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85"/>
  </p:notesMasterIdLst>
  <p:sldIdLst>
    <p:sldId id="256" r:id="rId2"/>
    <p:sldId id="262" r:id="rId3"/>
    <p:sldId id="297" r:id="rId4"/>
    <p:sldId id="323" r:id="rId5"/>
    <p:sldId id="258" r:id="rId6"/>
    <p:sldId id="259" r:id="rId7"/>
    <p:sldId id="260" r:id="rId8"/>
    <p:sldId id="261" r:id="rId9"/>
    <p:sldId id="295" r:id="rId10"/>
    <p:sldId id="296" r:id="rId11"/>
    <p:sldId id="263" r:id="rId12"/>
    <p:sldId id="264" r:id="rId13"/>
    <p:sldId id="265" r:id="rId14"/>
    <p:sldId id="266" r:id="rId15"/>
    <p:sldId id="267" r:id="rId16"/>
    <p:sldId id="268" r:id="rId17"/>
    <p:sldId id="283" r:id="rId18"/>
    <p:sldId id="269" r:id="rId19"/>
    <p:sldId id="270" r:id="rId20"/>
    <p:sldId id="284" r:id="rId21"/>
    <p:sldId id="287" r:id="rId22"/>
    <p:sldId id="288" r:id="rId23"/>
    <p:sldId id="294" r:id="rId24"/>
    <p:sldId id="271" r:id="rId25"/>
    <p:sldId id="272" r:id="rId26"/>
    <p:sldId id="289" r:id="rId27"/>
    <p:sldId id="290" r:id="rId28"/>
    <p:sldId id="291" r:id="rId29"/>
    <p:sldId id="275" r:id="rId30"/>
    <p:sldId id="292" r:id="rId31"/>
    <p:sldId id="293" r:id="rId32"/>
    <p:sldId id="276" r:id="rId33"/>
    <p:sldId id="277" r:id="rId34"/>
    <p:sldId id="278" r:id="rId35"/>
    <p:sldId id="279" r:id="rId36"/>
    <p:sldId id="281" r:id="rId37"/>
    <p:sldId id="298" r:id="rId38"/>
    <p:sldId id="299" r:id="rId39"/>
    <p:sldId id="300" r:id="rId40"/>
    <p:sldId id="301" r:id="rId41"/>
    <p:sldId id="302" r:id="rId42"/>
    <p:sldId id="303" r:id="rId43"/>
    <p:sldId id="304" r:id="rId44"/>
    <p:sldId id="307" r:id="rId45"/>
    <p:sldId id="305" r:id="rId46"/>
    <p:sldId id="306" r:id="rId47"/>
    <p:sldId id="309" r:id="rId48"/>
    <p:sldId id="308" r:id="rId49"/>
    <p:sldId id="310" r:id="rId50"/>
    <p:sldId id="311" r:id="rId51"/>
    <p:sldId id="312" r:id="rId52"/>
    <p:sldId id="313" r:id="rId53"/>
    <p:sldId id="314" r:id="rId54"/>
    <p:sldId id="315" r:id="rId55"/>
    <p:sldId id="316" r:id="rId56"/>
    <p:sldId id="317" r:id="rId57"/>
    <p:sldId id="320" r:id="rId58"/>
    <p:sldId id="318" r:id="rId59"/>
    <p:sldId id="319" r:id="rId60"/>
    <p:sldId id="321" r:id="rId61"/>
    <p:sldId id="322" r:id="rId62"/>
    <p:sldId id="324" r:id="rId63"/>
    <p:sldId id="325" r:id="rId64"/>
    <p:sldId id="327" r:id="rId65"/>
    <p:sldId id="328" r:id="rId66"/>
    <p:sldId id="329" r:id="rId67"/>
    <p:sldId id="330" r:id="rId68"/>
    <p:sldId id="331" r:id="rId69"/>
    <p:sldId id="332" r:id="rId70"/>
    <p:sldId id="347" r:id="rId71"/>
    <p:sldId id="346" r:id="rId72"/>
    <p:sldId id="348" r:id="rId73"/>
    <p:sldId id="335" r:id="rId74"/>
    <p:sldId id="344" r:id="rId75"/>
    <p:sldId id="337" r:id="rId76"/>
    <p:sldId id="338" r:id="rId77"/>
    <p:sldId id="339" r:id="rId78"/>
    <p:sldId id="340" r:id="rId79"/>
    <p:sldId id="341" r:id="rId80"/>
    <p:sldId id="342" r:id="rId81"/>
    <p:sldId id="343" r:id="rId82"/>
    <p:sldId id="349" r:id="rId83"/>
    <p:sldId id="336" r:id="rId8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133"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DFA45-D518-41E1-88FF-B2449FC91823}" type="doc">
      <dgm:prSet loTypeId="urn:microsoft.com/office/officeart/2005/8/layout/hList7#1" loCatId="list" qsTypeId="urn:microsoft.com/office/officeart/2005/8/quickstyle/3d9" qsCatId="3D" csTypeId="urn:microsoft.com/office/officeart/2005/8/colors/colorful1#1" csCatId="colorful" phldr="1"/>
      <dgm:spPr/>
    </dgm:pt>
    <dgm:pt modelId="{0B316DF3-5BEE-40DB-B745-C50976766E23}">
      <dgm:prSet phldrT="[Texto]" custT="1"/>
      <dgm:spPr/>
      <dgm:t>
        <a:bodyPr/>
        <a:lstStyle/>
        <a:p>
          <a:r>
            <a:rPr lang="es-MX" sz="3600" dirty="0" smtClean="0"/>
            <a:t>FÍSICA</a:t>
          </a:r>
          <a:endParaRPr lang="es-MX" sz="3600" dirty="0"/>
        </a:p>
      </dgm:t>
    </dgm:pt>
    <dgm:pt modelId="{2813F765-6B50-4D57-94A4-EEFD613423D1}" type="parTrans" cxnId="{3CD66B0F-64C7-4EDD-98A6-572AA78207EF}">
      <dgm:prSet/>
      <dgm:spPr/>
      <dgm:t>
        <a:bodyPr/>
        <a:lstStyle/>
        <a:p>
          <a:endParaRPr lang="es-MX"/>
        </a:p>
      </dgm:t>
    </dgm:pt>
    <dgm:pt modelId="{8FC409FB-A958-4E03-8F44-FDB44E5A260E}" type="sibTrans" cxnId="{3CD66B0F-64C7-4EDD-98A6-572AA78207EF}">
      <dgm:prSet/>
      <dgm:spPr/>
      <dgm:t>
        <a:bodyPr/>
        <a:lstStyle/>
        <a:p>
          <a:endParaRPr lang="es-MX"/>
        </a:p>
      </dgm:t>
    </dgm:pt>
    <dgm:pt modelId="{FAA31401-E00E-40BE-B246-D64974415835}">
      <dgm:prSet phldrT="[Texto]" custT="1"/>
      <dgm:spPr/>
      <dgm:t>
        <a:bodyPr/>
        <a:lstStyle/>
        <a:p>
          <a:r>
            <a:rPr lang="es-MX" sz="3200" dirty="0" smtClean="0"/>
            <a:t>DIBUJO</a:t>
          </a:r>
          <a:endParaRPr lang="es-MX" sz="3200" dirty="0"/>
        </a:p>
      </dgm:t>
    </dgm:pt>
    <dgm:pt modelId="{CB37C144-F77F-41F4-A059-3D2D81988D7B}" type="parTrans" cxnId="{3754DA82-B37D-4BC0-9C1A-24CB8740A672}">
      <dgm:prSet/>
      <dgm:spPr/>
      <dgm:t>
        <a:bodyPr/>
        <a:lstStyle/>
        <a:p>
          <a:endParaRPr lang="es-MX"/>
        </a:p>
      </dgm:t>
    </dgm:pt>
    <dgm:pt modelId="{0BA6D75B-9B4A-48F7-ACA0-07335F70DCA1}" type="sibTrans" cxnId="{3754DA82-B37D-4BC0-9C1A-24CB8740A672}">
      <dgm:prSet/>
      <dgm:spPr/>
      <dgm:t>
        <a:bodyPr/>
        <a:lstStyle/>
        <a:p>
          <a:endParaRPr lang="es-MX"/>
        </a:p>
      </dgm:t>
    </dgm:pt>
    <dgm:pt modelId="{23AE0C35-2B5F-4136-9641-6B723E46DA65}">
      <dgm:prSet phldrT="[Texto]" custT="1"/>
      <dgm:spPr/>
      <dgm:t>
        <a:bodyPr/>
        <a:lstStyle/>
        <a:p>
          <a:r>
            <a:rPr lang="es-MX" sz="1800" dirty="0" smtClean="0"/>
            <a:t>INFORMÁTICA</a:t>
          </a:r>
          <a:endParaRPr lang="es-MX" sz="1800" dirty="0"/>
        </a:p>
      </dgm:t>
    </dgm:pt>
    <dgm:pt modelId="{0E08E83A-8417-4030-8752-A259E52C88D5}" type="parTrans" cxnId="{109B8424-4F68-4171-B704-58D25C7D980D}">
      <dgm:prSet/>
      <dgm:spPr/>
      <dgm:t>
        <a:bodyPr/>
        <a:lstStyle/>
        <a:p>
          <a:endParaRPr lang="es-MX"/>
        </a:p>
      </dgm:t>
    </dgm:pt>
    <dgm:pt modelId="{EF70ADF9-51A2-4EDF-B16C-9CF39AEFC75C}" type="sibTrans" cxnId="{109B8424-4F68-4171-B704-58D25C7D980D}">
      <dgm:prSet/>
      <dgm:spPr/>
      <dgm:t>
        <a:bodyPr/>
        <a:lstStyle/>
        <a:p>
          <a:endParaRPr lang="es-MX"/>
        </a:p>
      </dgm:t>
    </dgm:pt>
    <dgm:pt modelId="{A2D25859-71F3-4896-8044-32A5D2A61ACB}" type="pres">
      <dgm:prSet presAssocID="{8A4DFA45-D518-41E1-88FF-B2449FC91823}" presName="Name0" presStyleCnt="0">
        <dgm:presLayoutVars>
          <dgm:dir/>
          <dgm:resizeHandles val="exact"/>
        </dgm:presLayoutVars>
      </dgm:prSet>
      <dgm:spPr/>
    </dgm:pt>
    <dgm:pt modelId="{BEB170F9-1B99-4640-B819-6205B7B00B3A}" type="pres">
      <dgm:prSet presAssocID="{8A4DFA45-D518-41E1-88FF-B2449FC91823}" presName="fgShape" presStyleLbl="fgShp" presStyleIdx="0" presStyleCnt="1"/>
      <dgm:spPr/>
    </dgm:pt>
    <dgm:pt modelId="{448C0D38-528E-4C6A-9C85-3006DFAAC18B}" type="pres">
      <dgm:prSet presAssocID="{8A4DFA45-D518-41E1-88FF-B2449FC91823}" presName="linComp" presStyleCnt="0"/>
      <dgm:spPr/>
    </dgm:pt>
    <dgm:pt modelId="{3ED93B51-88A1-414A-B90E-5F6BD44ED1E3}" type="pres">
      <dgm:prSet presAssocID="{0B316DF3-5BEE-40DB-B745-C50976766E23}" presName="compNode" presStyleCnt="0"/>
      <dgm:spPr/>
    </dgm:pt>
    <dgm:pt modelId="{C08A519D-E761-4C70-840E-1A7D15C8C74A}" type="pres">
      <dgm:prSet presAssocID="{0B316DF3-5BEE-40DB-B745-C50976766E23}" presName="bkgdShape" presStyleLbl="node1" presStyleIdx="0" presStyleCnt="3"/>
      <dgm:spPr/>
      <dgm:t>
        <a:bodyPr/>
        <a:lstStyle/>
        <a:p>
          <a:endParaRPr lang="es-MX"/>
        </a:p>
      </dgm:t>
    </dgm:pt>
    <dgm:pt modelId="{628BE183-F9D4-45D4-A6D1-54008566B22B}" type="pres">
      <dgm:prSet presAssocID="{0B316DF3-5BEE-40DB-B745-C50976766E23}" presName="nodeTx" presStyleLbl="node1" presStyleIdx="0" presStyleCnt="3">
        <dgm:presLayoutVars>
          <dgm:bulletEnabled val="1"/>
        </dgm:presLayoutVars>
      </dgm:prSet>
      <dgm:spPr/>
      <dgm:t>
        <a:bodyPr/>
        <a:lstStyle/>
        <a:p>
          <a:endParaRPr lang="es-MX"/>
        </a:p>
      </dgm:t>
    </dgm:pt>
    <dgm:pt modelId="{7F9462E2-292D-4A4A-9C9A-CE1A72962711}" type="pres">
      <dgm:prSet presAssocID="{0B316DF3-5BEE-40DB-B745-C50976766E23}" presName="invisiNode" presStyleLbl="node1" presStyleIdx="0" presStyleCnt="3"/>
      <dgm:spPr/>
    </dgm:pt>
    <dgm:pt modelId="{443378D5-4B14-40F8-888A-97A1445CC381}" type="pres">
      <dgm:prSet presAssocID="{0B316DF3-5BEE-40DB-B745-C50976766E23}" presName="imagNode" presStyleLbl="fgImgPlace1" presStyleIdx="0" presStyleCnt="3" custScaleX="100924" custScaleY="121697"/>
      <dgm:spPr>
        <a:blipFill rotWithShape="0">
          <a:blip xmlns:r="http://schemas.openxmlformats.org/officeDocument/2006/relationships" r:embed="rId1"/>
          <a:stretch>
            <a:fillRect/>
          </a:stretch>
        </a:blipFill>
      </dgm:spPr>
    </dgm:pt>
    <dgm:pt modelId="{0A048088-6302-4B6F-9905-02E03BC779BD}" type="pres">
      <dgm:prSet presAssocID="{8FC409FB-A958-4E03-8F44-FDB44E5A260E}" presName="sibTrans" presStyleLbl="sibTrans2D1" presStyleIdx="0" presStyleCnt="0"/>
      <dgm:spPr/>
      <dgm:t>
        <a:bodyPr/>
        <a:lstStyle/>
        <a:p>
          <a:endParaRPr lang="es-MX"/>
        </a:p>
      </dgm:t>
    </dgm:pt>
    <dgm:pt modelId="{A5FA9B47-373C-451E-8E4C-160A54001AAD}" type="pres">
      <dgm:prSet presAssocID="{FAA31401-E00E-40BE-B246-D64974415835}" presName="compNode" presStyleCnt="0"/>
      <dgm:spPr/>
    </dgm:pt>
    <dgm:pt modelId="{8D30974A-B557-4C16-9DB5-B3F0256E774F}" type="pres">
      <dgm:prSet presAssocID="{FAA31401-E00E-40BE-B246-D64974415835}" presName="bkgdShape" presStyleLbl="node1" presStyleIdx="1" presStyleCnt="3" custLinFactNeighborX="2991" custLinFactNeighborY="388"/>
      <dgm:spPr/>
      <dgm:t>
        <a:bodyPr/>
        <a:lstStyle/>
        <a:p>
          <a:endParaRPr lang="es-MX"/>
        </a:p>
      </dgm:t>
    </dgm:pt>
    <dgm:pt modelId="{6FD5B607-5F84-447F-BBD7-2C96B93DE323}" type="pres">
      <dgm:prSet presAssocID="{FAA31401-E00E-40BE-B246-D64974415835}" presName="nodeTx" presStyleLbl="node1" presStyleIdx="1" presStyleCnt="3">
        <dgm:presLayoutVars>
          <dgm:bulletEnabled val="1"/>
        </dgm:presLayoutVars>
      </dgm:prSet>
      <dgm:spPr/>
      <dgm:t>
        <a:bodyPr/>
        <a:lstStyle/>
        <a:p>
          <a:endParaRPr lang="es-MX"/>
        </a:p>
      </dgm:t>
    </dgm:pt>
    <dgm:pt modelId="{E50B1CA8-98D3-4A1E-B1CA-C604CC120D9A}" type="pres">
      <dgm:prSet presAssocID="{FAA31401-E00E-40BE-B246-D64974415835}" presName="invisiNode" presStyleLbl="node1" presStyleIdx="1" presStyleCnt="3"/>
      <dgm:spPr/>
    </dgm:pt>
    <dgm:pt modelId="{91FED8B2-2DD2-43F0-B1BE-8C5927CB84A0}" type="pres">
      <dgm:prSet presAssocID="{FAA31401-E00E-40BE-B246-D64974415835}" presName="imagNode" presStyleLbl="fgImgPlace1" presStyleIdx="1" presStyleCnt="3"/>
      <dgm:spPr>
        <a:blipFill rotWithShape="0">
          <a:blip xmlns:r="http://schemas.openxmlformats.org/officeDocument/2006/relationships" r:embed="rId2"/>
          <a:stretch>
            <a:fillRect/>
          </a:stretch>
        </a:blipFill>
      </dgm:spPr>
    </dgm:pt>
    <dgm:pt modelId="{38EBA7CB-5696-4AED-9220-89EE1EEAF764}" type="pres">
      <dgm:prSet presAssocID="{0BA6D75B-9B4A-48F7-ACA0-07335F70DCA1}" presName="sibTrans" presStyleLbl="sibTrans2D1" presStyleIdx="0" presStyleCnt="0"/>
      <dgm:spPr/>
      <dgm:t>
        <a:bodyPr/>
        <a:lstStyle/>
        <a:p>
          <a:endParaRPr lang="es-MX"/>
        </a:p>
      </dgm:t>
    </dgm:pt>
    <dgm:pt modelId="{7412CF41-113C-4FF1-8487-E442D76757F9}" type="pres">
      <dgm:prSet presAssocID="{23AE0C35-2B5F-4136-9641-6B723E46DA65}" presName="compNode" presStyleCnt="0"/>
      <dgm:spPr/>
    </dgm:pt>
    <dgm:pt modelId="{75F8F198-F3A6-4C67-B84E-6083642F0725}" type="pres">
      <dgm:prSet presAssocID="{23AE0C35-2B5F-4136-9641-6B723E46DA65}" presName="bkgdShape" presStyleLbl="node1" presStyleIdx="2" presStyleCnt="3"/>
      <dgm:spPr/>
      <dgm:t>
        <a:bodyPr/>
        <a:lstStyle/>
        <a:p>
          <a:endParaRPr lang="es-MX"/>
        </a:p>
      </dgm:t>
    </dgm:pt>
    <dgm:pt modelId="{2E34829A-AC13-4B1F-8083-0C2604A2FCD5}" type="pres">
      <dgm:prSet presAssocID="{23AE0C35-2B5F-4136-9641-6B723E46DA65}" presName="nodeTx" presStyleLbl="node1" presStyleIdx="2" presStyleCnt="3">
        <dgm:presLayoutVars>
          <dgm:bulletEnabled val="1"/>
        </dgm:presLayoutVars>
      </dgm:prSet>
      <dgm:spPr/>
      <dgm:t>
        <a:bodyPr/>
        <a:lstStyle/>
        <a:p>
          <a:endParaRPr lang="es-MX"/>
        </a:p>
      </dgm:t>
    </dgm:pt>
    <dgm:pt modelId="{0EA3494D-B7E8-455A-BEBC-46DD6C2F7EDB}" type="pres">
      <dgm:prSet presAssocID="{23AE0C35-2B5F-4136-9641-6B723E46DA65}" presName="invisiNode" presStyleLbl="node1" presStyleIdx="2" presStyleCnt="3"/>
      <dgm:spPr/>
    </dgm:pt>
    <dgm:pt modelId="{5BE3C0C5-B9D9-406C-8F53-C0C25418D37A}" type="pres">
      <dgm:prSet presAssocID="{23AE0C35-2B5F-4136-9641-6B723E46DA65}" presName="imagNode" presStyleLbl="fgImgPlace1" presStyleIdx="2" presStyleCnt="3"/>
      <dgm:spPr>
        <a:blipFill rotWithShape="0">
          <a:blip xmlns:r="http://schemas.openxmlformats.org/officeDocument/2006/relationships" r:embed="rId3"/>
          <a:stretch>
            <a:fillRect/>
          </a:stretch>
        </a:blipFill>
      </dgm:spPr>
    </dgm:pt>
  </dgm:ptLst>
  <dgm:cxnLst>
    <dgm:cxn modelId="{F4CE54A1-C7A1-4514-AECC-8383733D5072}" type="presOf" srcId="{FAA31401-E00E-40BE-B246-D64974415835}" destId="{8D30974A-B557-4C16-9DB5-B3F0256E774F}" srcOrd="0" destOrd="0" presId="urn:microsoft.com/office/officeart/2005/8/layout/hList7#1"/>
    <dgm:cxn modelId="{1B6D51A3-ACED-4F08-A1C6-F81D7C9C98C5}" type="presOf" srcId="{0B316DF3-5BEE-40DB-B745-C50976766E23}" destId="{628BE183-F9D4-45D4-A6D1-54008566B22B}" srcOrd="1" destOrd="0" presId="urn:microsoft.com/office/officeart/2005/8/layout/hList7#1"/>
    <dgm:cxn modelId="{0B5EFD9F-0344-4C49-84A9-CF6A096A0DF3}" type="presOf" srcId="{0B316DF3-5BEE-40DB-B745-C50976766E23}" destId="{C08A519D-E761-4C70-840E-1A7D15C8C74A}" srcOrd="0" destOrd="0" presId="urn:microsoft.com/office/officeart/2005/8/layout/hList7#1"/>
    <dgm:cxn modelId="{5AAA6C04-7C4C-4C73-B3AE-A6E46F1EEC3F}" type="presOf" srcId="{23AE0C35-2B5F-4136-9641-6B723E46DA65}" destId="{2E34829A-AC13-4B1F-8083-0C2604A2FCD5}" srcOrd="1" destOrd="0" presId="urn:microsoft.com/office/officeart/2005/8/layout/hList7#1"/>
    <dgm:cxn modelId="{109B8424-4F68-4171-B704-58D25C7D980D}" srcId="{8A4DFA45-D518-41E1-88FF-B2449FC91823}" destId="{23AE0C35-2B5F-4136-9641-6B723E46DA65}" srcOrd="2" destOrd="0" parTransId="{0E08E83A-8417-4030-8752-A259E52C88D5}" sibTransId="{EF70ADF9-51A2-4EDF-B16C-9CF39AEFC75C}"/>
    <dgm:cxn modelId="{1FA4FE8B-C549-4A46-9168-11F1322938F9}" type="presOf" srcId="{8A4DFA45-D518-41E1-88FF-B2449FC91823}" destId="{A2D25859-71F3-4896-8044-32A5D2A61ACB}" srcOrd="0" destOrd="0" presId="urn:microsoft.com/office/officeart/2005/8/layout/hList7#1"/>
    <dgm:cxn modelId="{2D022674-92F5-4CA3-AEB5-E87B005B1A23}" type="presOf" srcId="{8FC409FB-A958-4E03-8F44-FDB44E5A260E}" destId="{0A048088-6302-4B6F-9905-02E03BC779BD}" srcOrd="0" destOrd="0" presId="urn:microsoft.com/office/officeart/2005/8/layout/hList7#1"/>
    <dgm:cxn modelId="{A488FE79-33C7-476B-A586-7FB77B684048}" type="presOf" srcId="{0BA6D75B-9B4A-48F7-ACA0-07335F70DCA1}" destId="{38EBA7CB-5696-4AED-9220-89EE1EEAF764}" srcOrd="0" destOrd="0" presId="urn:microsoft.com/office/officeart/2005/8/layout/hList7#1"/>
    <dgm:cxn modelId="{3754DA82-B37D-4BC0-9C1A-24CB8740A672}" srcId="{8A4DFA45-D518-41E1-88FF-B2449FC91823}" destId="{FAA31401-E00E-40BE-B246-D64974415835}" srcOrd="1" destOrd="0" parTransId="{CB37C144-F77F-41F4-A059-3D2D81988D7B}" sibTransId="{0BA6D75B-9B4A-48F7-ACA0-07335F70DCA1}"/>
    <dgm:cxn modelId="{28357897-A397-44D1-BE35-EE7FBFBC4346}" type="presOf" srcId="{FAA31401-E00E-40BE-B246-D64974415835}" destId="{6FD5B607-5F84-447F-BBD7-2C96B93DE323}" srcOrd="1" destOrd="0" presId="urn:microsoft.com/office/officeart/2005/8/layout/hList7#1"/>
    <dgm:cxn modelId="{3CD66B0F-64C7-4EDD-98A6-572AA78207EF}" srcId="{8A4DFA45-D518-41E1-88FF-B2449FC91823}" destId="{0B316DF3-5BEE-40DB-B745-C50976766E23}" srcOrd="0" destOrd="0" parTransId="{2813F765-6B50-4D57-94A4-EEFD613423D1}" sibTransId="{8FC409FB-A958-4E03-8F44-FDB44E5A260E}"/>
    <dgm:cxn modelId="{53301135-CB41-49FE-99E3-713437E263FE}" type="presOf" srcId="{23AE0C35-2B5F-4136-9641-6B723E46DA65}" destId="{75F8F198-F3A6-4C67-B84E-6083642F0725}" srcOrd="0" destOrd="0" presId="urn:microsoft.com/office/officeart/2005/8/layout/hList7#1"/>
    <dgm:cxn modelId="{73D7614E-45F7-4D70-AC9D-D11576CB8CEE}" type="presParOf" srcId="{A2D25859-71F3-4896-8044-32A5D2A61ACB}" destId="{BEB170F9-1B99-4640-B819-6205B7B00B3A}" srcOrd="0" destOrd="0" presId="urn:microsoft.com/office/officeart/2005/8/layout/hList7#1"/>
    <dgm:cxn modelId="{804B6377-6EE7-415B-8F37-5CDE04253718}" type="presParOf" srcId="{A2D25859-71F3-4896-8044-32A5D2A61ACB}" destId="{448C0D38-528E-4C6A-9C85-3006DFAAC18B}" srcOrd="1" destOrd="0" presId="urn:microsoft.com/office/officeart/2005/8/layout/hList7#1"/>
    <dgm:cxn modelId="{3BF51A6D-E88F-468C-B1E2-74C9A9A9E1FC}" type="presParOf" srcId="{448C0D38-528E-4C6A-9C85-3006DFAAC18B}" destId="{3ED93B51-88A1-414A-B90E-5F6BD44ED1E3}" srcOrd="0" destOrd="0" presId="urn:microsoft.com/office/officeart/2005/8/layout/hList7#1"/>
    <dgm:cxn modelId="{4A6E1D16-B3D0-4522-9924-9893F927C144}" type="presParOf" srcId="{3ED93B51-88A1-414A-B90E-5F6BD44ED1E3}" destId="{C08A519D-E761-4C70-840E-1A7D15C8C74A}" srcOrd="0" destOrd="0" presId="urn:microsoft.com/office/officeart/2005/8/layout/hList7#1"/>
    <dgm:cxn modelId="{AFFBDC2A-AE9D-4F26-9CD2-68203401B5FB}" type="presParOf" srcId="{3ED93B51-88A1-414A-B90E-5F6BD44ED1E3}" destId="{628BE183-F9D4-45D4-A6D1-54008566B22B}" srcOrd="1" destOrd="0" presId="urn:microsoft.com/office/officeart/2005/8/layout/hList7#1"/>
    <dgm:cxn modelId="{03D3DD9B-F48B-4455-BAB8-C92415BF6F03}" type="presParOf" srcId="{3ED93B51-88A1-414A-B90E-5F6BD44ED1E3}" destId="{7F9462E2-292D-4A4A-9C9A-CE1A72962711}" srcOrd="2" destOrd="0" presId="urn:microsoft.com/office/officeart/2005/8/layout/hList7#1"/>
    <dgm:cxn modelId="{3D0B11F6-A9A0-4DF6-BEF4-F505EF3C4FD9}" type="presParOf" srcId="{3ED93B51-88A1-414A-B90E-5F6BD44ED1E3}" destId="{443378D5-4B14-40F8-888A-97A1445CC381}" srcOrd="3" destOrd="0" presId="urn:microsoft.com/office/officeart/2005/8/layout/hList7#1"/>
    <dgm:cxn modelId="{58B2888A-ADC8-4A75-ACC1-715C78273A6A}" type="presParOf" srcId="{448C0D38-528E-4C6A-9C85-3006DFAAC18B}" destId="{0A048088-6302-4B6F-9905-02E03BC779BD}" srcOrd="1" destOrd="0" presId="urn:microsoft.com/office/officeart/2005/8/layout/hList7#1"/>
    <dgm:cxn modelId="{2914407A-9A2D-46CB-8DCB-A7DCAE1B97E6}" type="presParOf" srcId="{448C0D38-528E-4C6A-9C85-3006DFAAC18B}" destId="{A5FA9B47-373C-451E-8E4C-160A54001AAD}" srcOrd="2" destOrd="0" presId="urn:microsoft.com/office/officeart/2005/8/layout/hList7#1"/>
    <dgm:cxn modelId="{7B43654D-688E-454C-9435-6E38B58C7DC3}" type="presParOf" srcId="{A5FA9B47-373C-451E-8E4C-160A54001AAD}" destId="{8D30974A-B557-4C16-9DB5-B3F0256E774F}" srcOrd="0" destOrd="0" presId="urn:microsoft.com/office/officeart/2005/8/layout/hList7#1"/>
    <dgm:cxn modelId="{E22A1E5E-79D9-4275-9BF4-C08C61569395}" type="presParOf" srcId="{A5FA9B47-373C-451E-8E4C-160A54001AAD}" destId="{6FD5B607-5F84-447F-BBD7-2C96B93DE323}" srcOrd="1" destOrd="0" presId="urn:microsoft.com/office/officeart/2005/8/layout/hList7#1"/>
    <dgm:cxn modelId="{2011C9BF-009E-4DA6-9474-59D6F74110F3}" type="presParOf" srcId="{A5FA9B47-373C-451E-8E4C-160A54001AAD}" destId="{E50B1CA8-98D3-4A1E-B1CA-C604CC120D9A}" srcOrd="2" destOrd="0" presId="urn:microsoft.com/office/officeart/2005/8/layout/hList7#1"/>
    <dgm:cxn modelId="{952337AC-2119-4BAC-B777-5787F2BD4A64}" type="presParOf" srcId="{A5FA9B47-373C-451E-8E4C-160A54001AAD}" destId="{91FED8B2-2DD2-43F0-B1BE-8C5927CB84A0}" srcOrd="3" destOrd="0" presId="urn:microsoft.com/office/officeart/2005/8/layout/hList7#1"/>
    <dgm:cxn modelId="{BE4FCE94-04F5-4D30-8EAF-ACF87C02FB16}" type="presParOf" srcId="{448C0D38-528E-4C6A-9C85-3006DFAAC18B}" destId="{38EBA7CB-5696-4AED-9220-89EE1EEAF764}" srcOrd="3" destOrd="0" presId="urn:microsoft.com/office/officeart/2005/8/layout/hList7#1"/>
    <dgm:cxn modelId="{DD8AD8F0-F4CE-4B84-9BC2-154771FF7585}" type="presParOf" srcId="{448C0D38-528E-4C6A-9C85-3006DFAAC18B}" destId="{7412CF41-113C-4FF1-8487-E442D76757F9}" srcOrd="4" destOrd="0" presId="urn:microsoft.com/office/officeart/2005/8/layout/hList7#1"/>
    <dgm:cxn modelId="{4D1B86EA-0B61-457A-A791-73EB034B13C8}" type="presParOf" srcId="{7412CF41-113C-4FF1-8487-E442D76757F9}" destId="{75F8F198-F3A6-4C67-B84E-6083642F0725}" srcOrd="0" destOrd="0" presId="urn:microsoft.com/office/officeart/2005/8/layout/hList7#1"/>
    <dgm:cxn modelId="{C0C5B211-D4A1-4BC1-8641-2C00A637D5C9}" type="presParOf" srcId="{7412CF41-113C-4FF1-8487-E442D76757F9}" destId="{2E34829A-AC13-4B1F-8083-0C2604A2FCD5}" srcOrd="1" destOrd="0" presId="urn:microsoft.com/office/officeart/2005/8/layout/hList7#1"/>
    <dgm:cxn modelId="{F6E1E4E3-03E7-4103-8F5B-9197DDFF9089}" type="presParOf" srcId="{7412CF41-113C-4FF1-8487-E442D76757F9}" destId="{0EA3494D-B7E8-455A-BEBC-46DD6C2F7EDB}" srcOrd="2" destOrd="0" presId="urn:microsoft.com/office/officeart/2005/8/layout/hList7#1"/>
    <dgm:cxn modelId="{BC79A514-F996-4FE0-90A9-AFD1F680F39F}" type="presParOf" srcId="{7412CF41-113C-4FF1-8487-E442D76757F9}" destId="{5BE3C0C5-B9D9-406C-8F53-C0C25418D37A}"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8A519D-E761-4C70-840E-1A7D15C8C74A}">
      <dsp:nvSpPr>
        <dsp:cNvPr id="0" name=""/>
        <dsp:cNvSpPr/>
      </dsp:nvSpPr>
      <dsp:spPr>
        <a:xfrm>
          <a:off x="1279" y="0"/>
          <a:ext cx="1991320" cy="4064000"/>
        </a:xfrm>
        <a:prstGeom prst="roundRect">
          <a:avLst>
            <a:gd name="adj" fmla="val 1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sp3d extrusionH="28000" prstMaterial="matte"/>
        </a:bodyPr>
        <a:lstStyle/>
        <a:p>
          <a:pPr lvl="0" algn="ctr" defTabSz="1600200">
            <a:lnSpc>
              <a:spcPct val="90000"/>
            </a:lnSpc>
            <a:spcBef>
              <a:spcPct val="0"/>
            </a:spcBef>
            <a:spcAft>
              <a:spcPct val="35000"/>
            </a:spcAft>
          </a:pPr>
          <a:r>
            <a:rPr lang="es-MX" sz="3600" kern="1200" dirty="0" smtClean="0"/>
            <a:t>FÍSICA</a:t>
          </a:r>
          <a:endParaRPr lang="es-MX" sz="3600" kern="1200" dirty="0"/>
        </a:p>
      </dsp:txBody>
      <dsp:txXfrm>
        <a:off x="1279" y="1625600"/>
        <a:ext cx="1991320" cy="1625600"/>
      </dsp:txXfrm>
    </dsp:sp>
    <dsp:sp modelId="{443378D5-4B14-40F8-888A-97A1445CC381}">
      <dsp:nvSpPr>
        <dsp:cNvPr id="0" name=""/>
        <dsp:cNvSpPr/>
      </dsp:nvSpPr>
      <dsp:spPr>
        <a:xfrm>
          <a:off x="314031" y="97025"/>
          <a:ext cx="1365816" cy="1646940"/>
        </a:xfrm>
        <a:prstGeom prst="ellipse">
          <a:avLst/>
        </a:prstGeom>
        <a:blipFill rotWithShape="0">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 modelId="{8D30974A-B557-4C16-9DB5-B3F0256E774F}">
      <dsp:nvSpPr>
        <dsp:cNvPr id="0" name=""/>
        <dsp:cNvSpPr/>
      </dsp:nvSpPr>
      <dsp:spPr>
        <a:xfrm>
          <a:off x="2111900" y="0"/>
          <a:ext cx="1991320" cy="4064000"/>
        </a:xfrm>
        <a:prstGeom prst="roundRect">
          <a:avLst>
            <a:gd name="adj" fmla="val 1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sp3d extrusionH="28000" prstMaterial="matte"/>
        </a:bodyPr>
        <a:lstStyle/>
        <a:p>
          <a:pPr lvl="0" algn="ctr" defTabSz="1422400">
            <a:lnSpc>
              <a:spcPct val="90000"/>
            </a:lnSpc>
            <a:spcBef>
              <a:spcPct val="0"/>
            </a:spcBef>
            <a:spcAft>
              <a:spcPct val="35000"/>
            </a:spcAft>
          </a:pPr>
          <a:r>
            <a:rPr lang="es-MX" sz="3200" kern="1200" dirty="0" smtClean="0"/>
            <a:t>DIBUJO</a:t>
          </a:r>
          <a:endParaRPr lang="es-MX" sz="3200" kern="1200" dirty="0"/>
        </a:p>
      </dsp:txBody>
      <dsp:txXfrm>
        <a:off x="2111900" y="1625600"/>
        <a:ext cx="1991320" cy="1625600"/>
      </dsp:txXfrm>
    </dsp:sp>
    <dsp:sp modelId="{91FED8B2-2DD2-43F0-B1BE-8C5927CB84A0}">
      <dsp:nvSpPr>
        <dsp:cNvPr id="0" name=""/>
        <dsp:cNvSpPr/>
      </dsp:nvSpPr>
      <dsp:spPr>
        <a:xfrm>
          <a:off x="2371344" y="243840"/>
          <a:ext cx="1353312" cy="1353312"/>
        </a:xfrm>
        <a:prstGeom prst="ellipse">
          <a:avLst/>
        </a:prstGeom>
        <a:blipFill rotWithShape="0">
          <a:blip xmlns:r="http://schemas.openxmlformats.org/officeDocument/2006/relationships" r:embed="rId2"/>
          <a:stretch>
            <a:fillRect/>
          </a:stretch>
        </a:blipFill>
        <a:ln>
          <a:noFill/>
        </a:ln>
        <a:effectLst/>
        <a:sp3d prstMaterial="matte"/>
      </dsp:spPr>
      <dsp:style>
        <a:lnRef idx="0">
          <a:scrgbClr r="0" g="0" b="0"/>
        </a:lnRef>
        <a:fillRef idx="1">
          <a:scrgbClr r="0" g="0" b="0"/>
        </a:fillRef>
        <a:effectRef idx="0">
          <a:scrgbClr r="0" g="0" b="0"/>
        </a:effectRef>
        <a:fontRef idx="minor"/>
      </dsp:style>
    </dsp:sp>
    <dsp:sp modelId="{75F8F198-F3A6-4C67-B84E-6083642F0725}">
      <dsp:nvSpPr>
        <dsp:cNvPr id="0" name=""/>
        <dsp:cNvSpPr/>
      </dsp:nvSpPr>
      <dsp:spPr>
        <a:xfrm>
          <a:off x="4103399" y="0"/>
          <a:ext cx="1991320" cy="4064000"/>
        </a:xfrm>
        <a:prstGeom prst="roundRect">
          <a:avLst>
            <a:gd name="adj" fmla="val 1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lvl="0" algn="ctr" defTabSz="800100">
            <a:lnSpc>
              <a:spcPct val="90000"/>
            </a:lnSpc>
            <a:spcBef>
              <a:spcPct val="0"/>
            </a:spcBef>
            <a:spcAft>
              <a:spcPct val="35000"/>
            </a:spcAft>
          </a:pPr>
          <a:r>
            <a:rPr lang="es-MX" sz="1800" kern="1200" dirty="0" smtClean="0"/>
            <a:t>INFORMÁTICA</a:t>
          </a:r>
          <a:endParaRPr lang="es-MX" sz="1800" kern="1200" dirty="0"/>
        </a:p>
      </dsp:txBody>
      <dsp:txXfrm>
        <a:off x="4103399" y="1625600"/>
        <a:ext cx="1991320" cy="1625600"/>
      </dsp:txXfrm>
    </dsp:sp>
    <dsp:sp modelId="{5BE3C0C5-B9D9-406C-8F53-C0C25418D37A}">
      <dsp:nvSpPr>
        <dsp:cNvPr id="0" name=""/>
        <dsp:cNvSpPr/>
      </dsp:nvSpPr>
      <dsp:spPr>
        <a:xfrm>
          <a:off x="4422403" y="243840"/>
          <a:ext cx="1353312" cy="1353312"/>
        </a:xfrm>
        <a:prstGeom prst="ellipse">
          <a:avLst/>
        </a:prstGeom>
        <a:blipFill rotWithShape="0">
          <a:blip xmlns:r="http://schemas.openxmlformats.org/officeDocument/2006/relationships" r:embed="rId3"/>
          <a:stretch>
            <a:fillRect/>
          </a:stretch>
        </a:blipFill>
        <a:ln>
          <a:noFill/>
        </a:ln>
        <a:effectLst/>
        <a:sp3d prstMaterial="matte"/>
      </dsp:spPr>
      <dsp:style>
        <a:lnRef idx="0">
          <a:scrgbClr r="0" g="0" b="0"/>
        </a:lnRef>
        <a:fillRef idx="1">
          <a:scrgbClr r="0" g="0" b="0"/>
        </a:fillRef>
        <a:effectRef idx="0">
          <a:scrgbClr r="0" g="0" b="0"/>
        </a:effectRef>
        <a:fontRef idx="minor"/>
      </dsp:style>
    </dsp:sp>
    <dsp:sp modelId="{BEB170F9-1B99-4640-B819-6205B7B00B3A}">
      <dsp:nvSpPr>
        <dsp:cNvPr id="0" name=""/>
        <dsp:cNvSpPr/>
      </dsp:nvSpPr>
      <dsp:spPr>
        <a:xfrm>
          <a:off x="243839" y="3251200"/>
          <a:ext cx="5608320" cy="609600"/>
        </a:xfrm>
        <a:prstGeom prst="leftRightArrow">
          <a:avLst/>
        </a:prstGeom>
        <a:solidFill>
          <a:schemeClr val="accent2">
            <a:tint val="4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C1B56-E8CB-4998-96B1-759A553FEEBC}" type="datetimeFigureOut">
              <a:rPr lang="es-MX" smtClean="0"/>
              <a:pPr/>
              <a:t>22/06/2018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9D0A2-BC68-4DEF-806C-B8FD1DBDDD38}" type="slidenum">
              <a:rPr lang="es-MX" smtClean="0"/>
              <a:pPr/>
              <a:t>‹Nº›</a:t>
            </a:fld>
            <a:endParaRPr lang="es-MX"/>
          </a:p>
        </p:txBody>
      </p:sp>
    </p:spTree>
    <p:extLst>
      <p:ext uri="{BB962C8B-B14F-4D97-AF65-F5344CB8AC3E}">
        <p14:creationId xmlns:p14="http://schemas.microsoft.com/office/powerpoint/2010/main" xmlns="" val="54289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919D0A2-BC68-4DEF-806C-B8FD1DBDDD38}"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74CE459-CBC4-4401-AB7D-ED9E9AF1217C}" type="slidenum">
              <a:rPr lang="es-MX" smtClean="0"/>
              <a:pPr/>
              <a:t>25</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919D0A2-BC68-4DEF-806C-B8FD1DBDDD38}" type="slidenum">
              <a:rPr lang="es-MX" smtClean="0"/>
              <a:pPr/>
              <a:t>57</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919D0A2-BC68-4DEF-806C-B8FD1DBDDD38}" type="slidenum">
              <a:rPr lang="es-MX" smtClean="0"/>
              <a:pPr/>
              <a:t>65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B382C64-C40F-4C23-AD49-6089C18765D6}" type="datetime1">
              <a:rPr lang="es-MX" smtClean="0"/>
              <a:pPr/>
              <a:t>22/06/2018</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9071F6E9-BB71-439F-B598-0DE193BEFD7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415DF92-B721-4FFC-9335-F1C383CD3035}" type="datetime1">
              <a:rPr lang="es-MX" smtClean="0"/>
              <a:pPr/>
              <a:t>22/06/2018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9071F6E9-BB71-439F-B598-0DE193BEFD7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6E8E582-CCCB-4D58-8718-C2EF030B5603}" type="datetime1">
              <a:rPr lang="es-MX" smtClean="0"/>
              <a:pPr/>
              <a:t>22/06/2018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9071F6E9-BB71-439F-B598-0DE193BEFD7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47F2A5-C183-42F6-94B3-E04A2D6275EE}" type="datetime1">
              <a:rPr lang="es-MX" smtClean="0"/>
              <a:pPr/>
              <a:t>22/06/2018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9071F6E9-BB71-439F-B598-0DE193BEFD76}" type="slidenum">
              <a:rPr lang="es-MX" smtClean="0"/>
              <a:pPr/>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51E6687-D393-4A30-9684-3CB518890598}" type="datetime1">
              <a:rPr lang="es-MX" smtClean="0"/>
              <a:pPr/>
              <a:t>22/06/2018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9071F6E9-BB71-439F-B598-0DE193BEFD76}" type="slidenum">
              <a:rPr lang="es-MX" smtClean="0"/>
              <a:pPr/>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E532467-7649-4025-B859-47DE8D1B2A5F}" type="datetime1">
              <a:rPr lang="es-MX" smtClean="0"/>
              <a:pPr/>
              <a:t>22/06/2018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9071F6E9-BB71-439F-B598-0DE193BEFD76}" type="slidenum">
              <a:rPr lang="es-MX" smtClean="0"/>
              <a:pPr/>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447DEA7-86F2-4831-852A-69FDF57DFB7B}" type="datetime1">
              <a:rPr lang="es-MX" smtClean="0"/>
              <a:pPr/>
              <a:t>22/06/2018</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9071F6E9-BB71-439F-B598-0DE193BEFD76}"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9B5C950E-BEEE-4873-9777-3FDE9AE60AC6}" type="datetime1">
              <a:rPr lang="es-MX" smtClean="0"/>
              <a:pPr/>
              <a:t>22/06/2018</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9071F6E9-BB71-439F-B598-0DE193BEFD76}" type="slidenum">
              <a:rPr lang="es-MX" smtClean="0"/>
              <a:pPr/>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D7A7F7F-08E1-4EC0-AB58-62A6A021D470}" type="datetime1">
              <a:rPr lang="es-MX" smtClean="0"/>
              <a:pPr/>
              <a:t>22/06/2018</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9071F6E9-BB71-439F-B598-0DE193BEFD7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340EFA4E-3941-4A93-89C8-56B78DC5E909}" type="datetime1">
              <a:rPr lang="es-MX" smtClean="0"/>
              <a:pPr/>
              <a:t>22/06/2018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9071F6E9-BB71-439F-B598-0DE193BEFD7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1FC8E0FD-053B-4E2A-8FD7-7C17C63F9DC9}" type="datetime1">
              <a:rPr lang="es-MX" smtClean="0"/>
              <a:pPr/>
              <a:t>22/06/2018</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9071F6E9-BB71-439F-B598-0DE193BEFD76}" type="slidenum">
              <a:rPr lang="es-MX" smtClean="0"/>
              <a:pPr/>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3F3A21E-4401-4127-BD92-3251C9CE7B2C}" type="datetime1">
              <a:rPr lang="es-MX" smtClean="0"/>
              <a:pPr/>
              <a:t>22/06/2018</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71F6E9-BB71-439F-B598-0DE193BEFD7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4499992" y="260648"/>
            <a:ext cx="3888432" cy="3384376"/>
          </a:xfrm>
          <a:prstGeom prst="ellipse">
            <a:avLst/>
          </a:prstGeom>
          <a:blipFill>
            <a:blip r:embed="rId3" cstate="print"/>
            <a:stretch>
              <a:fillRect/>
            </a:stretch>
          </a:blipFill>
          <a:ln w="76200">
            <a:solidFill>
              <a:schemeClr val="accent1"/>
            </a:solidFill>
          </a:ln>
          <a:effectLst>
            <a:glow rad="228600">
              <a:schemeClr val="accent4">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323528" y="332656"/>
            <a:ext cx="3672410" cy="9233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rPr>
              <a:t>ESCUELA</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endParaRPr>
          </a:p>
        </p:txBody>
      </p:sp>
      <p:sp>
        <p:nvSpPr>
          <p:cNvPr id="6" name="5 Rectángulo"/>
          <p:cNvSpPr/>
          <p:nvPr/>
        </p:nvSpPr>
        <p:spPr>
          <a:xfrm>
            <a:off x="467544" y="764704"/>
            <a:ext cx="3168352" cy="1661993"/>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s-E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rPr>
              <a:t>BENJAMÍN</a:t>
            </a:r>
            <a:r>
              <a:rPr lang="es-E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es-ES"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9 Rectángulo"/>
          <p:cNvSpPr/>
          <p:nvPr/>
        </p:nvSpPr>
        <p:spPr>
          <a:xfrm>
            <a:off x="395536" y="2852936"/>
            <a:ext cx="6192688" cy="830997"/>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r>
              <a:rPr lang="es-E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rPr>
              <a:t>FRANKLIN </a:t>
            </a:r>
            <a:endParaRPr lang="es-ES"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endParaRPr>
          </a:p>
        </p:txBody>
      </p:sp>
      <p:sp>
        <p:nvSpPr>
          <p:cNvPr id="11" name="10 Rectángulo"/>
          <p:cNvSpPr/>
          <p:nvPr/>
        </p:nvSpPr>
        <p:spPr>
          <a:xfrm>
            <a:off x="7956376" y="3356992"/>
            <a:ext cx="963726" cy="1569660"/>
          </a:xfrm>
          <a:prstGeom prst="rect">
            <a:avLst/>
          </a:prstGeom>
          <a:noFill/>
        </p:spPr>
        <p:txBody>
          <a:bodyPr wrap="none" lIns="91440" tIns="45720" rIns="91440" bIns="45720">
            <a:spAutoFit/>
          </a:bodyPr>
          <a:lstStyle/>
          <a:p>
            <a:pPr algn="ctr"/>
            <a:r>
              <a:rPr lang="es-E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2</a:t>
            </a:r>
            <a:endParaRPr lang="es-E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sp>
        <p:nvSpPr>
          <p:cNvPr id="12" name="11 Rectángulo"/>
          <p:cNvSpPr/>
          <p:nvPr/>
        </p:nvSpPr>
        <p:spPr>
          <a:xfrm>
            <a:off x="5580112" y="4077072"/>
            <a:ext cx="2160240" cy="523220"/>
          </a:xfrm>
          <a:prstGeom prst="rect">
            <a:avLst/>
          </a:prstGeom>
          <a:noFill/>
        </p:spPr>
        <p:txBody>
          <a:bodyPr wrap="square" lIns="91440" tIns="45720" rIns="91440" bIns="45720">
            <a:spAutoFit/>
          </a:bodyPr>
          <a:lstStyle/>
          <a:p>
            <a:pPr algn="ctr"/>
            <a:r>
              <a:rPr lang="es-ES"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rPr>
              <a:t>EQUIPO</a:t>
            </a:r>
            <a:endParaRPr lang="es-ES"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endParaRPr>
          </a:p>
        </p:txBody>
      </p:sp>
      <p:sp>
        <p:nvSpPr>
          <p:cNvPr id="13" name="12 CuadroTexto"/>
          <p:cNvSpPr txBox="1"/>
          <p:nvPr/>
        </p:nvSpPr>
        <p:spPr>
          <a:xfrm>
            <a:off x="3851920" y="4725144"/>
            <a:ext cx="4824536" cy="1200329"/>
          </a:xfrm>
          <a:prstGeom prst="rect">
            <a:avLst/>
          </a:prstGeom>
          <a:noFill/>
        </p:spPr>
        <p:txBody>
          <a:bodyPr wrap="square" rtlCol="0">
            <a:spAutoFit/>
          </a:bodyPr>
          <a:lstStyle/>
          <a:p>
            <a:r>
              <a:rPr lang="es-MX" sz="2400" dirty="0" smtClean="0">
                <a:solidFill>
                  <a:schemeClr val="bg2">
                    <a:lumMod val="25000"/>
                  </a:schemeClr>
                </a:solidFill>
              </a:rPr>
              <a:t>Beatriz Andrea Fonseca (física)</a:t>
            </a:r>
          </a:p>
          <a:p>
            <a:r>
              <a:rPr lang="es-MX" sz="2400" dirty="0" smtClean="0">
                <a:solidFill>
                  <a:schemeClr val="bg2">
                    <a:lumMod val="25000"/>
                  </a:schemeClr>
                </a:solidFill>
              </a:rPr>
              <a:t>Aarón López (dibujo)</a:t>
            </a:r>
          </a:p>
          <a:p>
            <a:r>
              <a:rPr lang="es-MX" sz="2400" dirty="0" smtClean="0">
                <a:solidFill>
                  <a:schemeClr val="bg2">
                    <a:lumMod val="25000"/>
                  </a:schemeClr>
                </a:solidFill>
              </a:rPr>
              <a:t>Benjamín López (informática)</a:t>
            </a:r>
            <a:endParaRPr lang="es-MX" sz="2400" dirty="0">
              <a:solidFill>
                <a:schemeClr val="bg2">
                  <a:lumMod val="25000"/>
                </a:schemeClr>
              </a:solidFill>
            </a:endParaRPr>
          </a:p>
        </p:txBody>
      </p:sp>
      <p:sp>
        <p:nvSpPr>
          <p:cNvPr id="9" name="8 CuadroTexto"/>
          <p:cNvSpPr txBox="1"/>
          <p:nvPr/>
        </p:nvSpPr>
        <p:spPr>
          <a:xfrm>
            <a:off x="1043608" y="3789040"/>
            <a:ext cx="180020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MX" sz="2400" dirty="0" smtClean="0">
                <a:latin typeface="Arial" pitchFamily="34" charset="0"/>
                <a:cs typeface="Arial" pitchFamily="34" charset="0"/>
              </a:rPr>
              <a:t>2018-2019</a:t>
            </a:r>
            <a:endParaRPr lang="es-MX"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10</a:t>
            </a:fld>
            <a:endParaRPr lang="es-MX"/>
          </a:p>
        </p:txBody>
      </p:sp>
      <p:pic>
        <p:nvPicPr>
          <p:cNvPr id="3" name="Picture 3" descr="C:\Users\bettf\Desktop\Sin título.png"/>
          <p:cNvPicPr>
            <a:picLocks noChangeAspect="1" noChangeArrowheads="1"/>
          </p:cNvPicPr>
          <p:nvPr/>
        </p:nvPicPr>
        <p:blipFill>
          <a:blip r:embed="rId2" cstate="print"/>
          <a:srcRect/>
          <a:stretch>
            <a:fillRect/>
          </a:stretch>
        </p:blipFill>
        <p:spPr bwMode="auto">
          <a:xfrm>
            <a:off x="357158" y="524737"/>
            <a:ext cx="4430866" cy="2904264"/>
          </a:xfrm>
          <a:prstGeom prst="roundRect">
            <a:avLst>
              <a:gd name="adj" fmla="val 8594"/>
            </a:avLst>
          </a:prstGeom>
          <a:solidFill>
            <a:srgbClr val="FFFFFF">
              <a:shade val="85000"/>
            </a:srgbClr>
          </a:solidFill>
          <a:ln w="76200">
            <a:solidFill>
              <a:schemeClr val="accent1"/>
            </a:solidFill>
          </a:ln>
          <a:effectLst>
            <a:reflection blurRad="12700" stA="38000" endPos="28000" dist="5000" dir="5400000" sy="-100000" algn="bl" rotWithShape="0"/>
          </a:effectLst>
        </p:spPr>
      </p:pic>
      <p:pic>
        <p:nvPicPr>
          <p:cNvPr id="4" name="Picture 2" descr="C:\Users\bettf\Desktop\Sin título3.png"/>
          <p:cNvPicPr>
            <a:picLocks noChangeAspect="1" noChangeArrowheads="1"/>
          </p:cNvPicPr>
          <p:nvPr/>
        </p:nvPicPr>
        <p:blipFill>
          <a:blip r:embed="rId3" cstate="print"/>
          <a:srcRect/>
          <a:stretch>
            <a:fillRect/>
          </a:stretch>
        </p:blipFill>
        <p:spPr bwMode="auto">
          <a:xfrm>
            <a:off x="3995936" y="3429000"/>
            <a:ext cx="4662997" cy="3028955"/>
          </a:xfrm>
          <a:prstGeom prst="roundRect">
            <a:avLst>
              <a:gd name="adj" fmla="val 8594"/>
            </a:avLst>
          </a:prstGeom>
          <a:solidFill>
            <a:srgbClr val="FFFFFF">
              <a:shade val="85000"/>
            </a:srgbClr>
          </a:solidFill>
          <a:ln w="76200">
            <a:solidFill>
              <a:schemeClr val="accent1"/>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635919702"/>
              </p:ext>
            </p:extLst>
          </p:nvPr>
        </p:nvGraphicFramePr>
        <p:xfrm>
          <a:off x="251520" y="1397000"/>
          <a:ext cx="8712968" cy="4856480"/>
        </p:xfrm>
        <a:graphic>
          <a:graphicData uri="http://schemas.openxmlformats.org/drawingml/2006/table">
            <a:tbl>
              <a:tblPr firstRow="1" bandRow="1">
                <a:tableStyleId>{B301B821-A1FF-4177-AEE7-76D212191A09}</a:tableStyleId>
              </a:tblPr>
              <a:tblGrid>
                <a:gridCol w="4356484"/>
                <a:gridCol w="4356484"/>
              </a:tblGrid>
              <a:tr h="370840">
                <a:tc gridSpan="2">
                  <a:txBody>
                    <a:bodyPr/>
                    <a:lstStyle/>
                    <a:p>
                      <a:pPr algn="ctr"/>
                      <a:r>
                        <a:rPr lang="es-MX" sz="1600" dirty="0" smtClean="0"/>
                        <a:t>PLANEACION</a:t>
                      </a:r>
                      <a:r>
                        <a:rPr lang="es-MX" sz="1600" baseline="0" dirty="0" smtClean="0"/>
                        <a:t> DE PROYECTOS INTERDISCIPLINARIOS</a:t>
                      </a:r>
                      <a:endParaRPr lang="es-MX" sz="16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1.</a:t>
                      </a:r>
                      <a:r>
                        <a:rPr lang="es-MX" sz="1200" baseline="0" dirty="0" smtClean="0"/>
                        <a:t>  ¿ A que responde la necesidad de crear proyectos </a:t>
                      </a:r>
                    </a:p>
                    <a:p>
                      <a:r>
                        <a:rPr lang="es-MX" sz="1200" baseline="0" dirty="0" smtClean="0"/>
                        <a:t>       interdisciplinarios como medio de aprendizaje?</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4.-  ¿Qué Características debe de tener el nombre del  </a:t>
                      </a:r>
                    </a:p>
                    <a:p>
                      <a:r>
                        <a:rPr lang="es-MX" sz="1200" dirty="0" smtClean="0"/>
                        <a:t>       proyecto interdisciplinario?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Invocar el </a:t>
                      </a:r>
                      <a:r>
                        <a:rPr lang="es-MX" sz="1200" dirty="0" err="1" smtClean="0"/>
                        <a:t>el</a:t>
                      </a:r>
                      <a:r>
                        <a:rPr lang="es-MX" sz="1200" dirty="0" smtClean="0"/>
                        <a:t> trabajo autónomo de los alumnos para que construyan</a:t>
                      </a:r>
                      <a:r>
                        <a:rPr lang="es-MX" sz="1200" baseline="0" dirty="0" smtClean="0"/>
                        <a:t> y generen respuestas, insertándose en el conocimiento del siglo XXI</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Que sea atractivo, vigente, de inveteres</a:t>
                      </a:r>
                      <a:r>
                        <a:rPr lang="es-MX" sz="1200" baseline="0" dirty="0" smtClean="0"/>
                        <a:t> común, y que tenga utilidad practica, que genere evolución en el crecimiento e involucre varia áreas . </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2. ¿</a:t>
                      </a:r>
                      <a:r>
                        <a:rPr lang="es-MX" sz="1200" dirty="0" err="1" smtClean="0"/>
                        <a:t>Cúales</a:t>
                      </a:r>
                      <a:r>
                        <a:rPr lang="es-MX" sz="1200" baseline="0" dirty="0" smtClean="0"/>
                        <a:t> son los elementos fundamentales para la     </a:t>
                      </a:r>
                    </a:p>
                    <a:p>
                      <a:r>
                        <a:rPr lang="es-MX" sz="1200" baseline="0" dirty="0" smtClean="0"/>
                        <a:t>     estructuración y planeación de los proyectos </a:t>
                      </a:r>
                    </a:p>
                    <a:p>
                      <a:r>
                        <a:rPr lang="es-MX" sz="1200" baseline="0" dirty="0" smtClean="0"/>
                        <a:t>     interdisciplinarios</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5.- ¿</a:t>
                      </a:r>
                      <a:r>
                        <a:rPr lang="es-MX" sz="1200" baseline="0" dirty="0" smtClean="0"/>
                        <a:t> Qué se entiende por Documentación?</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Compromiso del docente, conocer el programa y hacer</a:t>
                      </a:r>
                      <a:r>
                        <a:rPr lang="es-MX" sz="1200" baseline="0" dirty="0" smtClean="0"/>
                        <a:t>  conexiones con otra materia con base en un proyecto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Es una herramienta que le permite al docente contar con evidencias claras del proceso de construcción que se está viviendo</a:t>
                      </a:r>
                      <a:r>
                        <a:rPr lang="es-MX" sz="1200" baseline="0" dirty="0" smtClean="0"/>
                        <a:t> dentro del proyecto y evaluar la significación progresiva del proceso de aprendizaje en los alumnos</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s-MX" sz="1200" dirty="0" smtClean="0"/>
                        <a:t>3.</a:t>
                      </a:r>
                      <a:r>
                        <a:rPr lang="es-MX" sz="1200" baseline="0" dirty="0" smtClean="0"/>
                        <a:t> ¿</a:t>
                      </a:r>
                      <a:r>
                        <a:rPr lang="es-MX" sz="1200" baseline="0" dirty="0" err="1" smtClean="0"/>
                        <a:t>Cúal</a:t>
                      </a:r>
                      <a:r>
                        <a:rPr lang="es-MX" sz="1200" baseline="0" dirty="0" smtClean="0"/>
                        <a:t> es el “método” o los pasos para acercarse ala interdisciplinariedad?</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tc>
              </a:tr>
              <a:tr h="370840">
                <a:tc>
                  <a:txBody>
                    <a:bodyPr/>
                    <a:lstStyle/>
                    <a:p>
                      <a:pPr marL="342900" indent="-342900">
                        <a:buAutoNum type="alphaLcParenR"/>
                      </a:pPr>
                      <a:r>
                        <a:rPr lang="es-MX" sz="1200" dirty="0" smtClean="0"/>
                        <a:t>Conocer</a:t>
                      </a:r>
                      <a:r>
                        <a:rPr lang="es-MX" sz="1200" baseline="0" dirty="0" smtClean="0"/>
                        <a:t> bien el programa</a:t>
                      </a:r>
                    </a:p>
                    <a:p>
                      <a:pPr marL="342900" indent="-342900">
                        <a:buAutoNum type="alphaLcParenR"/>
                      </a:pPr>
                      <a:r>
                        <a:rPr lang="es-MX" sz="1200" baseline="0" dirty="0" smtClean="0"/>
                        <a:t>Intercambiar los programas con otros maestros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s-MX" sz="1200" baseline="0" dirty="0" smtClean="0"/>
                        <a:t>Obtener respuesta problematizadora en base al método de indagación</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s-MX" sz="1200" baseline="0" dirty="0" smtClean="0"/>
                        <a:t>Elegir un momento del año para reunión entre profesores y definir métodos de evaluación</a:t>
                      </a:r>
                    </a:p>
                    <a:p>
                      <a:pPr marL="342900" indent="-342900">
                        <a:buAutoNum type="alphaLcParenR"/>
                      </a:pP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lphaLcParenR" startAt="5"/>
                      </a:pPr>
                      <a:r>
                        <a:rPr lang="es-MX" sz="1200" dirty="0" smtClean="0"/>
                        <a:t>Organizar horarios</a:t>
                      </a:r>
                      <a:r>
                        <a:rPr lang="es-MX" sz="1200" baseline="0" dirty="0" smtClean="0"/>
                        <a:t> semanales o mensuales de todos los maestros para dar seguimiento al proyecto</a:t>
                      </a:r>
                    </a:p>
                    <a:p>
                      <a:pPr marL="228600" indent="-228600">
                        <a:buFont typeface="+mj-lt"/>
                        <a:buAutoNum type="alphaLcParenR" startAt="5"/>
                      </a:pPr>
                      <a:r>
                        <a:rPr lang="es-MX" sz="1200" baseline="0" dirty="0" smtClean="0"/>
                        <a:t>Dividir el proyecto en etapas y diferenciar su autogestión con productos verificables y evaluables</a:t>
                      </a:r>
                    </a:p>
                    <a:p>
                      <a:pPr marL="228600" indent="-228600">
                        <a:buFont typeface="+mj-lt"/>
                        <a:buAutoNum type="alphaLcParenR" startAt="5"/>
                      </a:pPr>
                      <a:r>
                        <a:rPr lang="es-MX" sz="1200" baseline="0" dirty="0" smtClean="0"/>
                        <a:t>Producto final para evaluar</a:t>
                      </a:r>
                    </a:p>
                    <a:p>
                      <a:pPr marL="228600" indent="-228600">
                        <a:buFont typeface="+mj-lt"/>
                        <a:buAutoNum type="alphaLcParenR" startAt="5"/>
                      </a:pPr>
                      <a:r>
                        <a:rPr lang="es-MX" sz="1200" baseline="0" dirty="0" smtClean="0"/>
                        <a:t>Retroalimentación al alumno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4 CuadroTexto"/>
          <p:cNvSpPr txBox="1"/>
          <p:nvPr/>
        </p:nvSpPr>
        <p:spPr>
          <a:xfrm>
            <a:off x="1259632" y="188640"/>
            <a:ext cx="6768752" cy="923330"/>
          </a:xfrm>
          <a:prstGeom prst="rect">
            <a:avLst/>
          </a:prstGeom>
          <a:noFill/>
        </p:spPr>
        <p:txBody>
          <a:bodyPr wrap="square" rtlCol="0">
            <a:spAutoFit/>
          </a:bodyPr>
          <a:lstStyle/>
          <a:p>
            <a:pPr algn="ctr"/>
            <a:r>
              <a:rPr lang="es-MX" dirty="0" smtClean="0">
                <a:latin typeface="Arial" pitchFamily="34" charset="0"/>
                <a:cs typeface="Arial" pitchFamily="34" charset="0"/>
              </a:rPr>
              <a:t>ANÁLISIS MESA DE EXPERTOS</a:t>
            </a:r>
          </a:p>
          <a:p>
            <a:pPr algn="ctr"/>
            <a:r>
              <a:rPr lang="es-MX" dirty="0" smtClean="0">
                <a:latin typeface="Arial" pitchFamily="34" charset="0"/>
                <a:cs typeface="Arial" pitchFamily="34" charset="0"/>
              </a:rPr>
              <a:t>GENERAL</a:t>
            </a:r>
          </a:p>
          <a:p>
            <a:pPr algn="ctr"/>
            <a:r>
              <a:rPr lang="es-MX" dirty="0" smtClean="0">
                <a:latin typeface="Arial" pitchFamily="34" charset="0"/>
                <a:cs typeface="Arial" pitchFamily="34" charset="0"/>
              </a:rPr>
              <a:t>PRODUCTO 6</a:t>
            </a:r>
            <a:endParaRPr lang="es-MX" dirty="0">
              <a:latin typeface="Arial" pitchFamily="34" charset="0"/>
              <a:cs typeface="Arial" pitchFamily="34" charset="0"/>
            </a:endParaRPr>
          </a:p>
        </p:txBody>
      </p:sp>
    </p:spTree>
    <p:extLst>
      <p:ext uri="{BB962C8B-B14F-4D97-AF65-F5344CB8AC3E}">
        <p14:creationId xmlns:p14="http://schemas.microsoft.com/office/powerpoint/2010/main" xmlns="" val="91497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188640"/>
            <a:ext cx="6768752" cy="923330"/>
          </a:xfrm>
          <a:prstGeom prst="rect">
            <a:avLst/>
          </a:prstGeom>
          <a:noFill/>
        </p:spPr>
        <p:txBody>
          <a:bodyPr wrap="square" rtlCol="0">
            <a:spAutoFit/>
          </a:bodyPr>
          <a:lstStyle/>
          <a:p>
            <a:pPr algn="ctr"/>
            <a:r>
              <a:rPr lang="es-MX" dirty="0" smtClean="0">
                <a:latin typeface="Arial" pitchFamily="34" charset="0"/>
                <a:cs typeface="Arial" pitchFamily="34" charset="0"/>
              </a:rPr>
              <a:t>ANÁLISIS MESA DE EXPERTOS</a:t>
            </a:r>
          </a:p>
          <a:p>
            <a:pPr algn="ctr"/>
            <a:r>
              <a:rPr lang="es-MX" dirty="0" smtClean="0">
                <a:latin typeface="Arial" pitchFamily="34" charset="0"/>
                <a:cs typeface="Arial" pitchFamily="34" charset="0"/>
              </a:rPr>
              <a:t>GENERAL</a:t>
            </a:r>
          </a:p>
          <a:p>
            <a:pPr algn="ctr"/>
            <a:r>
              <a:rPr lang="es-MX" dirty="0" smtClean="0">
                <a:latin typeface="Arial" pitchFamily="34" charset="0"/>
                <a:cs typeface="Arial" pitchFamily="34" charset="0"/>
              </a:rPr>
              <a:t>PRODUCTO 6</a:t>
            </a:r>
            <a:endParaRPr lang="es-MX"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xmlns="" val="3619094069"/>
              </p:ext>
            </p:extLst>
          </p:nvPr>
        </p:nvGraphicFramePr>
        <p:xfrm>
          <a:off x="251520" y="1397000"/>
          <a:ext cx="8712968" cy="4881880"/>
        </p:xfrm>
        <a:graphic>
          <a:graphicData uri="http://schemas.openxmlformats.org/drawingml/2006/table">
            <a:tbl>
              <a:tblPr firstRow="1" bandRow="1">
                <a:tableStyleId>{B301B821-A1FF-4177-AEE7-76D212191A09}</a:tableStyleId>
              </a:tblPr>
              <a:tblGrid>
                <a:gridCol w="4356484"/>
                <a:gridCol w="4356484"/>
              </a:tblGrid>
              <a:tr h="370840">
                <a:tc gridSpan="2">
                  <a:txBody>
                    <a:bodyPr/>
                    <a:lstStyle/>
                    <a:p>
                      <a:pPr algn="ctr"/>
                      <a:r>
                        <a:rPr lang="es-MX" sz="1600" dirty="0" smtClean="0"/>
                        <a:t>PLANEACION</a:t>
                      </a:r>
                      <a:r>
                        <a:rPr lang="es-MX" sz="1600" baseline="0" dirty="0" smtClean="0"/>
                        <a:t> DE PROYECTOS INTERDISCIPLINARIOS</a:t>
                      </a:r>
                      <a:endParaRPr lang="es-MX" sz="16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s-MX" sz="1200" dirty="0" smtClean="0"/>
                        <a:t>6.</a:t>
                      </a:r>
                      <a:r>
                        <a:rPr lang="es-MX" sz="1200" baseline="0" dirty="0" smtClean="0"/>
                        <a:t> ¿ Qué evidencias de documentación concretas se esperan cuando se trabaja de manera interdisciplinaria?</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s-MX" sz="1200" dirty="0" smtClean="0"/>
                        <a:t>Videos, grabaciones de voz, fotografías, visitas virtuales, practicas, evaluaciones, documentos físicos y digitales</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s-MX" sz="1200" dirty="0" smtClean="0"/>
                        <a:t>7. ¿</a:t>
                      </a:r>
                      <a:r>
                        <a:rPr lang="es-MX" sz="1200" baseline="0" dirty="0" smtClean="0"/>
                        <a:t> Cuál es la intención de documentar en un proyecto y quién lo debe de hacer?</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a) Tener Evidencia por parte del</a:t>
                      </a:r>
                      <a:r>
                        <a:rPr lang="es-MX" sz="1200" baseline="0" dirty="0" smtClean="0"/>
                        <a:t> alumno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b)</a:t>
                      </a:r>
                      <a:r>
                        <a:rPr lang="es-MX" sz="1200" baseline="0" dirty="0" smtClean="0"/>
                        <a:t> Lo deben hacer todos los integrantes del proceso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s-MX" sz="1200" dirty="0" smtClean="0"/>
                        <a:t>8.</a:t>
                      </a:r>
                      <a:r>
                        <a:rPr lang="es-MX" sz="1200" baseline="0" dirty="0" smtClean="0"/>
                        <a:t> ¿Qué factores se deben tomar en cuenta para hacer un proyecto y cómo se deben organizar?</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buAutoNum type="alphaLcParenR"/>
                      </a:pPr>
                      <a:r>
                        <a:rPr lang="es-MX" sz="1200" dirty="0" smtClean="0"/>
                        <a:t>Tomar la línea pedagógica del sistema incorporado</a:t>
                      </a:r>
                    </a:p>
                    <a:p>
                      <a:pPr marL="342900" indent="-342900">
                        <a:buAutoNum type="alphaLcParenR"/>
                      </a:pPr>
                      <a:r>
                        <a:rPr lang="es-MX" sz="1200" dirty="0" smtClean="0"/>
                        <a:t>Elegir el contenido de acuerdo a los estándares</a:t>
                      </a:r>
                    </a:p>
                    <a:p>
                      <a:pPr marL="342900" indent="-342900">
                        <a:buAutoNum type="alphaLcParenR"/>
                      </a:pPr>
                      <a:r>
                        <a:rPr lang="es-MX" sz="1200" dirty="0" smtClean="0"/>
                        <a:t>Implicar disciplinas que se presten a la integración</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lphaLcParenR" startAt="4"/>
                      </a:pPr>
                      <a:r>
                        <a:rPr lang="es-MX" sz="1200" dirty="0" smtClean="0"/>
                        <a:t>Se</a:t>
                      </a:r>
                      <a:r>
                        <a:rPr lang="es-MX" sz="1200" baseline="0" dirty="0" smtClean="0"/>
                        <a:t> debe tener un coordinador</a:t>
                      </a:r>
                    </a:p>
                    <a:p>
                      <a:pPr marL="228600" indent="-228600">
                        <a:buFont typeface="+mj-lt"/>
                        <a:buAutoNum type="alphaLcParenR" startAt="4"/>
                      </a:pPr>
                      <a:r>
                        <a:rPr lang="es-MX" sz="1200" baseline="0" dirty="0" smtClean="0"/>
                        <a:t>Se debe organizar considerando el método de investigación bien estructurado a partir de un marco teórico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buFontTx/>
                        <a:buNone/>
                      </a:pPr>
                      <a:r>
                        <a:rPr lang="es-MX" sz="1200" dirty="0" smtClean="0"/>
                        <a:t>9.</a:t>
                      </a:r>
                      <a:r>
                        <a:rPr lang="es-MX" sz="1200" baseline="0" dirty="0" smtClean="0"/>
                        <a:t> ¿ Cómo se pueden identificar los puntos de interacción que permitan una indagación desde situaciones, desde situaciones complejas o la problematización?</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10.</a:t>
                      </a:r>
                      <a:r>
                        <a:rPr lang="es-MX" sz="1200" baseline="0" dirty="0" smtClean="0"/>
                        <a:t> Si se toma en cuenta lo que se hace generalmente para       el trabajo en clase, ¿Qué cambios deben hacerse para</a:t>
                      </a:r>
                    </a:p>
                    <a:p>
                      <a:r>
                        <a:rPr lang="es-MX" sz="1200" baseline="0" dirty="0" smtClean="0"/>
                        <a:t>      generar un proyecto interdisciplinario?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buFontTx/>
                        <a:buNone/>
                      </a:pPr>
                      <a:r>
                        <a:rPr lang="es-MX" sz="1200" dirty="0" smtClean="0"/>
                        <a:t>Con estudio a profundidad</a:t>
                      </a:r>
                      <a:r>
                        <a:rPr lang="es-MX" sz="1200" baseline="0" dirty="0" smtClean="0"/>
                        <a:t> para detectar los intereses y capacidades comunes de manera que pueda analizarse el problema complejo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Identificar las</a:t>
                      </a:r>
                      <a:r>
                        <a:rPr lang="es-MX" sz="1200" baseline="0" dirty="0" smtClean="0"/>
                        <a:t> necesidades del alumno, así como reconocer  los recursos disponibles del maestro para alcanzar un aprendizaje óptimo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buFontTx/>
                        <a:buNone/>
                      </a:pP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Tx/>
                        <a:buNone/>
                      </a:pP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2"/>
          </p:nvPr>
        </p:nvSpPr>
        <p:spPr/>
        <p:txBody>
          <a:bodyPr/>
          <a:lstStyle/>
          <a:p>
            <a:fld id="{9071F6E9-BB71-439F-B598-0DE193BEFD76}" type="slidenum">
              <a:rPr lang="es-MX" smtClean="0"/>
              <a:pPr/>
              <a:t>12</a:t>
            </a:fld>
            <a:endParaRPr lang="es-MX"/>
          </a:p>
        </p:txBody>
      </p:sp>
    </p:spTree>
    <p:extLst>
      <p:ext uri="{BB962C8B-B14F-4D97-AF65-F5344CB8AC3E}">
        <p14:creationId xmlns:p14="http://schemas.microsoft.com/office/powerpoint/2010/main" xmlns="" val="1917084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188640"/>
            <a:ext cx="6768752" cy="923330"/>
          </a:xfrm>
          <a:prstGeom prst="rect">
            <a:avLst/>
          </a:prstGeom>
          <a:noFill/>
        </p:spPr>
        <p:txBody>
          <a:bodyPr wrap="square" rtlCol="0">
            <a:spAutoFit/>
          </a:bodyPr>
          <a:lstStyle/>
          <a:p>
            <a:pPr algn="ctr"/>
            <a:r>
              <a:rPr lang="es-MX" dirty="0" smtClean="0">
                <a:latin typeface="Arial" pitchFamily="34" charset="0"/>
                <a:cs typeface="Arial" pitchFamily="34" charset="0"/>
              </a:rPr>
              <a:t>ANÁLISIS MESA DE EXPERTOS</a:t>
            </a:r>
          </a:p>
          <a:p>
            <a:pPr algn="ctr"/>
            <a:r>
              <a:rPr lang="es-MX" dirty="0" smtClean="0">
                <a:latin typeface="Arial" pitchFamily="34" charset="0"/>
                <a:cs typeface="Arial" pitchFamily="34" charset="0"/>
              </a:rPr>
              <a:t>GENERAL</a:t>
            </a:r>
          </a:p>
          <a:p>
            <a:pPr algn="ctr"/>
            <a:r>
              <a:rPr lang="es-MX" dirty="0" smtClean="0">
                <a:latin typeface="Arial" pitchFamily="34" charset="0"/>
                <a:cs typeface="Arial" pitchFamily="34" charset="0"/>
              </a:rPr>
              <a:t>PRODUCTO 6</a:t>
            </a:r>
            <a:endParaRPr lang="es-MX"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xmlns="" val="2410983736"/>
              </p:ext>
            </p:extLst>
          </p:nvPr>
        </p:nvGraphicFramePr>
        <p:xfrm>
          <a:off x="251520" y="1397000"/>
          <a:ext cx="8712968" cy="3037840"/>
        </p:xfrm>
        <a:graphic>
          <a:graphicData uri="http://schemas.openxmlformats.org/drawingml/2006/table">
            <a:tbl>
              <a:tblPr firstRow="1" bandRow="1">
                <a:tableStyleId>{3C2FFA5D-87B4-456A-9821-1D502468CF0F}</a:tableStyleId>
              </a:tblPr>
              <a:tblGrid>
                <a:gridCol w="8712968"/>
              </a:tblGrid>
              <a:tr h="370840">
                <a:tc>
                  <a:txBody>
                    <a:bodyPr/>
                    <a:lstStyle/>
                    <a:p>
                      <a:pPr algn="ctr"/>
                      <a:r>
                        <a:rPr lang="es-MX" sz="1600" dirty="0" smtClean="0"/>
                        <a:t>PLANEACION</a:t>
                      </a:r>
                      <a:r>
                        <a:rPr lang="es-MX" sz="1600" baseline="0" dirty="0" smtClean="0"/>
                        <a:t> DE PROYECTOS INTERDISCIPLINARIOS</a:t>
                      </a:r>
                      <a:endParaRPr lang="es-MX" sz="16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11. ¿Cómo</a:t>
                      </a:r>
                      <a:r>
                        <a:rPr lang="es-MX" sz="1200" baseline="0" dirty="0" smtClean="0"/>
                        <a:t> beneficia al aprendizaje el trabajo interdisciplinario?</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Crear habilidades distintas,</a:t>
                      </a:r>
                      <a:r>
                        <a:rPr lang="es-MX" sz="1200" baseline="0" dirty="0" smtClean="0"/>
                        <a:t> generar procesos de indagación, pensamiento critico innovador y holístico, mejora la toma de decisiones</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12. ¿Qué implicaciones tiene, dentro del esquema de formación docente,</a:t>
                      </a:r>
                      <a:r>
                        <a:rPr lang="es-MX" sz="1200" baseline="0" dirty="0" smtClean="0"/>
                        <a:t> el trabajo orientado hacia la interdisciplinariedad</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Implica romper paradigmas en la práctica docente para aumentar nuestra cultura</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13.</a:t>
                      </a:r>
                      <a:r>
                        <a:rPr lang="es-MX" sz="1200" baseline="0" dirty="0" smtClean="0"/>
                        <a:t> ¿Qué dimensiones deben tenerse en cuenta para proyectos interdisciplinarios </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indent="-342900">
                        <a:buAutoNum type="alphaLcParenR"/>
                      </a:pPr>
                      <a:r>
                        <a:rPr lang="es-MX" sz="1200" dirty="0" smtClean="0"/>
                        <a:t>Que</a:t>
                      </a:r>
                      <a:r>
                        <a:rPr lang="es-MX" sz="1200" baseline="0" dirty="0" smtClean="0"/>
                        <a:t> la situación sea real</a:t>
                      </a:r>
                    </a:p>
                    <a:p>
                      <a:pPr marL="342900" indent="-342900">
                        <a:buAutoNum type="alphaLcParenR"/>
                      </a:pPr>
                      <a:r>
                        <a:rPr lang="es-MX" sz="1200" baseline="0" dirty="0" smtClean="0"/>
                        <a:t>Que él o los objetivos sean alcanzables y medibles</a:t>
                      </a:r>
                    </a:p>
                    <a:p>
                      <a:pPr marL="342900" indent="-342900">
                        <a:buAutoNum type="alphaLcParenR"/>
                      </a:pPr>
                      <a:r>
                        <a:rPr lang="es-MX" sz="1200" baseline="0" dirty="0" smtClean="0"/>
                        <a:t>Que las disciplinas que intervengan tengan puntos de convergencia reales</a:t>
                      </a: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2"/>
          </p:nvPr>
        </p:nvSpPr>
        <p:spPr/>
        <p:txBody>
          <a:bodyPr/>
          <a:lstStyle/>
          <a:p>
            <a:fld id="{9071F6E9-BB71-439F-B598-0DE193BEFD76}" type="slidenum">
              <a:rPr lang="es-MX" smtClean="0"/>
              <a:pPr/>
              <a:t>13</a:t>
            </a:fld>
            <a:endParaRPr lang="es-MX"/>
          </a:p>
        </p:txBody>
      </p:sp>
    </p:spTree>
    <p:extLst>
      <p:ext uri="{BB962C8B-B14F-4D97-AF65-F5344CB8AC3E}">
        <p14:creationId xmlns:p14="http://schemas.microsoft.com/office/powerpoint/2010/main" xmlns="" val="1633395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188640"/>
            <a:ext cx="6768752" cy="923330"/>
          </a:xfrm>
          <a:prstGeom prst="rect">
            <a:avLst/>
          </a:prstGeom>
          <a:noFill/>
        </p:spPr>
        <p:txBody>
          <a:bodyPr wrap="square" rtlCol="0">
            <a:spAutoFit/>
          </a:bodyPr>
          <a:lstStyle/>
          <a:p>
            <a:pPr algn="ctr"/>
            <a:r>
              <a:rPr lang="es-MX" dirty="0" smtClean="0">
                <a:latin typeface="Arial" pitchFamily="34" charset="0"/>
                <a:cs typeface="Arial" pitchFamily="34" charset="0"/>
              </a:rPr>
              <a:t>ESTRUCTURA INICIAL DE PLANEACIÓN</a:t>
            </a:r>
          </a:p>
          <a:p>
            <a:pPr algn="ctr"/>
            <a:r>
              <a:rPr lang="es-MX" dirty="0" smtClean="0">
                <a:latin typeface="Arial" pitchFamily="34" charset="0"/>
                <a:cs typeface="Arial" pitchFamily="34" charset="0"/>
              </a:rPr>
              <a:t>E.I.P</a:t>
            </a:r>
          </a:p>
          <a:p>
            <a:pPr algn="ctr"/>
            <a:r>
              <a:rPr lang="es-MX" dirty="0" smtClean="0">
                <a:latin typeface="Arial" pitchFamily="34" charset="0"/>
                <a:cs typeface="Arial" pitchFamily="34" charset="0"/>
              </a:rPr>
              <a:t>PRODUCTO 7</a:t>
            </a:r>
            <a:endParaRPr lang="es-MX" dirty="0">
              <a:latin typeface="Arial" pitchFamily="34" charset="0"/>
              <a:cs typeface="Arial" pitchFamily="34" charset="0"/>
            </a:endParaRPr>
          </a:p>
        </p:txBody>
      </p:sp>
      <p:sp>
        <p:nvSpPr>
          <p:cNvPr id="5" name="4 CuadroTexto"/>
          <p:cNvSpPr txBox="1"/>
          <p:nvPr/>
        </p:nvSpPr>
        <p:spPr>
          <a:xfrm>
            <a:off x="683568" y="1628800"/>
            <a:ext cx="8136904" cy="2462213"/>
          </a:xfrm>
          <a:prstGeom prst="rect">
            <a:avLst/>
          </a:prstGeom>
          <a:noFill/>
        </p:spPr>
        <p:txBody>
          <a:bodyPr wrap="square" rtlCol="0">
            <a:spAutoFit/>
          </a:bodyPr>
          <a:lstStyle/>
          <a:p>
            <a:r>
              <a:rPr lang="es-MX" sz="1400" dirty="0" smtClean="0">
                <a:latin typeface="Arial" pitchFamily="34" charset="0"/>
                <a:cs typeface="Arial" pitchFamily="34" charset="0"/>
              </a:rPr>
              <a:t>NOMBRE DE LOS PROYECTOS REVISADOS</a:t>
            </a:r>
          </a:p>
          <a:p>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BIOINGENIERÍA: Soluciones creativas para problemas de México</a:t>
            </a:r>
          </a:p>
          <a:p>
            <a:r>
              <a:rPr lang="es-MX" sz="1400" dirty="0" smtClean="0">
                <a:latin typeface="Arial" pitchFamily="34" charset="0"/>
                <a:cs typeface="Arial" pitchFamily="34" charset="0"/>
              </a:rPr>
              <a:t>LOS DIFERENTES ÁNGULOS DE LA GUERRA: Primera Guerra Mundial</a:t>
            </a:r>
          </a:p>
          <a:p>
            <a:r>
              <a:rPr lang="es-MX" sz="1400" dirty="0" smtClean="0">
                <a:latin typeface="Arial" pitchFamily="34" charset="0"/>
                <a:cs typeface="Arial" pitchFamily="34" charset="0"/>
              </a:rPr>
              <a:t>CIUDADES UTÓPICAS……CIUDADES EFÍMERAS</a:t>
            </a:r>
          </a:p>
          <a:p>
            <a:endParaRPr lang="es-MX" sz="1400" dirty="0" smtClean="0">
              <a:latin typeface="Arial" pitchFamily="34" charset="0"/>
              <a:cs typeface="Arial" pitchFamily="34" charset="0"/>
            </a:endParaRPr>
          </a:p>
          <a:p>
            <a:r>
              <a:rPr lang="es-MX" sz="1400" b="1" dirty="0" smtClean="0">
                <a:latin typeface="Arial" pitchFamily="34" charset="0"/>
                <a:cs typeface="Arial" pitchFamily="34" charset="0"/>
              </a:rPr>
              <a:t>I. Contexto: </a:t>
            </a:r>
            <a:r>
              <a:rPr lang="es-MX" sz="1400" dirty="0" smtClean="0">
                <a:latin typeface="Arial" pitchFamily="34" charset="0"/>
                <a:cs typeface="Arial" pitchFamily="34" charset="0"/>
              </a:rPr>
              <a:t>Justifica la circunstancias o elementos de la realidad en la que se da el </a:t>
            </a:r>
          </a:p>
          <a:p>
            <a:r>
              <a:rPr lang="es-MX" sz="1400" dirty="0" smtClean="0">
                <a:latin typeface="Arial" pitchFamily="34" charset="0"/>
                <a:cs typeface="Arial" pitchFamily="34" charset="0"/>
              </a:rPr>
              <a:t>    problema o propuesta. </a:t>
            </a:r>
          </a:p>
          <a:p>
            <a:endParaRPr lang="es-MX" sz="1400" dirty="0" smtClean="0">
              <a:latin typeface="Arial" pitchFamily="34" charset="0"/>
              <a:cs typeface="Arial" pitchFamily="34" charset="0"/>
            </a:endParaRPr>
          </a:p>
          <a:p>
            <a:r>
              <a:rPr lang="es-MX" sz="1400" b="1" dirty="0" smtClean="0">
                <a:latin typeface="Arial" pitchFamily="34" charset="0"/>
                <a:cs typeface="Arial" pitchFamily="34" charset="0"/>
              </a:rPr>
              <a:t>Introducción y/o justificación del proyecto</a:t>
            </a:r>
          </a:p>
          <a:p>
            <a:r>
              <a:rPr lang="es-MX" sz="1400" dirty="0" smtClean="0">
                <a:latin typeface="Arial" pitchFamily="34" charset="0"/>
                <a:cs typeface="Arial" pitchFamily="34" charset="0"/>
              </a:rPr>
              <a:t> </a:t>
            </a:r>
            <a:endParaRPr lang="es-MX" sz="1400" dirty="0">
              <a:latin typeface="Arial" pitchFamily="34" charset="0"/>
              <a:cs typeface="Arial" pitchFamily="34" charset="0"/>
            </a:endParaRPr>
          </a:p>
        </p:txBody>
      </p:sp>
      <p:sp>
        <p:nvSpPr>
          <p:cNvPr id="6" name="5 CuadroTexto"/>
          <p:cNvSpPr txBox="1"/>
          <p:nvPr/>
        </p:nvSpPr>
        <p:spPr>
          <a:xfrm>
            <a:off x="755576" y="4149080"/>
            <a:ext cx="7848872" cy="2031325"/>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1400" dirty="0" smtClean="0">
                <a:latin typeface="Arial" pitchFamily="34" charset="0"/>
                <a:cs typeface="Arial" pitchFamily="34" charset="0"/>
              </a:rPr>
              <a:t>Movimientos de Satélites</a:t>
            </a:r>
          </a:p>
          <a:p>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Interés y fascinación del hombre (y el alumno), por el espacio, los viajes espaciales y las telecomunicaciones</a:t>
            </a:r>
          </a:p>
          <a:p>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Tocar, tratar y aprender de manera interdisciplinaria gran parte de los programas de cada materia integrada, (física e informática)  </a:t>
            </a:r>
          </a:p>
          <a:p>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Fomentar las artes y la estética al tratar el tema </a:t>
            </a:r>
            <a:endParaRPr lang="es-MX" sz="1400" dirty="0">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9071F6E9-BB71-439F-B598-0DE193BEFD76}" type="slidenum">
              <a:rPr lang="es-MX" smtClean="0"/>
              <a:pPr/>
              <a:t>14</a:t>
            </a:fld>
            <a:endParaRPr lang="es-MX"/>
          </a:p>
        </p:txBody>
      </p:sp>
    </p:spTree>
    <p:extLst>
      <p:ext uri="{BB962C8B-B14F-4D97-AF65-F5344CB8AC3E}">
        <p14:creationId xmlns:p14="http://schemas.microsoft.com/office/powerpoint/2010/main" xmlns="" val="738615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1400" b="1" dirty="0" smtClean="0">
                <a:latin typeface="Arial" pitchFamily="34" charset="0"/>
                <a:cs typeface="Arial" pitchFamily="34" charset="0"/>
              </a:rPr>
              <a:t>II</a:t>
            </a:r>
            <a:r>
              <a:rPr lang="es-MX" sz="1400" dirty="0" smtClean="0">
                <a:solidFill>
                  <a:schemeClr val="tx1"/>
                </a:solidFill>
                <a:effectLst/>
                <a:latin typeface="Arial" pitchFamily="34" charset="0"/>
                <a:cs typeface="Arial" pitchFamily="34" charset="0"/>
              </a:rPr>
              <a:t>. Intención: sólo una de las propuestas da nombre al proyecto</a:t>
            </a:r>
            <a:endParaRPr lang="es-MX" sz="1400" dirty="0">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2881336293"/>
              </p:ext>
            </p:extLst>
          </p:nvPr>
        </p:nvGraphicFramePr>
        <p:xfrm>
          <a:off x="107504" y="1340768"/>
          <a:ext cx="8928992" cy="2011680"/>
        </p:xfrm>
        <a:graphic>
          <a:graphicData uri="http://schemas.openxmlformats.org/drawingml/2006/table">
            <a:tbl>
              <a:tblPr firstRow="1" bandRow="1">
                <a:tableStyleId>{5C22544A-7EE6-4342-B048-85BDC9FD1C3A}</a:tableStyleId>
              </a:tblPr>
              <a:tblGrid>
                <a:gridCol w="2520280"/>
                <a:gridCol w="1944216"/>
                <a:gridCol w="2232248"/>
                <a:gridCol w="2232248"/>
              </a:tblGrid>
              <a:tr h="1062072">
                <a:tc>
                  <a:txBody>
                    <a:bodyPr/>
                    <a:lstStyle/>
                    <a:p>
                      <a:pPr algn="ctr"/>
                      <a:r>
                        <a:rPr lang="es-MX" sz="1200" dirty="0" smtClean="0"/>
                        <a:t>Dar Explicación</a:t>
                      </a:r>
                    </a:p>
                    <a:p>
                      <a:pPr algn="ctr"/>
                      <a:r>
                        <a:rPr lang="es-MX" sz="1200" dirty="0" smtClean="0"/>
                        <a:t>¿</a:t>
                      </a:r>
                      <a:r>
                        <a:rPr lang="es-MX" sz="1200" baseline="0" dirty="0" smtClean="0"/>
                        <a:t> Porqué algo es como es?</a:t>
                      </a:r>
                    </a:p>
                    <a:p>
                      <a:pPr algn="ctr"/>
                      <a:r>
                        <a:rPr lang="es-MX" sz="1200" baseline="0" dirty="0" smtClean="0"/>
                        <a:t>Determinar las razones que </a:t>
                      </a:r>
                      <a:r>
                        <a:rPr lang="es-MX" sz="1200" baseline="0" dirty="0" err="1" smtClean="0"/>
                        <a:t>generanel</a:t>
                      </a:r>
                      <a:r>
                        <a:rPr lang="es-MX" sz="1200" baseline="0" dirty="0" smtClean="0"/>
                        <a:t> problema de la situación</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200" dirty="0" smtClean="0"/>
                        <a:t>Resolver un Problema</a:t>
                      </a:r>
                    </a:p>
                    <a:p>
                      <a:pPr algn="ctr"/>
                      <a:r>
                        <a:rPr lang="es-MX" sz="1200" dirty="0" smtClean="0"/>
                        <a:t>Explicar de manera detallada</a:t>
                      </a:r>
                      <a:r>
                        <a:rPr lang="es-MX" sz="1200" baseline="0" dirty="0" smtClean="0"/>
                        <a:t> cómo se puede abordar y/o solucionar el problema</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200" dirty="0" smtClean="0"/>
                        <a:t>Hacer más eficiente o</a:t>
                      </a:r>
                    </a:p>
                    <a:p>
                      <a:pPr algn="ctr"/>
                      <a:r>
                        <a:rPr lang="es-MX" sz="1200" dirty="0" smtClean="0"/>
                        <a:t>Detallar</a:t>
                      </a:r>
                      <a:r>
                        <a:rPr lang="es-MX" sz="1200" baseline="0" dirty="0" smtClean="0"/>
                        <a:t> algo</a:t>
                      </a:r>
                    </a:p>
                    <a:p>
                      <a:pPr algn="ctr"/>
                      <a:r>
                        <a:rPr lang="es-MX" sz="1200" baseline="0" dirty="0" smtClean="0"/>
                        <a:t>Detallar de que manera se pueden optimizarlos procesos para alcanzar el objetivo</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200" dirty="0" smtClean="0"/>
                        <a:t>Inventar, innovar, diseñar o crear</a:t>
                      </a:r>
                      <a:r>
                        <a:rPr lang="es-MX" sz="1200" baseline="0" dirty="0" smtClean="0"/>
                        <a:t> algo nuevo</a:t>
                      </a:r>
                    </a:p>
                    <a:p>
                      <a:pPr algn="ctr"/>
                      <a:r>
                        <a:rPr lang="es-MX" sz="1200" baseline="0" dirty="0" smtClean="0"/>
                        <a:t>¿Cómo podría ser diferente?</a:t>
                      </a:r>
                    </a:p>
                    <a:p>
                      <a:pPr algn="ctr"/>
                      <a:r>
                        <a:rPr lang="es-MX" sz="1200" baseline="0" dirty="0" smtClean="0"/>
                        <a:t>¿Qué nuevo producto o propuesta puedo hacer?</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r>
                        <a:rPr lang="es-MX" sz="1200" dirty="0" smtClean="0"/>
                        <a:t>Inventar, innovar, diseñar o crear</a:t>
                      </a:r>
                      <a:r>
                        <a:rPr lang="es-MX" sz="1200" baseline="0" dirty="0" smtClean="0"/>
                        <a:t> algo nuevo:</a:t>
                      </a:r>
                    </a:p>
                    <a:p>
                      <a:endParaRPr lang="es-MX" sz="1200" baseline="0" dirty="0" smtClean="0"/>
                    </a:p>
                    <a:p>
                      <a:r>
                        <a:rPr lang="es-MX" sz="1200" baseline="0" dirty="0" smtClean="0"/>
                        <a:t>Nuevas tecnologías de telecomunicaciones: para ello deben conocer su funcionamiento, conocer el tema de acuerdo a una propuesta integrada pues sólo sabiendo “Movimiento de Satélites”, se podrá innovar   </a:t>
                      </a:r>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5 CuadroTexto"/>
          <p:cNvSpPr txBox="1"/>
          <p:nvPr/>
        </p:nvSpPr>
        <p:spPr>
          <a:xfrm>
            <a:off x="179512" y="4005064"/>
            <a:ext cx="8784976" cy="307777"/>
          </a:xfrm>
          <a:prstGeom prst="rect">
            <a:avLst/>
          </a:prstGeom>
          <a:noFill/>
        </p:spPr>
        <p:txBody>
          <a:bodyPr wrap="square" rtlCol="0">
            <a:spAutoFit/>
          </a:bodyPr>
          <a:lstStyle/>
          <a:p>
            <a:r>
              <a:rPr lang="es-MX" sz="1400" b="1" dirty="0" smtClean="0">
                <a:latin typeface="Arial" pitchFamily="34" charset="0"/>
                <a:cs typeface="Arial" pitchFamily="34" charset="0"/>
              </a:rPr>
              <a:t>III. Objetivo general del proyecto: </a:t>
            </a:r>
            <a:r>
              <a:rPr lang="es-MX" sz="1200" dirty="0" smtClean="0">
                <a:latin typeface="Arial" pitchFamily="34" charset="0"/>
                <a:cs typeface="Arial" pitchFamily="34" charset="0"/>
              </a:rPr>
              <a:t>tomar en cuenta a todas las asignaturas involucradas</a:t>
            </a:r>
            <a:endParaRPr lang="es-MX" sz="1400" dirty="0">
              <a:latin typeface="Arial" pitchFamily="34" charset="0"/>
              <a:cs typeface="Arial" pitchFamily="34" charset="0"/>
            </a:endParaRPr>
          </a:p>
        </p:txBody>
      </p:sp>
      <p:sp>
        <p:nvSpPr>
          <p:cNvPr id="7" name="6 CuadroTexto"/>
          <p:cNvSpPr txBox="1"/>
          <p:nvPr/>
        </p:nvSpPr>
        <p:spPr>
          <a:xfrm>
            <a:off x="179512" y="4581128"/>
            <a:ext cx="8712968"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1">
              <a:buFont typeface="Arial" pitchFamily="34" charset="0"/>
              <a:buChar char="•"/>
            </a:pPr>
            <a:r>
              <a:rPr lang="es-MX" sz="1400" dirty="0" smtClean="0">
                <a:latin typeface="Arial" pitchFamily="34" charset="0"/>
                <a:cs typeface="Arial" pitchFamily="34" charset="0"/>
              </a:rPr>
              <a:t> Que el estudiante encuentre que el tema es atractivo abarca diferentes intereses)</a:t>
            </a:r>
          </a:p>
          <a:p>
            <a:pPr lvl="1">
              <a:buFont typeface="Arial" pitchFamily="34" charset="0"/>
              <a:buChar char="•"/>
            </a:pPr>
            <a:r>
              <a:rPr lang="es-MX" sz="1400" dirty="0" smtClean="0">
                <a:latin typeface="Arial" pitchFamily="34" charset="0"/>
                <a:cs typeface="Arial" pitchFamily="34" charset="0"/>
              </a:rPr>
              <a:t> Que el tema desarrolle en el alumno habilidades informáticas y </a:t>
            </a:r>
            <a:r>
              <a:rPr lang="es-MX" sz="1400" dirty="0" err="1" smtClean="0">
                <a:latin typeface="Arial" pitchFamily="34" charset="0"/>
                <a:cs typeface="Arial" pitchFamily="34" charset="0"/>
              </a:rPr>
              <a:t>kinestésicas</a:t>
            </a:r>
            <a:r>
              <a:rPr lang="es-MX" sz="1400" dirty="0" smtClean="0">
                <a:latin typeface="Arial" pitchFamily="34" charset="0"/>
                <a:cs typeface="Arial" pitchFamily="34" charset="0"/>
              </a:rPr>
              <a:t>,</a:t>
            </a:r>
          </a:p>
          <a:p>
            <a:pPr lvl="1">
              <a:buFont typeface="Arial" pitchFamily="34" charset="0"/>
              <a:buChar char="•"/>
            </a:pPr>
            <a:r>
              <a:rPr lang="es-MX" sz="1400" dirty="0" smtClean="0">
                <a:latin typeface="Arial" pitchFamily="34" charset="0"/>
                <a:cs typeface="Arial" pitchFamily="34" charset="0"/>
              </a:rPr>
              <a:t> Que el alumno encuentre una explicación reala los trabajos de </a:t>
            </a:r>
            <a:r>
              <a:rPr lang="es-MX" sz="1400" dirty="0">
                <a:latin typeface="Arial" pitchFamily="34" charset="0"/>
                <a:cs typeface="Arial" pitchFamily="34" charset="0"/>
              </a:rPr>
              <a:t>K</a:t>
            </a:r>
            <a:r>
              <a:rPr lang="es-MX" sz="1400" dirty="0" smtClean="0">
                <a:latin typeface="Arial" pitchFamily="34" charset="0"/>
                <a:cs typeface="Arial" pitchFamily="34" charset="0"/>
              </a:rPr>
              <a:t>epler  y lo reconozca como un  personaje interdisciplinario, puesto que era dibujante y artista </a:t>
            </a:r>
          </a:p>
          <a:p>
            <a:pPr lvl="1">
              <a:buFont typeface="Arial" pitchFamily="34" charset="0"/>
              <a:buChar char="•"/>
            </a:pPr>
            <a:endParaRPr lang="es-MX" sz="1400" dirty="0" smtClean="0">
              <a:latin typeface="Arial" pitchFamily="34" charset="0"/>
              <a:cs typeface="Arial" pitchFamily="34" charset="0"/>
            </a:endParaRPr>
          </a:p>
          <a:p>
            <a:pPr lvl="1">
              <a:buFont typeface="Arial" pitchFamily="34" charset="0"/>
              <a:buChar char="•"/>
            </a:pPr>
            <a:endParaRPr lang="es-MX" sz="1400" dirty="0">
              <a:latin typeface="Arial" pitchFamily="34" charset="0"/>
              <a:cs typeface="Arial" pitchFamily="34" charset="0"/>
            </a:endParaRPr>
          </a:p>
        </p:txBody>
      </p:sp>
      <p:sp>
        <p:nvSpPr>
          <p:cNvPr id="8" name="7 Marcador de número de diapositiva"/>
          <p:cNvSpPr>
            <a:spLocks noGrp="1"/>
          </p:cNvSpPr>
          <p:nvPr>
            <p:ph type="sldNum" sz="quarter" idx="12"/>
          </p:nvPr>
        </p:nvSpPr>
        <p:spPr/>
        <p:txBody>
          <a:bodyPr/>
          <a:lstStyle/>
          <a:p>
            <a:fld id="{9071F6E9-BB71-439F-B598-0DE193BEFD76}" type="slidenum">
              <a:rPr lang="es-MX" smtClean="0"/>
              <a:pPr/>
              <a:t>15</a:t>
            </a:fld>
            <a:endParaRPr lang="es-MX"/>
          </a:p>
        </p:txBody>
      </p:sp>
    </p:spTree>
    <p:extLst>
      <p:ext uri="{BB962C8B-B14F-4D97-AF65-F5344CB8AC3E}">
        <p14:creationId xmlns:p14="http://schemas.microsoft.com/office/powerpoint/2010/main" xmlns="" val="2528368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a:ln>
            <a:noFill/>
          </a:ln>
        </p:spPr>
        <p:style>
          <a:lnRef idx="2">
            <a:schemeClr val="dk1"/>
          </a:lnRef>
          <a:fillRef idx="1">
            <a:schemeClr val="lt1"/>
          </a:fillRef>
          <a:effectRef idx="0">
            <a:schemeClr val="dk1"/>
          </a:effectRef>
          <a:fontRef idx="minor">
            <a:schemeClr val="dk1"/>
          </a:fontRef>
        </p:style>
        <p:txBody>
          <a:bodyPr/>
          <a:lstStyle/>
          <a:p>
            <a:fld id="{DE15A07F-BFFF-40E4-A3E6-F88A21B81B95}" type="slidenum">
              <a:rPr lang="es-MX" b="1" smtClean="0">
                <a:solidFill>
                  <a:schemeClr val="tx1"/>
                </a:solidFill>
                <a:latin typeface="Arial" pitchFamily="34" charset="0"/>
                <a:cs typeface="Arial" pitchFamily="34" charset="0"/>
              </a:rPr>
              <a:pPr/>
              <a:t>16</a:t>
            </a:fld>
            <a:endParaRPr lang="es-MX" b="1" dirty="0">
              <a:solidFill>
                <a:schemeClr val="tx1"/>
              </a:solidFill>
              <a:latin typeface="Arial" pitchFamily="34" charset="0"/>
              <a:cs typeface="Arial" pitchFamily="34" charset="0"/>
            </a:endParaRPr>
          </a:p>
        </p:txBody>
      </p:sp>
      <p:sp>
        <p:nvSpPr>
          <p:cNvPr id="4" name="3 CuadroTexto"/>
          <p:cNvSpPr txBox="1"/>
          <p:nvPr/>
        </p:nvSpPr>
        <p:spPr>
          <a:xfrm>
            <a:off x="251520" y="188640"/>
            <a:ext cx="8136904" cy="276999"/>
          </a:xfrm>
          <a:prstGeom prst="rect">
            <a:avLst/>
          </a:prstGeom>
          <a:noFill/>
        </p:spPr>
        <p:txBody>
          <a:bodyPr wrap="square" rtlCol="0">
            <a:spAutoFit/>
          </a:bodyPr>
          <a:lstStyle/>
          <a:p>
            <a:r>
              <a:rPr lang="es-MX" sz="1200" dirty="0" smtClean="0">
                <a:latin typeface="Arial" pitchFamily="34" charset="0"/>
                <a:cs typeface="Arial" pitchFamily="34" charset="0"/>
              </a:rPr>
              <a:t>IV. Disciplinas involucradas en el trabajo interdisciplinario</a:t>
            </a:r>
            <a:endParaRPr lang="es-MX" sz="12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1454504977"/>
              </p:ext>
            </p:extLst>
          </p:nvPr>
        </p:nvGraphicFramePr>
        <p:xfrm>
          <a:off x="251520" y="620688"/>
          <a:ext cx="8640960" cy="5735320"/>
        </p:xfrm>
        <a:graphic>
          <a:graphicData uri="http://schemas.openxmlformats.org/drawingml/2006/table">
            <a:tbl>
              <a:tblPr firstRow="1" bandRow="1">
                <a:tableStyleId>{3C2FFA5D-87B4-456A-9821-1D502468CF0F}</a:tableStyleId>
              </a:tblPr>
              <a:tblGrid>
                <a:gridCol w="2880320"/>
                <a:gridCol w="2880320"/>
                <a:gridCol w="2880320"/>
              </a:tblGrid>
              <a:tr h="370840">
                <a:tc>
                  <a:txBody>
                    <a:bodyPr/>
                    <a:lstStyle/>
                    <a:p>
                      <a:pPr algn="ctr"/>
                      <a:r>
                        <a:rPr lang="es-MX" sz="1200" dirty="0" smtClean="0"/>
                        <a:t>DISCIPLINAS</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smtClean="0"/>
                        <a:t>DISCIPLINA 1  FÍSICA</a:t>
                      </a: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smtClean="0"/>
                        <a:t>DISCIPLINA 2  INFORMÁTICA</a:t>
                      </a: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28600" indent="-228600">
                        <a:buAutoNum type="arabicPeriod"/>
                      </a:pPr>
                      <a:r>
                        <a:rPr lang="es-MX" sz="1400" dirty="0" smtClean="0"/>
                        <a:t>Contenidos</a:t>
                      </a:r>
                      <a:r>
                        <a:rPr lang="es-MX" sz="1400" baseline="0" dirty="0" smtClean="0"/>
                        <a:t> / Temas involucrados</a:t>
                      </a:r>
                    </a:p>
                    <a:p>
                      <a:pPr marL="228600" indent="-228600">
                        <a:buFontTx/>
                        <a:buNone/>
                      </a:pPr>
                      <a:r>
                        <a:rPr lang="es-MX" sz="1200" baseline="0" dirty="0" smtClean="0"/>
                        <a:t>Temas y contenidos del programa que se consideran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Unidad I</a:t>
                      </a:r>
                    </a:p>
                    <a:p>
                      <a:r>
                        <a:rPr lang="es-MX" sz="1200" dirty="0" smtClean="0"/>
                        <a:t>Movimiento</a:t>
                      </a:r>
                      <a:r>
                        <a:rPr lang="es-MX" sz="1200" baseline="0" dirty="0" smtClean="0"/>
                        <a:t> de satélites; tipos y funciones</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UNIDAD II</a:t>
                      </a:r>
                    </a:p>
                    <a:p>
                      <a:pPr>
                        <a:buFont typeface="Arial" pitchFamily="34" charset="0"/>
                        <a:buChar char="•"/>
                      </a:pPr>
                      <a:r>
                        <a:rPr lang="es-MX" sz="1200" dirty="0" smtClean="0"/>
                        <a:t>  Procesamiento</a:t>
                      </a:r>
                      <a:r>
                        <a:rPr lang="es-MX" sz="1200" baseline="0" dirty="0" smtClean="0"/>
                        <a:t> digital de la Información</a:t>
                      </a:r>
                    </a:p>
                    <a:p>
                      <a:pPr>
                        <a:buFont typeface="Arial" pitchFamily="34" charset="0"/>
                        <a:buChar char="•"/>
                      </a:pPr>
                      <a:r>
                        <a:rPr lang="es-MX" sz="1200" baseline="0" dirty="0" smtClean="0"/>
                        <a:t>  Tipos de software</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2.</a:t>
                      </a:r>
                      <a:r>
                        <a:rPr lang="es-MX" sz="1400" baseline="0" dirty="0" smtClean="0"/>
                        <a:t> Conceptos clave trascendentales</a:t>
                      </a:r>
                    </a:p>
                    <a:p>
                      <a:r>
                        <a:rPr lang="es-MX" sz="1200" baseline="0" dirty="0" smtClean="0"/>
                        <a:t>Conceptos básicos que surgen del proyecto, permiten la comprensión del mismo y  pueden ser transferibles a otros ámbitos. Se consideran parte de un glosario</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Sistemas de referencia</a:t>
                      </a:r>
                    </a:p>
                    <a:p>
                      <a:pPr>
                        <a:buFont typeface="Arial" pitchFamily="34" charset="0"/>
                        <a:buChar char="•"/>
                      </a:pPr>
                      <a:r>
                        <a:rPr lang="es-MX" sz="1200" dirty="0" smtClean="0"/>
                        <a:t>  Movimiento circular</a:t>
                      </a:r>
                      <a:r>
                        <a:rPr lang="es-MX" sz="1200" baseline="0" dirty="0" smtClean="0"/>
                        <a:t> uniforme</a:t>
                      </a:r>
                    </a:p>
                    <a:p>
                      <a:pPr>
                        <a:buFont typeface="Arial" pitchFamily="34" charset="0"/>
                        <a:buChar char="•"/>
                      </a:pPr>
                      <a:r>
                        <a:rPr lang="es-MX" sz="1200" baseline="0" dirty="0" smtClean="0"/>
                        <a:t>  Leyes de Kepler, leyes de newton</a:t>
                      </a:r>
                    </a:p>
                    <a:p>
                      <a:pPr>
                        <a:buFont typeface="Arial" pitchFamily="34" charset="0"/>
                        <a:buChar char="•"/>
                      </a:pPr>
                      <a:r>
                        <a:rPr lang="es-MX" sz="1200" baseline="0" dirty="0" smtClean="0"/>
                        <a:t>  Ley de gravitación universal</a:t>
                      </a:r>
                    </a:p>
                    <a:p>
                      <a:pPr>
                        <a:buFont typeface="Arial" pitchFamily="34" charset="0"/>
                        <a:buChar char="•"/>
                      </a:pPr>
                      <a:r>
                        <a:rPr lang="es-MX" sz="1200" baseline="0" dirty="0" smtClean="0"/>
                        <a:t>  Tipos de satélites</a:t>
                      </a:r>
                    </a:p>
                    <a:p>
                      <a:pPr>
                        <a:buFont typeface="Arial" pitchFamily="34" charset="0"/>
                        <a:buChar char="•"/>
                      </a:pPr>
                      <a:r>
                        <a:rPr lang="es-MX" sz="1200" baseline="0" dirty="0" smtClean="0"/>
                        <a:t>  Sistema Solar</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Tipos de Equipos</a:t>
                      </a:r>
                    </a:p>
                    <a:p>
                      <a:pPr>
                        <a:buFont typeface="Arial" pitchFamily="34" charset="0"/>
                        <a:buChar char="•"/>
                      </a:pPr>
                      <a:r>
                        <a:rPr lang="es-MX" sz="1200" dirty="0" smtClean="0"/>
                        <a:t>  Capacidad</a:t>
                      </a:r>
                      <a:r>
                        <a:rPr lang="es-MX" sz="1200" baseline="0" dirty="0" smtClean="0"/>
                        <a:t> de procesamiento</a:t>
                      </a:r>
                    </a:p>
                    <a:p>
                      <a:pPr>
                        <a:buFont typeface="Arial" pitchFamily="34" charset="0"/>
                        <a:buChar char="•"/>
                      </a:pPr>
                      <a:r>
                        <a:rPr lang="es-MX" sz="1200" baseline="0" dirty="0" smtClean="0"/>
                        <a:t>  Propiedades del hardware y el software</a:t>
                      </a:r>
                    </a:p>
                    <a:p>
                      <a:pPr>
                        <a:buFont typeface="Arial" pitchFamily="34" charset="0"/>
                        <a:buChar char="•"/>
                      </a:pPr>
                      <a:r>
                        <a:rPr lang="es-MX" sz="1200" baseline="0" dirty="0" smtClean="0"/>
                        <a:t>  Tipos de Software</a:t>
                      </a:r>
                    </a:p>
                    <a:p>
                      <a:endParaRPr lang="es-MX"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3. Objetivos o propósitos a alcanzar</a:t>
                      </a:r>
                      <a:endParaRPr lang="es-MX" sz="1400" b="1"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El alumno desarrollará</a:t>
                      </a:r>
                      <a:r>
                        <a:rPr lang="es-MX" sz="1200" baseline="0" dirty="0" smtClean="0"/>
                        <a:t> habilidades aplicando método científico y valorará el trabajo colaborativo</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El alumno desarrollará habilidades digitales necesarias; sabrá  aplicar la información a la solución de problemas</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4. Evaluación</a:t>
                      </a:r>
                    </a:p>
                    <a:p>
                      <a:r>
                        <a:rPr lang="es-MX" sz="1200" dirty="0" smtClean="0"/>
                        <a:t>Productos / evidencias  de aprendizaje, que demuestran el avance en el proceso y el logro del objetivo propuesto</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Exámenes</a:t>
                      </a:r>
                    </a:p>
                    <a:p>
                      <a:pPr>
                        <a:buFont typeface="Arial" pitchFamily="34" charset="0"/>
                        <a:buChar char="•"/>
                      </a:pPr>
                      <a:r>
                        <a:rPr lang="es-MX" sz="1200" dirty="0" smtClean="0"/>
                        <a:t> Tareas</a:t>
                      </a:r>
                    </a:p>
                    <a:p>
                      <a:pPr>
                        <a:buFont typeface="Arial" pitchFamily="34" charset="0"/>
                        <a:buChar char="•"/>
                      </a:pPr>
                      <a:r>
                        <a:rPr lang="es-MX" sz="1200" dirty="0" smtClean="0"/>
                        <a:t> Rúbricas</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Cuestionarios</a:t>
                      </a:r>
                    </a:p>
                    <a:p>
                      <a:pPr>
                        <a:buFont typeface="Arial" pitchFamily="34" charset="0"/>
                        <a:buChar char="•"/>
                      </a:pPr>
                      <a:r>
                        <a:rPr lang="es-MX" sz="1200" dirty="0" smtClean="0"/>
                        <a:t>  Practicas</a:t>
                      </a:r>
                    </a:p>
                    <a:p>
                      <a:pPr>
                        <a:buFont typeface="Arial" pitchFamily="34" charset="0"/>
                        <a:buChar char="•"/>
                      </a:pPr>
                      <a:r>
                        <a:rPr lang="es-MX" sz="1200" dirty="0" smtClean="0"/>
                        <a:t>  Exámenes</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5. Tipos y Herramientas de Evaluación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Necesaria</a:t>
                      </a:r>
                      <a:r>
                        <a:rPr lang="es-MX" sz="1200" baseline="0" dirty="0" smtClean="0"/>
                        <a:t> evaluación diagnóstica</a:t>
                      </a:r>
                    </a:p>
                    <a:p>
                      <a:pPr>
                        <a:buFont typeface="Arial" pitchFamily="34" charset="0"/>
                        <a:buChar char="•"/>
                      </a:pPr>
                      <a:r>
                        <a:rPr lang="es-MX" sz="1200" baseline="0" dirty="0" smtClean="0"/>
                        <a:t>  Evaluación de los tres tipos de </a:t>
                      </a:r>
                    </a:p>
                    <a:p>
                      <a:pPr>
                        <a:buFont typeface="Arial" pitchFamily="34" charset="0"/>
                        <a:buNone/>
                      </a:pPr>
                      <a:r>
                        <a:rPr lang="es-MX" sz="1200" baseline="0" dirty="0" smtClean="0"/>
                        <a:t>   aprendizaje</a:t>
                      </a:r>
                    </a:p>
                    <a:p>
                      <a:pPr marL="685800" lvl="1" indent="-228600">
                        <a:buAutoNum type="alphaLcParenR"/>
                      </a:pPr>
                      <a:r>
                        <a:rPr lang="es-MX" sz="1200" baseline="0" dirty="0" smtClean="0"/>
                        <a:t>Actitudinal</a:t>
                      </a:r>
                    </a:p>
                    <a:p>
                      <a:pPr marL="685800" lvl="1" indent="-228600">
                        <a:buAutoNum type="alphaLcParenR"/>
                      </a:pPr>
                      <a:r>
                        <a:rPr lang="es-MX" sz="1200" baseline="0" dirty="0" smtClean="0"/>
                        <a:t>Procedimental</a:t>
                      </a:r>
                    </a:p>
                    <a:p>
                      <a:pPr marL="685800" lvl="1" indent="-228600">
                        <a:buAutoNum type="alphaLcParenR"/>
                      </a:pPr>
                      <a:r>
                        <a:rPr lang="es-MX" sz="1200" baseline="0" dirty="0" smtClean="0"/>
                        <a:t>Conceptual</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Diagnóstica: Cuestionarios</a:t>
                      </a:r>
                    </a:p>
                    <a:p>
                      <a:r>
                        <a:rPr lang="es-MX" sz="1200" dirty="0" smtClean="0"/>
                        <a:t>Proceso: Listas de</a:t>
                      </a:r>
                      <a:r>
                        <a:rPr lang="es-MX" sz="1200" baseline="0" dirty="0" smtClean="0"/>
                        <a:t> cotejo, debates</a:t>
                      </a:r>
                      <a:endParaRPr lang="es-MX" sz="1200" dirty="0" smtClean="0"/>
                    </a:p>
                    <a:p>
                      <a:r>
                        <a:rPr lang="es-MX" sz="1200" dirty="0" smtClean="0"/>
                        <a:t>Sumativas:  Rubrica, practicas en</a:t>
                      </a:r>
                      <a:r>
                        <a:rPr lang="es-MX" sz="1200" baseline="0" dirty="0" smtClean="0"/>
                        <a:t> computadora</a:t>
                      </a:r>
                      <a:endParaRPr lang="es-MX" sz="1200" dirty="0" smtClean="0"/>
                    </a:p>
                    <a:p>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06118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2129388193"/>
              </p:ext>
            </p:extLst>
          </p:nvPr>
        </p:nvGraphicFramePr>
        <p:xfrm>
          <a:off x="1763688" y="548680"/>
          <a:ext cx="5760640" cy="5369560"/>
        </p:xfrm>
        <a:graphic>
          <a:graphicData uri="http://schemas.openxmlformats.org/drawingml/2006/table">
            <a:tbl>
              <a:tblPr firstRow="1" bandRow="1">
                <a:tableStyleId>{3C2FFA5D-87B4-456A-9821-1D502468CF0F}</a:tableStyleId>
              </a:tblPr>
              <a:tblGrid>
                <a:gridCol w="2880320"/>
                <a:gridCol w="2880320"/>
              </a:tblGrid>
              <a:tr h="370840">
                <a:tc>
                  <a:txBody>
                    <a:bodyPr/>
                    <a:lstStyle/>
                    <a:p>
                      <a:pPr algn="ctr"/>
                      <a:r>
                        <a:rPr lang="es-MX" sz="1200" dirty="0" smtClean="0"/>
                        <a:t>DISCIPLINAS</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smtClean="0"/>
                        <a:t>DISCIPLINA 3</a:t>
                      </a:r>
                      <a:r>
                        <a:rPr lang="es-MX" sz="1400" baseline="0" dirty="0" smtClean="0"/>
                        <a:t> DIBUJO</a:t>
                      </a: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28600" indent="-228600">
                        <a:buAutoNum type="arabicPeriod"/>
                      </a:pPr>
                      <a:r>
                        <a:rPr lang="es-MX" sz="1400" dirty="0" smtClean="0"/>
                        <a:t>Contenidos</a:t>
                      </a:r>
                      <a:r>
                        <a:rPr lang="es-MX" sz="1400" baseline="0" dirty="0" smtClean="0"/>
                        <a:t> / Temas involucrados</a:t>
                      </a:r>
                    </a:p>
                    <a:p>
                      <a:pPr marL="228600" indent="-228600">
                        <a:buFontTx/>
                        <a:buNone/>
                      </a:pPr>
                      <a:r>
                        <a:rPr lang="es-MX" sz="1200" baseline="0" dirty="0" smtClean="0"/>
                        <a:t>Temas y contenidos del programa que se consideran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Unidad III</a:t>
                      </a:r>
                    </a:p>
                    <a:p>
                      <a:r>
                        <a:rPr lang="es-MX" sz="1200" dirty="0" smtClean="0"/>
                        <a:t>Dibujar para pensar , crear y explicar las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2.</a:t>
                      </a:r>
                      <a:r>
                        <a:rPr lang="es-MX" sz="1400" baseline="0" dirty="0" smtClean="0"/>
                        <a:t> Conceptos clave trascendentales</a:t>
                      </a:r>
                    </a:p>
                    <a:p>
                      <a:r>
                        <a:rPr lang="es-MX" sz="1200" baseline="0" dirty="0" smtClean="0"/>
                        <a:t>Conceptos básicos que surgen del proyecto, permiten la comprensión del mismo y  pueden ser transferibles a otros ámbitos. Se consideran parte de un glosario</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b="0" dirty="0" smtClean="0"/>
                        <a:t>  El dibujo para crear, pensar y explicar temas científicos, culturales y sociales</a:t>
                      </a:r>
                    </a:p>
                    <a:p>
                      <a:pPr>
                        <a:buFont typeface="Arial" pitchFamily="34" charset="0"/>
                        <a:buChar char="•"/>
                      </a:pPr>
                      <a:r>
                        <a:rPr lang="es-MX" sz="1200" b="0" dirty="0" smtClean="0"/>
                        <a:t> Convenciones gráficas como esquemas, diagramas, </a:t>
                      </a:r>
                      <a:r>
                        <a:rPr lang="es-MX" sz="1200" b="0" dirty="0" err="1" smtClean="0"/>
                        <a:t>etc</a:t>
                      </a:r>
                      <a:endParaRPr lang="es-MX"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3. Objetivos o propósitos a alcanzar</a:t>
                      </a:r>
                      <a:endParaRPr lang="es-MX" sz="1400" b="1"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b="0" dirty="0" smtClean="0">
                          <a:latin typeface="Arial" pitchFamily="34" charset="0"/>
                          <a:cs typeface="Arial" pitchFamily="34" charset="0"/>
                        </a:rPr>
                        <a:t>El alumno reconocerá la utilidad del dibujo como medio esencial de comunicación para articular  una idea gráfica con un significado claro</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4. Evaluación</a:t>
                      </a:r>
                    </a:p>
                    <a:p>
                      <a:r>
                        <a:rPr lang="es-MX" sz="1200" dirty="0" smtClean="0"/>
                        <a:t>Productos / evidencias  de aprendizaje, que demuestran el avance en el proceso y el </a:t>
                      </a:r>
                      <a:r>
                        <a:rPr lang="es-MX" sz="1200" dirty="0" err="1" smtClean="0"/>
                        <a:t>logrodel</a:t>
                      </a:r>
                      <a:r>
                        <a:rPr lang="es-MX" sz="1200" dirty="0" smtClean="0"/>
                        <a:t> objetivo propuesto</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None/>
                      </a:pPr>
                      <a:r>
                        <a:rPr lang="es-MX" sz="1200" b="0" dirty="0" smtClean="0">
                          <a:latin typeface="Arial" pitchFamily="34" charset="0"/>
                          <a:cs typeface="Arial" pitchFamily="34" charset="0"/>
                        </a:rPr>
                        <a:t>Resolución de un problema del entorno (en especial elipses y </a:t>
                      </a:r>
                      <a:r>
                        <a:rPr lang="es-MX" sz="1200" b="0" dirty="0" err="1" smtClean="0">
                          <a:latin typeface="Arial" pitchFamily="34" charset="0"/>
                          <a:cs typeface="Arial" pitchFamily="34" charset="0"/>
                        </a:rPr>
                        <a:t>circulos</a:t>
                      </a:r>
                      <a:r>
                        <a:rPr lang="es-MX" sz="1200" b="0" dirty="0" smtClean="0">
                          <a:latin typeface="Arial" pitchFamily="34" charset="0"/>
                          <a:cs typeface="Arial" pitchFamily="34" charset="0"/>
                        </a:rPr>
                        <a:t>), basado en un proceso creativo  y así adquirir un conocimiento científico, cultural y social</a:t>
                      </a:r>
                      <a:r>
                        <a:rPr lang="es-MX" sz="1200" b="0" baseline="0" dirty="0" smtClean="0">
                          <a:latin typeface="Arial" pitchFamily="34" charset="0"/>
                          <a:cs typeface="Arial" pitchFamily="34" charset="0"/>
                        </a:rPr>
                        <a:t> (órbitas y uso de satélites)</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5. Tipos y Herramientas de Evaluación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b="0" dirty="0" smtClean="0">
                          <a:latin typeface="Arial" pitchFamily="34" charset="0"/>
                          <a:cs typeface="Arial" pitchFamily="34" charset="0"/>
                        </a:rPr>
                        <a:t>Rúbrica acerca del desarrollo del dibujo o gráfica, su apreciación por el alumno y la elaboración del producto final</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Marcador de número de diapositiva"/>
          <p:cNvSpPr>
            <a:spLocks noGrp="1"/>
          </p:cNvSpPr>
          <p:nvPr>
            <p:ph type="sldNum" sz="quarter" idx="12"/>
          </p:nvPr>
        </p:nvSpPr>
        <p:spPr/>
        <p:txBody>
          <a:bodyPr/>
          <a:lstStyle/>
          <a:p>
            <a:fld id="{9071F6E9-BB71-439F-B598-0DE193BEFD76}" type="slidenum">
              <a:rPr lang="es-MX" smtClean="0"/>
              <a:pPr/>
              <a:t>17</a:t>
            </a:fld>
            <a:endParaRPr lang="es-MX"/>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188640"/>
            <a:ext cx="8136904" cy="276999"/>
          </a:xfrm>
          <a:prstGeom prst="rect">
            <a:avLst/>
          </a:prstGeom>
          <a:noFill/>
        </p:spPr>
        <p:txBody>
          <a:bodyPr wrap="square" rtlCol="0">
            <a:spAutoFit/>
          </a:bodyPr>
          <a:lstStyle/>
          <a:p>
            <a:r>
              <a:rPr lang="es-MX" sz="1200" dirty="0" smtClean="0">
                <a:latin typeface="Arial" pitchFamily="34" charset="0"/>
                <a:cs typeface="Arial" pitchFamily="34" charset="0"/>
              </a:rPr>
              <a:t>V. Esquema del proceso de construcción del proyecto por disciplinas</a:t>
            </a:r>
            <a:endParaRPr lang="es-MX" sz="12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285771848"/>
              </p:ext>
            </p:extLst>
          </p:nvPr>
        </p:nvGraphicFramePr>
        <p:xfrm>
          <a:off x="323528" y="620688"/>
          <a:ext cx="8640960" cy="5455920"/>
        </p:xfrm>
        <a:graphic>
          <a:graphicData uri="http://schemas.openxmlformats.org/drawingml/2006/table">
            <a:tbl>
              <a:tblPr firstRow="1" bandRow="1">
                <a:tableStyleId>{3C2FFA5D-87B4-456A-9821-1D502468CF0F}</a:tableStyleId>
              </a:tblPr>
              <a:tblGrid>
                <a:gridCol w="2880320"/>
                <a:gridCol w="2880320"/>
                <a:gridCol w="2880320"/>
              </a:tblGrid>
              <a:tr h="139040">
                <a:tc>
                  <a:txBody>
                    <a:bodyPr/>
                    <a:lstStyle/>
                    <a:p>
                      <a:pPr algn="ctr"/>
                      <a:r>
                        <a:rPr lang="es-MX" sz="1200" dirty="0" smtClean="0"/>
                        <a:t>DISCIPLINAS</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s-MX" sz="1400" b="1" dirty="0" smtClean="0">
                          <a:solidFill>
                            <a:schemeClr val="bg1"/>
                          </a:solidFill>
                          <a:latin typeface="Arial" pitchFamily="34" charset="0"/>
                          <a:cs typeface="Arial" pitchFamily="34" charset="0"/>
                        </a:rPr>
                        <a:t>DISCIPLINAS: FÍSICA, DIBUJO E INFORMÁTICA</a:t>
                      </a:r>
                      <a:endParaRPr lang="es-MX" sz="14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28600" indent="-228600">
                        <a:buFont typeface="+mj-lt"/>
                        <a:buAutoNum type="arabicPeriod"/>
                      </a:pPr>
                      <a:r>
                        <a:rPr lang="es-MX" sz="1400" dirty="0" smtClean="0"/>
                        <a:t> Preguntar y cuestionar</a:t>
                      </a:r>
                    </a:p>
                    <a:p>
                      <a:pPr marL="228600" indent="-228600">
                        <a:buFontTx/>
                        <a:buNone/>
                      </a:pPr>
                      <a:r>
                        <a:rPr lang="es-MX" sz="1200" dirty="0" smtClean="0"/>
                        <a:t>Preguntas que dirigen la investigación</a:t>
                      </a:r>
                      <a:endParaRPr lang="es-MX" sz="12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buFont typeface="Arial" pitchFamily="34" charset="0"/>
                        <a:buChar char="•"/>
                      </a:pPr>
                      <a:r>
                        <a:rPr lang="es-MX" sz="1200" dirty="0" smtClean="0"/>
                        <a:t>  ¿Cómo puede aplicarse un software  informático al desarrollo del tema,</a:t>
                      </a:r>
                      <a:r>
                        <a:rPr lang="es-MX" sz="1200" baseline="0" dirty="0" smtClean="0"/>
                        <a:t> </a:t>
                      </a:r>
                    </a:p>
                    <a:p>
                      <a:pPr>
                        <a:buFont typeface="Arial" pitchFamily="34" charset="0"/>
                        <a:buNone/>
                      </a:pPr>
                      <a:r>
                        <a:rPr lang="es-MX" sz="1200" baseline="0" dirty="0" smtClean="0"/>
                        <a:t>     “Movimiento de Satélites”?</a:t>
                      </a:r>
                    </a:p>
                    <a:p>
                      <a:pPr>
                        <a:buFont typeface="Arial" pitchFamily="34" charset="0"/>
                        <a:buNone/>
                      </a:pPr>
                      <a:endParaRPr lang="es-MX" sz="1200" baseline="0" dirty="0" smtClean="0"/>
                    </a:p>
                    <a:p>
                      <a:pPr>
                        <a:buFont typeface="Arial" pitchFamily="34" charset="0"/>
                        <a:buChar char="•"/>
                      </a:pPr>
                      <a:r>
                        <a:rPr lang="es-MX" sz="1200" baseline="0" dirty="0" smtClean="0"/>
                        <a:t>   ¿Cómo utilizar un interactivo para  manipular órbitas y tipos de satélites?</a:t>
                      </a:r>
                      <a:endParaRPr lang="es-MX" sz="1200" dirty="0" smtClean="0"/>
                    </a:p>
                    <a:p>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2. Despertar el interés</a:t>
                      </a:r>
                    </a:p>
                    <a:p>
                      <a:pPr marL="271463" lvl="0" indent="0"/>
                      <a:r>
                        <a:rPr lang="es-MX" sz="1200" dirty="0" smtClean="0"/>
                        <a:t>Estrategias para involucrar</a:t>
                      </a:r>
                      <a:r>
                        <a:rPr lang="es-MX" sz="1200" baseline="0" dirty="0" smtClean="0"/>
                        <a:t> a los estudiantes con la problemática planteada, en el salón de clase</a:t>
                      </a:r>
                    </a:p>
                    <a:p>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buFont typeface="Arial" pitchFamily="34" charset="0"/>
                        <a:buChar char="•"/>
                      </a:pPr>
                      <a:r>
                        <a:rPr lang="es-MX" sz="1200" dirty="0" smtClean="0"/>
                        <a:t>¿ Qué</a:t>
                      </a:r>
                      <a:r>
                        <a:rPr lang="es-MX" sz="1200" baseline="0" dirty="0" smtClean="0"/>
                        <a:t> pasaría si no hubiera telecomunicaciones</a:t>
                      </a:r>
                    </a:p>
                    <a:p>
                      <a:pPr>
                        <a:buFont typeface="Arial" pitchFamily="34" charset="0"/>
                        <a:buChar char="•"/>
                      </a:pPr>
                      <a:r>
                        <a:rPr lang="es-MX" sz="1200" baseline="0" dirty="0" smtClean="0"/>
                        <a:t>¡ Cuál es mejor método del dibujo para el trazado de elipses?</a:t>
                      </a:r>
                    </a:p>
                    <a:p>
                      <a:pPr>
                        <a:buFont typeface="Arial" pitchFamily="34" charset="0"/>
                        <a:buChar char="•"/>
                      </a:pPr>
                      <a:r>
                        <a:rPr lang="es-MX" sz="1200" dirty="0" smtClean="0"/>
                        <a:t>¿</a:t>
                      </a:r>
                      <a:r>
                        <a:rPr lang="es-MX" sz="1200" baseline="0" dirty="0" smtClean="0"/>
                        <a:t> Qué implicaría que no hubiera internet</a:t>
                      </a:r>
                    </a:p>
                    <a:p>
                      <a:pPr>
                        <a:buFont typeface="Arial" pitchFamily="34" charset="0"/>
                        <a:buChar char="•"/>
                      </a:pPr>
                      <a:r>
                        <a:rPr lang="es-MX" sz="1200" baseline="0" dirty="0" smtClean="0"/>
                        <a:t>¡ De qué manera puedo resaltar  elementos técnicos y artísticos del dibujo</a:t>
                      </a:r>
                    </a:p>
                    <a:p>
                      <a:pPr>
                        <a:buFont typeface="Arial" pitchFamily="34" charset="0"/>
                        <a:buChar char="•"/>
                      </a:pPr>
                      <a:r>
                        <a:rPr lang="es-MX" sz="1200" baseline="0" dirty="0" smtClean="0"/>
                        <a:t>¿Cómo cambiaría la vida sin la sencilla TV.</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3- Recopilar  información a </a:t>
                      </a:r>
                    </a:p>
                    <a:p>
                      <a:r>
                        <a:rPr lang="es-MX" sz="1400" dirty="0" smtClean="0"/>
                        <a:t>    través de la información.</a:t>
                      </a:r>
                    </a:p>
                    <a:p>
                      <a:r>
                        <a:rPr lang="es-MX" sz="1200" dirty="0" smtClean="0"/>
                        <a:t>Lo que se investiga, Fuente que se utilizan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Tipos de Satélite</a:t>
                      </a:r>
                    </a:p>
                    <a:p>
                      <a:pPr>
                        <a:buFont typeface="Arial" pitchFamily="34" charset="0"/>
                        <a:buChar char="•"/>
                      </a:pPr>
                      <a:r>
                        <a:rPr lang="es-MX" sz="1200" dirty="0" smtClean="0"/>
                        <a:t>  Orbita de los satélites</a:t>
                      </a:r>
                    </a:p>
                    <a:p>
                      <a:pPr>
                        <a:buFont typeface="Arial" pitchFamily="34" charset="0"/>
                        <a:buChar char="•"/>
                      </a:pPr>
                      <a:r>
                        <a:rPr lang="es-MX" sz="1200" dirty="0" smtClean="0"/>
                        <a:t>  Fuerza Centrífuga</a:t>
                      </a:r>
                    </a:p>
                    <a:p>
                      <a:pPr>
                        <a:buFont typeface="Arial" pitchFamily="34" charset="0"/>
                        <a:buChar char="•"/>
                      </a:pPr>
                      <a:r>
                        <a:rPr lang="es-MX" sz="1200" dirty="0" smtClean="0"/>
                        <a:t>  Leyes físicas implicadas</a:t>
                      </a:r>
                    </a:p>
                    <a:p>
                      <a:pPr>
                        <a:buFont typeface="Arial" pitchFamily="34" charset="0"/>
                        <a:buChar char="•"/>
                      </a:pPr>
                      <a:r>
                        <a:rPr lang="es-MX" sz="1200" dirty="0" smtClean="0"/>
                        <a:t>  Bibliografía clásica</a:t>
                      </a:r>
                    </a:p>
                    <a:p>
                      <a:pPr>
                        <a:buFont typeface="Arial" pitchFamily="34" charset="0"/>
                        <a:buChar char="•"/>
                      </a:pPr>
                      <a:r>
                        <a:rPr lang="es-MX" sz="1200" dirty="0" smtClean="0"/>
                        <a:t>  Bibliografía Digital</a:t>
                      </a:r>
                    </a:p>
                    <a:p>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Tipos de software</a:t>
                      </a:r>
                    </a:p>
                    <a:p>
                      <a:pPr>
                        <a:buFont typeface="Arial" pitchFamily="34" charset="0"/>
                        <a:buChar char="•"/>
                      </a:pPr>
                      <a:r>
                        <a:rPr lang="es-MX" sz="1200" dirty="0" smtClean="0"/>
                        <a:t>  Herramientas</a:t>
                      </a:r>
                    </a:p>
                    <a:p>
                      <a:pPr>
                        <a:buFont typeface="Arial" pitchFamily="34" charset="0"/>
                        <a:buChar char="•"/>
                      </a:pPr>
                      <a:r>
                        <a:rPr lang="es-MX" sz="1200" dirty="0" smtClean="0"/>
                        <a:t>  Programas Interactivos</a:t>
                      </a:r>
                    </a:p>
                    <a:p>
                      <a:pPr>
                        <a:buFont typeface="Arial" pitchFamily="34" charset="0"/>
                        <a:buChar char="•"/>
                      </a:pPr>
                      <a:r>
                        <a:rPr lang="es-MX" sz="1200" dirty="0" smtClean="0"/>
                        <a:t>  Bibliografía clásica</a:t>
                      </a:r>
                    </a:p>
                    <a:p>
                      <a:pPr>
                        <a:buFont typeface="Arial" pitchFamily="34" charset="0"/>
                        <a:buChar char="•"/>
                      </a:pPr>
                      <a:r>
                        <a:rPr lang="es-MX" sz="1200" dirty="0" smtClean="0"/>
                        <a:t>  Bibliografía Digital</a:t>
                      </a:r>
                    </a:p>
                    <a:p>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4. Organizar la información</a:t>
                      </a:r>
                    </a:p>
                    <a:p>
                      <a:r>
                        <a:rPr lang="es-MX" sz="1200" dirty="0" smtClean="0"/>
                        <a:t>Implica:</a:t>
                      </a:r>
                    </a:p>
                    <a:p>
                      <a:r>
                        <a:rPr lang="es-MX" sz="1200" dirty="0" smtClean="0"/>
                        <a:t>Clasificación</a:t>
                      </a:r>
                      <a:r>
                        <a:rPr lang="es-MX" sz="1200" baseline="0" dirty="0" smtClean="0"/>
                        <a:t> de datos obtenidos</a:t>
                      </a:r>
                    </a:p>
                    <a:p>
                      <a:r>
                        <a:rPr lang="es-MX" sz="1200" baseline="0" dirty="0" smtClean="0"/>
                        <a:t>Análisis de los datos obtenidos</a:t>
                      </a:r>
                    </a:p>
                    <a:p>
                      <a:r>
                        <a:rPr lang="es-MX" sz="1200" baseline="0" dirty="0" smtClean="0"/>
                        <a:t>Registro de la información</a:t>
                      </a:r>
                    </a:p>
                    <a:p>
                      <a:r>
                        <a:rPr lang="es-MX" sz="1200" baseline="0" dirty="0" smtClean="0"/>
                        <a:t>Conclusiones por disciplina</a:t>
                      </a:r>
                    </a:p>
                    <a:p>
                      <a:r>
                        <a:rPr lang="es-MX" sz="1200" baseline="0" dirty="0" smtClean="0"/>
                        <a:t>Conclusiones conjuntas</a:t>
                      </a:r>
                      <a:endParaRPr lang="es-MX" sz="1200" b="1" dirty="0" smtClean="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Separar</a:t>
                      </a:r>
                    </a:p>
                    <a:p>
                      <a:pPr marL="685800" lvl="1" indent="-228600">
                        <a:buFont typeface="+mj-lt"/>
                        <a:buAutoNum type="arabicPeriod"/>
                      </a:pPr>
                      <a:r>
                        <a:rPr lang="es-MX" sz="1200" dirty="0" smtClean="0"/>
                        <a:t>Leyes</a:t>
                      </a:r>
                    </a:p>
                    <a:p>
                      <a:pPr marL="685800" lvl="1" indent="-228600">
                        <a:buFont typeface="+mj-lt"/>
                        <a:buAutoNum type="arabicPeriod"/>
                      </a:pPr>
                      <a:r>
                        <a:rPr lang="es-MX" sz="1200" dirty="0" smtClean="0"/>
                        <a:t>Satélites Naturales</a:t>
                      </a:r>
                    </a:p>
                    <a:p>
                      <a:pPr marL="685800" lvl="1" indent="-228600">
                        <a:buFont typeface="+mj-lt"/>
                        <a:buAutoNum type="arabicPeriod"/>
                      </a:pPr>
                      <a:r>
                        <a:rPr lang="es-MX" sz="1200" dirty="0" smtClean="0"/>
                        <a:t>Satélites Artificiales</a:t>
                      </a:r>
                    </a:p>
                    <a:p>
                      <a:pPr>
                        <a:buFont typeface="Arial" pitchFamily="34" charset="0"/>
                        <a:buNone/>
                      </a:pPr>
                      <a:r>
                        <a:rPr lang="es-MX" sz="1200" dirty="0" smtClean="0"/>
                        <a:t>Separar</a:t>
                      </a:r>
                    </a:p>
                    <a:p>
                      <a:pPr>
                        <a:buFont typeface="Arial" pitchFamily="34" charset="0"/>
                        <a:buNone/>
                      </a:pPr>
                      <a:r>
                        <a:rPr lang="es-MX" sz="1200" dirty="0" smtClean="0"/>
                        <a:t>Software (tipos, propiedades)</a:t>
                      </a:r>
                    </a:p>
                    <a:p>
                      <a:pPr>
                        <a:buFont typeface="Arial" pitchFamily="34" charset="0"/>
                        <a:buNone/>
                      </a:pPr>
                      <a:r>
                        <a:rPr lang="es-MX" sz="1200" dirty="0" smtClean="0"/>
                        <a:t>Hardware</a:t>
                      </a:r>
                      <a:r>
                        <a:rPr lang="es-MX" sz="1200" baseline="0" dirty="0" smtClean="0"/>
                        <a:t> (tipos propiedades</a:t>
                      </a:r>
                    </a:p>
                    <a:p>
                      <a:pPr marL="685800" lvl="1" indent="-228600">
                        <a:buFont typeface="+mj-lt"/>
                        <a:buAutoNum type="arabicPeriod"/>
                      </a:pP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None/>
                      </a:pPr>
                      <a:r>
                        <a:rPr lang="es-MX" sz="1200" b="0" dirty="0" smtClean="0">
                          <a:latin typeface="Arial" pitchFamily="34" charset="0"/>
                          <a:cs typeface="Arial" pitchFamily="34" charset="0"/>
                        </a:rPr>
                        <a:t>Elaboración de elipses en una hoja de rotafolio  de cuadro chico por cuatro métodos diferentes y seleccionar el más conveniente para aplicarlo</a:t>
                      </a:r>
                      <a:r>
                        <a:rPr lang="es-MX" sz="1200" b="0" baseline="0" dirty="0" smtClean="0">
                          <a:latin typeface="Arial" pitchFamily="34" charset="0"/>
                          <a:cs typeface="Arial" pitchFamily="34" charset="0"/>
                        </a:rPr>
                        <a:t> a la elaboración del esquema de la trayectoria satelital</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5 Marcador de número de diapositiva"/>
          <p:cNvSpPr>
            <a:spLocks noGrp="1"/>
          </p:cNvSpPr>
          <p:nvPr>
            <p:ph type="sldNum" sz="quarter" idx="12"/>
          </p:nvPr>
        </p:nvSpPr>
        <p:spPr/>
        <p:txBody>
          <a:bodyPr/>
          <a:lstStyle/>
          <a:p>
            <a:fld id="{9071F6E9-BB71-439F-B598-0DE193BEFD76}" type="slidenum">
              <a:rPr lang="es-MX" smtClean="0"/>
              <a:pPr/>
              <a:t>18</a:t>
            </a:fld>
            <a:endParaRPr lang="es-MX"/>
          </a:p>
        </p:txBody>
      </p:sp>
    </p:spTree>
    <p:extLst>
      <p:ext uri="{BB962C8B-B14F-4D97-AF65-F5344CB8AC3E}">
        <p14:creationId xmlns:p14="http://schemas.microsoft.com/office/powerpoint/2010/main" xmlns="" val="89759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2807826526"/>
              </p:ext>
            </p:extLst>
          </p:nvPr>
        </p:nvGraphicFramePr>
        <p:xfrm>
          <a:off x="323528" y="620688"/>
          <a:ext cx="8640960" cy="5516880"/>
        </p:xfrm>
        <a:graphic>
          <a:graphicData uri="http://schemas.openxmlformats.org/drawingml/2006/table">
            <a:tbl>
              <a:tblPr firstRow="1" bandRow="1">
                <a:tableStyleId>{69012ECD-51FC-41F1-AA8D-1B2483CD663E}</a:tableStyleId>
              </a:tblPr>
              <a:tblGrid>
                <a:gridCol w="2880320"/>
                <a:gridCol w="2880320"/>
                <a:gridCol w="2880320"/>
              </a:tblGrid>
              <a:tr h="139040">
                <a:tc>
                  <a:txBody>
                    <a:bodyPr/>
                    <a:lstStyle/>
                    <a:p>
                      <a:pPr algn="ctr"/>
                      <a:r>
                        <a:rPr lang="es-MX" sz="1200" dirty="0" smtClean="0"/>
                        <a:t>DISCIPLINAS</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smtClean="0"/>
                        <a:t>DISCIPLINA 1  FÍSICA</a:t>
                      </a: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smtClean="0"/>
                        <a:t>DISCIPLINA 2  INFORMÁTICA</a:t>
                      </a: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28600" indent="-228600">
                        <a:buFont typeface="+mj-lt"/>
                        <a:buNone/>
                      </a:pPr>
                      <a:r>
                        <a:rPr lang="es-MX" sz="1400" dirty="0" smtClean="0"/>
                        <a:t>5</a:t>
                      </a:r>
                      <a:r>
                        <a:rPr lang="es-MX" sz="1400" baseline="0" dirty="0" smtClean="0"/>
                        <a:t>. Llegar a conclusiones parciales </a:t>
                      </a:r>
                      <a:r>
                        <a:rPr lang="es-MX" sz="1200" baseline="0" dirty="0" smtClean="0"/>
                        <a:t>(por disciplina )</a:t>
                      </a:r>
                    </a:p>
                    <a:p>
                      <a:pPr marL="0" indent="0">
                        <a:buFont typeface="+mj-lt"/>
                        <a:buNone/>
                      </a:pPr>
                      <a:endParaRPr lang="es-MX" sz="1200" baseline="0" dirty="0" smtClean="0"/>
                    </a:p>
                    <a:p>
                      <a:pPr marL="0" indent="0">
                        <a:buFont typeface="+mj-lt"/>
                        <a:buNone/>
                      </a:pPr>
                      <a:r>
                        <a:rPr lang="es-MX" sz="1200" baseline="0" dirty="0" smtClean="0"/>
                        <a:t>útiles para el proyecto, de tal forma que lo aclaran, describen, o descifran</a:t>
                      </a:r>
                    </a:p>
                    <a:p>
                      <a:pPr marL="0" indent="0">
                        <a:buFont typeface="+mj-lt"/>
                        <a:buNone/>
                      </a:pPr>
                      <a:r>
                        <a:rPr lang="es-MX" sz="1200" baseline="0" dirty="0" smtClean="0"/>
                        <a:t>(fruto de la reflexión colaborativa de los estudiantes)</a:t>
                      </a:r>
                    </a:p>
                    <a:p>
                      <a:pPr marL="228600" indent="-228600">
                        <a:buFont typeface="+mj-lt"/>
                        <a:buNone/>
                      </a:pPr>
                      <a:r>
                        <a:rPr lang="es-MX" sz="1200" baseline="0" dirty="0" smtClean="0"/>
                        <a:t>¿Cómo se lograron?</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La conclusión deberá</a:t>
                      </a:r>
                      <a:r>
                        <a:rPr lang="es-MX" sz="1200" baseline="0" dirty="0" smtClean="0"/>
                        <a:t> ser: el alumno desarrolló la habilidad de investigar, aplicó el método científico y valoró el trabajo colaborativo</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Conclusión esperada: el alumno desarrolló habilidades digitales,</a:t>
                      </a:r>
                      <a:r>
                        <a:rPr lang="es-MX" sz="1200" baseline="0" dirty="0" smtClean="0"/>
                        <a:t> aprendió y pudo aplicar</a:t>
                      </a:r>
                      <a:r>
                        <a:rPr lang="es-MX" sz="1200" dirty="0" smtClean="0"/>
                        <a:t> la información a soluciones de problemas</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6. Conectar </a:t>
                      </a:r>
                    </a:p>
                    <a:p>
                      <a:endParaRPr lang="es-MX" sz="1400" dirty="0" smtClean="0"/>
                    </a:p>
                    <a:p>
                      <a:r>
                        <a:rPr lang="es-MX" sz="1200" dirty="0" smtClean="0"/>
                        <a:t>Manera en</a:t>
                      </a:r>
                      <a:r>
                        <a:rPr lang="es-MX" sz="1200" baseline="0" dirty="0" smtClean="0"/>
                        <a:t> que las conclusiones de cada disciplina dan respuesta o se vinculan con la  pregunta disparadora  del proyecto.</a:t>
                      </a:r>
                    </a:p>
                    <a:p>
                      <a:r>
                        <a:rPr lang="es-MX" sz="1200" baseline="0" dirty="0" smtClean="0"/>
                        <a:t>Estrategia o actividad para lograr que haya conciencia de ello. </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buFont typeface="Arial" pitchFamily="34" charset="0"/>
                        <a:buChar char="•"/>
                      </a:pPr>
                      <a:r>
                        <a:rPr lang="es-MX" sz="1200" dirty="0" smtClean="0"/>
                        <a:t>  Aplicó conocimientos previos y desarrolló habilidades de ambas disciplinas de manera conjunta pero integrada, logró despertar el interés en una posterior investigación </a:t>
                      </a:r>
                    </a:p>
                    <a:p>
                      <a:pPr>
                        <a:buFont typeface="Arial" pitchFamily="34" charset="0"/>
                        <a:buChar char="•"/>
                      </a:pPr>
                      <a:endParaRPr lang="es-MX" sz="1200" dirty="0" smtClean="0"/>
                    </a:p>
                    <a:p>
                      <a:pPr>
                        <a:buFont typeface="Arial" pitchFamily="34" charset="0"/>
                        <a:buChar char="•"/>
                      </a:pPr>
                      <a:r>
                        <a:rPr lang="es-MX" sz="1200" dirty="0" smtClean="0"/>
                        <a:t>  Debate y/o mesa redonda (tras lluvia de ideas) </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7. </a:t>
                      </a:r>
                      <a:r>
                        <a:rPr lang="es-MX" sz="1400" dirty="0" smtClean="0"/>
                        <a:t>Evaluar</a:t>
                      </a:r>
                      <a:r>
                        <a:rPr lang="es-MX" sz="1200" dirty="0" smtClean="0"/>
                        <a:t> </a:t>
                      </a:r>
                      <a:r>
                        <a:rPr lang="es-MX" sz="1400" dirty="0" smtClean="0"/>
                        <a:t>la</a:t>
                      </a:r>
                      <a:r>
                        <a:rPr lang="es-MX" sz="1200" dirty="0" smtClean="0"/>
                        <a:t> </a:t>
                      </a:r>
                      <a:r>
                        <a:rPr lang="es-MX" sz="1400" dirty="0" smtClean="0"/>
                        <a:t>información</a:t>
                      </a:r>
                      <a:r>
                        <a:rPr lang="es-MX" sz="1200" dirty="0" smtClean="0"/>
                        <a:t> </a:t>
                      </a:r>
                      <a:r>
                        <a:rPr lang="es-MX" sz="1400" dirty="0" smtClean="0"/>
                        <a:t>generada</a:t>
                      </a:r>
                    </a:p>
                    <a:p>
                      <a:endParaRPr lang="es-MX" sz="1200" dirty="0" smtClean="0"/>
                    </a:p>
                    <a:p>
                      <a:r>
                        <a:rPr lang="es-MX" sz="1200" dirty="0" smtClean="0"/>
                        <a:t>¿</a:t>
                      </a:r>
                      <a:r>
                        <a:rPr lang="es-MX" sz="1200" baseline="0" dirty="0" smtClean="0"/>
                        <a:t> La información obtenida cubre las necesidades para la solución del problema?</a:t>
                      </a:r>
                    </a:p>
                    <a:p>
                      <a:endParaRPr lang="es-MX" sz="1200" baseline="0" dirty="0" smtClean="0"/>
                    </a:p>
                    <a:p>
                      <a:r>
                        <a:rPr lang="es-MX" sz="1200" baseline="0" dirty="0" smtClean="0"/>
                        <a:t>Propuesta de investigaciones para complementar el proyecto</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Marcador de número de diapositiva"/>
          <p:cNvSpPr>
            <a:spLocks noGrp="1"/>
          </p:cNvSpPr>
          <p:nvPr>
            <p:ph type="sldNum" sz="quarter" idx="12"/>
          </p:nvPr>
        </p:nvSpPr>
        <p:spPr/>
        <p:txBody>
          <a:bodyPr/>
          <a:lstStyle/>
          <a:p>
            <a:fld id="{9071F6E9-BB71-439F-B598-0DE193BEFD76}" type="slidenum">
              <a:rPr lang="es-MX" smtClean="0"/>
              <a:pPr/>
              <a:t>19</a:t>
            </a:fld>
            <a:endParaRPr lang="es-MX"/>
          </a:p>
        </p:txBody>
      </p:sp>
    </p:spTree>
    <p:extLst>
      <p:ext uri="{BB962C8B-B14F-4D97-AF65-F5344CB8AC3E}">
        <p14:creationId xmlns:p14="http://schemas.microsoft.com/office/powerpoint/2010/main" xmlns="" val="3155326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Rectángulo"/>
          <p:cNvSpPr/>
          <p:nvPr/>
        </p:nvSpPr>
        <p:spPr>
          <a:xfrm>
            <a:off x="683568" y="1181649"/>
            <a:ext cx="4633000" cy="923330"/>
          </a:xfrm>
          <a:prstGeom prst="rect">
            <a:avLst/>
          </a:prstGeom>
          <a:noFill/>
        </p:spPr>
        <p:txBody>
          <a:bodyPr wrap="non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MOVIMIENTO</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Rectángulo"/>
          <p:cNvSpPr/>
          <p:nvPr/>
        </p:nvSpPr>
        <p:spPr>
          <a:xfrm>
            <a:off x="3488588" y="3284984"/>
            <a:ext cx="4719562" cy="923330"/>
          </a:xfrm>
          <a:prstGeom prst="rect">
            <a:avLst/>
          </a:prstGeom>
          <a:noFill/>
        </p:spPr>
        <p:txBody>
          <a:bodyPr wrap="non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 SATÉLITES</a:t>
            </a:r>
            <a:endParaRPr lang="es-E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3 Marcador de número de diapositiva"/>
          <p:cNvSpPr>
            <a:spLocks noGrp="1"/>
          </p:cNvSpPr>
          <p:nvPr>
            <p:ph type="sldNum" sz="quarter" idx="12"/>
          </p:nvPr>
        </p:nvSpPr>
        <p:spPr/>
        <p:txBody>
          <a:bodyPr/>
          <a:lstStyle/>
          <a:p>
            <a:fld id="{9071F6E9-BB71-439F-B598-0DE193BEFD76}" type="slidenum">
              <a:rPr lang="es-MX" smtClean="0"/>
              <a:pPr/>
              <a:t>2</a:t>
            </a:fld>
            <a:endParaRPr lang="es-MX"/>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2743853799"/>
              </p:ext>
            </p:extLst>
          </p:nvPr>
        </p:nvGraphicFramePr>
        <p:xfrm>
          <a:off x="323528" y="620688"/>
          <a:ext cx="8640960" cy="5516880"/>
        </p:xfrm>
        <a:graphic>
          <a:graphicData uri="http://schemas.openxmlformats.org/drawingml/2006/table">
            <a:tbl>
              <a:tblPr firstRow="1" bandRow="1">
                <a:tableStyleId>{69012ECD-51FC-41F1-AA8D-1B2483CD663E}</a:tableStyleId>
              </a:tblPr>
              <a:tblGrid>
                <a:gridCol w="2880320"/>
                <a:gridCol w="2880320"/>
                <a:gridCol w="2880320"/>
              </a:tblGrid>
              <a:tr h="139040">
                <a:tc>
                  <a:txBody>
                    <a:bodyPr/>
                    <a:lstStyle/>
                    <a:p>
                      <a:pPr algn="ctr"/>
                      <a:r>
                        <a:rPr lang="es-MX" sz="1200" dirty="0" smtClean="0"/>
                        <a:t>DISCIPLINAS</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s-MX" sz="1400" b="1" dirty="0" smtClean="0">
                          <a:solidFill>
                            <a:schemeClr val="bg1"/>
                          </a:solidFill>
                          <a:latin typeface="Arial" pitchFamily="34" charset="0"/>
                          <a:cs typeface="Arial" pitchFamily="34" charset="0"/>
                        </a:rPr>
                        <a:t>Disciplina</a:t>
                      </a:r>
                      <a:r>
                        <a:rPr lang="es-MX" sz="1400" b="1" baseline="0" dirty="0" smtClean="0">
                          <a:solidFill>
                            <a:schemeClr val="bg1"/>
                          </a:solidFill>
                          <a:latin typeface="Arial" pitchFamily="34" charset="0"/>
                          <a:cs typeface="Arial" pitchFamily="34" charset="0"/>
                        </a:rPr>
                        <a:t> 3 DIBUJO</a:t>
                      </a:r>
                      <a:endParaRPr lang="es-MX" sz="14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28600" indent="-228600">
                        <a:buFont typeface="+mj-lt"/>
                        <a:buNone/>
                      </a:pPr>
                      <a:r>
                        <a:rPr lang="es-MX" sz="1400" dirty="0" smtClean="0"/>
                        <a:t>5</a:t>
                      </a:r>
                      <a:r>
                        <a:rPr lang="es-MX" sz="1400" baseline="0" dirty="0" smtClean="0"/>
                        <a:t>. Llegar a conclusiones parciales </a:t>
                      </a:r>
                      <a:r>
                        <a:rPr lang="es-MX" sz="1200" baseline="0" dirty="0" smtClean="0"/>
                        <a:t>(por disciplina )</a:t>
                      </a:r>
                    </a:p>
                    <a:p>
                      <a:pPr marL="0" indent="0">
                        <a:buFont typeface="+mj-lt"/>
                        <a:buNone/>
                      </a:pPr>
                      <a:endParaRPr lang="es-MX" sz="1200" baseline="0" dirty="0" smtClean="0"/>
                    </a:p>
                    <a:p>
                      <a:pPr marL="0" indent="0">
                        <a:buFont typeface="+mj-lt"/>
                        <a:buNone/>
                      </a:pPr>
                      <a:r>
                        <a:rPr lang="es-MX" sz="1200" baseline="0" dirty="0" smtClean="0"/>
                        <a:t>útiles para el proyecto, de tal forma que lo aclaran, describen, o descifran</a:t>
                      </a:r>
                    </a:p>
                    <a:p>
                      <a:pPr marL="0" indent="0">
                        <a:buFont typeface="+mj-lt"/>
                        <a:buNone/>
                      </a:pPr>
                      <a:r>
                        <a:rPr lang="es-MX" sz="1200" baseline="0" dirty="0" smtClean="0"/>
                        <a:t>(fruto de la reflexión colaborativa de los estudiantes)</a:t>
                      </a:r>
                    </a:p>
                    <a:p>
                      <a:pPr marL="228600" indent="-228600">
                        <a:buFont typeface="+mj-lt"/>
                        <a:buNone/>
                      </a:pPr>
                      <a:r>
                        <a:rPr lang="es-MX" sz="1200" baseline="0" dirty="0" smtClean="0"/>
                        <a:t>¿Cómo se lograron?</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b="0" dirty="0" smtClean="0">
                          <a:solidFill>
                            <a:schemeClr val="tx1"/>
                          </a:solidFill>
                          <a:latin typeface="Arial" pitchFamily="34" charset="0"/>
                          <a:cs typeface="Arial" pitchFamily="34" charset="0"/>
                        </a:rPr>
                        <a:t>¿</a:t>
                      </a:r>
                      <a:r>
                        <a:rPr lang="es-MX" sz="1400" b="0" dirty="0" err="1" smtClean="0">
                          <a:solidFill>
                            <a:schemeClr val="tx1"/>
                          </a:solidFill>
                          <a:latin typeface="Arial" pitchFamily="34" charset="0"/>
                          <a:cs typeface="Arial" pitchFamily="34" charset="0"/>
                        </a:rPr>
                        <a:t>Cúal</a:t>
                      </a:r>
                      <a:r>
                        <a:rPr lang="es-MX" sz="1400" b="0" baseline="0" dirty="0" smtClean="0">
                          <a:solidFill>
                            <a:schemeClr val="tx1"/>
                          </a:solidFill>
                          <a:latin typeface="Arial" pitchFamily="34" charset="0"/>
                          <a:cs typeface="Arial" pitchFamily="34" charset="0"/>
                        </a:rPr>
                        <a:t> fue el método más conveniente o adecuado.</a:t>
                      </a:r>
                    </a:p>
                    <a:p>
                      <a:r>
                        <a:rPr lang="es-MX" sz="1400" b="0" baseline="0" dirty="0" smtClean="0">
                          <a:solidFill>
                            <a:schemeClr val="tx1"/>
                          </a:solidFill>
                          <a:latin typeface="Arial" pitchFamily="34" charset="0"/>
                          <a:cs typeface="Arial" pitchFamily="34" charset="0"/>
                        </a:rPr>
                        <a:t>¿Se puede llevar a cabo o debemos seleccionar un método más sencillo?.</a:t>
                      </a:r>
                    </a:p>
                    <a:p>
                      <a:r>
                        <a:rPr lang="es-MX" sz="1400" b="0" baseline="0" dirty="0" smtClean="0">
                          <a:solidFill>
                            <a:schemeClr val="tx1"/>
                          </a:solidFill>
                          <a:latin typeface="Arial" pitchFamily="34" charset="0"/>
                          <a:cs typeface="Arial" pitchFamily="34" charset="0"/>
                        </a:rPr>
                        <a:t>¿Se podrá contar con el apoyo de profesores de geometría de años posteriores al de los alumnos?</a:t>
                      </a:r>
                      <a:endParaRPr lang="es-MX" sz="14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6. Conectar </a:t>
                      </a:r>
                    </a:p>
                    <a:p>
                      <a:endParaRPr lang="es-MX" sz="1400" dirty="0" smtClean="0"/>
                    </a:p>
                    <a:p>
                      <a:r>
                        <a:rPr lang="es-MX" sz="1200" dirty="0" smtClean="0"/>
                        <a:t>Manera en</a:t>
                      </a:r>
                      <a:r>
                        <a:rPr lang="es-MX" sz="1200" baseline="0" dirty="0" smtClean="0"/>
                        <a:t> que las conclusiones de cada disciplina dan respuesta o se vinculan con la  pregunta disparadora  del proyecto.</a:t>
                      </a:r>
                    </a:p>
                    <a:p>
                      <a:r>
                        <a:rPr lang="es-MX" sz="1200" baseline="0" dirty="0" smtClean="0"/>
                        <a:t>Estrategia o actividad para lograr que haya conciencia de ello. </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buFont typeface="Arial" pitchFamily="34" charset="0"/>
                        <a:buChar char="•"/>
                      </a:pPr>
                      <a:r>
                        <a:rPr lang="es-MX" sz="1200" dirty="0" smtClean="0"/>
                        <a:t>  Aplicó conocimientos previos y desarrolló habilidades de las disciplinas de manera conjunta pero integrada, logró despertar el interés en una posterior investigación </a:t>
                      </a:r>
                    </a:p>
                    <a:p>
                      <a:pPr>
                        <a:buFont typeface="Arial" pitchFamily="34" charset="0"/>
                        <a:buChar char="•"/>
                      </a:pPr>
                      <a:endParaRPr lang="es-MX" sz="1200" dirty="0" smtClean="0"/>
                    </a:p>
                    <a:p>
                      <a:pPr>
                        <a:buFont typeface="Arial" pitchFamily="34" charset="0"/>
                        <a:buChar char="•"/>
                      </a:pPr>
                      <a:r>
                        <a:rPr lang="es-MX" sz="1200" dirty="0" smtClean="0"/>
                        <a:t>  Debate y/o mesa redonda (tras lluvia de ideas) </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7. </a:t>
                      </a:r>
                      <a:r>
                        <a:rPr lang="es-MX" sz="1400" dirty="0" smtClean="0"/>
                        <a:t>Evaluar</a:t>
                      </a:r>
                      <a:r>
                        <a:rPr lang="es-MX" sz="1200" dirty="0" smtClean="0"/>
                        <a:t> </a:t>
                      </a:r>
                      <a:r>
                        <a:rPr lang="es-MX" sz="1400" dirty="0" smtClean="0"/>
                        <a:t>la</a:t>
                      </a:r>
                      <a:r>
                        <a:rPr lang="es-MX" sz="1200" dirty="0" smtClean="0"/>
                        <a:t> </a:t>
                      </a:r>
                      <a:r>
                        <a:rPr lang="es-MX" sz="1400" dirty="0" smtClean="0"/>
                        <a:t>información</a:t>
                      </a:r>
                      <a:r>
                        <a:rPr lang="es-MX" sz="1200" dirty="0" smtClean="0"/>
                        <a:t> </a:t>
                      </a:r>
                      <a:r>
                        <a:rPr lang="es-MX" sz="1400" dirty="0" smtClean="0"/>
                        <a:t>generada</a:t>
                      </a:r>
                    </a:p>
                    <a:p>
                      <a:endParaRPr lang="es-MX" sz="1200" dirty="0" smtClean="0"/>
                    </a:p>
                    <a:p>
                      <a:r>
                        <a:rPr lang="es-MX" sz="1200" dirty="0" smtClean="0"/>
                        <a:t>¿</a:t>
                      </a:r>
                      <a:r>
                        <a:rPr lang="es-MX" sz="1200" baseline="0" dirty="0" smtClean="0"/>
                        <a:t> La información obtenida cubre las necesidades para la solución del problema?</a:t>
                      </a:r>
                    </a:p>
                    <a:p>
                      <a:endParaRPr lang="es-MX" sz="1200" baseline="0" dirty="0" smtClean="0"/>
                    </a:p>
                    <a:p>
                      <a:r>
                        <a:rPr lang="es-MX" sz="1200" baseline="0" dirty="0" smtClean="0"/>
                        <a:t>Propuesta de investigaciones para complementar el proyecto</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s-MX" sz="1400" b="0" dirty="0" smtClean="0">
                          <a:solidFill>
                            <a:schemeClr val="tx1"/>
                          </a:solidFill>
                          <a:latin typeface="Arial" pitchFamily="34" charset="0"/>
                          <a:cs typeface="Arial" pitchFamily="34" charset="0"/>
                        </a:rPr>
                        <a:t>Se tendrá una rúbrica general para apoyar la utilidad  sobre todo lo trascendente de las conclusiones</a:t>
                      </a:r>
                    </a:p>
                    <a:p>
                      <a:endParaRPr lang="es-MX" sz="1400" b="0" dirty="0" smtClean="0">
                        <a:solidFill>
                          <a:schemeClr val="tx1"/>
                        </a:solidFill>
                        <a:latin typeface="Arial" pitchFamily="34" charset="0"/>
                        <a:cs typeface="Arial" pitchFamily="34" charset="0"/>
                      </a:endParaRPr>
                    </a:p>
                    <a:p>
                      <a:r>
                        <a:rPr lang="es-MX" sz="1400" b="0" dirty="0" smtClean="0">
                          <a:solidFill>
                            <a:schemeClr val="tx1"/>
                          </a:solidFill>
                          <a:latin typeface="Arial" pitchFamily="34" charset="0"/>
                          <a:cs typeface="Arial" pitchFamily="34" charset="0"/>
                        </a:rPr>
                        <a:t>Los</a:t>
                      </a:r>
                      <a:r>
                        <a:rPr lang="es-MX" sz="1400" b="0" baseline="0" dirty="0" smtClean="0">
                          <a:solidFill>
                            <a:schemeClr val="tx1"/>
                          </a:solidFill>
                          <a:latin typeface="Arial" pitchFamily="34" charset="0"/>
                          <a:cs typeface="Arial" pitchFamily="34" charset="0"/>
                        </a:rPr>
                        <a:t> participantes podrán invitar o colaborar con alumnos y profesores de artes</a:t>
                      </a:r>
                      <a:endParaRPr lang="es-MX" sz="14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Marcador de número de diapositiva"/>
          <p:cNvSpPr>
            <a:spLocks noGrp="1"/>
          </p:cNvSpPr>
          <p:nvPr>
            <p:ph type="sldNum" sz="quarter" idx="12"/>
          </p:nvPr>
        </p:nvSpPr>
        <p:spPr/>
        <p:txBody>
          <a:bodyPr/>
          <a:lstStyle/>
          <a:p>
            <a:fld id="{9071F6E9-BB71-439F-B598-0DE193BEFD76}" type="slidenum">
              <a:rPr lang="es-MX" smtClean="0"/>
              <a:pPr/>
              <a:t>20</a:t>
            </a:fld>
            <a:endParaRPr lang="es-MX"/>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60648"/>
            <a:ext cx="8424936" cy="307777"/>
          </a:xfrm>
          <a:prstGeom prst="rect">
            <a:avLst/>
          </a:prstGeom>
          <a:noFill/>
        </p:spPr>
        <p:txBody>
          <a:bodyPr wrap="square" rtlCol="0">
            <a:spAutoFit/>
          </a:bodyPr>
          <a:lstStyle/>
          <a:p>
            <a:r>
              <a:rPr lang="es-MX" sz="1400" dirty="0" smtClean="0">
                <a:latin typeface="Arial" pitchFamily="34" charset="0"/>
                <a:cs typeface="Arial" pitchFamily="34" charset="0"/>
              </a:rPr>
              <a:t>VI  Tiempos que se declaran al proyecto cada semana</a:t>
            </a:r>
            <a:endParaRPr lang="es-MX" sz="1400" dirty="0">
              <a:latin typeface="Arial" pitchFamily="34" charset="0"/>
              <a:cs typeface="Arial" pitchFamily="34" charset="0"/>
            </a:endParaRPr>
          </a:p>
        </p:txBody>
      </p:sp>
      <p:graphicFrame>
        <p:nvGraphicFramePr>
          <p:cNvPr id="3" name="2 Tabla"/>
          <p:cNvGraphicFramePr>
            <a:graphicFrameLocks noGrp="1"/>
          </p:cNvGraphicFramePr>
          <p:nvPr/>
        </p:nvGraphicFramePr>
        <p:xfrm>
          <a:off x="1524000" y="1397000"/>
          <a:ext cx="6096000" cy="1463040"/>
        </p:xfrm>
        <a:graphic>
          <a:graphicData uri="http://schemas.openxmlformats.org/drawingml/2006/table">
            <a:tbl>
              <a:tblPr firstRow="1" bandRow="1">
                <a:tableStyleId>{69012ECD-51FC-41F1-AA8D-1B2483CD663E}</a:tableStyleId>
              </a:tblPr>
              <a:tblGrid>
                <a:gridCol w="3048000"/>
                <a:gridCol w="3048000"/>
              </a:tblGrid>
              <a:tr h="370840">
                <a:tc>
                  <a:txBody>
                    <a:bodyPr/>
                    <a:lstStyle/>
                    <a:p>
                      <a:r>
                        <a:rPr lang="es-MX" sz="1400" dirty="0" smtClean="0">
                          <a:latin typeface="Arial" pitchFamily="34" charset="0"/>
                          <a:cs typeface="Arial" pitchFamily="34" charset="0"/>
                        </a:rPr>
                        <a:t>1.- ¿Cuántas</a:t>
                      </a:r>
                      <a:r>
                        <a:rPr lang="es-MX" sz="1400" baseline="0" dirty="0" smtClean="0">
                          <a:latin typeface="Arial" pitchFamily="34" charset="0"/>
                          <a:cs typeface="Arial" pitchFamily="34" charset="0"/>
                        </a:rPr>
                        <a:t> horas se trabajan de manera disciplinaria</a:t>
                      </a:r>
                      <a:endParaRPr lang="es-MX"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dirty="0" smtClean="0">
                          <a:latin typeface="Arial" pitchFamily="34" charset="0"/>
                          <a:cs typeface="Arial" pitchFamily="34" charset="0"/>
                        </a:rPr>
                        <a:t>2.-  ¿ Cuantas horas se trabajan de manera interdisciplinaria</a:t>
                      </a:r>
                      <a:endParaRPr lang="es-MX"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REUNIÓN DE UNA HORA POR SEMANA</a:t>
                      </a:r>
                    </a:p>
                    <a:p>
                      <a:endParaRPr lang="es-MX"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Reunión de dos horas cada dos semanas</a:t>
                      </a:r>
                      <a:endParaRPr lang="es-MX"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2"/>
          </p:nvPr>
        </p:nvSpPr>
        <p:spPr/>
        <p:txBody>
          <a:bodyPr/>
          <a:lstStyle/>
          <a:p>
            <a:fld id="{9071F6E9-BB71-439F-B598-0DE193BEFD76}" type="slidenum">
              <a:rPr lang="es-MX" smtClean="0"/>
              <a:pPr/>
              <a:t>21</a:t>
            </a:fld>
            <a:endParaRPr lang="es-MX"/>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332656"/>
            <a:ext cx="8280920" cy="369332"/>
          </a:xfrm>
          <a:prstGeom prst="rect">
            <a:avLst/>
          </a:prstGeom>
          <a:noFill/>
        </p:spPr>
        <p:txBody>
          <a:bodyPr wrap="square" rtlCol="0">
            <a:spAutoFit/>
          </a:bodyPr>
          <a:lstStyle/>
          <a:p>
            <a:r>
              <a:rPr lang="es-MX" dirty="0" smtClean="0"/>
              <a:t>VII. PRESENTACIÓN DEL PROYECTO</a:t>
            </a:r>
            <a:endParaRPr lang="es-MX" dirty="0"/>
          </a:p>
        </p:txBody>
      </p:sp>
      <p:graphicFrame>
        <p:nvGraphicFramePr>
          <p:cNvPr id="3" name="2 Tabla"/>
          <p:cNvGraphicFramePr>
            <a:graphicFrameLocks noGrp="1"/>
          </p:cNvGraphicFramePr>
          <p:nvPr/>
        </p:nvGraphicFramePr>
        <p:xfrm>
          <a:off x="971600" y="1397000"/>
          <a:ext cx="7488832" cy="3749040"/>
        </p:xfrm>
        <a:graphic>
          <a:graphicData uri="http://schemas.openxmlformats.org/drawingml/2006/table">
            <a:tbl>
              <a:tblPr firstRow="1" bandRow="1">
                <a:tableStyleId>{5C22544A-7EE6-4342-B048-85BDC9FD1C3A}</a:tableStyleId>
              </a:tblPr>
              <a:tblGrid>
                <a:gridCol w="7488832"/>
              </a:tblGrid>
              <a:tr h="370840">
                <a:tc>
                  <a:txBody>
                    <a:bodyPr/>
                    <a:lstStyle/>
                    <a:p>
                      <a:r>
                        <a:rPr lang="es-MX" sz="1400" dirty="0" smtClean="0">
                          <a:latin typeface="Arial" pitchFamily="34" charset="0"/>
                          <a:cs typeface="Arial" pitchFamily="34" charset="0"/>
                        </a:rPr>
                        <a:t>1</a:t>
                      </a:r>
                      <a:r>
                        <a:rPr lang="es-MX" sz="2000" dirty="0" smtClean="0">
                          <a:latin typeface="Arial" pitchFamily="34" charset="0"/>
                          <a:cs typeface="Arial" pitchFamily="34" charset="0"/>
                        </a:rPr>
                        <a:t>.- Que</a:t>
                      </a:r>
                      <a:r>
                        <a:rPr lang="es-MX" sz="2000" baseline="0" dirty="0" smtClean="0">
                          <a:latin typeface="Arial" pitchFamily="34" charset="0"/>
                          <a:cs typeface="Arial" pitchFamily="34" charset="0"/>
                        </a:rPr>
                        <a:t> se presentará</a:t>
                      </a:r>
                      <a:r>
                        <a:rPr lang="es-MX" sz="2000" dirty="0" smtClean="0">
                          <a:latin typeface="Arial" pitchFamily="34" charset="0"/>
                          <a:cs typeface="Arial" pitchFamily="34" charset="0"/>
                        </a:rPr>
                        <a:t>?, 2.- Cuándo?,</a:t>
                      </a:r>
                      <a:r>
                        <a:rPr lang="es-MX" sz="2000" baseline="0" dirty="0" smtClean="0">
                          <a:latin typeface="Arial" pitchFamily="34" charset="0"/>
                          <a:cs typeface="Arial" pitchFamily="34" charset="0"/>
                        </a:rPr>
                        <a:t> 3.- Cómo?, 4.- Dónde,  4.- Con qué?, 5.- Con Quién, Porqué y para qué?</a:t>
                      </a:r>
                      <a:endParaRPr lang="es-MX"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2000" dirty="0" smtClean="0">
                          <a:latin typeface="Arial" pitchFamily="34" charset="0"/>
                          <a:cs typeface="Arial" pitchFamily="34" charset="0"/>
                        </a:rPr>
                        <a:t>1.-  Una infografía</a:t>
                      </a:r>
                      <a:r>
                        <a:rPr lang="es-MX" sz="2000" baseline="0" dirty="0" smtClean="0">
                          <a:latin typeface="Arial" pitchFamily="34" charset="0"/>
                          <a:cs typeface="Arial" pitchFamily="34" charset="0"/>
                        </a:rPr>
                        <a:t> muy atractiva y clara</a:t>
                      </a:r>
                    </a:p>
                    <a:p>
                      <a:r>
                        <a:rPr lang="es-MX" sz="2000" baseline="0" dirty="0" smtClean="0">
                          <a:latin typeface="Arial" pitchFamily="34" charset="0"/>
                          <a:cs typeface="Arial" pitchFamily="34" charset="0"/>
                        </a:rPr>
                        <a:t>2.- Al término de cada período (bimestre)</a:t>
                      </a:r>
                    </a:p>
                    <a:p>
                      <a:r>
                        <a:rPr lang="es-MX" sz="2000" baseline="0" dirty="0" smtClean="0">
                          <a:latin typeface="Arial" pitchFamily="34" charset="0"/>
                          <a:cs typeface="Arial" pitchFamily="34" charset="0"/>
                        </a:rPr>
                        <a:t>3,. Colocándola en un lugar cómodo y visible</a:t>
                      </a:r>
                    </a:p>
                    <a:p>
                      <a:r>
                        <a:rPr lang="es-MX" sz="2000" baseline="0" dirty="0" smtClean="0">
                          <a:latin typeface="Arial" pitchFamily="34" charset="0"/>
                          <a:cs typeface="Arial" pitchFamily="34" charset="0"/>
                        </a:rPr>
                        <a:t>4.- En el colegio y quizá en el sitio conexiones</a:t>
                      </a:r>
                    </a:p>
                    <a:p>
                      <a:r>
                        <a:rPr lang="es-MX" sz="2000" baseline="0" dirty="0" smtClean="0">
                          <a:latin typeface="Arial" pitchFamily="34" charset="0"/>
                          <a:cs typeface="Arial" pitchFamily="34" charset="0"/>
                        </a:rPr>
                        <a:t>4.- Con información clara y Precisando  cómo </a:t>
                      </a:r>
                    </a:p>
                    <a:p>
                      <a:r>
                        <a:rPr lang="es-MX" sz="2000" baseline="0" dirty="0" smtClean="0">
                          <a:latin typeface="Arial" pitchFamily="34" charset="0"/>
                          <a:cs typeface="Arial" pitchFamily="34" charset="0"/>
                        </a:rPr>
                        <a:t>      colaborar y contacto</a:t>
                      </a:r>
                    </a:p>
                    <a:p>
                      <a:r>
                        <a:rPr lang="es-MX" sz="2000" baseline="0" dirty="0" smtClean="0">
                          <a:latin typeface="Arial" pitchFamily="34" charset="0"/>
                          <a:cs typeface="Arial" pitchFamily="34" charset="0"/>
                        </a:rPr>
                        <a:t>5.- A toda la comunidad del sistema incorporado, porque todos estamos en el mismo barco, y para que ganemos todos intercambiando experiencia</a:t>
                      </a:r>
                    </a:p>
                    <a:p>
                      <a:endParaRPr lang="es-MX"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2"/>
          </p:nvPr>
        </p:nvSpPr>
        <p:spPr/>
        <p:txBody>
          <a:bodyPr/>
          <a:lstStyle/>
          <a:p>
            <a:fld id="{9071F6E9-BB71-439F-B598-0DE193BEFD76}" type="slidenum">
              <a:rPr lang="es-MX" smtClean="0"/>
              <a:pPr/>
              <a:t>22</a:t>
            </a:fld>
            <a:endParaRPr lang="es-MX"/>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39552" y="908720"/>
          <a:ext cx="7920882" cy="4998720"/>
        </p:xfrm>
        <a:graphic>
          <a:graphicData uri="http://schemas.openxmlformats.org/drawingml/2006/table">
            <a:tbl>
              <a:tblPr firstRow="1" bandRow="1">
                <a:tableStyleId>{3C2FFA5D-87B4-456A-9821-1D502468CF0F}</a:tableStyleId>
              </a:tblPr>
              <a:tblGrid>
                <a:gridCol w="2640294"/>
                <a:gridCol w="2640294"/>
                <a:gridCol w="2640294"/>
              </a:tblGrid>
              <a:tr h="370840">
                <a:tc>
                  <a:txBody>
                    <a:bodyPr/>
                    <a:lstStyle/>
                    <a:p>
                      <a:r>
                        <a:rPr lang="es-MX" sz="1200" dirty="0" smtClean="0"/>
                        <a:t>1. ¿ Que aspectos se evaluarán?</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b="1" dirty="0" smtClean="0">
                          <a:solidFill>
                            <a:schemeClr val="bg1"/>
                          </a:solidFill>
                          <a:latin typeface="Arial" pitchFamily="34" charset="0"/>
                          <a:cs typeface="Arial" pitchFamily="34" charset="0"/>
                        </a:rPr>
                        <a:t>¿</a:t>
                      </a:r>
                      <a:r>
                        <a:rPr lang="es-MX" sz="1200" b="1" baseline="0" dirty="0" smtClean="0">
                          <a:solidFill>
                            <a:schemeClr val="bg1"/>
                          </a:solidFill>
                          <a:latin typeface="Arial" pitchFamily="34" charset="0"/>
                          <a:cs typeface="Arial" pitchFamily="34" charset="0"/>
                        </a:rPr>
                        <a:t> Cuáles son los criterios que se  utilizarán para evaluar a cada aspecto?</a:t>
                      </a:r>
                      <a:endParaRPr lang="es-MX" sz="12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b="1" dirty="0" smtClean="0">
                          <a:solidFill>
                            <a:schemeClr val="bg1"/>
                          </a:solidFill>
                          <a:latin typeface="Arial" pitchFamily="34" charset="0"/>
                          <a:cs typeface="Arial" pitchFamily="34" charset="0"/>
                        </a:rPr>
                        <a:t>Herramientas</a:t>
                      </a:r>
                      <a:r>
                        <a:rPr lang="es-MX" sz="1200" b="1" baseline="0" dirty="0" smtClean="0">
                          <a:solidFill>
                            <a:schemeClr val="bg1"/>
                          </a:solidFill>
                          <a:latin typeface="Arial" pitchFamily="34" charset="0"/>
                          <a:cs typeface="Arial" pitchFamily="34" charset="0"/>
                        </a:rPr>
                        <a:t> o instrumentos  de evaluación que se utilizarán</a:t>
                      </a:r>
                      <a:endParaRPr lang="es-MX" sz="12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buFont typeface="Arial" pitchFamily="34" charset="0"/>
                        <a:buChar char="•"/>
                      </a:pPr>
                      <a:r>
                        <a:rPr lang="es-MX" sz="1400" b="0" dirty="0" smtClean="0">
                          <a:solidFill>
                            <a:schemeClr val="tx1"/>
                          </a:solidFill>
                          <a:latin typeface="Arial" pitchFamily="34" charset="0"/>
                          <a:cs typeface="Arial" pitchFamily="34" charset="0"/>
                        </a:rPr>
                        <a:t> CONOCIMIENTO :</a:t>
                      </a:r>
                      <a:r>
                        <a:rPr lang="es-MX" sz="1400" b="0" baseline="0" dirty="0" smtClean="0">
                          <a:solidFill>
                            <a:schemeClr val="tx1"/>
                          </a:solidFill>
                          <a:latin typeface="Arial" pitchFamily="34" charset="0"/>
                          <a:cs typeface="Arial" pitchFamily="34" charset="0"/>
                        </a:rPr>
                        <a:t> El cual se fomenta en un saber, que permite la extrapolación y el desarrollo de procesos de comprensión y análisis.</a:t>
                      </a:r>
                    </a:p>
                    <a:p>
                      <a:pPr>
                        <a:buFont typeface="Arial" pitchFamily="34" charset="0"/>
                        <a:buChar char="•"/>
                      </a:pPr>
                      <a:r>
                        <a:rPr lang="es-MX" sz="1400" b="0" baseline="0" dirty="0" smtClean="0">
                          <a:solidFill>
                            <a:schemeClr val="tx1"/>
                          </a:solidFill>
                          <a:latin typeface="Arial" pitchFamily="34" charset="0"/>
                          <a:cs typeface="Arial" pitchFamily="34" charset="0"/>
                        </a:rPr>
                        <a:t> El Producto: Es el resultado de una serie de acciones que llevan a cabo los estudiantes y que se encuentran en un resultado tangible.</a:t>
                      </a:r>
                    </a:p>
                    <a:p>
                      <a:pPr>
                        <a:buFont typeface="Arial" pitchFamily="34" charset="0"/>
                        <a:buChar char="•"/>
                      </a:pPr>
                      <a:r>
                        <a:rPr lang="es-MX" sz="1400" b="0" dirty="0" smtClean="0">
                          <a:solidFill>
                            <a:schemeClr val="tx1"/>
                          </a:solidFill>
                          <a:latin typeface="Arial" pitchFamily="34" charset="0"/>
                          <a:cs typeface="Arial" pitchFamily="34" charset="0"/>
                        </a:rPr>
                        <a:t> El Desempeño:  Se refiere a la actuación de los estudiantes en determinadas actividades  dentro del proceso educativo.</a:t>
                      </a:r>
                    </a:p>
                    <a:p>
                      <a:pPr>
                        <a:buFont typeface="Arial" pitchFamily="34" charset="0"/>
                        <a:buChar char="•"/>
                      </a:pPr>
                      <a:r>
                        <a:rPr lang="es-MX" sz="1400" b="0" dirty="0" smtClean="0">
                          <a:solidFill>
                            <a:schemeClr val="tx1"/>
                          </a:solidFill>
                          <a:latin typeface="Arial" pitchFamily="34" charset="0"/>
                          <a:cs typeface="Arial" pitchFamily="34" charset="0"/>
                        </a:rPr>
                        <a:t> La actitud: Son evidencias que se generan a partir de comportamientos visibles en el proceso y que además estén</a:t>
                      </a:r>
                      <a:r>
                        <a:rPr lang="es-MX" sz="1400" b="0" baseline="0" dirty="0" smtClean="0">
                          <a:solidFill>
                            <a:schemeClr val="tx1"/>
                          </a:solidFill>
                          <a:latin typeface="Arial" pitchFamily="34" charset="0"/>
                          <a:cs typeface="Arial" pitchFamily="34" charset="0"/>
                        </a:rPr>
                        <a:t> relacionadas con la competencia</a:t>
                      </a:r>
                      <a:endParaRPr lang="es-MX" sz="14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b="0" dirty="0" smtClean="0">
                          <a:solidFill>
                            <a:schemeClr val="tx1"/>
                          </a:solidFill>
                          <a:latin typeface="Arial" pitchFamily="34" charset="0"/>
                          <a:cs typeface="Arial" pitchFamily="34" charset="0"/>
                        </a:rPr>
                        <a:t>Criterios intelectuales que como estudiamos en una de las lecturas son por ejemplo: la lógica, la exactitud, la claridad, relevancia, profundidad, extensión y la imparcialidad</a:t>
                      </a:r>
                      <a:endParaRPr lang="es-MX" sz="14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400" b="0" dirty="0" smtClean="0">
                          <a:solidFill>
                            <a:schemeClr val="tx1"/>
                          </a:solidFill>
                          <a:latin typeface="Arial" pitchFamily="34" charset="0"/>
                          <a:cs typeface="Arial" pitchFamily="34" charset="0"/>
                        </a:rPr>
                        <a:t> Lista de Cotejo</a:t>
                      </a:r>
                    </a:p>
                    <a:p>
                      <a:pPr>
                        <a:buFont typeface="Arial" pitchFamily="34" charset="0"/>
                        <a:buChar char="•"/>
                      </a:pPr>
                      <a:r>
                        <a:rPr lang="es-MX" sz="1400" b="0" dirty="0" smtClean="0">
                          <a:solidFill>
                            <a:schemeClr val="tx1"/>
                          </a:solidFill>
                          <a:latin typeface="Arial" pitchFamily="34" charset="0"/>
                          <a:cs typeface="Arial" pitchFamily="34" charset="0"/>
                        </a:rPr>
                        <a:t> Portafolio de evidencias</a:t>
                      </a:r>
                    </a:p>
                    <a:p>
                      <a:pPr>
                        <a:buFont typeface="Arial" pitchFamily="34" charset="0"/>
                        <a:buChar char="•"/>
                      </a:pPr>
                      <a:r>
                        <a:rPr lang="es-MX" sz="1400" b="0" dirty="0" smtClean="0">
                          <a:solidFill>
                            <a:schemeClr val="tx1"/>
                          </a:solidFill>
                          <a:latin typeface="Arial" pitchFamily="34" charset="0"/>
                          <a:cs typeface="Arial" pitchFamily="34" charset="0"/>
                        </a:rPr>
                        <a:t> Rúbrica final</a:t>
                      </a:r>
                      <a:endParaRPr lang="es-MX" sz="14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CuadroTexto"/>
          <p:cNvSpPr txBox="1"/>
          <p:nvPr/>
        </p:nvSpPr>
        <p:spPr>
          <a:xfrm>
            <a:off x="683568" y="188640"/>
            <a:ext cx="7704856" cy="369332"/>
          </a:xfrm>
          <a:prstGeom prst="rect">
            <a:avLst/>
          </a:prstGeom>
          <a:noFill/>
        </p:spPr>
        <p:txBody>
          <a:bodyPr wrap="square" rtlCol="0">
            <a:spAutoFit/>
          </a:bodyPr>
          <a:lstStyle/>
          <a:p>
            <a:r>
              <a:rPr lang="es-MX" dirty="0" smtClean="0"/>
              <a:t>VIII. Qué aspectos se evaluarán</a:t>
            </a:r>
            <a:endParaRPr lang="es-MX" dirty="0"/>
          </a:p>
        </p:txBody>
      </p:sp>
      <p:sp>
        <p:nvSpPr>
          <p:cNvPr id="4" name="3 Marcador de número de diapositiva"/>
          <p:cNvSpPr>
            <a:spLocks noGrp="1"/>
          </p:cNvSpPr>
          <p:nvPr>
            <p:ph type="sldNum" sz="quarter" idx="12"/>
          </p:nvPr>
        </p:nvSpPr>
        <p:spPr/>
        <p:txBody>
          <a:bodyPr/>
          <a:lstStyle/>
          <a:p>
            <a:fld id="{9071F6E9-BB71-439F-B598-0DE193BEFD76}" type="slidenum">
              <a:rPr lang="es-MX" smtClean="0"/>
              <a:pPr/>
              <a:t>23</a:t>
            </a:fld>
            <a:endParaRPr lang="es-MX"/>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188640"/>
            <a:ext cx="6768752" cy="923330"/>
          </a:xfrm>
          <a:prstGeom prst="rect">
            <a:avLst/>
          </a:prstGeom>
          <a:noFill/>
        </p:spPr>
        <p:txBody>
          <a:bodyPr wrap="square" rtlCol="0">
            <a:spAutoFit/>
          </a:bodyPr>
          <a:lstStyle/>
          <a:p>
            <a:pPr algn="ctr"/>
            <a:r>
              <a:rPr lang="es-MX" dirty="0" smtClean="0">
                <a:latin typeface="Arial" pitchFamily="34" charset="0"/>
                <a:cs typeface="Arial" pitchFamily="34" charset="0"/>
              </a:rPr>
              <a:t>ESTRUCTURA INICIAL DE PLANEACIÓN</a:t>
            </a:r>
          </a:p>
          <a:p>
            <a:pPr algn="ctr"/>
            <a:r>
              <a:rPr lang="es-MX" dirty="0" smtClean="0">
                <a:latin typeface="Arial" pitchFamily="34" charset="0"/>
                <a:cs typeface="Arial" pitchFamily="34" charset="0"/>
              </a:rPr>
              <a:t>ELABORACIÓN DEL PROYECTO</a:t>
            </a:r>
          </a:p>
          <a:p>
            <a:pPr algn="ctr"/>
            <a:r>
              <a:rPr lang="es-MX" dirty="0" smtClean="0">
                <a:latin typeface="Arial" pitchFamily="34" charset="0"/>
                <a:cs typeface="Arial" pitchFamily="34" charset="0"/>
              </a:rPr>
              <a:t>PRODUCTO 8</a:t>
            </a:r>
            <a:endParaRPr lang="es-MX" dirty="0">
              <a:latin typeface="Arial" pitchFamily="34" charset="0"/>
              <a:cs typeface="Arial" pitchFamily="34" charset="0"/>
            </a:endParaRPr>
          </a:p>
        </p:txBody>
      </p:sp>
      <p:sp>
        <p:nvSpPr>
          <p:cNvPr id="5" name="4 CuadroTexto"/>
          <p:cNvSpPr txBox="1"/>
          <p:nvPr/>
        </p:nvSpPr>
        <p:spPr>
          <a:xfrm>
            <a:off x="683568" y="1628800"/>
            <a:ext cx="8136904" cy="2462213"/>
          </a:xfrm>
          <a:prstGeom prst="rect">
            <a:avLst/>
          </a:prstGeom>
          <a:noFill/>
        </p:spPr>
        <p:txBody>
          <a:bodyPr wrap="square" rtlCol="0">
            <a:spAutoFit/>
          </a:bodyPr>
          <a:lstStyle/>
          <a:p>
            <a:r>
              <a:rPr lang="es-MX" sz="1400" dirty="0" smtClean="0">
                <a:latin typeface="Arial" pitchFamily="34" charset="0"/>
                <a:cs typeface="Arial" pitchFamily="34" charset="0"/>
              </a:rPr>
              <a:t>NOMBRE DEL PROYECTO:  Movimiento de Satélites</a:t>
            </a:r>
          </a:p>
          <a:p>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Beatriz Fonseca, Materia Física</a:t>
            </a:r>
          </a:p>
          <a:p>
            <a:r>
              <a:rPr lang="es-MX" sz="1400" dirty="0" smtClean="0">
                <a:latin typeface="Arial" pitchFamily="34" charset="0"/>
                <a:cs typeface="Arial" pitchFamily="34" charset="0"/>
              </a:rPr>
              <a:t>Aarón López        Materia: Dibujo</a:t>
            </a:r>
          </a:p>
          <a:p>
            <a:r>
              <a:rPr lang="es-MX" sz="1400" dirty="0" smtClean="0">
                <a:latin typeface="Arial" pitchFamily="34" charset="0"/>
                <a:cs typeface="Arial" pitchFamily="34" charset="0"/>
              </a:rPr>
              <a:t>Benjamín López   Materia: Informática</a:t>
            </a:r>
          </a:p>
          <a:p>
            <a:endParaRPr lang="es-MX" sz="1400" dirty="0" smtClean="0">
              <a:latin typeface="Arial" pitchFamily="34" charset="0"/>
              <a:cs typeface="Arial" pitchFamily="34" charset="0"/>
            </a:endParaRPr>
          </a:p>
          <a:p>
            <a:r>
              <a:rPr lang="es-MX" sz="1400" b="1" dirty="0" smtClean="0">
                <a:latin typeface="Arial" pitchFamily="34" charset="0"/>
                <a:cs typeface="Arial" pitchFamily="34" charset="0"/>
              </a:rPr>
              <a:t>I. Contexto: </a:t>
            </a:r>
            <a:r>
              <a:rPr lang="es-MX" sz="1400" dirty="0" smtClean="0">
                <a:latin typeface="Arial" pitchFamily="34" charset="0"/>
                <a:cs typeface="Arial" pitchFamily="34" charset="0"/>
              </a:rPr>
              <a:t>Justifica la circunstancias o elementos de la realidad en la que se da el </a:t>
            </a:r>
          </a:p>
          <a:p>
            <a:r>
              <a:rPr lang="es-MX" sz="1400" dirty="0" smtClean="0">
                <a:latin typeface="Arial" pitchFamily="34" charset="0"/>
                <a:cs typeface="Arial" pitchFamily="34" charset="0"/>
              </a:rPr>
              <a:t>    problema o propuesta. </a:t>
            </a:r>
          </a:p>
          <a:p>
            <a:endParaRPr lang="es-MX" sz="1400" dirty="0" smtClean="0">
              <a:latin typeface="Arial" pitchFamily="34" charset="0"/>
              <a:cs typeface="Arial" pitchFamily="34" charset="0"/>
            </a:endParaRPr>
          </a:p>
          <a:p>
            <a:r>
              <a:rPr lang="es-MX" sz="1400" b="1" dirty="0" smtClean="0">
                <a:latin typeface="Arial" pitchFamily="34" charset="0"/>
                <a:cs typeface="Arial" pitchFamily="34" charset="0"/>
              </a:rPr>
              <a:t>Introducción y/o justificación del proyecto</a:t>
            </a:r>
          </a:p>
          <a:p>
            <a:r>
              <a:rPr lang="es-MX" sz="1400" dirty="0" smtClean="0">
                <a:latin typeface="Arial" pitchFamily="34" charset="0"/>
                <a:cs typeface="Arial" pitchFamily="34" charset="0"/>
              </a:rPr>
              <a:t> </a:t>
            </a:r>
            <a:endParaRPr lang="es-MX" sz="1400" dirty="0">
              <a:latin typeface="Arial" pitchFamily="34" charset="0"/>
              <a:cs typeface="Arial" pitchFamily="34" charset="0"/>
            </a:endParaRPr>
          </a:p>
        </p:txBody>
      </p:sp>
      <p:sp>
        <p:nvSpPr>
          <p:cNvPr id="6" name="5 CuadroTexto"/>
          <p:cNvSpPr txBox="1"/>
          <p:nvPr/>
        </p:nvSpPr>
        <p:spPr>
          <a:xfrm>
            <a:off x="755576" y="4149080"/>
            <a:ext cx="7848872" cy="203132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1400" b="1" dirty="0" smtClean="0">
                <a:latin typeface="Arial" pitchFamily="34" charset="0"/>
                <a:cs typeface="Arial" pitchFamily="34" charset="0"/>
              </a:rPr>
              <a:t>Movimiento de Satélites</a:t>
            </a:r>
          </a:p>
          <a:p>
            <a:endParaRPr lang="es-MX" sz="1400" b="1" dirty="0" smtClean="0">
              <a:latin typeface="Arial" pitchFamily="34" charset="0"/>
              <a:cs typeface="Arial" pitchFamily="34" charset="0"/>
            </a:endParaRPr>
          </a:p>
          <a:p>
            <a:r>
              <a:rPr lang="es-MX" sz="1400" b="1" dirty="0" smtClean="0">
                <a:latin typeface="Arial" pitchFamily="34" charset="0"/>
                <a:cs typeface="Arial" pitchFamily="34" charset="0"/>
              </a:rPr>
              <a:t>Interés y fascinación del hombre (y el alumno), por el espacio, los viajes espaciales y las telecomunicaciones</a:t>
            </a:r>
          </a:p>
          <a:p>
            <a:endParaRPr lang="es-MX" sz="1400" b="1" dirty="0" smtClean="0">
              <a:latin typeface="Arial" pitchFamily="34" charset="0"/>
              <a:cs typeface="Arial" pitchFamily="34" charset="0"/>
            </a:endParaRPr>
          </a:p>
          <a:p>
            <a:r>
              <a:rPr lang="es-MX" sz="1400" b="1" dirty="0" smtClean="0">
                <a:latin typeface="Arial" pitchFamily="34" charset="0"/>
                <a:cs typeface="Arial" pitchFamily="34" charset="0"/>
              </a:rPr>
              <a:t>Tocar, tratar y aprender de manera interdisciplinaria gran parte de los programas de cada materia integrada, (física e informática)  </a:t>
            </a:r>
          </a:p>
          <a:p>
            <a:endParaRPr lang="es-MX" sz="1400" b="1" dirty="0" smtClean="0">
              <a:latin typeface="Arial" pitchFamily="34" charset="0"/>
              <a:cs typeface="Arial" pitchFamily="34" charset="0"/>
            </a:endParaRPr>
          </a:p>
          <a:p>
            <a:r>
              <a:rPr lang="es-MX" sz="1400" b="1" dirty="0" smtClean="0">
                <a:latin typeface="Arial" pitchFamily="34" charset="0"/>
                <a:cs typeface="Arial" pitchFamily="34" charset="0"/>
              </a:rPr>
              <a:t>Fomentar las artes y la estética al tratar el tema </a:t>
            </a:r>
            <a:endParaRPr lang="es-MX" sz="1400" b="1" dirty="0">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9071F6E9-BB71-439F-B598-0DE193BEFD76}" type="slidenum">
              <a:rPr lang="es-MX" smtClean="0"/>
              <a:pPr/>
              <a:t>24</a:t>
            </a:fld>
            <a:endParaRPr lang="es-MX"/>
          </a:p>
        </p:txBody>
      </p:sp>
    </p:spTree>
    <p:extLst>
      <p:ext uri="{BB962C8B-B14F-4D97-AF65-F5344CB8AC3E}">
        <p14:creationId xmlns:p14="http://schemas.microsoft.com/office/powerpoint/2010/main" xmlns="" val="3593198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274638"/>
            <a:ext cx="8229600" cy="41805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II. Intención: </a:t>
            </a:r>
            <a:r>
              <a:rPr kumimoji="0" lang="es-MX" sz="14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sólo una de las propuestas da nombre al proyecto</a:t>
            </a:r>
            <a:endParaRPr kumimoji="0" lang="es-MX" sz="1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xmlns="" val="1563665964"/>
              </p:ext>
            </p:extLst>
          </p:nvPr>
        </p:nvGraphicFramePr>
        <p:xfrm>
          <a:off x="107504" y="908720"/>
          <a:ext cx="8928992" cy="2011680"/>
        </p:xfrm>
        <a:graphic>
          <a:graphicData uri="http://schemas.openxmlformats.org/drawingml/2006/table">
            <a:tbl>
              <a:tblPr firstRow="1" bandRow="1">
                <a:tableStyleId>{BC89EF96-8CEA-46FF-86C4-4CE0E7609802}</a:tableStyleId>
              </a:tblPr>
              <a:tblGrid>
                <a:gridCol w="2520280"/>
                <a:gridCol w="1944216"/>
                <a:gridCol w="2232248"/>
                <a:gridCol w="2232248"/>
              </a:tblGrid>
              <a:tr h="1062072">
                <a:tc>
                  <a:txBody>
                    <a:bodyPr/>
                    <a:lstStyle/>
                    <a:p>
                      <a:pPr algn="ctr"/>
                      <a:r>
                        <a:rPr lang="es-MX" sz="1200" dirty="0" smtClean="0"/>
                        <a:t>Dar Explicación</a:t>
                      </a:r>
                    </a:p>
                    <a:p>
                      <a:pPr algn="ctr"/>
                      <a:r>
                        <a:rPr lang="es-MX" sz="1200" dirty="0" smtClean="0"/>
                        <a:t>¿</a:t>
                      </a:r>
                      <a:r>
                        <a:rPr lang="es-MX" sz="1200" baseline="0" dirty="0" smtClean="0"/>
                        <a:t> Porqué algo es como es?</a:t>
                      </a:r>
                    </a:p>
                    <a:p>
                      <a:pPr algn="ctr"/>
                      <a:r>
                        <a:rPr lang="es-MX" sz="1200" baseline="0" dirty="0" smtClean="0"/>
                        <a:t>Determinar las razones que generan el problema de la situación</a:t>
                      </a:r>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200" dirty="0" smtClean="0"/>
                        <a:t>Resolver un Problema</a:t>
                      </a:r>
                    </a:p>
                    <a:p>
                      <a:pPr algn="ctr"/>
                      <a:r>
                        <a:rPr lang="es-MX" sz="1200" dirty="0" smtClean="0"/>
                        <a:t>Explicar de manera detallada</a:t>
                      </a:r>
                      <a:r>
                        <a:rPr lang="es-MX" sz="1200" baseline="0" dirty="0" smtClean="0"/>
                        <a:t> cómo se puede abordar y/o solucionar el problema</a:t>
                      </a:r>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200" dirty="0" smtClean="0"/>
                        <a:t>Hacer más eficiente o</a:t>
                      </a:r>
                    </a:p>
                    <a:p>
                      <a:pPr algn="ctr"/>
                      <a:r>
                        <a:rPr lang="es-MX" sz="1200" dirty="0" smtClean="0"/>
                        <a:t>Detallar</a:t>
                      </a:r>
                      <a:r>
                        <a:rPr lang="es-MX" sz="1200" baseline="0" dirty="0" smtClean="0"/>
                        <a:t> algo</a:t>
                      </a:r>
                    </a:p>
                    <a:p>
                      <a:pPr algn="ctr"/>
                      <a:r>
                        <a:rPr lang="es-MX" sz="1200" baseline="0" dirty="0" smtClean="0"/>
                        <a:t>Detallar de que manera se pueden optimizarlos procesos para alcanzar el objetivo</a:t>
                      </a:r>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200" dirty="0" smtClean="0"/>
                        <a:t>Inventar, innovar, diseñar o crear</a:t>
                      </a:r>
                      <a:r>
                        <a:rPr lang="es-MX" sz="1200" baseline="0" dirty="0" smtClean="0"/>
                        <a:t> algo nuevo</a:t>
                      </a:r>
                    </a:p>
                    <a:p>
                      <a:pPr algn="ctr"/>
                      <a:r>
                        <a:rPr lang="es-MX" sz="1200" baseline="0" dirty="0" smtClean="0"/>
                        <a:t>¿Cómo podría ser diferente?</a:t>
                      </a:r>
                    </a:p>
                    <a:p>
                      <a:pPr algn="ctr"/>
                      <a:r>
                        <a:rPr lang="es-MX" sz="1200" baseline="0" dirty="0" smtClean="0"/>
                        <a:t>¿Qué nuevo producto o propuesta puedo hacer?</a:t>
                      </a:r>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r>
                        <a:rPr lang="es-MX" sz="1200" dirty="0" smtClean="0"/>
                        <a:t>Inventar, innovar, diseñar o crear</a:t>
                      </a:r>
                      <a:r>
                        <a:rPr lang="es-MX" sz="1200" baseline="0" dirty="0" smtClean="0"/>
                        <a:t> algo nuevo:</a:t>
                      </a:r>
                    </a:p>
                    <a:p>
                      <a:endParaRPr lang="es-MX" sz="1200" baseline="0" dirty="0" smtClean="0"/>
                    </a:p>
                    <a:p>
                      <a:r>
                        <a:rPr lang="es-MX" sz="1200" baseline="0" dirty="0" smtClean="0"/>
                        <a:t>Nuevas tecnologías de telecomunicaciones: para ello deben conocer su funcionamiento, conocer el tema de acuerdo a una propuesta integrada pues sólo sabiendo “Movimiento de Satélites”, se podrá innovar   </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6 CuadroTexto"/>
          <p:cNvSpPr txBox="1"/>
          <p:nvPr/>
        </p:nvSpPr>
        <p:spPr>
          <a:xfrm>
            <a:off x="179512" y="3356992"/>
            <a:ext cx="8784976" cy="307777"/>
          </a:xfrm>
          <a:prstGeom prst="rect">
            <a:avLst/>
          </a:prstGeom>
          <a:noFill/>
        </p:spPr>
        <p:txBody>
          <a:bodyPr wrap="square" rtlCol="0">
            <a:spAutoFit/>
          </a:bodyPr>
          <a:lstStyle/>
          <a:p>
            <a:r>
              <a:rPr lang="es-MX" sz="1400" b="1" dirty="0" smtClean="0">
                <a:latin typeface="Arial" pitchFamily="34" charset="0"/>
                <a:cs typeface="Arial" pitchFamily="34" charset="0"/>
              </a:rPr>
              <a:t>III. Objetivo general del proyecto: </a:t>
            </a:r>
            <a:r>
              <a:rPr lang="es-MX" sz="1200" dirty="0" smtClean="0">
                <a:latin typeface="Arial" pitchFamily="34" charset="0"/>
                <a:cs typeface="Arial" pitchFamily="34" charset="0"/>
              </a:rPr>
              <a:t>tomar en cuenta a todas las asignaturas involucradas</a:t>
            </a:r>
            <a:endParaRPr lang="es-MX" sz="1400" dirty="0">
              <a:latin typeface="Arial" pitchFamily="34" charset="0"/>
              <a:cs typeface="Arial" pitchFamily="34" charset="0"/>
            </a:endParaRPr>
          </a:p>
        </p:txBody>
      </p:sp>
      <p:sp>
        <p:nvSpPr>
          <p:cNvPr id="8" name="7 CuadroTexto"/>
          <p:cNvSpPr txBox="1"/>
          <p:nvPr/>
        </p:nvSpPr>
        <p:spPr>
          <a:xfrm>
            <a:off x="179512" y="4293096"/>
            <a:ext cx="8712968" cy="1600438"/>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lvl="1">
              <a:buFont typeface="Arial" pitchFamily="34" charset="0"/>
              <a:buChar char="•"/>
            </a:pPr>
            <a:r>
              <a:rPr lang="es-MX" sz="1400" b="1" dirty="0" smtClean="0">
                <a:latin typeface="Arial" pitchFamily="34" charset="0"/>
                <a:cs typeface="Arial" pitchFamily="34" charset="0"/>
              </a:rPr>
              <a:t> Que el estudiante encuentre que el tema es atractivo abarca diferentes intereses)</a:t>
            </a:r>
          </a:p>
          <a:p>
            <a:pPr lvl="1">
              <a:buFont typeface="Arial" pitchFamily="34" charset="0"/>
              <a:buChar char="•"/>
            </a:pPr>
            <a:endParaRPr lang="es-MX" sz="1400" b="1" dirty="0" smtClean="0">
              <a:latin typeface="Arial" pitchFamily="34" charset="0"/>
              <a:cs typeface="Arial" pitchFamily="34" charset="0"/>
            </a:endParaRPr>
          </a:p>
          <a:p>
            <a:pPr lvl="1">
              <a:buFont typeface="Arial" pitchFamily="34" charset="0"/>
              <a:buChar char="•"/>
            </a:pPr>
            <a:r>
              <a:rPr lang="es-MX" sz="1400" b="1" dirty="0" smtClean="0">
                <a:latin typeface="Arial" pitchFamily="34" charset="0"/>
                <a:cs typeface="Arial" pitchFamily="34" charset="0"/>
              </a:rPr>
              <a:t> Que el tema desarrolle en el alumno habilidades informáticas y </a:t>
            </a:r>
            <a:r>
              <a:rPr lang="es-MX" sz="1400" b="1" dirty="0" err="1" smtClean="0">
                <a:latin typeface="Arial" pitchFamily="34" charset="0"/>
                <a:cs typeface="Arial" pitchFamily="34" charset="0"/>
              </a:rPr>
              <a:t>kinestésicas</a:t>
            </a:r>
            <a:r>
              <a:rPr lang="es-MX" sz="1400" b="1" dirty="0" smtClean="0">
                <a:latin typeface="Arial" pitchFamily="34" charset="0"/>
                <a:cs typeface="Arial" pitchFamily="34" charset="0"/>
              </a:rPr>
              <a:t>,</a:t>
            </a:r>
          </a:p>
          <a:p>
            <a:pPr lvl="1">
              <a:buFont typeface="Arial" pitchFamily="34" charset="0"/>
              <a:buChar char="•"/>
            </a:pPr>
            <a:endParaRPr lang="es-MX" sz="1400" b="1" dirty="0" smtClean="0">
              <a:latin typeface="Arial" pitchFamily="34" charset="0"/>
              <a:cs typeface="Arial" pitchFamily="34" charset="0"/>
            </a:endParaRPr>
          </a:p>
          <a:p>
            <a:pPr lvl="1">
              <a:buFont typeface="Arial" pitchFamily="34" charset="0"/>
              <a:buChar char="•"/>
            </a:pPr>
            <a:r>
              <a:rPr lang="es-MX" sz="1400" b="1" dirty="0" smtClean="0">
                <a:latin typeface="Arial" pitchFamily="34" charset="0"/>
                <a:cs typeface="Arial" pitchFamily="34" charset="0"/>
              </a:rPr>
              <a:t> Que el alumno encuentre una explicación reala los trabajos de </a:t>
            </a:r>
            <a:r>
              <a:rPr lang="es-MX" sz="1400" b="1" dirty="0" err="1" smtClean="0">
                <a:latin typeface="Arial" pitchFamily="34" charset="0"/>
                <a:cs typeface="Arial" pitchFamily="34" charset="0"/>
              </a:rPr>
              <a:t>kepler</a:t>
            </a:r>
            <a:r>
              <a:rPr lang="es-MX" sz="1400" b="1" dirty="0" smtClean="0">
                <a:latin typeface="Arial" pitchFamily="34" charset="0"/>
                <a:cs typeface="Arial" pitchFamily="34" charset="0"/>
              </a:rPr>
              <a:t>  y lo reconozca como un personaje interdisciplinario puesto que era dibujante y artista también</a:t>
            </a:r>
          </a:p>
          <a:p>
            <a:pPr lvl="1">
              <a:buFont typeface="Arial" pitchFamily="34" charset="0"/>
              <a:buChar char="•"/>
            </a:pPr>
            <a:endParaRPr lang="es-MX" sz="1400" b="1" dirty="0">
              <a:latin typeface="Arial" pitchFamily="34" charset="0"/>
              <a:cs typeface="Arial" pitchFamily="34" charset="0"/>
            </a:endParaRPr>
          </a:p>
        </p:txBody>
      </p:sp>
      <p:sp>
        <p:nvSpPr>
          <p:cNvPr id="9" name="8 Marcador de número de diapositiva"/>
          <p:cNvSpPr>
            <a:spLocks noGrp="1"/>
          </p:cNvSpPr>
          <p:nvPr>
            <p:ph type="sldNum" sz="quarter" idx="12"/>
          </p:nvPr>
        </p:nvSpPr>
        <p:spPr/>
        <p:txBody>
          <a:bodyPr/>
          <a:lstStyle/>
          <a:p>
            <a:fld id="{9071F6E9-BB71-439F-B598-0DE193BEFD76}" type="slidenum">
              <a:rPr lang="es-MX" smtClean="0"/>
              <a:pPr/>
              <a:t>25</a:t>
            </a:fld>
            <a:endParaRPr lang="es-MX"/>
          </a:p>
        </p:txBody>
      </p:sp>
    </p:spTree>
    <p:extLst>
      <p:ext uri="{BB962C8B-B14F-4D97-AF65-F5344CB8AC3E}">
        <p14:creationId xmlns:p14="http://schemas.microsoft.com/office/powerpoint/2010/main" xmlns="" val="2545640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a:ln>
            <a:noFill/>
          </a:ln>
        </p:spPr>
        <p:style>
          <a:lnRef idx="2">
            <a:schemeClr val="dk1"/>
          </a:lnRef>
          <a:fillRef idx="1">
            <a:schemeClr val="lt1"/>
          </a:fillRef>
          <a:effectRef idx="0">
            <a:schemeClr val="dk1"/>
          </a:effectRef>
          <a:fontRef idx="minor">
            <a:schemeClr val="dk1"/>
          </a:fontRef>
        </p:style>
        <p:txBody>
          <a:bodyPr/>
          <a:lstStyle/>
          <a:p>
            <a:fld id="{DE15A07F-BFFF-40E4-A3E6-F88A21B81B95}" type="slidenum">
              <a:rPr lang="es-MX" b="1" smtClean="0">
                <a:solidFill>
                  <a:schemeClr val="tx1"/>
                </a:solidFill>
                <a:latin typeface="Arial" pitchFamily="34" charset="0"/>
                <a:cs typeface="Arial" pitchFamily="34" charset="0"/>
              </a:rPr>
              <a:pPr/>
              <a:t>26</a:t>
            </a:fld>
            <a:endParaRPr lang="es-MX" b="1" dirty="0">
              <a:solidFill>
                <a:schemeClr val="tx1"/>
              </a:solidFill>
              <a:latin typeface="Arial" pitchFamily="34" charset="0"/>
              <a:cs typeface="Arial" pitchFamily="34" charset="0"/>
            </a:endParaRPr>
          </a:p>
        </p:txBody>
      </p:sp>
      <p:sp>
        <p:nvSpPr>
          <p:cNvPr id="4" name="3 CuadroTexto"/>
          <p:cNvSpPr txBox="1"/>
          <p:nvPr/>
        </p:nvSpPr>
        <p:spPr>
          <a:xfrm>
            <a:off x="251520" y="188640"/>
            <a:ext cx="8136904" cy="276999"/>
          </a:xfrm>
          <a:prstGeom prst="rect">
            <a:avLst/>
          </a:prstGeom>
          <a:noFill/>
        </p:spPr>
        <p:txBody>
          <a:bodyPr wrap="square" rtlCol="0">
            <a:spAutoFit/>
          </a:bodyPr>
          <a:lstStyle/>
          <a:p>
            <a:r>
              <a:rPr lang="es-MX" sz="1200" dirty="0" smtClean="0">
                <a:latin typeface="Arial" pitchFamily="34" charset="0"/>
                <a:cs typeface="Arial" pitchFamily="34" charset="0"/>
              </a:rPr>
              <a:t>IV. Disciplinas involucradas en el trabajo interdisciplinario</a:t>
            </a:r>
            <a:endParaRPr lang="es-MX" sz="12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1847061131"/>
              </p:ext>
            </p:extLst>
          </p:nvPr>
        </p:nvGraphicFramePr>
        <p:xfrm>
          <a:off x="251520" y="620688"/>
          <a:ext cx="8640960" cy="5735320"/>
        </p:xfrm>
        <a:graphic>
          <a:graphicData uri="http://schemas.openxmlformats.org/drawingml/2006/table">
            <a:tbl>
              <a:tblPr firstRow="1" bandRow="1">
                <a:tableStyleId>{3C2FFA5D-87B4-456A-9821-1D502468CF0F}</a:tableStyleId>
              </a:tblPr>
              <a:tblGrid>
                <a:gridCol w="2880320"/>
                <a:gridCol w="2880320"/>
                <a:gridCol w="2880320"/>
              </a:tblGrid>
              <a:tr h="370840">
                <a:tc>
                  <a:txBody>
                    <a:bodyPr/>
                    <a:lstStyle/>
                    <a:p>
                      <a:pPr algn="ctr"/>
                      <a:r>
                        <a:rPr lang="es-MX" sz="1200" dirty="0" smtClean="0"/>
                        <a:t>DISCIPLINAS</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smtClean="0"/>
                        <a:t>DISCIPLINA 1  FÍSICA</a:t>
                      </a: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smtClean="0"/>
                        <a:t>DISCIPLINA 2  INFORMÁTICA</a:t>
                      </a: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28600" indent="-228600">
                        <a:buAutoNum type="arabicPeriod"/>
                      </a:pPr>
                      <a:r>
                        <a:rPr lang="es-MX" sz="1400" dirty="0" smtClean="0"/>
                        <a:t>Contenidos</a:t>
                      </a:r>
                      <a:r>
                        <a:rPr lang="es-MX" sz="1400" baseline="0" dirty="0" smtClean="0"/>
                        <a:t> / Temas involucrados</a:t>
                      </a:r>
                    </a:p>
                    <a:p>
                      <a:pPr marL="228600" indent="-228600">
                        <a:buFontTx/>
                        <a:buNone/>
                      </a:pPr>
                      <a:r>
                        <a:rPr lang="es-MX" sz="1200" baseline="0" dirty="0" smtClean="0"/>
                        <a:t>Temas y contenidos del programa que se consideran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Unidad I</a:t>
                      </a:r>
                    </a:p>
                    <a:p>
                      <a:r>
                        <a:rPr lang="es-MX" sz="1200" dirty="0" smtClean="0"/>
                        <a:t>Movimiento</a:t>
                      </a:r>
                      <a:r>
                        <a:rPr lang="es-MX" sz="1200" baseline="0" dirty="0" smtClean="0"/>
                        <a:t> de satélites; tipos y funciones</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UNIDAD II</a:t>
                      </a:r>
                    </a:p>
                    <a:p>
                      <a:pPr>
                        <a:buFont typeface="Arial" pitchFamily="34" charset="0"/>
                        <a:buChar char="•"/>
                      </a:pPr>
                      <a:r>
                        <a:rPr lang="es-MX" sz="1200" dirty="0" smtClean="0"/>
                        <a:t>  Procesamiento</a:t>
                      </a:r>
                      <a:r>
                        <a:rPr lang="es-MX" sz="1200" baseline="0" dirty="0" smtClean="0"/>
                        <a:t> digital de la Información</a:t>
                      </a:r>
                    </a:p>
                    <a:p>
                      <a:pPr>
                        <a:buFont typeface="Arial" pitchFamily="34" charset="0"/>
                        <a:buChar char="•"/>
                      </a:pPr>
                      <a:r>
                        <a:rPr lang="es-MX" sz="1200" baseline="0" dirty="0" smtClean="0"/>
                        <a:t>  Tipos de software</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2.</a:t>
                      </a:r>
                      <a:r>
                        <a:rPr lang="es-MX" sz="1400" baseline="0" dirty="0" smtClean="0"/>
                        <a:t> Conceptos clave trascendentales</a:t>
                      </a:r>
                    </a:p>
                    <a:p>
                      <a:r>
                        <a:rPr lang="es-MX" sz="1200" baseline="0" dirty="0" smtClean="0"/>
                        <a:t>Conceptos básicos que surgen del proyecto, permiten la comprensión del mismo y  pueden ser transferibles a otros ámbitos. Se consideran parte de un glosario</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Sistemas de referencia</a:t>
                      </a:r>
                    </a:p>
                    <a:p>
                      <a:pPr>
                        <a:buFont typeface="Arial" pitchFamily="34" charset="0"/>
                        <a:buChar char="•"/>
                      </a:pPr>
                      <a:r>
                        <a:rPr lang="es-MX" sz="1200" dirty="0" smtClean="0"/>
                        <a:t>  Movimiento circular</a:t>
                      </a:r>
                      <a:r>
                        <a:rPr lang="es-MX" sz="1200" baseline="0" dirty="0" smtClean="0"/>
                        <a:t> uniforme</a:t>
                      </a:r>
                    </a:p>
                    <a:p>
                      <a:pPr>
                        <a:buFont typeface="Arial" pitchFamily="34" charset="0"/>
                        <a:buChar char="•"/>
                      </a:pPr>
                      <a:r>
                        <a:rPr lang="es-MX" sz="1200" baseline="0" dirty="0" smtClean="0"/>
                        <a:t>  Leyes de Kepler, leyes de newton</a:t>
                      </a:r>
                    </a:p>
                    <a:p>
                      <a:pPr>
                        <a:buFont typeface="Arial" pitchFamily="34" charset="0"/>
                        <a:buChar char="•"/>
                      </a:pPr>
                      <a:r>
                        <a:rPr lang="es-MX" sz="1200" baseline="0" dirty="0" smtClean="0"/>
                        <a:t>  Ley de gravitación universal</a:t>
                      </a:r>
                    </a:p>
                    <a:p>
                      <a:pPr>
                        <a:buFont typeface="Arial" pitchFamily="34" charset="0"/>
                        <a:buChar char="•"/>
                      </a:pPr>
                      <a:r>
                        <a:rPr lang="es-MX" sz="1200" baseline="0" dirty="0" smtClean="0"/>
                        <a:t>  Tipos de satélites</a:t>
                      </a:r>
                    </a:p>
                    <a:p>
                      <a:pPr>
                        <a:buFont typeface="Arial" pitchFamily="34" charset="0"/>
                        <a:buChar char="•"/>
                      </a:pPr>
                      <a:r>
                        <a:rPr lang="es-MX" sz="1200" baseline="0" dirty="0" smtClean="0"/>
                        <a:t>  Sistema Solar</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Tipos de Equipos</a:t>
                      </a:r>
                    </a:p>
                    <a:p>
                      <a:pPr>
                        <a:buFont typeface="Arial" pitchFamily="34" charset="0"/>
                        <a:buChar char="•"/>
                      </a:pPr>
                      <a:r>
                        <a:rPr lang="es-MX" sz="1200" dirty="0" smtClean="0"/>
                        <a:t>  Capacidad</a:t>
                      </a:r>
                      <a:r>
                        <a:rPr lang="es-MX" sz="1200" baseline="0" dirty="0" smtClean="0"/>
                        <a:t> de procesamiento</a:t>
                      </a:r>
                    </a:p>
                    <a:p>
                      <a:pPr>
                        <a:buFont typeface="Arial" pitchFamily="34" charset="0"/>
                        <a:buChar char="•"/>
                      </a:pPr>
                      <a:r>
                        <a:rPr lang="es-MX" sz="1200" baseline="0" dirty="0" smtClean="0"/>
                        <a:t>  Propiedades del hardware y el software</a:t>
                      </a:r>
                    </a:p>
                    <a:p>
                      <a:pPr>
                        <a:buFont typeface="Arial" pitchFamily="34" charset="0"/>
                        <a:buChar char="•"/>
                      </a:pPr>
                      <a:r>
                        <a:rPr lang="es-MX" sz="1200" baseline="0" dirty="0" smtClean="0"/>
                        <a:t>  Tipos de Software</a:t>
                      </a:r>
                    </a:p>
                    <a:p>
                      <a:endParaRPr lang="es-MX"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3. Objetivos o propósitos a alcanzar</a:t>
                      </a:r>
                      <a:endParaRPr lang="es-MX" sz="1400" b="1"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El alumno desarrollará</a:t>
                      </a:r>
                      <a:r>
                        <a:rPr lang="es-MX" sz="1200" baseline="0" dirty="0" smtClean="0"/>
                        <a:t> habilidades aplicando método científico y valorará el trabajo colaborativo</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El alumno desarrollará habilidades digitales necesarias; sabrá  aplicar la información a la solución de problemas</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4. Evaluación</a:t>
                      </a:r>
                    </a:p>
                    <a:p>
                      <a:r>
                        <a:rPr lang="es-MX" sz="1200" dirty="0" smtClean="0"/>
                        <a:t>Productos / evidencias  de aprendizaje, que demuestran el avance en el proceso y el </a:t>
                      </a:r>
                      <a:r>
                        <a:rPr lang="es-MX" sz="1200" dirty="0" err="1" smtClean="0"/>
                        <a:t>logrodel</a:t>
                      </a:r>
                      <a:r>
                        <a:rPr lang="es-MX" sz="1200" dirty="0" smtClean="0"/>
                        <a:t> objetivo propuesto</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Exámenes</a:t>
                      </a:r>
                    </a:p>
                    <a:p>
                      <a:pPr>
                        <a:buFont typeface="Arial" pitchFamily="34" charset="0"/>
                        <a:buChar char="•"/>
                      </a:pPr>
                      <a:r>
                        <a:rPr lang="es-MX" sz="1200" dirty="0" smtClean="0"/>
                        <a:t> Tareas</a:t>
                      </a:r>
                    </a:p>
                    <a:p>
                      <a:pPr>
                        <a:buFont typeface="Arial" pitchFamily="34" charset="0"/>
                        <a:buChar char="•"/>
                      </a:pPr>
                      <a:r>
                        <a:rPr lang="es-MX" sz="1200" dirty="0" smtClean="0"/>
                        <a:t> Rúbricas</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Cuestionarios</a:t>
                      </a:r>
                    </a:p>
                    <a:p>
                      <a:pPr>
                        <a:buFont typeface="Arial" pitchFamily="34" charset="0"/>
                        <a:buChar char="•"/>
                      </a:pPr>
                      <a:r>
                        <a:rPr lang="es-MX" sz="1200" dirty="0" smtClean="0"/>
                        <a:t>  Practicas</a:t>
                      </a:r>
                    </a:p>
                    <a:p>
                      <a:pPr>
                        <a:buFont typeface="Arial" pitchFamily="34" charset="0"/>
                        <a:buChar char="•"/>
                      </a:pPr>
                      <a:r>
                        <a:rPr lang="es-MX" sz="1200" dirty="0" smtClean="0"/>
                        <a:t>  Exámenes</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5. Tipos y Herramientas de Evaluación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Necesaria</a:t>
                      </a:r>
                      <a:r>
                        <a:rPr lang="es-MX" sz="1200" baseline="0" dirty="0" smtClean="0"/>
                        <a:t> evaluación diagnóstica</a:t>
                      </a:r>
                    </a:p>
                    <a:p>
                      <a:pPr>
                        <a:buFont typeface="Arial" pitchFamily="34" charset="0"/>
                        <a:buChar char="•"/>
                      </a:pPr>
                      <a:r>
                        <a:rPr lang="es-MX" sz="1200" baseline="0" dirty="0" smtClean="0"/>
                        <a:t>  Evaluación de los tres tipos de </a:t>
                      </a:r>
                    </a:p>
                    <a:p>
                      <a:pPr>
                        <a:buFont typeface="Arial" pitchFamily="34" charset="0"/>
                        <a:buNone/>
                      </a:pPr>
                      <a:r>
                        <a:rPr lang="es-MX" sz="1200" baseline="0" dirty="0" smtClean="0"/>
                        <a:t>   aprendizaje</a:t>
                      </a:r>
                    </a:p>
                    <a:p>
                      <a:pPr marL="685800" lvl="1" indent="-228600">
                        <a:buAutoNum type="alphaLcParenR"/>
                      </a:pPr>
                      <a:r>
                        <a:rPr lang="es-MX" sz="1200" baseline="0" dirty="0" smtClean="0"/>
                        <a:t>Actitudinal</a:t>
                      </a:r>
                    </a:p>
                    <a:p>
                      <a:pPr marL="685800" lvl="1" indent="-228600">
                        <a:buAutoNum type="alphaLcParenR"/>
                      </a:pPr>
                      <a:r>
                        <a:rPr lang="es-MX" sz="1200" baseline="0" dirty="0" smtClean="0"/>
                        <a:t>Procedimental</a:t>
                      </a:r>
                    </a:p>
                    <a:p>
                      <a:pPr marL="685800" lvl="1" indent="-228600">
                        <a:buAutoNum type="alphaLcParenR"/>
                      </a:pPr>
                      <a:r>
                        <a:rPr lang="es-MX" sz="1200" baseline="0" dirty="0" smtClean="0"/>
                        <a:t>Conceptual</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Diagnóstica: Cuestionarios</a:t>
                      </a:r>
                    </a:p>
                    <a:p>
                      <a:r>
                        <a:rPr lang="es-MX" sz="1200" dirty="0" smtClean="0"/>
                        <a:t>Proceso: Listas de</a:t>
                      </a:r>
                      <a:r>
                        <a:rPr lang="es-MX" sz="1200" baseline="0" dirty="0" smtClean="0"/>
                        <a:t> cotejo, debates</a:t>
                      </a:r>
                      <a:endParaRPr lang="es-MX" sz="1200" dirty="0" smtClean="0"/>
                    </a:p>
                    <a:p>
                      <a:r>
                        <a:rPr lang="es-MX" sz="1200" dirty="0" smtClean="0"/>
                        <a:t>Sumativas:  Rubrica, practicas </a:t>
                      </a:r>
                      <a:r>
                        <a:rPr lang="es-MX" sz="1200" dirty="0" err="1" smtClean="0"/>
                        <a:t>encomputadorra</a:t>
                      </a:r>
                      <a:endParaRPr lang="es-MX" sz="1200" dirty="0" smtClean="0"/>
                    </a:p>
                    <a:p>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06118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3206499973"/>
              </p:ext>
            </p:extLst>
          </p:nvPr>
        </p:nvGraphicFramePr>
        <p:xfrm>
          <a:off x="1907704" y="620688"/>
          <a:ext cx="5760640" cy="5369560"/>
        </p:xfrm>
        <a:graphic>
          <a:graphicData uri="http://schemas.openxmlformats.org/drawingml/2006/table">
            <a:tbl>
              <a:tblPr firstRow="1" bandRow="1">
                <a:tableStyleId>{3C2FFA5D-87B4-456A-9821-1D502468CF0F}</a:tableStyleId>
              </a:tblPr>
              <a:tblGrid>
                <a:gridCol w="2880320"/>
                <a:gridCol w="2880320"/>
              </a:tblGrid>
              <a:tr h="370840">
                <a:tc>
                  <a:txBody>
                    <a:bodyPr/>
                    <a:lstStyle/>
                    <a:p>
                      <a:pPr algn="ctr"/>
                      <a:r>
                        <a:rPr lang="es-MX" sz="1200" dirty="0" smtClean="0"/>
                        <a:t>DISCIPLINAS</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smtClean="0"/>
                        <a:t>DISCIPLINA </a:t>
                      </a:r>
                      <a:r>
                        <a:rPr lang="es-MX" sz="1400" baseline="0" dirty="0" smtClean="0"/>
                        <a:t> 3 DIBUJO</a:t>
                      </a:r>
                      <a:r>
                        <a:rPr lang="es-MX" sz="1400" dirty="0" smtClean="0"/>
                        <a:t> </a:t>
                      </a: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28600" indent="-228600">
                        <a:buAutoNum type="arabicPeriod"/>
                      </a:pPr>
                      <a:r>
                        <a:rPr lang="es-MX" sz="1400" dirty="0" smtClean="0"/>
                        <a:t>Contenidos</a:t>
                      </a:r>
                      <a:r>
                        <a:rPr lang="es-MX" sz="1400" baseline="0" dirty="0" smtClean="0"/>
                        <a:t> / Temas involucrados</a:t>
                      </a:r>
                    </a:p>
                    <a:p>
                      <a:pPr marL="228600" indent="-228600">
                        <a:buFontTx/>
                        <a:buNone/>
                      </a:pPr>
                      <a:r>
                        <a:rPr lang="es-MX" sz="1200" baseline="0" dirty="0" smtClean="0"/>
                        <a:t>Temas y contenidos del programa que se consideran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Unidad III</a:t>
                      </a:r>
                    </a:p>
                    <a:p>
                      <a:r>
                        <a:rPr lang="es-MX" sz="1200" dirty="0" smtClean="0"/>
                        <a:t>Dibujar para pensar , crear y explicar las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2.</a:t>
                      </a:r>
                      <a:r>
                        <a:rPr lang="es-MX" sz="1400" baseline="0" dirty="0" smtClean="0"/>
                        <a:t> Conceptos clave trascendentales</a:t>
                      </a:r>
                    </a:p>
                    <a:p>
                      <a:r>
                        <a:rPr lang="es-MX" sz="1200" baseline="0" dirty="0" smtClean="0"/>
                        <a:t>Conceptos básicos que surgen del proyecto, permiten la comprensión del mismo y  pueden ser transferibles a otros ámbitos. Se consideran parte de un glosario</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b="0" dirty="0" smtClean="0"/>
                        <a:t>  El dibujo para crear, pensar y explicar temas científicos, culturales y sociales</a:t>
                      </a:r>
                    </a:p>
                    <a:p>
                      <a:pPr>
                        <a:buFont typeface="Arial" pitchFamily="34" charset="0"/>
                        <a:buChar char="•"/>
                      </a:pPr>
                      <a:r>
                        <a:rPr lang="es-MX" sz="1200" b="0" dirty="0" smtClean="0"/>
                        <a:t> Convenciones gráficas como esquemas, diagramas, </a:t>
                      </a:r>
                      <a:r>
                        <a:rPr lang="es-MX" sz="1200" b="0" dirty="0" err="1" smtClean="0"/>
                        <a:t>etc</a:t>
                      </a:r>
                      <a:endParaRPr lang="es-MX"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3. Objetivos o propósitos a alcanzar</a:t>
                      </a:r>
                      <a:endParaRPr lang="es-MX" sz="1400" b="1"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b="0" dirty="0" smtClean="0">
                          <a:latin typeface="Arial" pitchFamily="34" charset="0"/>
                          <a:cs typeface="Arial" pitchFamily="34" charset="0"/>
                        </a:rPr>
                        <a:t>El alumno reconocerá la utilidad del dibujo como medio esencial de comunicación para articular  una idea gráfica con un significado claro</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4. Evaluación</a:t>
                      </a:r>
                    </a:p>
                    <a:p>
                      <a:r>
                        <a:rPr lang="es-MX" sz="1200" dirty="0" smtClean="0"/>
                        <a:t>Productos / evidencias  de aprendizaje, que demuestran el avance en el proceso y el </a:t>
                      </a:r>
                      <a:r>
                        <a:rPr lang="es-MX" sz="1200" dirty="0" err="1" smtClean="0"/>
                        <a:t>logrodel</a:t>
                      </a:r>
                      <a:r>
                        <a:rPr lang="es-MX" sz="1200" dirty="0" smtClean="0"/>
                        <a:t> objetivo propuesto</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None/>
                      </a:pPr>
                      <a:r>
                        <a:rPr lang="es-MX" sz="1200" b="0" dirty="0" smtClean="0">
                          <a:latin typeface="Arial" pitchFamily="34" charset="0"/>
                          <a:cs typeface="Arial" pitchFamily="34" charset="0"/>
                        </a:rPr>
                        <a:t>Resolución de un problema del entorno (en especial elipses y </a:t>
                      </a:r>
                      <a:r>
                        <a:rPr lang="es-MX" sz="1200" b="0" dirty="0" err="1" smtClean="0">
                          <a:latin typeface="Arial" pitchFamily="34" charset="0"/>
                          <a:cs typeface="Arial" pitchFamily="34" charset="0"/>
                        </a:rPr>
                        <a:t>circulos</a:t>
                      </a:r>
                      <a:r>
                        <a:rPr lang="es-MX" sz="1200" b="0" dirty="0" smtClean="0">
                          <a:latin typeface="Arial" pitchFamily="34" charset="0"/>
                          <a:cs typeface="Arial" pitchFamily="34" charset="0"/>
                        </a:rPr>
                        <a:t>), basado en un proceso creativo  y así adquirir un conocimiento científico, cultural y social</a:t>
                      </a:r>
                      <a:r>
                        <a:rPr lang="es-MX" sz="1200" b="0" baseline="0" dirty="0" smtClean="0">
                          <a:latin typeface="Arial" pitchFamily="34" charset="0"/>
                          <a:cs typeface="Arial" pitchFamily="34" charset="0"/>
                        </a:rPr>
                        <a:t> (órbitas y uso de satélites)</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200" dirty="0" smtClean="0"/>
                        <a:t>5. Tipos y Herramientas de Evaluación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b="0" dirty="0" smtClean="0">
                          <a:latin typeface="Arial" pitchFamily="34" charset="0"/>
                          <a:cs typeface="Arial" pitchFamily="34" charset="0"/>
                        </a:rPr>
                        <a:t>Rúbrica acerca del desarrollo del dibujo o gráfica, su apreciación por el alumno y la elaboración del producto final</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Marcador de número de diapositiva"/>
          <p:cNvSpPr>
            <a:spLocks noGrp="1"/>
          </p:cNvSpPr>
          <p:nvPr>
            <p:ph type="sldNum" sz="quarter" idx="12"/>
          </p:nvPr>
        </p:nvSpPr>
        <p:spPr/>
        <p:txBody>
          <a:bodyPr/>
          <a:lstStyle/>
          <a:p>
            <a:fld id="{9071F6E9-BB71-439F-B598-0DE193BEFD76}" type="slidenum">
              <a:rPr lang="es-MX" smtClean="0"/>
              <a:pPr/>
              <a:t>27</a:t>
            </a:fld>
            <a:endParaRPr lang="es-MX"/>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285771848"/>
              </p:ext>
            </p:extLst>
          </p:nvPr>
        </p:nvGraphicFramePr>
        <p:xfrm>
          <a:off x="323528" y="980728"/>
          <a:ext cx="8640960" cy="5455920"/>
        </p:xfrm>
        <a:graphic>
          <a:graphicData uri="http://schemas.openxmlformats.org/drawingml/2006/table">
            <a:tbl>
              <a:tblPr firstRow="1" bandRow="1">
                <a:tableStyleId>{3C2FFA5D-87B4-456A-9821-1D502468CF0F}</a:tableStyleId>
              </a:tblPr>
              <a:tblGrid>
                <a:gridCol w="2880320"/>
                <a:gridCol w="2880320"/>
                <a:gridCol w="2880320"/>
              </a:tblGrid>
              <a:tr h="139040">
                <a:tc>
                  <a:txBody>
                    <a:bodyPr/>
                    <a:lstStyle/>
                    <a:p>
                      <a:pPr algn="ctr"/>
                      <a:r>
                        <a:rPr lang="es-MX" sz="1200" dirty="0" smtClean="0"/>
                        <a:t>DISCIPLINAS</a:t>
                      </a:r>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s-MX" sz="1400" b="1" dirty="0" smtClean="0">
                          <a:solidFill>
                            <a:schemeClr val="bg1"/>
                          </a:solidFill>
                          <a:latin typeface="Arial" pitchFamily="34" charset="0"/>
                          <a:cs typeface="Arial" pitchFamily="34" charset="0"/>
                        </a:rPr>
                        <a:t>DISCIPLINAS: FÍSICA, DIBUJO E INFORMÁTICA</a:t>
                      </a:r>
                      <a:endParaRPr lang="es-MX" sz="14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MX"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28600" indent="-228600">
                        <a:buFont typeface="+mj-lt"/>
                        <a:buAutoNum type="arabicPeriod"/>
                      </a:pPr>
                      <a:r>
                        <a:rPr lang="es-MX" sz="1400" dirty="0" smtClean="0"/>
                        <a:t> Preguntar y cuestionar</a:t>
                      </a:r>
                    </a:p>
                    <a:p>
                      <a:pPr marL="228600" indent="-228600">
                        <a:buFontTx/>
                        <a:buNone/>
                      </a:pPr>
                      <a:r>
                        <a:rPr lang="es-MX" sz="1200" dirty="0" smtClean="0"/>
                        <a:t>Preguntas que dirigen la investigación</a:t>
                      </a:r>
                      <a:endParaRPr lang="es-MX" sz="12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buFont typeface="Arial" pitchFamily="34" charset="0"/>
                        <a:buChar char="•"/>
                      </a:pPr>
                      <a:r>
                        <a:rPr lang="es-MX" sz="1200" dirty="0" smtClean="0"/>
                        <a:t>  ¿Cómo puede aplicarse un software  informático al desarrollo del tema,</a:t>
                      </a:r>
                      <a:r>
                        <a:rPr lang="es-MX" sz="1200" baseline="0" dirty="0" smtClean="0"/>
                        <a:t> </a:t>
                      </a:r>
                    </a:p>
                    <a:p>
                      <a:pPr>
                        <a:buFont typeface="Arial" pitchFamily="34" charset="0"/>
                        <a:buNone/>
                      </a:pPr>
                      <a:r>
                        <a:rPr lang="es-MX" sz="1200" baseline="0" dirty="0" smtClean="0"/>
                        <a:t>     “Movimiento de Satélites”?</a:t>
                      </a:r>
                    </a:p>
                    <a:p>
                      <a:pPr>
                        <a:buFont typeface="Arial" pitchFamily="34" charset="0"/>
                        <a:buNone/>
                      </a:pPr>
                      <a:endParaRPr lang="es-MX" sz="1200" baseline="0" dirty="0" smtClean="0"/>
                    </a:p>
                    <a:p>
                      <a:pPr>
                        <a:buFont typeface="Arial" pitchFamily="34" charset="0"/>
                        <a:buChar char="•"/>
                      </a:pPr>
                      <a:r>
                        <a:rPr lang="es-MX" sz="1200" baseline="0" dirty="0" smtClean="0"/>
                        <a:t>   ¿Cómo utilizar un interactivo para  manipular órbitas y tipos de satélites?</a:t>
                      </a:r>
                      <a:endParaRPr lang="es-MX" sz="1200" dirty="0" smtClean="0"/>
                    </a:p>
                    <a:p>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2. Despertar el interés</a:t>
                      </a:r>
                    </a:p>
                    <a:p>
                      <a:pPr marL="271463" lvl="0" indent="0"/>
                      <a:r>
                        <a:rPr lang="es-MX" sz="1200" dirty="0" smtClean="0"/>
                        <a:t>Estrategias para involucrar</a:t>
                      </a:r>
                      <a:r>
                        <a:rPr lang="es-MX" sz="1200" baseline="0" dirty="0" smtClean="0"/>
                        <a:t> a los estudiantes con la problemática planteada, en el salón de clase</a:t>
                      </a:r>
                    </a:p>
                    <a:p>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buFont typeface="Arial" pitchFamily="34" charset="0"/>
                        <a:buChar char="•"/>
                      </a:pPr>
                      <a:r>
                        <a:rPr lang="es-MX" sz="1200" dirty="0" smtClean="0"/>
                        <a:t>¿ Qué</a:t>
                      </a:r>
                      <a:r>
                        <a:rPr lang="es-MX" sz="1200" baseline="0" dirty="0" smtClean="0"/>
                        <a:t> pasaría si no hubiera telecomunicaciones</a:t>
                      </a:r>
                    </a:p>
                    <a:p>
                      <a:pPr>
                        <a:buFont typeface="Arial" pitchFamily="34" charset="0"/>
                        <a:buChar char="•"/>
                      </a:pPr>
                      <a:r>
                        <a:rPr lang="es-MX" sz="1200" baseline="0" dirty="0" smtClean="0"/>
                        <a:t>¡ Cuál es mejor método del dibujo para el trazado de elipses?</a:t>
                      </a:r>
                    </a:p>
                    <a:p>
                      <a:pPr>
                        <a:buFont typeface="Arial" pitchFamily="34" charset="0"/>
                        <a:buChar char="•"/>
                      </a:pPr>
                      <a:r>
                        <a:rPr lang="es-MX" sz="1200" dirty="0" smtClean="0"/>
                        <a:t>¿</a:t>
                      </a:r>
                      <a:r>
                        <a:rPr lang="es-MX" sz="1200" baseline="0" dirty="0" smtClean="0"/>
                        <a:t> Qué implicaría que no hubiera internet</a:t>
                      </a:r>
                    </a:p>
                    <a:p>
                      <a:pPr>
                        <a:buFont typeface="Arial" pitchFamily="34" charset="0"/>
                        <a:buChar char="•"/>
                      </a:pPr>
                      <a:r>
                        <a:rPr lang="es-MX" sz="1200" baseline="0" dirty="0" smtClean="0"/>
                        <a:t>¡ De qué manera puedo resaltar  elementos técnicos y artísticos del dibujo</a:t>
                      </a:r>
                    </a:p>
                    <a:p>
                      <a:pPr>
                        <a:buFont typeface="Arial" pitchFamily="34" charset="0"/>
                        <a:buChar char="•"/>
                      </a:pPr>
                      <a:r>
                        <a:rPr lang="es-MX" sz="1200" baseline="0" dirty="0" smtClean="0"/>
                        <a:t>¿Cómo cambiaría la vida sin la sencilla TV.</a:t>
                      </a: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3- Recopilar  información a </a:t>
                      </a:r>
                    </a:p>
                    <a:p>
                      <a:r>
                        <a:rPr lang="es-MX" sz="1400" dirty="0" smtClean="0"/>
                        <a:t>    través de la información.</a:t>
                      </a:r>
                    </a:p>
                    <a:p>
                      <a:r>
                        <a:rPr lang="es-MX" sz="1200" dirty="0" smtClean="0"/>
                        <a:t>Lo que se investiga, Fuente que se utilizan</a:t>
                      </a:r>
                      <a:endParaRPr lang="es-MX"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Tipos de Satélite</a:t>
                      </a:r>
                    </a:p>
                    <a:p>
                      <a:pPr>
                        <a:buFont typeface="Arial" pitchFamily="34" charset="0"/>
                        <a:buChar char="•"/>
                      </a:pPr>
                      <a:r>
                        <a:rPr lang="es-MX" sz="1200" dirty="0" smtClean="0"/>
                        <a:t>  Orbita de los satélites</a:t>
                      </a:r>
                    </a:p>
                    <a:p>
                      <a:pPr>
                        <a:buFont typeface="Arial" pitchFamily="34" charset="0"/>
                        <a:buChar char="•"/>
                      </a:pPr>
                      <a:r>
                        <a:rPr lang="es-MX" sz="1200" dirty="0" smtClean="0"/>
                        <a:t>  Fuerza Centrífuga</a:t>
                      </a:r>
                    </a:p>
                    <a:p>
                      <a:pPr>
                        <a:buFont typeface="Arial" pitchFamily="34" charset="0"/>
                        <a:buChar char="•"/>
                      </a:pPr>
                      <a:r>
                        <a:rPr lang="es-MX" sz="1200" dirty="0" smtClean="0"/>
                        <a:t>  Leyes físicas implicadas</a:t>
                      </a:r>
                    </a:p>
                    <a:p>
                      <a:pPr>
                        <a:buFont typeface="Arial" pitchFamily="34" charset="0"/>
                        <a:buChar char="•"/>
                      </a:pPr>
                      <a:r>
                        <a:rPr lang="es-MX" sz="1200" dirty="0" smtClean="0"/>
                        <a:t>  Bibliografía clásica</a:t>
                      </a:r>
                    </a:p>
                    <a:p>
                      <a:pPr>
                        <a:buFont typeface="Arial" pitchFamily="34" charset="0"/>
                        <a:buChar char="•"/>
                      </a:pPr>
                      <a:r>
                        <a:rPr lang="es-MX" sz="1200" dirty="0" smtClean="0"/>
                        <a:t>  Bibliografía Digital</a:t>
                      </a:r>
                    </a:p>
                    <a:p>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Tipos de software</a:t>
                      </a:r>
                    </a:p>
                    <a:p>
                      <a:pPr>
                        <a:buFont typeface="Arial" pitchFamily="34" charset="0"/>
                        <a:buChar char="•"/>
                      </a:pPr>
                      <a:r>
                        <a:rPr lang="es-MX" sz="1200" dirty="0" smtClean="0"/>
                        <a:t>  Herramientas</a:t>
                      </a:r>
                    </a:p>
                    <a:p>
                      <a:pPr>
                        <a:buFont typeface="Arial" pitchFamily="34" charset="0"/>
                        <a:buChar char="•"/>
                      </a:pPr>
                      <a:r>
                        <a:rPr lang="es-MX" sz="1200" dirty="0" smtClean="0"/>
                        <a:t>  Programas Interactivos</a:t>
                      </a:r>
                    </a:p>
                    <a:p>
                      <a:pPr>
                        <a:buFont typeface="Arial" pitchFamily="34" charset="0"/>
                        <a:buChar char="•"/>
                      </a:pPr>
                      <a:r>
                        <a:rPr lang="es-MX" sz="1200" dirty="0" smtClean="0"/>
                        <a:t>  Bibliografía clásica</a:t>
                      </a:r>
                    </a:p>
                    <a:p>
                      <a:pPr>
                        <a:buFont typeface="Arial" pitchFamily="34" charset="0"/>
                        <a:buChar char="•"/>
                      </a:pPr>
                      <a:r>
                        <a:rPr lang="es-MX" sz="1200" dirty="0" smtClean="0"/>
                        <a:t>  Bibliografía Digital</a:t>
                      </a:r>
                    </a:p>
                    <a:p>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400" dirty="0" smtClean="0"/>
                        <a:t>4. Organizar la información</a:t>
                      </a:r>
                    </a:p>
                    <a:p>
                      <a:r>
                        <a:rPr lang="es-MX" sz="1200" dirty="0" smtClean="0"/>
                        <a:t>Implica:</a:t>
                      </a:r>
                    </a:p>
                    <a:p>
                      <a:r>
                        <a:rPr lang="es-MX" sz="1200" dirty="0" smtClean="0"/>
                        <a:t>Clasificación</a:t>
                      </a:r>
                      <a:r>
                        <a:rPr lang="es-MX" sz="1200" baseline="0" dirty="0" smtClean="0"/>
                        <a:t> de datos obtenidos</a:t>
                      </a:r>
                    </a:p>
                    <a:p>
                      <a:r>
                        <a:rPr lang="es-MX" sz="1200" baseline="0" dirty="0" smtClean="0"/>
                        <a:t>Análisis de los datos obtenidos</a:t>
                      </a:r>
                    </a:p>
                    <a:p>
                      <a:r>
                        <a:rPr lang="es-MX" sz="1200" baseline="0" dirty="0" smtClean="0"/>
                        <a:t>Registro de la información</a:t>
                      </a:r>
                    </a:p>
                    <a:p>
                      <a:r>
                        <a:rPr lang="es-MX" sz="1200" baseline="0" dirty="0" smtClean="0"/>
                        <a:t>Conclusiones por disciplina</a:t>
                      </a:r>
                    </a:p>
                    <a:p>
                      <a:r>
                        <a:rPr lang="es-MX" sz="1200" baseline="0" dirty="0" smtClean="0"/>
                        <a:t>Conclusiones conjuntas</a:t>
                      </a:r>
                      <a:endParaRPr lang="es-MX" sz="1200" b="1" dirty="0" smtClean="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200" dirty="0" smtClean="0"/>
                        <a:t> Separar</a:t>
                      </a:r>
                    </a:p>
                    <a:p>
                      <a:pPr marL="685800" lvl="1" indent="-228600">
                        <a:buFont typeface="+mj-lt"/>
                        <a:buAutoNum type="arabicPeriod"/>
                      </a:pPr>
                      <a:r>
                        <a:rPr lang="es-MX" sz="1200" dirty="0" smtClean="0"/>
                        <a:t>Leyes</a:t>
                      </a:r>
                    </a:p>
                    <a:p>
                      <a:pPr marL="685800" lvl="1" indent="-228600">
                        <a:buFont typeface="+mj-lt"/>
                        <a:buAutoNum type="arabicPeriod"/>
                      </a:pPr>
                      <a:r>
                        <a:rPr lang="es-MX" sz="1200" dirty="0" smtClean="0"/>
                        <a:t>Satélites Naturales</a:t>
                      </a:r>
                    </a:p>
                    <a:p>
                      <a:pPr marL="685800" lvl="1" indent="-228600">
                        <a:buFont typeface="+mj-lt"/>
                        <a:buAutoNum type="arabicPeriod"/>
                      </a:pPr>
                      <a:r>
                        <a:rPr lang="es-MX" sz="1200" dirty="0" smtClean="0"/>
                        <a:t>Satélites Artificiales</a:t>
                      </a:r>
                    </a:p>
                    <a:p>
                      <a:pPr>
                        <a:buFont typeface="Arial" pitchFamily="34" charset="0"/>
                        <a:buNone/>
                      </a:pPr>
                      <a:r>
                        <a:rPr lang="es-MX" sz="1200" dirty="0" smtClean="0"/>
                        <a:t>Separar</a:t>
                      </a:r>
                    </a:p>
                    <a:p>
                      <a:pPr>
                        <a:buFont typeface="Arial" pitchFamily="34" charset="0"/>
                        <a:buNone/>
                      </a:pPr>
                      <a:r>
                        <a:rPr lang="es-MX" sz="1200" dirty="0" smtClean="0"/>
                        <a:t>Software (tipos, propiedades)</a:t>
                      </a:r>
                    </a:p>
                    <a:p>
                      <a:pPr>
                        <a:buFont typeface="Arial" pitchFamily="34" charset="0"/>
                        <a:buNone/>
                      </a:pPr>
                      <a:r>
                        <a:rPr lang="es-MX" sz="1200" dirty="0" smtClean="0"/>
                        <a:t>Hardware</a:t>
                      </a:r>
                      <a:r>
                        <a:rPr lang="es-MX" sz="1200" baseline="0" dirty="0" smtClean="0"/>
                        <a:t> (tipos propiedades</a:t>
                      </a:r>
                    </a:p>
                    <a:p>
                      <a:pPr marL="685800" lvl="1" indent="-228600">
                        <a:buFont typeface="+mj-lt"/>
                        <a:buAutoNum type="arabicPeriod"/>
                      </a:pPr>
                      <a:endParaRPr lang="es-MX"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None/>
                      </a:pPr>
                      <a:r>
                        <a:rPr lang="es-MX" sz="1200" b="0" dirty="0" smtClean="0">
                          <a:latin typeface="Arial" pitchFamily="34" charset="0"/>
                          <a:cs typeface="Arial" pitchFamily="34" charset="0"/>
                        </a:rPr>
                        <a:t>Elaboración de elipses en una hoja de rotafolio  de cuadro chico por cuatro métodos diferentes y seleccionar el más conveniente para aplicarlo</a:t>
                      </a:r>
                      <a:r>
                        <a:rPr lang="es-MX" sz="1200" b="0" baseline="0" dirty="0" smtClean="0">
                          <a:latin typeface="Arial" pitchFamily="34" charset="0"/>
                          <a:cs typeface="Arial" pitchFamily="34" charset="0"/>
                        </a:rPr>
                        <a:t> a la elaboración del esquema de la trayectoria satelital</a:t>
                      </a:r>
                      <a:endParaRPr lang="es-MX" sz="12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CuadroTexto"/>
          <p:cNvSpPr txBox="1"/>
          <p:nvPr/>
        </p:nvSpPr>
        <p:spPr>
          <a:xfrm>
            <a:off x="395536" y="188640"/>
            <a:ext cx="7992888" cy="369332"/>
          </a:xfrm>
          <a:prstGeom prst="rect">
            <a:avLst/>
          </a:prstGeom>
          <a:noFill/>
        </p:spPr>
        <p:txBody>
          <a:bodyPr wrap="square" rtlCol="0">
            <a:spAutoFit/>
          </a:bodyPr>
          <a:lstStyle/>
          <a:p>
            <a:r>
              <a:rPr lang="es-MX" dirty="0" smtClean="0"/>
              <a:t>v. Esquema del proceso de construcción del proyecto por disciplinas</a:t>
            </a:r>
            <a:endParaRPr lang="es-MX" dirty="0"/>
          </a:p>
        </p:txBody>
      </p:sp>
      <p:sp>
        <p:nvSpPr>
          <p:cNvPr id="4" name="3 Marcador de número de diapositiva"/>
          <p:cNvSpPr>
            <a:spLocks noGrp="1"/>
          </p:cNvSpPr>
          <p:nvPr>
            <p:ph type="sldNum" sz="quarter" idx="12"/>
          </p:nvPr>
        </p:nvSpPr>
        <p:spPr/>
        <p:txBody>
          <a:bodyPr/>
          <a:lstStyle/>
          <a:p>
            <a:fld id="{9071F6E9-BB71-439F-B598-0DE193BEFD76}" type="slidenum">
              <a:rPr lang="es-MX" smtClean="0"/>
              <a:pPr/>
              <a:t>28</a:t>
            </a:fld>
            <a:endParaRPr lang="es-MX"/>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481015363"/>
              </p:ext>
            </p:extLst>
          </p:nvPr>
        </p:nvGraphicFramePr>
        <p:xfrm>
          <a:off x="323528" y="620688"/>
          <a:ext cx="8640960" cy="4348480"/>
        </p:xfrm>
        <a:graphic>
          <a:graphicData uri="http://schemas.openxmlformats.org/drawingml/2006/table">
            <a:tbl>
              <a:tblPr firstRow="1" bandRow="1">
                <a:tableStyleId>{D113A9D2-9D6B-4929-AA2D-F23B5EE8CBE7}</a:tableStyleId>
              </a:tblPr>
              <a:tblGrid>
                <a:gridCol w="2880320"/>
                <a:gridCol w="2880320"/>
                <a:gridCol w="2880320"/>
              </a:tblGrid>
              <a:tr h="139040">
                <a:tc>
                  <a:txBody>
                    <a:bodyPr/>
                    <a:lstStyle/>
                    <a:p>
                      <a:r>
                        <a:rPr lang="es-MX" sz="1350" dirty="0" smtClean="0"/>
                        <a:t>DISCIPLINAS</a:t>
                      </a:r>
                      <a:endParaRPr lang="es-MX" sz="135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350" dirty="0" smtClean="0"/>
                        <a:t>DISCIPLINA 1  FÍSICA</a:t>
                      </a:r>
                      <a:endParaRPr lang="es-MX" sz="135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MX" sz="1350" dirty="0" smtClean="0"/>
                        <a:t>DISCIPLINA 2  INFORMÁTICA</a:t>
                      </a:r>
                      <a:endParaRPr lang="es-MX" sz="135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marL="228600" indent="-228600">
                        <a:buFont typeface="+mj-lt"/>
                        <a:buNone/>
                      </a:pPr>
                      <a:r>
                        <a:rPr lang="es-MX" sz="1350" dirty="0" smtClean="0"/>
                        <a:t>5</a:t>
                      </a:r>
                      <a:r>
                        <a:rPr lang="es-MX" sz="1350" baseline="0" dirty="0" smtClean="0"/>
                        <a:t>. Llegar a conclusiones parciales (por disciplina )</a:t>
                      </a:r>
                    </a:p>
                    <a:p>
                      <a:pPr marL="0" indent="0">
                        <a:buFont typeface="+mj-lt"/>
                        <a:buNone/>
                      </a:pPr>
                      <a:r>
                        <a:rPr lang="es-MX" sz="1350" baseline="0" dirty="0" smtClean="0"/>
                        <a:t>Preguntas útiles para el proyecto, de tal forma que lo aclaren, describan, o descifren</a:t>
                      </a:r>
                    </a:p>
                    <a:p>
                      <a:pPr marL="0" indent="0">
                        <a:buFont typeface="+mj-lt"/>
                        <a:buNone/>
                      </a:pPr>
                      <a:r>
                        <a:rPr lang="es-MX" sz="1350" baseline="0" dirty="0" smtClean="0"/>
                        <a:t>(Para la reflexión colaborativa de los estudiantes)</a:t>
                      </a:r>
                    </a:p>
                    <a:p>
                      <a:pPr marL="228600" indent="-228600">
                        <a:buFont typeface="+mj-lt"/>
                        <a:buNone/>
                      </a:pPr>
                      <a:r>
                        <a:rPr lang="es-MX" sz="1350" baseline="0" dirty="0" smtClean="0"/>
                        <a:t>¿Cómo se lograrán?</a:t>
                      </a:r>
                      <a:endParaRPr lang="es-MX" sz="135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350" dirty="0" smtClean="0"/>
                        <a:t>¿ Son suficientes los</a:t>
                      </a:r>
                      <a:r>
                        <a:rPr lang="es-MX" sz="1350" baseline="0" dirty="0" smtClean="0"/>
                        <a:t> conocimientos anteriores sobre movimiento circular, orbitas elípticas y leyes para tomar la tarea de modificar un satélite</a:t>
                      </a:r>
                    </a:p>
                    <a:p>
                      <a:r>
                        <a:rPr lang="es-MX" sz="1350" baseline="0" dirty="0" smtClean="0"/>
                        <a:t>¿ Se cuenta con facilidades para participar aportando nuevas ideas para las telecomunicaciones.</a:t>
                      </a:r>
                    </a:p>
                    <a:p>
                      <a:r>
                        <a:rPr lang="es-MX" sz="1350" baseline="0" dirty="0" smtClean="0"/>
                        <a:t>Se logran haciendo debate o mesas redondas</a:t>
                      </a:r>
                      <a:endParaRPr lang="es-MX" sz="135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350" dirty="0" smtClean="0"/>
                        <a:t>¿ Puede resultar muy complicado</a:t>
                      </a:r>
                      <a:r>
                        <a:rPr lang="es-MX" sz="1350" baseline="0" dirty="0" smtClean="0"/>
                        <a:t> el nuevo funcionamiento de un satélite?</a:t>
                      </a:r>
                    </a:p>
                    <a:p>
                      <a:r>
                        <a:rPr lang="es-MX" sz="1350" baseline="0" dirty="0" smtClean="0"/>
                        <a:t>¿ Puede ser sencillo para cualquier persona o requiere de un fuerte conocimiento previo.</a:t>
                      </a:r>
                    </a:p>
                    <a:p>
                      <a:r>
                        <a:rPr lang="es-MX" sz="1350" baseline="0" dirty="0" smtClean="0"/>
                        <a:t>Se logran haciendo mesa redonda o debate</a:t>
                      </a:r>
                    </a:p>
                    <a:p>
                      <a:endParaRPr lang="es-MX" sz="1350" baseline="0" dirty="0" smtClean="0"/>
                    </a:p>
                    <a:p>
                      <a:endParaRPr lang="es-MX" sz="135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s-MX" sz="135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buFont typeface="Arial" pitchFamily="34" charset="0"/>
                        <a:buChar char="•"/>
                      </a:pPr>
                      <a:r>
                        <a:rPr lang="es-MX" sz="1350" dirty="0" smtClean="0"/>
                        <a:t>DISCIPLINA 3 DIBUJO</a:t>
                      </a:r>
                      <a:endParaRPr lang="es-MX" sz="135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s-MX" sz="1350" b="1"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s-MX" sz="1350" dirty="0" smtClean="0"/>
                        <a:t>¿ Cuál</a:t>
                      </a:r>
                      <a:r>
                        <a:rPr lang="es-MX" sz="1350" baseline="0" dirty="0" smtClean="0"/>
                        <a:t> fue el método más conveniente o adecuado?</a:t>
                      </a:r>
                    </a:p>
                    <a:p>
                      <a:r>
                        <a:rPr lang="es-MX" sz="1350" baseline="0" dirty="0" smtClean="0"/>
                        <a:t>¿Se puede llevar a cabo o debemos seleccionar un método más sencillo?</a:t>
                      </a:r>
                    </a:p>
                    <a:p>
                      <a:r>
                        <a:rPr lang="es-MX" sz="1350" baseline="0" dirty="0" smtClean="0"/>
                        <a:t>Se podrá contar con apoyo de profesores de geometría?</a:t>
                      </a:r>
                    </a:p>
                    <a:p>
                      <a:r>
                        <a:rPr lang="es-MX" sz="1350" baseline="0" dirty="0" smtClean="0"/>
                        <a:t>Se sugiere encuesta</a:t>
                      </a:r>
                    </a:p>
                    <a:p>
                      <a:endParaRPr lang="es-MX" sz="135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Marcador de número de diapositiva"/>
          <p:cNvSpPr>
            <a:spLocks noGrp="1"/>
          </p:cNvSpPr>
          <p:nvPr>
            <p:ph type="sldNum" sz="quarter" idx="12"/>
          </p:nvPr>
        </p:nvSpPr>
        <p:spPr/>
        <p:txBody>
          <a:bodyPr/>
          <a:lstStyle/>
          <a:p>
            <a:fld id="{9071F6E9-BB71-439F-B598-0DE193BEFD76}" type="slidenum">
              <a:rPr lang="es-MX" smtClean="0"/>
              <a:pPr/>
              <a:t>29</a:t>
            </a:fld>
            <a:endParaRPr lang="es-MX"/>
          </a:p>
        </p:txBody>
      </p:sp>
    </p:spTree>
    <p:extLst>
      <p:ext uri="{BB962C8B-B14F-4D97-AF65-F5344CB8AC3E}">
        <p14:creationId xmlns:p14="http://schemas.microsoft.com/office/powerpoint/2010/main" xmlns="" val="2074938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ln>
            <a:solidFill>
              <a:schemeClr val="accent1"/>
            </a:solidFill>
          </a:ln>
        </p:spPr>
        <p:txBody>
          <a:bodyPr>
            <a:normAutofit/>
          </a:bodyPr>
          <a:lstStyle/>
          <a:p>
            <a:r>
              <a:rPr lang="es-MX" sz="1600" dirty="0" smtClean="0">
                <a:latin typeface="Arial" pitchFamily="34" charset="0"/>
                <a:cs typeface="Arial" pitchFamily="34" charset="0"/>
              </a:rPr>
              <a:t>C. A. I. A. C.   Conclusiones Generales…………..4</a:t>
            </a:r>
          </a:p>
          <a:p>
            <a:r>
              <a:rPr lang="es-MX" sz="1600" dirty="0" smtClean="0">
                <a:latin typeface="Arial" pitchFamily="34" charset="0"/>
                <a:cs typeface="Arial" pitchFamily="34" charset="0"/>
              </a:rPr>
              <a:t>PRODUCTO 1  Organizador gráfico………………5</a:t>
            </a:r>
          </a:p>
          <a:p>
            <a:r>
              <a:rPr lang="es-MX" sz="1600" dirty="0" smtClean="0">
                <a:latin typeface="Arial" pitchFamily="34" charset="0"/>
                <a:cs typeface="Arial" pitchFamily="34" charset="0"/>
              </a:rPr>
              <a:t>PRODUCTO 2 </a:t>
            </a:r>
          </a:p>
          <a:p>
            <a:r>
              <a:rPr lang="es-MX" sz="1600" dirty="0" smtClean="0">
                <a:latin typeface="Arial" pitchFamily="34" charset="0"/>
                <a:cs typeface="Arial" pitchFamily="34" charset="0"/>
              </a:rPr>
              <a:t>Contenido de todas las asignaturas</a:t>
            </a:r>
          </a:p>
          <a:p>
            <a:r>
              <a:rPr lang="es-MX" sz="1600" dirty="0" smtClean="0">
                <a:latin typeface="Arial" pitchFamily="34" charset="0"/>
                <a:cs typeface="Arial" pitchFamily="34" charset="0"/>
              </a:rPr>
              <a:t> involucradas en el proyecto………………………..6</a:t>
            </a:r>
          </a:p>
          <a:p>
            <a:r>
              <a:rPr lang="es-MX" sz="1600" dirty="0" smtClean="0">
                <a:latin typeface="Arial" pitchFamily="34" charset="0"/>
                <a:cs typeface="Arial" pitchFamily="34" charset="0"/>
              </a:rPr>
              <a:t>PRODUCTO 3</a:t>
            </a:r>
          </a:p>
          <a:p>
            <a:r>
              <a:rPr lang="es-MX" sz="1600" dirty="0" smtClean="0">
                <a:latin typeface="Arial" pitchFamily="34" charset="0"/>
                <a:cs typeface="Arial" pitchFamily="34" charset="0"/>
              </a:rPr>
              <a:t>Fotografías de toda la1a. sesión……………..…….7</a:t>
            </a:r>
          </a:p>
          <a:p>
            <a:r>
              <a:rPr lang="es-MX" sz="1600" dirty="0" smtClean="0">
                <a:latin typeface="Arial" pitchFamily="34" charset="0"/>
                <a:cs typeface="Arial" pitchFamily="34" charset="0"/>
              </a:rPr>
              <a:t>PRODUCTO 4</a:t>
            </a:r>
          </a:p>
          <a:p>
            <a:r>
              <a:rPr lang="es-MX" sz="1600" dirty="0" smtClean="0">
                <a:latin typeface="Arial" pitchFamily="34" charset="0"/>
                <a:cs typeface="Arial" pitchFamily="34" charset="0"/>
              </a:rPr>
              <a:t>Fotografías de toda la 2ª. Sesión…………………..8</a:t>
            </a:r>
          </a:p>
          <a:p>
            <a:r>
              <a:rPr lang="es-MX" sz="1600" dirty="0" smtClean="0">
                <a:latin typeface="Arial" pitchFamily="34" charset="0"/>
                <a:cs typeface="Arial" pitchFamily="34" charset="0"/>
              </a:rPr>
              <a:t>PRODUCTO 5</a:t>
            </a:r>
          </a:p>
          <a:p>
            <a:r>
              <a:rPr lang="es-MX" sz="1600" dirty="0" smtClean="0">
                <a:latin typeface="Arial" pitchFamily="34" charset="0"/>
                <a:cs typeface="Arial" pitchFamily="34" charset="0"/>
              </a:rPr>
              <a:t>Fotografías de toda la 2ª. Sesión…………………..9</a:t>
            </a:r>
          </a:p>
          <a:p>
            <a:r>
              <a:rPr lang="es-MX" sz="1600" dirty="0" smtClean="0">
                <a:latin typeface="Arial" pitchFamily="34" charset="0"/>
                <a:cs typeface="Arial" pitchFamily="34" charset="0"/>
              </a:rPr>
              <a:t>PRODUCTO 6  ………………………………………10, 11, 12</a:t>
            </a:r>
          </a:p>
          <a:p>
            <a:r>
              <a:rPr lang="es-MX" sz="1600" dirty="0" smtClean="0">
                <a:latin typeface="Arial" pitchFamily="34" charset="0"/>
                <a:cs typeface="Arial" pitchFamily="34" charset="0"/>
              </a:rPr>
              <a:t>PRODUCTO 7  ………………………………………13, a la 22</a:t>
            </a:r>
          </a:p>
          <a:p>
            <a:r>
              <a:rPr lang="es-MX" sz="1600" dirty="0" smtClean="0">
                <a:latin typeface="Arial" pitchFamily="34" charset="0"/>
                <a:cs typeface="Arial" pitchFamily="34" charset="0"/>
              </a:rPr>
              <a:t>PRODUCTO 8  ………………………………………23 a la 32</a:t>
            </a:r>
          </a:p>
          <a:p>
            <a:r>
              <a:rPr lang="es-MX" sz="1600" dirty="0" smtClean="0">
                <a:latin typeface="Arial" pitchFamily="34" charset="0"/>
                <a:cs typeface="Arial" pitchFamily="34" charset="0"/>
              </a:rPr>
              <a:t>PRODUCTO 9 ……………………………………… 33  a la 35</a:t>
            </a:r>
          </a:p>
          <a:p>
            <a:endParaRPr lang="es-MX" sz="1600"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9071F6E9-BB71-439F-B598-0DE193BEFD76}" type="slidenum">
              <a:rPr lang="es-MX" smtClean="0"/>
              <a:pPr/>
              <a:t>3</a:t>
            </a:fld>
            <a:endParaRPr lang="es-MX"/>
          </a:p>
        </p:txBody>
      </p:sp>
      <p:sp>
        <p:nvSpPr>
          <p:cNvPr id="3" name="2 Título"/>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s-MX" dirty="0" smtClean="0"/>
              <a:t>INDICE</a:t>
            </a:r>
            <a:endParaRPr lang="es-MX" dirty="0"/>
          </a:p>
        </p:txBody>
      </p:sp>
      <p:pic>
        <p:nvPicPr>
          <p:cNvPr id="5" name="4 Imagen" descr="DROIDE 2.jpg"/>
          <p:cNvPicPr>
            <a:picLocks noChangeAspect="1"/>
          </p:cNvPicPr>
          <p:nvPr/>
        </p:nvPicPr>
        <p:blipFill>
          <a:blip r:embed="rId2" cstate="print"/>
          <a:stretch>
            <a:fillRect/>
          </a:stretch>
        </p:blipFill>
        <p:spPr>
          <a:xfrm>
            <a:off x="6516216" y="2276872"/>
            <a:ext cx="2016224" cy="2304256"/>
          </a:xfrm>
          <a:prstGeom prst="ellipse">
            <a:avLst/>
          </a:prstGeom>
          <a:ln w="63500" cap="rnd">
            <a:solidFill>
              <a:schemeClr val="bg2">
                <a:lumMod val="50000"/>
              </a:schemeClr>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6024" y="1126976"/>
          <a:ext cx="8820472" cy="3886200"/>
        </p:xfrm>
        <a:graphic>
          <a:graphicData uri="http://schemas.openxmlformats.org/drawingml/2006/table">
            <a:tbl>
              <a:tblPr firstRow="1" bandRow="1">
                <a:tableStyleId>{D113A9D2-9D6B-4929-AA2D-F23B5EE8CBE7}</a:tableStyleId>
              </a:tblPr>
              <a:tblGrid>
                <a:gridCol w="3059832"/>
                <a:gridCol w="2880320"/>
                <a:gridCol w="2880320"/>
              </a:tblGrid>
              <a:tr h="370840">
                <a:tc>
                  <a:txBody>
                    <a:bodyPr/>
                    <a:lstStyle/>
                    <a:p>
                      <a:r>
                        <a:rPr lang="es-MX" sz="1350" dirty="0" smtClean="0">
                          <a:latin typeface="Arial" panose="020B0604020202020204" pitchFamily="34" charset="0"/>
                          <a:cs typeface="Arial" panose="020B0604020202020204" pitchFamily="34" charset="0"/>
                        </a:rPr>
                        <a:t>6. Conectar </a:t>
                      </a:r>
                    </a:p>
                    <a:p>
                      <a:endParaRPr lang="es-MX" sz="1350" dirty="0" smtClean="0">
                        <a:latin typeface="Arial" panose="020B0604020202020204" pitchFamily="34" charset="0"/>
                        <a:cs typeface="Arial" panose="020B0604020202020204" pitchFamily="34" charset="0"/>
                      </a:endParaRPr>
                    </a:p>
                    <a:p>
                      <a:r>
                        <a:rPr lang="es-MX" sz="1350" dirty="0" smtClean="0">
                          <a:latin typeface="Arial" panose="020B0604020202020204" pitchFamily="34" charset="0"/>
                          <a:cs typeface="Arial" panose="020B0604020202020204" pitchFamily="34" charset="0"/>
                        </a:rPr>
                        <a:t>¿</a:t>
                      </a:r>
                      <a:r>
                        <a:rPr lang="es-MX" sz="1350" baseline="0" dirty="0" smtClean="0">
                          <a:latin typeface="Arial" panose="020B0604020202020204" pitchFamily="34" charset="0"/>
                          <a:cs typeface="Arial" panose="020B0604020202020204" pitchFamily="34" charset="0"/>
                        </a:rPr>
                        <a:t> De qué m</a:t>
                      </a:r>
                      <a:r>
                        <a:rPr lang="es-MX" sz="1350" dirty="0" smtClean="0">
                          <a:latin typeface="Arial" panose="020B0604020202020204" pitchFamily="34" charset="0"/>
                          <a:cs typeface="Arial" panose="020B0604020202020204" pitchFamily="34" charset="0"/>
                        </a:rPr>
                        <a:t>anera </a:t>
                      </a:r>
                      <a:r>
                        <a:rPr lang="es-MX" sz="1350" baseline="0" dirty="0" smtClean="0">
                          <a:latin typeface="Arial" panose="020B0604020202020204" pitchFamily="34" charset="0"/>
                          <a:cs typeface="Arial" panose="020B0604020202020204" pitchFamily="34" charset="0"/>
                        </a:rPr>
                        <a:t> las conclusiones de cada disciplina  se vincularán para dar respuesta a la  pregunta disparadora  del proyecto.?</a:t>
                      </a:r>
                    </a:p>
                    <a:p>
                      <a:r>
                        <a:rPr lang="es-MX" sz="1350" baseline="0" dirty="0" smtClean="0">
                          <a:latin typeface="Arial" panose="020B0604020202020204" pitchFamily="34" charset="0"/>
                          <a:cs typeface="Arial" panose="020B0604020202020204" pitchFamily="34" charset="0"/>
                        </a:rPr>
                        <a:t>¿ Cuál será la estrategia o actividad que se utilizará para lograr que haya conciencia de ello. </a:t>
                      </a:r>
                      <a:endParaRPr lang="es-MX" sz="135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buFont typeface="Arial" pitchFamily="34" charset="0"/>
                        <a:buChar char="•"/>
                      </a:pPr>
                      <a:r>
                        <a:rPr lang="es-MX" sz="1350" dirty="0" smtClean="0">
                          <a:latin typeface="Arial" panose="020B0604020202020204" pitchFamily="34" charset="0"/>
                          <a:cs typeface="Arial" panose="020B0604020202020204" pitchFamily="34" charset="0"/>
                        </a:rPr>
                        <a:t>  Posterior a la mesa y/o debate guiados en forma acoplada por el facilitador (profesor),</a:t>
                      </a:r>
                      <a:r>
                        <a:rPr lang="es-MX" sz="1350" baseline="0" dirty="0" smtClean="0">
                          <a:latin typeface="Arial" panose="020B0604020202020204" pitchFamily="34" charset="0"/>
                          <a:cs typeface="Arial" panose="020B0604020202020204" pitchFamily="34" charset="0"/>
                        </a:rPr>
                        <a:t> los alumnos se darán de que un tema que ha fascinado al hombre desde el inicio de su existencia puede aprenderse y mejorarse, ya que lo árido que puede ser un tema de física en sólo pizarrón puede ser muy didáctico  y dinámico.</a:t>
                      </a:r>
                    </a:p>
                    <a:p>
                      <a:pPr>
                        <a:buFont typeface="Arial" pitchFamily="34" charset="0"/>
                        <a:buChar char="•"/>
                      </a:pPr>
                      <a:r>
                        <a:rPr lang="es-MX" sz="1350" dirty="0" smtClean="0">
                          <a:latin typeface="Arial" panose="020B0604020202020204" pitchFamily="34" charset="0"/>
                          <a:cs typeface="Arial" panose="020B0604020202020204" pitchFamily="34" charset="0"/>
                        </a:rPr>
                        <a:t>  A la vez se dará cuenta que con esta interacción entre</a:t>
                      </a:r>
                      <a:r>
                        <a:rPr lang="es-MX" sz="1350" baseline="0" dirty="0" smtClean="0">
                          <a:latin typeface="Arial" panose="020B0604020202020204" pitchFamily="34" charset="0"/>
                          <a:cs typeface="Arial" panose="020B0604020202020204" pitchFamily="34" charset="0"/>
                        </a:rPr>
                        <a:t> disciplinas no parece tan lejano el día en que puedan diseñar o mejorar esta tecnología</a:t>
                      </a:r>
                    </a:p>
                    <a:p>
                      <a:pPr>
                        <a:buFont typeface="Arial" pitchFamily="34" charset="0"/>
                        <a:buChar char="•"/>
                      </a:pPr>
                      <a:r>
                        <a:rPr lang="es-MX" sz="1350" b="1" baseline="0" dirty="0" smtClean="0">
                          <a:latin typeface="Arial" panose="020B0604020202020204" pitchFamily="34" charset="0"/>
                          <a:cs typeface="Arial" panose="020B0604020202020204" pitchFamily="34" charset="0"/>
                        </a:rPr>
                        <a:t>Apreciará que el uso de dibujo informático , apoyado por el conocimiento del dibujo tradicional y apoyando así a la física , le facilitará a él y a cualquiera el aprendizaje</a:t>
                      </a:r>
                      <a:endParaRPr lang="es-MX" sz="135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350" dirty="0" smtClean="0">
                          <a:latin typeface="Arial" panose="020B0604020202020204" pitchFamily="34" charset="0"/>
                          <a:cs typeface="Arial" panose="020B0604020202020204" pitchFamily="34" charset="0"/>
                        </a:rPr>
                        <a:t>7. Evaluar la información generada</a:t>
                      </a:r>
                    </a:p>
                    <a:p>
                      <a:r>
                        <a:rPr lang="es-MX" sz="1350" dirty="0" smtClean="0">
                          <a:latin typeface="Arial" panose="020B0604020202020204" pitchFamily="34" charset="0"/>
                          <a:cs typeface="Arial" panose="020B0604020202020204" pitchFamily="34" charset="0"/>
                        </a:rPr>
                        <a:t>¿ Qué otras investigaciones  o asignaturas se pueden proponer para complementar el proyecto?</a:t>
                      </a:r>
                      <a:endParaRPr lang="es-MX" sz="1350" b="1"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s-MX" sz="1350" dirty="0" smtClean="0">
                          <a:latin typeface="Arial" panose="020B0604020202020204" pitchFamily="34" charset="0"/>
                          <a:cs typeface="Arial" panose="020B0604020202020204" pitchFamily="34" charset="0"/>
                        </a:rPr>
                        <a:t>Se tendrá una rubrica general para evaluar la</a:t>
                      </a:r>
                      <a:r>
                        <a:rPr lang="es-MX" sz="1350" baseline="0" dirty="0" smtClean="0">
                          <a:latin typeface="Arial" panose="020B0604020202020204" pitchFamily="34" charset="0"/>
                          <a:cs typeface="Arial" panose="020B0604020202020204" pitchFamily="34" charset="0"/>
                        </a:rPr>
                        <a:t> utilidad  y sobre todo lo trascendente de las conclusiones.</a:t>
                      </a:r>
                    </a:p>
                    <a:p>
                      <a:r>
                        <a:rPr lang="es-MX" sz="1350" baseline="0" dirty="0" smtClean="0">
                          <a:latin typeface="Arial" panose="020B0604020202020204" pitchFamily="34" charset="0"/>
                          <a:cs typeface="Arial" panose="020B0604020202020204" pitchFamily="34" charset="0"/>
                        </a:rPr>
                        <a:t>Los participantes podrán optar por invitar a colaborar a alumnos y profesores  de artes por ejemplo: ya que </a:t>
                      </a:r>
                      <a:r>
                        <a:rPr lang="es-MX" sz="1350" baseline="0" dirty="0" err="1" smtClean="0">
                          <a:latin typeface="Arial" panose="020B0604020202020204" pitchFamily="34" charset="0"/>
                          <a:cs typeface="Arial" panose="020B0604020202020204" pitchFamily="34" charset="0"/>
                        </a:rPr>
                        <a:t>kepler</a:t>
                      </a:r>
                      <a:r>
                        <a:rPr lang="es-MX" sz="1350" baseline="0" dirty="0" smtClean="0">
                          <a:latin typeface="Arial" panose="020B0604020202020204" pitchFamily="34" charset="0"/>
                          <a:cs typeface="Arial" panose="020B0604020202020204" pitchFamily="34" charset="0"/>
                        </a:rPr>
                        <a:t> era también un artista y el trazado de orbitas  puede ser más estético . También pueden participar  ecologistas ya que la basura espacial es un tema que concierne a todos</a:t>
                      </a:r>
                      <a:endParaRPr lang="es-MX" sz="135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Marcador de número de diapositiva"/>
          <p:cNvSpPr>
            <a:spLocks noGrp="1"/>
          </p:cNvSpPr>
          <p:nvPr>
            <p:ph type="sldNum" sz="quarter" idx="12"/>
          </p:nvPr>
        </p:nvSpPr>
        <p:spPr/>
        <p:txBody>
          <a:bodyPr/>
          <a:lstStyle/>
          <a:p>
            <a:fld id="{9071F6E9-BB71-439F-B598-0DE193BEFD76}" type="slidenum">
              <a:rPr lang="es-MX" smtClean="0"/>
              <a:pPr/>
              <a:t>30</a:t>
            </a:fld>
            <a:endParaRPr lang="es-MX"/>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60648"/>
            <a:ext cx="8424936" cy="307777"/>
          </a:xfrm>
          <a:prstGeom prst="rect">
            <a:avLst/>
          </a:prstGeom>
          <a:noFill/>
        </p:spPr>
        <p:txBody>
          <a:bodyPr wrap="square" rtlCol="0">
            <a:spAutoFit/>
          </a:bodyPr>
          <a:lstStyle/>
          <a:p>
            <a:r>
              <a:rPr lang="es-MX" sz="1400" dirty="0" smtClean="0">
                <a:latin typeface="Arial" pitchFamily="34" charset="0"/>
                <a:cs typeface="Arial" pitchFamily="34" charset="0"/>
              </a:rPr>
              <a:t>VI  Tiempos que se declaran al proyecto cada semana</a:t>
            </a:r>
            <a:endParaRPr lang="es-MX" sz="1400" dirty="0">
              <a:latin typeface="Arial" pitchFamily="34" charset="0"/>
              <a:cs typeface="Arial" pitchFamily="34" charset="0"/>
            </a:endParaRPr>
          </a:p>
        </p:txBody>
      </p:sp>
      <p:graphicFrame>
        <p:nvGraphicFramePr>
          <p:cNvPr id="3" name="2 Tabla"/>
          <p:cNvGraphicFramePr>
            <a:graphicFrameLocks noGrp="1"/>
          </p:cNvGraphicFramePr>
          <p:nvPr/>
        </p:nvGraphicFramePr>
        <p:xfrm>
          <a:off x="1524000" y="1397000"/>
          <a:ext cx="6096000" cy="1463040"/>
        </p:xfrm>
        <a:graphic>
          <a:graphicData uri="http://schemas.openxmlformats.org/drawingml/2006/table">
            <a:tbl>
              <a:tblPr firstRow="1" bandRow="1">
                <a:tableStyleId>{69012ECD-51FC-41F1-AA8D-1B2483CD663E}</a:tableStyleId>
              </a:tblPr>
              <a:tblGrid>
                <a:gridCol w="3048000"/>
                <a:gridCol w="3048000"/>
              </a:tblGrid>
              <a:tr h="370840">
                <a:tc>
                  <a:txBody>
                    <a:bodyPr/>
                    <a:lstStyle/>
                    <a:p>
                      <a:r>
                        <a:rPr lang="es-MX" sz="1400" dirty="0" smtClean="0">
                          <a:latin typeface="Arial" pitchFamily="34" charset="0"/>
                          <a:cs typeface="Arial" pitchFamily="34" charset="0"/>
                        </a:rPr>
                        <a:t>1.- ¿Cuántas</a:t>
                      </a:r>
                      <a:r>
                        <a:rPr lang="es-MX" sz="1400" baseline="0" dirty="0" smtClean="0">
                          <a:latin typeface="Arial" pitchFamily="34" charset="0"/>
                          <a:cs typeface="Arial" pitchFamily="34" charset="0"/>
                        </a:rPr>
                        <a:t> horas se trabajan de manera disciplinaria</a:t>
                      </a:r>
                      <a:endParaRPr lang="es-MX"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dirty="0" smtClean="0">
                          <a:latin typeface="Arial" pitchFamily="34" charset="0"/>
                          <a:cs typeface="Arial" pitchFamily="34" charset="0"/>
                        </a:rPr>
                        <a:t>2.-  ¿ Cuantas horas se trabajan de manera interdisciplinaria</a:t>
                      </a:r>
                      <a:endParaRPr lang="es-MX"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REUNIÓN DE UNA HORA POR SEMANA</a:t>
                      </a:r>
                    </a:p>
                    <a:p>
                      <a:endParaRPr lang="es-MX"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Reunión de dos horas cada dos semanas</a:t>
                      </a:r>
                      <a:endParaRPr lang="es-MX"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2"/>
          </p:nvPr>
        </p:nvSpPr>
        <p:spPr/>
        <p:txBody>
          <a:bodyPr/>
          <a:lstStyle/>
          <a:p>
            <a:fld id="{9071F6E9-BB71-439F-B598-0DE193BEFD76}" type="slidenum">
              <a:rPr lang="es-MX" smtClean="0"/>
              <a:pPr/>
              <a:t>31</a:t>
            </a:fld>
            <a:endParaRPr lang="es-MX"/>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116632"/>
            <a:ext cx="6984776" cy="307777"/>
          </a:xfrm>
          <a:prstGeom prst="rect">
            <a:avLst/>
          </a:prstGeom>
          <a:noFill/>
        </p:spPr>
        <p:txBody>
          <a:bodyPr wrap="square" rtlCol="0">
            <a:spAutoFit/>
          </a:bodyPr>
          <a:lstStyle/>
          <a:p>
            <a:r>
              <a:rPr lang="es-MX" sz="1400" dirty="0" smtClean="0">
                <a:latin typeface="Arial" pitchFamily="34" charset="0"/>
                <a:cs typeface="Arial" pitchFamily="34" charset="0"/>
              </a:rPr>
              <a:t>VII Presentación del proyecto (producto)</a:t>
            </a:r>
            <a:endParaRPr lang="es-MX" sz="14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4064519283"/>
              </p:ext>
            </p:extLst>
          </p:nvPr>
        </p:nvGraphicFramePr>
        <p:xfrm>
          <a:off x="1475656" y="476672"/>
          <a:ext cx="6096000" cy="2011680"/>
        </p:xfrm>
        <a:graphic>
          <a:graphicData uri="http://schemas.openxmlformats.org/drawingml/2006/table">
            <a:tbl>
              <a:tblPr firstRow="1" bandRow="1">
                <a:tableStyleId>{69012ECD-51FC-41F1-AA8D-1B2483CD663E}</a:tableStyleId>
              </a:tblPr>
              <a:tblGrid>
                <a:gridCol w="6096000"/>
              </a:tblGrid>
              <a:tr h="370840">
                <a:tc>
                  <a:txBody>
                    <a:bodyPr/>
                    <a:lstStyle/>
                    <a:p>
                      <a:pPr marL="228600" indent="-228600" algn="ctr">
                        <a:buAutoNum type="arabicPeriod"/>
                      </a:pPr>
                      <a:r>
                        <a:rPr lang="es-MX" sz="1200" dirty="0" smtClean="0"/>
                        <a:t>¿ Qué se presentará?, 2. ¿</a:t>
                      </a:r>
                      <a:r>
                        <a:rPr lang="es-MX" sz="1200" baseline="0" dirty="0" smtClean="0"/>
                        <a:t> Cuándo?,  3. ¿Cómo?,  4. ¿Dónde?, 4. ¿Con qué? 5. ¿ A quién, por qué y para qué?</a:t>
                      </a:r>
                      <a:endParaRPr lang="es-MX" sz="1200" b="1" baseline="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28600" indent="-228600">
                        <a:buFont typeface="+mj-lt"/>
                        <a:buAutoNum type="alphaLcParenR"/>
                      </a:pPr>
                      <a:r>
                        <a:rPr lang="es-MX" sz="1200" dirty="0" smtClean="0"/>
                        <a:t>Una infografía muy atractiva y clara</a:t>
                      </a:r>
                    </a:p>
                    <a:p>
                      <a:pPr marL="228600" indent="-228600">
                        <a:buFont typeface="+mj-lt"/>
                        <a:buAutoNum type="alphaLcParenR"/>
                      </a:pPr>
                      <a:r>
                        <a:rPr lang="es-MX" sz="1200" dirty="0" smtClean="0"/>
                        <a:t>Al termino de cada período (bimestre)</a:t>
                      </a:r>
                    </a:p>
                    <a:p>
                      <a:pPr marL="228600" indent="-228600">
                        <a:buFont typeface="+mj-lt"/>
                        <a:buAutoNum type="alphaLcParenR"/>
                      </a:pPr>
                      <a:r>
                        <a:rPr lang="es-MX" sz="1200" dirty="0" smtClean="0"/>
                        <a:t>Colocándola en un lugar cómodo y</a:t>
                      </a:r>
                      <a:r>
                        <a:rPr lang="es-MX" sz="1200" baseline="0" dirty="0" smtClean="0"/>
                        <a:t> visible</a:t>
                      </a:r>
                    </a:p>
                    <a:p>
                      <a:pPr marL="228600" indent="-228600">
                        <a:buFont typeface="+mj-lt"/>
                        <a:buAutoNum type="alphaLcParenR"/>
                      </a:pPr>
                      <a:r>
                        <a:rPr lang="es-MX" sz="1200" baseline="0" dirty="0" smtClean="0"/>
                        <a:t>En el colegio y quizá en el sitio conexiones</a:t>
                      </a:r>
                    </a:p>
                    <a:p>
                      <a:pPr marL="228600" indent="-228600">
                        <a:buFont typeface="+mj-lt"/>
                        <a:buAutoNum type="alphaLcParenR"/>
                      </a:pPr>
                      <a:r>
                        <a:rPr lang="es-MX" sz="1200" baseline="0" dirty="0" smtClean="0"/>
                        <a:t>Con información clara y precisando cómo colaborar y con tacto</a:t>
                      </a:r>
                    </a:p>
                    <a:p>
                      <a:pPr marL="228600" indent="-228600">
                        <a:buFont typeface="+mj-lt"/>
                        <a:buAutoNum type="alphaLcParenR"/>
                      </a:pPr>
                      <a:r>
                        <a:rPr lang="es-MX" sz="1200" baseline="0" dirty="0" smtClean="0"/>
                        <a:t>A toda la comunidad del sistema incorporado, porque todos estamos “en el mismo barco”, y para que ganemos todos intercambiando experiencias </a:t>
                      </a:r>
                    </a:p>
                    <a:p>
                      <a:pPr marL="228600" indent="-228600">
                        <a:buFont typeface="+mj-lt"/>
                        <a:buAutoNum type="alphaLcParenR"/>
                      </a:pPr>
                      <a:endParaRPr lang="es-MX" sz="12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5 CuadroTexto"/>
          <p:cNvSpPr txBox="1"/>
          <p:nvPr/>
        </p:nvSpPr>
        <p:spPr>
          <a:xfrm>
            <a:off x="323528" y="2636912"/>
            <a:ext cx="6984776" cy="307777"/>
          </a:xfrm>
          <a:prstGeom prst="rect">
            <a:avLst/>
          </a:prstGeom>
          <a:noFill/>
        </p:spPr>
        <p:txBody>
          <a:bodyPr wrap="square" rtlCol="0">
            <a:spAutoFit/>
          </a:bodyPr>
          <a:lstStyle/>
          <a:p>
            <a:r>
              <a:rPr lang="es-MX" sz="1400" dirty="0" smtClean="0">
                <a:latin typeface="Arial" pitchFamily="34" charset="0"/>
                <a:cs typeface="Arial" pitchFamily="34" charset="0"/>
              </a:rPr>
              <a:t>VIII evaluación del proyecto </a:t>
            </a:r>
            <a:endParaRPr lang="es-MX" sz="1400" dirty="0">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xmlns="" val="2719499577"/>
              </p:ext>
            </p:extLst>
          </p:nvPr>
        </p:nvGraphicFramePr>
        <p:xfrm>
          <a:off x="395536" y="3068960"/>
          <a:ext cx="7920882" cy="3322320"/>
        </p:xfrm>
        <a:graphic>
          <a:graphicData uri="http://schemas.openxmlformats.org/drawingml/2006/table">
            <a:tbl>
              <a:tblPr firstRow="1" bandRow="1">
                <a:tableStyleId>{3C2FFA5D-87B4-456A-9821-1D502468CF0F}</a:tableStyleId>
              </a:tblPr>
              <a:tblGrid>
                <a:gridCol w="2640294"/>
                <a:gridCol w="2640294"/>
                <a:gridCol w="2640294"/>
              </a:tblGrid>
              <a:tr h="370840">
                <a:tc>
                  <a:txBody>
                    <a:bodyPr/>
                    <a:lstStyle/>
                    <a:p>
                      <a:r>
                        <a:rPr lang="es-MX" sz="1200" dirty="0" smtClean="0"/>
                        <a:t>1. ¿ Que aspectos se evaluarán?</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2. ¿ Cuáles son los criterios que </a:t>
                      </a:r>
                    </a:p>
                    <a:p>
                      <a:r>
                        <a:rPr lang="es-MX" sz="1200" dirty="0" smtClean="0"/>
                        <a:t>    se utilizarán para evaluar</a:t>
                      </a:r>
                      <a:r>
                        <a:rPr lang="es-MX" sz="1200" baseline="0" dirty="0" smtClean="0"/>
                        <a:t> cada </a:t>
                      </a:r>
                    </a:p>
                    <a:p>
                      <a:r>
                        <a:rPr lang="es-MX" sz="1200" baseline="0" dirty="0" smtClean="0"/>
                        <a:t>    aspecto?</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3. Herramientas e instrumentos</a:t>
                      </a:r>
                      <a:r>
                        <a:rPr lang="es-MX" sz="1200" baseline="0" dirty="0" smtClean="0"/>
                        <a:t> de evaluación que se utilizarán</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buFont typeface="Arial" pitchFamily="34" charset="0"/>
                        <a:buChar char="•"/>
                      </a:pPr>
                      <a:r>
                        <a:rPr lang="es-MX" sz="1000" dirty="0" smtClean="0"/>
                        <a:t>  </a:t>
                      </a:r>
                      <a:r>
                        <a:rPr lang="es-MX" sz="1000" u="sng" dirty="0" smtClean="0"/>
                        <a:t>Conocimiento</a:t>
                      </a:r>
                      <a:r>
                        <a:rPr lang="es-MX" sz="1000" dirty="0" smtClean="0"/>
                        <a:t>: El</a:t>
                      </a:r>
                      <a:r>
                        <a:rPr lang="es-MX" sz="1000" baseline="0" dirty="0" smtClean="0"/>
                        <a:t> cual se fundamenta   en saber , que permite la extrapolación y el desarrollo de procesos de comprensión y análisis.</a:t>
                      </a:r>
                    </a:p>
                    <a:p>
                      <a:pPr algn="just">
                        <a:buFont typeface="Arial" pitchFamily="34" charset="0"/>
                        <a:buChar char="•"/>
                      </a:pPr>
                      <a:r>
                        <a:rPr lang="es-MX" sz="1000" baseline="0" dirty="0" smtClean="0"/>
                        <a:t>  </a:t>
                      </a:r>
                      <a:r>
                        <a:rPr lang="es-MX" sz="1000" u="sng" baseline="0" dirty="0" smtClean="0"/>
                        <a:t>El producto</a:t>
                      </a:r>
                      <a:r>
                        <a:rPr lang="es-MX" sz="1000" baseline="0" dirty="0" smtClean="0"/>
                        <a:t>: es el resultado de una serie de acciones que llevan a cabo los estudiantes y que se encuentran en un resultado tangible</a:t>
                      </a:r>
                    </a:p>
                    <a:p>
                      <a:pPr algn="just">
                        <a:buFont typeface="Arial" pitchFamily="34" charset="0"/>
                        <a:buChar char="•"/>
                      </a:pPr>
                      <a:r>
                        <a:rPr lang="es-MX" sz="1000" baseline="0" dirty="0" smtClean="0"/>
                        <a:t>  </a:t>
                      </a:r>
                      <a:r>
                        <a:rPr lang="es-MX" sz="1000" u="sng" baseline="0" dirty="0" smtClean="0"/>
                        <a:t>El desempeño</a:t>
                      </a:r>
                      <a:r>
                        <a:rPr lang="es-MX" sz="1000" baseline="0" dirty="0" smtClean="0"/>
                        <a:t>: se refiere a la actuación de los estudiantes en determinadas actividades dentro del proceso educativo</a:t>
                      </a:r>
                    </a:p>
                    <a:p>
                      <a:pPr algn="just">
                        <a:buFont typeface="Arial" pitchFamily="34" charset="0"/>
                        <a:buChar char="•"/>
                      </a:pPr>
                      <a:r>
                        <a:rPr lang="es-MX" sz="1000" u="sng" baseline="0" dirty="0" smtClean="0"/>
                        <a:t>  La actitud: </a:t>
                      </a:r>
                      <a:r>
                        <a:rPr lang="es-MX" sz="1000" baseline="0" dirty="0" smtClean="0"/>
                        <a:t>son evidencias que se generan a partir de conocimientos visibles en el proceso y que además estén relacionados con la competencia </a:t>
                      </a:r>
                    </a:p>
                    <a:p>
                      <a:pPr>
                        <a:buFont typeface="Arial" pitchFamily="34" charset="0"/>
                        <a:buChar char="•"/>
                      </a:pPr>
                      <a:endParaRPr lang="es-MX" sz="10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200" dirty="0" smtClean="0"/>
                        <a:t>Criterios</a:t>
                      </a:r>
                      <a:r>
                        <a:rPr lang="es-MX" sz="1200" baseline="0" dirty="0" smtClean="0"/>
                        <a:t> intelectuales que como estudiamos en una de las lecturas son por ejemplo: la precisión, la lógica, la exactitud, la claridad, relevancia,  profundidad, extensión, y la imparcialidad.</a:t>
                      </a:r>
                    </a:p>
                    <a:p>
                      <a:pPr algn="just"/>
                      <a:endParaRPr lang="es-MX" sz="1200" baseline="0" dirty="0" smtClean="0"/>
                    </a:p>
                    <a:p>
                      <a:pPr algn="just"/>
                      <a:endParaRPr lang="es-MX" sz="1200" baseline="0" dirty="0" smtClean="0"/>
                    </a:p>
                    <a:p>
                      <a:endParaRPr lang="es-MX" sz="1200" baseline="0" dirty="0" smtClean="0"/>
                    </a:p>
                    <a:p>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smtClean="0"/>
                        <a:t>Lista de cotejo, portafolio de evidencias y rúbrica final</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7 Marcador de número de diapositiva"/>
          <p:cNvSpPr>
            <a:spLocks noGrp="1"/>
          </p:cNvSpPr>
          <p:nvPr>
            <p:ph type="sldNum" sz="quarter" idx="12"/>
          </p:nvPr>
        </p:nvSpPr>
        <p:spPr/>
        <p:txBody>
          <a:bodyPr/>
          <a:lstStyle/>
          <a:p>
            <a:fld id="{9071F6E9-BB71-439F-B598-0DE193BEFD76}" type="slidenum">
              <a:rPr lang="es-MX" smtClean="0"/>
              <a:pPr/>
              <a:t>32</a:t>
            </a:fld>
            <a:endParaRPr lang="es-MX"/>
          </a:p>
        </p:txBody>
      </p:sp>
    </p:spTree>
    <p:extLst>
      <p:ext uri="{BB962C8B-B14F-4D97-AF65-F5344CB8AC3E}">
        <p14:creationId xmlns:p14="http://schemas.microsoft.com/office/powerpoint/2010/main" xmlns="" val="2623925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3218874097"/>
              </p:ext>
            </p:extLst>
          </p:nvPr>
        </p:nvGraphicFramePr>
        <p:xfrm>
          <a:off x="323528" y="836712"/>
          <a:ext cx="7920882" cy="4998720"/>
        </p:xfrm>
        <a:graphic>
          <a:graphicData uri="http://schemas.openxmlformats.org/drawingml/2006/table">
            <a:tbl>
              <a:tblPr firstRow="1" bandRow="1">
                <a:tableStyleId>{3C2FFA5D-87B4-456A-9821-1D502468CF0F}</a:tableStyleId>
              </a:tblPr>
              <a:tblGrid>
                <a:gridCol w="2640294"/>
                <a:gridCol w="2640294"/>
                <a:gridCol w="2640294"/>
              </a:tblGrid>
              <a:tr h="370840">
                <a:tc>
                  <a:txBody>
                    <a:bodyPr/>
                    <a:lstStyle/>
                    <a:p>
                      <a:r>
                        <a:rPr lang="es-MX" sz="1200" dirty="0" smtClean="0"/>
                        <a:t>1. ¿ Que aspectos se evaluarán?</a:t>
                      </a:r>
                      <a:endParaRPr lang="es-MX" sz="12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b="1" dirty="0" smtClean="0">
                          <a:solidFill>
                            <a:schemeClr val="bg1"/>
                          </a:solidFill>
                          <a:latin typeface="Arial" pitchFamily="34" charset="0"/>
                          <a:cs typeface="Arial" pitchFamily="34" charset="0"/>
                        </a:rPr>
                        <a:t>¿</a:t>
                      </a:r>
                      <a:r>
                        <a:rPr lang="es-MX" sz="1200" b="1" baseline="0" dirty="0" smtClean="0">
                          <a:solidFill>
                            <a:schemeClr val="bg1"/>
                          </a:solidFill>
                          <a:latin typeface="Arial" pitchFamily="34" charset="0"/>
                          <a:cs typeface="Arial" pitchFamily="34" charset="0"/>
                        </a:rPr>
                        <a:t> Cuáles son los criterios que se  utilizarán para evaluar a cada aspecto?</a:t>
                      </a:r>
                      <a:endParaRPr lang="es-MX" sz="12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b="1" dirty="0" smtClean="0">
                          <a:solidFill>
                            <a:schemeClr val="bg1"/>
                          </a:solidFill>
                          <a:latin typeface="Arial" pitchFamily="34" charset="0"/>
                          <a:cs typeface="Arial" pitchFamily="34" charset="0"/>
                        </a:rPr>
                        <a:t>Herramientas</a:t>
                      </a:r>
                      <a:r>
                        <a:rPr lang="es-MX" sz="1200" b="1" baseline="0" dirty="0" smtClean="0">
                          <a:solidFill>
                            <a:schemeClr val="bg1"/>
                          </a:solidFill>
                          <a:latin typeface="Arial" pitchFamily="34" charset="0"/>
                          <a:cs typeface="Arial" pitchFamily="34" charset="0"/>
                        </a:rPr>
                        <a:t> o instrumentos  de evaluación que se utilizarán</a:t>
                      </a:r>
                      <a:endParaRPr lang="es-MX" sz="12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buFont typeface="Arial" pitchFamily="34" charset="0"/>
                        <a:buChar char="•"/>
                      </a:pPr>
                      <a:r>
                        <a:rPr lang="es-MX" sz="1400" b="0" dirty="0" smtClean="0">
                          <a:solidFill>
                            <a:schemeClr val="tx1"/>
                          </a:solidFill>
                          <a:latin typeface="Arial" pitchFamily="34" charset="0"/>
                          <a:cs typeface="Arial" pitchFamily="34" charset="0"/>
                        </a:rPr>
                        <a:t> CONOCIMIENTO :</a:t>
                      </a:r>
                      <a:r>
                        <a:rPr lang="es-MX" sz="1400" b="0" baseline="0" dirty="0" smtClean="0">
                          <a:solidFill>
                            <a:schemeClr val="tx1"/>
                          </a:solidFill>
                          <a:latin typeface="Arial" pitchFamily="34" charset="0"/>
                          <a:cs typeface="Arial" pitchFamily="34" charset="0"/>
                        </a:rPr>
                        <a:t> El cual se fomenta en un saber, que permite la extrapolación y el desarrollo de procesos de comprensión y análisis.</a:t>
                      </a:r>
                    </a:p>
                    <a:p>
                      <a:pPr>
                        <a:buFont typeface="Arial" pitchFamily="34" charset="0"/>
                        <a:buChar char="•"/>
                      </a:pPr>
                      <a:r>
                        <a:rPr lang="es-MX" sz="1400" b="0" baseline="0" dirty="0" smtClean="0">
                          <a:solidFill>
                            <a:schemeClr val="tx1"/>
                          </a:solidFill>
                          <a:latin typeface="Arial" pitchFamily="34" charset="0"/>
                          <a:cs typeface="Arial" pitchFamily="34" charset="0"/>
                        </a:rPr>
                        <a:t> El Producto: Es el resultado de una serie de acciones que llevan a cabo los estudiantes y que se encuentran en un resultado tangible.</a:t>
                      </a:r>
                    </a:p>
                    <a:p>
                      <a:pPr>
                        <a:buFont typeface="Arial" pitchFamily="34" charset="0"/>
                        <a:buChar char="•"/>
                      </a:pPr>
                      <a:r>
                        <a:rPr lang="es-MX" sz="1400" b="0" dirty="0" smtClean="0">
                          <a:solidFill>
                            <a:schemeClr val="tx1"/>
                          </a:solidFill>
                          <a:latin typeface="Arial" pitchFamily="34" charset="0"/>
                          <a:cs typeface="Arial" pitchFamily="34" charset="0"/>
                        </a:rPr>
                        <a:t> El Desempeño:  Se refiere a la actuación de los estudiantes en determinadas actividades  dentro del proceso educativo.</a:t>
                      </a:r>
                    </a:p>
                    <a:p>
                      <a:pPr>
                        <a:buFont typeface="Arial" pitchFamily="34" charset="0"/>
                        <a:buChar char="•"/>
                      </a:pPr>
                      <a:r>
                        <a:rPr lang="es-MX" sz="1400" b="0" dirty="0" smtClean="0">
                          <a:solidFill>
                            <a:schemeClr val="tx1"/>
                          </a:solidFill>
                          <a:latin typeface="Arial" pitchFamily="34" charset="0"/>
                          <a:cs typeface="Arial" pitchFamily="34" charset="0"/>
                        </a:rPr>
                        <a:t> La actitud: Son evidencias que se generan a partir de comportamientos visibles en el proceso y que además estén</a:t>
                      </a:r>
                      <a:r>
                        <a:rPr lang="es-MX" sz="1400" b="0" baseline="0" dirty="0" smtClean="0">
                          <a:solidFill>
                            <a:schemeClr val="tx1"/>
                          </a:solidFill>
                          <a:latin typeface="Arial" pitchFamily="34" charset="0"/>
                          <a:cs typeface="Arial" pitchFamily="34" charset="0"/>
                        </a:rPr>
                        <a:t> relacionadas con la competencia</a:t>
                      </a:r>
                      <a:endParaRPr lang="es-MX" sz="14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400" b="0" dirty="0" smtClean="0">
                          <a:solidFill>
                            <a:schemeClr val="tx1"/>
                          </a:solidFill>
                          <a:latin typeface="Arial" pitchFamily="34" charset="0"/>
                          <a:cs typeface="Arial" pitchFamily="34" charset="0"/>
                        </a:rPr>
                        <a:t>Criterios intelectuales que como estudiamos en una de las lecturas son por ejemplo: la lógica, la exactitud, la claridad, relevancia, profundidad, extensión y la imparcialidad</a:t>
                      </a:r>
                      <a:endParaRPr lang="es-MX" sz="14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s-MX" sz="1400" b="0" dirty="0" smtClean="0">
                          <a:solidFill>
                            <a:schemeClr val="tx1"/>
                          </a:solidFill>
                          <a:latin typeface="Arial" pitchFamily="34" charset="0"/>
                          <a:cs typeface="Arial" pitchFamily="34" charset="0"/>
                        </a:rPr>
                        <a:t> Lista de Cotejo</a:t>
                      </a:r>
                    </a:p>
                    <a:p>
                      <a:pPr>
                        <a:buFont typeface="Arial" pitchFamily="34" charset="0"/>
                        <a:buChar char="•"/>
                      </a:pPr>
                      <a:r>
                        <a:rPr lang="es-MX" sz="1400" b="0" dirty="0" smtClean="0">
                          <a:solidFill>
                            <a:schemeClr val="tx1"/>
                          </a:solidFill>
                          <a:latin typeface="Arial" pitchFamily="34" charset="0"/>
                          <a:cs typeface="Arial" pitchFamily="34" charset="0"/>
                        </a:rPr>
                        <a:t> Portafolio de evidencias</a:t>
                      </a:r>
                    </a:p>
                    <a:p>
                      <a:pPr>
                        <a:buFont typeface="Arial" pitchFamily="34" charset="0"/>
                        <a:buChar char="•"/>
                      </a:pPr>
                      <a:r>
                        <a:rPr lang="es-MX" sz="1400" b="0" dirty="0" smtClean="0">
                          <a:solidFill>
                            <a:schemeClr val="tx1"/>
                          </a:solidFill>
                          <a:latin typeface="Arial" pitchFamily="34" charset="0"/>
                          <a:cs typeface="Arial" pitchFamily="34" charset="0"/>
                        </a:rPr>
                        <a:t> Rúbrica final</a:t>
                      </a:r>
                      <a:endParaRPr lang="es-MX" sz="14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CuadroTexto"/>
          <p:cNvSpPr txBox="1"/>
          <p:nvPr/>
        </p:nvSpPr>
        <p:spPr>
          <a:xfrm>
            <a:off x="395536" y="260648"/>
            <a:ext cx="7632848" cy="369332"/>
          </a:xfrm>
          <a:prstGeom prst="rect">
            <a:avLst/>
          </a:prstGeom>
          <a:noFill/>
        </p:spPr>
        <p:txBody>
          <a:bodyPr wrap="square" rtlCol="0">
            <a:spAutoFit/>
          </a:bodyPr>
          <a:lstStyle/>
          <a:p>
            <a:r>
              <a:rPr lang="es-MX" dirty="0" smtClean="0"/>
              <a:t>VIII. Qué aspectos se evaluarán</a:t>
            </a:r>
            <a:endParaRPr lang="es-MX" dirty="0"/>
          </a:p>
        </p:txBody>
      </p:sp>
      <p:sp>
        <p:nvSpPr>
          <p:cNvPr id="5" name="4 Marcador de número de diapositiva"/>
          <p:cNvSpPr>
            <a:spLocks noGrp="1"/>
          </p:cNvSpPr>
          <p:nvPr>
            <p:ph type="sldNum" sz="quarter" idx="12"/>
          </p:nvPr>
        </p:nvSpPr>
        <p:spPr/>
        <p:txBody>
          <a:bodyPr/>
          <a:lstStyle/>
          <a:p>
            <a:fld id="{9071F6E9-BB71-439F-B598-0DE193BEFD76}" type="slidenum">
              <a:rPr lang="es-MX" smtClean="0"/>
              <a:pPr/>
              <a:t>33</a:t>
            </a:fld>
            <a:endParaRPr lang="es-MX"/>
          </a:p>
        </p:txBody>
      </p:sp>
    </p:spTree>
    <p:extLst>
      <p:ext uri="{BB962C8B-B14F-4D97-AF65-F5344CB8AC3E}">
        <p14:creationId xmlns:p14="http://schemas.microsoft.com/office/powerpoint/2010/main" xmlns="" val="1425790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ttf\Desktop\Sin título.png"/>
          <p:cNvPicPr>
            <a:picLocks noChangeAspect="1" noChangeArrowheads="1"/>
          </p:cNvPicPr>
          <p:nvPr/>
        </p:nvPicPr>
        <p:blipFill>
          <a:blip r:embed="rId2" cstate="print"/>
          <a:srcRect/>
          <a:stretch>
            <a:fillRect/>
          </a:stretch>
        </p:blipFill>
        <p:spPr bwMode="auto">
          <a:xfrm>
            <a:off x="1619672" y="548680"/>
            <a:ext cx="5438978" cy="3565044"/>
          </a:xfrm>
          <a:prstGeom prst="ellipse">
            <a:avLst/>
          </a:prstGeom>
          <a:ln w="63500" cap="rnd">
            <a:solidFill>
              <a:srgbClr val="333333"/>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Elipse"/>
          <p:cNvSpPr/>
          <p:nvPr/>
        </p:nvSpPr>
        <p:spPr>
          <a:xfrm>
            <a:off x="1043608" y="188640"/>
            <a:ext cx="6696744" cy="468052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ttf\Desktop\Sin título3.png"/>
          <p:cNvPicPr>
            <a:picLocks noChangeAspect="1" noChangeArrowheads="1"/>
          </p:cNvPicPr>
          <p:nvPr/>
        </p:nvPicPr>
        <p:blipFill>
          <a:blip r:embed="rId2" cstate="print"/>
          <a:srcRect/>
          <a:stretch>
            <a:fillRect/>
          </a:stretch>
        </p:blipFill>
        <p:spPr bwMode="auto">
          <a:xfrm>
            <a:off x="827584" y="620688"/>
            <a:ext cx="7383194" cy="4795921"/>
          </a:xfrm>
          <a:prstGeom prst="roundRect">
            <a:avLst>
              <a:gd name="adj" fmla="val 16667"/>
            </a:avLst>
          </a:prstGeom>
          <a:ln w="76200">
            <a:solidFill>
              <a:schemeClr val="accent1"/>
            </a:solid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6" name="5 Conector recto"/>
          <p:cNvCxnSpPr/>
          <p:nvPr/>
        </p:nvCxnSpPr>
        <p:spPr>
          <a:xfrm flipH="1">
            <a:off x="395536" y="1124744"/>
            <a:ext cx="1224136" cy="31683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2987824" y="908720"/>
            <a:ext cx="453650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1907704" y="764704"/>
            <a:ext cx="504056" cy="28803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7" name="6 Marcador de número de diapositiva"/>
          <p:cNvSpPr>
            <a:spLocks noGrp="1"/>
          </p:cNvSpPr>
          <p:nvPr>
            <p:ph type="sldNum" sz="quarter" idx="12"/>
          </p:nvPr>
        </p:nvSpPr>
        <p:spPr/>
        <p:txBody>
          <a:bodyPr/>
          <a:lstStyle/>
          <a:p>
            <a:fld id="{9071F6E9-BB71-439F-B598-0DE193BEFD76}" type="slidenum">
              <a:rPr lang="es-MX" smtClean="0"/>
              <a:pPr/>
              <a:t>35</a:t>
            </a:fld>
            <a:endParaRPr lang="es-MX"/>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bettf\Desktop\Sin título2.png"/>
          <p:cNvPicPr>
            <a:picLocks noChangeAspect="1" noChangeArrowheads="1"/>
          </p:cNvPicPr>
          <p:nvPr/>
        </p:nvPicPr>
        <p:blipFill>
          <a:blip r:embed="rId2" cstate="print"/>
          <a:srcRect/>
          <a:stretch>
            <a:fillRect/>
          </a:stretch>
        </p:blipFill>
        <p:spPr bwMode="auto">
          <a:xfrm>
            <a:off x="1403648" y="620688"/>
            <a:ext cx="6159628" cy="4160450"/>
          </a:xfrm>
          <a:prstGeom prst="rect">
            <a:avLst/>
          </a:prstGeom>
          <a:solidFill>
            <a:srgbClr val="FFFFFF">
              <a:shade val="85000"/>
            </a:srgbClr>
          </a:solidFill>
          <a:ln w="190500"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2 Marcador de número de diapositiva"/>
          <p:cNvSpPr>
            <a:spLocks noGrp="1"/>
          </p:cNvSpPr>
          <p:nvPr>
            <p:ph type="sldNum" sz="quarter" idx="12"/>
          </p:nvPr>
        </p:nvSpPr>
        <p:spPr/>
        <p:txBody>
          <a:bodyPr/>
          <a:lstStyle/>
          <a:p>
            <a:fld id="{9071F6E9-BB71-439F-B598-0DE193BEFD76}" type="slidenum">
              <a:rPr lang="es-MX" smtClean="0"/>
              <a:pPr/>
              <a:t>36</a:t>
            </a:fld>
            <a:endParaRPr lang="es-MX"/>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37</a:t>
            </a:fld>
            <a:endParaRPr lang="es-MX"/>
          </a:p>
        </p:txBody>
      </p:sp>
      <p:sp>
        <p:nvSpPr>
          <p:cNvPr id="3" name="2 Título"/>
          <p:cNvSpPr>
            <a:spLocks noGrp="1"/>
          </p:cNvSpPr>
          <p:nvPr>
            <p:ph type="title"/>
          </p:nvPr>
        </p:nvSpPr>
        <p:spPr>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scene3d>
              <a:camera prst="orthographicFront"/>
              <a:lightRig rig="soft" dir="t"/>
            </a:scene3d>
            <a:sp3d prstMaterial="softEdge">
              <a:bevelT w="25400" h="25400"/>
            </a:sp3d>
          </a:bodyPr>
          <a:lstStyle/>
          <a:p>
            <a:pPr algn="ctr"/>
            <a:r>
              <a:rPr lang="es-MX" dirty="0" smtClean="0">
                <a:solidFill>
                  <a:srgbClr val="002060"/>
                </a:solidFill>
              </a:rPr>
              <a:t>PRODUCTO 10</a:t>
            </a:r>
            <a:endParaRPr lang="es-MX" dirty="0">
              <a:solidFill>
                <a:srgbClr val="002060"/>
              </a:solidFill>
            </a:endParaRPr>
          </a:p>
        </p:txBody>
      </p:sp>
      <p:sp>
        <p:nvSpPr>
          <p:cNvPr id="4" name="3 Rectángulo"/>
          <p:cNvSpPr/>
          <p:nvPr/>
        </p:nvSpPr>
        <p:spPr>
          <a:xfrm>
            <a:off x="1619672" y="1484784"/>
            <a:ext cx="5926622" cy="584775"/>
          </a:xfrm>
          <a:prstGeom prst="rect">
            <a:avLst/>
          </a:prstGeom>
          <a:noFill/>
        </p:spPr>
        <p:txBody>
          <a:bodyPr wrap="none" lIns="91440" tIns="45720" rIns="91440" bIns="45720">
            <a:spAutoFit/>
          </a:bodyPr>
          <a:lstStyle/>
          <a:p>
            <a:pPr algn="ctr"/>
            <a:r>
              <a:rPr lang="es-ES" sz="3200" b="1" cap="none" spc="0" dirty="0" smtClean="0">
                <a:ln w="17780" cmpd="sng">
                  <a:solidFill>
                    <a:schemeClr val="tx1"/>
                  </a:solidFill>
                  <a:prstDash val="solid"/>
                  <a:miter lim="800000"/>
                </a:ln>
                <a:solidFill>
                  <a:srgbClr val="002060"/>
                </a:solidFill>
                <a:effectLst>
                  <a:outerShdw blurRad="50800" algn="tl" rotWithShape="0">
                    <a:srgbClr val="000000"/>
                  </a:outerShdw>
                </a:effectLst>
              </a:rPr>
              <a:t>Sesión fotográfica de trabajo</a:t>
            </a:r>
            <a:endParaRPr lang="es-ES" sz="3200" b="1" cap="none" spc="0" dirty="0">
              <a:ln w="17780" cmpd="sng">
                <a:solidFill>
                  <a:schemeClr val="tx1"/>
                </a:solidFill>
                <a:prstDash val="solid"/>
                <a:miter lim="800000"/>
              </a:ln>
              <a:solidFill>
                <a:srgbClr val="002060"/>
              </a:solidFill>
              <a:effectLst>
                <a:outerShdw blurRad="50800" algn="tl" rotWithShape="0">
                  <a:srgbClr val="000000"/>
                </a:outerShdw>
              </a:effectLst>
            </a:endParaRPr>
          </a:p>
        </p:txBody>
      </p:sp>
      <p:sp>
        <p:nvSpPr>
          <p:cNvPr id="5" name="4 Estrella de 32 puntas"/>
          <p:cNvSpPr/>
          <p:nvPr/>
        </p:nvSpPr>
        <p:spPr>
          <a:xfrm>
            <a:off x="323528" y="2276872"/>
            <a:ext cx="1584176" cy="1512168"/>
          </a:xfrm>
          <a:prstGeom prst="star32">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strella de 32 puntas"/>
          <p:cNvSpPr/>
          <p:nvPr/>
        </p:nvSpPr>
        <p:spPr>
          <a:xfrm>
            <a:off x="2483768" y="2276872"/>
            <a:ext cx="1872208" cy="1440160"/>
          </a:xfrm>
          <a:prstGeom prst="star32">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Estrella de 32 puntas"/>
          <p:cNvSpPr/>
          <p:nvPr/>
        </p:nvSpPr>
        <p:spPr>
          <a:xfrm>
            <a:off x="5004048" y="2276872"/>
            <a:ext cx="1872208" cy="1440160"/>
          </a:xfrm>
          <a:prstGeom prst="star32">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Estrella de 32 puntas"/>
          <p:cNvSpPr/>
          <p:nvPr/>
        </p:nvSpPr>
        <p:spPr>
          <a:xfrm>
            <a:off x="7092280" y="2204864"/>
            <a:ext cx="1872208" cy="1440160"/>
          </a:xfrm>
          <a:prstGeom prst="star32">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dondear rectángulo de esquina sencilla"/>
          <p:cNvSpPr/>
          <p:nvPr/>
        </p:nvSpPr>
        <p:spPr>
          <a:xfrm>
            <a:off x="1403648" y="4365104"/>
            <a:ext cx="1872208" cy="1440160"/>
          </a:xfrm>
          <a:prstGeom prst="round1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dondear rectángulo de esquina sencilla"/>
          <p:cNvSpPr/>
          <p:nvPr/>
        </p:nvSpPr>
        <p:spPr>
          <a:xfrm>
            <a:off x="4211960" y="4365104"/>
            <a:ext cx="1872208" cy="1440160"/>
          </a:xfrm>
          <a:prstGeom prst="round1Rect">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dondear rectángulo de esquina sencilla"/>
          <p:cNvSpPr/>
          <p:nvPr/>
        </p:nvSpPr>
        <p:spPr>
          <a:xfrm>
            <a:off x="7020272" y="4365104"/>
            <a:ext cx="1872208" cy="1440160"/>
          </a:xfrm>
          <a:prstGeom prst="round1Rect">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s-MX" dirty="0" smtClean="0">
                <a:solidFill>
                  <a:srgbClr val="002060"/>
                </a:solidFill>
              </a:rPr>
              <a:t>PRODUCTO 11</a:t>
            </a:r>
            <a:endParaRPr lang="es-MX" dirty="0">
              <a:solidFill>
                <a:srgbClr val="002060"/>
              </a:solidFill>
            </a:endParaRPr>
          </a:p>
        </p:txBody>
      </p:sp>
      <p:sp>
        <p:nvSpPr>
          <p:cNvPr id="6" name="5 Marcador de contenido"/>
          <p:cNvSpPr>
            <a:spLocks noGrp="1"/>
          </p:cNvSpPr>
          <p:nvPr>
            <p:ph sz="quarter" idx="2"/>
          </p:nvPr>
        </p:nvSpPr>
        <p:spPr>
          <a:xfrm>
            <a:off x="457200" y="2223541"/>
            <a:ext cx="4040188" cy="3941763"/>
          </a:xfrm>
        </p:spPr>
        <p:txBody>
          <a:bodyPr/>
          <a:lstStyle/>
          <a:p>
            <a:pPr marL="566928" indent="-457200">
              <a:buBlip>
                <a:blip r:embed="rId2"/>
              </a:buBlip>
            </a:pPr>
            <a:r>
              <a:rPr lang="es-MX" dirty="0" smtClean="0">
                <a:solidFill>
                  <a:srgbClr val="002060"/>
                </a:solidFill>
              </a:rPr>
              <a:t>FORMATO GENERAL</a:t>
            </a:r>
          </a:p>
          <a:p>
            <a:pPr marL="566928" indent="-457200">
              <a:buBlip>
                <a:blip r:embed="rId2"/>
              </a:buBlip>
            </a:pPr>
            <a:r>
              <a:rPr lang="es-MX" dirty="0" smtClean="0">
                <a:solidFill>
                  <a:srgbClr val="002060"/>
                </a:solidFill>
              </a:rPr>
              <a:t>FORMATO SESIÓN POR SESIÓN</a:t>
            </a:r>
          </a:p>
          <a:p>
            <a:pPr marL="566928" indent="-457200">
              <a:buBlip>
                <a:blip r:embed="rId2"/>
              </a:buBlip>
            </a:pPr>
            <a:endParaRPr lang="es-MX" dirty="0" smtClean="0">
              <a:solidFill>
                <a:srgbClr val="002060"/>
              </a:solidFill>
            </a:endParaRPr>
          </a:p>
          <a:p>
            <a:pPr marL="566928" indent="-457200">
              <a:buBlip>
                <a:blip r:embed="rId2"/>
              </a:buBlip>
            </a:pPr>
            <a:r>
              <a:rPr lang="es-MX" dirty="0" smtClean="0">
                <a:solidFill>
                  <a:srgbClr val="002060"/>
                </a:solidFill>
              </a:rPr>
              <a:t>FISICA</a:t>
            </a:r>
          </a:p>
          <a:p>
            <a:pPr marL="566928" indent="-457200">
              <a:buBlip>
                <a:blip r:embed="rId2"/>
              </a:buBlip>
            </a:pPr>
            <a:r>
              <a:rPr lang="es-MX" dirty="0" smtClean="0">
                <a:solidFill>
                  <a:srgbClr val="002060"/>
                </a:solidFill>
              </a:rPr>
              <a:t>DIBUJO</a:t>
            </a:r>
          </a:p>
          <a:p>
            <a:pPr marL="566928" indent="-457200">
              <a:buBlip>
                <a:blip r:embed="rId2"/>
              </a:buBlip>
            </a:pPr>
            <a:r>
              <a:rPr lang="es-MX" dirty="0" smtClean="0">
                <a:solidFill>
                  <a:srgbClr val="002060"/>
                </a:solidFill>
              </a:rPr>
              <a:t>INFORMÁTICA</a:t>
            </a:r>
            <a:endParaRPr lang="es-MX" dirty="0">
              <a:solidFill>
                <a:srgbClr val="002060"/>
              </a:solidFill>
            </a:endParaRPr>
          </a:p>
        </p:txBody>
      </p:sp>
      <p:pic>
        <p:nvPicPr>
          <p:cNvPr id="10" name="9 Marcador de contenido" descr="cinco.jpg"/>
          <p:cNvPicPr>
            <a:picLocks noGrp="1" noChangeAspect="1"/>
          </p:cNvPicPr>
          <p:nvPr>
            <p:ph sz="quarter" idx="4"/>
          </p:nvPr>
        </p:nvPicPr>
        <p:blipFill>
          <a:blip r:embed="rId3" cstate="print"/>
          <a:stretch>
            <a:fillRect/>
          </a:stretch>
        </p:blipFill>
        <p:spPr>
          <a:xfrm>
            <a:off x="4716016" y="1628800"/>
            <a:ext cx="4032448" cy="4680520"/>
          </a:xfrm>
          <a:prstGeom prst="ellipse">
            <a:avLst/>
          </a:prstGeom>
          <a:ln w="190500" cap="rnd">
            <a:solidFill>
              <a:schemeClr val="bg2">
                <a:lumMod val="50000"/>
              </a:schemeClr>
            </a:solidFill>
            <a:prstDash val="solid"/>
          </a:ln>
          <a:effectLst>
            <a:glow rad="228600">
              <a:schemeClr val="accent1">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1 Marcador de número de diapositiva"/>
          <p:cNvSpPr>
            <a:spLocks noGrp="1"/>
          </p:cNvSpPr>
          <p:nvPr>
            <p:ph type="sldNum" sz="quarter" idx="12"/>
          </p:nvPr>
        </p:nvSpPr>
        <p:spPr/>
        <p:txBody>
          <a:bodyPr/>
          <a:lstStyle/>
          <a:p>
            <a:fld id="{9071F6E9-BB71-439F-B598-0DE193BEFD76}" type="slidenum">
              <a:rPr lang="es-MX" smtClean="0"/>
              <a:pPr/>
              <a:t>38</a:t>
            </a:fld>
            <a:endParaRPr lang="es-MX"/>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39</a:t>
            </a:fld>
            <a:endParaRPr lang="es-MX"/>
          </a:p>
        </p:txBody>
      </p:sp>
      <p:sp>
        <p:nvSpPr>
          <p:cNvPr id="4" name="3 Rectángulo"/>
          <p:cNvSpPr/>
          <p:nvPr/>
        </p:nvSpPr>
        <p:spPr>
          <a:xfrm>
            <a:off x="2411760" y="188640"/>
            <a:ext cx="4248472" cy="923330"/>
          </a:xfrm>
          <a:prstGeom prst="rect">
            <a:avLst/>
          </a:prstGeom>
          <a:noFill/>
        </p:spPr>
        <p:txBody>
          <a:bodyPr wrap="square" lIns="91440" tIns="45720" rIns="91440" bIns="45720">
            <a:prstTxWarp prst="textTriangle">
              <a:avLst/>
            </a:prstTxWarp>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FÍSICA</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2" name="21 Tabla"/>
          <p:cNvGraphicFramePr>
            <a:graphicFrameLocks noGrp="1"/>
          </p:cNvGraphicFramePr>
          <p:nvPr/>
        </p:nvGraphicFramePr>
        <p:xfrm>
          <a:off x="1403648" y="1340768"/>
          <a:ext cx="5895598" cy="455676"/>
        </p:xfrm>
        <a:graphic>
          <a:graphicData uri="http://schemas.openxmlformats.org/drawingml/2006/table">
            <a:tbl>
              <a:tblPr/>
              <a:tblGrid>
                <a:gridCol w="97284"/>
                <a:gridCol w="5701030"/>
                <a:gridCol w="97284"/>
              </a:tblGrid>
              <a:tr h="0">
                <a:tc>
                  <a:txBody>
                    <a:bodyPr/>
                    <a:lstStyle/>
                    <a:p>
                      <a:pPr>
                        <a:lnSpc>
                          <a:spcPct val="115000"/>
                        </a:lnSpc>
                        <a:spcAft>
                          <a:spcPts val="1000"/>
                        </a:spcAft>
                      </a:pPr>
                      <a:r>
                        <a:rPr lang="es-MX" sz="1100" dirty="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dirty="0">
                          <a:latin typeface="Arial"/>
                          <a:ea typeface="Calibri"/>
                          <a:cs typeface="Times New Roman"/>
                        </a:rPr>
                        <a:t>                                      ESCUELA BENJAMÍN FRANKLIN</a:t>
                      </a: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a:txBody>
                    <a:bodyPr/>
                    <a:lstStyle/>
                    <a:p>
                      <a:pPr>
                        <a:lnSpc>
                          <a:spcPct val="115000"/>
                        </a:lnSpc>
                        <a:spcAft>
                          <a:spcPts val="1000"/>
                        </a:spcAft>
                      </a:pPr>
                      <a:r>
                        <a:rPr lang="es-MX"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0">
                <a:tc gridSpan="3">
                  <a:txBody>
                    <a:bodyPr/>
                    <a:lstStyle/>
                    <a:p>
                      <a:pPr>
                        <a:lnSpc>
                          <a:spcPct val="115000"/>
                        </a:lnSpc>
                        <a:spcAft>
                          <a:spcPts val="0"/>
                        </a:spcAft>
                      </a:pPr>
                      <a:r>
                        <a:rPr lang="es-ES" sz="1400" b="1" dirty="0">
                          <a:latin typeface="Arial"/>
                          <a:ea typeface="Calibri"/>
                          <a:cs typeface="Times New Roman"/>
                        </a:rPr>
                        <a:t>PLANEACIÓN GENERAL DEL PROYECTO INTERDISCIPLINARIO</a:t>
                      </a: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r>
            </a:tbl>
          </a:graphicData>
        </a:graphic>
      </p:graphicFrame>
      <p:graphicFrame>
        <p:nvGraphicFramePr>
          <p:cNvPr id="23" name="22 Tabla"/>
          <p:cNvGraphicFramePr>
            <a:graphicFrameLocks noGrp="1"/>
          </p:cNvGraphicFramePr>
          <p:nvPr/>
        </p:nvGraphicFramePr>
        <p:xfrm>
          <a:off x="1403648" y="1988840"/>
          <a:ext cx="5749290" cy="3672407"/>
        </p:xfrm>
        <a:graphic>
          <a:graphicData uri="http://schemas.openxmlformats.org/drawingml/2006/table">
            <a:tbl>
              <a:tblPr/>
              <a:tblGrid>
                <a:gridCol w="2145030"/>
                <a:gridCol w="3604260"/>
              </a:tblGrid>
              <a:tr h="734481">
                <a:tc>
                  <a:txBody>
                    <a:bodyPr/>
                    <a:lstStyle/>
                    <a:p>
                      <a:pPr>
                        <a:lnSpc>
                          <a:spcPct val="115000"/>
                        </a:lnSpc>
                        <a:spcAft>
                          <a:spcPts val="0"/>
                        </a:spcAft>
                      </a:pPr>
                      <a:endParaRPr lang="es-MX" sz="1100" dirty="0">
                        <a:latin typeface="Calibri"/>
                        <a:ea typeface="Calibri"/>
                        <a:cs typeface="Times New Roman"/>
                      </a:endParaRPr>
                    </a:p>
                    <a:p>
                      <a:pPr>
                        <a:lnSpc>
                          <a:spcPct val="115000"/>
                        </a:lnSpc>
                        <a:spcAft>
                          <a:spcPts val="0"/>
                        </a:spcAft>
                      </a:pPr>
                      <a:r>
                        <a:rPr lang="es-ES" sz="1100" b="1" dirty="0">
                          <a:latin typeface="Arial"/>
                          <a:ea typeface="Calibri"/>
                          <a:cs typeface="Times New Roman"/>
                        </a:rPr>
                        <a:t>EQUIPO 2</a:t>
                      </a:r>
                      <a:endParaRPr lang="es-MX"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a:lnSpc>
                          <a:spcPct val="115000"/>
                        </a:lnSpc>
                        <a:spcAft>
                          <a:spcPts val="0"/>
                        </a:spcAft>
                      </a:pPr>
                      <a:r>
                        <a:rPr lang="es-MX" sz="1100" b="1" dirty="0">
                          <a:latin typeface="Arial"/>
                          <a:ea typeface="Calibri"/>
                          <a:cs typeface="Times New Roman"/>
                        </a:rPr>
                        <a:t>Beatriz Andrea Fonseca (Física)</a:t>
                      </a:r>
                      <a:endParaRPr lang="es-MX" sz="1100" dirty="0">
                        <a:latin typeface="Calibri"/>
                        <a:ea typeface="Calibri"/>
                        <a:cs typeface="Times New Roman"/>
                      </a:endParaRPr>
                    </a:p>
                    <a:p>
                      <a:pPr>
                        <a:lnSpc>
                          <a:spcPct val="115000"/>
                        </a:lnSpc>
                        <a:spcAft>
                          <a:spcPts val="0"/>
                        </a:spcAft>
                      </a:pPr>
                      <a:r>
                        <a:rPr lang="es-MX" sz="1100" b="1" dirty="0">
                          <a:latin typeface="Arial"/>
                          <a:ea typeface="Calibri"/>
                          <a:cs typeface="Times New Roman"/>
                        </a:rPr>
                        <a:t>Aarón López (Dibujo)</a:t>
                      </a:r>
                      <a:endParaRPr lang="es-MX" sz="1100" dirty="0">
                        <a:latin typeface="Calibri"/>
                        <a:ea typeface="Calibri"/>
                        <a:cs typeface="Times New Roman"/>
                      </a:endParaRPr>
                    </a:p>
                    <a:p>
                      <a:pPr>
                        <a:lnSpc>
                          <a:spcPct val="115000"/>
                        </a:lnSpc>
                        <a:spcAft>
                          <a:spcPts val="0"/>
                        </a:spcAft>
                      </a:pPr>
                      <a:r>
                        <a:rPr lang="es-MX" sz="1100" b="1" dirty="0">
                          <a:latin typeface="Arial"/>
                          <a:ea typeface="Calibri"/>
                          <a:cs typeface="Times New Roman"/>
                        </a:rPr>
                        <a:t>Benjamín López (Informática) </a:t>
                      </a:r>
                      <a:endParaRPr lang="es-MX"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r>
              <a:tr h="1713790">
                <a:tc>
                  <a:txBody>
                    <a:bodyPr/>
                    <a:lstStyle/>
                    <a:p>
                      <a:pPr>
                        <a:lnSpc>
                          <a:spcPct val="115000"/>
                        </a:lnSpc>
                        <a:spcAft>
                          <a:spcPts val="0"/>
                        </a:spcAft>
                      </a:pPr>
                      <a:r>
                        <a:rPr lang="es-MX" sz="1100" b="1">
                          <a:latin typeface="Arial"/>
                          <a:ea typeface="Calibri"/>
                          <a:cs typeface="Times New Roman"/>
                        </a:rPr>
                        <a:t>Contexto:   </a:t>
                      </a:r>
                      <a:endParaRPr lang="es-MX"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a:lnSpc>
                          <a:spcPct val="115000"/>
                        </a:lnSpc>
                        <a:spcAft>
                          <a:spcPts val="0"/>
                        </a:spcAft>
                      </a:pPr>
                      <a:r>
                        <a:rPr lang="es-MX" sz="1100" u="sng" dirty="0">
                          <a:latin typeface="Arial"/>
                          <a:ea typeface="Calibri"/>
                          <a:cs typeface="Times New Roman"/>
                        </a:rPr>
                        <a:t>Movimiento de Satélites</a:t>
                      </a:r>
                      <a:endParaRPr lang="es-MX" sz="1100" dirty="0">
                        <a:latin typeface="Calibri"/>
                        <a:ea typeface="Calibri"/>
                        <a:cs typeface="Times New Roman"/>
                      </a:endParaRPr>
                    </a:p>
                    <a:p>
                      <a:pPr>
                        <a:lnSpc>
                          <a:spcPct val="115000"/>
                        </a:lnSpc>
                        <a:spcAft>
                          <a:spcPts val="0"/>
                        </a:spcAft>
                      </a:pPr>
                      <a:r>
                        <a:rPr lang="es-MX" sz="1100" dirty="0">
                          <a:latin typeface="Arial"/>
                          <a:ea typeface="Calibri"/>
                          <a:cs typeface="Times New Roman"/>
                        </a:rPr>
                        <a:t>Interés y fascinación del hombre (y el alumno), por el espacio, los viajes espaciales y las telecomunicaciones;</a:t>
                      </a:r>
                      <a:endParaRPr lang="es-MX" sz="1100" dirty="0">
                        <a:latin typeface="Calibri"/>
                        <a:ea typeface="Calibri"/>
                        <a:cs typeface="Times New Roman"/>
                      </a:endParaRPr>
                    </a:p>
                    <a:p>
                      <a:pPr>
                        <a:lnSpc>
                          <a:spcPct val="115000"/>
                        </a:lnSpc>
                        <a:spcAft>
                          <a:spcPts val="0"/>
                        </a:spcAft>
                      </a:pPr>
                      <a:r>
                        <a:rPr lang="es-MX" sz="1100" dirty="0">
                          <a:latin typeface="Arial"/>
                          <a:ea typeface="Calibri"/>
                          <a:cs typeface="Times New Roman"/>
                        </a:rPr>
                        <a:t>Tocar, tratar y aprender de manera interdisciplinaria gran parte de los programas de cada materia integrada, (física e informática);  </a:t>
                      </a:r>
                      <a:endParaRPr lang="es-MX" sz="1100" dirty="0">
                        <a:latin typeface="Calibri"/>
                        <a:ea typeface="Calibri"/>
                        <a:cs typeface="Times New Roman"/>
                      </a:endParaRPr>
                    </a:p>
                    <a:p>
                      <a:pPr>
                        <a:lnSpc>
                          <a:spcPct val="115000"/>
                        </a:lnSpc>
                        <a:spcAft>
                          <a:spcPts val="0"/>
                        </a:spcAft>
                      </a:pPr>
                      <a:r>
                        <a:rPr lang="es-MX" sz="1100" dirty="0">
                          <a:latin typeface="Arial"/>
                          <a:ea typeface="Calibri"/>
                          <a:cs typeface="Times New Roman"/>
                        </a:rPr>
                        <a:t>Fomentar las artes y la estética al tratar el tema. </a:t>
                      </a:r>
                      <a:endParaRPr lang="es-MX"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r>
              <a:tr h="1224136">
                <a:tc>
                  <a:txBody>
                    <a:bodyPr/>
                    <a:lstStyle/>
                    <a:p>
                      <a:pPr>
                        <a:lnSpc>
                          <a:spcPct val="115000"/>
                        </a:lnSpc>
                        <a:spcAft>
                          <a:spcPts val="0"/>
                        </a:spcAft>
                      </a:pPr>
                      <a:r>
                        <a:rPr lang="es-MX" sz="1100" b="1">
                          <a:latin typeface="Arial"/>
                          <a:ea typeface="Calibri"/>
                          <a:cs typeface="Times New Roman"/>
                        </a:rPr>
                        <a:t>Objetivo general del proyecto/Intención:</a:t>
                      </a:r>
                      <a:endParaRPr lang="es-MX"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a:lnSpc>
                          <a:spcPct val="115000"/>
                        </a:lnSpc>
                        <a:spcAft>
                          <a:spcPts val="0"/>
                        </a:spcAft>
                      </a:pPr>
                      <a:r>
                        <a:rPr lang="es-MX" sz="1100" dirty="0">
                          <a:latin typeface="Arial"/>
                          <a:ea typeface="Calibri"/>
                          <a:cs typeface="Times New Roman"/>
                        </a:rPr>
                        <a:t>Inventar, innovar, diseñar o crear algo nuevo: Nuevas tecnologías de telecomunicaciones: para ello deben conocer su funcionamiento, conocer el tema de acuerdo a una propuesta integrada pues sólo sabiendo “Movimiento de Satélites”, se podrá innovar; </a:t>
                      </a:r>
                      <a:endParaRPr lang="es-MX"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r>
            </a:tbl>
          </a:graphicData>
        </a:graphic>
      </p:graphicFrame>
      <p:pic>
        <p:nvPicPr>
          <p:cNvPr id="14338" name="Picture 2" descr="Resultado de imagen para FISICA"/>
          <p:cNvPicPr>
            <a:picLocks noChangeAspect="1" noChangeArrowheads="1"/>
          </p:cNvPicPr>
          <p:nvPr/>
        </p:nvPicPr>
        <p:blipFill>
          <a:blip r:embed="rId2" cstate="print"/>
          <a:srcRect/>
          <a:stretch>
            <a:fillRect/>
          </a:stretch>
        </p:blipFill>
        <p:spPr bwMode="auto">
          <a:xfrm>
            <a:off x="7380312" y="1916832"/>
            <a:ext cx="1603573" cy="3744416"/>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ln>
            <a:solidFill>
              <a:schemeClr val="accent1"/>
            </a:solidFill>
          </a:ln>
        </p:spPr>
        <p:txBody>
          <a:bodyPr>
            <a:normAutofit/>
          </a:bodyPr>
          <a:lstStyle/>
          <a:p>
            <a:r>
              <a:rPr lang="es-MX" sz="1600" dirty="0" smtClean="0">
                <a:latin typeface="Arial" pitchFamily="34" charset="0"/>
                <a:cs typeface="Arial" pitchFamily="34" charset="0"/>
              </a:rPr>
              <a:t>PRODUCTO 10……………..37</a:t>
            </a:r>
          </a:p>
          <a:p>
            <a:r>
              <a:rPr lang="es-MX" sz="1600" dirty="0" smtClean="0">
                <a:latin typeface="Arial" pitchFamily="34" charset="0"/>
                <a:cs typeface="Arial" pitchFamily="34" charset="0"/>
              </a:rPr>
              <a:t>PRODUCTO 11……………...38    a  la   61</a:t>
            </a:r>
          </a:p>
          <a:p>
            <a:r>
              <a:rPr lang="es-MX" sz="1600" dirty="0" smtClean="0">
                <a:latin typeface="Arial" pitchFamily="34" charset="0"/>
                <a:cs typeface="Arial" pitchFamily="34" charset="0"/>
              </a:rPr>
              <a:t>PRODUCTO 12………………62   a   la   </a:t>
            </a:r>
            <a:r>
              <a:rPr lang="es-MX" sz="1600" dirty="0" smtClean="0">
                <a:latin typeface="Arial" pitchFamily="34" charset="0"/>
                <a:cs typeface="Arial" pitchFamily="34" charset="0"/>
              </a:rPr>
              <a:t>69</a:t>
            </a:r>
          </a:p>
          <a:p>
            <a:r>
              <a:rPr lang="es-MX" sz="1600" dirty="0" smtClean="0">
                <a:latin typeface="Arial" pitchFamily="34" charset="0"/>
                <a:cs typeface="Arial" pitchFamily="34" charset="0"/>
              </a:rPr>
              <a:t>PRODUCTO 13………………70, 71</a:t>
            </a:r>
          </a:p>
          <a:p>
            <a:r>
              <a:rPr lang="es-MX" sz="1600" dirty="0" smtClean="0">
                <a:latin typeface="Arial" pitchFamily="34" charset="0"/>
                <a:cs typeface="Arial" pitchFamily="34" charset="0"/>
              </a:rPr>
              <a:t>PRODUCTO 14……………… 72  AL  81</a:t>
            </a:r>
          </a:p>
          <a:p>
            <a:r>
              <a:rPr lang="es-MX" sz="1600" dirty="0" smtClean="0">
                <a:latin typeface="Arial" pitchFamily="34" charset="0"/>
                <a:cs typeface="Arial" pitchFamily="34" charset="0"/>
              </a:rPr>
              <a:t>PRODUCTO 15……………… 82</a:t>
            </a:r>
            <a:endParaRPr lang="es-MX" sz="1600"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9071F6E9-BB71-439F-B598-0DE193BEFD76}" type="slidenum">
              <a:rPr lang="es-MX" smtClean="0"/>
              <a:pPr/>
              <a:t>4</a:t>
            </a:fld>
            <a:endParaRPr lang="es-MX"/>
          </a:p>
        </p:txBody>
      </p:sp>
      <p:sp>
        <p:nvSpPr>
          <p:cNvPr id="3" name="2 Título"/>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s-MX" dirty="0" smtClean="0"/>
              <a:t>INDICE</a:t>
            </a:r>
            <a:endParaRPr lang="es-MX" dirty="0"/>
          </a:p>
        </p:txBody>
      </p:sp>
      <p:pic>
        <p:nvPicPr>
          <p:cNvPr id="5" name="4 Imagen" descr="DROIDE 2.jpg"/>
          <p:cNvPicPr>
            <a:picLocks noChangeAspect="1"/>
          </p:cNvPicPr>
          <p:nvPr/>
        </p:nvPicPr>
        <p:blipFill>
          <a:blip r:embed="rId2" cstate="print"/>
          <a:stretch>
            <a:fillRect/>
          </a:stretch>
        </p:blipFill>
        <p:spPr>
          <a:xfrm>
            <a:off x="6516216" y="2276872"/>
            <a:ext cx="2016224" cy="2304256"/>
          </a:xfrm>
          <a:prstGeom prst="ellipse">
            <a:avLst/>
          </a:prstGeom>
          <a:ln w="63500" cap="rnd">
            <a:solidFill>
              <a:schemeClr val="bg2">
                <a:lumMod val="50000"/>
              </a:schemeClr>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40</a:t>
            </a:fld>
            <a:endParaRPr lang="es-MX"/>
          </a:p>
        </p:txBody>
      </p:sp>
      <p:graphicFrame>
        <p:nvGraphicFramePr>
          <p:cNvPr id="4" name="3 Tabla"/>
          <p:cNvGraphicFramePr>
            <a:graphicFrameLocks noGrp="1"/>
          </p:cNvGraphicFramePr>
          <p:nvPr/>
        </p:nvGraphicFramePr>
        <p:xfrm>
          <a:off x="899592" y="1052736"/>
          <a:ext cx="7416823" cy="4304124"/>
        </p:xfrm>
        <a:graphic>
          <a:graphicData uri="http://schemas.openxmlformats.org/drawingml/2006/table">
            <a:tbl>
              <a:tblPr/>
              <a:tblGrid>
                <a:gridCol w="2767178"/>
                <a:gridCol w="4649645"/>
              </a:tblGrid>
              <a:tr h="2582474">
                <a:tc>
                  <a:txBody>
                    <a:bodyPr/>
                    <a:lstStyle/>
                    <a:p>
                      <a:pPr>
                        <a:lnSpc>
                          <a:spcPct val="115000"/>
                        </a:lnSpc>
                        <a:spcAft>
                          <a:spcPts val="0"/>
                        </a:spcAft>
                      </a:pPr>
                      <a:r>
                        <a:rPr lang="es-MX" sz="1200" b="1" dirty="0">
                          <a:latin typeface="Arial" pitchFamily="34" charset="0"/>
                          <a:ea typeface="Calibri"/>
                          <a:cs typeface="Arial" pitchFamily="34" charset="0"/>
                        </a:rPr>
                        <a:t>Objetivos específicos:</a:t>
                      </a:r>
                      <a:endParaRPr lang="es-MX" sz="1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a:tcPr>
                </a:tc>
                <a:tc>
                  <a:txBody>
                    <a:bodyPr/>
                    <a:lstStyle/>
                    <a:p>
                      <a:pPr>
                        <a:lnSpc>
                          <a:spcPct val="115000"/>
                        </a:lnSpc>
                        <a:spcAft>
                          <a:spcPts val="0"/>
                        </a:spcAft>
                      </a:pPr>
                      <a:r>
                        <a:rPr lang="es-MX" sz="1200" dirty="0">
                          <a:latin typeface="Arial" pitchFamily="34" charset="0"/>
                          <a:ea typeface="Calibri"/>
                          <a:cs typeface="Arial" pitchFamily="34" charset="0"/>
                        </a:rPr>
                        <a:t>Que el estudiante encuentre que el tema es atractivo (abarca diferentes intereses);</a:t>
                      </a:r>
                    </a:p>
                    <a:p>
                      <a:pPr>
                        <a:lnSpc>
                          <a:spcPct val="115000"/>
                        </a:lnSpc>
                        <a:spcAft>
                          <a:spcPts val="0"/>
                        </a:spcAft>
                      </a:pPr>
                      <a:r>
                        <a:rPr lang="es-MX" sz="1200" dirty="0">
                          <a:latin typeface="Arial" pitchFamily="34" charset="0"/>
                          <a:ea typeface="Calibri"/>
                          <a:cs typeface="Arial" pitchFamily="34" charset="0"/>
                        </a:rPr>
                        <a:t>Que el tema desarrolle en el alumno habilidades informáticas y </a:t>
                      </a:r>
                      <a:r>
                        <a:rPr lang="es-MX" sz="1200" dirty="0" err="1">
                          <a:latin typeface="Arial" pitchFamily="34" charset="0"/>
                          <a:ea typeface="Calibri"/>
                          <a:cs typeface="Arial" pitchFamily="34" charset="0"/>
                        </a:rPr>
                        <a:t>kinestésicas</a:t>
                      </a:r>
                      <a:r>
                        <a:rPr lang="es-MX" sz="1200" dirty="0">
                          <a:latin typeface="Arial" pitchFamily="34" charset="0"/>
                          <a:ea typeface="Calibri"/>
                          <a:cs typeface="Arial" pitchFamily="34" charset="0"/>
                        </a:rPr>
                        <a:t>;</a:t>
                      </a:r>
                    </a:p>
                    <a:p>
                      <a:pPr>
                        <a:lnSpc>
                          <a:spcPct val="115000"/>
                        </a:lnSpc>
                        <a:spcAft>
                          <a:spcPts val="0"/>
                        </a:spcAft>
                      </a:pPr>
                      <a:r>
                        <a:rPr lang="es-MX" sz="1200" dirty="0">
                          <a:latin typeface="Arial" pitchFamily="34" charset="0"/>
                          <a:ea typeface="Calibri"/>
                          <a:cs typeface="Arial" pitchFamily="34" charset="0"/>
                        </a:rPr>
                        <a:t>Que el alumno encuentre una explicación real a los trabajos de </a:t>
                      </a:r>
                      <a:r>
                        <a:rPr lang="es-MX" sz="1200" dirty="0" err="1">
                          <a:latin typeface="Arial" pitchFamily="34" charset="0"/>
                          <a:ea typeface="Calibri"/>
                          <a:cs typeface="Arial" pitchFamily="34" charset="0"/>
                        </a:rPr>
                        <a:t>Kepler</a:t>
                      </a:r>
                      <a:r>
                        <a:rPr lang="es-MX" sz="1200" dirty="0">
                          <a:latin typeface="Arial" pitchFamily="34" charset="0"/>
                          <a:ea typeface="Calibri"/>
                          <a:cs typeface="Arial" pitchFamily="34" charset="0"/>
                        </a:rPr>
                        <a:t> y lo reconozca como un personaje interdisciplinario puesto que era dibujante y también artista;</a:t>
                      </a:r>
                    </a:p>
                    <a:p>
                      <a:pPr>
                        <a:lnSpc>
                          <a:spcPct val="115000"/>
                        </a:lnSpc>
                        <a:spcAft>
                          <a:spcPts val="0"/>
                        </a:spcAft>
                      </a:pPr>
                      <a:r>
                        <a:rPr lang="es-MX" sz="1200" dirty="0">
                          <a:latin typeface="Arial" pitchFamily="34" charset="0"/>
                          <a:ea typeface="Calibri"/>
                          <a:cs typeface="Arial" pitchFamily="34" charset="0"/>
                        </a:rPr>
                        <a:t>Desarrollar habilidades de interdisciplinariedad;</a:t>
                      </a:r>
                    </a:p>
                    <a:p>
                      <a:pPr>
                        <a:lnSpc>
                          <a:spcPct val="115000"/>
                        </a:lnSpc>
                        <a:spcAft>
                          <a:spcPts val="0"/>
                        </a:spcAft>
                      </a:pPr>
                      <a:r>
                        <a:rPr lang="es-MX" sz="1200" dirty="0">
                          <a:latin typeface="Arial" pitchFamily="34" charset="0"/>
                          <a:ea typeface="Calibri"/>
                          <a:cs typeface="Arial" pitchFamily="34" charset="0"/>
                        </a:rPr>
                        <a:t>Adquirir valores y valores sociales;</a:t>
                      </a:r>
                    </a:p>
                    <a:p>
                      <a:pPr>
                        <a:lnSpc>
                          <a:spcPct val="115000"/>
                        </a:lnSpc>
                        <a:spcAft>
                          <a:spcPts val="0"/>
                        </a:spcAft>
                      </a:pPr>
                      <a:r>
                        <a:rPr lang="es-MX" sz="1200" dirty="0">
                          <a:latin typeface="Arial" pitchFamily="34" charset="0"/>
                          <a:ea typeface="Calibri"/>
                          <a:cs typeface="Arial" pitchFamily="34" charset="0"/>
                        </a:rPr>
                        <a:t>Incrementar el rendimiento académico;</a:t>
                      </a:r>
                    </a:p>
                    <a:p>
                      <a:pPr>
                        <a:lnSpc>
                          <a:spcPct val="115000"/>
                        </a:lnSpc>
                        <a:spcAft>
                          <a:spcPts val="0"/>
                        </a:spcAft>
                      </a:pPr>
                      <a:r>
                        <a:rPr lang="es-MX" sz="1200" dirty="0">
                          <a:latin typeface="Arial" pitchFamily="34" charset="0"/>
                          <a:ea typeface="Calibri"/>
                          <a:cs typeface="Arial" pitchFamily="34" charset="0"/>
                        </a:rPr>
                        <a:t>Facilitar el entendimiento y resolución de problemas.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a:tcPr>
                </a:tc>
              </a:tr>
              <a:tr h="1721650">
                <a:tc>
                  <a:txBody>
                    <a:bodyPr/>
                    <a:lstStyle/>
                    <a:p>
                      <a:pPr>
                        <a:lnSpc>
                          <a:spcPct val="115000"/>
                        </a:lnSpc>
                        <a:spcAft>
                          <a:spcPts val="0"/>
                        </a:spcAft>
                      </a:pPr>
                      <a:r>
                        <a:rPr lang="es-ES" sz="1200" b="1">
                          <a:latin typeface="Arial" pitchFamily="34" charset="0"/>
                          <a:ea typeface="Calibri"/>
                          <a:cs typeface="Arial" pitchFamily="34" charset="0"/>
                        </a:rPr>
                        <a:t>Disciplinas involucradas (objetivos de cada una)</a:t>
                      </a:r>
                      <a:endParaRPr lang="es-MX" sz="120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a:tcPr>
                </a:tc>
                <a:tc>
                  <a:txBody>
                    <a:bodyPr/>
                    <a:lstStyle/>
                    <a:p>
                      <a:pPr>
                        <a:lnSpc>
                          <a:spcPct val="115000"/>
                        </a:lnSpc>
                        <a:spcAft>
                          <a:spcPts val="0"/>
                        </a:spcAft>
                      </a:pPr>
                      <a:r>
                        <a:rPr lang="es-ES" sz="1200" dirty="0">
                          <a:latin typeface="Arial" pitchFamily="34" charset="0"/>
                          <a:ea typeface="Calibri"/>
                          <a:cs typeface="Arial" pitchFamily="34" charset="0"/>
                        </a:rPr>
                        <a:t>FÍSICA: </a:t>
                      </a:r>
                      <a:r>
                        <a:rPr lang="es-MX" sz="1200" dirty="0">
                          <a:latin typeface="Arial" pitchFamily="34" charset="0"/>
                          <a:ea typeface="Calibri"/>
                          <a:cs typeface="Arial" pitchFamily="34" charset="0"/>
                        </a:rPr>
                        <a:t>El alumno desarrollará habilidades aplicando método científico y valorará el trabajo colaborativo</a:t>
                      </a:r>
                      <a:r>
                        <a:rPr lang="es-MX" sz="1200" b="1" dirty="0">
                          <a:latin typeface="Arial" pitchFamily="34" charset="0"/>
                          <a:ea typeface="Calibri"/>
                          <a:cs typeface="Arial" pitchFamily="34" charset="0"/>
                        </a:rPr>
                        <a:t>;</a:t>
                      </a:r>
                      <a:endParaRPr lang="es-MX" sz="1200" dirty="0">
                        <a:latin typeface="Arial" pitchFamily="34" charset="0"/>
                        <a:ea typeface="Calibri"/>
                        <a:cs typeface="Arial" pitchFamily="34" charset="0"/>
                      </a:endParaRPr>
                    </a:p>
                    <a:p>
                      <a:pPr>
                        <a:lnSpc>
                          <a:spcPct val="115000"/>
                        </a:lnSpc>
                        <a:spcAft>
                          <a:spcPts val="0"/>
                        </a:spcAft>
                      </a:pPr>
                      <a:r>
                        <a:rPr lang="es-ES" sz="1200" dirty="0">
                          <a:latin typeface="Arial" pitchFamily="34" charset="0"/>
                          <a:ea typeface="Calibri"/>
                          <a:cs typeface="Arial" pitchFamily="34" charset="0"/>
                        </a:rPr>
                        <a:t>INFORMÁTICA: </a:t>
                      </a:r>
                      <a:r>
                        <a:rPr lang="es-MX" sz="1200" dirty="0">
                          <a:latin typeface="Arial" pitchFamily="34" charset="0"/>
                          <a:ea typeface="Calibri"/>
                          <a:cs typeface="Arial" pitchFamily="34" charset="0"/>
                        </a:rPr>
                        <a:t>El alumno desarrollará habilidades digitales necesarias; sabrá  aplicar la información a la solución de problemas</a:t>
                      </a:r>
                      <a:r>
                        <a:rPr lang="es-MX" sz="1200" b="1" dirty="0">
                          <a:latin typeface="Arial" pitchFamily="34" charset="0"/>
                          <a:ea typeface="Calibri"/>
                          <a:cs typeface="Arial" pitchFamily="34" charset="0"/>
                        </a:rPr>
                        <a:t> </a:t>
                      </a:r>
                      <a:endParaRPr lang="es-MX" sz="1200" dirty="0">
                        <a:latin typeface="Arial" pitchFamily="34" charset="0"/>
                        <a:ea typeface="Calibri"/>
                        <a:cs typeface="Arial" pitchFamily="34" charset="0"/>
                      </a:endParaRPr>
                    </a:p>
                    <a:p>
                      <a:pPr>
                        <a:lnSpc>
                          <a:spcPct val="115000"/>
                        </a:lnSpc>
                        <a:spcAft>
                          <a:spcPts val="0"/>
                        </a:spcAft>
                      </a:pPr>
                      <a:r>
                        <a:rPr lang="es-MX" sz="1200" dirty="0">
                          <a:latin typeface="Arial" pitchFamily="34" charset="0"/>
                          <a:ea typeface="Calibri"/>
                          <a:cs typeface="Arial" pitchFamily="34" charset="0"/>
                        </a:rPr>
                        <a:t>DIBUJO: El alumno reconocerá la utilidad del dibujo como medio esencial de comunicación para articular  una idea gráfica con un significado claro.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41</a:t>
            </a:fld>
            <a:endParaRPr lang="es-MX"/>
          </a:p>
        </p:txBody>
      </p:sp>
      <p:graphicFrame>
        <p:nvGraphicFramePr>
          <p:cNvPr id="3" name="2 Tabla"/>
          <p:cNvGraphicFramePr>
            <a:graphicFrameLocks noGrp="1"/>
          </p:cNvGraphicFramePr>
          <p:nvPr/>
        </p:nvGraphicFramePr>
        <p:xfrm>
          <a:off x="1043608" y="332656"/>
          <a:ext cx="7056784" cy="5521244"/>
        </p:xfrm>
        <a:graphic>
          <a:graphicData uri="http://schemas.openxmlformats.org/drawingml/2006/table">
            <a:tbl>
              <a:tblPr/>
              <a:tblGrid>
                <a:gridCol w="7056784"/>
              </a:tblGrid>
              <a:tr h="1069220">
                <a:tc>
                  <a:txBody>
                    <a:bodyPr/>
                    <a:lstStyle/>
                    <a:p>
                      <a:pPr>
                        <a:lnSpc>
                          <a:spcPct val="115000"/>
                        </a:lnSpc>
                        <a:spcAft>
                          <a:spcPts val="0"/>
                        </a:spcAft>
                      </a:pPr>
                      <a:r>
                        <a:rPr lang="es-ES" sz="1200" dirty="0">
                          <a:latin typeface="Arial" pitchFamily="34" charset="0"/>
                          <a:ea typeface="Calibri"/>
                          <a:cs typeface="Arial" pitchFamily="34" charset="0"/>
                        </a:rPr>
                        <a:t>FÍSICA: </a:t>
                      </a:r>
                      <a:r>
                        <a:rPr lang="es-MX" sz="1200" dirty="0">
                          <a:latin typeface="Arial" pitchFamily="34" charset="0"/>
                          <a:ea typeface="Calibri"/>
                          <a:cs typeface="Arial" pitchFamily="34" charset="0"/>
                        </a:rPr>
                        <a:t>El alumno desarrollará habilidades aplicando método científico y valorará el trabajo colaborativo</a:t>
                      </a:r>
                      <a:r>
                        <a:rPr lang="es-MX" sz="1200" b="1" dirty="0">
                          <a:latin typeface="Arial" pitchFamily="34" charset="0"/>
                          <a:ea typeface="Calibri"/>
                          <a:cs typeface="Arial" pitchFamily="34" charset="0"/>
                        </a:rPr>
                        <a:t>;</a:t>
                      </a:r>
                      <a:endParaRPr lang="es-MX" sz="1200" dirty="0">
                        <a:latin typeface="Arial" pitchFamily="34" charset="0"/>
                        <a:ea typeface="Calibri"/>
                        <a:cs typeface="Arial" pitchFamily="34" charset="0"/>
                      </a:endParaRPr>
                    </a:p>
                    <a:p>
                      <a:pPr>
                        <a:lnSpc>
                          <a:spcPct val="115000"/>
                        </a:lnSpc>
                        <a:spcAft>
                          <a:spcPts val="0"/>
                        </a:spcAft>
                      </a:pPr>
                      <a:r>
                        <a:rPr lang="es-ES" sz="1200" dirty="0">
                          <a:latin typeface="Arial" pitchFamily="34" charset="0"/>
                          <a:ea typeface="Calibri"/>
                          <a:cs typeface="Arial" pitchFamily="34" charset="0"/>
                        </a:rPr>
                        <a:t>INFORMÁTICA: </a:t>
                      </a:r>
                      <a:r>
                        <a:rPr lang="es-MX" sz="1200" dirty="0">
                          <a:latin typeface="Arial" pitchFamily="34" charset="0"/>
                          <a:ea typeface="Calibri"/>
                          <a:cs typeface="Arial" pitchFamily="34" charset="0"/>
                        </a:rPr>
                        <a:t>El alumno desarrollará habilidades digitales necesarias; sabrá  aplicar la información a la solución de problemas</a:t>
                      </a:r>
                      <a:r>
                        <a:rPr lang="es-MX" sz="1200" b="1" dirty="0">
                          <a:latin typeface="Arial" pitchFamily="34" charset="0"/>
                          <a:ea typeface="Calibri"/>
                          <a:cs typeface="Arial" pitchFamily="34" charset="0"/>
                        </a:rPr>
                        <a:t> </a:t>
                      </a:r>
                      <a:endParaRPr lang="es-MX" sz="1200" dirty="0">
                        <a:latin typeface="Arial" pitchFamily="34" charset="0"/>
                        <a:ea typeface="Calibri"/>
                        <a:cs typeface="Arial" pitchFamily="34" charset="0"/>
                      </a:endParaRPr>
                    </a:p>
                    <a:p>
                      <a:pPr>
                        <a:lnSpc>
                          <a:spcPct val="115000"/>
                        </a:lnSpc>
                        <a:spcAft>
                          <a:spcPts val="0"/>
                        </a:spcAft>
                      </a:pPr>
                      <a:r>
                        <a:rPr lang="es-MX" sz="1200" dirty="0">
                          <a:latin typeface="Arial" pitchFamily="34" charset="0"/>
                          <a:ea typeface="Calibri"/>
                          <a:cs typeface="Arial" pitchFamily="34" charset="0"/>
                        </a:rPr>
                        <a:t>DIBUJO: El alumno reconocerá la utilidad del dibujo como medio esencial de comunicación para articular  una idea gráfica con un significado claro.</a:t>
                      </a:r>
                    </a:p>
                  </a:txBody>
                  <a:tcPr marL="40542" marR="40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tcPr>
                </a:tc>
              </a:tr>
              <a:tr h="2493792">
                <a:tc>
                  <a:txBody>
                    <a:bodyPr/>
                    <a:lstStyle/>
                    <a:p>
                      <a:pPr>
                        <a:lnSpc>
                          <a:spcPct val="115000"/>
                        </a:lnSpc>
                        <a:spcAft>
                          <a:spcPts val="0"/>
                        </a:spcAft>
                      </a:pPr>
                      <a:r>
                        <a:rPr lang="es-MX" sz="1200" dirty="0">
                          <a:latin typeface="Arial" pitchFamily="34" charset="0"/>
                          <a:ea typeface="Calibri"/>
                          <a:cs typeface="Arial" pitchFamily="34" charset="0"/>
                        </a:rPr>
                        <a:t>Evaluación de los tres tipos de </a:t>
                      </a:r>
                      <a:r>
                        <a:rPr lang="es-ES" sz="1200" dirty="0" smtClean="0">
                          <a:latin typeface="Arial" pitchFamily="34" charset="0"/>
                          <a:ea typeface="Calibri"/>
                          <a:cs typeface="Arial" pitchFamily="34" charset="0"/>
                        </a:rPr>
                        <a:t>A</a:t>
                      </a:r>
                      <a:r>
                        <a:rPr lang="es-MX" sz="1200" dirty="0" smtClean="0">
                          <a:latin typeface="Arial" pitchFamily="34" charset="0"/>
                          <a:ea typeface="Calibri"/>
                          <a:cs typeface="Arial" pitchFamily="34" charset="0"/>
                        </a:rPr>
                        <a:t>aprendizaje: </a:t>
                      </a:r>
                      <a:r>
                        <a:rPr lang="es-MX" sz="1200" dirty="0" err="1">
                          <a:latin typeface="Arial" pitchFamily="34" charset="0"/>
                          <a:ea typeface="Calibri"/>
                          <a:cs typeface="Arial" pitchFamily="34" charset="0"/>
                        </a:rPr>
                        <a:t>Actitudinal</a:t>
                      </a:r>
                      <a:r>
                        <a:rPr lang="es-ES" sz="1200" dirty="0">
                          <a:latin typeface="Arial" pitchFamily="34" charset="0"/>
                          <a:ea typeface="Calibri"/>
                          <a:cs typeface="Arial" pitchFamily="34" charset="0"/>
                        </a:rPr>
                        <a:t>, </a:t>
                      </a:r>
                      <a:r>
                        <a:rPr lang="es-MX" sz="1200" dirty="0">
                          <a:latin typeface="Arial" pitchFamily="34" charset="0"/>
                          <a:ea typeface="Calibri"/>
                          <a:cs typeface="Arial" pitchFamily="34" charset="0"/>
                        </a:rPr>
                        <a:t>Procedimental</a:t>
                      </a:r>
                      <a:r>
                        <a:rPr lang="es-ES" sz="1200" dirty="0">
                          <a:latin typeface="Arial" pitchFamily="34" charset="0"/>
                          <a:ea typeface="Calibri"/>
                          <a:cs typeface="Arial" pitchFamily="34" charset="0"/>
                        </a:rPr>
                        <a:t> y </a:t>
                      </a:r>
                      <a:r>
                        <a:rPr lang="es-MX" sz="1200" dirty="0">
                          <a:latin typeface="Arial" pitchFamily="34" charset="0"/>
                          <a:ea typeface="Calibri"/>
                          <a:cs typeface="Arial" pitchFamily="34" charset="0"/>
                        </a:rPr>
                        <a:t>Conceptual;</a:t>
                      </a:r>
                      <a:r>
                        <a:rPr lang="es-MX" sz="1200" b="1" dirty="0">
                          <a:latin typeface="Arial" pitchFamily="34" charset="0"/>
                          <a:ea typeface="Calibri"/>
                          <a:cs typeface="Arial" pitchFamily="34" charset="0"/>
                        </a:rPr>
                        <a:t> </a:t>
                      </a:r>
                      <a:endParaRPr lang="es-MX" sz="1200" dirty="0">
                        <a:latin typeface="Arial" pitchFamily="34" charset="0"/>
                        <a:ea typeface="Calibri"/>
                        <a:cs typeface="Arial" pitchFamily="34" charset="0"/>
                      </a:endParaRPr>
                    </a:p>
                    <a:p>
                      <a:pPr marL="342900" lvl="0" indent="-342900" fontAlgn="base">
                        <a:lnSpc>
                          <a:spcPct val="115000"/>
                        </a:lnSpc>
                        <a:spcAft>
                          <a:spcPts val="955"/>
                        </a:spcAft>
                        <a:buFont typeface="Arial"/>
                        <a:buChar char="•"/>
                      </a:pPr>
                      <a:r>
                        <a:rPr lang="es-MX" sz="1200" dirty="0">
                          <a:latin typeface="Arial" pitchFamily="34" charset="0"/>
                          <a:ea typeface="Calibri"/>
                          <a:cs typeface="Arial" pitchFamily="34" charset="0"/>
                        </a:rPr>
                        <a:t>Diagnóstica: Cuestionarios KPSI: </a:t>
                      </a:r>
                      <a:r>
                        <a:rPr lang="es-ES" sz="1200" dirty="0">
                          <a:latin typeface="Arial" pitchFamily="34" charset="0"/>
                          <a:ea typeface="Times New Roman"/>
                          <a:cs typeface="Arial" pitchFamily="34" charset="0"/>
                        </a:rPr>
                        <a:t>Un cuestionario KPSI (</a:t>
                      </a:r>
                      <a:r>
                        <a:rPr lang="es-ES" sz="1200" dirty="0" err="1">
                          <a:latin typeface="Arial" pitchFamily="34" charset="0"/>
                          <a:ea typeface="Times New Roman"/>
                          <a:cs typeface="Arial" pitchFamily="34" charset="0"/>
                        </a:rPr>
                        <a:t>Knowledge</a:t>
                      </a:r>
                      <a:r>
                        <a:rPr lang="es-ES" sz="1200" dirty="0">
                          <a:latin typeface="Arial" pitchFamily="34" charset="0"/>
                          <a:ea typeface="Times New Roman"/>
                          <a:cs typeface="Arial" pitchFamily="34" charset="0"/>
                        </a:rPr>
                        <a:t> and Prior </a:t>
                      </a:r>
                      <a:r>
                        <a:rPr lang="es-ES" sz="1200" dirty="0" err="1">
                          <a:latin typeface="Arial" pitchFamily="34" charset="0"/>
                          <a:ea typeface="Times New Roman"/>
                          <a:cs typeface="Arial" pitchFamily="34" charset="0"/>
                        </a:rPr>
                        <a:t>StudyInventory</a:t>
                      </a:r>
                      <a:r>
                        <a:rPr lang="es-ES" sz="1200" dirty="0">
                          <a:latin typeface="Arial" pitchFamily="34" charset="0"/>
                          <a:ea typeface="Times New Roman"/>
                          <a:cs typeface="Arial" pitchFamily="34" charset="0"/>
                        </a:rPr>
                        <a:t>), proporciona al estudiante un instrumento para su autorregulación, permitiendo contrastar sus conocimientos previos con los obtenidos al finalizar la unidad, y  también compararlos con los de sus compañeros y los del profesor (Villegas y </a:t>
                      </a:r>
                      <a:r>
                        <a:rPr lang="es-ES" sz="1200" dirty="0" err="1">
                          <a:latin typeface="Arial" pitchFamily="34" charset="0"/>
                          <a:ea typeface="Times New Roman"/>
                          <a:cs typeface="Arial" pitchFamily="34" charset="0"/>
                        </a:rPr>
                        <a:t>Zuluaga</a:t>
                      </a:r>
                      <a:r>
                        <a:rPr lang="es-ES" sz="1200" dirty="0">
                          <a:latin typeface="Arial" pitchFamily="34" charset="0"/>
                          <a:ea typeface="Times New Roman"/>
                          <a:cs typeface="Arial" pitchFamily="34" charset="0"/>
                        </a:rPr>
                        <a:t> 2001).</a:t>
                      </a:r>
                      <a:endParaRPr lang="es-MX" sz="1200" dirty="0">
                        <a:latin typeface="Arial" pitchFamily="34" charset="0"/>
                        <a:ea typeface="Calibri"/>
                        <a:cs typeface="Arial" pitchFamily="34" charset="0"/>
                      </a:endParaRPr>
                    </a:p>
                    <a:p>
                      <a:pPr marL="342900" lvl="0" indent="-342900">
                        <a:lnSpc>
                          <a:spcPct val="115000"/>
                        </a:lnSpc>
                        <a:spcAft>
                          <a:spcPts val="0"/>
                        </a:spcAft>
                        <a:buFont typeface="Arial"/>
                        <a:buChar char="•"/>
                        <a:tabLst>
                          <a:tab pos="457200" algn="l"/>
                        </a:tabLst>
                      </a:pPr>
                      <a:r>
                        <a:rPr lang="es-MX" sz="1200" dirty="0">
                          <a:latin typeface="Arial" pitchFamily="34" charset="0"/>
                          <a:ea typeface="Calibri"/>
                          <a:cs typeface="Arial" pitchFamily="34" charset="0"/>
                        </a:rPr>
                        <a:t>Formativa (Proceso): listas de cotejo, pruebas objetivas, escala de rango.</a:t>
                      </a:r>
                    </a:p>
                    <a:p>
                      <a:pPr marL="342900" lvl="0" indent="-342900">
                        <a:lnSpc>
                          <a:spcPct val="115000"/>
                        </a:lnSpc>
                        <a:spcAft>
                          <a:spcPts val="0"/>
                        </a:spcAft>
                        <a:buFont typeface="Arial"/>
                        <a:buChar char="•"/>
                        <a:tabLst>
                          <a:tab pos="457200" algn="l"/>
                        </a:tabLst>
                      </a:pPr>
                      <a:r>
                        <a:rPr lang="es-MX" sz="1200" dirty="0" err="1">
                          <a:latin typeface="Arial" pitchFamily="34" charset="0"/>
                          <a:ea typeface="Calibri"/>
                          <a:cs typeface="Arial" pitchFamily="34" charset="0"/>
                        </a:rPr>
                        <a:t>Sumativa</a:t>
                      </a:r>
                      <a:r>
                        <a:rPr lang="es-MX" sz="1200" dirty="0">
                          <a:latin typeface="Arial" pitchFamily="34" charset="0"/>
                          <a:ea typeface="Calibri"/>
                          <a:cs typeface="Arial" pitchFamily="34" charset="0"/>
                        </a:rPr>
                        <a:t>: Rúbrica de prácticas digitales</a:t>
                      </a:r>
                      <a:r>
                        <a:rPr lang="es-ES" sz="1200" dirty="0">
                          <a:latin typeface="Arial" pitchFamily="34" charset="0"/>
                          <a:ea typeface="Calibri"/>
                          <a:cs typeface="Arial" pitchFamily="34" charset="0"/>
                        </a:rPr>
                        <a:t>, </a:t>
                      </a:r>
                      <a:r>
                        <a:rPr lang="es-MX" sz="1200" dirty="0">
                          <a:latin typeface="Arial" pitchFamily="34" charset="0"/>
                          <a:ea typeface="Calibri"/>
                          <a:cs typeface="Arial" pitchFamily="34" charset="0"/>
                        </a:rPr>
                        <a:t>rúbrica acerca del desarrollo del dibujo o gráfica (</a:t>
                      </a:r>
                      <a:r>
                        <a:rPr lang="es-MX" sz="1200" dirty="0" err="1">
                          <a:latin typeface="Arial" pitchFamily="34" charset="0"/>
                          <a:ea typeface="Calibri"/>
                          <a:cs typeface="Arial" pitchFamily="34" charset="0"/>
                        </a:rPr>
                        <a:t>Heteroevaluación</a:t>
                      </a:r>
                      <a:r>
                        <a:rPr lang="es-MX" sz="1200" dirty="0">
                          <a:latin typeface="Arial" pitchFamily="34" charset="0"/>
                          <a:ea typeface="Calibri"/>
                          <a:cs typeface="Arial" pitchFamily="34" charset="0"/>
                        </a:rPr>
                        <a:t>); la  apreciación del alumno(Autoevaluación) y la elaboración del producto final y el logro del equipo (</a:t>
                      </a:r>
                      <a:r>
                        <a:rPr lang="es-MX" sz="1200" dirty="0" err="1">
                          <a:latin typeface="Arial" pitchFamily="34" charset="0"/>
                          <a:ea typeface="Calibri"/>
                          <a:cs typeface="Arial" pitchFamily="34" charset="0"/>
                        </a:rPr>
                        <a:t>Coevaluación</a:t>
                      </a:r>
                      <a:r>
                        <a:rPr lang="es-MX" sz="1200" dirty="0">
                          <a:latin typeface="Arial" pitchFamily="34" charset="0"/>
                          <a:ea typeface="Calibri"/>
                          <a:cs typeface="Arial" pitchFamily="34" charset="0"/>
                        </a:rPr>
                        <a:t>).</a:t>
                      </a:r>
                    </a:p>
                  </a:txBody>
                  <a:tcPr marL="40542" marR="40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tcPr>
                </a:tc>
              </a:tr>
              <a:tr h="1765580">
                <a:tc>
                  <a:txBody>
                    <a:bodyPr/>
                    <a:lstStyle/>
                    <a:p>
                      <a:pPr marL="342900" lvl="0" indent="-342900">
                        <a:lnSpc>
                          <a:spcPct val="115000"/>
                        </a:lnSpc>
                        <a:spcAft>
                          <a:spcPts val="0"/>
                        </a:spcAft>
                        <a:buFont typeface="Arial"/>
                        <a:buChar char="•"/>
                        <a:tabLst>
                          <a:tab pos="457200" algn="l"/>
                        </a:tabLst>
                      </a:pPr>
                      <a:r>
                        <a:rPr lang="es-MX" sz="700" dirty="0">
                          <a:latin typeface="Arial"/>
                          <a:ea typeface="Calibri"/>
                          <a:cs typeface="Times New Roman"/>
                        </a:rPr>
                        <a:t>¿</a:t>
                      </a:r>
                      <a:r>
                        <a:rPr lang="es-MX" sz="1200" dirty="0">
                          <a:latin typeface="Arial"/>
                          <a:ea typeface="Calibri"/>
                          <a:cs typeface="Times New Roman"/>
                        </a:rPr>
                        <a:t>Qué pasaría si no hubiera telecomunicaciones(</a:t>
                      </a:r>
                      <a:r>
                        <a:rPr lang="es-MX" sz="1200" dirty="0" err="1">
                          <a:latin typeface="Arial"/>
                          <a:ea typeface="Calibri"/>
                          <a:cs typeface="Times New Roman"/>
                        </a:rPr>
                        <a:t>Whatt’s</a:t>
                      </a:r>
                      <a:r>
                        <a:rPr lang="es-MX" sz="1200" dirty="0">
                          <a:latin typeface="Arial"/>
                          <a:ea typeface="Calibri"/>
                          <a:cs typeface="Times New Roman"/>
                        </a:rPr>
                        <a:t> </a:t>
                      </a:r>
                      <a:r>
                        <a:rPr lang="es-MX" sz="1200" dirty="0" err="1">
                          <a:latin typeface="Arial"/>
                          <a:ea typeface="Calibri"/>
                          <a:cs typeface="Times New Roman"/>
                        </a:rPr>
                        <a:t>App</a:t>
                      </a:r>
                      <a:r>
                        <a:rPr lang="es-MX" sz="1200" dirty="0">
                          <a:latin typeface="Arial"/>
                          <a:ea typeface="Calibri"/>
                          <a:cs typeface="Times New Roman"/>
                        </a:rPr>
                        <a:t>, </a:t>
                      </a:r>
                      <a:r>
                        <a:rPr lang="es-MX" sz="1200" dirty="0" err="1">
                          <a:latin typeface="Arial"/>
                          <a:ea typeface="Calibri"/>
                          <a:cs typeface="Times New Roman"/>
                        </a:rPr>
                        <a:t>Facebook</a:t>
                      </a:r>
                      <a:r>
                        <a:rPr lang="es-MX" sz="1200" dirty="0">
                          <a:latin typeface="Arial"/>
                          <a:ea typeface="Calibri"/>
                          <a:cs typeface="Times New Roman"/>
                        </a:rPr>
                        <a:t>, </a:t>
                      </a:r>
                      <a:r>
                        <a:rPr lang="es-MX" sz="1200" dirty="0" err="1">
                          <a:latin typeface="Arial"/>
                          <a:ea typeface="Calibri"/>
                          <a:cs typeface="Times New Roman"/>
                        </a:rPr>
                        <a:t>Twitter</a:t>
                      </a:r>
                      <a:r>
                        <a:rPr lang="es-MX" sz="1200" dirty="0">
                          <a:latin typeface="Arial"/>
                          <a:ea typeface="Calibri"/>
                          <a:cs typeface="Times New Roman"/>
                        </a:rPr>
                        <a:t>, </a:t>
                      </a:r>
                      <a:r>
                        <a:rPr lang="es-MX" sz="1200" dirty="0" err="1">
                          <a:latin typeface="Arial"/>
                          <a:ea typeface="Calibri"/>
                          <a:cs typeface="Times New Roman"/>
                        </a:rPr>
                        <a:t>Instagram</a:t>
                      </a:r>
                      <a:r>
                        <a:rPr lang="es-MX" sz="1200" dirty="0">
                          <a:latin typeface="Arial"/>
                          <a:ea typeface="Calibri"/>
                          <a:cs typeface="Times New Roman"/>
                        </a:rPr>
                        <a:t>, etc.)? </a:t>
                      </a:r>
                      <a:endParaRPr lang="es-MX" sz="1200" dirty="0">
                        <a:latin typeface="Calibri"/>
                        <a:ea typeface="Calibri"/>
                        <a:cs typeface="Times New Roman"/>
                      </a:endParaRPr>
                    </a:p>
                    <a:p>
                      <a:pPr marL="342900" lvl="0" indent="-342900">
                        <a:lnSpc>
                          <a:spcPct val="115000"/>
                        </a:lnSpc>
                        <a:spcAft>
                          <a:spcPts val="0"/>
                        </a:spcAft>
                        <a:buFont typeface="Arial"/>
                        <a:buChar char="•"/>
                        <a:tabLst>
                          <a:tab pos="457200" algn="l"/>
                        </a:tabLst>
                      </a:pPr>
                      <a:r>
                        <a:rPr lang="es-ES" sz="1200" dirty="0">
                          <a:latin typeface="Arial"/>
                          <a:ea typeface="Calibri"/>
                          <a:cs typeface="Times New Roman"/>
                        </a:rPr>
                        <a:t>¿</a:t>
                      </a:r>
                      <a:r>
                        <a:rPr lang="es-MX" sz="1200" dirty="0">
                          <a:latin typeface="Arial"/>
                          <a:ea typeface="Calibri"/>
                          <a:cs typeface="Times New Roman"/>
                        </a:rPr>
                        <a:t>Cuál es mejor método del dibujo para el trazado de elipses?</a:t>
                      </a:r>
                      <a:endParaRPr lang="es-MX" sz="1200" dirty="0">
                        <a:latin typeface="Calibri"/>
                        <a:ea typeface="Calibri"/>
                        <a:cs typeface="Times New Roman"/>
                      </a:endParaRPr>
                    </a:p>
                    <a:p>
                      <a:pPr marL="342900" lvl="0" indent="-342900">
                        <a:lnSpc>
                          <a:spcPct val="115000"/>
                        </a:lnSpc>
                        <a:spcAft>
                          <a:spcPts val="0"/>
                        </a:spcAft>
                        <a:buFont typeface="Arial"/>
                        <a:buChar char="•"/>
                        <a:tabLst>
                          <a:tab pos="457200" algn="l"/>
                        </a:tabLst>
                      </a:pPr>
                      <a:r>
                        <a:rPr lang="es-MX" sz="1200" dirty="0">
                          <a:latin typeface="Arial"/>
                          <a:ea typeface="Calibri"/>
                          <a:cs typeface="Times New Roman"/>
                        </a:rPr>
                        <a:t>¿Qué implicaría que no hubiera internet?</a:t>
                      </a:r>
                      <a:endParaRPr lang="es-MX" sz="1200" dirty="0">
                        <a:latin typeface="Calibri"/>
                        <a:ea typeface="Calibri"/>
                        <a:cs typeface="Times New Roman"/>
                      </a:endParaRPr>
                    </a:p>
                    <a:p>
                      <a:pPr marL="342900" lvl="0" indent="-342900">
                        <a:lnSpc>
                          <a:spcPct val="115000"/>
                        </a:lnSpc>
                        <a:spcAft>
                          <a:spcPts val="0"/>
                        </a:spcAft>
                        <a:buFont typeface="Arial"/>
                        <a:buChar char="•"/>
                        <a:tabLst>
                          <a:tab pos="457200" algn="l"/>
                        </a:tabLst>
                      </a:pPr>
                      <a:r>
                        <a:rPr lang="es-ES" sz="1200" dirty="0">
                          <a:latin typeface="Arial"/>
                          <a:ea typeface="Calibri"/>
                          <a:cs typeface="Times New Roman"/>
                        </a:rPr>
                        <a:t>¿</a:t>
                      </a:r>
                      <a:r>
                        <a:rPr lang="es-MX" sz="1200" dirty="0">
                          <a:latin typeface="Arial"/>
                          <a:ea typeface="Calibri"/>
                          <a:cs typeface="Times New Roman"/>
                        </a:rPr>
                        <a:t>De qué manera puedo resaltar  elementos técnicos y artísticos del dibujo?</a:t>
                      </a:r>
                      <a:endParaRPr lang="es-MX" sz="1200" dirty="0">
                        <a:latin typeface="Calibri"/>
                        <a:ea typeface="Calibri"/>
                        <a:cs typeface="Times New Roman"/>
                      </a:endParaRPr>
                    </a:p>
                    <a:p>
                      <a:pPr marL="342900" lvl="0" indent="-342900">
                        <a:lnSpc>
                          <a:spcPct val="115000"/>
                        </a:lnSpc>
                        <a:spcAft>
                          <a:spcPts val="0"/>
                        </a:spcAft>
                        <a:buFont typeface="Arial"/>
                        <a:buChar char="•"/>
                        <a:tabLst>
                          <a:tab pos="457200" algn="l"/>
                        </a:tabLst>
                      </a:pPr>
                      <a:r>
                        <a:rPr lang="es-MX" sz="1200" dirty="0">
                          <a:latin typeface="Arial"/>
                          <a:ea typeface="Calibri"/>
                          <a:cs typeface="Times New Roman"/>
                        </a:rPr>
                        <a:t>¿Cómo cambiaría la vida sin la sencilla TV?</a:t>
                      </a:r>
                      <a:endParaRPr lang="es-MX" sz="1200" dirty="0">
                        <a:latin typeface="Calibri"/>
                        <a:ea typeface="Calibri"/>
                        <a:cs typeface="Times New Roman"/>
                      </a:endParaRPr>
                    </a:p>
                  </a:txBody>
                  <a:tcPr marL="40542" marR="405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42</a:t>
            </a:fld>
            <a:endParaRPr lang="es-MX"/>
          </a:p>
        </p:txBody>
      </p:sp>
      <p:graphicFrame>
        <p:nvGraphicFramePr>
          <p:cNvPr id="3" name="2 Tabla"/>
          <p:cNvGraphicFramePr>
            <a:graphicFrameLocks noGrp="1"/>
          </p:cNvGraphicFramePr>
          <p:nvPr/>
        </p:nvGraphicFramePr>
        <p:xfrm>
          <a:off x="971600" y="2272284"/>
          <a:ext cx="7488832" cy="2453640"/>
        </p:xfrm>
        <a:graphic>
          <a:graphicData uri="http://schemas.openxmlformats.org/drawingml/2006/table">
            <a:tbl>
              <a:tblPr/>
              <a:tblGrid>
                <a:gridCol w="254284"/>
                <a:gridCol w="5711126"/>
                <a:gridCol w="1120489"/>
                <a:gridCol w="402933"/>
              </a:tblGrid>
              <a:tr h="0">
                <a:tc gridSpan="2">
                  <a:txBody>
                    <a:bodyPr/>
                    <a:lstStyle/>
                    <a:p>
                      <a:pPr algn="ctr">
                        <a:lnSpc>
                          <a:spcPct val="115000"/>
                        </a:lnSpc>
                        <a:spcAft>
                          <a:spcPts val="0"/>
                        </a:spcAft>
                      </a:pPr>
                      <a:r>
                        <a:rPr lang="es-ES" sz="2000" b="1" dirty="0" smtClean="0">
                          <a:latin typeface="Arial" pitchFamily="34" charset="0"/>
                          <a:ea typeface="Calibri"/>
                          <a:cs typeface="Arial" pitchFamily="34" charset="0"/>
                        </a:rPr>
                        <a:t>                CALENDARIZACIÓN</a:t>
                      </a:r>
                      <a:endParaRPr lang="es-MX" sz="200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a:txBody>
                    <a:bodyPr/>
                    <a:lstStyle/>
                    <a:p>
                      <a:pPr>
                        <a:lnSpc>
                          <a:spcPct val="115000"/>
                        </a:lnSpc>
                        <a:spcAft>
                          <a:spcPts val="0"/>
                        </a:spcAft>
                      </a:pPr>
                      <a:endParaRPr lang="es-MX" sz="11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s-MX" sz="1100">
                          <a:latin typeface="Calibri"/>
                          <a:ea typeface="Calibri"/>
                          <a:cs typeface="Times New Roman"/>
                        </a:rPr>
                        <a:t> </a:t>
                      </a: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15000"/>
                        </a:lnSpc>
                        <a:spcAft>
                          <a:spcPts val="1000"/>
                        </a:spcAft>
                      </a:pPr>
                      <a:r>
                        <a:rPr lang="es-MX" sz="2000">
                          <a:latin typeface="Arial" pitchFamily="34" charset="0"/>
                          <a:ea typeface="Calibri"/>
                          <a:cs typeface="Arial" pitchFamily="34" charset="0"/>
                        </a:rPr>
                        <a:t> </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gridSpan="3">
                  <a:txBody>
                    <a:bodyPr/>
                    <a:lstStyle/>
                    <a:p>
                      <a:pPr>
                        <a:lnSpc>
                          <a:spcPct val="115000"/>
                        </a:lnSpc>
                        <a:spcAft>
                          <a:spcPts val="600"/>
                        </a:spcAft>
                      </a:pPr>
                      <a:r>
                        <a:rPr lang="pt-BR" sz="2000" b="1" u="sng" dirty="0">
                          <a:solidFill>
                            <a:srgbClr val="0000FF"/>
                          </a:solidFill>
                          <a:latin typeface="Arial" pitchFamily="34" charset="0"/>
                          <a:ea typeface="Calibri"/>
                          <a:cs typeface="Arial" pitchFamily="34" charset="0"/>
                        </a:rPr>
                        <a:t>ETAPAS:</a:t>
                      </a:r>
                      <a:endParaRPr lang="es-MX" sz="200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0">
                <a:tc>
                  <a:txBody>
                    <a:bodyPr/>
                    <a:lstStyle/>
                    <a:p>
                      <a:pPr>
                        <a:lnSpc>
                          <a:spcPct val="115000"/>
                        </a:lnSpc>
                        <a:spcAft>
                          <a:spcPts val="1000"/>
                        </a:spcAft>
                      </a:pPr>
                      <a:r>
                        <a:rPr lang="es-MX" sz="2000">
                          <a:latin typeface="Arial" pitchFamily="34" charset="0"/>
                          <a:ea typeface="Calibri"/>
                          <a:cs typeface="Arial" pitchFamily="34" charset="0"/>
                        </a:rPr>
                        <a:t> </a:t>
                      </a:r>
                    </a:p>
                  </a:txBody>
                  <a:tcPr marL="0" marR="0" marT="0" marB="0" anchor="ctr">
                    <a:lnL>
                      <a:noFill/>
                    </a:lnL>
                    <a:lnR w="12700" cap="flat" cmpd="sng" algn="ctr">
                      <a:noFill/>
                      <a:prstDash val="solid"/>
                      <a:round/>
                      <a:headEnd type="none" w="med" len="med"/>
                      <a:tailEnd type="none" w="med" len="med"/>
                    </a:lnR>
                    <a:lnT>
                      <a:noFill/>
                    </a:lnT>
                    <a:lnB>
                      <a:noFill/>
                    </a:lnB>
                  </a:tcPr>
                </a:tc>
                <a:tc gridSpan="3">
                  <a:txBody>
                    <a:bodyPr/>
                    <a:lstStyle/>
                    <a:p>
                      <a:pPr>
                        <a:lnSpc>
                          <a:spcPct val="115000"/>
                        </a:lnSpc>
                        <a:spcAft>
                          <a:spcPts val="600"/>
                        </a:spcAft>
                      </a:pPr>
                      <a:r>
                        <a:rPr lang="pt-BR" sz="2000" u="sng" dirty="0">
                          <a:solidFill>
                            <a:srgbClr val="0000FF"/>
                          </a:solidFill>
                          <a:latin typeface="Arial" pitchFamily="34" charset="0"/>
                          <a:ea typeface="Calibri"/>
                          <a:cs typeface="Arial" pitchFamily="34" charset="0"/>
                        </a:rPr>
                        <a:t>PLANTEAMIENTO DEL PROBLEMA</a:t>
                      </a:r>
                      <a:endParaRPr lang="es-MX" sz="200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0">
                <a:tc>
                  <a:txBody>
                    <a:bodyPr/>
                    <a:lstStyle/>
                    <a:p>
                      <a:pPr>
                        <a:lnSpc>
                          <a:spcPct val="115000"/>
                        </a:lnSpc>
                        <a:spcAft>
                          <a:spcPts val="1000"/>
                        </a:spcAft>
                      </a:pPr>
                      <a:r>
                        <a:rPr lang="es-MX" sz="2000">
                          <a:latin typeface="Arial" pitchFamily="34" charset="0"/>
                          <a:ea typeface="Calibri"/>
                          <a:cs typeface="Arial" pitchFamily="34" charset="0"/>
                        </a:rPr>
                        <a:t> </a:t>
                      </a:r>
                    </a:p>
                  </a:txBody>
                  <a:tcPr marL="0" marR="0" marT="0" marB="0" anchor="ctr">
                    <a:lnL>
                      <a:noFill/>
                    </a:lnL>
                    <a:lnR w="12700" cap="flat" cmpd="sng" algn="ctr">
                      <a:noFill/>
                      <a:prstDash val="solid"/>
                      <a:round/>
                      <a:headEnd type="none" w="med" len="med"/>
                      <a:tailEnd type="none" w="med" len="med"/>
                    </a:lnR>
                    <a:lnT>
                      <a:noFill/>
                    </a:lnT>
                    <a:lnB>
                      <a:noFill/>
                    </a:lnB>
                  </a:tcPr>
                </a:tc>
                <a:tc gridSpan="3">
                  <a:txBody>
                    <a:bodyPr/>
                    <a:lstStyle/>
                    <a:p>
                      <a:pPr>
                        <a:lnSpc>
                          <a:spcPct val="115000"/>
                        </a:lnSpc>
                        <a:spcAft>
                          <a:spcPts val="600"/>
                        </a:spcAft>
                      </a:pPr>
                      <a:r>
                        <a:rPr lang="pt-BR" sz="2000" u="sng" dirty="0">
                          <a:solidFill>
                            <a:srgbClr val="0000FF"/>
                          </a:solidFill>
                          <a:latin typeface="Arial" pitchFamily="34" charset="0"/>
                          <a:ea typeface="Calibri"/>
                          <a:cs typeface="Arial" pitchFamily="34" charset="0"/>
                        </a:rPr>
                        <a:t>MARCO TEÓRICO</a:t>
                      </a:r>
                      <a:endParaRPr lang="es-MX" sz="200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0">
                <a:tc>
                  <a:txBody>
                    <a:bodyPr/>
                    <a:lstStyle/>
                    <a:p>
                      <a:pPr>
                        <a:lnSpc>
                          <a:spcPct val="115000"/>
                        </a:lnSpc>
                        <a:spcAft>
                          <a:spcPts val="1000"/>
                        </a:spcAft>
                      </a:pPr>
                      <a:r>
                        <a:rPr lang="es-MX" sz="2000">
                          <a:latin typeface="Arial" pitchFamily="34" charset="0"/>
                          <a:ea typeface="Calibri"/>
                          <a:cs typeface="Arial" pitchFamily="34" charset="0"/>
                        </a:rPr>
                        <a:t> </a:t>
                      </a:r>
                    </a:p>
                  </a:txBody>
                  <a:tcPr marL="0" marR="0" marT="0" marB="0" anchor="ctr">
                    <a:lnL>
                      <a:noFill/>
                    </a:lnL>
                    <a:lnR w="12700" cap="flat" cmpd="sng" algn="ctr">
                      <a:noFill/>
                      <a:prstDash val="solid"/>
                      <a:round/>
                      <a:headEnd type="none" w="med" len="med"/>
                      <a:tailEnd type="none" w="med" len="med"/>
                    </a:lnR>
                    <a:lnT>
                      <a:noFill/>
                    </a:lnT>
                    <a:lnB>
                      <a:noFill/>
                    </a:lnB>
                  </a:tcPr>
                </a:tc>
                <a:tc gridSpan="3">
                  <a:txBody>
                    <a:bodyPr/>
                    <a:lstStyle/>
                    <a:p>
                      <a:pPr>
                        <a:lnSpc>
                          <a:spcPct val="115000"/>
                        </a:lnSpc>
                        <a:spcAft>
                          <a:spcPts val="600"/>
                        </a:spcAft>
                      </a:pPr>
                      <a:r>
                        <a:rPr lang="pt-BR" sz="2000" u="sng" dirty="0">
                          <a:solidFill>
                            <a:srgbClr val="0000FF"/>
                          </a:solidFill>
                          <a:latin typeface="Arial" pitchFamily="34" charset="0"/>
                          <a:ea typeface="Calibri"/>
                          <a:cs typeface="Arial" pitchFamily="34" charset="0"/>
                        </a:rPr>
                        <a:t>DESARROLLO</a:t>
                      </a:r>
                      <a:endParaRPr lang="es-MX" sz="200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0">
                <a:tc>
                  <a:txBody>
                    <a:bodyPr/>
                    <a:lstStyle/>
                    <a:p>
                      <a:pPr>
                        <a:lnSpc>
                          <a:spcPct val="115000"/>
                        </a:lnSpc>
                        <a:spcAft>
                          <a:spcPts val="1000"/>
                        </a:spcAft>
                      </a:pPr>
                      <a:r>
                        <a:rPr lang="es-MX" sz="2000">
                          <a:latin typeface="Arial" pitchFamily="34" charset="0"/>
                          <a:ea typeface="Calibri"/>
                          <a:cs typeface="Arial" pitchFamily="34" charset="0"/>
                        </a:rPr>
                        <a:t> </a:t>
                      </a:r>
                    </a:p>
                  </a:txBody>
                  <a:tcPr marL="0" marR="0" marT="0" marB="0" anchor="ctr">
                    <a:lnL>
                      <a:noFill/>
                    </a:lnL>
                    <a:lnR w="12700" cap="flat" cmpd="sng" algn="ctr">
                      <a:noFill/>
                      <a:prstDash val="solid"/>
                      <a:round/>
                      <a:headEnd type="none" w="med" len="med"/>
                      <a:tailEnd type="none" w="med" len="med"/>
                    </a:lnR>
                    <a:lnT>
                      <a:noFill/>
                    </a:lnT>
                    <a:lnB>
                      <a:noFill/>
                    </a:lnB>
                  </a:tcPr>
                </a:tc>
                <a:tc gridSpan="3">
                  <a:txBody>
                    <a:bodyPr/>
                    <a:lstStyle/>
                    <a:p>
                      <a:pPr>
                        <a:lnSpc>
                          <a:spcPct val="115000"/>
                        </a:lnSpc>
                        <a:spcAft>
                          <a:spcPts val="600"/>
                        </a:spcAft>
                      </a:pPr>
                      <a:r>
                        <a:rPr lang="pt-BR" sz="2000" u="sng" dirty="0">
                          <a:solidFill>
                            <a:srgbClr val="0000FF"/>
                          </a:solidFill>
                          <a:latin typeface="Arial" pitchFamily="34" charset="0"/>
                          <a:ea typeface="Calibri"/>
                          <a:cs typeface="Arial" pitchFamily="34" charset="0"/>
                        </a:rPr>
                        <a:t>CONCLUSIONES</a:t>
                      </a:r>
                      <a:endParaRPr lang="es-MX" sz="200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r h="0">
                <a:tc>
                  <a:txBody>
                    <a:bodyPr/>
                    <a:lstStyle/>
                    <a:p>
                      <a:pPr>
                        <a:lnSpc>
                          <a:spcPct val="115000"/>
                        </a:lnSpc>
                        <a:spcAft>
                          <a:spcPts val="1000"/>
                        </a:spcAft>
                      </a:pPr>
                      <a:r>
                        <a:rPr lang="es-MX" sz="2000">
                          <a:latin typeface="Arial" pitchFamily="34" charset="0"/>
                          <a:ea typeface="Calibri"/>
                          <a:cs typeface="Arial" pitchFamily="34" charset="0"/>
                        </a:rPr>
                        <a:t> </a:t>
                      </a:r>
                    </a:p>
                  </a:txBody>
                  <a:tcPr marL="0" marR="0" marT="0" marB="0" anchor="ctr">
                    <a:lnL>
                      <a:noFill/>
                    </a:lnL>
                    <a:lnR w="12700" cap="flat" cmpd="sng" algn="ctr">
                      <a:noFill/>
                      <a:prstDash val="solid"/>
                      <a:round/>
                      <a:headEnd type="none" w="med" len="med"/>
                      <a:tailEnd type="none" w="med" len="med"/>
                    </a:lnR>
                    <a:lnT>
                      <a:noFill/>
                    </a:lnT>
                    <a:lnB>
                      <a:noFill/>
                    </a:lnB>
                  </a:tcPr>
                </a:tc>
                <a:tc gridSpan="3">
                  <a:txBody>
                    <a:bodyPr/>
                    <a:lstStyle/>
                    <a:p>
                      <a:pPr>
                        <a:lnSpc>
                          <a:spcPct val="115000"/>
                        </a:lnSpc>
                        <a:spcAft>
                          <a:spcPts val="600"/>
                        </a:spcAft>
                      </a:pPr>
                      <a:r>
                        <a:rPr lang="pt-BR" sz="2000" u="sng" dirty="0">
                          <a:solidFill>
                            <a:srgbClr val="0000FF"/>
                          </a:solidFill>
                          <a:latin typeface="Arial" pitchFamily="34" charset="0"/>
                          <a:ea typeface="Calibri"/>
                          <a:cs typeface="Arial" pitchFamily="34" charset="0"/>
                        </a:rPr>
                        <a:t>RETROALIMENTACIÓN PROFESORES</a:t>
                      </a:r>
                      <a:endParaRPr lang="es-MX" sz="2000" dirty="0">
                        <a:latin typeface="Arial" pitchFamily="34" charset="0"/>
                        <a:ea typeface="Calibri"/>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43</a:t>
            </a:fld>
            <a:endParaRPr lang="es-MX"/>
          </a:p>
        </p:txBody>
      </p:sp>
      <p:graphicFrame>
        <p:nvGraphicFramePr>
          <p:cNvPr id="5" name="4 Tabla"/>
          <p:cNvGraphicFramePr>
            <a:graphicFrameLocks noGrp="1"/>
          </p:cNvGraphicFramePr>
          <p:nvPr/>
        </p:nvGraphicFramePr>
        <p:xfrm>
          <a:off x="755576" y="476672"/>
          <a:ext cx="7920879" cy="5561076"/>
        </p:xfrm>
        <a:graphic>
          <a:graphicData uri="http://schemas.openxmlformats.org/drawingml/2006/table">
            <a:tbl>
              <a:tblPr/>
              <a:tblGrid>
                <a:gridCol w="1169121"/>
                <a:gridCol w="888723"/>
                <a:gridCol w="890306"/>
                <a:gridCol w="890306"/>
                <a:gridCol w="890306"/>
                <a:gridCol w="1416254"/>
                <a:gridCol w="1416254"/>
                <a:gridCol w="359609"/>
              </a:tblGrid>
              <a:tr h="241350">
                <a:tc>
                  <a:txBody>
                    <a:bodyPr/>
                    <a:lstStyle/>
                    <a:p>
                      <a:pPr algn="ctr">
                        <a:lnSpc>
                          <a:spcPct val="115000"/>
                        </a:lnSpc>
                        <a:spcAft>
                          <a:spcPts val="1000"/>
                        </a:spcAft>
                      </a:pPr>
                      <a:r>
                        <a:rPr lang="en-US" sz="1000" dirty="0">
                          <a:solidFill>
                            <a:srgbClr val="FFFFFF"/>
                          </a:solidFill>
                          <a:latin typeface="Arial"/>
                          <a:ea typeface="Calibri"/>
                          <a:cs typeface="Times New Roman"/>
                        </a:rPr>
                        <a:t>Month</a:t>
                      </a:r>
                      <a:endParaRPr lang="es-MX" sz="1000" dirty="0">
                        <a:latin typeface="Calibri"/>
                        <a:ea typeface="Calibri"/>
                        <a:cs typeface="Times New Roman"/>
                      </a:endParaRPr>
                    </a:p>
                  </a:txBody>
                  <a:tcPr marL="2479" marR="7613" marT="0" marB="0" anchor="b">
                    <a:lnL w="28575" cap="flat" cmpd="sng" algn="ctr">
                      <a:solidFill>
                        <a:srgbClr val="333399"/>
                      </a:solidFill>
                      <a:prstDash val="solid"/>
                      <a:round/>
                      <a:headEnd type="none" w="med" len="med"/>
                      <a:tailEnd type="none" w="med" len="med"/>
                    </a:lnL>
                    <a:lnR w="12700" cap="flat" cmpd="sng" algn="ctr">
                      <a:solidFill>
                        <a:srgbClr val="E6E6E6"/>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333399"/>
                    </a:solidFill>
                  </a:tcPr>
                </a:tc>
                <a:tc>
                  <a:txBody>
                    <a:bodyPr/>
                    <a:lstStyle/>
                    <a:p>
                      <a:pPr algn="ctr">
                        <a:lnSpc>
                          <a:spcPct val="115000"/>
                        </a:lnSpc>
                        <a:spcAft>
                          <a:spcPts val="1000"/>
                        </a:spcAft>
                      </a:pPr>
                      <a:r>
                        <a:rPr lang="en-US" sz="1000">
                          <a:solidFill>
                            <a:srgbClr val="FFFFFF"/>
                          </a:solidFill>
                          <a:latin typeface="Arial"/>
                          <a:ea typeface="Calibri"/>
                          <a:cs typeface="Times New Roman"/>
                        </a:rPr>
                        <a:t>Dom</a:t>
                      </a:r>
                      <a:endParaRPr lang="es-MX" sz="1000">
                        <a:latin typeface="Calibri"/>
                        <a:ea typeface="Calibri"/>
                        <a:cs typeface="Times New Roman"/>
                      </a:endParaRPr>
                    </a:p>
                  </a:txBody>
                  <a:tcPr marL="2479" marR="7613" marT="0" marB="0" anchor="b">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333399"/>
                    </a:solidFill>
                  </a:tcPr>
                </a:tc>
                <a:tc>
                  <a:txBody>
                    <a:bodyPr/>
                    <a:lstStyle/>
                    <a:p>
                      <a:pPr algn="ctr">
                        <a:lnSpc>
                          <a:spcPct val="115000"/>
                        </a:lnSpc>
                        <a:spcAft>
                          <a:spcPts val="1000"/>
                        </a:spcAft>
                      </a:pPr>
                      <a:r>
                        <a:rPr lang="en-US" sz="1000">
                          <a:solidFill>
                            <a:srgbClr val="FFFFFF"/>
                          </a:solidFill>
                          <a:latin typeface="Arial"/>
                          <a:ea typeface="Calibri"/>
                          <a:cs typeface="Times New Roman"/>
                        </a:rPr>
                        <a:t>Lun</a:t>
                      </a:r>
                      <a:endParaRPr lang="es-MX" sz="1000">
                        <a:latin typeface="Calibri"/>
                        <a:ea typeface="Calibri"/>
                        <a:cs typeface="Times New Roman"/>
                      </a:endParaRPr>
                    </a:p>
                  </a:txBody>
                  <a:tcPr marL="2479" marR="7613" marT="0" marB="0" anchor="b">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333399"/>
                    </a:solidFill>
                  </a:tcPr>
                </a:tc>
                <a:tc>
                  <a:txBody>
                    <a:bodyPr/>
                    <a:lstStyle/>
                    <a:p>
                      <a:pPr algn="ctr">
                        <a:lnSpc>
                          <a:spcPct val="115000"/>
                        </a:lnSpc>
                        <a:spcAft>
                          <a:spcPts val="1000"/>
                        </a:spcAft>
                      </a:pPr>
                      <a:r>
                        <a:rPr lang="en-US" sz="1000">
                          <a:solidFill>
                            <a:srgbClr val="FFFFFF"/>
                          </a:solidFill>
                          <a:latin typeface="Arial"/>
                          <a:ea typeface="Calibri"/>
                          <a:cs typeface="Times New Roman"/>
                        </a:rPr>
                        <a:t>Mar</a:t>
                      </a:r>
                      <a:endParaRPr lang="es-MX" sz="1000">
                        <a:latin typeface="Calibri"/>
                        <a:ea typeface="Calibri"/>
                        <a:cs typeface="Times New Roman"/>
                      </a:endParaRPr>
                    </a:p>
                  </a:txBody>
                  <a:tcPr marL="2479" marR="7613" marT="0" marB="0" anchor="b">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333399"/>
                    </a:solidFill>
                  </a:tcPr>
                </a:tc>
                <a:tc>
                  <a:txBody>
                    <a:bodyPr/>
                    <a:lstStyle/>
                    <a:p>
                      <a:pPr algn="ctr">
                        <a:lnSpc>
                          <a:spcPct val="115000"/>
                        </a:lnSpc>
                        <a:spcAft>
                          <a:spcPts val="1000"/>
                        </a:spcAft>
                      </a:pPr>
                      <a:r>
                        <a:rPr lang="es-ES" sz="1000">
                          <a:solidFill>
                            <a:srgbClr val="FFFFFF"/>
                          </a:solidFill>
                          <a:latin typeface="Arial"/>
                          <a:ea typeface="Calibri"/>
                          <a:cs typeface="Times New Roman"/>
                        </a:rPr>
                        <a:t>Mié (una clase en el horario  de ASIGNATURA del grupo)</a:t>
                      </a:r>
                      <a:endParaRPr lang="es-MX" sz="1000">
                        <a:latin typeface="Calibri"/>
                        <a:ea typeface="Calibri"/>
                        <a:cs typeface="Times New Roman"/>
                      </a:endParaRPr>
                    </a:p>
                  </a:txBody>
                  <a:tcPr marL="2479" marR="7613" marT="0" marB="0" anchor="b">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333399"/>
                    </a:solidFill>
                  </a:tcPr>
                </a:tc>
                <a:tc>
                  <a:txBody>
                    <a:bodyPr/>
                    <a:lstStyle/>
                    <a:p>
                      <a:pPr algn="ctr">
                        <a:lnSpc>
                          <a:spcPct val="115000"/>
                        </a:lnSpc>
                        <a:spcAft>
                          <a:spcPts val="1000"/>
                        </a:spcAft>
                      </a:pPr>
                      <a:r>
                        <a:rPr lang="en-US" sz="1000">
                          <a:solidFill>
                            <a:srgbClr val="FFFFFF"/>
                          </a:solidFill>
                          <a:latin typeface="Arial"/>
                          <a:ea typeface="Calibri"/>
                          <a:cs typeface="Times New Roman"/>
                        </a:rPr>
                        <a:t>Jue</a:t>
                      </a:r>
                      <a:endParaRPr lang="es-MX" sz="1000">
                        <a:latin typeface="Calibri"/>
                        <a:ea typeface="Calibri"/>
                        <a:cs typeface="Times New Roman"/>
                      </a:endParaRPr>
                    </a:p>
                  </a:txBody>
                  <a:tcPr marL="2479" marR="7613" marT="0" marB="0" anchor="b">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333399"/>
                    </a:solidFill>
                  </a:tcPr>
                </a:tc>
                <a:tc>
                  <a:txBody>
                    <a:bodyPr/>
                    <a:lstStyle/>
                    <a:p>
                      <a:pPr algn="ctr">
                        <a:lnSpc>
                          <a:spcPct val="115000"/>
                        </a:lnSpc>
                        <a:spcAft>
                          <a:spcPts val="1000"/>
                        </a:spcAft>
                      </a:pPr>
                      <a:r>
                        <a:rPr lang="en-US" sz="1000">
                          <a:solidFill>
                            <a:srgbClr val="FFFFFF"/>
                          </a:solidFill>
                          <a:latin typeface="Arial"/>
                          <a:ea typeface="Calibri"/>
                          <a:cs typeface="Times New Roman"/>
                        </a:rPr>
                        <a:t>Vie (INTERDISCIPLINARIA)</a:t>
                      </a:r>
                      <a:endParaRPr lang="es-MX" sz="1000">
                        <a:latin typeface="Calibri"/>
                        <a:ea typeface="Calibri"/>
                        <a:cs typeface="Times New Roman"/>
                      </a:endParaRPr>
                    </a:p>
                  </a:txBody>
                  <a:tcPr marL="2479" marR="7613" marT="0" marB="0" anchor="b">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333399"/>
                    </a:solidFill>
                  </a:tcPr>
                </a:tc>
                <a:tc>
                  <a:txBody>
                    <a:bodyPr/>
                    <a:lstStyle/>
                    <a:p>
                      <a:pPr algn="ctr">
                        <a:lnSpc>
                          <a:spcPct val="115000"/>
                        </a:lnSpc>
                        <a:spcAft>
                          <a:spcPts val="1000"/>
                        </a:spcAft>
                      </a:pPr>
                      <a:r>
                        <a:rPr lang="en-US" sz="1000">
                          <a:solidFill>
                            <a:srgbClr val="FFFFFF"/>
                          </a:solidFill>
                          <a:latin typeface="Arial"/>
                          <a:ea typeface="Calibri"/>
                          <a:cs typeface="Times New Roman"/>
                        </a:rPr>
                        <a:t>Sáb</a:t>
                      </a:r>
                      <a:endParaRPr lang="es-MX" sz="1000">
                        <a:latin typeface="Calibri"/>
                        <a:ea typeface="Calibri"/>
                        <a:cs typeface="Times New Roman"/>
                      </a:endParaRPr>
                    </a:p>
                  </a:txBody>
                  <a:tcPr marL="2479" marR="7613" marT="0" marB="0" anchor="b">
                    <a:lnL w="12700" cap="flat" cmpd="sng" algn="ctr">
                      <a:solidFill>
                        <a:srgbClr val="E6E6E6"/>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333399"/>
                    </a:solidFill>
                  </a:tcPr>
                </a:tc>
              </a:tr>
              <a:tr h="106693">
                <a:tc rowSpan="2">
                  <a:txBody>
                    <a:bodyPr/>
                    <a:lstStyle/>
                    <a:p>
                      <a:pPr algn="ctr">
                        <a:lnSpc>
                          <a:spcPct val="106000"/>
                        </a:lnSpc>
                        <a:spcAft>
                          <a:spcPts val="0"/>
                        </a:spcAft>
                      </a:pPr>
                      <a:r>
                        <a:rPr lang="es-ES" sz="1000" b="1" dirty="0" err="1">
                          <a:solidFill>
                            <a:srgbClr val="000080"/>
                          </a:solidFill>
                          <a:latin typeface="Arial" pitchFamily="34" charset="0"/>
                          <a:ea typeface="Times New Roman"/>
                          <a:cs typeface="Arial" pitchFamily="34" charset="0"/>
                        </a:rPr>
                        <a:t>Ago</a:t>
                      </a:r>
                      <a:endParaRPr lang="es-MX" sz="1000" dirty="0">
                        <a:solidFill>
                          <a:srgbClr val="000000"/>
                        </a:solidFill>
                        <a:latin typeface="Arial" pitchFamily="34" charset="0"/>
                        <a:ea typeface="Times New Roman"/>
                        <a:cs typeface="Arial" pitchFamily="34" charset="0"/>
                      </a:endParaRPr>
                    </a:p>
                    <a:p>
                      <a:pPr algn="ctr">
                        <a:lnSpc>
                          <a:spcPct val="106000"/>
                        </a:lnSpc>
                        <a:spcAft>
                          <a:spcPts val="0"/>
                        </a:spcAft>
                      </a:pPr>
                      <a:r>
                        <a:rPr lang="es-ES" sz="1000" b="1" dirty="0">
                          <a:solidFill>
                            <a:srgbClr val="000080"/>
                          </a:solidFill>
                          <a:latin typeface="Arial" pitchFamily="34" charset="0"/>
                          <a:ea typeface="Times New Roman"/>
                          <a:cs typeface="Arial" pitchFamily="34" charset="0"/>
                        </a:rPr>
                        <a:t>2018</a:t>
                      </a:r>
                      <a:endParaRPr lang="es-MX" sz="1000" dirty="0">
                        <a:solidFill>
                          <a:srgbClr val="000000"/>
                        </a:solidFill>
                        <a:latin typeface="Arial" pitchFamily="34" charset="0"/>
                        <a:ea typeface="Times New Roman"/>
                        <a:cs typeface="Arial" pitchFamily="34" charset="0"/>
                      </a:endParaRPr>
                    </a:p>
                    <a:p>
                      <a:pPr algn="ctr">
                        <a:lnSpc>
                          <a:spcPct val="106000"/>
                        </a:lnSpc>
                        <a:spcAft>
                          <a:spcPts val="0"/>
                        </a:spcAft>
                      </a:pPr>
                      <a:r>
                        <a:rPr lang="es-ES" sz="1000" b="1" dirty="0">
                          <a:solidFill>
                            <a:srgbClr val="000080"/>
                          </a:solidFill>
                          <a:latin typeface="Arial" pitchFamily="34" charset="0"/>
                          <a:ea typeface="Times New Roman"/>
                          <a:cs typeface="Arial" pitchFamily="34" charset="0"/>
                        </a:rPr>
                        <a:t>(6 al 10 inducción, reglamentos EBF)</a:t>
                      </a:r>
                      <a:endParaRPr lang="es-MX" sz="1000" dirty="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1000" b="1" dirty="0">
                          <a:solidFill>
                            <a:srgbClr val="000080"/>
                          </a:solidFill>
                          <a:latin typeface="Arial"/>
                          <a:ea typeface="Times New Roman"/>
                          <a:cs typeface="Times New Roman"/>
                        </a:rPr>
                        <a:t>19</a:t>
                      </a:r>
                      <a:endParaRPr lang="es-MX" sz="1000" dirty="0">
                        <a:solidFill>
                          <a:srgbClr val="000000"/>
                        </a:solidFill>
                        <a:latin typeface="Arial"/>
                        <a:ea typeface="Times New Roman"/>
                        <a:cs typeface="Times New Roman"/>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a:ea typeface="Times New Roman"/>
                          <a:cs typeface="Times New Roman"/>
                        </a:rPr>
                        <a:t>20</a:t>
                      </a:r>
                      <a:endParaRPr lang="es-MX" sz="1000">
                        <a:solidFill>
                          <a:srgbClr val="000000"/>
                        </a:solidFill>
                        <a:latin typeface="Arial"/>
                        <a:ea typeface="Times New Roman"/>
                        <a:cs typeface="Times New Roman"/>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a:ea typeface="Times New Roman"/>
                          <a:cs typeface="Times New Roman"/>
                        </a:rPr>
                        <a:t>21</a:t>
                      </a:r>
                      <a:endParaRPr lang="es-MX" sz="1000">
                        <a:solidFill>
                          <a:srgbClr val="000000"/>
                        </a:solidFill>
                        <a:latin typeface="Arial"/>
                        <a:ea typeface="Times New Roman"/>
                        <a:cs typeface="Times New Roman"/>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a:ea typeface="Times New Roman"/>
                          <a:cs typeface="Times New Roman"/>
                        </a:rPr>
                        <a:t>22</a:t>
                      </a:r>
                      <a:endParaRPr lang="es-MX" sz="1000">
                        <a:solidFill>
                          <a:srgbClr val="000000"/>
                        </a:solidFill>
                        <a:latin typeface="Arial"/>
                        <a:ea typeface="Times New Roman"/>
                        <a:cs typeface="Times New Roman"/>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a:ea typeface="Times New Roman"/>
                          <a:cs typeface="Times New Roman"/>
                        </a:rPr>
                        <a:t>23</a:t>
                      </a:r>
                      <a:endParaRPr lang="es-MX" sz="1000">
                        <a:solidFill>
                          <a:srgbClr val="000000"/>
                        </a:solidFill>
                        <a:latin typeface="Arial"/>
                        <a:ea typeface="Times New Roman"/>
                        <a:cs typeface="Times New Roman"/>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a:ea typeface="Times New Roman"/>
                          <a:cs typeface="Times New Roman"/>
                        </a:rPr>
                        <a:t>24</a:t>
                      </a:r>
                      <a:endParaRPr lang="es-MX" sz="1000">
                        <a:solidFill>
                          <a:srgbClr val="000000"/>
                        </a:solidFill>
                        <a:latin typeface="Arial"/>
                        <a:ea typeface="Times New Roman"/>
                        <a:cs typeface="Times New Roman"/>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a:ea typeface="Times New Roman"/>
                          <a:cs typeface="Times New Roman"/>
                        </a:rPr>
                        <a:t>25</a:t>
                      </a:r>
                      <a:endParaRPr lang="es-MX" sz="1000">
                        <a:solidFill>
                          <a:srgbClr val="000000"/>
                        </a:solidFill>
                        <a:latin typeface="Arial"/>
                        <a:ea typeface="Times New Roman"/>
                        <a:cs typeface="Times New Roman"/>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r>
              <a:tr h="256580">
                <a:tc vMerge="1">
                  <a:txBody>
                    <a:bodyPr/>
                    <a:lstStyle/>
                    <a:p>
                      <a:endParaRPr lang="es-MX"/>
                    </a:p>
                  </a:txBody>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26</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28</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29</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31</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a:t>
                      </a:r>
                      <a:endParaRPr lang="es-MX" sz="1000">
                        <a:solidFill>
                          <a:srgbClr val="000000"/>
                        </a:solidFill>
                        <a:latin typeface="Arial" pitchFamily="34" charset="0"/>
                        <a:ea typeface="Times New Roman"/>
                        <a:cs typeface="Arial" pitchFamily="34" charset="0"/>
                      </a:endParaRPr>
                    </a:p>
                  </a:txBody>
                  <a:tcPr marL="2479" marR="7613" marT="0" marB="0">
                    <a:lnL w="28575" cap="flat" cmpd="sng" algn="ctr">
                      <a:solidFill>
                        <a:srgbClr val="333399"/>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rowSpan="5">
                  <a:txBody>
                    <a:bodyPr/>
                    <a:lstStyle/>
                    <a:p>
                      <a:pPr algn="ctr">
                        <a:lnSpc>
                          <a:spcPct val="106000"/>
                        </a:lnSpc>
                        <a:spcAft>
                          <a:spcPts val="0"/>
                        </a:spcAft>
                      </a:pPr>
                      <a:r>
                        <a:rPr lang="en-US" sz="1000" b="1">
                          <a:solidFill>
                            <a:srgbClr val="000080"/>
                          </a:solidFill>
                          <a:latin typeface="Arial" pitchFamily="34" charset="0"/>
                          <a:ea typeface="Times New Roman"/>
                          <a:cs typeface="Arial" pitchFamily="34" charset="0"/>
                        </a:rPr>
                        <a:t>Sep</a:t>
                      </a:r>
                      <a:endParaRPr lang="es-MX" sz="1000">
                        <a:solidFill>
                          <a:srgbClr val="000000"/>
                        </a:solidFill>
                        <a:latin typeface="Arial" pitchFamily="34" charset="0"/>
                        <a:ea typeface="Times New Roman"/>
                        <a:cs typeface="Arial" pitchFamily="34" charset="0"/>
                      </a:endParaRPr>
                    </a:p>
                    <a:p>
                      <a:pPr algn="ctr">
                        <a:lnSpc>
                          <a:spcPct val="106000"/>
                        </a:lnSpc>
                        <a:spcAft>
                          <a:spcPts val="0"/>
                        </a:spcAft>
                      </a:pPr>
                      <a:r>
                        <a:rPr lang="en-US" sz="1000" b="1">
                          <a:solidFill>
                            <a:srgbClr val="000080"/>
                          </a:solidFill>
                          <a:latin typeface="Arial" pitchFamily="34" charset="0"/>
                          <a:ea typeface="Times New Roman"/>
                          <a:cs typeface="Arial" pitchFamily="34" charset="0"/>
                        </a:rPr>
                        <a:t>2018</a:t>
                      </a:r>
                      <a:endParaRPr lang="es-MX" sz="100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4</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7</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SESIÓN 1 A</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11</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14</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SESIÓN 1 B</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18</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21</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SESIÓN 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25</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26</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SESIÓN 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28</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a:t>
                      </a:r>
                      <a:endParaRPr lang="es-MX" sz="1000">
                        <a:solidFill>
                          <a:srgbClr val="000000"/>
                        </a:solidFill>
                        <a:latin typeface="Arial" pitchFamily="34" charset="0"/>
                        <a:ea typeface="Times New Roman"/>
                        <a:cs typeface="Arial" pitchFamily="34" charset="0"/>
                      </a:endParaRPr>
                    </a:p>
                  </a:txBody>
                  <a:tcPr marL="2479" marR="7613" marT="0" marB="0">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SESIÓN 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5</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rowSpan="4">
                  <a:txBody>
                    <a:bodyPr/>
                    <a:lstStyle/>
                    <a:p>
                      <a:pPr algn="ctr">
                        <a:lnSpc>
                          <a:spcPct val="106000"/>
                        </a:lnSpc>
                        <a:spcAft>
                          <a:spcPts val="0"/>
                        </a:spcAft>
                      </a:pPr>
                      <a:r>
                        <a:rPr lang="en-US" sz="1000" b="1">
                          <a:solidFill>
                            <a:srgbClr val="000080"/>
                          </a:solidFill>
                          <a:latin typeface="Arial" pitchFamily="34" charset="0"/>
                          <a:ea typeface="Times New Roman"/>
                          <a:cs typeface="Arial" pitchFamily="34" charset="0"/>
                        </a:rPr>
                        <a:t>Oct</a:t>
                      </a:r>
                      <a:endParaRPr lang="es-MX" sz="1000">
                        <a:solidFill>
                          <a:srgbClr val="000000"/>
                        </a:solidFill>
                        <a:latin typeface="Arial" pitchFamily="34" charset="0"/>
                        <a:ea typeface="Times New Roman"/>
                        <a:cs typeface="Arial" pitchFamily="34" charset="0"/>
                      </a:endParaRPr>
                    </a:p>
                    <a:p>
                      <a:pPr algn="ctr">
                        <a:lnSpc>
                          <a:spcPct val="106000"/>
                        </a:lnSpc>
                        <a:spcAft>
                          <a:spcPts val="0"/>
                        </a:spcAft>
                      </a:pPr>
                      <a:r>
                        <a:rPr lang="en-US" sz="1000" b="1">
                          <a:solidFill>
                            <a:srgbClr val="000080"/>
                          </a:solidFill>
                          <a:latin typeface="Arial" pitchFamily="34" charset="0"/>
                          <a:ea typeface="Times New Roman"/>
                          <a:cs typeface="Arial" pitchFamily="34" charset="0"/>
                        </a:rPr>
                        <a:t>2018</a:t>
                      </a:r>
                      <a:endParaRPr lang="es-MX" sz="100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9</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10</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12</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16</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19</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SESION 6</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23</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26</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SESION 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C2D69B"/>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31</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a:t>
                      </a:r>
                      <a:endParaRPr lang="es-MX" sz="1000">
                        <a:solidFill>
                          <a:srgbClr val="000000"/>
                        </a:solidFill>
                        <a:latin typeface="Arial" pitchFamily="34" charset="0"/>
                        <a:ea typeface="Times New Roman"/>
                        <a:cs typeface="Arial" pitchFamily="34" charset="0"/>
                      </a:endParaRPr>
                    </a:p>
                  </a:txBody>
                  <a:tcPr marL="2479" marR="7613" marT="0" marB="0">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rowSpan="4">
                  <a:txBody>
                    <a:bodyPr/>
                    <a:lstStyle/>
                    <a:p>
                      <a:pPr algn="ctr">
                        <a:lnSpc>
                          <a:spcPct val="106000"/>
                        </a:lnSpc>
                        <a:spcAft>
                          <a:spcPts val="0"/>
                        </a:spcAft>
                      </a:pPr>
                      <a:r>
                        <a:rPr lang="en-US" sz="1000" b="1">
                          <a:solidFill>
                            <a:srgbClr val="000080"/>
                          </a:solidFill>
                          <a:latin typeface="Arial" pitchFamily="34" charset="0"/>
                          <a:ea typeface="Times New Roman"/>
                          <a:cs typeface="Arial" pitchFamily="34" charset="0"/>
                        </a:rPr>
                        <a:t>Nov</a:t>
                      </a:r>
                      <a:endParaRPr lang="es-MX" sz="1000">
                        <a:solidFill>
                          <a:srgbClr val="000000"/>
                        </a:solidFill>
                        <a:latin typeface="Arial" pitchFamily="34" charset="0"/>
                        <a:ea typeface="Times New Roman"/>
                        <a:cs typeface="Arial" pitchFamily="34" charset="0"/>
                      </a:endParaRPr>
                    </a:p>
                    <a:p>
                      <a:pPr algn="ctr">
                        <a:lnSpc>
                          <a:spcPct val="106000"/>
                        </a:lnSpc>
                        <a:spcAft>
                          <a:spcPts val="0"/>
                        </a:spcAft>
                      </a:pPr>
                      <a:r>
                        <a:rPr lang="en-US" sz="1000" b="1">
                          <a:solidFill>
                            <a:srgbClr val="000080"/>
                          </a:solidFill>
                          <a:latin typeface="Arial" pitchFamily="34" charset="0"/>
                          <a:ea typeface="Times New Roman"/>
                          <a:cs typeface="Arial" pitchFamily="34" charset="0"/>
                        </a:rPr>
                        <a:t>2018</a:t>
                      </a:r>
                      <a:endParaRPr lang="es-MX" sz="100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9</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SESIÓN 8</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16</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SESION 9</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21</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SESION 10 A</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23</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28</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10 B</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30</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a:t>
                      </a:r>
                      <a:endParaRPr lang="es-MX" sz="1000" dirty="0">
                        <a:solidFill>
                          <a:srgbClr val="000000"/>
                        </a:solidFill>
                        <a:latin typeface="Arial" pitchFamily="34" charset="0"/>
                        <a:ea typeface="Times New Roman"/>
                        <a:cs typeface="Arial" pitchFamily="34" charset="0"/>
                      </a:endParaRPr>
                    </a:p>
                  </a:txBody>
                  <a:tcPr marL="2479" marR="7613" marT="0" marB="0">
                    <a:lnL w="28575" cap="flat" cmpd="sng" algn="ctr">
                      <a:solidFill>
                        <a:srgbClr val="333399"/>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44</a:t>
            </a:fld>
            <a:endParaRPr lang="es-MX"/>
          </a:p>
        </p:txBody>
      </p:sp>
      <p:graphicFrame>
        <p:nvGraphicFramePr>
          <p:cNvPr id="3" name="2 Tabla"/>
          <p:cNvGraphicFramePr>
            <a:graphicFrameLocks noGrp="1"/>
          </p:cNvGraphicFramePr>
          <p:nvPr/>
        </p:nvGraphicFramePr>
        <p:xfrm>
          <a:off x="539552" y="260648"/>
          <a:ext cx="8280921" cy="6397117"/>
        </p:xfrm>
        <a:graphic>
          <a:graphicData uri="http://schemas.openxmlformats.org/drawingml/2006/table">
            <a:tbl>
              <a:tblPr/>
              <a:tblGrid>
                <a:gridCol w="1222263"/>
                <a:gridCol w="929119"/>
                <a:gridCol w="930775"/>
                <a:gridCol w="930775"/>
                <a:gridCol w="930775"/>
                <a:gridCol w="1480630"/>
                <a:gridCol w="1480630"/>
                <a:gridCol w="375954"/>
              </a:tblGrid>
              <a:tr h="106693">
                <a:tc rowSpan="5">
                  <a:txBody>
                    <a:bodyPr/>
                    <a:lstStyle/>
                    <a:p>
                      <a:pPr algn="ctr">
                        <a:lnSpc>
                          <a:spcPct val="106000"/>
                        </a:lnSpc>
                        <a:spcAft>
                          <a:spcPts val="0"/>
                        </a:spcAft>
                      </a:pPr>
                      <a:r>
                        <a:rPr lang="en-US" sz="1000" b="1" dirty="0" err="1">
                          <a:solidFill>
                            <a:srgbClr val="000080"/>
                          </a:solidFill>
                          <a:latin typeface="Arial" pitchFamily="34" charset="0"/>
                          <a:ea typeface="Times New Roman"/>
                          <a:cs typeface="Arial" pitchFamily="34" charset="0"/>
                        </a:rPr>
                        <a:t>Dic</a:t>
                      </a:r>
                      <a:endParaRPr lang="es-MX" sz="1000" dirty="0">
                        <a:solidFill>
                          <a:srgbClr val="000000"/>
                        </a:solidFill>
                        <a:latin typeface="Arial" pitchFamily="34" charset="0"/>
                        <a:ea typeface="Times New Roman"/>
                        <a:cs typeface="Arial" pitchFamily="34" charset="0"/>
                      </a:endParaRPr>
                    </a:p>
                    <a:p>
                      <a:pPr algn="ctr">
                        <a:lnSpc>
                          <a:spcPct val="106000"/>
                        </a:lnSpc>
                        <a:spcAft>
                          <a:spcPts val="0"/>
                        </a:spcAft>
                      </a:pPr>
                      <a:r>
                        <a:rPr lang="en-US" sz="1000" b="1" dirty="0">
                          <a:solidFill>
                            <a:srgbClr val="000080"/>
                          </a:solidFill>
                          <a:latin typeface="Arial" pitchFamily="34" charset="0"/>
                          <a:ea typeface="Times New Roman"/>
                          <a:cs typeface="Arial" pitchFamily="34" charset="0"/>
                        </a:rPr>
                        <a:t>2018</a:t>
                      </a:r>
                      <a:endParaRPr lang="es-MX" sz="1000" dirty="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800" b="1" dirty="0">
                          <a:solidFill>
                            <a:srgbClr val="000080"/>
                          </a:solidFill>
                          <a:latin typeface="Arial" pitchFamily="34" charset="0"/>
                          <a:ea typeface="Times New Roman"/>
                          <a:cs typeface="Arial" pitchFamily="34" charset="0"/>
                        </a:rPr>
                        <a:t>2</a:t>
                      </a:r>
                      <a:endParaRPr lang="es-MX" sz="8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800" b="1" dirty="0">
                          <a:solidFill>
                            <a:srgbClr val="000080"/>
                          </a:solidFill>
                          <a:latin typeface="Arial" pitchFamily="34" charset="0"/>
                          <a:ea typeface="Times New Roman"/>
                          <a:cs typeface="Arial" pitchFamily="34" charset="0"/>
                        </a:rPr>
                        <a:t>3</a:t>
                      </a:r>
                      <a:endParaRPr lang="es-MX" sz="8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800" b="1" dirty="0">
                          <a:solidFill>
                            <a:srgbClr val="000080"/>
                          </a:solidFill>
                          <a:latin typeface="Arial" pitchFamily="34" charset="0"/>
                          <a:ea typeface="Times New Roman"/>
                          <a:cs typeface="Arial" pitchFamily="34" charset="0"/>
                        </a:rPr>
                        <a:t>4</a:t>
                      </a:r>
                      <a:endParaRPr lang="es-MX" sz="8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800" b="1" dirty="0">
                          <a:solidFill>
                            <a:srgbClr val="000080"/>
                          </a:solidFill>
                          <a:latin typeface="Arial" pitchFamily="34" charset="0"/>
                          <a:ea typeface="Times New Roman"/>
                          <a:cs typeface="Arial" pitchFamily="34" charset="0"/>
                        </a:rPr>
                        <a:t>5</a:t>
                      </a:r>
                      <a:endParaRPr lang="es-MX" sz="800" dirty="0">
                        <a:solidFill>
                          <a:srgbClr val="000000"/>
                        </a:solidFill>
                        <a:latin typeface="Arial" pitchFamily="34" charset="0"/>
                        <a:ea typeface="Times New Roman"/>
                        <a:cs typeface="Arial" pitchFamily="34" charset="0"/>
                      </a:endParaRPr>
                    </a:p>
                    <a:p>
                      <a:pPr algn="l">
                        <a:lnSpc>
                          <a:spcPct val="106000"/>
                        </a:lnSpc>
                        <a:spcAft>
                          <a:spcPts val="0"/>
                        </a:spcAft>
                      </a:pPr>
                      <a:r>
                        <a:rPr lang="en-US" sz="800" b="0" dirty="0">
                          <a:solidFill>
                            <a:srgbClr val="000000"/>
                          </a:solidFill>
                          <a:latin typeface="Arial" pitchFamily="34" charset="0"/>
                          <a:ea typeface="Times New Roman"/>
                          <a:cs typeface="Arial" pitchFamily="34" charset="0"/>
                        </a:rPr>
                        <a:t>SESION 11</a:t>
                      </a:r>
                      <a:endParaRPr lang="es-MX" sz="8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800" b="1">
                          <a:solidFill>
                            <a:srgbClr val="000080"/>
                          </a:solidFill>
                          <a:latin typeface="Arial" pitchFamily="34" charset="0"/>
                          <a:ea typeface="Times New Roman"/>
                          <a:cs typeface="Arial" pitchFamily="34" charset="0"/>
                        </a:rPr>
                        <a:t>6</a:t>
                      </a:r>
                      <a:endParaRPr lang="es-MX" sz="8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800" b="1">
                          <a:solidFill>
                            <a:srgbClr val="000080"/>
                          </a:solidFill>
                          <a:latin typeface="Arial" pitchFamily="34" charset="0"/>
                          <a:ea typeface="Times New Roman"/>
                          <a:cs typeface="Arial" pitchFamily="34" charset="0"/>
                        </a:rPr>
                        <a:t>7</a:t>
                      </a:r>
                      <a:endParaRPr lang="es-MX" sz="8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800" b="1">
                          <a:solidFill>
                            <a:srgbClr val="000080"/>
                          </a:solidFill>
                          <a:latin typeface="Arial" pitchFamily="34" charset="0"/>
                          <a:ea typeface="Times New Roman"/>
                          <a:cs typeface="Arial" pitchFamily="34" charset="0"/>
                        </a:rPr>
                        <a:t>8</a:t>
                      </a:r>
                      <a:endParaRPr lang="es-MX" sz="8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9</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11</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12</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14</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DB3E2"/>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16</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19</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23</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31</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a:t>
                      </a:r>
                      <a:endParaRPr lang="es-MX" sz="1000">
                        <a:solidFill>
                          <a:srgbClr val="000000"/>
                        </a:solidFill>
                        <a:latin typeface="Arial" pitchFamily="34" charset="0"/>
                        <a:ea typeface="Times New Roman"/>
                        <a:cs typeface="Arial" pitchFamily="34" charset="0"/>
                      </a:endParaRPr>
                    </a:p>
                  </a:txBody>
                  <a:tcPr marL="2479" marR="7613" marT="0" marB="0">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3</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rowSpan="4">
                  <a:txBody>
                    <a:bodyPr/>
                    <a:lstStyle/>
                    <a:p>
                      <a:pPr algn="ctr">
                        <a:lnSpc>
                          <a:spcPct val="106000"/>
                        </a:lnSpc>
                        <a:spcAft>
                          <a:spcPts val="0"/>
                        </a:spcAft>
                      </a:pPr>
                      <a:r>
                        <a:rPr lang="en-US" sz="1000" b="1">
                          <a:solidFill>
                            <a:srgbClr val="000080"/>
                          </a:solidFill>
                          <a:latin typeface="Arial" pitchFamily="34" charset="0"/>
                          <a:ea typeface="Times New Roman"/>
                          <a:cs typeface="Arial" pitchFamily="34" charset="0"/>
                        </a:rPr>
                        <a:t>Ene</a:t>
                      </a:r>
                      <a:endParaRPr lang="es-MX" sz="1000">
                        <a:solidFill>
                          <a:srgbClr val="000000"/>
                        </a:solidFill>
                        <a:latin typeface="Arial" pitchFamily="34" charset="0"/>
                        <a:ea typeface="Times New Roman"/>
                        <a:cs typeface="Arial" pitchFamily="34" charset="0"/>
                      </a:endParaRPr>
                    </a:p>
                    <a:p>
                      <a:pPr algn="ctr">
                        <a:lnSpc>
                          <a:spcPct val="106000"/>
                        </a:lnSpc>
                        <a:spcAft>
                          <a:spcPts val="0"/>
                        </a:spcAft>
                      </a:pPr>
                      <a:r>
                        <a:rPr lang="en-US" sz="1000" b="1">
                          <a:solidFill>
                            <a:srgbClr val="000080"/>
                          </a:solidFill>
                          <a:latin typeface="Arial" pitchFamily="34" charset="0"/>
                          <a:ea typeface="Times New Roman"/>
                          <a:cs typeface="Arial" pitchFamily="34" charset="0"/>
                        </a:rPr>
                        <a:t>2019</a:t>
                      </a:r>
                      <a:endParaRPr lang="es-MX" sz="100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10</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11</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15</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16</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22</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23</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24</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29</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30</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a:t>
                      </a:r>
                      <a:endParaRPr lang="es-MX" sz="1000">
                        <a:solidFill>
                          <a:srgbClr val="000000"/>
                        </a:solidFill>
                        <a:latin typeface="Arial" pitchFamily="34" charset="0"/>
                        <a:ea typeface="Times New Roman"/>
                        <a:cs typeface="Arial" pitchFamily="34" charset="0"/>
                      </a:endParaRPr>
                    </a:p>
                  </a:txBody>
                  <a:tcPr marL="2479" marR="7613" marT="0" marB="0">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rowSpan="4">
                  <a:txBody>
                    <a:bodyPr/>
                    <a:lstStyle/>
                    <a:p>
                      <a:pPr algn="ctr">
                        <a:lnSpc>
                          <a:spcPct val="106000"/>
                        </a:lnSpc>
                        <a:spcAft>
                          <a:spcPts val="0"/>
                        </a:spcAft>
                      </a:pPr>
                      <a:r>
                        <a:rPr lang="en-US" sz="1000" b="1">
                          <a:solidFill>
                            <a:srgbClr val="000080"/>
                          </a:solidFill>
                          <a:latin typeface="Arial" pitchFamily="34" charset="0"/>
                          <a:ea typeface="Times New Roman"/>
                          <a:cs typeface="Arial" pitchFamily="34" charset="0"/>
                        </a:rPr>
                        <a:t>Feb</a:t>
                      </a:r>
                      <a:endParaRPr lang="es-MX" sz="1000">
                        <a:solidFill>
                          <a:srgbClr val="000000"/>
                        </a:solidFill>
                        <a:latin typeface="Arial" pitchFamily="34" charset="0"/>
                        <a:ea typeface="Times New Roman"/>
                        <a:cs typeface="Arial" pitchFamily="34" charset="0"/>
                      </a:endParaRPr>
                    </a:p>
                    <a:p>
                      <a:pPr algn="ctr">
                        <a:lnSpc>
                          <a:spcPct val="106000"/>
                        </a:lnSpc>
                        <a:spcAft>
                          <a:spcPts val="0"/>
                        </a:spcAft>
                      </a:pPr>
                      <a:r>
                        <a:rPr lang="en-US" sz="1000" b="1">
                          <a:solidFill>
                            <a:srgbClr val="000080"/>
                          </a:solidFill>
                          <a:latin typeface="Arial" pitchFamily="34" charset="0"/>
                          <a:ea typeface="Times New Roman"/>
                          <a:cs typeface="Arial" pitchFamily="34" charset="0"/>
                        </a:rPr>
                        <a:t>2019</a:t>
                      </a:r>
                      <a:endParaRPr lang="es-MX" sz="100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5</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6</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8</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17 A</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13</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14</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15</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17 B</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20</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22</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FABF8F"/>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28</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19 A</a:t>
                      </a:r>
                      <a:endParaRPr lang="es-MX" sz="1000">
                        <a:solidFill>
                          <a:srgbClr val="000000"/>
                        </a:solidFill>
                        <a:latin typeface="Arial" pitchFamily="34" charset="0"/>
                        <a:ea typeface="Times New Roman"/>
                        <a:cs typeface="Arial" pitchFamily="34" charset="0"/>
                      </a:endParaRPr>
                    </a:p>
                  </a:txBody>
                  <a:tcPr marL="2479" marR="7613" marT="0" marB="0">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rowSpan="5">
                  <a:txBody>
                    <a:bodyPr/>
                    <a:lstStyle/>
                    <a:p>
                      <a:pPr algn="ctr">
                        <a:lnSpc>
                          <a:spcPct val="106000"/>
                        </a:lnSpc>
                        <a:spcAft>
                          <a:spcPts val="0"/>
                        </a:spcAft>
                      </a:pPr>
                      <a:r>
                        <a:rPr lang="en-US" sz="1000" b="1">
                          <a:solidFill>
                            <a:srgbClr val="000080"/>
                          </a:solidFill>
                          <a:latin typeface="Arial" pitchFamily="34" charset="0"/>
                          <a:ea typeface="Times New Roman"/>
                          <a:cs typeface="Arial" pitchFamily="34" charset="0"/>
                        </a:rPr>
                        <a:t>Mar</a:t>
                      </a:r>
                      <a:endParaRPr lang="es-MX" sz="1000">
                        <a:solidFill>
                          <a:srgbClr val="000000"/>
                        </a:solidFill>
                        <a:latin typeface="Arial" pitchFamily="34" charset="0"/>
                        <a:ea typeface="Times New Roman"/>
                        <a:cs typeface="Arial" pitchFamily="34" charset="0"/>
                      </a:endParaRPr>
                    </a:p>
                    <a:p>
                      <a:pPr algn="ctr">
                        <a:lnSpc>
                          <a:spcPct val="106000"/>
                        </a:lnSpc>
                        <a:spcAft>
                          <a:spcPts val="0"/>
                        </a:spcAft>
                      </a:pPr>
                      <a:r>
                        <a:rPr lang="en-US" sz="1000" b="1">
                          <a:solidFill>
                            <a:srgbClr val="000080"/>
                          </a:solidFill>
                          <a:latin typeface="Arial" pitchFamily="34" charset="0"/>
                          <a:ea typeface="Times New Roman"/>
                          <a:cs typeface="Arial" pitchFamily="34" charset="0"/>
                        </a:rPr>
                        <a:t>2019</a:t>
                      </a:r>
                      <a:endParaRPr lang="es-MX" sz="100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6</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8</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19 B</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13</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14</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15</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SESION 20</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20</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21</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22</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SESION 21</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27</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SESION 22</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28</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29</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D99594"/>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a:t>
                      </a:r>
                      <a:endParaRPr lang="es-MX" sz="1000">
                        <a:solidFill>
                          <a:srgbClr val="000000"/>
                        </a:solidFill>
                        <a:latin typeface="Arial" pitchFamily="34" charset="0"/>
                        <a:ea typeface="Times New Roman"/>
                        <a:cs typeface="Arial" pitchFamily="34" charset="0"/>
                      </a:endParaRPr>
                    </a:p>
                  </a:txBody>
                  <a:tcPr marL="2479" marR="7613" marT="0" marB="0">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4</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5</a:t>
                      </a:r>
                      <a:endParaRPr lang="es-MX" sz="1000">
                        <a:solidFill>
                          <a:srgbClr val="000000"/>
                        </a:solidFill>
                        <a:latin typeface="Arial" pitchFamily="34" charset="0"/>
                        <a:ea typeface="Times New Roman"/>
                        <a:cs typeface="Arial" pitchFamily="34" charset="0"/>
                      </a:endParaRPr>
                    </a:p>
                    <a:p>
                      <a:pPr algn="l">
                        <a:lnSpc>
                          <a:spcPct val="106000"/>
                        </a:lnSpc>
                        <a:spcAft>
                          <a:spcPts val="0"/>
                        </a:spcAft>
                      </a:pPr>
                      <a:r>
                        <a:rPr lang="en-US" sz="1000" b="0">
                          <a:solidFill>
                            <a:srgbClr val="000000"/>
                          </a:solidFill>
                          <a:latin typeface="Arial" pitchFamily="34" charset="0"/>
                          <a:ea typeface="Times New Roman"/>
                          <a:cs typeface="Arial" pitchFamily="34" charset="0"/>
                        </a:rPr>
                        <a:t>SESION 23 A</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rowSpan="4">
                  <a:txBody>
                    <a:bodyPr/>
                    <a:lstStyle/>
                    <a:p>
                      <a:pPr algn="ctr">
                        <a:lnSpc>
                          <a:spcPct val="106000"/>
                        </a:lnSpc>
                        <a:spcAft>
                          <a:spcPts val="0"/>
                        </a:spcAft>
                      </a:pPr>
                      <a:r>
                        <a:rPr lang="en-US" sz="1000" b="1">
                          <a:solidFill>
                            <a:srgbClr val="000080"/>
                          </a:solidFill>
                          <a:latin typeface="Arial" pitchFamily="34" charset="0"/>
                          <a:ea typeface="Times New Roman"/>
                          <a:cs typeface="Arial" pitchFamily="34" charset="0"/>
                        </a:rPr>
                        <a:t>Abr</a:t>
                      </a:r>
                      <a:endParaRPr lang="es-MX" sz="1000">
                        <a:solidFill>
                          <a:srgbClr val="000000"/>
                        </a:solidFill>
                        <a:latin typeface="Arial" pitchFamily="34" charset="0"/>
                        <a:ea typeface="Times New Roman"/>
                        <a:cs typeface="Arial" pitchFamily="34" charset="0"/>
                      </a:endParaRPr>
                    </a:p>
                    <a:p>
                      <a:pPr algn="ctr">
                        <a:lnSpc>
                          <a:spcPct val="106000"/>
                        </a:lnSpc>
                        <a:spcAft>
                          <a:spcPts val="0"/>
                        </a:spcAft>
                      </a:pPr>
                      <a:r>
                        <a:rPr lang="en-US" sz="1000" b="1">
                          <a:solidFill>
                            <a:srgbClr val="000080"/>
                          </a:solidFill>
                          <a:latin typeface="Arial" pitchFamily="34" charset="0"/>
                          <a:ea typeface="Times New Roman"/>
                          <a:cs typeface="Arial" pitchFamily="34" charset="0"/>
                        </a:rPr>
                        <a:t>2019</a:t>
                      </a:r>
                      <a:endParaRPr lang="es-MX" sz="100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11</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12</a:t>
                      </a:r>
                      <a:endParaRPr lang="es-MX" sz="1000" dirty="0">
                        <a:solidFill>
                          <a:srgbClr val="000000"/>
                        </a:solidFill>
                        <a:latin typeface="Arial" pitchFamily="34" charset="0"/>
                        <a:ea typeface="Times New Roman"/>
                        <a:cs typeface="Arial" pitchFamily="34" charset="0"/>
                      </a:endParaRPr>
                    </a:p>
                    <a:p>
                      <a:pPr algn="l">
                        <a:lnSpc>
                          <a:spcPct val="106000"/>
                        </a:lnSpc>
                        <a:spcAft>
                          <a:spcPts val="0"/>
                        </a:spcAft>
                      </a:pPr>
                      <a:r>
                        <a:rPr lang="en-US" sz="1000" b="0" dirty="0">
                          <a:solidFill>
                            <a:srgbClr val="000000"/>
                          </a:solidFill>
                          <a:latin typeface="Arial" pitchFamily="34" charset="0"/>
                          <a:ea typeface="Times New Roman"/>
                          <a:cs typeface="Arial" pitchFamily="34" charset="0"/>
                        </a:rPr>
                        <a:t>SESION 23 B</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B2A1C7"/>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19</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21</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25</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26</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27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r>
              <a:tr h="106693">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29</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30</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a:t>
                      </a:r>
                      <a:endParaRPr lang="es-MX" sz="1000">
                        <a:solidFill>
                          <a:srgbClr val="000000"/>
                        </a:solidFill>
                        <a:latin typeface="Arial" pitchFamily="34" charset="0"/>
                        <a:ea typeface="Times New Roman"/>
                        <a:cs typeface="Arial" pitchFamily="34" charset="0"/>
                      </a:endParaRPr>
                    </a:p>
                  </a:txBody>
                  <a:tcPr marL="2479" marR="7613" marT="0" marB="0">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3</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4</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106693">
                <a:tc rowSpan="2">
                  <a:txBody>
                    <a:bodyPr/>
                    <a:lstStyle/>
                    <a:p>
                      <a:pPr algn="ctr">
                        <a:lnSpc>
                          <a:spcPct val="106000"/>
                        </a:lnSpc>
                        <a:spcAft>
                          <a:spcPts val="0"/>
                        </a:spcAft>
                      </a:pPr>
                      <a:r>
                        <a:rPr lang="en-US" sz="1000" b="1">
                          <a:solidFill>
                            <a:srgbClr val="000080"/>
                          </a:solidFill>
                          <a:latin typeface="Arial" pitchFamily="34" charset="0"/>
                          <a:ea typeface="Times New Roman"/>
                          <a:cs typeface="Arial" pitchFamily="34" charset="0"/>
                        </a:rPr>
                        <a:t>May</a:t>
                      </a:r>
                      <a:endParaRPr lang="es-MX" sz="1000">
                        <a:solidFill>
                          <a:srgbClr val="000000"/>
                        </a:solidFill>
                        <a:latin typeface="Arial" pitchFamily="34" charset="0"/>
                        <a:ea typeface="Times New Roman"/>
                        <a:cs typeface="Arial" pitchFamily="34" charset="0"/>
                      </a:endParaRPr>
                    </a:p>
                    <a:p>
                      <a:pPr algn="ctr">
                        <a:lnSpc>
                          <a:spcPct val="106000"/>
                        </a:lnSpc>
                        <a:spcAft>
                          <a:spcPts val="0"/>
                        </a:spcAft>
                      </a:pPr>
                      <a:r>
                        <a:rPr lang="en-US" sz="1000" b="1">
                          <a:solidFill>
                            <a:srgbClr val="000080"/>
                          </a:solidFill>
                          <a:latin typeface="Arial" pitchFamily="34" charset="0"/>
                          <a:ea typeface="Times New Roman"/>
                          <a:cs typeface="Arial" pitchFamily="34" charset="0"/>
                        </a:rPr>
                        <a:t>2019</a:t>
                      </a:r>
                      <a:endParaRPr lang="es-MX" sz="1000">
                        <a:solidFill>
                          <a:srgbClr val="000000"/>
                        </a:solidFill>
                        <a:latin typeface="Arial" pitchFamily="34" charset="0"/>
                        <a:ea typeface="Times New Roman"/>
                        <a:cs typeface="Arial" pitchFamily="34" charset="0"/>
                      </a:endParaRPr>
                    </a:p>
                  </a:txBody>
                  <a:tcPr marL="2479" marR="7613" marT="0" marB="0" anchor="ctr">
                    <a:lnL w="28575" cap="flat" cmpd="sng" algn="ctr">
                      <a:solidFill>
                        <a:srgbClr val="333399"/>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28575" cap="flat" cmpd="sng" algn="ctr">
                      <a:solidFill>
                        <a:srgbClr val="333399"/>
                      </a:solidFill>
                      <a:prstDash val="solid"/>
                      <a:round/>
                      <a:headEnd type="none" w="med" len="med"/>
                      <a:tailEnd type="none" w="med" len="med"/>
                    </a:lnB>
                    <a:solidFill>
                      <a:srgbClr val="E6E6E6"/>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6</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7</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28575" cap="flat" cmpd="sng" algn="ctr">
                      <a:solidFill>
                        <a:srgbClr val="333399"/>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8</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9</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10</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11</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r h="0">
                <a:tc vMerge="1">
                  <a:txBody>
                    <a:bodyPr/>
                    <a:lstStyle/>
                    <a:p>
                      <a:endParaRPr lang="es-MX"/>
                    </a:p>
                  </a:txBody>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12</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13</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14</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a:solidFill>
                            <a:srgbClr val="000080"/>
                          </a:solidFill>
                          <a:latin typeface="Arial" pitchFamily="34" charset="0"/>
                          <a:ea typeface="Times New Roman"/>
                          <a:cs typeface="Arial" pitchFamily="34" charset="0"/>
                        </a:rPr>
                        <a:t>15</a:t>
                      </a:r>
                      <a:endParaRPr lang="es-MX" sz="100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16</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17</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808080"/>
                    </a:solidFill>
                  </a:tcPr>
                </a:tc>
                <a:tc>
                  <a:txBody>
                    <a:bodyPr/>
                    <a:lstStyle/>
                    <a:p>
                      <a:pPr algn="l">
                        <a:lnSpc>
                          <a:spcPct val="106000"/>
                        </a:lnSpc>
                        <a:spcAft>
                          <a:spcPts val="0"/>
                        </a:spcAft>
                      </a:pPr>
                      <a:r>
                        <a:rPr lang="en-US" sz="1000" b="1" dirty="0">
                          <a:solidFill>
                            <a:srgbClr val="000080"/>
                          </a:solidFill>
                          <a:latin typeface="Arial" pitchFamily="34" charset="0"/>
                          <a:ea typeface="Times New Roman"/>
                          <a:cs typeface="Arial" pitchFamily="34" charset="0"/>
                        </a:rPr>
                        <a:t>18</a:t>
                      </a:r>
                      <a:endParaRPr lang="es-MX" sz="1000" dirty="0">
                        <a:solidFill>
                          <a:srgbClr val="000000"/>
                        </a:solidFill>
                        <a:latin typeface="Arial" pitchFamily="34" charset="0"/>
                        <a:ea typeface="Times New Roman"/>
                        <a:cs typeface="Arial" pitchFamily="34" charset="0"/>
                      </a:endParaRPr>
                    </a:p>
                  </a:txBody>
                  <a:tcPr marL="2479" marR="7613" marT="0" marB="0">
                    <a:lnL w="12700" cap="flat" cmpd="sng" algn="ctr">
                      <a:solidFill>
                        <a:srgbClr val="C0C0C0"/>
                      </a:solidFill>
                      <a:prstDash val="solid"/>
                      <a:round/>
                      <a:headEnd type="none" w="med" len="med"/>
                      <a:tailEnd type="none" w="med" len="med"/>
                    </a:lnL>
                    <a:lnR w="28575" cap="flat" cmpd="sng" algn="ctr">
                      <a:solidFill>
                        <a:srgbClr val="33339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595959"/>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45</a:t>
            </a:fld>
            <a:endParaRPr lang="es-MX"/>
          </a:p>
        </p:txBody>
      </p:sp>
      <p:graphicFrame>
        <p:nvGraphicFramePr>
          <p:cNvPr id="3" name="2 Tabla"/>
          <p:cNvGraphicFramePr>
            <a:graphicFrameLocks noGrp="1"/>
          </p:cNvGraphicFramePr>
          <p:nvPr/>
        </p:nvGraphicFramePr>
        <p:xfrm>
          <a:off x="395535" y="188638"/>
          <a:ext cx="8424937" cy="4824537"/>
        </p:xfrm>
        <a:graphic>
          <a:graphicData uri="http://schemas.openxmlformats.org/drawingml/2006/table">
            <a:tbl>
              <a:tblPr/>
              <a:tblGrid>
                <a:gridCol w="3923630"/>
                <a:gridCol w="216297"/>
                <a:gridCol w="216297"/>
                <a:gridCol w="1044376"/>
                <a:gridCol w="3024337"/>
              </a:tblGrid>
              <a:tr h="779588">
                <a:tc gridSpan="3">
                  <a:txBody>
                    <a:bodyPr/>
                    <a:lstStyle/>
                    <a:p>
                      <a:pPr>
                        <a:lnSpc>
                          <a:spcPct val="115000"/>
                        </a:lnSpc>
                        <a:spcAft>
                          <a:spcPts val="0"/>
                        </a:spcAft>
                      </a:pPr>
                      <a:r>
                        <a:rPr lang="es-ES" sz="1400" b="1" dirty="0">
                          <a:latin typeface="Arial" pitchFamily="34" charset="0"/>
                          <a:ea typeface="Calibri"/>
                          <a:cs typeface="Arial" pitchFamily="34" charset="0"/>
                        </a:rPr>
                        <a:t>PROYECTO INTERDISCIPLINARIO: </a:t>
                      </a:r>
                      <a:endParaRPr lang="es-MX" sz="1400" b="1" dirty="0">
                        <a:latin typeface="Arial" pitchFamily="34" charset="0"/>
                        <a:ea typeface="Calibri"/>
                        <a:cs typeface="Arial" pitchFamily="34" charset="0"/>
                      </a:endParaRPr>
                    </a:p>
                    <a:p>
                      <a:pPr>
                        <a:lnSpc>
                          <a:spcPct val="115000"/>
                        </a:lnSpc>
                        <a:spcAft>
                          <a:spcPts val="0"/>
                        </a:spcAft>
                      </a:pPr>
                      <a:r>
                        <a:rPr lang="es-ES" sz="1400" b="1" dirty="0">
                          <a:latin typeface="Arial" pitchFamily="34" charset="0"/>
                          <a:ea typeface="Calibri"/>
                          <a:cs typeface="Arial" pitchFamily="34" charset="0"/>
                        </a:rPr>
                        <a:t>                                    MOVIMIENTO DE SATÉLITES</a:t>
                      </a:r>
                      <a:endParaRPr lang="es-MX" sz="1400" b="1" dirty="0">
                        <a:latin typeface="Arial" pitchFamily="34" charset="0"/>
                        <a:ea typeface="Calibri"/>
                        <a:cs typeface="Arial" pitchFamily="34"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c gridSpan="2">
                  <a:txBody>
                    <a:bodyPr/>
                    <a:lstStyle/>
                    <a:p>
                      <a:pPr>
                        <a:lnSpc>
                          <a:spcPct val="115000"/>
                        </a:lnSpc>
                        <a:spcAft>
                          <a:spcPts val="0"/>
                        </a:spcAft>
                      </a:pPr>
                      <a:r>
                        <a:rPr lang="en-US" sz="1400" b="1" dirty="0">
                          <a:latin typeface="Arial" pitchFamily="34" charset="0"/>
                          <a:ea typeface="Calibri"/>
                          <a:cs typeface="Arial" pitchFamily="34" charset="0"/>
                        </a:rPr>
                        <a:t>NÚMERO DE SESIÓN:</a:t>
                      </a:r>
                      <a:endParaRPr lang="es-MX" sz="1400" b="1" dirty="0">
                        <a:latin typeface="Arial" pitchFamily="34" charset="0"/>
                        <a:ea typeface="Calibri"/>
                        <a:cs typeface="Arial" pitchFamily="34" charset="0"/>
                      </a:endParaRPr>
                    </a:p>
                    <a:p>
                      <a:pPr>
                        <a:lnSpc>
                          <a:spcPct val="115000"/>
                        </a:lnSpc>
                        <a:spcAft>
                          <a:spcPts val="0"/>
                        </a:spcAft>
                      </a:pPr>
                      <a:r>
                        <a:rPr lang="en-US" sz="1400" b="1" dirty="0">
                          <a:latin typeface="Arial" pitchFamily="34" charset="0"/>
                          <a:ea typeface="Calibri"/>
                          <a:cs typeface="Arial" pitchFamily="34" charset="0"/>
                        </a:rPr>
                        <a:t>        01</a:t>
                      </a:r>
                      <a:endParaRPr lang="es-MX" sz="1400" b="1" dirty="0">
                        <a:latin typeface="Arial" pitchFamily="34" charset="0"/>
                        <a:ea typeface="Calibri"/>
                        <a:cs typeface="Arial" pitchFamily="34"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r>
              <a:tr h="1244600">
                <a:tc gridSpan="3">
                  <a:txBody>
                    <a:bodyPr/>
                    <a:lstStyle/>
                    <a:p>
                      <a:pPr>
                        <a:lnSpc>
                          <a:spcPct val="115000"/>
                        </a:lnSpc>
                        <a:spcAft>
                          <a:spcPts val="0"/>
                        </a:spcAft>
                      </a:pPr>
                      <a:r>
                        <a:rPr lang="es-ES" sz="1050" b="1" dirty="0">
                          <a:latin typeface="Times New Roman" pitchFamily="18" charset="0"/>
                          <a:ea typeface="Calibri"/>
                          <a:cs typeface="Times New Roman" pitchFamily="18" charset="0"/>
                        </a:rPr>
                        <a:t>PROFESORES Y ASIGNATURA:</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BEATRIZ FONSECA (FÍSICA)</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BENJAMÍN LÓPEZ (INFORMÁTICA) </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AARÓN VÁZQUEZ (DIBUJO)</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c gridSpan="2">
                  <a:txBody>
                    <a:bodyPr/>
                    <a:lstStyle/>
                    <a:p>
                      <a:pPr>
                        <a:lnSpc>
                          <a:spcPct val="115000"/>
                        </a:lnSpc>
                        <a:spcAft>
                          <a:spcPts val="0"/>
                        </a:spcAft>
                      </a:pPr>
                      <a:r>
                        <a:rPr lang="es-ES" sz="1050" dirty="0">
                          <a:latin typeface="Times New Roman" pitchFamily="18" charset="0"/>
                          <a:ea typeface="Calibri"/>
                          <a:cs typeface="Times New Roman" pitchFamily="18" charset="0"/>
                        </a:rPr>
                        <a:t>ESCUELA BENJAMÍN FRANKLIN </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CLAVE 1196</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EQUIPO 2</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r>
              <a:tr h="311150">
                <a:tc gridSpan="5">
                  <a:txBody>
                    <a:bodyPr/>
                    <a:lstStyle/>
                    <a:p>
                      <a:pPr>
                        <a:lnSpc>
                          <a:spcPct val="115000"/>
                        </a:lnSpc>
                        <a:spcAft>
                          <a:spcPts val="0"/>
                        </a:spcAft>
                      </a:pPr>
                      <a:r>
                        <a:rPr lang="es-ES" sz="1050" b="1" dirty="0">
                          <a:latin typeface="Times New Roman" pitchFamily="18" charset="0"/>
                          <a:ea typeface="Calibri"/>
                          <a:cs typeface="Times New Roman" pitchFamily="18" charset="0"/>
                        </a:rPr>
                        <a:t>NOMBRES DE LOS ALUMNOS:</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1150">
                <a:tc gridSpan="2">
                  <a:txBody>
                    <a:bodyPr/>
                    <a:lstStyle/>
                    <a:p>
                      <a:pPr>
                        <a:lnSpc>
                          <a:spcPct val="115000"/>
                        </a:lnSpc>
                        <a:spcAft>
                          <a:spcPts val="0"/>
                        </a:spcAft>
                      </a:pPr>
                      <a:r>
                        <a:rPr lang="es-ES" sz="1050" b="1" dirty="0">
                          <a:latin typeface="Times New Roman" pitchFamily="18" charset="0"/>
                          <a:ea typeface="Calibri"/>
                          <a:cs typeface="Times New Roman" pitchFamily="18" charset="0"/>
                        </a:rPr>
                        <a:t>GRUPO:</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gridSpan="3">
                  <a:txBody>
                    <a:bodyPr/>
                    <a:lstStyle/>
                    <a:p>
                      <a:pPr>
                        <a:lnSpc>
                          <a:spcPct val="115000"/>
                        </a:lnSpc>
                        <a:spcAft>
                          <a:spcPts val="0"/>
                        </a:spcAft>
                      </a:pPr>
                      <a:r>
                        <a:rPr lang="es-ES" sz="1050" b="1" dirty="0">
                          <a:latin typeface="Times New Roman" pitchFamily="18" charset="0"/>
                          <a:ea typeface="Calibri"/>
                          <a:cs typeface="Times New Roman" pitchFamily="18" charset="0"/>
                        </a:rPr>
                        <a:t>NÚMERO DE EQUIPO:</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r>
              <a:tr h="622300">
                <a:tc gridSpan="2">
                  <a:txBody>
                    <a:bodyPr/>
                    <a:lstStyle/>
                    <a:p>
                      <a:pPr>
                        <a:lnSpc>
                          <a:spcPct val="115000"/>
                        </a:lnSpc>
                        <a:spcAft>
                          <a:spcPts val="0"/>
                        </a:spcAft>
                      </a:pPr>
                      <a:r>
                        <a:rPr lang="es-ES" sz="1050" b="1" dirty="0">
                          <a:latin typeface="Times New Roman" pitchFamily="18" charset="0"/>
                          <a:ea typeface="Calibri"/>
                          <a:cs typeface="Times New Roman" pitchFamily="18" charset="0"/>
                        </a:rPr>
                        <a:t>TIPO DE SESIÓN (ASIGNATURA O INTERDISCIPLINARIA):</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Interdisciplinaria</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gridSpan="3">
                  <a:txBody>
                    <a:bodyPr/>
                    <a:lstStyle/>
                    <a:p>
                      <a:pPr>
                        <a:lnSpc>
                          <a:spcPct val="115000"/>
                        </a:lnSpc>
                        <a:spcAft>
                          <a:spcPts val="0"/>
                        </a:spcAft>
                      </a:pPr>
                      <a:r>
                        <a:rPr lang="es-ES" sz="1050" b="1" dirty="0">
                          <a:latin typeface="Times New Roman" pitchFamily="18" charset="0"/>
                          <a:ea typeface="Calibri"/>
                          <a:cs typeface="Times New Roman" pitchFamily="18" charset="0"/>
                        </a:rPr>
                        <a:t>TIEMPO TOTAL:</a:t>
                      </a:r>
                      <a:r>
                        <a:rPr lang="es-ES" sz="1050" dirty="0">
                          <a:latin typeface="Times New Roman" pitchFamily="18" charset="0"/>
                          <a:ea typeface="Calibri"/>
                          <a:cs typeface="Times New Roman" pitchFamily="18" charset="0"/>
                        </a:rPr>
                        <a:t>  50 minutos… </a:t>
                      </a:r>
                      <a:r>
                        <a:rPr lang="es-ES" sz="1050" u="dash" dirty="0">
                          <a:latin typeface="Times New Roman" pitchFamily="18" charset="0"/>
                          <a:ea typeface="Calibri"/>
                          <a:cs typeface="Times New Roman" pitchFamily="18" charset="0"/>
                        </a:rPr>
                        <a:t>Viernes, de 12:30 a 1:30 pm</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r>
              <a:tr h="1555749">
                <a:tc>
                  <a:txBody>
                    <a:bodyPr/>
                    <a:lstStyle/>
                    <a:p>
                      <a:pPr>
                        <a:lnSpc>
                          <a:spcPct val="115000"/>
                        </a:lnSpc>
                        <a:spcAft>
                          <a:spcPts val="0"/>
                        </a:spcAft>
                      </a:pPr>
                      <a:endParaRPr lang="es-ES" sz="1050" dirty="0">
                        <a:latin typeface="Times New Roman" pitchFamily="18" charset="0"/>
                        <a:ea typeface="Calibri"/>
                        <a:cs typeface="Times New Roman" pitchFamily="18" charset="0"/>
                      </a:endParaRPr>
                    </a:p>
                    <a:p>
                      <a:pPr>
                        <a:lnSpc>
                          <a:spcPct val="115000"/>
                        </a:lnSpc>
                        <a:spcAft>
                          <a:spcPts val="0"/>
                        </a:spcAft>
                      </a:pPr>
                      <a:r>
                        <a:rPr lang="en-US" sz="1050" b="1" dirty="0">
                          <a:latin typeface="Times New Roman" pitchFamily="18" charset="0"/>
                          <a:ea typeface="Calibri"/>
                          <a:cs typeface="Times New Roman" pitchFamily="18" charset="0"/>
                        </a:rPr>
                        <a:t>FECHA PROBABLE:</a:t>
                      </a:r>
                      <a:r>
                        <a:rPr lang="en-US" sz="1050" dirty="0">
                          <a:latin typeface="Times New Roman" pitchFamily="18" charset="0"/>
                          <a:ea typeface="Calibri"/>
                          <a:cs typeface="Times New Roman" pitchFamily="18" charset="0"/>
                        </a:rPr>
                        <a:t>   07 SEP 18</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gridSpan="3">
                  <a:txBody>
                    <a:bodyPr/>
                    <a:lstStyle/>
                    <a:p>
                      <a:pPr>
                        <a:lnSpc>
                          <a:spcPct val="115000"/>
                        </a:lnSpc>
                        <a:spcAft>
                          <a:spcPts val="0"/>
                        </a:spcAft>
                      </a:pPr>
                      <a:endParaRPr lang="en-US" sz="1050" dirty="0">
                        <a:latin typeface="Times New Roman" pitchFamily="18" charset="0"/>
                        <a:ea typeface="Calibri"/>
                        <a:cs typeface="Times New Roman" pitchFamily="18" charset="0"/>
                      </a:endParaRPr>
                    </a:p>
                    <a:p>
                      <a:pPr>
                        <a:lnSpc>
                          <a:spcPct val="115000"/>
                        </a:lnSpc>
                        <a:spcAft>
                          <a:spcPts val="0"/>
                        </a:spcAft>
                      </a:pPr>
                      <a:r>
                        <a:rPr lang="en-US" sz="1050" b="1" dirty="0">
                          <a:latin typeface="Times New Roman" pitchFamily="18" charset="0"/>
                          <a:ea typeface="Calibri"/>
                          <a:cs typeface="Times New Roman" pitchFamily="18" charset="0"/>
                        </a:rPr>
                        <a:t>FECHA REAL: </a:t>
                      </a:r>
                      <a:r>
                        <a:rPr lang="en-US" sz="1050" dirty="0">
                          <a:latin typeface="Times New Roman" pitchFamily="18" charset="0"/>
                          <a:ea typeface="Calibri"/>
                          <a:cs typeface="Times New Roman" pitchFamily="18" charset="0"/>
                        </a:rPr>
                        <a:t>       </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pPr>
                        <a:lnSpc>
                          <a:spcPct val="115000"/>
                        </a:lnSpc>
                        <a:spcAft>
                          <a:spcPts val="0"/>
                        </a:spcAft>
                      </a:pP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b="1" dirty="0">
                          <a:latin typeface="Times New Roman" pitchFamily="18" charset="0"/>
                          <a:ea typeface="Calibri"/>
                          <a:cs typeface="Times New Roman" pitchFamily="18" charset="0"/>
                        </a:rPr>
                        <a:t>OBSERVACIONES:</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46</a:t>
            </a:fld>
            <a:endParaRPr lang="es-MX"/>
          </a:p>
        </p:txBody>
      </p:sp>
      <p:graphicFrame>
        <p:nvGraphicFramePr>
          <p:cNvPr id="3" name="2 Tabla"/>
          <p:cNvGraphicFramePr>
            <a:graphicFrameLocks noGrp="1"/>
          </p:cNvGraphicFramePr>
          <p:nvPr/>
        </p:nvGraphicFramePr>
        <p:xfrm>
          <a:off x="971600" y="476672"/>
          <a:ext cx="7776864" cy="4662087"/>
        </p:xfrm>
        <a:graphic>
          <a:graphicData uri="http://schemas.openxmlformats.org/drawingml/2006/table">
            <a:tbl>
              <a:tblPr/>
              <a:tblGrid>
                <a:gridCol w="3459057"/>
                <a:gridCol w="197967"/>
                <a:gridCol w="197967"/>
                <a:gridCol w="197967"/>
                <a:gridCol w="843586"/>
                <a:gridCol w="2880320"/>
              </a:tblGrid>
              <a:tr h="0">
                <a:tc gridSpan="6">
                  <a:txBody>
                    <a:bodyPr/>
                    <a:lstStyle/>
                    <a:p>
                      <a:pPr algn="ctr">
                        <a:lnSpc>
                          <a:spcPct val="115000"/>
                        </a:lnSpc>
                        <a:spcAft>
                          <a:spcPts val="0"/>
                        </a:spcAft>
                      </a:pPr>
                      <a:r>
                        <a:rPr lang="es-ES" sz="1050" b="1" dirty="0">
                          <a:latin typeface="Times New Roman" pitchFamily="18" charset="0"/>
                          <a:ea typeface="Calibri"/>
                          <a:cs typeface="Times New Roman" pitchFamily="18" charset="0"/>
                        </a:rPr>
                        <a:t>OBJETIVO DE LA SESIÓN:</a:t>
                      </a:r>
                      <a:endParaRPr lang="es-MX" sz="1050" dirty="0">
                        <a:latin typeface="Times New Roman" pitchFamily="18" charset="0"/>
                        <a:ea typeface="Calibri"/>
                        <a:cs typeface="Times New Roman" pitchFamily="18" charset="0"/>
                      </a:endParaRPr>
                    </a:p>
                    <a:p>
                      <a:pPr algn="ctr">
                        <a:lnSpc>
                          <a:spcPct val="115000"/>
                        </a:lnSpc>
                        <a:spcAft>
                          <a:spcPts val="0"/>
                        </a:spcAft>
                      </a:pPr>
                      <a:r>
                        <a:rPr lang="es-ES" sz="1050" dirty="0">
                          <a:latin typeface="Times New Roman" pitchFamily="18" charset="0"/>
                          <a:ea typeface="Calibri"/>
                          <a:cs typeface="Times New Roman" pitchFamily="18" charset="0"/>
                        </a:rPr>
                        <a:t>Delimitar el proyecto de investigación.</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29558">
                <a:tc gridSpan="6">
                  <a:txBody>
                    <a:bodyPr/>
                    <a:lstStyle/>
                    <a:p>
                      <a:pPr>
                        <a:lnSpc>
                          <a:spcPct val="115000"/>
                        </a:lnSpc>
                        <a:spcAft>
                          <a:spcPts val="0"/>
                        </a:spcAft>
                      </a:pPr>
                      <a:r>
                        <a:rPr lang="es-ES" sz="1050" b="1" dirty="0">
                          <a:latin typeface="Times New Roman" pitchFamily="18" charset="0"/>
                          <a:ea typeface="Calibri"/>
                          <a:cs typeface="Times New Roman" pitchFamily="18" charset="0"/>
                        </a:rPr>
                        <a:t>MATERIALES:</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MARCADORES, HOJAS ROTAFOLIO, PIZARRÓN BLANCO Y PLUMONES, COMPUTADORA CON CMAP TOOLS, OFFICE Y FOXIT READER, IMPRESORA, MASKING TAPE, CELULARES CON BLUETOOTH Y WHATT’S APP.</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34821">
                <a:tc gridSpan="6">
                  <a:txBody>
                    <a:bodyPr/>
                    <a:lstStyle/>
                    <a:p>
                      <a:pPr>
                        <a:lnSpc>
                          <a:spcPct val="115000"/>
                        </a:lnSpc>
                        <a:spcAft>
                          <a:spcPts val="0"/>
                        </a:spcAft>
                      </a:pPr>
                      <a:r>
                        <a:rPr lang="es-MX" sz="1050" dirty="0">
                          <a:latin typeface="Times New Roman" pitchFamily="18" charset="0"/>
                          <a:ea typeface="Calibri"/>
                          <a:cs typeface="Times New Roman" pitchFamily="18" charset="0"/>
                        </a:rPr>
                        <a:t> </a:t>
                      </a:r>
                      <a:r>
                        <a:rPr lang="en-US" sz="1050" b="1" dirty="0">
                          <a:latin typeface="Times New Roman" pitchFamily="18" charset="0"/>
                          <a:ea typeface="Calibri"/>
                          <a:cs typeface="Times New Roman" pitchFamily="18" charset="0"/>
                        </a:rPr>
                        <a:t>TIEMPOS</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82189">
                <a:tc>
                  <a:txBody>
                    <a:bodyPr/>
                    <a:lstStyle/>
                    <a:p>
                      <a:pPr>
                        <a:lnSpc>
                          <a:spcPct val="115000"/>
                        </a:lnSpc>
                        <a:spcAft>
                          <a:spcPts val="0"/>
                        </a:spcAft>
                      </a:pPr>
                      <a:r>
                        <a:rPr lang="en-US" sz="1050" dirty="0">
                          <a:latin typeface="Times New Roman" pitchFamily="18" charset="0"/>
                          <a:ea typeface="Calibri"/>
                          <a:cs typeface="Times New Roman" pitchFamily="18" charset="0"/>
                        </a:rPr>
                        <a:t>           10 </a:t>
                      </a:r>
                      <a:r>
                        <a:rPr lang="en-US" sz="1050" dirty="0" err="1">
                          <a:latin typeface="Times New Roman" pitchFamily="18" charset="0"/>
                          <a:ea typeface="Calibri"/>
                          <a:cs typeface="Times New Roman" pitchFamily="18" charset="0"/>
                        </a:rPr>
                        <a:t>minutos</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gridSpan="4">
                  <a:txBody>
                    <a:bodyPr/>
                    <a:lstStyle/>
                    <a:p>
                      <a:pPr>
                        <a:lnSpc>
                          <a:spcPct val="115000"/>
                        </a:lnSpc>
                        <a:spcAft>
                          <a:spcPts val="0"/>
                        </a:spcAft>
                      </a:pPr>
                      <a:r>
                        <a:rPr lang="en-US" sz="1050">
                          <a:latin typeface="Times New Roman" pitchFamily="18" charset="0"/>
                          <a:ea typeface="Calibri"/>
                          <a:cs typeface="Times New Roman" pitchFamily="18" charset="0"/>
                        </a:rPr>
                        <a:t>                                                       30 minutos</a:t>
                      </a:r>
                      <a:endParaRPr lang="es-MX" sz="105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endParaRPr lang="es-MX" dirty="0"/>
                    </a:p>
                  </a:txBody>
                  <a:tcPr marL="31243" marR="312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29558">
                <a:tc>
                  <a:txBody>
                    <a:bodyPr/>
                    <a:lstStyle/>
                    <a:p>
                      <a:pPr>
                        <a:lnSpc>
                          <a:spcPct val="115000"/>
                        </a:lnSpc>
                        <a:spcAft>
                          <a:spcPts val="0"/>
                        </a:spcAft>
                      </a:pPr>
                      <a:r>
                        <a:rPr lang="en-US" sz="1050" b="1" dirty="0">
                          <a:latin typeface="Times New Roman" pitchFamily="18" charset="0"/>
                          <a:ea typeface="Calibri"/>
                          <a:cs typeface="Times New Roman" pitchFamily="18" charset="0"/>
                        </a:rPr>
                        <a:t>              INICIO</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gridSpan="4">
                  <a:txBody>
                    <a:bodyPr/>
                    <a:lstStyle/>
                    <a:p>
                      <a:pPr>
                        <a:lnSpc>
                          <a:spcPct val="115000"/>
                        </a:lnSpc>
                        <a:spcAft>
                          <a:spcPts val="0"/>
                        </a:spcAft>
                      </a:pPr>
                      <a:r>
                        <a:rPr lang="en-US" sz="1050" b="1">
                          <a:latin typeface="Times New Roman" pitchFamily="18" charset="0"/>
                          <a:ea typeface="Calibri"/>
                          <a:cs typeface="Times New Roman" pitchFamily="18" charset="0"/>
                        </a:rPr>
                        <a:t>                                                  DESARROLLO</a:t>
                      </a:r>
                      <a:endParaRPr lang="es-MX" sz="105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endParaRPr lang="es-MX" dirty="0"/>
                    </a:p>
                  </a:txBody>
                  <a:tcPr marL="31243" marR="312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313768">
                <a:tc>
                  <a:txBody>
                    <a:bodyPr/>
                    <a:lstStyle/>
                    <a:p>
                      <a:pPr>
                        <a:lnSpc>
                          <a:spcPct val="115000"/>
                        </a:lnSpc>
                        <a:spcAft>
                          <a:spcPts val="0"/>
                        </a:spcAft>
                      </a:pPr>
                      <a:endParaRPr lang="es-ES" sz="1050" dirty="0">
                        <a:latin typeface="Times New Roman" pitchFamily="18" charset="0"/>
                        <a:ea typeface="Calibri"/>
                        <a:cs typeface="Times New Roman" pitchFamily="18" charset="0"/>
                      </a:endParaRPr>
                    </a:p>
                    <a:p>
                      <a:pPr>
                        <a:lnSpc>
                          <a:spcPct val="115000"/>
                        </a:lnSpc>
                        <a:spcAft>
                          <a:spcPts val="0"/>
                        </a:spcAft>
                      </a:pPr>
                      <a:r>
                        <a:rPr lang="es-MX" sz="1050" dirty="0">
                          <a:latin typeface="Times New Roman" pitchFamily="18" charset="0"/>
                          <a:ea typeface="Calibri"/>
                          <a:cs typeface="Times New Roman" pitchFamily="18" charset="0"/>
                        </a:rPr>
                        <a:t>¿Qué pasaría si no hubiera telecomunicaciones (</a:t>
                      </a:r>
                      <a:r>
                        <a:rPr lang="es-MX" sz="1050" dirty="0" err="1">
                          <a:latin typeface="Times New Roman" pitchFamily="18" charset="0"/>
                          <a:ea typeface="Calibri"/>
                          <a:cs typeface="Times New Roman" pitchFamily="18" charset="0"/>
                        </a:rPr>
                        <a:t>Whatt’s</a:t>
                      </a:r>
                      <a:r>
                        <a:rPr lang="es-MX" sz="1050" dirty="0">
                          <a:latin typeface="Times New Roman" pitchFamily="18" charset="0"/>
                          <a:ea typeface="Calibri"/>
                          <a:cs typeface="Times New Roman" pitchFamily="18" charset="0"/>
                        </a:rPr>
                        <a:t> </a:t>
                      </a:r>
                      <a:r>
                        <a:rPr lang="es-MX" sz="1050" dirty="0" err="1">
                          <a:latin typeface="Times New Roman" pitchFamily="18" charset="0"/>
                          <a:ea typeface="Calibri"/>
                          <a:cs typeface="Times New Roman" pitchFamily="18" charset="0"/>
                        </a:rPr>
                        <a:t>App</a:t>
                      </a:r>
                      <a:r>
                        <a:rPr lang="es-MX" sz="1050" dirty="0">
                          <a:latin typeface="Times New Roman" pitchFamily="18" charset="0"/>
                          <a:ea typeface="Calibri"/>
                          <a:cs typeface="Times New Roman" pitchFamily="18" charset="0"/>
                        </a:rPr>
                        <a:t>, </a:t>
                      </a:r>
                      <a:r>
                        <a:rPr lang="es-MX" sz="1050" dirty="0" err="1">
                          <a:latin typeface="Times New Roman" pitchFamily="18" charset="0"/>
                          <a:ea typeface="Calibri"/>
                          <a:cs typeface="Times New Roman" pitchFamily="18" charset="0"/>
                        </a:rPr>
                        <a:t>Facebook</a:t>
                      </a:r>
                      <a:r>
                        <a:rPr lang="es-MX" sz="1050" dirty="0">
                          <a:latin typeface="Times New Roman" pitchFamily="18" charset="0"/>
                          <a:ea typeface="Calibri"/>
                          <a:cs typeface="Times New Roman" pitchFamily="18" charset="0"/>
                        </a:rPr>
                        <a:t>, </a:t>
                      </a:r>
                      <a:r>
                        <a:rPr lang="es-MX" sz="1050" dirty="0" err="1">
                          <a:latin typeface="Times New Roman" pitchFamily="18" charset="0"/>
                          <a:ea typeface="Calibri"/>
                          <a:cs typeface="Times New Roman" pitchFamily="18" charset="0"/>
                        </a:rPr>
                        <a:t>Twitter</a:t>
                      </a:r>
                      <a:r>
                        <a:rPr lang="es-MX" sz="1050" dirty="0">
                          <a:latin typeface="Times New Roman" pitchFamily="18" charset="0"/>
                          <a:ea typeface="Calibri"/>
                          <a:cs typeface="Times New Roman" pitchFamily="18" charset="0"/>
                        </a:rPr>
                        <a:t>, </a:t>
                      </a:r>
                      <a:r>
                        <a:rPr lang="es-MX" sz="1050" dirty="0" err="1">
                          <a:latin typeface="Times New Roman" pitchFamily="18" charset="0"/>
                          <a:ea typeface="Calibri"/>
                          <a:cs typeface="Times New Roman" pitchFamily="18" charset="0"/>
                        </a:rPr>
                        <a:t>Instagram</a:t>
                      </a:r>
                      <a:r>
                        <a:rPr lang="es-MX" sz="1050" dirty="0">
                          <a:latin typeface="Times New Roman" pitchFamily="18" charset="0"/>
                          <a:ea typeface="Calibri"/>
                          <a:cs typeface="Times New Roman" pitchFamily="18" charset="0"/>
                        </a:rPr>
                        <a:t>, etc.)? </a:t>
                      </a:r>
                    </a:p>
                    <a:p>
                      <a:pPr>
                        <a:lnSpc>
                          <a:spcPct val="115000"/>
                        </a:lnSpc>
                        <a:spcAft>
                          <a:spcPts val="0"/>
                        </a:spcAft>
                      </a:pPr>
                      <a:r>
                        <a:rPr lang="es-ES" sz="1050" dirty="0">
                          <a:latin typeface="Times New Roman" pitchFamily="18" charset="0"/>
                          <a:ea typeface="Calibri"/>
                          <a:cs typeface="Times New Roman" pitchFamily="18" charset="0"/>
                        </a:rPr>
                        <a:t>¿</a:t>
                      </a:r>
                      <a:r>
                        <a:rPr lang="es-MX" sz="1050" dirty="0">
                          <a:latin typeface="Times New Roman" pitchFamily="18" charset="0"/>
                          <a:ea typeface="Calibri"/>
                          <a:cs typeface="Times New Roman" pitchFamily="18" charset="0"/>
                        </a:rPr>
                        <a:t>Cuál es mejor método del dibujo para el trazado de elipses?</a:t>
                      </a:r>
                    </a:p>
                    <a:p>
                      <a:pPr>
                        <a:lnSpc>
                          <a:spcPct val="115000"/>
                        </a:lnSpc>
                        <a:spcAft>
                          <a:spcPts val="0"/>
                        </a:spcAft>
                      </a:pPr>
                      <a:r>
                        <a:rPr lang="es-MX" sz="1050" dirty="0">
                          <a:latin typeface="Times New Roman" pitchFamily="18" charset="0"/>
                          <a:ea typeface="Calibri"/>
                          <a:cs typeface="Times New Roman" pitchFamily="18" charset="0"/>
                        </a:rPr>
                        <a:t>¿Qué implicaría que no hubiera internet?</a:t>
                      </a:r>
                    </a:p>
                    <a:p>
                      <a:pPr>
                        <a:lnSpc>
                          <a:spcPct val="115000"/>
                        </a:lnSpc>
                        <a:spcAft>
                          <a:spcPts val="0"/>
                        </a:spcAft>
                      </a:pPr>
                      <a:r>
                        <a:rPr lang="es-ES" sz="1050" dirty="0">
                          <a:latin typeface="Times New Roman" pitchFamily="18" charset="0"/>
                          <a:ea typeface="Calibri"/>
                          <a:cs typeface="Times New Roman" pitchFamily="18" charset="0"/>
                        </a:rPr>
                        <a:t>¿</a:t>
                      </a:r>
                      <a:r>
                        <a:rPr lang="es-MX" sz="1050" dirty="0">
                          <a:latin typeface="Times New Roman" pitchFamily="18" charset="0"/>
                          <a:ea typeface="Calibri"/>
                          <a:cs typeface="Times New Roman" pitchFamily="18" charset="0"/>
                        </a:rPr>
                        <a:t>De qué manera puedo resaltar  elementos técnicos y artísticos del dibujo?</a:t>
                      </a:r>
                    </a:p>
                    <a:p>
                      <a:pPr>
                        <a:lnSpc>
                          <a:spcPct val="115000"/>
                        </a:lnSpc>
                        <a:spcAft>
                          <a:spcPts val="0"/>
                        </a:spcAft>
                      </a:pPr>
                      <a:r>
                        <a:rPr lang="es-MX" sz="1050" dirty="0">
                          <a:latin typeface="Times New Roman" pitchFamily="18" charset="0"/>
                          <a:ea typeface="Calibri"/>
                          <a:cs typeface="Times New Roman" pitchFamily="18" charset="0"/>
                        </a:rPr>
                        <a:t>¿Cómo cambiaría la vida sin la sencilla TV?</a:t>
                      </a: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gridSpan="4">
                  <a:txBody>
                    <a:bodyPr/>
                    <a:lstStyle/>
                    <a:p>
                      <a:pPr>
                        <a:lnSpc>
                          <a:spcPct val="115000"/>
                        </a:lnSpc>
                        <a:spcAft>
                          <a:spcPts val="0"/>
                        </a:spcAft>
                      </a:pPr>
                      <a:endParaRPr lang="es-ES" sz="1050">
                        <a:latin typeface="Times New Roman" pitchFamily="18" charset="0"/>
                        <a:ea typeface="Calibri"/>
                        <a:cs typeface="Times New Roman" pitchFamily="18" charset="0"/>
                      </a:endParaRPr>
                    </a:p>
                    <a:p>
                      <a:pPr>
                        <a:lnSpc>
                          <a:spcPct val="115000"/>
                        </a:lnSpc>
                        <a:spcAft>
                          <a:spcPts val="0"/>
                        </a:spcAft>
                      </a:pPr>
                      <a:r>
                        <a:rPr lang="es-ES" sz="1050">
                          <a:latin typeface="Times New Roman" pitchFamily="18" charset="0"/>
                          <a:ea typeface="Calibri"/>
                          <a:cs typeface="Times New Roman" pitchFamily="18" charset="0"/>
                        </a:rPr>
                        <a:t>Dialogar acerca de cada una de las preguntas detonadoras planteadas en el INICIO.</a:t>
                      </a:r>
                      <a:endParaRPr lang="es-MX" sz="1050">
                        <a:latin typeface="Times New Roman" pitchFamily="18" charset="0"/>
                        <a:ea typeface="Calibri"/>
                        <a:cs typeface="Times New Roman" pitchFamily="18" charset="0"/>
                      </a:endParaRPr>
                    </a:p>
                    <a:p>
                      <a:pPr>
                        <a:lnSpc>
                          <a:spcPct val="115000"/>
                        </a:lnSpc>
                        <a:spcAft>
                          <a:spcPts val="0"/>
                        </a:spcAft>
                      </a:pPr>
                      <a:r>
                        <a:rPr lang="es-ES" sz="1050">
                          <a:latin typeface="Times New Roman" pitchFamily="18" charset="0"/>
                          <a:ea typeface="Calibri"/>
                          <a:cs typeface="Times New Roman" pitchFamily="18" charset="0"/>
                        </a:rPr>
                        <a:t>Tomar notas.</a:t>
                      </a:r>
                      <a:endParaRPr lang="es-MX" sz="105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endParaRPr lang="es-MX" dirty="0"/>
                    </a:p>
                  </a:txBody>
                  <a:tcPr marL="31243" marR="312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29558">
                <a:tc gridSpan="6">
                  <a:txBody>
                    <a:bodyPr/>
                    <a:lstStyle/>
                    <a:p>
                      <a:pPr>
                        <a:lnSpc>
                          <a:spcPct val="115000"/>
                        </a:lnSpc>
                        <a:spcAft>
                          <a:spcPts val="0"/>
                        </a:spcAft>
                      </a:pPr>
                      <a:r>
                        <a:rPr lang="es-ES" sz="1050" b="1" dirty="0">
                          <a:latin typeface="Times New Roman" pitchFamily="18" charset="0"/>
                          <a:ea typeface="Calibri"/>
                          <a:cs typeface="Times New Roman" pitchFamily="18" charset="0"/>
                        </a:rPr>
                        <a:t>EVALUACIÓN </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Evaluación de aprendizaje: </a:t>
                      </a:r>
                      <a:r>
                        <a:rPr lang="es-MX" sz="1050" kern="1200" dirty="0" err="1">
                          <a:solidFill>
                            <a:srgbClr val="000000"/>
                          </a:solidFill>
                          <a:latin typeface="Times New Roman" pitchFamily="18" charset="0"/>
                          <a:ea typeface="+mn-ea"/>
                          <a:cs typeface="Times New Roman" pitchFamily="18" charset="0"/>
                        </a:rPr>
                        <a:t>Actitudinal</a:t>
                      </a:r>
                      <a:r>
                        <a:rPr lang="es-MX" sz="1050" kern="1200" dirty="0">
                          <a:solidFill>
                            <a:srgbClr val="000000"/>
                          </a:solidFill>
                          <a:latin typeface="Times New Roman" pitchFamily="18" charset="0"/>
                          <a:ea typeface="+mn-ea"/>
                          <a:cs typeface="Times New Roman" pitchFamily="18" charset="0"/>
                        </a:rPr>
                        <a:t>.</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Planteamiento de un problema del entorno (en especial elipses y círculos), basado en un proceso </a:t>
                      </a:r>
                      <a:r>
                        <a:rPr lang="es-MX" sz="1050" kern="1200" dirty="0" err="1">
                          <a:solidFill>
                            <a:srgbClr val="000000"/>
                          </a:solidFill>
                          <a:latin typeface="Times New Roman" pitchFamily="18" charset="0"/>
                          <a:ea typeface="+mn-ea"/>
                          <a:cs typeface="Times New Roman" pitchFamily="18" charset="0"/>
                        </a:rPr>
                        <a:t>creativoI</a:t>
                      </a:r>
                      <a:r>
                        <a:rPr lang="es-MX" sz="1050" kern="1200" dirty="0">
                          <a:solidFill>
                            <a:srgbClr val="000000"/>
                          </a:solidFill>
                          <a:latin typeface="Times New Roman" pitchFamily="18" charset="0"/>
                          <a:ea typeface="+mn-ea"/>
                          <a:cs typeface="Times New Roman" pitchFamily="18" charset="0"/>
                        </a:rPr>
                        <a:t>(órbitas y uso de satélites). </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76926">
                <a:tc gridSpan="6">
                  <a:txBody>
                    <a:bodyPr/>
                    <a:lstStyle/>
                    <a:p>
                      <a:pPr>
                        <a:lnSpc>
                          <a:spcPct val="115000"/>
                        </a:lnSpc>
                        <a:spcAft>
                          <a:spcPts val="0"/>
                        </a:spcAft>
                      </a:pPr>
                      <a:r>
                        <a:rPr lang="es-ES" sz="1050" b="1" dirty="0">
                          <a:latin typeface="Times New Roman" pitchFamily="18" charset="0"/>
                          <a:ea typeface="Calibri"/>
                          <a:cs typeface="Times New Roman" pitchFamily="18" charset="0"/>
                        </a:rPr>
                        <a:t>EVIDENCIAS</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Portafolio con:</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KPSI para evaluación diagnóstica.</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Mapa conceptual, mapa mental, </a:t>
                      </a:r>
                      <a:r>
                        <a:rPr lang="es-MX" sz="1050" dirty="0">
                          <a:latin typeface="Times New Roman" pitchFamily="18" charset="0"/>
                          <a:ea typeface="Calibri"/>
                          <a:cs typeface="Times New Roman" pitchFamily="18" charset="0"/>
                        </a:rPr>
                        <a:t>Debate.</a:t>
                      </a: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47</a:t>
            </a:fld>
            <a:endParaRPr lang="es-MX"/>
          </a:p>
        </p:txBody>
      </p:sp>
      <p:graphicFrame>
        <p:nvGraphicFramePr>
          <p:cNvPr id="3" name="2 Tabla"/>
          <p:cNvGraphicFramePr>
            <a:graphicFrameLocks noGrp="1"/>
          </p:cNvGraphicFramePr>
          <p:nvPr/>
        </p:nvGraphicFramePr>
        <p:xfrm>
          <a:off x="539552" y="620687"/>
          <a:ext cx="8136904" cy="4991807"/>
        </p:xfrm>
        <a:graphic>
          <a:graphicData uri="http://schemas.openxmlformats.org/drawingml/2006/table">
            <a:tbl>
              <a:tblPr/>
              <a:tblGrid>
                <a:gridCol w="1589999"/>
                <a:gridCol w="4926165"/>
                <a:gridCol w="1620740"/>
              </a:tblGrid>
              <a:tr h="153202">
                <a:tc gridSpan="3">
                  <a:txBody>
                    <a:bodyPr/>
                    <a:lstStyle/>
                    <a:p>
                      <a:pPr>
                        <a:lnSpc>
                          <a:spcPct val="115000"/>
                        </a:lnSpc>
                        <a:spcAft>
                          <a:spcPts val="0"/>
                        </a:spcAft>
                      </a:pPr>
                      <a:r>
                        <a:rPr lang="es-MX" sz="1050" dirty="0">
                          <a:latin typeface="Arial" pitchFamily="34" charset="0"/>
                          <a:ea typeface="Calibri"/>
                          <a:cs typeface="Arial" pitchFamily="34" charset="0"/>
                        </a:rPr>
                        <a:t> </a:t>
                      </a:r>
                      <a:r>
                        <a:rPr lang="en-US" sz="1050" b="1" dirty="0">
                          <a:latin typeface="Arial" pitchFamily="34" charset="0"/>
                          <a:ea typeface="Calibri"/>
                          <a:cs typeface="Arial" pitchFamily="34" charset="0"/>
                        </a:rPr>
                        <a:t>TIEMPOS</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hMerge="1">
                  <a:txBody>
                    <a:bodyPr/>
                    <a:lstStyle/>
                    <a:p>
                      <a:endParaRPr lang="es-MX"/>
                    </a:p>
                  </a:txBody>
                  <a:tcPr/>
                </a:tc>
                <a:tc hMerge="1">
                  <a:txBody>
                    <a:bodyPr/>
                    <a:lstStyle/>
                    <a:p>
                      <a:endParaRPr lang="es-MX"/>
                    </a:p>
                  </a:txBody>
                  <a:tcPr/>
                </a:tc>
              </a:tr>
              <a:tr h="153202">
                <a:tc>
                  <a:txBody>
                    <a:bodyPr/>
                    <a:lstStyle/>
                    <a:p>
                      <a:pPr>
                        <a:lnSpc>
                          <a:spcPct val="115000"/>
                        </a:lnSpc>
                        <a:spcAft>
                          <a:spcPts val="0"/>
                        </a:spcAft>
                      </a:pPr>
                      <a:r>
                        <a:rPr lang="en-US" sz="1050" dirty="0">
                          <a:latin typeface="Arial" pitchFamily="34" charset="0"/>
                          <a:ea typeface="Calibri"/>
                          <a:cs typeface="Arial" pitchFamily="34" charset="0"/>
                        </a:rPr>
                        <a:t>           10 </a:t>
                      </a:r>
                      <a:r>
                        <a:rPr lang="en-US" sz="1050" dirty="0" err="1">
                          <a:latin typeface="Arial" pitchFamily="34" charset="0"/>
                          <a:ea typeface="Calibri"/>
                          <a:cs typeface="Arial" pitchFamily="34" charset="0"/>
                        </a:rPr>
                        <a:t>minutos</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r>
                        <a:rPr lang="en-US" sz="1050" dirty="0">
                          <a:latin typeface="Arial" pitchFamily="34" charset="0"/>
                          <a:ea typeface="Calibri"/>
                          <a:cs typeface="Arial" pitchFamily="34" charset="0"/>
                        </a:rPr>
                        <a:t>                                                       30 </a:t>
                      </a:r>
                      <a:r>
                        <a:rPr lang="en-US" sz="1050" dirty="0" err="1">
                          <a:latin typeface="Arial" pitchFamily="34" charset="0"/>
                          <a:ea typeface="Calibri"/>
                          <a:cs typeface="Arial" pitchFamily="34" charset="0"/>
                        </a:rPr>
                        <a:t>minutos</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r>
                        <a:rPr lang="en-US" sz="700">
                          <a:latin typeface="Arial"/>
                          <a:ea typeface="Calibri"/>
                          <a:cs typeface="Times New Roman"/>
                        </a:rPr>
                        <a:t>               10 minutos</a:t>
                      </a:r>
                      <a:endParaRPr lang="es-MX" sz="800">
                        <a:latin typeface="Calibri"/>
                        <a:ea typeface="Calibri"/>
                        <a:cs typeface="Times New Roman"/>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r>
              <a:tr h="153202">
                <a:tc>
                  <a:txBody>
                    <a:bodyPr/>
                    <a:lstStyle/>
                    <a:p>
                      <a:pPr>
                        <a:lnSpc>
                          <a:spcPct val="115000"/>
                        </a:lnSpc>
                        <a:spcAft>
                          <a:spcPts val="0"/>
                        </a:spcAft>
                      </a:pPr>
                      <a:r>
                        <a:rPr lang="en-US" sz="1050" b="1" dirty="0">
                          <a:latin typeface="Arial" pitchFamily="34" charset="0"/>
                          <a:ea typeface="Calibri"/>
                          <a:cs typeface="Arial" pitchFamily="34" charset="0"/>
                        </a:rPr>
                        <a:t>              INICIO</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r>
                        <a:rPr lang="en-US" sz="1050" b="1" dirty="0">
                          <a:latin typeface="Arial" pitchFamily="34" charset="0"/>
                          <a:ea typeface="Calibri"/>
                          <a:cs typeface="Arial" pitchFamily="34" charset="0"/>
                        </a:rPr>
                        <a:t>                                                  DESARROLLO</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r>
                        <a:rPr lang="en-US" sz="700" b="1">
                          <a:latin typeface="Arial"/>
                          <a:ea typeface="Calibri"/>
                          <a:cs typeface="Times New Roman"/>
                        </a:rPr>
                        <a:t>                 CIERRE</a:t>
                      </a:r>
                      <a:endParaRPr lang="es-MX" sz="800">
                        <a:latin typeface="Calibri"/>
                        <a:ea typeface="Calibri"/>
                        <a:cs typeface="Times New Roman"/>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r>
              <a:tr h="3151577">
                <a:tc>
                  <a:txBody>
                    <a:bodyPr/>
                    <a:lstStyle/>
                    <a:p>
                      <a:pPr>
                        <a:lnSpc>
                          <a:spcPct val="115000"/>
                        </a:lnSpc>
                        <a:spcAft>
                          <a:spcPts val="0"/>
                        </a:spcAft>
                      </a:pPr>
                      <a:endParaRPr lang="es-ES" sz="1050" dirty="0">
                        <a:latin typeface="Arial" pitchFamily="34" charset="0"/>
                        <a:ea typeface="Calibri"/>
                        <a:cs typeface="Arial" pitchFamily="34" charset="0"/>
                      </a:endParaRPr>
                    </a:p>
                    <a:p>
                      <a:pPr>
                        <a:lnSpc>
                          <a:spcPct val="115000"/>
                        </a:lnSpc>
                        <a:spcAft>
                          <a:spcPts val="0"/>
                        </a:spcAft>
                      </a:pPr>
                      <a:r>
                        <a:rPr lang="es-MX" sz="1050" dirty="0">
                          <a:latin typeface="Arial" pitchFamily="34" charset="0"/>
                          <a:ea typeface="Calibri"/>
                          <a:cs typeface="Arial" pitchFamily="34" charset="0"/>
                        </a:rPr>
                        <a:t>¿Qué pasaría si no hubiera telecomunicaciones (</a:t>
                      </a:r>
                      <a:r>
                        <a:rPr lang="es-MX" sz="1050" dirty="0" err="1">
                          <a:latin typeface="Arial" pitchFamily="34" charset="0"/>
                          <a:ea typeface="Calibri"/>
                          <a:cs typeface="Arial" pitchFamily="34" charset="0"/>
                        </a:rPr>
                        <a:t>Whatt’s</a:t>
                      </a:r>
                      <a:r>
                        <a:rPr lang="es-MX" sz="1050" dirty="0">
                          <a:latin typeface="Arial" pitchFamily="34" charset="0"/>
                          <a:ea typeface="Calibri"/>
                          <a:cs typeface="Arial" pitchFamily="34" charset="0"/>
                        </a:rPr>
                        <a:t> </a:t>
                      </a:r>
                      <a:r>
                        <a:rPr lang="es-MX" sz="1050" dirty="0" err="1">
                          <a:latin typeface="Arial" pitchFamily="34" charset="0"/>
                          <a:ea typeface="Calibri"/>
                          <a:cs typeface="Arial" pitchFamily="34" charset="0"/>
                        </a:rPr>
                        <a:t>App</a:t>
                      </a:r>
                      <a:r>
                        <a:rPr lang="es-MX" sz="1050" dirty="0">
                          <a:latin typeface="Arial" pitchFamily="34" charset="0"/>
                          <a:ea typeface="Calibri"/>
                          <a:cs typeface="Arial" pitchFamily="34" charset="0"/>
                        </a:rPr>
                        <a:t>, </a:t>
                      </a:r>
                      <a:r>
                        <a:rPr lang="es-MX" sz="1050" dirty="0" err="1">
                          <a:latin typeface="Arial" pitchFamily="34" charset="0"/>
                          <a:ea typeface="Calibri"/>
                          <a:cs typeface="Arial" pitchFamily="34" charset="0"/>
                        </a:rPr>
                        <a:t>Facebook</a:t>
                      </a:r>
                      <a:r>
                        <a:rPr lang="es-MX" sz="1050" dirty="0">
                          <a:latin typeface="Arial" pitchFamily="34" charset="0"/>
                          <a:ea typeface="Calibri"/>
                          <a:cs typeface="Arial" pitchFamily="34" charset="0"/>
                        </a:rPr>
                        <a:t>, </a:t>
                      </a:r>
                      <a:r>
                        <a:rPr lang="es-MX" sz="1050" dirty="0" err="1">
                          <a:latin typeface="Arial" pitchFamily="34" charset="0"/>
                          <a:ea typeface="Calibri"/>
                          <a:cs typeface="Arial" pitchFamily="34" charset="0"/>
                        </a:rPr>
                        <a:t>Twitter</a:t>
                      </a:r>
                      <a:r>
                        <a:rPr lang="es-MX" sz="1050" dirty="0">
                          <a:latin typeface="Arial" pitchFamily="34" charset="0"/>
                          <a:ea typeface="Calibri"/>
                          <a:cs typeface="Arial" pitchFamily="34" charset="0"/>
                        </a:rPr>
                        <a:t>, </a:t>
                      </a:r>
                      <a:r>
                        <a:rPr lang="es-MX" sz="1050" dirty="0" err="1">
                          <a:latin typeface="Arial" pitchFamily="34" charset="0"/>
                          <a:ea typeface="Calibri"/>
                          <a:cs typeface="Arial" pitchFamily="34" charset="0"/>
                        </a:rPr>
                        <a:t>Instagram</a:t>
                      </a:r>
                      <a:r>
                        <a:rPr lang="es-MX" sz="1050" dirty="0">
                          <a:latin typeface="Arial" pitchFamily="34" charset="0"/>
                          <a:ea typeface="Calibri"/>
                          <a:cs typeface="Arial" pitchFamily="34" charset="0"/>
                        </a:rPr>
                        <a:t>, etc.)? </a:t>
                      </a:r>
                    </a:p>
                    <a:p>
                      <a:pPr>
                        <a:lnSpc>
                          <a:spcPct val="115000"/>
                        </a:lnSpc>
                        <a:spcAft>
                          <a:spcPts val="0"/>
                        </a:spcAft>
                      </a:pPr>
                      <a:r>
                        <a:rPr lang="es-ES" sz="1050" dirty="0">
                          <a:latin typeface="Arial" pitchFamily="34" charset="0"/>
                          <a:ea typeface="Calibri"/>
                          <a:cs typeface="Arial" pitchFamily="34" charset="0"/>
                        </a:rPr>
                        <a:t>¿</a:t>
                      </a:r>
                      <a:r>
                        <a:rPr lang="es-MX" sz="1050" dirty="0">
                          <a:latin typeface="Arial" pitchFamily="34" charset="0"/>
                          <a:ea typeface="Calibri"/>
                          <a:cs typeface="Arial" pitchFamily="34" charset="0"/>
                        </a:rPr>
                        <a:t>Cuál es mejor método del dibujo para el trazado de elipses?</a:t>
                      </a:r>
                    </a:p>
                    <a:p>
                      <a:pPr>
                        <a:lnSpc>
                          <a:spcPct val="115000"/>
                        </a:lnSpc>
                        <a:spcAft>
                          <a:spcPts val="0"/>
                        </a:spcAft>
                      </a:pPr>
                      <a:r>
                        <a:rPr lang="es-MX" sz="1050" dirty="0">
                          <a:latin typeface="Arial" pitchFamily="34" charset="0"/>
                          <a:ea typeface="Calibri"/>
                          <a:cs typeface="Arial" pitchFamily="34" charset="0"/>
                        </a:rPr>
                        <a:t>¿Qué implicaría que no hubiera internet?</a:t>
                      </a:r>
                    </a:p>
                    <a:p>
                      <a:pPr>
                        <a:lnSpc>
                          <a:spcPct val="115000"/>
                        </a:lnSpc>
                        <a:spcAft>
                          <a:spcPts val="0"/>
                        </a:spcAft>
                      </a:pPr>
                      <a:r>
                        <a:rPr lang="es-ES" sz="1050" dirty="0">
                          <a:latin typeface="Arial" pitchFamily="34" charset="0"/>
                          <a:ea typeface="Calibri"/>
                          <a:cs typeface="Arial" pitchFamily="34" charset="0"/>
                        </a:rPr>
                        <a:t>¿</a:t>
                      </a:r>
                      <a:r>
                        <a:rPr lang="es-MX" sz="1050" dirty="0">
                          <a:latin typeface="Arial" pitchFamily="34" charset="0"/>
                          <a:ea typeface="Calibri"/>
                          <a:cs typeface="Arial" pitchFamily="34" charset="0"/>
                        </a:rPr>
                        <a:t>De qué manera puedo resaltar  elementos técnicos y artísticos del dibujo?</a:t>
                      </a:r>
                    </a:p>
                    <a:p>
                      <a:pPr>
                        <a:lnSpc>
                          <a:spcPct val="115000"/>
                        </a:lnSpc>
                        <a:spcAft>
                          <a:spcPts val="0"/>
                        </a:spcAft>
                      </a:pPr>
                      <a:r>
                        <a:rPr lang="es-MX" sz="1050" dirty="0">
                          <a:latin typeface="Arial" pitchFamily="34" charset="0"/>
                          <a:ea typeface="Calibri"/>
                          <a:cs typeface="Arial" pitchFamily="34" charset="0"/>
                        </a:rPr>
                        <a:t>¿Cómo cambiaría la vida sin la sencilla TV?</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endParaRPr lang="es-ES" sz="1050" dirty="0">
                        <a:latin typeface="Arial" pitchFamily="34" charset="0"/>
                        <a:ea typeface="Calibri"/>
                        <a:cs typeface="Arial" pitchFamily="34" charset="0"/>
                      </a:endParaRPr>
                    </a:p>
                    <a:p>
                      <a:pPr>
                        <a:lnSpc>
                          <a:spcPct val="115000"/>
                        </a:lnSpc>
                        <a:spcAft>
                          <a:spcPts val="0"/>
                        </a:spcAft>
                      </a:pPr>
                      <a:r>
                        <a:rPr lang="es-ES" sz="1050" dirty="0">
                          <a:latin typeface="Arial" pitchFamily="34" charset="0"/>
                          <a:ea typeface="Calibri"/>
                          <a:cs typeface="Arial" pitchFamily="34" charset="0"/>
                        </a:rPr>
                        <a:t>Dialogar acerca de cada una de las preguntas detonadoras planteadas en el INICIO.</a:t>
                      </a:r>
                      <a:endParaRPr lang="es-MX" sz="1050" dirty="0">
                        <a:latin typeface="Arial" pitchFamily="34" charset="0"/>
                        <a:ea typeface="Calibri"/>
                        <a:cs typeface="Arial" pitchFamily="34" charset="0"/>
                      </a:endParaRPr>
                    </a:p>
                    <a:p>
                      <a:pPr>
                        <a:lnSpc>
                          <a:spcPct val="115000"/>
                        </a:lnSpc>
                        <a:spcAft>
                          <a:spcPts val="0"/>
                        </a:spcAft>
                      </a:pPr>
                      <a:r>
                        <a:rPr lang="es-ES" sz="1050" dirty="0">
                          <a:latin typeface="Arial" pitchFamily="34" charset="0"/>
                          <a:ea typeface="Calibri"/>
                          <a:cs typeface="Arial" pitchFamily="34" charset="0"/>
                        </a:rPr>
                        <a:t>Tomar notas.</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endParaRPr lang="es-ES" sz="800">
                        <a:latin typeface="Arial"/>
                        <a:ea typeface="Calibri"/>
                        <a:cs typeface="Times New Roman"/>
                      </a:endParaRPr>
                    </a:p>
                    <a:p>
                      <a:pPr>
                        <a:lnSpc>
                          <a:spcPct val="115000"/>
                        </a:lnSpc>
                        <a:spcAft>
                          <a:spcPts val="0"/>
                        </a:spcAft>
                      </a:pPr>
                      <a:r>
                        <a:rPr lang="es-ES" sz="800">
                          <a:latin typeface="Arial"/>
                          <a:ea typeface="Calibri"/>
                          <a:cs typeface="Times New Roman"/>
                        </a:rPr>
                        <a:t>Plantear entre todos esta primera sesión 1A como un ensayo a repensar durante la semana para concluir cada actividad en la sesión 1B</a:t>
                      </a:r>
                      <a:endParaRPr lang="es-MX" sz="800">
                        <a:latin typeface="Calibri"/>
                        <a:ea typeface="Calibri"/>
                        <a:cs typeface="Times New Roman"/>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r>
              <a:tr h="459605">
                <a:tc gridSpan="3">
                  <a:txBody>
                    <a:bodyPr/>
                    <a:lstStyle/>
                    <a:p>
                      <a:pPr>
                        <a:lnSpc>
                          <a:spcPct val="115000"/>
                        </a:lnSpc>
                        <a:spcAft>
                          <a:spcPts val="0"/>
                        </a:spcAft>
                      </a:pPr>
                      <a:r>
                        <a:rPr lang="es-ES" sz="1050" b="1" dirty="0">
                          <a:latin typeface="Arial" pitchFamily="34" charset="0"/>
                          <a:ea typeface="Calibri"/>
                          <a:cs typeface="Arial" pitchFamily="34" charset="0"/>
                        </a:rPr>
                        <a:t>EVALUACIÓN </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Evaluación de aprendizaje: </a:t>
                      </a:r>
                      <a:r>
                        <a:rPr lang="es-MX" sz="1050" kern="1200" dirty="0" err="1">
                          <a:solidFill>
                            <a:srgbClr val="000000"/>
                          </a:solidFill>
                          <a:latin typeface="Arial" pitchFamily="34" charset="0"/>
                          <a:ea typeface="+mn-ea"/>
                          <a:cs typeface="Arial" pitchFamily="34" charset="0"/>
                        </a:rPr>
                        <a:t>Actitudinal</a:t>
                      </a:r>
                      <a:r>
                        <a:rPr lang="es-MX" sz="1050" kern="1200" dirty="0">
                          <a:solidFill>
                            <a:srgbClr val="000000"/>
                          </a:solidFill>
                          <a:latin typeface="Arial" pitchFamily="34" charset="0"/>
                          <a:ea typeface="+mn-ea"/>
                          <a:cs typeface="Arial" pitchFamily="34" charset="0"/>
                        </a:rPr>
                        <a:t>.</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Planteamiento de un problema del entorno (en especial elipses y círculos), basado en un proceso </a:t>
                      </a:r>
                      <a:r>
                        <a:rPr lang="es-MX" sz="1050" kern="1200" dirty="0" err="1">
                          <a:solidFill>
                            <a:srgbClr val="000000"/>
                          </a:solidFill>
                          <a:latin typeface="Arial" pitchFamily="34" charset="0"/>
                          <a:ea typeface="+mn-ea"/>
                          <a:cs typeface="Arial" pitchFamily="34" charset="0"/>
                        </a:rPr>
                        <a:t>creativoI</a:t>
                      </a:r>
                      <a:r>
                        <a:rPr lang="es-MX" sz="1050" kern="1200" dirty="0">
                          <a:solidFill>
                            <a:srgbClr val="000000"/>
                          </a:solidFill>
                          <a:latin typeface="Arial" pitchFamily="34" charset="0"/>
                          <a:ea typeface="+mn-ea"/>
                          <a:cs typeface="Arial" pitchFamily="34" charset="0"/>
                        </a:rPr>
                        <a:t>(órbitas y uso de satélites). </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hMerge="1">
                  <a:txBody>
                    <a:bodyPr/>
                    <a:lstStyle/>
                    <a:p>
                      <a:endParaRPr lang="es-MX"/>
                    </a:p>
                  </a:txBody>
                  <a:tcPr/>
                </a:tc>
                <a:tc hMerge="1">
                  <a:txBody>
                    <a:bodyPr/>
                    <a:lstStyle/>
                    <a:p>
                      <a:endParaRPr lang="es-MX"/>
                    </a:p>
                  </a:txBody>
                  <a:tcPr/>
                </a:tc>
              </a:tr>
              <a:tr h="612807">
                <a:tc gridSpan="3">
                  <a:txBody>
                    <a:bodyPr/>
                    <a:lstStyle/>
                    <a:p>
                      <a:pPr>
                        <a:lnSpc>
                          <a:spcPct val="115000"/>
                        </a:lnSpc>
                        <a:spcAft>
                          <a:spcPts val="0"/>
                        </a:spcAft>
                      </a:pPr>
                      <a:r>
                        <a:rPr lang="es-ES" sz="1050" b="1" dirty="0">
                          <a:latin typeface="Arial" pitchFamily="34" charset="0"/>
                          <a:ea typeface="Calibri"/>
                          <a:cs typeface="Arial" pitchFamily="34" charset="0"/>
                        </a:rPr>
                        <a:t>EVIDENCIAS</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Portafolio con:</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KPSI para evaluación diagnóstica.</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Mapa conceptual, mapa mental, </a:t>
                      </a:r>
                      <a:r>
                        <a:rPr lang="es-MX" sz="1050" dirty="0">
                          <a:latin typeface="Arial" pitchFamily="34" charset="0"/>
                          <a:ea typeface="Calibri"/>
                          <a:cs typeface="Arial" pitchFamily="34" charset="0"/>
                        </a:rPr>
                        <a:t>Debate.</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48</a:t>
            </a:fld>
            <a:endParaRPr lang="es-MX"/>
          </a:p>
        </p:txBody>
      </p:sp>
      <p:sp>
        <p:nvSpPr>
          <p:cNvPr id="3" name="2 Rectángulo"/>
          <p:cNvSpPr/>
          <p:nvPr/>
        </p:nvSpPr>
        <p:spPr>
          <a:xfrm>
            <a:off x="2195736" y="332656"/>
            <a:ext cx="4464496" cy="1872208"/>
          </a:xfrm>
          <a:prstGeom prst="rect">
            <a:avLst/>
          </a:prstGeom>
          <a:noFill/>
        </p:spPr>
        <p:txBody>
          <a:bodyPr wrap="none" lIns="91440" tIns="45720" rIns="91440" bIns="45720">
            <a:prstTxWarp prst="textCirclePour">
              <a:avLst/>
            </a:prstTxWarp>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DIBUJO</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3 Tabla"/>
          <p:cNvGraphicFramePr>
            <a:graphicFrameLocks noGrp="1"/>
          </p:cNvGraphicFramePr>
          <p:nvPr/>
        </p:nvGraphicFramePr>
        <p:xfrm>
          <a:off x="683568" y="2576714"/>
          <a:ext cx="8064896" cy="3160024"/>
        </p:xfrm>
        <a:graphic>
          <a:graphicData uri="http://schemas.openxmlformats.org/drawingml/2006/table">
            <a:tbl>
              <a:tblPr/>
              <a:tblGrid>
                <a:gridCol w="8064896"/>
              </a:tblGrid>
              <a:tr h="537564">
                <a:tc>
                  <a:txBody>
                    <a:bodyPr/>
                    <a:lstStyle/>
                    <a:p>
                      <a:pPr algn="ctr">
                        <a:spcAft>
                          <a:spcPts val="0"/>
                        </a:spcAft>
                      </a:pPr>
                      <a:r>
                        <a:rPr lang="es-MX" sz="1800" b="1" dirty="0">
                          <a:latin typeface="Arial"/>
                          <a:ea typeface="Calibri"/>
                          <a:cs typeface="Times New Roman"/>
                        </a:rPr>
                        <a:t>Escuela Benjamín Franklin                                       </a:t>
                      </a: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576">
                <a:tc>
                  <a:txBody>
                    <a:bodyPr/>
                    <a:lstStyle/>
                    <a:p>
                      <a:pPr algn="ctr">
                        <a:spcAft>
                          <a:spcPts val="0"/>
                        </a:spcAft>
                      </a:pPr>
                      <a:r>
                        <a:rPr lang="es-MX" sz="1800" b="1" dirty="0">
                          <a:latin typeface="Arial"/>
                          <a:ea typeface="Calibri"/>
                          <a:cs typeface="Times New Roman"/>
                        </a:rPr>
                        <a:t>Clave 1196</a:t>
                      </a: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1186">
                <a:tc>
                  <a:txBody>
                    <a:bodyPr/>
                    <a:lstStyle/>
                    <a:p>
                      <a:pPr algn="ctr">
                        <a:spcAft>
                          <a:spcPts val="0"/>
                        </a:spcAft>
                      </a:pP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5482">
                <a:tc>
                  <a:txBody>
                    <a:bodyPr/>
                    <a:lstStyle/>
                    <a:p>
                      <a:pPr algn="ctr">
                        <a:spcAft>
                          <a:spcPts val="0"/>
                        </a:spcAft>
                      </a:pPr>
                      <a:r>
                        <a:rPr lang="es-MX" sz="1800" b="1" dirty="0">
                          <a:latin typeface="Arial"/>
                          <a:ea typeface="Calibri"/>
                          <a:cs typeface="Times New Roman"/>
                        </a:rPr>
                        <a:t>Proyecto Interdisciplinario:</a:t>
                      </a: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5482">
                <a:tc>
                  <a:txBody>
                    <a:bodyPr/>
                    <a:lstStyle/>
                    <a:p>
                      <a:pPr algn="ctr">
                        <a:spcAft>
                          <a:spcPts val="0"/>
                        </a:spcAft>
                      </a:pPr>
                      <a:r>
                        <a:rPr lang="es-MX" sz="1800" b="1" dirty="0" smtClean="0">
                          <a:latin typeface="Arial"/>
                          <a:ea typeface="Calibri"/>
                          <a:cs typeface="Times New Roman"/>
                        </a:rPr>
                        <a:t>Movimiento </a:t>
                      </a:r>
                      <a:r>
                        <a:rPr lang="es-MX" sz="1800" b="1" dirty="0">
                          <a:latin typeface="Arial"/>
                          <a:ea typeface="Calibri"/>
                          <a:cs typeface="Times New Roman"/>
                        </a:rPr>
                        <a:t>de satélites</a:t>
                      </a: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612">
                <a:tc>
                  <a:txBody>
                    <a:bodyPr/>
                    <a:lstStyle/>
                    <a:p>
                      <a:pPr algn="ctr">
                        <a:spcAft>
                          <a:spcPts val="0"/>
                        </a:spcAft>
                      </a:pP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781">
                <a:tc>
                  <a:txBody>
                    <a:bodyPr/>
                    <a:lstStyle/>
                    <a:p>
                      <a:pPr algn="ctr">
                        <a:spcAft>
                          <a:spcPts val="0"/>
                        </a:spcAft>
                      </a:pPr>
                      <a:r>
                        <a:rPr lang="es-MX" sz="1800" b="1" dirty="0">
                          <a:latin typeface="Arial"/>
                          <a:ea typeface="Calibri"/>
                          <a:cs typeface="Times New Roman"/>
                        </a:rPr>
                        <a:t>Equipo 2:</a:t>
                      </a: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612">
                <a:tc>
                  <a:txBody>
                    <a:bodyPr/>
                    <a:lstStyle/>
                    <a:p>
                      <a:pPr algn="ctr">
                        <a:spcAft>
                          <a:spcPts val="0"/>
                        </a:spcAft>
                      </a:pPr>
                      <a:r>
                        <a:rPr lang="es-MX" sz="1800" b="1" dirty="0">
                          <a:latin typeface="Arial"/>
                          <a:ea typeface="Calibri"/>
                          <a:cs typeface="Times New Roman"/>
                        </a:rPr>
                        <a:t>Beatriz Fonseca (Física)</a:t>
                      </a: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612">
                <a:tc>
                  <a:txBody>
                    <a:bodyPr/>
                    <a:lstStyle/>
                    <a:p>
                      <a:pPr algn="ctr">
                        <a:spcAft>
                          <a:spcPts val="0"/>
                        </a:spcAft>
                      </a:pPr>
                      <a:r>
                        <a:rPr lang="es-MX" sz="1800" b="1" dirty="0">
                          <a:latin typeface="Arial"/>
                          <a:ea typeface="Calibri"/>
                          <a:cs typeface="Times New Roman"/>
                        </a:rPr>
                        <a:t>Benjamín López (Informática)</a:t>
                      </a: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612">
                <a:tc>
                  <a:txBody>
                    <a:bodyPr/>
                    <a:lstStyle/>
                    <a:p>
                      <a:pPr algn="ctr">
                        <a:spcAft>
                          <a:spcPts val="0"/>
                        </a:spcAft>
                      </a:pPr>
                      <a:r>
                        <a:rPr lang="es-MX" sz="1800" b="1" dirty="0">
                          <a:latin typeface="Arial"/>
                          <a:ea typeface="Calibri"/>
                          <a:cs typeface="Times New Roman"/>
                        </a:rPr>
                        <a:t>Aarón López (Dibujo)</a:t>
                      </a:r>
                      <a:endParaRPr lang="es-MX" sz="18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122" name="AutoShape 2" descr="Resultado de imagen para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24" name="AutoShape 4" descr="Resultado de imagen para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26" name="AutoShape 6" descr="Resultado de imagen para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128" name="Picture 8" descr="Resultado de imagen para DIBUJO"/>
          <p:cNvPicPr>
            <a:picLocks noChangeAspect="1" noChangeArrowheads="1"/>
          </p:cNvPicPr>
          <p:nvPr/>
        </p:nvPicPr>
        <p:blipFill>
          <a:blip r:embed="rId2" cstate="print"/>
          <a:srcRect/>
          <a:stretch>
            <a:fillRect/>
          </a:stretch>
        </p:blipFill>
        <p:spPr bwMode="auto">
          <a:xfrm>
            <a:off x="323528" y="2492896"/>
            <a:ext cx="2390775" cy="2985120"/>
          </a:xfrm>
          <a:prstGeom prst="rect">
            <a:avLst/>
          </a:prstGeom>
          <a:noFill/>
          <a:ln w="28575">
            <a:solidFill>
              <a:schemeClr val="accent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49</a:t>
            </a:fld>
            <a:endParaRPr lang="es-MX"/>
          </a:p>
        </p:txBody>
      </p:sp>
      <p:graphicFrame>
        <p:nvGraphicFramePr>
          <p:cNvPr id="3" name="2 Tabla"/>
          <p:cNvGraphicFramePr>
            <a:graphicFrameLocks noGrp="1"/>
          </p:cNvGraphicFramePr>
          <p:nvPr/>
        </p:nvGraphicFramePr>
        <p:xfrm>
          <a:off x="1475656" y="1484784"/>
          <a:ext cx="6096000" cy="304800"/>
        </p:xfrm>
        <a:graphic>
          <a:graphicData uri="http://schemas.openxmlformats.org/drawingml/2006/table">
            <a:tbl>
              <a:tblPr/>
              <a:tblGrid>
                <a:gridCol w="6096000"/>
              </a:tblGrid>
              <a:tr h="178067">
                <a:tc>
                  <a:txBody>
                    <a:bodyPr/>
                    <a:lstStyle/>
                    <a:p>
                      <a:pPr algn="ctr">
                        <a:spcAft>
                          <a:spcPts val="0"/>
                        </a:spcAft>
                      </a:pPr>
                      <a:r>
                        <a:rPr lang="es-MX" sz="2000" b="1" dirty="0">
                          <a:latin typeface="Arial"/>
                          <a:ea typeface="Calibri"/>
                          <a:cs typeface="Times New Roman"/>
                        </a:rPr>
                        <a:t>Planeación general</a:t>
                      </a:r>
                      <a:endParaRPr lang="es-MX" sz="2000" dirty="0">
                        <a:latin typeface="Calibri"/>
                        <a:ea typeface="Calibri"/>
                        <a:cs typeface="Times New Roman"/>
                      </a:endParaRPr>
                    </a:p>
                  </a:txBody>
                  <a:tcPr marL="50081" marR="500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45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nvGraphicFramePr>
        <p:xfrm>
          <a:off x="467544" y="2204864"/>
          <a:ext cx="8208912" cy="3185160"/>
        </p:xfrm>
        <a:graphic>
          <a:graphicData uri="http://schemas.openxmlformats.org/drawingml/2006/table">
            <a:tbl>
              <a:tblPr/>
              <a:tblGrid>
                <a:gridCol w="2052860"/>
                <a:gridCol w="6156052"/>
              </a:tblGrid>
              <a:tr h="2880320">
                <a:tc>
                  <a:txBody>
                    <a:bodyPr/>
                    <a:lstStyle/>
                    <a:p>
                      <a:pPr>
                        <a:spcAft>
                          <a:spcPts val="0"/>
                        </a:spcAft>
                      </a:pPr>
                      <a:endParaRPr lang="es-MX" sz="2000" dirty="0">
                        <a:latin typeface="Calibri"/>
                        <a:ea typeface="Calibri"/>
                        <a:cs typeface="Times New Roman"/>
                      </a:endParaRPr>
                    </a:p>
                    <a:p>
                      <a:pPr algn="ctr">
                        <a:spcAft>
                          <a:spcPts val="0"/>
                        </a:spcAft>
                      </a:pPr>
                      <a:r>
                        <a:rPr lang="es-MX" sz="2000" b="1" dirty="0">
                          <a:latin typeface="Arial"/>
                          <a:ea typeface="Calibri"/>
                          <a:cs typeface="Times New Roman"/>
                        </a:rPr>
                        <a:t>Contexto</a:t>
                      </a:r>
                      <a:endParaRPr lang="es-MX" sz="2000" dirty="0">
                        <a:latin typeface="Calibri"/>
                        <a:ea typeface="Calibri"/>
                        <a:cs typeface="Times New Roman"/>
                      </a:endParaRPr>
                    </a:p>
                  </a:txBody>
                  <a:tcPr marL="50800" marR="508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nSpc>
                          <a:spcPct val="115000"/>
                        </a:lnSpc>
                        <a:spcAft>
                          <a:spcPts val="1000"/>
                        </a:spcAft>
                      </a:pPr>
                      <a:r>
                        <a:rPr lang="es-MX" sz="2000" u="sng" dirty="0">
                          <a:latin typeface="Arial"/>
                          <a:ea typeface="Calibri"/>
                          <a:cs typeface="Times New Roman"/>
                        </a:rPr>
                        <a:t>Movimiento de Satélites</a:t>
                      </a:r>
                      <a:endParaRPr lang="es-MX" sz="2000" dirty="0">
                        <a:latin typeface="Calibri"/>
                        <a:ea typeface="Calibri"/>
                        <a:cs typeface="Times New Roman"/>
                      </a:endParaRPr>
                    </a:p>
                    <a:p>
                      <a:pPr>
                        <a:lnSpc>
                          <a:spcPct val="115000"/>
                        </a:lnSpc>
                        <a:spcAft>
                          <a:spcPts val="1000"/>
                        </a:spcAft>
                      </a:pPr>
                      <a:r>
                        <a:rPr lang="es-MX" sz="2000" dirty="0">
                          <a:latin typeface="Arial"/>
                          <a:ea typeface="Calibri"/>
                          <a:cs typeface="Times New Roman"/>
                        </a:rPr>
                        <a:t>Interés y fascinación del hombre (y el alumno), por el espacio, los viajes espaciales y las telecomunicaciones</a:t>
                      </a:r>
                      <a:endParaRPr lang="es-MX" sz="2000" dirty="0">
                        <a:latin typeface="Calibri"/>
                        <a:ea typeface="Calibri"/>
                        <a:cs typeface="Times New Roman"/>
                      </a:endParaRPr>
                    </a:p>
                    <a:p>
                      <a:pPr>
                        <a:lnSpc>
                          <a:spcPct val="115000"/>
                        </a:lnSpc>
                        <a:spcAft>
                          <a:spcPts val="1000"/>
                        </a:spcAft>
                      </a:pPr>
                      <a:r>
                        <a:rPr lang="es-MX" sz="2000" dirty="0">
                          <a:latin typeface="Arial"/>
                          <a:ea typeface="Calibri"/>
                          <a:cs typeface="Times New Roman"/>
                        </a:rPr>
                        <a:t>Tocar, tratar y aprender de manera interdisciplinaria gran parte de los programas de cada materia integrada, (física e informática)</a:t>
                      </a:r>
                      <a:endParaRPr lang="es-MX" sz="2000" dirty="0">
                        <a:latin typeface="Calibri"/>
                        <a:ea typeface="Calibri"/>
                        <a:cs typeface="Times New Roman"/>
                      </a:endParaRPr>
                    </a:p>
                    <a:p>
                      <a:pPr>
                        <a:lnSpc>
                          <a:spcPct val="115000"/>
                        </a:lnSpc>
                        <a:spcAft>
                          <a:spcPts val="1000"/>
                        </a:spcAft>
                      </a:pPr>
                      <a:r>
                        <a:rPr lang="es-MX" sz="2000" dirty="0">
                          <a:latin typeface="Arial"/>
                          <a:ea typeface="Calibri"/>
                          <a:cs typeface="Times New Roman"/>
                        </a:rPr>
                        <a:t>Fomentar las artes y la estética al tratar el tema</a:t>
                      </a:r>
                      <a:endParaRPr lang="es-MX" sz="2000" dirty="0">
                        <a:latin typeface="Calibri"/>
                        <a:ea typeface="Calibri"/>
                        <a:cs typeface="Times New Roman"/>
                      </a:endParaRPr>
                    </a:p>
                  </a:txBody>
                  <a:tcPr marL="50800" marR="508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43608" y="260648"/>
          <a:ext cx="7848872" cy="5688631"/>
        </p:xfrm>
        <a:graphic>
          <a:graphicData uri="http://schemas.openxmlformats.org/drawingml/2006/table">
            <a:tbl>
              <a:tblPr>
                <a:tableStyleId>{D113A9D2-9D6B-4929-AA2D-F23B5EE8CBE7}</a:tableStyleId>
              </a:tblPr>
              <a:tblGrid>
                <a:gridCol w="1120338"/>
                <a:gridCol w="98904"/>
                <a:gridCol w="6629630"/>
              </a:tblGrid>
              <a:tr h="2006912">
                <a:tc gridSpan="2">
                  <a:txBody>
                    <a:bodyPr/>
                    <a:lstStyle/>
                    <a:p>
                      <a:pPr>
                        <a:lnSpc>
                          <a:spcPct val="115000"/>
                        </a:lnSpc>
                        <a:spcAft>
                          <a:spcPts val="0"/>
                        </a:spcAft>
                      </a:pPr>
                      <a:r>
                        <a:rPr lang="es-MX" sz="1000" dirty="0"/>
                        <a:t>5. ¿Cuáles son </a:t>
                      </a:r>
                      <a:r>
                        <a:rPr lang="es-MX" sz="1000" dirty="0" smtClean="0"/>
                        <a:t>los</a:t>
                      </a:r>
                      <a:r>
                        <a:rPr lang="es-MX" sz="1000" baseline="0" dirty="0" smtClean="0"/>
                        <a:t> </a:t>
                      </a:r>
                      <a:r>
                        <a:rPr lang="es-MX" sz="1000" dirty="0" smtClean="0"/>
                        <a:t>prerrequisitos </a:t>
                      </a:r>
                      <a:endParaRPr lang="es-MX" sz="1000" dirty="0"/>
                    </a:p>
                    <a:p>
                      <a:pPr>
                        <a:lnSpc>
                          <a:spcPct val="115000"/>
                        </a:lnSpc>
                        <a:spcAft>
                          <a:spcPts val="0"/>
                        </a:spcAft>
                      </a:pPr>
                      <a:r>
                        <a:rPr lang="es-MX" sz="1000" dirty="0"/>
                        <a:t>    materiales,</a:t>
                      </a:r>
                    </a:p>
                    <a:p>
                      <a:pPr>
                        <a:lnSpc>
                          <a:spcPct val="115000"/>
                        </a:lnSpc>
                        <a:spcAft>
                          <a:spcPts val="0"/>
                        </a:spcAft>
                      </a:pPr>
                      <a:r>
                        <a:rPr lang="es-MX" sz="1000" dirty="0"/>
                        <a:t>   </a:t>
                      </a:r>
                      <a:r>
                        <a:rPr lang="es-MX" sz="1000" dirty="0" smtClean="0"/>
                        <a:t>organizacionales </a:t>
                      </a:r>
                      <a:endParaRPr lang="es-MX" sz="1000" dirty="0"/>
                    </a:p>
                    <a:p>
                      <a:pPr>
                        <a:lnSpc>
                          <a:spcPct val="115000"/>
                        </a:lnSpc>
                        <a:spcAft>
                          <a:spcPts val="0"/>
                        </a:spcAft>
                      </a:pPr>
                      <a:r>
                        <a:rPr lang="es-MX" sz="1000" dirty="0"/>
                        <a:t>   y personales </a:t>
                      </a:r>
                    </a:p>
                    <a:p>
                      <a:pPr>
                        <a:lnSpc>
                          <a:spcPct val="115000"/>
                        </a:lnSpc>
                        <a:spcAft>
                          <a:spcPts val="0"/>
                        </a:spcAft>
                      </a:pPr>
                      <a:r>
                        <a:rPr lang="es-MX" sz="1000" dirty="0"/>
                        <a:t>   para la</a:t>
                      </a:r>
                    </a:p>
                    <a:p>
                      <a:pPr>
                        <a:lnSpc>
                          <a:spcPct val="115000"/>
                        </a:lnSpc>
                        <a:spcAft>
                          <a:spcPts val="0"/>
                        </a:spcAft>
                      </a:pPr>
                      <a:r>
                        <a:rPr lang="es-MX" sz="1000" dirty="0"/>
                        <a:t>   planeación del </a:t>
                      </a:r>
                    </a:p>
                    <a:p>
                      <a:pPr>
                        <a:lnSpc>
                          <a:spcPct val="115000"/>
                        </a:lnSpc>
                        <a:spcAft>
                          <a:spcPts val="0"/>
                        </a:spcAft>
                      </a:pPr>
                      <a:r>
                        <a:rPr lang="es-MX" sz="1000" dirty="0"/>
                        <a:t>   trabajo           interdisciplinario?</a:t>
                      </a:r>
                      <a:endParaRPr lang="es-MX" sz="1000" b="1" dirty="0">
                        <a:solidFill>
                          <a:schemeClr val="tx1"/>
                        </a:solidFill>
                        <a:latin typeface="Comic Sans MS" pitchFamily="66" charset="0"/>
                        <a:ea typeface="Arial"/>
                        <a:cs typeface="Times New Roman"/>
                      </a:endParaRPr>
                    </a:p>
                  </a:txBody>
                  <a:tcPr marL="42114" marR="42114" marT="42114" marB="42114" anchor="ctr">
                    <a:lnR w="12700" cap="flat" cmpd="sng" algn="ctr">
                      <a:solidFill>
                        <a:schemeClr val="tx1"/>
                      </a:solidFill>
                      <a:prstDash val="solid"/>
                      <a:round/>
                      <a:headEnd type="none" w="med" len="med"/>
                      <a:tailEnd type="none" w="med" len="med"/>
                    </a:lnR>
                  </a:tcPr>
                </a:tc>
                <a:tc hMerge="1">
                  <a:txBody>
                    <a:bodyPr/>
                    <a:lstStyle/>
                    <a:p>
                      <a:pPr algn="ctr">
                        <a:lnSpc>
                          <a:spcPct val="115000"/>
                        </a:lnSpc>
                        <a:spcAft>
                          <a:spcPts val="0"/>
                        </a:spcAft>
                      </a:pPr>
                      <a:endParaRPr lang="es-MX" sz="1000" b="0">
                        <a:solidFill>
                          <a:srgbClr val="000000"/>
                        </a:solidFill>
                        <a:latin typeface="Comic Sans MS" pitchFamily="66" charset="0"/>
                        <a:ea typeface="Arial"/>
                        <a:cs typeface="Times New Roman"/>
                      </a:endParaRPr>
                    </a:p>
                  </a:txBody>
                  <a:tcPr marL="42114" marR="42114"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a:txBody>
                    <a:bodyPr/>
                    <a:lstStyle/>
                    <a:p>
                      <a:pPr algn="ctr">
                        <a:lnSpc>
                          <a:spcPct val="115000"/>
                        </a:lnSpc>
                        <a:spcAft>
                          <a:spcPts val="0"/>
                        </a:spcAft>
                      </a:pPr>
                      <a:r>
                        <a:rPr lang="es-MX" sz="1000" dirty="0"/>
                        <a:t>Materiales: espacios físicos, planes de estudios indicativos y operativos (para cuarto grado nuevos planes), documentos y evidencias proporcionados por cada disciplina.</a:t>
                      </a:r>
                    </a:p>
                    <a:p>
                      <a:pPr algn="ctr">
                        <a:lnSpc>
                          <a:spcPct val="115000"/>
                        </a:lnSpc>
                        <a:spcAft>
                          <a:spcPts val="0"/>
                        </a:spcAft>
                      </a:pPr>
                      <a:r>
                        <a:rPr lang="es-MX" sz="1000" dirty="0"/>
                        <a:t>Organizacionales: determinación de equipos de trabajo heterogéneos para desarrollar procedimientos y protocolos que pudieran construir el proyecto.</a:t>
                      </a:r>
                    </a:p>
                    <a:p>
                      <a:pPr algn="ctr">
                        <a:lnSpc>
                          <a:spcPct val="115000"/>
                        </a:lnSpc>
                        <a:spcAft>
                          <a:spcPts val="0"/>
                        </a:spcAft>
                      </a:pPr>
                      <a:r>
                        <a:rPr lang="es-MX" sz="1000" dirty="0"/>
                        <a:t>Personales: anteponer el bien común al personal. Reconocer habilidades y limitaciones.</a:t>
                      </a:r>
                      <a:endParaRPr lang="es-MX" sz="1000" b="1" dirty="0">
                        <a:solidFill>
                          <a:schemeClr val="tx1"/>
                        </a:solidFill>
                        <a:latin typeface="Comic Sans MS" pitchFamily="66" charset="0"/>
                        <a:ea typeface="Arial"/>
                        <a:cs typeface="Times New Roman"/>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4826">
                <a:tc gridSpan="2">
                  <a:txBody>
                    <a:bodyPr/>
                    <a:lstStyle/>
                    <a:p>
                      <a:pPr>
                        <a:lnSpc>
                          <a:spcPct val="115000"/>
                        </a:lnSpc>
                        <a:spcAft>
                          <a:spcPts val="0"/>
                        </a:spcAft>
                      </a:pPr>
                      <a:r>
                        <a:rPr lang="es-MX" sz="1000" dirty="0"/>
                        <a:t>6. ¿Qué papel </a:t>
                      </a:r>
                    </a:p>
                    <a:p>
                      <a:pPr>
                        <a:lnSpc>
                          <a:spcPct val="115000"/>
                        </a:lnSpc>
                        <a:spcAft>
                          <a:spcPts val="0"/>
                        </a:spcAft>
                      </a:pPr>
                      <a:r>
                        <a:rPr lang="es-MX" sz="1000" dirty="0"/>
                        <a:t>     juega la </a:t>
                      </a:r>
                    </a:p>
                    <a:p>
                      <a:pPr>
                        <a:lnSpc>
                          <a:spcPct val="115000"/>
                        </a:lnSpc>
                        <a:spcAft>
                          <a:spcPts val="0"/>
                        </a:spcAft>
                      </a:pPr>
                      <a:r>
                        <a:rPr lang="es-MX" sz="1000" dirty="0"/>
                        <a:t>     planeación en</a:t>
                      </a:r>
                    </a:p>
                    <a:p>
                      <a:pPr>
                        <a:lnSpc>
                          <a:spcPct val="115000"/>
                        </a:lnSpc>
                        <a:spcAft>
                          <a:spcPts val="0"/>
                        </a:spcAft>
                      </a:pPr>
                      <a:r>
                        <a:rPr lang="es-MX" sz="1000" dirty="0"/>
                        <a:t>     el trabajo</a:t>
                      </a:r>
                    </a:p>
                    <a:p>
                      <a:pPr>
                        <a:lnSpc>
                          <a:spcPct val="115000"/>
                        </a:lnSpc>
                        <a:spcAft>
                          <a:spcPts val="0"/>
                        </a:spcAft>
                      </a:pPr>
                      <a:r>
                        <a:rPr lang="es-MX" sz="1000" dirty="0"/>
                        <a:t>     interdisciplinario</a:t>
                      </a:r>
                    </a:p>
                    <a:p>
                      <a:pPr>
                        <a:lnSpc>
                          <a:spcPct val="115000"/>
                        </a:lnSpc>
                        <a:spcAft>
                          <a:spcPts val="0"/>
                        </a:spcAft>
                      </a:pPr>
                      <a:r>
                        <a:rPr lang="es-MX" sz="1000" dirty="0"/>
                        <a:t>     y qué </a:t>
                      </a:r>
                    </a:p>
                    <a:p>
                      <a:pPr>
                        <a:lnSpc>
                          <a:spcPct val="115000"/>
                        </a:lnSpc>
                        <a:spcAft>
                          <a:spcPts val="0"/>
                        </a:spcAft>
                      </a:pPr>
                      <a:r>
                        <a:rPr lang="es-MX" sz="1000" dirty="0"/>
                        <a:t>     características</a:t>
                      </a:r>
                    </a:p>
                    <a:p>
                      <a:pPr>
                        <a:lnSpc>
                          <a:spcPct val="115000"/>
                        </a:lnSpc>
                        <a:spcAft>
                          <a:spcPts val="0"/>
                        </a:spcAft>
                      </a:pPr>
                      <a:r>
                        <a:rPr lang="es-MX" sz="1000" dirty="0"/>
                        <a:t>     debe tener? </a:t>
                      </a:r>
                      <a:endParaRPr lang="es-MX" sz="1000" b="1" dirty="0">
                        <a:solidFill>
                          <a:schemeClr val="tx1"/>
                        </a:solidFill>
                        <a:latin typeface="Comic Sans MS" pitchFamily="66" charset="0"/>
                        <a:ea typeface="Arial"/>
                        <a:cs typeface="Times New Roman"/>
                      </a:endParaRPr>
                    </a:p>
                  </a:txBody>
                  <a:tcPr marL="42114" marR="42114" marT="42114" marB="4211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s-MX" sz="1000" b="0">
                        <a:solidFill>
                          <a:srgbClr val="000000"/>
                        </a:solidFill>
                        <a:latin typeface="Comic Sans MS" pitchFamily="66" charset="0"/>
                        <a:ea typeface="Arial"/>
                        <a:cs typeface="Times New Roman"/>
                      </a:endParaRPr>
                    </a:p>
                  </a:txBody>
                  <a:tcPr marL="42114" marR="42114"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a:txBody>
                    <a:bodyPr/>
                    <a:lstStyle/>
                    <a:p>
                      <a:pPr algn="ctr">
                        <a:lnSpc>
                          <a:spcPct val="115000"/>
                        </a:lnSpc>
                        <a:spcAft>
                          <a:spcPts val="0"/>
                        </a:spcAft>
                      </a:pPr>
                      <a:r>
                        <a:rPr lang="es-MX" sz="1000" dirty="0"/>
                        <a:t>Esencial para encontrar los puntos de coincidencia entre las diferentes disciplinas, a través de una planeación ordenada, lógica y clara.</a:t>
                      </a:r>
                      <a:endParaRPr lang="es-MX" sz="1000" b="1" dirty="0">
                        <a:solidFill>
                          <a:schemeClr val="tx1"/>
                        </a:solidFill>
                        <a:latin typeface="Comic Sans MS" pitchFamily="66" charset="0"/>
                        <a:ea typeface="Arial"/>
                        <a:cs typeface="Times New Roman"/>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723">
                <a:tc gridSpan="3">
                  <a:txBody>
                    <a:bodyPr/>
                    <a:lstStyle/>
                    <a:p>
                      <a:pPr algn="ctr">
                        <a:lnSpc>
                          <a:spcPct val="115000"/>
                        </a:lnSpc>
                        <a:spcAft>
                          <a:spcPts val="0"/>
                        </a:spcAft>
                      </a:pPr>
                      <a:r>
                        <a:rPr lang="es-MX" sz="1000" dirty="0"/>
                        <a:t>El Aprendizaje Cooperativo</a:t>
                      </a:r>
                      <a:endParaRPr lang="es-MX" sz="1000" b="1" dirty="0">
                        <a:solidFill>
                          <a:schemeClr val="tx1"/>
                        </a:solidFill>
                        <a:latin typeface="Comic Sans MS" pitchFamily="66" charset="0"/>
                        <a:ea typeface="Arial"/>
                        <a:cs typeface="Times New Roman"/>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703775">
                <a:tc>
                  <a:txBody>
                    <a:bodyPr/>
                    <a:lstStyle/>
                    <a:p>
                      <a:pPr>
                        <a:lnSpc>
                          <a:spcPct val="115000"/>
                        </a:lnSpc>
                        <a:spcAft>
                          <a:spcPts val="0"/>
                        </a:spcAft>
                      </a:pPr>
                      <a:r>
                        <a:rPr lang="es-MX" sz="1000" dirty="0"/>
                        <a:t>1. ¿Qué es?</a:t>
                      </a:r>
                      <a:endParaRPr lang="es-MX" sz="1000" b="1" dirty="0">
                        <a:solidFill>
                          <a:schemeClr val="tx1"/>
                        </a:solidFill>
                        <a:latin typeface="Comic Sans MS" pitchFamily="66" charset="0"/>
                        <a:ea typeface="Arial"/>
                        <a:cs typeface="Times New Roman"/>
                      </a:endParaRPr>
                    </a:p>
                  </a:txBody>
                  <a:tcPr marL="42114" marR="42114" marT="42114" marB="42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lnSpc>
                          <a:spcPct val="115000"/>
                        </a:lnSpc>
                        <a:spcAft>
                          <a:spcPts val="0"/>
                        </a:spcAft>
                      </a:pPr>
                      <a:r>
                        <a:rPr lang="es-MX" sz="1000" dirty="0"/>
                        <a:t>Empleo didáctico de grupos reducidos en los que alumnos y profesores trabajan juntos para maximizar su propio aprendizaje y el de los demás.</a:t>
                      </a:r>
                      <a:endParaRPr lang="es-MX" sz="1000" b="1" dirty="0">
                        <a:solidFill>
                          <a:schemeClr val="tx1"/>
                        </a:solidFill>
                        <a:latin typeface="Comic Sans MS" pitchFamily="66" charset="0"/>
                        <a:ea typeface="Arial"/>
                        <a:cs typeface="Times New Roman"/>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854395">
                <a:tc>
                  <a:txBody>
                    <a:bodyPr/>
                    <a:lstStyle/>
                    <a:p>
                      <a:pPr>
                        <a:lnSpc>
                          <a:spcPct val="115000"/>
                        </a:lnSpc>
                        <a:spcAft>
                          <a:spcPts val="0"/>
                        </a:spcAft>
                      </a:pPr>
                      <a:r>
                        <a:rPr lang="es-MX" sz="1000" dirty="0"/>
                        <a:t>2. ¿Cuáles son</a:t>
                      </a:r>
                    </a:p>
                    <a:p>
                      <a:pPr>
                        <a:lnSpc>
                          <a:spcPct val="115000"/>
                        </a:lnSpc>
                        <a:spcAft>
                          <a:spcPts val="0"/>
                        </a:spcAft>
                      </a:pPr>
                      <a:r>
                        <a:rPr lang="es-MX" sz="1000" dirty="0"/>
                        <a:t>    sus </a:t>
                      </a:r>
                    </a:p>
                    <a:p>
                      <a:pPr>
                        <a:lnSpc>
                          <a:spcPct val="115000"/>
                        </a:lnSpc>
                        <a:spcAft>
                          <a:spcPts val="0"/>
                        </a:spcAft>
                      </a:pPr>
                      <a:r>
                        <a:rPr lang="es-MX" sz="1000" dirty="0"/>
                        <a:t>    características?</a:t>
                      </a:r>
                      <a:endParaRPr lang="es-MX" sz="1000" b="1" dirty="0">
                        <a:solidFill>
                          <a:schemeClr val="tx1"/>
                        </a:solidFill>
                        <a:latin typeface="Comic Sans MS" pitchFamily="66" charset="0"/>
                        <a:ea typeface="Arial"/>
                        <a:cs typeface="Times New Roman"/>
                      </a:endParaRPr>
                    </a:p>
                  </a:txBody>
                  <a:tcPr marL="42114" marR="42114" marT="42114" marB="42114" anchor="ctr">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es-MX" sz="1000" dirty="0"/>
                        <a:t>La comunicación asertiva y el contacto interpersonal con los docentes y los compañeros de grupo.</a:t>
                      </a:r>
                    </a:p>
                    <a:p>
                      <a:pPr algn="ctr">
                        <a:lnSpc>
                          <a:spcPct val="115000"/>
                        </a:lnSpc>
                        <a:spcAft>
                          <a:spcPts val="0"/>
                        </a:spcAft>
                      </a:pPr>
                      <a:r>
                        <a:rPr lang="es-MX" sz="1000" dirty="0"/>
                        <a:t>Grupos heterogéneos.</a:t>
                      </a:r>
                    </a:p>
                    <a:p>
                      <a:pPr algn="ctr">
                        <a:lnSpc>
                          <a:spcPct val="115000"/>
                        </a:lnSpc>
                        <a:spcAft>
                          <a:spcPts val="0"/>
                        </a:spcAft>
                      </a:pPr>
                      <a:r>
                        <a:rPr lang="es-MX" sz="1000" dirty="0"/>
                        <a:t>Flexibilidad.</a:t>
                      </a:r>
                      <a:endParaRPr lang="es-MX" sz="1000" b="1" dirty="0">
                        <a:solidFill>
                          <a:schemeClr val="tx1"/>
                        </a:solidFill>
                        <a:latin typeface="Comic Sans MS" pitchFamily="66" charset="0"/>
                        <a:ea typeface="Arial"/>
                        <a:cs typeface="Times New Roman"/>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bl>
          </a:graphicData>
        </a:graphic>
      </p:graphicFrame>
      <p:sp>
        <p:nvSpPr>
          <p:cNvPr id="5" name="4 Rectángulo"/>
          <p:cNvSpPr/>
          <p:nvPr/>
        </p:nvSpPr>
        <p:spPr>
          <a:xfrm rot="16200000">
            <a:off x="-1866857" y="2343529"/>
            <a:ext cx="4657044"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effectLst>
                  <a:outerShdw blurRad="50800" algn="tl" rotWithShape="0">
                    <a:srgbClr val="000000"/>
                  </a:outerShdw>
                </a:effectLst>
              </a:rPr>
              <a:t>PRODUCTO 1</a:t>
            </a:r>
            <a:endParaRPr lang="es-ES" sz="5400" b="1" cap="none" spc="0" dirty="0">
              <a:ln w="17780" cmpd="sng">
                <a:solidFill>
                  <a:srgbClr val="FFFFFF"/>
                </a:solidFill>
                <a:prstDash val="solid"/>
                <a:miter lim="800000"/>
              </a:ln>
              <a:effectLst>
                <a:outerShdw blurRad="50800" algn="tl" rotWithShape="0">
                  <a:srgbClr val="000000"/>
                </a:outerShdw>
              </a:effectLst>
            </a:endParaRPr>
          </a:p>
        </p:txBody>
      </p:sp>
      <p:sp>
        <p:nvSpPr>
          <p:cNvPr id="6" name="5 Marcador de número de diapositiva"/>
          <p:cNvSpPr>
            <a:spLocks noGrp="1"/>
          </p:cNvSpPr>
          <p:nvPr>
            <p:ph type="sldNum" sz="quarter" idx="12"/>
          </p:nvPr>
        </p:nvSpPr>
        <p:spPr/>
        <p:txBody>
          <a:bodyPr/>
          <a:lstStyle/>
          <a:p>
            <a:fld id="{9071F6E9-BB71-439F-B598-0DE193BEFD76}" type="slidenum">
              <a:rPr lang="es-MX" smtClean="0"/>
              <a:pPr/>
              <a:t>5</a:t>
            </a:fld>
            <a:endParaRPr lang="es-MX"/>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50</a:t>
            </a:fld>
            <a:endParaRPr lang="es-MX"/>
          </a:p>
        </p:txBody>
      </p:sp>
      <p:graphicFrame>
        <p:nvGraphicFramePr>
          <p:cNvPr id="3" name="2 Tabla"/>
          <p:cNvGraphicFramePr>
            <a:graphicFrameLocks noGrp="1"/>
          </p:cNvGraphicFramePr>
          <p:nvPr/>
        </p:nvGraphicFramePr>
        <p:xfrm>
          <a:off x="611560" y="1316150"/>
          <a:ext cx="7848872" cy="4865370"/>
        </p:xfrm>
        <a:graphic>
          <a:graphicData uri="http://schemas.openxmlformats.org/drawingml/2006/table">
            <a:tbl>
              <a:tblPr/>
              <a:tblGrid>
                <a:gridCol w="1962218"/>
                <a:gridCol w="1961008"/>
                <a:gridCol w="1962823"/>
                <a:gridCol w="1962823"/>
              </a:tblGrid>
              <a:tr h="1048175">
                <a:tc>
                  <a:txBody>
                    <a:bodyPr/>
                    <a:lstStyle/>
                    <a:p>
                      <a:pPr algn="ctr">
                        <a:spcAft>
                          <a:spcPts val="0"/>
                        </a:spcAft>
                      </a:pPr>
                      <a:endParaRPr lang="es-MX" sz="1100" dirty="0">
                        <a:latin typeface="Arial" pitchFamily="34" charset="0"/>
                        <a:ea typeface="Calibri"/>
                        <a:cs typeface="Arial" pitchFamily="34" charset="0"/>
                      </a:endParaRPr>
                    </a:p>
                    <a:p>
                      <a:pPr algn="ctr">
                        <a:spcAft>
                          <a:spcPts val="0"/>
                        </a:spcAft>
                      </a:pPr>
                      <a:r>
                        <a:rPr lang="es-MX" sz="1100" b="1" dirty="0">
                          <a:latin typeface="Arial" pitchFamily="34" charset="0"/>
                          <a:ea typeface="Calibri"/>
                          <a:cs typeface="Arial" pitchFamily="34" charset="0"/>
                        </a:rPr>
                        <a:t>Objetivo general</a:t>
                      </a:r>
                      <a:endParaRPr lang="es-MX" sz="1100" dirty="0">
                        <a:latin typeface="Arial" pitchFamily="34" charset="0"/>
                        <a:ea typeface="Calibri"/>
                        <a:cs typeface="Arial" pitchFamily="34" charset="0"/>
                      </a:endParaRPr>
                    </a:p>
                  </a:txBody>
                  <a:tcPr marL="50179" marR="5017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gridSpan="3">
                  <a:txBody>
                    <a:bodyPr/>
                    <a:lstStyle/>
                    <a:p>
                      <a:pPr>
                        <a:lnSpc>
                          <a:spcPct val="115000"/>
                        </a:lnSpc>
                        <a:spcAft>
                          <a:spcPts val="1000"/>
                        </a:spcAft>
                      </a:pPr>
                      <a:r>
                        <a:rPr lang="es-MX" sz="1100" dirty="0">
                          <a:latin typeface="Arial" pitchFamily="34" charset="0"/>
                          <a:ea typeface="Calibri"/>
                          <a:cs typeface="Arial" pitchFamily="34" charset="0"/>
                        </a:rPr>
                        <a:t>Que el estudiante encuentre que el tema es atractivo (abarca diferentes intereses)</a:t>
                      </a:r>
                    </a:p>
                    <a:p>
                      <a:pPr>
                        <a:lnSpc>
                          <a:spcPct val="115000"/>
                        </a:lnSpc>
                        <a:spcAft>
                          <a:spcPts val="1000"/>
                        </a:spcAft>
                      </a:pPr>
                      <a:r>
                        <a:rPr lang="es-MX" sz="1100" dirty="0">
                          <a:latin typeface="Arial" pitchFamily="34" charset="0"/>
                          <a:ea typeface="Calibri"/>
                          <a:cs typeface="Arial" pitchFamily="34" charset="0"/>
                        </a:rPr>
                        <a:t>Que el tema desarrolle en el alumno habilidades informáticas y </a:t>
                      </a:r>
                      <a:r>
                        <a:rPr lang="es-MX" sz="1100" dirty="0" err="1" smtClean="0">
                          <a:latin typeface="Arial" pitchFamily="34" charset="0"/>
                          <a:ea typeface="Calibri"/>
                          <a:cs typeface="Arial" pitchFamily="34" charset="0"/>
                        </a:rPr>
                        <a:t>Kinestésicas</a:t>
                      </a:r>
                      <a:endParaRPr lang="es-MX" sz="1100" dirty="0">
                        <a:latin typeface="Arial" pitchFamily="34" charset="0"/>
                        <a:ea typeface="Calibri"/>
                        <a:cs typeface="Arial" pitchFamily="34" charset="0"/>
                      </a:endParaRPr>
                    </a:p>
                    <a:p>
                      <a:pPr>
                        <a:lnSpc>
                          <a:spcPct val="115000"/>
                        </a:lnSpc>
                        <a:spcAft>
                          <a:spcPts val="1000"/>
                        </a:spcAft>
                      </a:pPr>
                      <a:r>
                        <a:rPr lang="es-MX" sz="1100" dirty="0">
                          <a:latin typeface="Arial" pitchFamily="34" charset="0"/>
                          <a:ea typeface="Calibri"/>
                          <a:cs typeface="Arial" pitchFamily="34" charset="0"/>
                        </a:rPr>
                        <a:t>Que el alumno encuentre una explicación real a los trabajos de </a:t>
                      </a:r>
                      <a:r>
                        <a:rPr lang="es-MX" sz="1100" dirty="0" err="1">
                          <a:latin typeface="Arial" pitchFamily="34" charset="0"/>
                          <a:ea typeface="Calibri"/>
                          <a:cs typeface="Arial" pitchFamily="34" charset="0"/>
                        </a:rPr>
                        <a:t>Kepler</a:t>
                      </a:r>
                      <a:r>
                        <a:rPr lang="es-MX" sz="1100" dirty="0">
                          <a:latin typeface="Arial" pitchFamily="34" charset="0"/>
                          <a:ea typeface="Calibri"/>
                          <a:cs typeface="Arial" pitchFamily="34" charset="0"/>
                        </a:rPr>
                        <a:t> y lo reconozca como un personaje interdisciplinario puesto que era dibujante y también artista</a:t>
                      </a:r>
                    </a:p>
                    <a:p>
                      <a:pPr>
                        <a:lnSpc>
                          <a:spcPct val="115000"/>
                        </a:lnSpc>
                        <a:spcAft>
                          <a:spcPts val="1000"/>
                        </a:spcAft>
                      </a:pPr>
                      <a:r>
                        <a:rPr lang="es-MX" sz="1100" dirty="0">
                          <a:latin typeface="Arial" pitchFamily="34" charset="0"/>
                          <a:ea typeface="Calibri"/>
                          <a:cs typeface="Arial" pitchFamily="34" charset="0"/>
                        </a:rPr>
                        <a:t>Facilitar el entendimiento y resolución de problemas</a:t>
                      </a:r>
                    </a:p>
                  </a:txBody>
                  <a:tcPr marL="50179" marR="5017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hMerge="1">
                  <a:txBody>
                    <a:bodyPr/>
                    <a:lstStyle/>
                    <a:p>
                      <a:endParaRPr lang="es-MX"/>
                    </a:p>
                  </a:txBody>
                  <a:tcPr/>
                </a:tc>
                <a:tc hMerge="1">
                  <a:txBody>
                    <a:bodyPr/>
                    <a:lstStyle/>
                    <a:p>
                      <a:endParaRPr lang="es-MX"/>
                    </a:p>
                  </a:txBody>
                  <a:tcPr/>
                </a:tc>
              </a:tr>
              <a:tr h="133810">
                <a:tc rowSpan="2">
                  <a:txBody>
                    <a:bodyPr/>
                    <a:lstStyle/>
                    <a:p>
                      <a:pPr algn="ctr">
                        <a:spcAft>
                          <a:spcPts val="0"/>
                        </a:spcAft>
                      </a:pPr>
                      <a:endParaRPr lang="es-MX" sz="1100">
                        <a:latin typeface="Arial" pitchFamily="34" charset="0"/>
                        <a:ea typeface="Calibri"/>
                        <a:cs typeface="Arial" pitchFamily="34" charset="0"/>
                      </a:endParaRPr>
                    </a:p>
                    <a:p>
                      <a:pPr algn="ctr">
                        <a:spcAft>
                          <a:spcPts val="0"/>
                        </a:spcAft>
                      </a:pPr>
                      <a:r>
                        <a:rPr lang="es-MX" sz="1100" b="1">
                          <a:latin typeface="Arial" pitchFamily="34" charset="0"/>
                          <a:ea typeface="Calibri"/>
                          <a:cs typeface="Arial" pitchFamily="34" charset="0"/>
                        </a:rPr>
                        <a:t>Objetivos por disciplina</a:t>
                      </a:r>
                      <a:endParaRPr lang="es-MX" sz="1100">
                        <a:latin typeface="Arial" pitchFamily="34" charset="0"/>
                        <a:ea typeface="Calibri"/>
                        <a:cs typeface="Arial" pitchFamily="34" charset="0"/>
                      </a:endParaRPr>
                    </a:p>
                  </a:txBody>
                  <a:tcPr marL="50179" marR="5017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lgn="ctr">
                        <a:spcAft>
                          <a:spcPts val="0"/>
                        </a:spcAft>
                      </a:pPr>
                      <a:r>
                        <a:rPr lang="es-MX" sz="1100" dirty="0">
                          <a:latin typeface="Arial" pitchFamily="34" charset="0"/>
                          <a:ea typeface="Calibri"/>
                          <a:cs typeface="Arial" pitchFamily="34" charset="0"/>
                        </a:rPr>
                        <a:t>FÍSICA</a:t>
                      </a:r>
                    </a:p>
                  </a:txBody>
                  <a:tcPr marL="50179" marR="5017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lgn="ctr">
                        <a:spcAft>
                          <a:spcPts val="0"/>
                        </a:spcAft>
                      </a:pPr>
                      <a:r>
                        <a:rPr lang="es-MX" sz="1100">
                          <a:latin typeface="Arial" pitchFamily="34" charset="0"/>
                          <a:ea typeface="Calibri"/>
                          <a:cs typeface="Arial" pitchFamily="34" charset="0"/>
                        </a:rPr>
                        <a:t>INFORMÁTICA</a:t>
                      </a:r>
                    </a:p>
                  </a:txBody>
                  <a:tcPr marL="50179" marR="50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lgn="ctr">
                        <a:spcAft>
                          <a:spcPts val="0"/>
                        </a:spcAft>
                      </a:pPr>
                      <a:r>
                        <a:rPr lang="es-MX" sz="1100">
                          <a:latin typeface="Arial" pitchFamily="34" charset="0"/>
                          <a:ea typeface="Calibri"/>
                          <a:cs typeface="Arial" pitchFamily="34" charset="0"/>
                        </a:rPr>
                        <a:t>DIBUJO</a:t>
                      </a:r>
                    </a:p>
                  </a:txBody>
                  <a:tcPr marL="50179" marR="5017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r>
              <a:tr h="1244243">
                <a:tc vMerge="1">
                  <a:txBody>
                    <a:bodyPr/>
                    <a:lstStyle/>
                    <a:p>
                      <a:endParaRPr lang="es-MX"/>
                    </a:p>
                  </a:txBody>
                  <a:tcPr/>
                </a:tc>
                <a:tc>
                  <a:txBody>
                    <a:bodyPr/>
                    <a:lstStyle/>
                    <a:p>
                      <a:pPr>
                        <a:spcAft>
                          <a:spcPts val="0"/>
                        </a:spcAft>
                      </a:pPr>
                      <a:endParaRPr lang="es-MX" sz="1100" dirty="0">
                        <a:latin typeface="Arial" pitchFamily="34" charset="0"/>
                        <a:ea typeface="Calibri"/>
                        <a:cs typeface="Arial" pitchFamily="34" charset="0"/>
                      </a:endParaRPr>
                    </a:p>
                    <a:p>
                      <a:pPr>
                        <a:spcAft>
                          <a:spcPts val="0"/>
                        </a:spcAft>
                      </a:pPr>
                      <a:r>
                        <a:rPr lang="es-MX" sz="1100" dirty="0">
                          <a:latin typeface="Arial" pitchFamily="34" charset="0"/>
                          <a:ea typeface="Calibri"/>
                          <a:cs typeface="Arial" pitchFamily="34" charset="0"/>
                        </a:rPr>
                        <a:t>El alumno desarrollará habilidades aplicando método científico y valorará el trabajo colaborativo</a:t>
                      </a:r>
                    </a:p>
                  </a:txBody>
                  <a:tcPr marL="50179" marR="5017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spcAft>
                          <a:spcPts val="0"/>
                        </a:spcAft>
                      </a:pPr>
                      <a:endParaRPr lang="es-MX" sz="1100" dirty="0">
                        <a:latin typeface="Arial" pitchFamily="34" charset="0"/>
                        <a:ea typeface="Calibri"/>
                        <a:cs typeface="Arial" pitchFamily="34" charset="0"/>
                      </a:endParaRPr>
                    </a:p>
                    <a:p>
                      <a:pPr>
                        <a:spcAft>
                          <a:spcPts val="0"/>
                        </a:spcAft>
                      </a:pPr>
                      <a:r>
                        <a:rPr lang="es-MX" sz="1100" dirty="0">
                          <a:latin typeface="Arial" pitchFamily="34" charset="0"/>
                          <a:ea typeface="Calibri"/>
                          <a:cs typeface="Arial" pitchFamily="34" charset="0"/>
                        </a:rPr>
                        <a:t>El alumno desarrollará habilidades digitales necesarias </a:t>
                      </a:r>
                    </a:p>
                    <a:p>
                      <a:pPr>
                        <a:spcAft>
                          <a:spcPts val="0"/>
                        </a:spcAft>
                      </a:pPr>
                      <a:r>
                        <a:rPr lang="es-MX" sz="1100" dirty="0">
                          <a:latin typeface="Arial" pitchFamily="34" charset="0"/>
                          <a:ea typeface="Calibri"/>
                          <a:cs typeface="Arial" pitchFamily="34" charset="0"/>
                        </a:rPr>
                        <a:t>Aprenderá a aplicar la información para la solución de problemas</a:t>
                      </a:r>
                      <a:r>
                        <a:rPr lang="es-MX" sz="1100" b="1" dirty="0">
                          <a:latin typeface="Arial" pitchFamily="34" charset="0"/>
                          <a:ea typeface="Calibri"/>
                          <a:cs typeface="Arial" pitchFamily="34" charset="0"/>
                        </a:rPr>
                        <a:t> </a:t>
                      </a:r>
                      <a:endParaRPr lang="es-MX" sz="1100" dirty="0">
                        <a:latin typeface="Arial" pitchFamily="34" charset="0"/>
                        <a:ea typeface="Calibri"/>
                        <a:cs typeface="Arial" pitchFamily="34" charset="0"/>
                      </a:endParaRPr>
                    </a:p>
                  </a:txBody>
                  <a:tcPr marL="50179" marR="50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spcAft>
                          <a:spcPts val="0"/>
                        </a:spcAft>
                      </a:pPr>
                      <a:endParaRPr lang="es-MX" sz="1100">
                        <a:latin typeface="Arial" pitchFamily="34" charset="0"/>
                        <a:ea typeface="Calibri"/>
                        <a:cs typeface="Arial" pitchFamily="34" charset="0"/>
                      </a:endParaRPr>
                    </a:p>
                    <a:p>
                      <a:pPr>
                        <a:spcAft>
                          <a:spcPts val="0"/>
                        </a:spcAft>
                      </a:pPr>
                      <a:r>
                        <a:rPr lang="es-MX" sz="1100">
                          <a:latin typeface="Arial" pitchFamily="34" charset="0"/>
                          <a:ea typeface="Calibri"/>
                          <a:cs typeface="Arial" pitchFamily="34" charset="0"/>
                        </a:rPr>
                        <a:t>El alumno reconocerá la actividad del dibujo como un medio esencial de comunicación e interpretación, que sirve para articular una idea gráficamente con un significado claro</a:t>
                      </a:r>
                    </a:p>
                  </a:txBody>
                  <a:tcPr marL="50179" marR="5017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r>
              <a:tr h="165868">
                <a:tc rowSpan="2">
                  <a:txBody>
                    <a:bodyPr/>
                    <a:lstStyle/>
                    <a:p>
                      <a:pPr algn="ctr">
                        <a:spcAft>
                          <a:spcPts val="0"/>
                        </a:spcAft>
                      </a:pPr>
                      <a:endParaRPr lang="es-MX" sz="1100">
                        <a:latin typeface="Arial" pitchFamily="34" charset="0"/>
                        <a:ea typeface="Calibri"/>
                        <a:cs typeface="Arial" pitchFamily="34" charset="0"/>
                      </a:endParaRPr>
                    </a:p>
                    <a:p>
                      <a:pPr algn="ctr">
                        <a:spcAft>
                          <a:spcPts val="0"/>
                        </a:spcAft>
                      </a:pPr>
                      <a:r>
                        <a:rPr lang="es-MX" sz="1100" b="1">
                          <a:latin typeface="Arial" pitchFamily="34" charset="0"/>
                          <a:ea typeface="Calibri"/>
                          <a:cs typeface="Arial" pitchFamily="34" charset="0"/>
                        </a:rPr>
                        <a:t>Evaluación (tipos y herramientas)</a:t>
                      </a:r>
                      <a:endParaRPr lang="es-MX" sz="1100">
                        <a:latin typeface="Arial" pitchFamily="34" charset="0"/>
                        <a:ea typeface="Calibri"/>
                        <a:cs typeface="Arial" pitchFamily="34" charset="0"/>
                      </a:endParaRPr>
                    </a:p>
                  </a:txBody>
                  <a:tcPr marL="50179" marR="5017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lgn="ctr">
                        <a:spcAft>
                          <a:spcPts val="0"/>
                        </a:spcAft>
                      </a:pPr>
                      <a:r>
                        <a:rPr lang="es-ES" sz="1100">
                          <a:latin typeface="Arial" pitchFamily="34" charset="0"/>
                          <a:ea typeface="Calibri"/>
                          <a:cs typeface="Arial" pitchFamily="34" charset="0"/>
                        </a:rPr>
                        <a:t>DIAGNÓSTICA</a:t>
                      </a:r>
                      <a:endParaRPr lang="es-MX" sz="1100">
                        <a:latin typeface="Arial" pitchFamily="34" charset="0"/>
                        <a:ea typeface="Calibri"/>
                        <a:cs typeface="Arial" pitchFamily="34" charset="0"/>
                      </a:endParaRPr>
                    </a:p>
                  </a:txBody>
                  <a:tcPr marL="50179" marR="5017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lgn="ctr">
                        <a:spcAft>
                          <a:spcPts val="0"/>
                        </a:spcAft>
                      </a:pPr>
                      <a:r>
                        <a:rPr lang="es-ES" sz="1100" dirty="0">
                          <a:latin typeface="Arial" pitchFamily="34" charset="0"/>
                          <a:ea typeface="Calibri"/>
                          <a:cs typeface="Arial" pitchFamily="34" charset="0"/>
                        </a:rPr>
                        <a:t>FORMATIVA</a:t>
                      </a:r>
                      <a:endParaRPr lang="es-MX" sz="1100" dirty="0">
                        <a:latin typeface="Arial" pitchFamily="34" charset="0"/>
                        <a:ea typeface="Calibri"/>
                        <a:cs typeface="Arial" pitchFamily="34" charset="0"/>
                      </a:endParaRPr>
                    </a:p>
                  </a:txBody>
                  <a:tcPr marL="50179" marR="50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lgn="ctr">
                        <a:spcAft>
                          <a:spcPts val="0"/>
                        </a:spcAft>
                      </a:pPr>
                      <a:r>
                        <a:rPr lang="es-ES" sz="1100">
                          <a:latin typeface="Arial" pitchFamily="34" charset="0"/>
                          <a:ea typeface="Calibri"/>
                          <a:cs typeface="Arial" pitchFamily="34" charset="0"/>
                        </a:rPr>
                        <a:t>SUMATIVA</a:t>
                      </a:r>
                      <a:endParaRPr lang="es-MX" sz="1100">
                        <a:latin typeface="Arial" pitchFamily="34" charset="0"/>
                        <a:ea typeface="Calibri"/>
                        <a:cs typeface="Arial" pitchFamily="34" charset="0"/>
                      </a:endParaRPr>
                    </a:p>
                  </a:txBody>
                  <a:tcPr marL="50179" marR="5017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r>
              <a:tr h="1471905">
                <a:tc vMerge="1">
                  <a:txBody>
                    <a:bodyPr/>
                    <a:lstStyle/>
                    <a:p>
                      <a:endParaRPr lang="es-MX"/>
                    </a:p>
                  </a:txBody>
                  <a:tcPr/>
                </a:tc>
                <a:tc>
                  <a:txBody>
                    <a:bodyPr/>
                    <a:lstStyle/>
                    <a:p>
                      <a:pPr>
                        <a:spcAft>
                          <a:spcPts val="0"/>
                        </a:spcAft>
                      </a:pPr>
                      <a:endParaRPr lang="es-MX" sz="1100">
                        <a:latin typeface="Arial" pitchFamily="34" charset="0"/>
                        <a:ea typeface="Calibri"/>
                        <a:cs typeface="Arial" pitchFamily="34" charset="0"/>
                      </a:endParaRPr>
                    </a:p>
                    <a:p>
                      <a:pPr>
                        <a:spcAft>
                          <a:spcPts val="0"/>
                        </a:spcAft>
                      </a:pPr>
                      <a:r>
                        <a:rPr lang="es-MX" sz="1100">
                          <a:latin typeface="Arial" pitchFamily="34" charset="0"/>
                          <a:ea typeface="Calibri"/>
                          <a:cs typeface="Arial" pitchFamily="34" charset="0"/>
                        </a:rPr>
                        <a:t>Informal:</a:t>
                      </a:r>
                    </a:p>
                    <a:p>
                      <a:pPr>
                        <a:spcAft>
                          <a:spcPts val="0"/>
                        </a:spcAft>
                      </a:pPr>
                      <a:r>
                        <a:rPr lang="es-MX" sz="1100">
                          <a:latin typeface="Arial" pitchFamily="34" charset="0"/>
                          <a:ea typeface="Calibri"/>
                          <a:cs typeface="Arial" pitchFamily="34" charset="0"/>
                        </a:rPr>
                        <a:t>Exposición de ideas</a:t>
                      </a:r>
                    </a:p>
                    <a:p>
                      <a:pPr>
                        <a:spcAft>
                          <a:spcPts val="0"/>
                        </a:spcAft>
                      </a:pPr>
                      <a:r>
                        <a:rPr lang="es-MX" sz="1100">
                          <a:latin typeface="Arial" pitchFamily="34" charset="0"/>
                          <a:ea typeface="Calibri"/>
                          <a:cs typeface="Arial" pitchFamily="34" charset="0"/>
                        </a:rPr>
                        <a:t>Observación</a:t>
                      </a:r>
                    </a:p>
                    <a:p>
                      <a:pPr>
                        <a:spcAft>
                          <a:spcPts val="0"/>
                        </a:spcAft>
                      </a:pPr>
                      <a:r>
                        <a:rPr lang="es-MX" sz="1100">
                          <a:latin typeface="Arial" pitchFamily="34" charset="0"/>
                          <a:ea typeface="Calibri"/>
                          <a:cs typeface="Arial" pitchFamily="34" charset="0"/>
                        </a:rPr>
                        <a:t>Formal:</a:t>
                      </a:r>
                    </a:p>
                    <a:p>
                      <a:pPr>
                        <a:spcAft>
                          <a:spcPts val="0"/>
                        </a:spcAft>
                      </a:pPr>
                      <a:r>
                        <a:rPr lang="es-MX" sz="1100">
                          <a:latin typeface="Arial" pitchFamily="34" charset="0"/>
                          <a:ea typeface="Calibri"/>
                          <a:cs typeface="Arial" pitchFamily="34" charset="0"/>
                        </a:rPr>
                        <a:t>Cuestionarios KPSI</a:t>
                      </a:r>
                    </a:p>
                  </a:txBody>
                  <a:tcPr marL="50179" marR="5017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spcAft>
                          <a:spcPts val="0"/>
                        </a:spcAft>
                      </a:pPr>
                      <a:endParaRPr lang="es-ES" sz="1100" dirty="0">
                        <a:latin typeface="Arial" pitchFamily="34" charset="0"/>
                        <a:ea typeface="Calibri"/>
                        <a:cs typeface="Arial" pitchFamily="34" charset="0"/>
                      </a:endParaRPr>
                    </a:p>
                    <a:p>
                      <a:pPr>
                        <a:lnSpc>
                          <a:spcPct val="115000"/>
                        </a:lnSpc>
                        <a:spcAft>
                          <a:spcPts val="0"/>
                        </a:spcAft>
                      </a:pPr>
                      <a:r>
                        <a:rPr lang="es-MX" sz="1100" dirty="0">
                          <a:latin typeface="Arial" pitchFamily="34" charset="0"/>
                          <a:ea typeface="Calibri"/>
                          <a:cs typeface="Arial" pitchFamily="34" charset="0"/>
                        </a:rPr>
                        <a:t>Listas de cotejo</a:t>
                      </a:r>
                    </a:p>
                    <a:p>
                      <a:pPr>
                        <a:lnSpc>
                          <a:spcPct val="115000"/>
                        </a:lnSpc>
                        <a:spcAft>
                          <a:spcPts val="0"/>
                        </a:spcAft>
                      </a:pPr>
                      <a:r>
                        <a:rPr lang="es-MX" sz="1100" dirty="0">
                          <a:latin typeface="Arial" pitchFamily="34" charset="0"/>
                          <a:ea typeface="Calibri"/>
                          <a:cs typeface="Arial" pitchFamily="34" charset="0"/>
                        </a:rPr>
                        <a:t>Pruebas objetivas</a:t>
                      </a:r>
                    </a:p>
                    <a:p>
                      <a:pPr>
                        <a:lnSpc>
                          <a:spcPct val="115000"/>
                        </a:lnSpc>
                        <a:spcAft>
                          <a:spcPts val="0"/>
                        </a:spcAft>
                      </a:pPr>
                      <a:r>
                        <a:rPr lang="es-MX" sz="1100" dirty="0">
                          <a:latin typeface="Arial" pitchFamily="34" charset="0"/>
                          <a:ea typeface="Calibri"/>
                          <a:cs typeface="Arial" pitchFamily="34" charset="0"/>
                        </a:rPr>
                        <a:t> </a:t>
                      </a:r>
                    </a:p>
                    <a:p>
                      <a:pPr>
                        <a:lnSpc>
                          <a:spcPct val="115000"/>
                        </a:lnSpc>
                        <a:spcAft>
                          <a:spcPts val="0"/>
                        </a:spcAft>
                      </a:pPr>
                      <a:r>
                        <a:rPr lang="es-MX" sz="1100" dirty="0">
                          <a:latin typeface="Arial" pitchFamily="34" charset="0"/>
                          <a:ea typeface="Calibri"/>
                          <a:cs typeface="Arial" pitchFamily="34" charset="0"/>
                        </a:rPr>
                        <a:t>Escala de rango.</a:t>
                      </a:r>
                    </a:p>
                  </a:txBody>
                  <a:tcPr marL="50179" marR="50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c>
                  <a:txBody>
                    <a:bodyPr/>
                    <a:lstStyle/>
                    <a:p>
                      <a:pPr>
                        <a:spcAft>
                          <a:spcPts val="0"/>
                        </a:spcAft>
                      </a:pPr>
                      <a:endParaRPr lang="es-ES" sz="1100" dirty="0">
                        <a:latin typeface="Arial" pitchFamily="34" charset="0"/>
                        <a:ea typeface="Calibri"/>
                        <a:cs typeface="Arial" pitchFamily="34" charset="0"/>
                      </a:endParaRPr>
                    </a:p>
                    <a:p>
                      <a:pPr>
                        <a:spcAft>
                          <a:spcPts val="0"/>
                        </a:spcAft>
                      </a:pPr>
                      <a:r>
                        <a:rPr lang="es-MX" sz="1100" dirty="0" err="1">
                          <a:latin typeface="Arial" pitchFamily="34" charset="0"/>
                          <a:ea typeface="Calibri"/>
                          <a:cs typeface="Arial" pitchFamily="34" charset="0"/>
                        </a:rPr>
                        <a:t>Heteroevaluación</a:t>
                      </a:r>
                      <a:r>
                        <a:rPr lang="es-MX" sz="1100" dirty="0">
                          <a:latin typeface="Arial" pitchFamily="34" charset="0"/>
                          <a:ea typeface="Calibri"/>
                          <a:cs typeface="Arial" pitchFamily="34" charset="0"/>
                        </a:rPr>
                        <a:t>:</a:t>
                      </a:r>
                    </a:p>
                    <a:p>
                      <a:pPr>
                        <a:spcAft>
                          <a:spcPts val="0"/>
                        </a:spcAft>
                      </a:pPr>
                      <a:r>
                        <a:rPr lang="es-MX" sz="1100" dirty="0">
                          <a:latin typeface="Arial" pitchFamily="34" charset="0"/>
                          <a:ea typeface="Calibri"/>
                          <a:cs typeface="Arial" pitchFamily="34" charset="0"/>
                        </a:rPr>
                        <a:t>Rúbrica de prácticas digitales y rúbrica de desarrollo de dibujo o gráfica </a:t>
                      </a:r>
                    </a:p>
                    <a:p>
                      <a:pPr>
                        <a:spcAft>
                          <a:spcPts val="0"/>
                        </a:spcAft>
                      </a:pPr>
                      <a:r>
                        <a:rPr lang="es-MX" sz="1100" dirty="0">
                          <a:latin typeface="Arial" pitchFamily="34" charset="0"/>
                          <a:ea typeface="Calibri"/>
                          <a:cs typeface="Arial" pitchFamily="34" charset="0"/>
                        </a:rPr>
                        <a:t>Autoevaluación:</a:t>
                      </a:r>
                    </a:p>
                    <a:p>
                      <a:pPr>
                        <a:spcAft>
                          <a:spcPts val="0"/>
                        </a:spcAft>
                      </a:pPr>
                      <a:r>
                        <a:rPr lang="es-MX" sz="1100" dirty="0">
                          <a:latin typeface="Arial" pitchFamily="34" charset="0"/>
                          <a:ea typeface="Calibri"/>
                          <a:cs typeface="Arial" pitchFamily="34" charset="0"/>
                        </a:rPr>
                        <a:t>Apreciación del alumno</a:t>
                      </a:r>
                    </a:p>
                    <a:p>
                      <a:pPr>
                        <a:spcAft>
                          <a:spcPts val="0"/>
                        </a:spcAft>
                      </a:pPr>
                      <a:r>
                        <a:rPr lang="es-MX" sz="1100" dirty="0" err="1">
                          <a:latin typeface="Arial" pitchFamily="34" charset="0"/>
                          <a:ea typeface="Calibri"/>
                          <a:cs typeface="Arial" pitchFamily="34" charset="0"/>
                        </a:rPr>
                        <a:t>Coevaluación</a:t>
                      </a:r>
                      <a:r>
                        <a:rPr lang="es-MX" sz="1100" dirty="0">
                          <a:latin typeface="Arial" pitchFamily="34" charset="0"/>
                          <a:ea typeface="Calibri"/>
                          <a:cs typeface="Arial" pitchFamily="34" charset="0"/>
                        </a:rPr>
                        <a:t>:</a:t>
                      </a:r>
                    </a:p>
                    <a:p>
                      <a:pPr>
                        <a:spcAft>
                          <a:spcPts val="0"/>
                        </a:spcAft>
                      </a:pPr>
                      <a:r>
                        <a:rPr lang="es-MX" sz="1100" dirty="0">
                          <a:latin typeface="Arial" pitchFamily="34" charset="0"/>
                          <a:ea typeface="Calibri"/>
                          <a:cs typeface="Arial" pitchFamily="34" charset="0"/>
                        </a:rPr>
                        <a:t>Elaboración de un producto final y logro del equipo.</a:t>
                      </a:r>
                    </a:p>
                  </a:txBody>
                  <a:tcPr marL="50179" marR="5017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51</a:t>
            </a:fld>
            <a:endParaRPr lang="es-MX"/>
          </a:p>
        </p:txBody>
      </p:sp>
      <p:graphicFrame>
        <p:nvGraphicFramePr>
          <p:cNvPr id="3" name="2 Tabla"/>
          <p:cNvGraphicFramePr>
            <a:graphicFrameLocks noGrp="1"/>
          </p:cNvGraphicFramePr>
          <p:nvPr/>
        </p:nvGraphicFramePr>
        <p:xfrm>
          <a:off x="611560" y="1484784"/>
          <a:ext cx="7920880" cy="4176463"/>
        </p:xfrm>
        <a:graphic>
          <a:graphicData uri="http://schemas.openxmlformats.org/drawingml/2006/table">
            <a:tbl>
              <a:tblPr/>
              <a:tblGrid>
                <a:gridCol w="1980831"/>
                <a:gridCol w="5940049"/>
              </a:tblGrid>
              <a:tr h="1608865">
                <a:tc>
                  <a:txBody>
                    <a:bodyPr/>
                    <a:lstStyle/>
                    <a:p>
                      <a:pPr algn="ctr">
                        <a:spcAft>
                          <a:spcPts val="0"/>
                        </a:spcAft>
                      </a:pPr>
                      <a:endParaRPr lang="es-MX" sz="1200" dirty="0">
                        <a:latin typeface="Arial" pitchFamily="34" charset="0"/>
                        <a:ea typeface="Calibri"/>
                        <a:cs typeface="Arial" pitchFamily="34" charset="0"/>
                      </a:endParaRPr>
                    </a:p>
                    <a:p>
                      <a:pPr algn="ctr">
                        <a:spcAft>
                          <a:spcPts val="0"/>
                        </a:spcAft>
                      </a:pPr>
                      <a:r>
                        <a:rPr lang="es-MX" sz="1200" b="1" dirty="0">
                          <a:latin typeface="Arial" pitchFamily="34" charset="0"/>
                          <a:ea typeface="Calibri"/>
                          <a:cs typeface="Arial" pitchFamily="34" charset="0"/>
                        </a:rPr>
                        <a:t>Actividad interdisciplinaria de apertura</a:t>
                      </a:r>
                      <a:endParaRPr lang="es-MX" sz="1200" dirty="0">
                        <a:latin typeface="Arial" pitchFamily="34" charset="0"/>
                        <a:ea typeface="Calibri"/>
                        <a:cs typeface="Arial" pitchFamily="34" charset="0"/>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tc>
                  <a:txBody>
                    <a:bodyPr/>
                    <a:lstStyle/>
                    <a:p>
                      <a:pPr>
                        <a:spcAft>
                          <a:spcPts val="0"/>
                        </a:spcAft>
                      </a:pPr>
                      <a:endParaRPr lang="es-MX" sz="1200" dirty="0">
                        <a:latin typeface="Arial" pitchFamily="34" charset="0"/>
                        <a:ea typeface="Calibri"/>
                        <a:cs typeface="Arial" pitchFamily="34" charset="0"/>
                      </a:endParaRPr>
                    </a:p>
                    <a:p>
                      <a:pPr>
                        <a:spcAft>
                          <a:spcPts val="0"/>
                        </a:spcAft>
                      </a:pPr>
                      <a:r>
                        <a:rPr lang="es-MX" sz="1200" dirty="0">
                          <a:latin typeface="Arial" pitchFamily="34" charset="0"/>
                          <a:ea typeface="Calibri"/>
                          <a:cs typeface="Arial" pitchFamily="34" charset="0"/>
                        </a:rPr>
                        <a:t>Sesión de discusión a partir de las preguntas detonadoras.</a:t>
                      </a: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tr>
              <a:tr h="2567598">
                <a:tc>
                  <a:txBody>
                    <a:bodyPr/>
                    <a:lstStyle/>
                    <a:p>
                      <a:pPr algn="ctr">
                        <a:spcAft>
                          <a:spcPts val="0"/>
                        </a:spcAft>
                      </a:pPr>
                      <a:r>
                        <a:rPr lang="es-MX" sz="1200" b="1">
                          <a:latin typeface="Arial" pitchFamily="34" charset="0"/>
                          <a:ea typeface="Calibri"/>
                          <a:cs typeface="Arial" pitchFamily="34" charset="0"/>
                        </a:rPr>
                        <a:t>Tipos de pregunta</a:t>
                      </a:r>
                      <a:endParaRPr lang="es-MX" sz="1200">
                        <a:latin typeface="Arial" pitchFamily="34" charset="0"/>
                        <a:ea typeface="Calibri"/>
                        <a:cs typeface="Arial" pitchFamily="34" charset="0"/>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tc>
                  <a:txBody>
                    <a:bodyPr/>
                    <a:lstStyle/>
                    <a:p>
                      <a:pPr>
                        <a:lnSpc>
                          <a:spcPct val="115000"/>
                        </a:lnSpc>
                        <a:spcAft>
                          <a:spcPts val="0"/>
                        </a:spcAft>
                      </a:pPr>
                      <a:r>
                        <a:rPr lang="es-MX" sz="1200" dirty="0">
                          <a:latin typeface="Arial" pitchFamily="34" charset="0"/>
                          <a:ea typeface="Calibri"/>
                          <a:cs typeface="Arial" pitchFamily="34" charset="0"/>
                        </a:rPr>
                        <a:t>¿Qué pasaría si no hubiera telecomunicaciones (</a:t>
                      </a:r>
                      <a:r>
                        <a:rPr lang="es-MX" sz="1200" dirty="0" err="1">
                          <a:latin typeface="Arial" pitchFamily="34" charset="0"/>
                          <a:ea typeface="Calibri"/>
                          <a:cs typeface="Arial" pitchFamily="34" charset="0"/>
                        </a:rPr>
                        <a:t>Whatt’s</a:t>
                      </a:r>
                      <a:r>
                        <a:rPr lang="es-MX" sz="1200" dirty="0">
                          <a:latin typeface="Arial" pitchFamily="34" charset="0"/>
                          <a:ea typeface="Calibri"/>
                          <a:cs typeface="Arial" pitchFamily="34" charset="0"/>
                        </a:rPr>
                        <a:t> </a:t>
                      </a:r>
                      <a:r>
                        <a:rPr lang="es-MX" sz="1200" dirty="0" err="1">
                          <a:latin typeface="Arial" pitchFamily="34" charset="0"/>
                          <a:ea typeface="Calibri"/>
                          <a:cs typeface="Arial" pitchFamily="34" charset="0"/>
                        </a:rPr>
                        <a:t>App</a:t>
                      </a:r>
                      <a:r>
                        <a:rPr lang="es-MX" sz="1200" dirty="0">
                          <a:latin typeface="Arial" pitchFamily="34" charset="0"/>
                          <a:ea typeface="Calibri"/>
                          <a:cs typeface="Arial" pitchFamily="34" charset="0"/>
                        </a:rPr>
                        <a:t>, </a:t>
                      </a:r>
                      <a:r>
                        <a:rPr lang="es-MX" sz="1200" dirty="0" err="1">
                          <a:latin typeface="Arial" pitchFamily="34" charset="0"/>
                          <a:ea typeface="Calibri"/>
                          <a:cs typeface="Arial" pitchFamily="34" charset="0"/>
                        </a:rPr>
                        <a:t>Facebook</a:t>
                      </a:r>
                      <a:r>
                        <a:rPr lang="es-MX" sz="1200" dirty="0">
                          <a:latin typeface="Arial" pitchFamily="34" charset="0"/>
                          <a:ea typeface="Calibri"/>
                          <a:cs typeface="Arial" pitchFamily="34" charset="0"/>
                        </a:rPr>
                        <a:t>, </a:t>
                      </a:r>
                      <a:r>
                        <a:rPr lang="es-MX" sz="1200" dirty="0" err="1">
                          <a:latin typeface="Arial" pitchFamily="34" charset="0"/>
                          <a:ea typeface="Calibri"/>
                          <a:cs typeface="Arial" pitchFamily="34" charset="0"/>
                        </a:rPr>
                        <a:t>Twitter</a:t>
                      </a:r>
                      <a:r>
                        <a:rPr lang="es-MX" sz="1200" dirty="0">
                          <a:latin typeface="Arial" pitchFamily="34" charset="0"/>
                          <a:ea typeface="Calibri"/>
                          <a:cs typeface="Arial" pitchFamily="34" charset="0"/>
                        </a:rPr>
                        <a:t>, </a:t>
                      </a:r>
                      <a:r>
                        <a:rPr lang="es-MX" sz="1200" dirty="0" err="1">
                          <a:latin typeface="Arial" pitchFamily="34" charset="0"/>
                          <a:ea typeface="Calibri"/>
                          <a:cs typeface="Arial" pitchFamily="34" charset="0"/>
                        </a:rPr>
                        <a:t>Instagram</a:t>
                      </a:r>
                      <a:r>
                        <a:rPr lang="es-MX" sz="1200" dirty="0">
                          <a:latin typeface="Arial" pitchFamily="34" charset="0"/>
                          <a:ea typeface="Calibri"/>
                          <a:cs typeface="Arial" pitchFamily="34" charset="0"/>
                        </a:rPr>
                        <a:t>, etc.)? </a:t>
                      </a:r>
                    </a:p>
                    <a:p>
                      <a:pPr>
                        <a:lnSpc>
                          <a:spcPct val="115000"/>
                        </a:lnSpc>
                        <a:spcAft>
                          <a:spcPts val="0"/>
                        </a:spcAft>
                      </a:pPr>
                      <a:r>
                        <a:rPr lang="es-MX" sz="1200" dirty="0">
                          <a:latin typeface="Arial" pitchFamily="34" charset="0"/>
                          <a:ea typeface="Calibri"/>
                          <a:cs typeface="Arial" pitchFamily="34" charset="0"/>
                        </a:rPr>
                        <a:t>¿Puede dibujarse el movimiento?</a:t>
                      </a:r>
                    </a:p>
                    <a:p>
                      <a:pPr>
                        <a:lnSpc>
                          <a:spcPct val="115000"/>
                        </a:lnSpc>
                        <a:spcAft>
                          <a:spcPts val="0"/>
                        </a:spcAft>
                      </a:pPr>
                      <a:r>
                        <a:rPr lang="es-ES" sz="1200" dirty="0">
                          <a:latin typeface="Arial" pitchFamily="34" charset="0"/>
                          <a:ea typeface="Calibri"/>
                          <a:cs typeface="Arial" pitchFamily="34" charset="0"/>
                        </a:rPr>
                        <a:t>¿</a:t>
                      </a:r>
                      <a:r>
                        <a:rPr lang="es-MX" sz="1200" dirty="0">
                          <a:latin typeface="Arial" pitchFamily="34" charset="0"/>
                          <a:ea typeface="Calibri"/>
                          <a:cs typeface="Arial" pitchFamily="34" charset="0"/>
                        </a:rPr>
                        <a:t>Cuál es mejor método del dibujo para el trazado de elipses?</a:t>
                      </a:r>
                    </a:p>
                    <a:p>
                      <a:pPr>
                        <a:lnSpc>
                          <a:spcPct val="115000"/>
                        </a:lnSpc>
                        <a:spcAft>
                          <a:spcPts val="0"/>
                        </a:spcAft>
                      </a:pPr>
                      <a:r>
                        <a:rPr lang="es-MX" sz="1200" dirty="0">
                          <a:latin typeface="Arial" pitchFamily="34" charset="0"/>
                          <a:ea typeface="Calibri"/>
                          <a:cs typeface="Arial" pitchFamily="34" charset="0"/>
                        </a:rPr>
                        <a:t>¿Qué implicaría que no hubiera internet?</a:t>
                      </a:r>
                    </a:p>
                    <a:p>
                      <a:pPr>
                        <a:lnSpc>
                          <a:spcPct val="115000"/>
                        </a:lnSpc>
                        <a:spcAft>
                          <a:spcPts val="0"/>
                        </a:spcAft>
                      </a:pPr>
                      <a:r>
                        <a:rPr lang="es-ES" sz="1200" dirty="0">
                          <a:latin typeface="Arial" pitchFamily="34" charset="0"/>
                          <a:ea typeface="Calibri"/>
                          <a:cs typeface="Arial" pitchFamily="34" charset="0"/>
                        </a:rPr>
                        <a:t>¿</a:t>
                      </a:r>
                      <a:r>
                        <a:rPr lang="es-MX" sz="1200" dirty="0">
                          <a:latin typeface="Arial" pitchFamily="34" charset="0"/>
                          <a:ea typeface="Calibri"/>
                          <a:cs typeface="Arial" pitchFamily="34" charset="0"/>
                        </a:rPr>
                        <a:t>De qué manera puedo resaltar elementos técnicos y artísticos del dibujo?</a:t>
                      </a:r>
                    </a:p>
                    <a:p>
                      <a:pPr>
                        <a:lnSpc>
                          <a:spcPct val="115000"/>
                        </a:lnSpc>
                        <a:spcAft>
                          <a:spcPts val="0"/>
                        </a:spcAft>
                      </a:pPr>
                      <a:r>
                        <a:rPr lang="es-MX" sz="1200" dirty="0">
                          <a:latin typeface="Arial" pitchFamily="34" charset="0"/>
                          <a:ea typeface="Calibri"/>
                          <a:cs typeface="Arial" pitchFamily="34" charset="0"/>
                        </a:rPr>
                        <a:t>¿Qué tan importante es el dibujo para el desarrollo tecnológico?</a:t>
                      </a:r>
                    </a:p>
                    <a:p>
                      <a:pPr>
                        <a:lnSpc>
                          <a:spcPct val="115000"/>
                        </a:lnSpc>
                        <a:spcAft>
                          <a:spcPts val="0"/>
                        </a:spcAft>
                      </a:pPr>
                      <a:r>
                        <a:rPr lang="es-MX" sz="1200" dirty="0">
                          <a:latin typeface="Arial" pitchFamily="34" charset="0"/>
                          <a:ea typeface="Calibri"/>
                          <a:cs typeface="Arial" pitchFamily="34" charset="0"/>
                        </a:rPr>
                        <a:t>¿Cómo cambiaría la vida sin la sencilla TV?</a:t>
                      </a: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52</a:t>
            </a:fld>
            <a:endParaRPr lang="es-MX"/>
          </a:p>
        </p:txBody>
      </p:sp>
      <p:graphicFrame>
        <p:nvGraphicFramePr>
          <p:cNvPr id="3" name="2 Tabla"/>
          <p:cNvGraphicFramePr>
            <a:graphicFrameLocks noGrp="1"/>
          </p:cNvGraphicFramePr>
          <p:nvPr/>
        </p:nvGraphicFramePr>
        <p:xfrm>
          <a:off x="1475656" y="332656"/>
          <a:ext cx="5701030" cy="304800"/>
        </p:xfrm>
        <a:graphic>
          <a:graphicData uri="http://schemas.openxmlformats.org/drawingml/2006/table">
            <a:tbl>
              <a:tblPr/>
              <a:tblGrid>
                <a:gridCol w="5701030"/>
              </a:tblGrid>
              <a:tr h="0">
                <a:tc>
                  <a:txBody>
                    <a:bodyPr/>
                    <a:lstStyle/>
                    <a:p>
                      <a:pPr algn="ctr">
                        <a:spcAft>
                          <a:spcPts val="0"/>
                        </a:spcAft>
                      </a:pPr>
                      <a:r>
                        <a:rPr lang="es-MX" sz="2000" b="1" dirty="0">
                          <a:latin typeface="Arial"/>
                          <a:ea typeface="Calibri"/>
                          <a:cs typeface="Times New Roman"/>
                        </a:rPr>
                        <a:t>Planeación sesión por sesión</a:t>
                      </a:r>
                      <a:endParaRPr lang="es-MX"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1475656" y="1124744"/>
          <a:ext cx="5490210" cy="1920240"/>
        </p:xfrm>
        <a:graphic>
          <a:graphicData uri="http://schemas.openxmlformats.org/drawingml/2006/table">
            <a:tbl>
              <a:tblPr/>
              <a:tblGrid>
                <a:gridCol w="1830070"/>
                <a:gridCol w="1830070"/>
                <a:gridCol w="1830070"/>
              </a:tblGrid>
              <a:tr h="0">
                <a:tc>
                  <a:txBody>
                    <a:bodyPr/>
                    <a:lstStyle/>
                    <a:p>
                      <a:pPr algn="ctr">
                        <a:spcAft>
                          <a:spcPts val="0"/>
                        </a:spcAft>
                      </a:pPr>
                      <a:r>
                        <a:rPr lang="es-MX" sz="1400" b="1" dirty="0">
                          <a:latin typeface="Arial"/>
                          <a:ea typeface="Calibri"/>
                          <a:cs typeface="Times New Roman"/>
                        </a:rPr>
                        <a:t>SESIÓN</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b="1" dirty="0">
                          <a:latin typeface="Arial"/>
                          <a:ea typeface="Calibri"/>
                          <a:cs typeface="Times New Roman"/>
                        </a:rPr>
                        <a:t>FECHA</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b="1">
                          <a:latin typeface="Arial"/>
                          <a:ea typeface="Calibri"/>
                          <a:cs typeface="Times New Roman"/>
                        </a:rPr>
                        <a:t>TIPO</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MX" sz="1400" dirty="0">
                          <a:latin typeface="Arial"/>
                          <a:ea typeface="Calibri"/>
                          <a:cs typeface="Times New Roman"/>
                        </a:rPr>
                        <a:t>01</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5 de septiembre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a:latin typeface="Arial"/>
                          <a:ea typeface="Calibri"/>
                          <a:cs typeface="Times New Roman"/>
                        </a:rPr>
                        <a:t>Interdisciplinaria</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0">
                <a:tc>
                  <a:txBody>
                    <a:bodyPr/>
                    <a:lstStyle/>
                    <a:p>
                      <a:pPr algn="ctr">
                        <a:spcAft>
                          <a:spcPts val="0"/>
                        </a:spcAft>
                      </a:pPr>
                      <a:r>
                        <a:rPr lang="es-MX" sz="1400">
                          <a:latin typeface="Arial"/>
                          <a:ea typeface="Calibri"/>
                          <a:cs typeface="Times New Roman"/>
                        </a:rPr>
                        <a:t>02</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12 de septiembre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a:latin typeface="Arial"/>
                          <a:ea typeface="Calibri"/>
                          <a:cs typeface="Times New Roman"/>
                        </a:rPr>
                        <a:t>Interdisciplinaria</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0">
                <a:tc>
                  <a:txBody>
                    <a:bodyPr/>
                    <a:lstStyle/>
                    <a:p>
                      <a:pPr algn="ctr">
                        <a:spcAft>
                          <a:spcPts val="0"/>
                        </a:spcAft>
                      </a:pPr>
                      <a:r>
                        <a:rPr lang="es-MX" sz="1400">
                          <a:latin typeface="Arial"/>
                          <a:ea typeface="Calibri"/>
                          <a:cs typeface="Times New Roman"/>
                        </a:rPr>
                        <a:t>03</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19 de septiembre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Interdisciplinaria</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0">
                <a:tc>
                  <a:txBody>
                    <a:bodyPr/>
                    <a:lstStyle/>
                    <a:p>
                      <a:pPr algn="ctr">
                        <a:spcAft>
                          <a:spcPts val="0"/>
                        </a:spcAft>
                      </a:pPr>
                      <a:r>
                        <a:rPr lang="es-MX" sz="1400">
                          <a:latin typeface="Arial"/>
                          <a:ea typeface="Calibri"/>
                          <a:cs typeface="Times New Roman"/>
                        </a:rPr>
                        <a:t>04</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26 de septiembre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Asignatura</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0">
                <a:tc>
                  <a:txBody>
                    <a:bodyPr/>
                    <a:lstStyle/>
                    <a:p>
                      <a:pPr algn="ctr">
                        <a:spcAft>
                          <a:spcPts val="0"/>
                        </a:spcAft>
                      </a:pPr>
                      <a:r>
                        <a:rPr lang="es-MX" sz="1400">
                          <a:latin typeface="Arial"/>
                          <a:ea typeface="Calibri"/>
                          <a:cs typeface="Times New Roman"/>
                        </a:rPr>
                        <a:t>05</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3 de octubre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Asignatura</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0">
                <a:tc>
                  <a:txBody>
                    <a:bodyPr/>
                    <a:lstStyle/>
                    <a:p>
                      <a:pPr algn="ctr">
                        <a:spcAft>
                          <a:spcPts val="0"/>
                        </a:spcAft>
                      </a:pPr>
                      <a:r>
                        <a:rPr lang="es-MX" sz="1400">
                          <a:latin typeface="Arial"/>
                          <a:ea typeface="Calibri"/>
                          <a:cs typeface="Times New Roman"/>
                        </a:rPr>
                        <a:t>06</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10 de octubre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Asignatura</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0">
                <a:tc>
                  <a:txBody>
                    <a:bodyPr/>
                    <a:lstStyle/>
                    <a:p>
                      <a:pPr algn="ctr">
                        <a:spcAft>
                          <a:spcPts val="0"/>
                        </a:spcAft>
                      </a:pPr>
                      <a:r>
                        <a:rPr lang="es-MX" sz="1400">
                          <a:latin typeface="Arial"/>
                          <a:ea typeface="Calibri"/>
                          <a:cs typeface="Times New Roman"/>
                        </a:rPr>
                        <a:t>07</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17 de octubre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Interdisciplinaria</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0">
                <a:tc>
                  <a:txBody>
                    <a:bodyPr/>
                    <a:lstStyle/>
                    <a:p>
                      <a:pPr algn="ctr">
                        <a:spcAft>
                          <a:spcPts val="0"/>
                        </a:spcAft>
                      </a:pPr>
                      <a:r>
                        <a:rPr lang="es-MX" sz="1400" dirty="0">
                          <a:latin typeface="Arial"/>
                          <a:ea typeface="Calibri"/>
                          <a:cs typeface="Times New Roman"/>
                        </a:rPr>
                        <a:t>08</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a:latin typeface="Arial"/>
                          <a:ea typeface="Calibri"/>
                          <a:cs typeface="Times New Roman"/>
                        </a:rPr>
                        <a:t>24 de octubre</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spcAft>
                          <a:spcPts val="0"/>
                        </a:spcAft>
                      </a:pPr>
                      <a:r>
                        <a:rPr lang="es-MX" sz="1400" dirty="0">
                          <a:latin typeface="Arial"/>
                          <a:ea typeface="Calibri"/>
                          <a:cs typeface="Times New Roman"/>
                        </a:rPr>
                        <a:t>Interdisciplinaria</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bl>
          </a:graphicData>
        </a:graphic>
      </p:graphicFrame>
      <p:graphicFrame>
        <p:nvGraphicFramePr>
          <p:cNvPr id="5" name="4 Tabla"/>
          <p:cNvGraphicFramePr>
            <a:graphicFrameLocks noGrp="1"/>
          </p:cNvGraphicFramePr>
          <p:nvPr/>
        </p:nvGraphicFramePr>
        <p:xfrm>
          <a:off x="1475656" y="3140968"/>
          <a:ext cx="5490210" cy="1493520"/>
        </p:xfrm>
        <a:graphic>
          <a:graphicData uri="http://schemas.openxmlformats.org/drawingml/2006/table">
            <a:tbl>
              <a:tblPr/>
              <a:tblGrid>
                <a:gridCol w="1830070"/>
                <a:gridCol w="1830070"/>
                <a:gridCol w="1830070"/>
              </a:tblGrid>
              <a:tr h="0">
                <a:tc>
                  <a:txBody>
                    <a:bodyPr/>
                    <a:lstStyle/>
                    <a:p>
                      <a:pPr algn="ctr">
                        <a:spcAft>
                          <a:spcPts val="0"/>
                        </a:spcAft>
                      </a:pPr>
                      <a:r>
                        <a:rPr lang="es-MX" sz="1400" dirty="0">
                          <a:latin typeface="Arial"/>
                          <a:ea typeface="Calibri"/>
                          <a:cs typeface="Times New Roman"/>
                        </a:rPr>
                        <a:t>09</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a:latin typeface="Arial"/>
                          <a:ea typeface="Calibri"/>
                          <a:cs typeface="Times New Roman"/>
                        </a:rPr>
                        <a:t>7 de noviembre</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a:latin typeface="Arial"/>
                          <a:ea typeface="Calibri"/>
                          <a:cs typeface="Times New Roman"/>
                        </a:rPr>
                        <a:t>Interdisciplinaria</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0">
                <a:tc>
                  <a:txBody>
                    <a:bodyPr/>
                    <a:lstStyle/>
                    <a:p>
                      <a:pPr algn="ctr">
                        <a:spcAft>
                          <a:spcPts val="0"/>
                        </a:spcAft>
                      </a:pPr>
                      <a:r>
                        <a:rPr lang="es-MX" sz="1400" dirty="0">
                          <a:latin typeface="Arial"/>
                          <a:ea typeface="Calibri"/>
                          <a:cs typeface="Times New Roman"/>
                        </a:rPr>
                        <a:t>10</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dirty="0">
                          <a:latin typeface="Arial"/>
                          <a:ea typeface="Calibri"/>
                          <a:cs typeface="Times New Roman"/>
                        </a:rPr>
                        <a:t>14 de noviembre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a:latin typeface="Arial"/>
                          <a:ea typeface="Calibri"/>
                          <a:cs typeface="Times New Roman"/>
                        </a:rPr>
                        <a:t>Interdisciplinaria</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0">
                <a:tc>
                  <a:txBody>
                    <a:bodyPr/>
                    <a:lstStyle/>
                    <a:p>
                      <a:pPr algn="ctr">
                        <a:spcAft>
                          <a:spcPts val="0"/>
                        </a:spcAft>
                      </a:pPr>
                      <a:r>
                        <a:rPr lang="es-MX" sz="1400">
                          <a:latin typeface="Arial"/>
                          <a:ea typeface="Calibri"/>
                          <a:cs typeface="Times New Roman"/>
                        </a:rPr>
                        <a:t>11</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dirty="0">
                          <a:latin typeface="Arial"/>
                          <a:ea typeface="Calibri"/>
                          <a:cs typeface="Times New Roman"/>
                        </a:rPr>
                        <a:t>21 de noviembre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a:latin typeface="Arial"/>
                          <a:ea typeface="Calibri"/>
                          <a:cs typeface="Times New Roman"/>
                        </a:rPr>
                        <a:t>Asignatura</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0">
                <a:tc>
                  <a:txBody>
                    <a:bodyPr/>
                    <a:lstStyle/>
                    <a:p>
                      <a:pPr algn="ctr">
                        <a:spcAft>
                          <a:spcPts val="0"/>
                        </a:spcAft>
                      </a:pPr>
                      <a:r>
                        <a:rPr lang="es-MX" sz="1400">
                          <a:latin typeface="Arial"/>
                          <a:ea typeface="Calibri"/>
                          <a:cs typeface="Times New Roman"/>
                        </a:rPr>
                        <a:t>12</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dirty="0">
                          <a:latin typeface="Arial"/>
                          <a:ea typeface="Calibri"/>
                          <a:cs typeface="Times New Roman"/>
                        </a:rPr>
                        <a:t>28 de noviembre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a:latin typeface="Arial"/>
                          <a:ea typeface="Calibri"/>
                          <a:cs typeface="Times New Roman"/>
                        </a:rPr>
                        <a:t>Asignatura</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0">
                <a:tc>
                  <a:txBody>
                    <a:bodyPr/>
                    <a:lstStyle/>
                    <a:p>
                      <a:pPr algn="ctr">
                        <a:spcAft>
                          <a:spcPts val="0"/>
                        </a:spcAft>
                      </a:pPr>
                      <a:r>
                        <a:rPr lang="es-MX" sz="1400">
                          <a:latin typeface="Arial"/>
                          <a:ea typeface="Calibri"/>
                          <a:cs typeface="Times New Roman"/>
                        </a:rPr>
                        <a:t>13</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dirty="0">
                          <a:latin typeface="Arial"/>
                          <a:ea typeface="Calibri"/>
                          <a:cs typeface="Times New Roman"/>
                        </a:rPr>
                        <a:t>5 de diciembre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a:latin typeface="Arial"/>
                          <a:ea typeface="Calibri"/>
                          <a:cs typeface="Times New Roman"/>
                        </a:rPr>
                        <a:t>Asignatura</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0">
                <a:tc>
                  <a:txBody>
                    <a:bodyPr/>
                    <a:lstStyle/>
                    <a:p>
                      <a:pPr algn="ctr">
                        <a:spcAft>
                          <a:spcPts val="0"/>
                        </a:spcAft>
                      </a:pPr>
                      <a:r>
                        <a:rPr lang="es-MX" sz="1400">
                          <a:latin typeface="Arial"/>
                          <a:ea typeface="Calibri"/>
                          <a:cs typeface="Times New Roman"/>
                        </a:rPr>
                        <a:t>14</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dirty="0">
                          <a:latin typeface="Arial"/>
                          <a:ea typeface="Calibri"/>
                          <a:cs typeface="Times New Roman"/>
                        </a:rPr>
                        <a:t>12 de diciembre</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spcAft>
                          <a:spcPts val="0"/>
                        </a:spcAft>
                      </a:pPr>
                      <a:r>
                        <a:rPr lang="es-MX" sz="1400" dirty="0">
                          <a:latin typeface="Arial"/>
                          <a:ea typeface="Calibri"/>
                          <a:cs typeface="Times New Roman"/>
                        </a:rPr>
                        <a:t>Interdisciplinaria</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0">
                <a:tc>
                  <a:txBody>
                    <a:bodyPr/>
                    <a:lstStyle/>
                    <a:p>
                      <a:pPr algn="ctr">
                        <a:spcAft>
                          <a:spcPts val="0"/>
                        </a:spcAft>
                      </a:pPr>
                      <a:r>
                        <a:rPr lang="es-MX" sz="1400">
                          <a:latin typeface="Arial"/>
                          <a:ea typeface="Calibri"/>
                          <a:cs typeface="Times New Roman"/>
                        </a:rPr>
                        <a:t>15</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400">
                          <a:latin typeface="Arial"/>
                          <a:ea typeface="Calibri"/>
                          <a:cs typeface="Times New Roman"/>
                        </a:rPr>
                        <a:t>9 de enero</a:t>
                      </a:r>
                      <a:endParaRPr lang="es-MX"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400" dirty="0">
                          <a:latin typeface="Arial"/>
                          <a:ea typeface="Calibri"/>
                          <a:cs typeface="Times New Roman"/>
                        </a:rPr>
                        <a:t>Interdisciplinaria</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53</a:t>
            </a:fld>
            <a:endParaRPr lang="es-MX"/>
          </a:p>
        </p:txBody>
      </p:sp>
      <p:graphicFrame>
        <p:nvGraphicFramePr>
          <p:cNvPr id="3" name="2 Tabla"/>
          <p:cNvGraphicFramePr>
            <a:graphicFrameLocks noGrp="1"/>
          </p:cNvGraphicFramePr>
          <p:nvPr/>
        </p:nvGraphicFramePr>
        <p:xfrm>
          <a:off x="683568" y="404664"/>
          <a:ext cx="8136903" cy="4176458"/>
        </p:xfrm>
        <a:graphic>
          <a:graphicData uri="http://schemas.openxmlformats.org/drawingml/2006/table">
            <a:tbl>
              <a:tblPr/>
              <a:tblGrid>
                <a:gridCol w="2712301"/>
                <a:gridCol w="2712301"/>
                <a:gridCol w="2712301"/>
              </a:tblGrid>
              <a:tr h="321266">
                <a:tc>
                  <a:txBody>
                    <a:bodyPr/>
                    <a:lstStyle/>
                    <a:p>
                      <a:pPr algn="ctr">
                        <a:spcAft>
                          <a:spcPts val="0"/>
                        </a:spcAft>
                      </a:pPr>
                      <a:r>
                        <a:rPr lang="es-MX" sz="1600" dirty="0">
                          <a:latin typeface="Arial"/>
                          <a:ea typeface="Calibri"/>
                          <a:cs typeface="Times New Roman"/>
                        </a:rPr>
                        <a:t>16</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a:latin typeface="Arial"/>
                          <a:ea typeface="Calibri"/>
                          <a:cs typeface="Times New Roman"/>
                        </a:rPr>
                        <a:t>16 de enero</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a:latin typeface="Arial"/>
                          <a:ea typeface="Calibri"/>
                          <a:cs typeface="Times New Roman"/>
                        </a:rPr>
                        <a:t>Asignatura</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321266">
                <a:tc>
                  <a:txBody>
                    <a:bodyPr/>
                    <a:lstStyle/>
                    <a:p>
                      <a:pPr algn="ctr">
                        <a:spcAft>
                          <a:spcPts val="0"/>
                        </a:spcAft>
                      </a:pPr>
                      <a:r>
                        <a:rPr lang="es-MX" sz="1600" dirty="0">
                          <a:latin typeface="Arial"/>
                          <a:ea typeface="Calibri"/>
                          <a:cs typeface="Times New Roman"/>
                        </a:rPr>
                        <a:t>17</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dirty="0">
                          <a:latin typeface="Arial"/>
                          <a:ea typeface="Calibri"/>
                          <a:cs typeface="Times New Roman"/>
                        </a:rPr>
                        <a:t>23 de enero</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a:latin typeface="Arial"/>
                          <a:ea typeface="Calibri"/>
                          <a:cs typeface="Times New Roman"/>
                        </a:rPr>
                        <a:t>Asignatura</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321266">
                <a:tc>
                  <a:txBody>
                    <a:bodyPr/>
                    <a:lstStyle/>
                    <a:p>
                      <a:pPr algn="ctr">
                        <a:spcAft>
                          <a:spcPts val="0"/>
                        </a:spcAft>
                      </a:pPr>
                      <a:r>
                        <a:rPr lang="es-MX" sz="1600">
                          <a:latin typeface="Arial"/>
                          <a:ea typeface="Calibri"/>
                          <a:cs typeface="Times New Roman"/>
                        </a:rPr>
                        <a:t>18</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dirty="0">
                          <a:latin typeface="Arial"/>
                          <a:ea typeface="Calibri"/>
                          <a:cs typeface="Times New Roman"/>
                        </a:rPr>
                        <a:t>30 de enero</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a:latin typeface="Arial"/>
                          <a:ea typeface="Calibri"/>
                          <a:cs typeface="Times New Roman"/>
                        </a:rPr>
                        <a:t>Asignatura</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321266">
                <a:tc>
                  <a:txBody>
                    <a:bodyPr/>
                    <a:lstStyle/>
                    <a:p>
                      <a:pPr algn="ctr">
                        <a:spcAft>
                          <a:spcPts val="0"/>
                        </a:spcAft>
                      </a:pPr>
                      <a:r>
                        <a:rPr lang="es-MX" sz="1600">
                          <a:latin typeface="Arial"/>
                          <a:ea typeface="Calibri"/>
                          <a:cs typeface="Times New Roman"/>
                        </a:rPr>
                        <a:t>19</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dirty="0">
                          <a:latin typeface="Arial"/>
                          <a:ea typeface="Calibri"/>
                          <a:cs typeface="Times New Roman"/>
                        </a:rPr>
                        <a:t>6 de febrero</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a:latin typeface="Arial"/>
                          <a:ea typeface="Calibri"/>
                          <a:cs typeface="Times New Roman"/>
                        </a:rPr>
                        <a:t>Interdisciplinaria</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321266">
                <a:tc>
                  <a:txBody>
                    <a:bodyPr/>
                    <a:lstStyle/>
                    <a:p>
                      <a:pPr algn="ctr">
                        <a:spcAft>
                          <a:spcPts val="0"/>
                        </a:spcAft>
                      </a:pPr>
                      <a:r>
                        <a:rPr lang="es-MX" sz="1600">
                          <a:latin typeface="Arial"/>
                          <a:ea typeface="Calibri"/>
                          <a:cs typeface="Times New Roman"/>
                        </a:rPr>
                        <a:t>20</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dirty="0">
                          <a:latin typeface="Arial"/>
                          <a:ea typeface="Calibri"/>
                          <a:cs typeface="Times New Roman"/>
                        </a:rPr>
                        <a:t>13 de febrero</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s-MX" sz="1600">
                          <a:latin typeface="Arial"/>
                          <a:ea typeface="Calibri"/>
                          <a:cs typeface="Times New Roman"/>
                        </a:rPr>
                        <a:t>Interdisciplinaria</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321266">
                <a:tc>
                  <a:txBody>
                    <a:bodyPr/>
                    <a:lstStyle/>
                    <a:p>
                      <a:pPr algn="ctr">
                        <a:spcAft>
                          <a:spcPts val="0"/>
                        </a:spcAft>
                      </a:pPr>
                      <a:r>
                        <a:rPr lang="es-MX" sz="1600">
                          <a:latin typeface="Arial"/>
                          <a:ea typeface="Calibri"/>
                          <a:cs typeface="Times New Roman"/>
                        </a:rPr>
                        <a:t>21</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dirty="0">
                          <a:latin typeface="Arial"/>
                          <a:ea typeface="Calibri"/>
                          <a:cs typeface="Times New Roman"/>
                        </a:rPr>
                        <a:t>20 de febrero</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a:latin typeface="Arial"/>
                          <a:ea typeface="Calibri"/>
                          <a:cs typeface="Times New Roman"/>
                        </a:rPr>
                        <a:t>Interdisciplinaria</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321266">
                <a:tc>
                  <a:txBody>
                    <a:bodyPr/>
                    <a:lstStyle/>
                    <a:p>
                      <a:pPr algn="ctr">
                        <a:spcAft>
                          <a:spcPts val="0"/>
                        </a:spcAft>
                      </a:pPr>
                      <a:r>
                        <a:rPr lang="es-MX" sz="1600">
                          <a:latin typeface="Arial"/>
                          <a:ea typeface="Calibri"/>
                          <a:cs typeface="Times New Roman"/>
                        </a:rPr>
                        <a:t>22</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dirty="0">
                          <a:latin typeface="Arial"/>
                          <a:ea typeface="Calibri"/>
                          <a:cs typeface="Times New Roman"/>
                        </a:rPr>
                        <a:t>27 de febrero</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a:latin typeface="Arial"/>
                          <a:ea typeface="Calibri"/>
                          <a:cs typeface="Times New Roman"/>
                        </a:rPr>
                        <a:t>Interdisciplinaria</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321266">
                <a:tc>
                  <a:txBody>
                    <a:bodyPr/>
                    <a:lstStyle/>
                    <a:p>
                      <a:pPr algn="ctr">
                        <a:spcAft>
                          <a:spcPts val="0"/>
                        </a:spcAft>
                      </a:pPr>
                      <a:r>
                        <a:rPr lang="es-MX" sz="1600">
                          <a:latin typeface="Arial"/>
                          <a:ea typeface="Calibri"/>
                          <a:cs typeface="Times New Roman"/>
                        </a:rPr>
                        <a:t>23</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dirty="0">
                          <a:latin typeface="Arial"/>
                          <a:ea typeface="Calibri"/>
                          <a:cs typeface="Times New Roman"/>
                        </a:rPr>
                        <a:t>6 de marzo</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a:latin typeface="Arial"/>
                          <a:ea typeface="Calibri"/>
                          <a:cs typeface="Times New Roman"/>
                        </a:rPr>
                        <a:t>Interdisciplinaria</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321266">
                <a:tc>
                  <a:txBody>
                    <a:bodyPr/>
                    <a:lstStyle/>
                    <a:p>
                      <a:pPr algn="ctr">
                        <a:spcAft>
                          <a:spcPts val="0"/>
                        </a:spcAft>
                      </a:pPr>
                      <a:r>
                        <a:rPr lang="es-MX" sz="1600">
                          <a:latin typeface="Arial"/>
                          <a:ea typeface="Calibri"/>
                          <a:cs typeface="Times New Roman"/>
                        </a:rPr>
                        <a:t>24</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dirty="0">
                          <a:latin typeface="Arial"/>
                          <a:ea typeface="Calibri"/>
                          <a:cs typeface="Times New Roman"/>
                        </a:rPr>
                        <a:t>13 de marzo</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dirty="0">
                          <a:latin typeface="Arial"/>
                          <a:ea typeface="Calibri"/>
                          <a:cs typeface="Times New Roman"/>
                        </a:rPr>
                        <a:t>Interdisciplinaria</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321266">
                <a:tc>
                  <a:txBody>
                    <a:bodyPr/>
                    <a:lstStyle/>
                    <a:p>
                      <a:pPr algn="ctr">
                        <a:spcAft>
                          <a:spcPts val="0"/>
                        </a:spcAft>
                      </a:pPr>
                      <a:r>
                        <a:rPr lang="es-MX" sz="1600">
                          <a:latin typeface="Arial"/>
                          <a:ea typeface="Calibri"/>
                          <a:cs typeface="Times New Roman"/>
                        </a:rPr>
                        <a:t>25</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a:latin typeface="Arial"/>
                          <a:ea typeface="Calibri"/>
                          <a:cs typeface="Times New Roman"/>
                        </a:rPr>
                        <a:t>20 de marzo</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s-MX" sz="1600" dirty="0">
                          <a:latin typeface="Arial"/>
                          <a:ea typeface="Calibri"/>
                          <a:cs typeface="Times New Roman"/>
                        </a:rPr>
                        <a:t>Asignatura</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321266">
                <a:tc>
                  <a:txBody>
                    <a:bodyPr/>
                    <a:lstStyle/>
                    <a:p>
                      <a:pPr algn="ctr">
                        <a:spcAft>
                          <a:spcPts val="0"/>
                        </a:spcAft>
                      </a:pPr>
                      <a:r>
                        <a:rPr lang="es-MX" sz="1600">
                          <a:latin typeface="Arial"/>
                          <a:ea typeface="Calibri"/>
                          <a:cs typeface="Times New Roman"/>
                        </a:rPr>
                        <a:t>26</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spcAft>
                          <a:spcPts val="0"/>
                        </a:spcAft>
                      </a:pPr>
                      <a:r>
                        <a:rPr lang="es-MX" sz="1600">
                          <a:latin typeface="Arial"/>
                          <a:ea typeface="Calibri"/>
                          <a:cs typeface="Times New Roman"/>
                        </a:rPr>
                        <a:t>27 de marzo</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spcAft>
                          <a:spcPts val="0"/>
                        </a:spcAft>
                      </a:pPr>
                      <a:r>
                        <a:rPr lang="es-MX" sz="1600" dirty="0">
                          <a:latin typeface="Arial"/>
                          <a:ea typeface="Calibri"/>
                          <a:cs typeface="Times New Roman"/>
                        </a:rPr>
                        <a:t>Interdisciplinaria</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r>
              <a:tr h="321266">
                <a:tc>
                  <a:txBody>
                    <a:bodyPr/>
                    <a:lstStyle/>
                    <a:p>
                      <a:pPr algn="ctr">
                        <a:spcAft>
                          <a:spcPts val="0"/>
                        </a:spcAft>
                      </a:pPr>
                      <a:r>
                        <a:rPr lang="es-MX" sz="1600">
                          <a:latin typeface="Arial"/>
                          <a:ea typeface="Calibri"/>
                          <a:cs typeface="Times New Roman"/>
                        </a:rPr>
                        <a:t>27</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5DB7"/>
                    </a:solidFill>
                  </a:tcPr>
                </a:tc>
                <a:tc>
                  <a:txBody>
                    <a:bodyPr/>
                    <a:lstStyle/>
                    <a:p>
                      <a:pPr algn="ctr">
                        <a:spcAft>
                          <a:spcPts val="0"/>
                        </a:spcAft>
                      </a:pPr>
                      <a:r>
                        <a:rPr lang="es-MX" sz="1600">
                          <a:latin typeface="Arial"/>
                          <a:ea typeface="Calibri"/>
                          <a:cs typeface="Times New Roman"/>
                        </a:rPr>
                        <a:t>3 de abril</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5DB7"/>
                    </a:solidFill>
                  </a:tcPr>
                </a:tc>
                <a:tc>
                  <a:txBody>
                    <a:bodyPr/>
                    <a:lstStyle/>
                    <a:p>
                      <a:pPr algn="ctr">
                        <a:spcAft>
                          <a:spcPts val="0"/>
                        </a:spcAft>
                      </a:pPr>
                      <a:r>
                        <a:rPr lang="es-MX" sz="1600" dirty="0">
                          <a:latin typeface="Arial"/>
                          <a:ea typeface="Calibri"/>
                          <a:cs typeface="Times New Roman"/>
                        </a:rPr>
                        <a:t>Interdisciplinaria</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5DB7"/>
                    </a:solidFill>
                  </a:tcPr>
                </a:tc>
              </a:tr>
              <a:tr h="321266">
                <a:tc>
                  <a:txBody>
                    <a:bodyPr/>
                    <a:lstStyle/>
                    <a:p>
                      <a:pPr algn="ctr">
                        <a:spcAft>
                          <a:spcPts val="0"/>
                        </a:spcAft>
                      </a:pPr>
                      <a:r>
                        <a:rPr lang="es-MX" sz="1600">
                          <a:latin typeface="Arial"/>
                          <a:ea typeface="Calibri"/>
                          <a:cs typeface="Times New Roman"/>
                        </a:rPr>
                        <a:t>28</a:t>
                      </a:r>
                      <a:endParaRPr lang="es-MX"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spcAft>
                          <a:spcPts val="0"/>
                        </a:spcAft>
                      </a:pPr>
                      <a:r>
                        <a:rPr lang="es-MX" sz="1600" dirty="0">
                          <a:latin typeface="Arial"/>
                          <a:ea typeface="Calibri"/>
                          <a:cs typeface="Times New Roman"/>
                        </a:rPr>
                        <a:t>10 de abril</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spcAft>
                          <a:spcPts val="0"/>
                        </a:spcAft>
                      </a:pPr>
                      <a:r>
                        <a:rPr lang="es-MX" sz="1600" dirty="0">
                          <a:latin typeface="Arial"/>
                          <a:ea typeface="Calibri"/>
                          <a:cs typeface="Times New Roman"/>
                        </a:rPr>
                        <a:t>Interdisciplinaria</a:t>
                      </a:r>
                      <a:endParaRPr lang="es-MX"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bl>
          </a:graphicData>
        </a:graphic>
      </p:graphicFrame>
      <p:graphicFrame>
        <p:nvGraphicFramePr>
          <p:cNvPr id="4" name="3 Tabla"/>
          <p:cNvGraphicFramePr>
            <a:graphicFrameLocks noGrp="1"/>
          </p:cNvGraphicFramePr>
          <p:nvPr/>
        </p:nvGraphicFramePr>
        <p:xfrm>
          <a:off x="1475656" y="5013176"/>
          <a:ext cx="3024336" cy="243840"/>
        </p:xfrm>
        <a:graphic>
          <a:graphicData uri="http://schemas.openxmlformats.org/drawingml/2006/table">
            <a:tbl>
              <a:tblPr/>
              <a:tblGrid>
                <a:gridCol w="2850515"/>
                <a:gridCol w="173821"/>
              </a:tblGrid>
              <a:tr h="0">
                <a:tc>
                  <a:txBody>
                    <a:bodyPr/>
                    <a:lstStyle/>
                    <a:p>
                      <a:pPr>
                        <a:spcAft>
                          <a:spcPts val="0"/>
                        </a:spcAft>
                      </a:pPr>
                      <a:r>
                        <a:rPr lang="es-MX" sz="1600" b="1" dirty="0">
                          <a:latin typeface="Arial"/>
                          <a:ea typeface="Calibri"/>
                          <a:cs typeface="Times New Roman"/>
                        </a:rPr>
                        <a:t>Código de colores</a:t>
                      </a:r>
                      <a:endParaRPr lang="es-MX" sz="16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s-MX" sz="16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4 Tabla"/>
          <p:cNvGraphicFramePr>
            <a:graphicFrameLocks noGrp="1"/>
          </p:cNvGraphicFramePr>
          <p:nvPr/>
        </p:nvGraphicFramePr>
        <p:xfrm>
          <a:off x="2627784" y="5517232"/>
          <a:ext cx="5605780" cy="914400"/>
        </p:xfrm>
        <a:graphic>
          <a:graphicData uri="http://schemas.openxmlformats.org/drawingml/2006/table">
            <a:tbl>
              <a:tblPr/>
              <a:tblGrid>
                <a:gridCol w="537210"/>
                <a:gridCol w="5068570"/>
              </a:tblGrid>
              <a:tr h="0">
                <a:tc>
                  <a:txBody>
                    <a:bodyPr/>
                    <a:lstStyle/>
                    <a:p>
                      <a:pPr>
                        <a:spcAft>
                          <a:spcPts val="0"/>
                        </a:spcAft>
                      </a:pPr>
                      <a:endParaRPr lang="es-MX" sz="1100">
                        <a:latin typeface="Calibri"/>
                        <a:ea typeface="Calibri"/>
                        <a:cs typeface="Times New Roman"/>
                      </a:endParaRPr>
                    </a:p>
                  </a:txBody>
                  <a:tcPr marL="68580" marR="68580" marT="0" marB="0">
                    <a:lnL>
                      <a:noFill/>
                    </a:lnL>
                    <a:lnR>
                      <a:noFill/>
                    </a:lnR>
                    <a:lnT>
                      <a:noFill/>
                    </a:lnT>
                    <a:lnB>
                      <a:noFill/>
                    </a:lnB>
                    <a:solidFill>
                      <a:srgbClr val="FFD966"/>
                    </a:solidFill>
                  </a:tcPr>
                </a:tc>
                <a:tc>
                  <a:txBody>
                    <a:bodyPr/>
                    <a:lstStyle/>
                    <a:p>
                      <a:pPr>
                        <a:spcAft>
                          <a:spcPts val="0"/>
                        </a:spcAft>
                      </a:pPr>
                      <a:r>
                        <a:rPr lang="es-MX" sz="1200" b="1" dirty="0">
                          <a:latin typeface="Arial"/>
                          <a:ea typeface="Calibri"/>
                          <a:cs typeface="Times New Roman"/>
                        </a:rPr>
                        <a:t>Planteamiento</a:t>
                      </a:r>
                      <a:endParaRPr lang="es-MX" sz="1200" dirty="0">
                        <a:latin typeface="Calibri"/>
                        <a:ea typeface="Calibri"/>
                        <a:cs typeface="Times New Roman"/>
                      </a:endParaRPr>
                    </a:p>
                  </a:txBody>
                  <a:tcPr marL="68580" marR="68580" marT="0" marB="0">
                    <a:lnL>
                      <a:noFill/>
                    </a:lnL>
                    <a:lnR>
                      <a:noFill/>
                    </a:lnR>
                    <a:lnT>
                      <a:noFill/>
                    </a:lnT>
                    <a:lnB>
                      <a:noFill/>
                    </a:lnB>
                  </a:tcPr>
                </a:tc>
              </a:tr>
              <a:tr h="0">
                <a:tc>
                  <a:txBody>
                    <a:bodyPr/>
                    <a:lstStyle/>
                    <a:p>
                      <a:pPr>
                        <a:spcAft>
                          <a:spcPts val="0"/>
                        </a:spcAft>
                      </a:pPr>
                      <a:endParaRPr lang="es-MX" sz="1100">
                        <a:latin typeface="Calibri"/>
                        <a:ea typeface="Calibri"/>
                        <a:cs typeface="Times New Roman"/>
                      </a:endParaRPr>
                    </a:p>
                  </a:txBody>
                  <a:tcPr marL="68580" marR="68580" marT="0" marB="0">
                    <a:lnL>
                      <a:noFill/>
                    </a:lnL>
                    <a:lnR>
                      <a:noFill/>
                    </a:lnR>
                    <a:lnT>
                      <a:noFill/>
                    </a:lnT>
                    <a:lnB>
                      <a:noFill/>
                    </a:lnB>
                    <a:solidFill>
                      <a:srgbClr val="F4B083"/>
                    </a:solidFill>
                  </a:tcPr>
                </a:tc>
                <a:tc>
                  <a:txBody>
                    <a:bodyPr/>
                    <a:lstStyle/>
                    <a:p>
                      <a:pPr>
                        <a:spcAft>
                          <a:spcPts val="0"/>
                        </a:spcAft>
                      </a:pPr>
                      <a:r>
                        <a:rPr lang="es-MX" sz="1200" b="1" dirty="0">
                          <a:latin typeface="Arial"/>
                          <a:ea typeface="Calibri"/>
                          <a:cs typeface="Times New Roman"/>
                        </a:rPr>
                        <a:t>Marco teórico</a:t>
                      </a:r>
                      <a:endParaRPr lang="es-MX" sz="1200" dirty="0">
                        <a:latin typeface="Calibri"/>
                        <a:ea typeface="Calibri"/>
                        <a:cs typeface="Times New Roman"/>
                      </a:endParaRPr>
                    </a:p>
                  </a:txBody>
                  <a:tcPr marL="68580" marR="68580" marT="0" marB="0">
                    <a:lnL>
                      <a:noFill/>
                    </a:lnL>
                    <a:lnR>
                      <a:noFill/>
                    </a:lnR>
                    <a:lnT>
                      <a:noFill/>
                    </a:lnT>
                    <a:lnB>
                      <a:noFill/>
                    </a:lnB>
                  </a:tcPr>
                </a:tc>
              </a:tr>
              <a:tr h="0">
                <a:tc>
                  <a:txBody>
                    <a:bodyPr/>
                    <a:lstStyle/>
                    <a:p>
                      <a:pPr>
                        <a:spcAft>
                          <a:spcPts val="0"/>
                        </a:spcAft>
                      </a:pPr>
                      <a:endParaRPr lang="es-MX" sz="1100">
                        <a:latin typeface="Calibri"/>
                        <a:ea typeface="Calibri"/>
                        <a:cs typeface="Times New Roman"/>
                      </a:endParaRPr>
                    </a:p>
                  </a:txBody>
                  <a:tcPr marL="68580" marR="68580" marT="0" marB="0">
                    <a:lnL>
                      <a:noFill/>
                    </a:lnL>
                    <a:lnR>
                      <a:noFill/>
                    </a:lnR>
                    <a:lnT>
                      <a:noFill/>
                    </a:lnT>
                    <a:lnB>
                      <a:noFill/>
                    </a:lnB>
                    <a:solidFill>
                      <a:srgbClr val="A8D08D"/>
                    </a:solidFill>
                  </a:tcPr>
                </a:tc>
                <a:tc>
                  <a:txBody>
                    <a:bodyPr/>
                    <a:lstStyle/>
                    <a:p>
                      <a:pPr>
                        <a:spcAft>
                          <a:spcPts val="0"/>
                        </a:spcAft>
                      </a:pPr>
                      <a:r>
                        <a:rPr lang="es-MX" sz="1200" b="1" dirty="0">
                          <a:latin typeface="Arial"/>
                          <a:ea typeface="Calibri"/>
                          <a:cs typeface="Times New Roman"/>
                        </a:rPr>
                        <a:t>Desarrollo</a:t>
                      </a:r>
                      <a:endParaRPr lang="es-MX" sz="1200" dirty="0">
                        <a:latin typeface="Calibri"/>
                        <a:ea typeface="Calibri"/>
                        <a:cs typeface="Times New Roman"/>
                      </a:endParaRPr>
                    </a:p>
                  </a:txBody>
                  <a:tcPr marL="68580" marR="68580" marT="0" marB="0">
                    <a:lnL>
                      <a:noFill/>
                    </a:lnL>
                    <a:lnR>
                      <a:noFill/>
                    </a:lnR>
                    <a:lnT>
                      <a:noFill/>
                    </a:lnT>
                    <a:lnB>
                      <a:noFill/>
                    </a:lnB>
                  </a:tcPr>
                </a:tc>
              </a:tr>
              <a:tr h="0">
                <a:tc>
                  <a:txBody>
                    <a:bodyPr/>
                    <a:lstStyle/>
                    <a:p>
                      <a:pPr>
                        <a:spcAft>
                          <a:spcPts val="0"/>
                        </a:spcAft>
                      </a:pPr>
                      <a:endParaRPr lang="es-MX" sz="1100">
                        <a:latin typeface="Calibri"/>
                        <a:ea typeface="Calibri"/>
                        <a:cs typeface="Times New Roman"/>
                      </a:endParaRPr>
                    </a:p>
                  </a:txBody>
                  <a:tcPr marL="68580" marR="68580" marT="0" marB="0">
                    <a:lnL>
                      <a:noFill/>
                    </a:lnL>
                    <a:lnR>
                      <a:noFill/>
                    </a:lnR>
                    <a:lnT>
                      <a:noFill/>
                    </a:lnT>
                    <a:lnB>
                      <a:noFill/>
                    </a:lnB>
                    <a:solidFill>
                      <a:srgbClr val="8EAADB"/>
                    </a:solidFill>
                  </a:tcPr>
                </a:tc>
                <a:tc>
                  <a:txBody>
                    <a:bodyPr/>
                    <a:lstStyle/>
                    <a:p>
                      <a:pPr>
                        <a:spcAft>
                          <a:spcPts val="0"/>
                        </a:spcAft>
                      </a:pPr>
                      <a:r>
                        <a:rPr lang="es-MX" sz="1200" b="1" dirty="0">
                          <a:latin typeface="Arial"/>
                          <a:ea typeface="Calibri"/>
                          <a:cs typeface="Times New Roman"/>
                        </a:rPr>
                        <a:t>Conclusiones</a:t>
                      </a:r>
                      <a:endParaRPr lang="es-MX" sz="1200" dirty="0">
                        <a:latin typeface="Calibri"/>
                        <a:ea typeface="Calibri"/>
                        <a:cs typeface="Times New Roman"/>
                      </a:endParaRPr>
                    </a:p>
                  </a:txBody>
                  <a:tcPr marL="68580" marR="68580" marT="0" marB="0">
                    <a:lnL>
                      <a:noFill/>
                    </a:lnL>
                    <a:lnR>
                      <a:noFill/>
                    </a:lnR>
                    <a:lnT>
                      <a:noFill/>
                    </a:lnT>
                    <a:lnB>
                      <a:noFill/>
                    </a:lnB>
                  </a:tcPr>
                </a:tc>
              </a:tr>
              <a:tr h="0">
                <a:tc>
                  <a:txBody>
                    <a:bodyPr/>
                    <a:lstStyle/>
                    <a:p>
                      <a:pPr>
                        <a:spcAft>
                          <a:spcPts val="0"/>
                        </a:spcAft>
                      </a:pPr>
                      <a:endParaRPr lang="es-MX" sz="1100">
                        <a:latin typeface="Calibri"/>
                        <a:ea typeface="Calibri"/>
                        <a:cs typeface="Times New Roman"/>
                      </a:endParaRPr>
                    </a:p>
                  </a:txBody>
                  <a:tcPr marL="68580" marR="68580" marT="0" marB="0">
                    <a:lnL>
                      <a:noFill/>
                    </a:lnL>
                    <a:lnR>
                      <a:noFill/>
                    </a:lnR>
                    <a:lnT>
                      <a:noFill/>
                    </a:lnT>
                    <a:lnB>
                      <a:noFill/>
                    </a:lnB>
                    <a:solidFill>
                      <a:srgbClr val="905DB7"/>
                    </a:solidFill>
                  </a:tcPr>
                </a:tc>
                <a:tc>
                  <a:txBody>
                    <a:bodyPr/>
                    <a:lstStyle/>
                    <a:p>
                      <a:pPr>
                        <a:spcAft>
                          <a:spcPts val="0"/>
                        </a:spcAft>
                      </a:pPr>
                      <a:r>
                        <a:rPr lang="es-MX" sz="1200" b="1" dirty="0">
                          <a:latin typeface="Arial"/>
                          <a:ea typeface="Calibri"/>
                          <a:cs typeface="Times New Roman"/>
                        </a:rPr>
                        <a:t>Retroalimentación profesores</a:t>
                      </a:r>
                      <a:endParaRPr lang="es-MX" sz="1200" dirty="0">
                        <a:latin typeface="Calibri"/>
                        <a:ea typeface="Calibri"/>
                        <a:cs typeface="Times New Roman"/>
                      </a:endParaRPr>
                    </a:p>
                  </a:txBody>
                  <a:tcPr marL="68580" marR="68580" marT="0" marB="0">
                    <a:lnL>
                      <a:noFill/>
                    </a:lnL>
                    <a:lnR>
                      <a:noFill/>
                    </a:lnR>
                    <a:lnT>
                      <a:noFill/>
                    </a:lnT>
                    <a:lnB>
                      <a:noFill/>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54</a:t>
            </a:fld>
            <a:endParaRPr lang="es-MX"/>
          </a:p>
        </p:txBody>
      </p:sp>
      <p:graphicFrame>
        <p:nvGraphicFramePr>
          <p:cNvPr id="3" name="2 Tabla"/>
          <p:cNvGraphicFramePr>
            <a:graphicFrameLocks noGrp="1"/>
          </p:cNvGraphicFramePr>
          <p:nvPr/>
        </p:nvGraphicFramePr>
        <p:xfrm>
          <a:off x="683569" y="476672"/>
          <a:ext cx="7920880" cy="5415679"/>
        </p:xfrm>
        <a:graphic>
          <a:graphicData uri="http://schemas.openxmlformats.org/drawingml/2006/table">
            <a:tbl>
              <a:tblPr/>
              <a:tblGrid>
                <a:gridCol w="2493281"/>
                <a:gridCol w="149418"/>
                <a:gridCol w="2741729"/>
                <a:gridCol w="2536452"/>
              </a:tblGrid>
              <a:tr h="276387">
                <a:tc>
                  <a:txBody>
                    <a:bodyPr/>
                    <a:lstStyle/>
                    <a:p>
                      <a:pPr>
                        <a:spcAft>
                          <a:spcPts val="0"/>
                        </a:spcAft>
                        <a:tabLst>
                          <a:tab pos="1552575" algn="l"/>
                        </a:tabLst>
                      </a:pPr>
                      <a:r>
                        <a:rPr lang="es-MX" sz="1050" b="1" dirty="0">
                          <a:latin typeface="Arial" pitchFamily="34" charset="0"/>
                          <a:ea typeface="Calibri"/>
                          <a:cs typeface="Arial" pitchFamily="34" charset="0"/>
                        </a:rPr>
                        <a:t>NÚMERO DE SESIÓN:                    </a:t>
                      </a:r>
                      <a:endParaRPr lang="es-MX" sz="1050" dirty="0">
                        <a:latin typeface="Arial" pitchFamily="34" charset="0"/>
                        <a:ea typeface="Calibri"/>
                        <a:cs typeface="Arial" pitchFamily="34" charset="0"/>
                      </a:endParaRPr>
                    </a:p>
                    <a:p>
                      <a:pPr algn="ctr">
                        <a:spcAft>
                          <a:spcPts val="0"/>
                        </a:spcAft>
                      </a:pPr>
                      <a:r>
                        <a:rPr lang="es-MX" sz="1050" dirty="0">
                          <a:latin typeface="Arial" pitchFamily="34" charset="0"/>
                          <a:ea typeface="Calibri"/>
                          <a:cs typeface="Arial" pitchFamily="34" charset="0"/>
                        </a:rPr>
                        <a:t>21</a:t>
                      </a: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gridSpan="2">
                  <a:txBody>
                    <a:bodyPr/>
                    <a:lstStyle/>
                    <a:p>
                      <a:pPr>
                        <a:lnSpc>
                          <a:spcPct val="107000"/>
                        </a:lnSpc>
                        <a:spcAft>
                          <a:spcPts val="0"/>
                        </a:spcAft>
                      </a:pPr>
                      <a:r>
                        <a:rPr lang="es-MX" sz="1050" b="1">
                          <a:latin typeface="Arial" pitchFamily="34" charset="0"/>
                          <a:ea typeface="Calibri"/>
                          <a:cs typeface="Arial" pitchFamily="34" charset="0"/>
                        </a:rPr>
                        <a:t>FECHA PROBABLE:</a:t>
                      </a:r>
                      <a:endParaRPr lang="es-MX" sz="1050">
                        <a:latin typeface="Arial" pitchFamily="34" charset="0"/>
                        <a:ea typeface="Calibri"/>
                        <a:cs typeface="Arial" pitchFamily="34" charset="0"/>
                      </a:endParaRPr>
                    </a:p>
                    <a:p>
                      <a:pPr algn="ctr">
                        <a:spcAft>
                          <a:spcPts val="0"/>
                        </a:spcAft>
                        <a:tabLst>
                          <a:tab pos="1552575" algn="l"/>
                        </a:tabLst>
                      </a:pPr>
                      <a:r>
                        <a:rPr lang="es-MX" sz="1050">
                          <a:latin typeface="Arial" pitchFamily="34" charset="0"/>
                          <a:ea typeface="Calibri"/>
                          <a:cs typeface="Arial" pitchFamily="34" charset="0"/>
                        </a:rPr>
                        <a:t>20 de febrero</a:t>
                      </a: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a:txBody>
                    <a:bodyPr/>
                    <a:lstStyle/>
                    <a:p>
                      <a:pPr>
                        <a:lnSpc>
                          <a:spcPct val="107000"/>
                        </a:lnSpc>
                        <a:spcAft>
                          <a:spcPts val="0"/>
                        </a:spcAft>
                      </a:pPr>
                      <a:r>
                        <a:rPr lang="es-MX" sz="700" b="1">
                          <a:latin typeface="Arial"/>
                          <a:ea typeface="Calibri"/>
                          <a:cs typeface="Times New Roman"/>
                        </a:rPr>
                        <a:t>FECHA REAL:</a:t>
                      </a:r>
                      <a:endParaRPr lang="es-MX" sz="700">
                        <a:latin typeface="Calibri"/>
                        <a:ea typeface="Calibri"/>
                        <a:cs typeface="Times New Roman"/>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r>
              <a:tr h="285744">
                <a:tc gridSpan="2">
                  <a:txBody>
                    <a:bodyPr/>
                    <a:lstStyle/>
                    <a:p>
                      <a:pPr>
                        <a:spcAft>
                          <a:spcPts val="0"/>
                        </a:spcAft>
                        <a:tabLst>
                          <a:tab pos="1552575" algn="l"/>
                        </a:tabLst>
                      </a:pPr>
                      <a:r>
                        <a:rPr lang="es-MX" sz="1050" b="1" dirty="0">
                          <a:latin typeface="Arial" pitchFamily="34" charset="0"/>
                          <a:ea typeface="Calibri"/>
                          <a:cs typeface="Arial" pitchFamily="34" charset="0"/>
                        </a:rPr>
                        <a:t>TIPO DE SESIÓN:</a:t>
                      </a:r>
                      <a:endParaRPr lang="es-MX" sz="1050" dirty="0">
                        <a:latin typeface="Arial" pitchFamily="34" charset="0"/>
                        <a:ea typeface="Calibri"/>
                        <a:cs typeface="Arial" pitchFamily="34" charset="0"/>
                      </a:endParaRPr>
                    </a:p>
                    <a:p>
                      <a:pPr algn="ctr">
                        <a:spcAft>
                          <a:spcPts val="0"/>
                        </a:spcAft>
                        <a:tabLst>
                          <a:tab pos="1552575" algn="l"/>
                        </a:tabLst>
                      </a:pPr>
                      <a:r>
                        <a:rPr lang="es-MX" sz="1050" dirty="0">
                          <a:latin typeface="Arial" pitchFamily="34" charset="0"/>
                          <a:ea typeface="Calibri"/>
                          <a:cs typeface="Arial" pitchFamily="34" charset="0"/>
                        </a:rPr>
                        <a:t>Interdisciplinaria</a:t>
                      </a: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a:txBody>
                    <a:bodyPr/>
                    <a:lstStyle/>
                    <a:p>
                      <a:pPr>
                        <a:lnSpc>
                          <a:spcPct val="107000"/>
                        </a:lnSpc>
                        <a:spcAft>
                          <a:spcPts val="0"/>
                        </a:spcAft>
                      </a:pPr>
                      <a:r>
                        <a:rPr lang="es-MX" sz="1050" b="1">
                          <a:latin typeface="Arial" pitchFamily="34" charset="0"/>
                          <a:ea typeface="Calibri"/>
                          <a:cs typeface="Arial" pitchFamily="34" charset="0"/>
                        </a:rPr>
                        <a:t>ETAPA:</a:t>
                      </a:r>
                      <a:endParaRPr lang="es-MX" sz="1050">
                        <a:latin typeface="Arial" pitchFamily="34" charset="0"/>
                        <a:ea typeface="Calibri"/>
                        <a:cs typeface="Arial" pitchFamily="34" charset="0"/>
                      </a:endParaRPr>
                    </a:p>
                    <a:p>
                      <a:pPr algn="ctr">
                        <a:lnSpc>
                          <a:spcPct val="107000"/>
                        </a:lnSpc>
                        <a:spcAft>
                          <a:spcPts val="0"/>
                        </a:spcAft>
                      </a:pPr>
                      <a:r>
                        <a:rPr lang="es-MX" sz="1050">
                          <a:latin typeface="Arial" pitchFamily="34" charset="0"/>
                          <a:ea typeface="Calibri"/>
                          <a:cs typeface="Arial" pitchFamily="34" charset="0"/>
                        </a:rPr>
                        <a:t>Conclusiones</a:t>
                      </a: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a:txBody>
                    <a:bodyPr/>
                    <a:lstStyle/>
                    <a:p>
                      <a:pPr>
                        <a:lnSpc>
                          <a:spcPct val="107000"/>
                        </a:lnSpc>
                        <a:spcAft>
                          <a:spcPts val="0"/>
                        </a:spcAft>
                      </a:pPr>
                      <a:r>
                        <a:rPr lang="es-MX" sz="700" b="1">
                          <a:latin typeface="Arial"/>
                          <a:ea typeface="Calibri"/>
                          <a:cs typeface="Times New Roman"/>
                        </a:rPr>
                        <a:t>TIEMPO TOTAL:</a:t>
                      </a:r>
                      <a:endParaRPr lang="es-MX" sz="700">
                        <a:latin typeface="Calibri"/>
                        <a:ea typeface="Calibri"/>
                        <a:cs typeface="Times New Roman"/>
                      </a:endParaRPr>
                    </a:p>
                    <a:p>
                      <a:pPr algn="ctr">
                        <a:spcAft>
                          <a:spcPts val="0"/>
                        </a:spcAft>
                        <a:tabLst>
                          <a:tab pos="1552575" algn="l"/>
                        </a:tabLst>
                      </a:pPr>
                      <a:r>
                        <a:rPr lang="es-MX" sz="700">
                          <a:latin typeface="Arial"/>
                          <a:ea typeface="Calibri"/>
                          <a:cs typeface="Times New Roman"/>
                        </a:rPr>
                        <a:t>100 minutos</a:t>
                      </a:r>
                      <a:endParaRPr lang="es-MX" sz="700">
                        <a:latin typeface="Calibri"/>
                        <a:ea typeface="Calibri"/>
                        <a:cs typeface="Times New Roman"/>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r>
              <a:tr h="667577">
                <a:tc gridSpan="4">
                  <a:txBody>
                    <a:bodyPr/>
                    <a:lstStyle/>
                    <a:p>
                      <a:pPr>
                        <a:spcAft>
                          <a:spcPts val="0"/>
                        </a:spcAft>
                        <a:tabLst>
                          <a:tab pos="1552575" algn="l"/>
                        </a:tabLst>
                      </a:pPr>
                      <a:r>
                        <a:rPr lang="es-MX" sz="1050" b="1" dirty="0">
                          <a:latin typeface="Arial" pitchFamily="34" charset="0"/>
                          <a:ea typeface="Calibri"/>
                          <a:cs typeface="Arial" pitchFamily="34" charset="0"/>
                        </a:rPr>
                        <a:t>OBJETIVOS:</a:t>
                      </a:r>
                      <a:endParaRPr lang="es-MX" sz="1050" dirty="0">
                        <a:latin typeface="Arial" pitchFamily="34" charset="0"/>
                        <a:ea typeface="Calibri"/>
                        <a:cs typeface="Arial" pitchFamily="34" charset="0"/>
                      </a:endParaRPr>
                    </a:p>
                    <a:p>
                      <a:pPr>
                        <a:spcAft>
                          <a:spcPts val="0"/>
                        </a:spcAft>
                        <a:tabLst>
                          <a:tab pos="1552575" algn="l"/>
                        </a:tabLst>
                      </a:pPr>
                      <a:r>
                        <a:rPr lang="es-MX" sz="1050" dirty="0">
                          <a:latin typeface="Arial" pitchFamily="34" charset="0"/>
                          <a:ea typeface="Calibri"/>
                          <a:cs typeface="Arial" pitchFamily="34" charset="0"/>
                        </a:rPr>
                        <a:t>El alumno reconocerá la utilidad del dibujo como medio esencial de comunicación para articular una idea gráfica con un significado claro. </a:t>
                      </a:r>
                    </a:p>
                    <a:p>
                      <a:pPr>
                        <a:spcAft>
                          <a:spcPts val="0"/>
                        </a:spcAft>
                        <a:tabLst>
                          <a:tab pos="1552575" algn="l"/>
                        </a:tabLst>
                      </a:pPr>
                      <a:r>
                        <a:rPr lang="es-MX" sz="1050" dirty="0">
                          <a:latin typeface="Arial" pitchFamily="34" charset="0"/>
                          <a:ea typeface="Calibri"/>
                          <a:cs typeface="Arial" pitchFamily="34" charset="0"/>
                        </a:rPr>
                        <a:t>Pensará en posibilidades creativas para representar el movimiento elíptico mediante el uso de ilustraciones y convenciones gráficas.</a:t>
                      </a: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hMerge="1">
                  <a:txBody>
                    <a:bodyPr/>
                    <a:lstStyle/>
                    <a:p>
                      <a:endParaRPr lang="es-MX"/>
                    </a:p>
                  </a:txBody>
                  <a:tcPr/>
                </a:tc>
                <a:tc hMerge="1">
                  <a:txBody>
                    <a:bodyPr/>
                    <a:lstStyle/>
                    <a:p>
                      <a:endParaRPr lang="es-MX"/>
                    </a:p>
                  </a:txBody>
                  <a:tcPr/>
                </a:tc>
              </a:tr>
              <a:tr h="534063">
                <a:tc gridSpan="4">
                  <a:txBody>
                    <a:bodyPr/>
                    <a:lstStyle/>
                    <a:p>
                      <a:pPr>
                        <a:spcAft>
                          <a:spcPts val="0"/>
                        </a:spcAft>
                      </a:pPr>
                      <a:r>
                        <a:rPr lang="es-MX" sz="1050" b="1" dirty="0">
                          <a:latin typeface="Arial" pitchFamily="34" charset="0"/>
                          <a:ea typeface="Calibri"/>
                          <a:cs typeface="Arial" pitchFamily="34" charset="0"/>
                        </a:rPr>
                        <a:t>MATERIAL:</a:t>
                      </a:r>
                      <a:endParaRPr lang="es-MX" sz="1050" dirty="0">
                        <a:latin typeface="Arial" pitchFamily="34" charset="0"/>
                        <a:ea typeface="Calibri"/>
                        <a:cs typeface="Arial" pitchFamily="34" charset="0"/>
                      </a:endParaRPr>
                    </a:p>
                    <a:p>
                      <a:pPr>
                        <a:spcAft>
                          <a:spcPts val="0"/>
                        </a:spcAft>
                      </a:pPr>
                      <a:r>
                        <a:rPr lang="es-MX" sz="1050" dirty="0">
                          <a:latin typeface="Arial" pitchFamily="34" charset="0"/>
                          <a:ea typeface="Calibri"/>
                          <a:cs typeface="Arial" pitchFamily="34" charset="0"/>
                        </a:rPr>
                        <a:t>Pizarrón blanco, plumones, proyector, computadora con </a:t>
                      </a:r>
                      <a:r>
                        <a:rPr lang="es-MX" sz="1050" dirty="0" err="1">
                          <a:latin typeface="Arial" pitchFamily="34" charset="0"/>
                          <a:ea typeface="Calibri"/>
                          <a:cs typeface="Arial" pitchFamily="34" charset="0"/>
                        </a:rPr>
                        <a:t>cmap</a:t>
                      </a:r>
                      <a:r>
                        <a:rPr lang="es-MX" sz="1050" dirty="0">
                          <a:latin typeface="Arial" pitchFamily="34" charset="0"/>
                          <a:ea typeface="Calibri"/>
                          <a:cs typeface="Arial" pitchFamily="34" charset="0"/>
                        </a:rPr>
                        <a:t> </a:t>
                      </a:r>
                      <a:r>
                        <a:rPr lang="es-MX" sz="1050" dirty="0" err="1">
                          <a:latin typeface="Arial" pitchFamily="34" charset="0"/>
                          <a:ea typeface="Calibri"/>
                          <a:cs typeface="Arial" pitchFamily="34" charset="0"/>
                        </a:rPr>
                        <a:t>tools</a:t>
                      </a:r>
                      <a:r>
                        <a:rPr lang="es-MX" sz="1050" dirty="0">
                          <a:latin typeface="Arial" pitchFamily="34" charset="0"/>
                          <a:ea typeface="Calibri"/>
                          <a:cs typeface="Arial" pitchFamily="34" charset="0"/>
                        </a:rPr>
                        <a:t> y office, impresora, celulares con </a:t>
                      </a:r>
                      <a:r>
                        <a:rPr lang="es-MX" sz="1050" dirty="0" err="1">
                          <a:latin typeface="Arial" pitchFamily="34" charset="0"/>
                          <a:ea typeface="Calibri"/>
                          <a:cs typeface="Arial" pitchFamily="34" charset="0"/>
                        </a:rPr>
                        <a:t>bluetooth</a:t>
                      </a:r>
                      <a:r>
                        <a:rPr lang="es-MX" sz="1050" dirty="0">
                          <a:latin typeface="Arial" pitchFamily="34" charset="0"/>
                          <a:ea typeface="Calibri"/>
                          <a:cs typeface="Arial" pitchFamily="34" charset="0"/>
                        </a:rPr>
                        <a:t> y </a:t>
                      </a:r>
                      <a:r>
                        <a:rPr lang="es-MX" sz="1050" dirty="0" err="1">
                          <a:latin typeface="Arial" pitchFamily="34" charset="0"/>
                          <a:ea typeface="Calibri"/>
                          <a:cs typeface="Arial" pitchFamily="34" charset="0"/>
                        </a:rPr>
                        <a:t>whatsapp</a:t>
                      </a:r>
                      <a:r>
                        <a:rPr lang="es-MX" sz="1050" dirty="0">
                          <a:latin typeface="Arial" pitchFamily="34" charset="0"/>
                          <a:ea typeface="Calibri"/>
                          <a:cs typeface="Arial" pitchFamily="34" charset="0"/>
                        </a:rPr>
                        <a:t>, block de dibujo, </a:t>
                      </a:r>
                      <a:r>
                        <a:rPr lang="es-MX" sz="1050" dirty="0" err="1">
                          <a:latin typeface="Arial" pitchFamily="34" charset="0"/>
                          <a:ea typeface="Calibri"/>
                          <a:cs typeface="Arial" pitchFamily="34" charset="0"/>
                        </a:rPr>
                        <a:t>masking</a:t>
                      </a:r>
                      <a:r>
                        <a:rPr lang="es-MX" sz="1050" dirty="0">
                          <a:latin typeface="Arial" pitchFamily="34" charset="0"/>
                          <a:ea typeface="Calibri"/>
                          <a:cs typeface="Arial" pitchFamily="34" charset="0"/>
                        </a:rPr>
                        <a:t> tape, lápices, escuadras, compas, plumines de color.</a:t>
                      </a: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hMerge="1">
                  <a:txBody>
                    <a:bodyPr/>
                    <a:lstStyle/>
                    <a:p>
                      <a:endParaRPr lang="es-MX"/>
                    </a:p>
                  </a:txBody>
                  <a:tcPr/>
                </a:tc>
                <a:tc hMerge="1">
                  <a:txBody>
                    <a:bodyPr/>
                    <a:lstStyle/>
                    <a:p>
                      <a:endParaRPr lang="es-MX"/>
                    </a:p>
                  </a:txBody>
                  <a:tcPr/>
                </a:tc>
              </a:tr>
              <a:tr h="133516">
                <a:tc gridSpan="4">
                  <a:txBody>
                    <a:bodyPr/>
                    <a:lstStyle/>
                    <a:p>
                      <a:pPr algn="ctr">
                        <a:spcAft>
                          <a:spcPts val="0"/>
                        </a:spcAft>
                        <a:tabLst>
                          <a:tab pos="1552575" algn="l"/>
                        </a:tabLst>
                      </a:pPr>
                      <a:r>
                        <a:rPr lang="es-MX" sz="1050" b="1" dirty="0">
                          <a:latin typeface="Arial" pitchFamily="34" charset="0"/>
                          <a:ea typeface="Calibri"/>
                          <a:cs typeface="Arial" pitchFamily="34" charset="0"/>
                        </a:rPr>
                        <a:t>PUNTOS DE SECUENCIA DIDÁCTICA</a:t>
                      </a:r>
                      <a:endParaRPr lang="es-MX" sz="1050" dirty="0">
                        <a:latin typeface="Arial" pitchFamily="34" charset="0"/>
                        <a:ea typeface="Calibri"/>
                        <a:cs typeface="Arial" pitchFamily="34" charset="0"/>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hMerge="1">
                  <a:txBody>
                    <a:bodyPr/>
                    <a:lstStyle/>
                    <a:p>
                      <a:endParaRPr lang="es-MX"/>
                    </a:p>
                  </a:txBody>
                  <a:tcPr/>
                </a:tc>
                <a:tc hMerge="1">
                  <a:txBody>
                    <a:bodyPr/>
                    <a:lstStyle/>
                    <a:p>
                      <a:endParaRPr lang="es-MX"/>
                    </a:p>
                  </a:txBody>
                  <a:tcPr/>
                </a:tc>
              </a:tr>
              <a:tr h="133516">
                <a:tc>
                  <a:txBody>
                    <a:bodyPr/>
                    <a:lstStyle/>
                    <a:p>
                      <a:pPr algn="ctr">
                        <a:spcAft>
                          <a:spcPts val="0"/>
                        </a:spcAft>
                      </a:pPr>
                      <a:r>
                        <a:rPr lang="es-MX" sz="1050">
                          <a:latin typeface="Arial" pitchFamily="34" charset="0"/>
                          <a:ea typeface="Calibri"/>
                          <a:cs typeface="Arial" pitchFamily="34" charset="0"/>
                        </a:rPr>
                        <a:t>INICIO (10 min.)</a:t>
                      </a: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gridSpan="2">
                  <a:txBody>
                    <a:bodyPr/>
                    <a:lstStyle/>
                    <a:p>
                      <a:pPr algn="ctr">
                        <a:spcAft>
                          <a:spcPts val="0"/>
                        </a:spcAft>
                      </a:pPr>
                      <a:r>
                        <a:rPr lang="es-MX" sz="1050" dirty="0">
                          <a:latin typeface="Arial" pitchFamily="34" charset="0"/>
                          <a:ea typeface="Calibri"/>
                          <a:cs typeface="Arial" pitchFamily="34" charset="0"/>
                        </a:rPr>
                        <a:t>DESARROLLO (70 min.)</a:t>
                      </a: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a:txBody>
                    <a:bodyPr/>
                    <a:lstStyle/>
                    <a:p>
                      <a:pPr algn="ctr">
                        <a:spcAft>
                          <a:spcPts val="0"/>
                        </a:spcAft>
                      </a:pPr>
                      <a:r>
                        <a:rPr lang="es-MX" sz="700">
                          <a:latin typeface="Arial"/>
                          <a:ea typeface="Calibri"/>
                          <a:cs typeface="Times New Roman"/>
                        </a:rPr>
                        <a:t>CIERRE (20 min.)</a:t>
                      </a:r>
                      <a:endParaRPr lang="es-MX" sz="700">
                        <a:latin typeface="Calibri"/>
                        <a:ea typeface="Calibri"/>
                        <a:cs typeface="Times New Roman"/>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r>
              <a:tr h="1857333">
                <a:tc>
                  <a:txBody>
                    <a:bodyPr/>
                    <a:lstStyle/>
                    <a:p>
                      <a:pPr>
                        <a:lnSpc>
                          <a:spcPct val="107000"/>
                        </a:lnSpc>
                        <a:spcAft>
                          <a:spcPts val="0"/>
                        </a:spcAft>
                      </a:pPr>
                      <a:endParaRPr lang="es-ES" sz="1050">
                        <a:latin typeface="Arial" pitchFamily="34" charset="0"/>
                        <a:ea typeface="Calibri"/>
                        <a:cs typeface="Arial" pitchFamily="34" charset="0"/>
                      </a:endParaRPr>
                    </a:p>
                    <a:p>
                      <a:pPr>
                        <a:lnSpc>
                          <a:spcPct val="107000"/>
                        </a:lnSpc>
                        <a:spcAft>
                          <a:spcPts val="0"/>
                        </a:spcAft>
                      </a:pPr>
                      <a:r>
                        <a:rPr lang="es-ES" sz="1050">
                          <a:latin typeface="Arial" pitchFamily="34" charset="0"/>
                          <a:ea typeface="Calibri"/>
                          <a:cs typeface="Arial" pitchFamily="34" charset="0"/>
                        </a:rPr>
                        <a:t>Plantear las preguntas detonadoras:</a:t>
                      </a:r>
                      <a:endParaRPr lang="es-MX" sz="1050">
                        <a:latin typeface="Arial" pitchFamily="34" charset="0"/>
                        <a:ea typeface="Calibri"/>
                        <a:cs typeface="Arial" pitchFamily="34" charset="0"/>
                      </a:endParaRPr>
                    </a:p>
                    <a:p>
                      <a:pPr>
                        <a:lnSpc>
                          <a:spcPct val="107000"/>
                        </a:lnSpc>
                        <a:spcAft>
                          <a:spcPts val="0"/>
                        </a:spcAft>
                      </a:pPr>
                      <a:r>
                        <a:rPr lang="es-ES" sz="1050">
                          <a:latin typeface="Arial" pitchFamily="34" charset="0"/>
                          <a:ea typeface="Calibri"/>
                          <a:cs typeface="Arial" pitchFamily="34" charset="0"/>
                        </a:rPr>
                        <a:t>¿Se puede dibujar el movimiento?</a:t>
                      </a:r>
                      <a:endParaRPr lang="es-MX" sz="1050">
                        <a:latin typeface="Arial" pitchFamily="34" charset="0"/>
                        <a:ea typeface="Calibri"/>
                        <a:cs typeface="Arial" pitchFamily="34" charset="0"/>
                      </a:endParaRPr>
                    </a:p>
                    <a:p>
                      <a:pPr>
                        <a:lnSpc>
                          <a:spcPct val="107000"/>
                        </a:lnSpc>
                        <a:spcAft>
                          <a:spcPts val="0"/>
                        </a:spcAft>
                      </a:pPr>
                      <a:r>
                        <a:rPr lang="es-ES" sz="1050">
                          <a:latin typeface="Arial" pitchFamily="34" charset="0"/>
                          <a:ea typeface="Calibri"/>
                          <a:cs typeface="Arial" pitchFamily="34" charset="0"/>
                        </a:rPr>
                        <a:t>¿Qué elementos gráficos sirven para hacerlo?</a:t>
                      </a:r>
                      <a:endParaRPr lang="es-MX" sz="1050">
                        <a:latin typeface="Arial" pitchFamily="34" charset="0"/>
                        <a:ea typeface="Calibri"/>
                        <a:cs typeface="Arial" pitchFamily="34" charset="0"/>
                      </a:endParaRPr>
                    </a:p>
                    <a:p>
                      <a:pPr>
                        <a:lnSpc>
                          <a:spcPct val="107000"/>
                        </a:lnSpc>
                        <a:spcAft>
                          <a:spcPts val="0"/>
                        </a:spcAft>
                      </a:pPr>
                      <a:r>
                        <a:rPr lang="es-ES" sz="1050">
                          <a:latin typeface="Arial" pitchFamily="34" charset="0"/>
                          <a:ea typeface="Calibri"/>
                          <a:cs typeface="Arial" pitchFamily="34" charset="0"/>
                        </a:rPr>
                        <a:t>¿Es importante el dibujo para entender el movimiento?</a:t>
                      </a:r>
                      <a:endParaRPr lang="es-MX" sz="1050">
                        <a:latin typeface="Arial" pitchFamily="34" charset="0"/>
                        <a:ea typeface="Calibri"/>
                        <a:cs typeface="Arial" pitchFamily="34" charset="0"/>
                      </a:endParaRPr>
                    </a:p>
                    <a:p>
                      <a:pPr>
                        <a:lnSpc>
                          <a:spcPct val="107000"/>
                        </a:lnSpc>
                        <a:spcAft>
                          <a:spcPts val="0"/>
                        </a:spcAft>
                      </a:pPr>
                      <a:r>
                        <a:rPr lang="es-ES" sz="1050">
                          <a:latin typeface="Arial" pitchFamily="34" charset="0"/>
                          <a:ea typeface="Calibri"/>
                          <a:cs typeface="Arial" pitchFamily="34" charset="0"/>
                        </a:rPr>
                        <a:t>¿Existen apps que me sirvan como herramienta de dibujo?</a:t>
                      </a:r>
                      <a:endParaRPr lang="es-MX" sz="1050">
                        <a:latin typeface="Arial" pitchFamily="34" charset="0"/>
                        <a:ea typeface="Calibri"/>
                        <a:cs typeface="Arial" pitchFamily="34" charset="0"/>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gridSpan="2">
                  <a:txBody>
                    <a:bodyPr/>
                    <a:lstStyle/>
                    <a:p>
                      <a:pPr>
                        <a:lnSpc>
                          <a:spcPct val="107000"/>
                        </a:lnSpc>
                        <a:spcAft>
                          <a:spcPts val="0"/>
                        </a:spcAft>
                      </a:pPr>
                      <a:endParaRPr lang="es-ES" sz="1050" dirty="0">
                        <a:latin typeface="Arial" pitchFamily="34" charset="0"/>
                        <a:ea typeface="Calibri"/>
                        <a:cs typeface="Arial" pitchFamily="34" charset="0"/>
                      </a:endParaRPr>
                    </a:p>
                    <a:p>
                      <a:pPr>
                        <a:lnSpc>
                          <a:spcPct val="107000"/>
                        </a:lnSpc>
                        <a:spcAft>
                          <a:spcPts val="0"/>
                        </a:spcAft>
                      </a:pPr>
                      <a:r>
                        <a:rPr lang="es-ES" sz="1050" dirty="0">
                          <a:latin typeface="Arial" pitchFamily="34" charset="0"/>
                          <a:ea typeface="Calibri"/>
                          <a:cs typeface="Arial" pitchFamily="34" charset="0"/>
                        </a:rPr>
                        <a:t>Dialogar sobre cada una de las preguntas detonadoras planteadas en el INICIO.</a:t>
                      </a:r>
                      <a:endParaRPr lang="es-MX" sz="1050" dirty="0">
                        <a:latin typeface="Arial" pitchFamily="34" charset="0"/>
                        <a:ea typeface="Calibri"/>
                        <a:cs typeface="Arial" pitchFamily="34" charset="0"/>
                      </a:endParaRPr>
                    </a:p>
                    <a:p>
                      <a:pPr>
                        <a:spcAft>
                          <a:spcPts val="0"/>
                        </a:spcAft>
                      </a:pPr>
                      <a:r>
                        <a:rPr lang="es-ES" sz="1050" dirty="0">
                          <a:latin typeface="Arial" pitchFamily="34" charset="0"/>
                          <a:ea typeface="Calibri"/>
                          <a:cs typeface="Arial" pitchFamily="34" charset="0"/>
                        </a:rPr>
                        <a:t>Realizar un dibujo del movimiento elíptico, haciendo uso de los elementos gráficos pertinentes para lograr un significado claro.</a:t>
                      </a:r>
                      <a:endParaRPr lang="es-MX" sz="1050" dirty="0">
                        <a:latin typeface="Arial" pitchFamily="34" charset="0"/>
                        <a:ea typeface="Calibri"/>
                        <a:cs typeface="Arial" pitchFamily="34" charset="0"/>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a:txBody>
                    <a:bodyPr/>
                    <a:lstStyle/>
                    <a:p>
                      <a:pPr>
                        <a:lnSpc>
                          <a:spcPct val="107000"/>
                        </a:lnSpc>
                        <a:spcAft>
                          <a:spcPts val="0"/>
                        </a:spcAft>
                      </a:pPr>
                      <a:endParaRPr lang="es-ES" sz="700" dirty="0">
                        <a:latin typeface="Arial"/>
                        <a:ea typeface="Calibri"/>
                        <a:cs typeface="Times New Roman"/>
                      </a:endParaRPr>
                    </a:p>
                    <a:p>
                      <a:pPr>
                        <a:lnSpc>
                          <a:spcPct val="107000"/>
                        </a:lnSpc>
                        <a:spcAft>
                          <a:spcPts val="0"/>
                        </a:spcAft>
                      </a:pPr>
                      <a:r>
                        <a:rPr lang="es-ES" sz="700" dirty="0">
                          <a:latin typeface="Arial"/>
                          <a:ea typeface="Calibri"/>
                          <a:cs typeface="Times New Roman"/>
                        </a:rPr>
                        <a:t>Indicar esta primera sesión como aquella que planteará el proyecto gráfico final. </a:t>
                      </a:r>
                      <a:endParaRPr lang="es-MX" sz="700" dirty="0">
                        <a:latin typeface="Calibri"/>
                        <a:ea typeface="Calibri"/>
                        <a:cs typeface="Times New Roman"/>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r>
              <a:tr h="543418">
                <a:tc gridSpan="4">
                  <a:txBody>
                    <a:bodyPr/>
                    <a:lstStyle/>
                    <a:p>
                      <a:pPr>
                        <a:spcAft>
                          <a:spcPts val="0"/>
                        </a:spcAft>
                      </a:pPr>
                      <a:r>
                        <a:rPr lang="es-MX" sz="1050" b="1" dirty="0">
                          <a:latin typeface="Arial" pitchFamily="34" charset="0"/>
                          <a:ea typeface="Calibri"/>
                          <a:cs typeface="Arial" pitchFamily="34" charset="0"/>
                        </a:rPr>
                        <a:t>EVALUACIÓN:</a:t>
                      </a:r>
                      <a:endParaRPr lang="es-MX" sz="1050" dirty="0">
                        <a:latin typeface="Arial" pitchFamily="34" charset="0"/>
                        <a:ea typeface="Calibri"/>
                        <a:cs typeface="Arial" pitchFamily="34" charset="0"/>
                      </a:endParaRPr>
                    </a:p>
                    <a:p>
                      <a:pPr>
                        <a:lnSpc>
                          <a:spcPct val="107000"/>
                        </a:lnSpc>
                        <a:spcAft>
                          <a:spcPts val="0"/>
                        </a:spcAft>
                      </a:pPr>
                      <a:r>
                        <a:rPr lang="es-MX" sz="1050" kern="1200" dirty="0">
                          <a:solidFill>
                            <a:srgbClr val="000000"/>
                          </a:solidFill>
                          <a:latin typeface="Arial" pitchFamily="34" charset="0"/>
                          <a:ea typeface="+mn-ea"/>
                          <a:cs typeface="Arial" pitchFamily="34" charset="0"/>
                        </a:rPr>
                        <a:t>Evaluación de aprendizaje: </a:t>
                      </a:r>
                      <a:r>
                        <a:rPr lang="es-MX" sz="1050" kern="1200" dirty="0" err="1">
                          <a:solidFill>
                            <a:srgbClr val="000000"/>
                          </a:solidFill>
                          <a:latin typeface="Arial" pitchFamily="34" charset="0"/>
                          <a:ea typeface="+mn-ea"/>
                          <a:cs typeface="Arial" pitchFamily="34" charset="0"/>
                        </a:rPr>
                        <a:t>Actitudinal</a:t>
                      </a:r>
                      <a:r>
                        <a:rPr lang="es-MX" sz="1050" kern="1200" dirty="0">
                          <a:solidFill>
                            <a:srgbClr val="000000"/>
                          </a:solidFill>
                          <a:latin typeface="Arial" pitchFamily="34" charset="0"/>
                          <a:ea typeface="+mn-ea"/>
                          <a:cs typeface="Arial" pitchFamily="34" charset="0"/>
                        </a:rPr>
                        <a:t>.</a:t>
                      </a:r>
                      <a:endParaRPr lang="es-MX" sz="1050" dirty="0">
                        <a:latin typeface="Arial" pitchFamily="34" charset="0"/>
                        <a:ea typeface="Calibri"/>
                        <a:cs typeface="Arial" pitchFamily="34" charset="0"/>
                      </a:endParaRPr>
                    </a:p>
                    <a:p>
                      <a:pPr>
                        <a:spcAft>
                          <a:spcPts val="0"/>
                        </a:spcAft>
                      </a:pPr>
                      <a:r>
                        <a:rPr lang="es-MX" sz="1050" kern="1200" dirty="0">
                          <a:solidFill>
                            <a:srgbClr val="000000"/>
                          </a:solidFill>
                          <a:latin typeface="Arial" pitchFamily="34" charset="0"/>
                          <a:ea typeface="+mn-ea"/>
                          <a:cs typeface="Arial" pitchFamily="34" charset="0"/>
                        </a:rPr>
                        <a:t>Planteamiento y resolución de un problema del entorno (representación gráfica del movimiento elíptico), basado en un proceso creativo.</a:t>
                      </a:r>
                      <a:endParaRPr lang="es-MX" sz="1050" dirty="0">
                        <a:latin typeface="Arial" pitchFamily="34" charset="0"/>
                        <a:ea typeface="Calibri"/>
                        <a:cs typeface="Arial" pitchFamily="34" charset="0"/>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hMerge="1">
                  <a:txBody>
                    <a:bodyPr/>
                    <a:lstStyle/>
                    <a:p>
                      <a:endParaRPr lang="es-MX"/>
                    </a:p>
                  </a:txBody>
                  <a:tcPr/>
                </a:tc>
                <a:tc hMerge="1">
                  <a:txBody>
                    <a:bodyPr/>
                    <a:lstStyle/>
                    <a:p>
                      <a:endParaRPr lang="es-MX"/>
                    </a:p>
                  </a:txBody>
                  <a:tcPr/>
                </a:tc>
              </a:tr>
              <a:tr h="419259">
                <a:tc gridSpan="4">
                  <a:txBody>
                    <a:bodyPr/>
                    <a:lstStyle/>
                    <a:p>
                      <a:pPr>
                        <a:spcAft>
                          <a:spcPts val="0"/>
                        </a:spcAft>
                      </a:pPr>
                      <a:r>
                        <a:rPr lang="es-MX" sz="1050" b="1" dirty="0">
                          <a:latin typeface="Arial" pitchFamily="34" charset="0"/>
                          <a:ea typeface="Calibri"/>
                          <a:cs typeface="Arial" pitchFamily="34" charset="0"/>
                        </a:rPr>
                        <a:t>EVIDENCIAS:</a:t>
                      </a:r>
                      <a:endParaRPr lang="es-MX" sz="1050" dirty="0">
                        <a:latin typeface="Arial" pitchFamily="34" charset="0"/>
                        <a:ea typeface="Calibri"/>
                        <a:cs typeface="Arial" pitchFamily="34" charset="0"/>
                      </a:endParaRPr>
                    </a:p>
                    <a:p>
                      <a:pPr>
                        <a:lnSpc>
                          <a:spcPct val="107000"/>
                        </a:lnSpc>
                        <a:spcAft>
                          <a:spcPts val="0"/>
                        </a:spcAft>
                      </a:pPr>
                      <a:r>
                        <a:rPr lang="es-MX" sz="1050" kern="1200" dirty="0">
                          <a:solidFill>
                            <a:srgbClr val="000000"/>
                          </a:solidFill>
                          <a:latin typeface="Arial" pitchFamily="34" charset="0"/>
                          <a:ea typeface="+mn-ea"/>
                          <a:cs typeface="Arial" pitchFamily="34" charset="0"/>
                        </a:rPr>
                        <a:t>Portafolio con: Registro de d</a:t>
                      </a:r>
                      <a:r>
                        <a:rPr lang="es-MX" sz="1050" dirty="0">
                          <a:latin typeface="Arial" pitchFamily="34" charset="0"/>
                          <a:ea typeface="Calibri"/>
                          <a:cs typeface="Arial" pitchFamily="34" charset="0"/>
                        </a:rPr>
                        <a:t>ebate, m</a:t>
                      </a:r>
                      <a:r>
                        <a:rPr lang="es-MX" sz="1050" kern="1200" dirty="0">
                          <a:solidFill>
                            <a:srgbClr val="000000"/>
                          </a:solidFill>
                          <a:latin typeface="Arial" pitchFamily="34" charset="0"/>
                          <a:ea typeface="+mn-ea"/>
                          <a:cs typeface="Arial" pitchFamily="34" charset="0"/>
                        </a:rPr>
                        <a:t>apa conceptual, mapa mental, rúbrica de desarrollo del dibujo, producto final (dibujo).</a:t>
                      </a:r>
                      <a:endParaRPr lang="es-MX" sz="1050" dirty="0">
                        <a:latin typeface="Arial" pitchFamily="34" charset="0"/>
                        <a:ea typeface="Calibri"/>
                        <a:cs typeface="Arial" pitchFamily="34" charset="0"/>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hMerge="1">
                  <a:txBody>
                    <a:bodyPr/>
                    <a:lstStyle/>
                    <a:p>
                      <a:endParaRPr lang="es-MX"/>
                    </a:p>
                  </a:txBody>
                  <a:tcPr/>
                </a:tc>
                <a:tc hMerge="1">
                  <a:txBody>
                    <a:bodyPr/>
                    <a:lstStyle/>
                    <a:p>
                      <a:endParaRPr lang="es-MX"/>
                    </a:p>
                  </a:txBody>
                  <a:tcPr/>
                </a:tc>
              </a:tr>
              <a:tr h="133516">
                <a:tc gridSpan="4">
                  <a:txBody>
                    <a:bodyPr/>
                    <a:lstStyle/>
                    <a:p>
                      <a:pPr>
                        <a:spcAft>
                          <a:spcPts val="0"/>
                        </a:spcAft>
                      </a:pPr>
                      <a:r>
                        <a:rPr lang="es-MX" sz="1050" b="1" dirty="0">
                          <a:latin typeface="Arial" pitchFamily="34" charset="0"/>
                          <a:ea typeface="Calibri"/>
                          <a:cs typeface="Arial" pitchFamily="34" charset="0"/>
                        </a:rPr>
                        <a:t>OBSERVACIONES:</a:t>
                      </a:r>
                      <a:endParaRPr lang="es-MX" sz="1050" dirty="0">
                        <a:latin typeface="Arial" pitchFamily="34" charset="0"/>
                        <a:ea typeface="Calibri"/>
                        <a:cs typeface="Arial" pitchFamily="34" charset="0"/>
                      </a:endParaRPr>
                    </a:p>
                  </a:txBody>
                  <a:tcPr marL="44535" marR="44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3500000" scaled="1"/>
                      <a:tileRect/>
                    </a:gra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55</a:t>
            </a:fld>
            <a:endParaRPr lang="es-MX"/>
          </a:p>
        </p:txBody>
      </p:sp>
      <p:graphicFrame>
        <p:nvGraphicFramePr>
          <p:cNvPr id="3" name="2 Tabla"/>
          <p:cNvGraphicFramePr>
            <a:graphicFrameLocks noGrp="1"/>
          </p:cNvGraphicFramePr>
          <p:nvPr/>
        </p:nvGraphicFramePr>
        <p:xfrm>
          <a:off x="755576" y="2996952"/>
          <a:ext cx="7848872" cy="2952330"/>
        </p:xfrm>
        <a:graphic>
          <a:graphicData uri="http://schemas.openxmlformats.org/drawingml/2006/table">
            <a:tbl>
              <a:tblPr>
                <a:tableStyleId>{D113A9D2-9D6B-4929-AA2D-F23B5EE8CBE7}</a:tableStyleId>
              </a:tblPr>
              <a:tblGrid>
                <a:gridCol w="7848872"/>
              </a:tblGrid>
              <a:tr h="699236">
                <a:tc>
                  <a:txBody>
                    <a:bodyPr/>
                    <a:lstStyle/>
                    <a:p>
                      <a:pPr algn="ctr">
                        <a:lnSpc>
                          <a:spcPct val="115000"/>
                        </a:lnSpc>
                        <a:spcAft>
                          <a:spcPts val="0"/>
                        </a:spcAft>
                      </a:pPr>
                      <a:r>
                        <a:rPr lang="es-MX" sz="2000" dirty="0">
                          <a:latin typeface="Arial" pitchFamily="34" charset="0"/>
                          <a:cs typeface="Arial" pitchFamily="34" charset="0"/>
                        </a:rPr>
                        <a:t>escuela benjamín franklin</a:t>
                      </a: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427311">
                <a:tc>
                  <a:txBody>
                    <a:bodyPr/>
                    <a:lstStyle/>
                    <a:p>
                      <a:pPr algn="ctr">
                        <a:lnSpc>
                          <a:spcPct val="115000"/>
                        </a:lnSpc>
                        <a:spcAft>
                          <a:spcPts val="0"/>
                        </a:spcAft>
                      </a:pP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427311">
                <a:tc>
                  <a:txBody>
                    <a:bodyPr/>
                    <a:lstStyle/>
                    <a:p>
                      <a:pPr algn="ctr">
                        <a:lnSpc>
                          <a:spcPct val="115000"/>
                        </a:lnSpc>
                        <a:spcAft>
                          <a:spcPts val="0"/>
                        </a:spcAft>
                      </a:pPr>
                      <a:r>
                        <a:rPr lang="es-MX" sz="2000" dirty="0">
                          <a:latin typeface="Arial" pitchFamily="34" charset="0"/>
                          <a:cs typeface="Arial" pitchFamily="34" charset="0"/>
                        </a:rPr>
                        <a:t>PLANEACIÓN GENERAL DEL PROYECTO INTERDISCIPLINARIO</a:t>
                      </a: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427311">
                <a:tc>
                  <a:txBody>
                    <a:bodyPr/>
                    <a:lstStyle/>
                    <a:p>
                      <a:pPr algn="ctr">
                        <a:lnSpc>
                          <a:spcPct val="115000"/>
                        </a:lnSpc>
                        <a:spcAft>
                          <a:spcPts val="0"/>
                        </a:spcAft>
                      </a:pPr>
                      <a:r>
                        <a:rPr lang="es-MX" sz="2000" dirty="0">
                          <a:latin typeface="Arial" pitchFamily="34" charset="0"/>
                          <a:cs typeface="Arial" pitchFamily="34" charset="0"/>
                        </a:rPr>
                        <a:t>(3ra. Reunión de trabajo “B”  Proyecto Conexiones)</a:t>
                      </a: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427311">
                <a:tc>
                  <a:txBody>
                    <a:bodyPr/>
                    <a:lstStyle/>
                    <a:p>
                      <a:pPr algn="ctr">
                        <a:lnSpc>
                          <a:spcPct val="115000"/>
                        </a:lnSpc>
                        <a:spcAft>
                          <a:spcPts val="0"/>
                        </a:spcAft>
                      </a:pP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543850">
                <a:tc>
                  <a:txBody>
                    <a:bodyPr/>
                    <a:lstStyle/>
                    <a:p>
                      <a:pPr algn="ctr">
                        <a:lnSpc>
                          <a:spcPct val="115000"/>
                        </a:lnSpc>
                        <a:spcAft>
                          <a:spcPts val="0"/>
                        </a:spcAft>
                      </a:pPr>
                      <a:r>
                        <a:rPr lang="es-ES" sz="2000" dirty="0">
                          <a:latin typeface="Arial" pitchFamily="34" charset="0"/>
                          <a:cs typeface="Arial" pitchFamily="34" charset="0"/>
                        </a:rPr>
                        <a:t>PLANEACIÓN GENERAL DEL PROYECTO INTERDISCIPLINARIO</a:t>
                      </a: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bl>
          </a:graphicData>
        </a:graphic>
      </p:graphicFrame>
      <p:sp>
        <p:nvSpPr>
          <p:cNvPr id="4" name="3 Rectángulo"/>
          <p:cNvSpPr/>
          <p:nvPr/>
        </p:nvSpPr>
        <p:spPr>
          <a:xfrm>
            <a:off x="971600" y="188640"/>
            <a:ext cx="7200800" cy="923330"/>
          </a:xfrm>
          <a:prstGeom prst="rect">
            <a:avLst/>
          </a:prstGeom>
          <a:noFill/>
        </p:spPr>
        <p:txBody>
          <a:bodyPr wrap="square" lIns="91440" tIns="45720" rIns="91440" bIns="45720">
            <a:prstTxWarp prst="textChevron">
              <a:avLst/>
            </a:prstTxWarp>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latin typeface="Arial" pitchFamily="34" charset="0"/>
                <a:cs typeface="Arial" pitchFamily="34" charset="0"/>
              </a:rPr>
              <a:t>INFORMATICA</a:t>
            </a:r>
            <a:endParaRPr lang="es-MX"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endParaRPr>
          </a:p>
        </p:txBody>
      </p:sp>
      <p:pic>
        <p:nvPicPr>
          <p:cNvPr id="5" name="4 Imagen" descr="DISPOSITIVOS ELECTRÓNICOS 5.jpg"/>
          <p:cNvPicPr>
            <a:picLocks noChangeAspect="1"/>
          </p:cNvPicPr>
          <p:nvPr/>
        </p:nvPicPr>
        <p:blipFill>
          <a:blip r:embed="rId2" cstate="print"/>
          <a:stretch>
            <a:fillRect/>
          </a:stretch>
        </p:blipFill>
        <p:spPr>
          <a:xfrm>
            <a:off x="2699792" y="1124744"/>
            <a:ext cx="3816424" cy="172819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56</a:t>
            </a:fld>
            <a:endParaRPr lang="es-MX"/>
          </a:p>
        </p:txBody>
      </p:sp>
      <p:graphicFrame>
        <p:nvGraphicFramePr>
          <p:cNvPr id="4" name="3 Tabla"/>
          <p:cNvGraphicFramePr>
            <a:graphicFrameLocks noGrp="1"/>
          </p:cNvGraphicFramePr>
          <p:nvPr/>
        </p:nvGraphicFramePr>
        <p:xfrm>
          <a:off x="611560" y="332656"/>
          <a:ext cx="8064895" cy="5974123"/>
        </p:xfrm>
        <a:graphic>
          <a:graphicData uri="http://schemas.openxmlformats.org/drawingml/2006/table">
            <a:tbl>
              <a:tblPr>
                <a:tableStyleId>{D113A9D2-9D6B-4929-AA2D-F23B5EE8CBE7}</a:tableStyleId>
              </a:tblPr>
              <a:tblGrid>
                <a:gridCol w="3008971"/>
                <a:gridCol w="2527962"/>
                <a:gridCol w="2527962"/>
              </a:tblGrid>
              <a:tr h="530214">
                <a:tc>
                  <a:txBody>
                    <a:bodyPr/>
                    <a:lstStyle/>
                    <a:p>
                      <a:pPr>
                        <a:lnSpc>
                          <a:spcPct val="115000"/>
                        </a:lnSpc>
                        <a:spcAft>
                          <a:spcPts val="0"/>
                        </a:spcAft>
                      </a:pPr>
                      <a:endParaRPr lang="es-ES" sz="1100" dirty="0"/>
                    </a:p>
                    <a:p>
                      <a:pPr algn="ctr">
                        <a:lnSpc>
                          <a:spcPct val="115000"/>
                        </a:lnSpc>
                        <a:spcAft>
                          <a:spcPts val="0"/>
                        </a:spcAft>
                      </a:pPr>
                      <a:r>
                        <a:rPr lang="es-ES" sz="1100" dirty="0"/>
                        <a:t>INTEGRANTES</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c>
                  <a:txBody>
                    <a:bodyPr/>
                    <a:lstStyle/>
                    <a:p>
                      <a:pPr>
                        <a:lnSpc>
                          <a:spcPct val="115000"/>
                        </a:lnSpc>
                        <a:spcAft>
                          <a:spcPts val="0"/>
                        </a:spcAft>
                      </a:pPr>
                      <a:r>
                        <a:rPr lang="es-MX" sz="1100" dirty="0"/>
                        <a:t>Beatriz Andrea Fonseca Benjamín López</a:t>
                      </a:r>
                    </a:p>
                    <a:p>
                      <a:pPr>
                        <a:lnSpc>
                          <a:spcPct val="115000"/>
                        </a:lnSpc>
                        <a:spcAft>
                          <a:spcPts val="0"/>
                        </a:spcAft>
                      </a:pPr>
                      <a:r>
                        <a:rPr lang="es-MX" sz="1100" dirty="0"/>
                        <a:t>Aarón López (Dibujo)</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c>
                  <a:txBody>
                    <a:bodyPr/>
                    <a:lstStyle/>
                    <a:p>
                      <a:pPr>
                        <a:lnSpc>
                          <a:spcPct val="115000"/>
                        </a:lnSpc>
                        <a:spcAft>
                          <a:spcPts val="0"/>
                        </a:spcAft>
                      </a:pPr>
                      <a:r>
                        <a:rPr lang="es-MX" sz="1100" dirty="0"/>
                        <a:t>FÍSICA</a:t>
                      </a:r>
                    </a:p>
                    <a:p>
                      <a:pPr>
                        <a:lnSpc>
                          <a:spcPct val="115000"/>
                        </a:lnSpc>
                        <a:spcAft>
                          <a:spcPts val="0"/>
                        </a:spcAft>
                      </a:pPr>
                      <a:r>
                        <a:rPr lang="es-MX" sz="1100" dirty="0"/>
                        <a:t>INFORMÁTICA</a:t>
                      </a:r>
                    </a:p>
                    <a:p>
                      <a:pPr>
                        <a:lnSpc>
                          <a:spcPct val="115000"/>
                        </a:lnSpc>
                        <a:spcAft>
                          <a:spcPts val="0"/>
                        </a:spcAft>
                      </a:pPr>
                      <a:r>
                        <a:rPr lang="es-MX" sz="1100" dirty="0"/>
                        <a:t>DIBUJO </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r>
              <a:tr h="1066254">
                <a:tc>
                  <a:txBody>
                    <a:bodyPr/>
                    <a:lstStyle/>
                    <a:p>
                      <a:pPr>
                        <a:lnSpc>
                          <a:spcPct val="115000"/>
                        </a:lnSpc>
                        <a:spcAft>
                          <a:spcPts val="0"/>
                        </a:spcAft>
                      </a:pPr>
                      <a:r>
                        <a:rPr lang="es-MX" sz="1100" dirty="0"/>
                        <a:t>Contexto:   </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gn="just">
                        <a:lnSpc>
                          <a:spcPct val="115000"/>
                        </a:lnSpc>
                        <a:spcAft>
                          <a:spcPts val="0"/>
                        </a:spcAft>
                      </a:pPr>
                      <a:r>
                        <a:rPr lang="es-MX" sz="1100" u="sng" dirty="0"/>
                        <a:t>Movimiento de Satélites</a:t>
                      </a:r>
                      <a:endParaRPr lang="es-MX" sz="1100" dirty="0"/>
                    </a:p>
                    <a:p>
                      <a:pPr algn="just">
                        <a:lnSpc>
                          <a:spcPct val="115000"/>
                        </a:lnSpc>
                        <a:spcAft>
                          <a:spcPts val="0"/>
                        </a:spcAft>
                      </a:pPr>
                      <a:r>
                        <a:rPr lang="es-MX" sz="1100" dirty="0"/>
                        <a:t>Interés y fascinación del hombre (y el alumno), por el espacio, los viajes espaciales y las telecomunicaciones;</a:t>
                      </a:r>
                    </a:p>
                    <a:p>
                      <a:pPr algn="just">
                        <a:lnSpc>
                          <a:spcPct val="115000"/>
                        </a:lnSpc>
                        <a:spcAft>
                          <a:spcPts val="0"/>
                        </a:spcAft>
                      </a:pPr>
                      <a:r>
                        <a:rPr lang="es-MX" sz="1100" dirty="0"/>
                        <a:t>Interés del alumno por conocer  la forma en que operan las redes sociales vía satélite </a:t>
                      </a:r>
                    </a:p>
                    <a:p>
                      <a:pPr algn="just">
                        <a:lnSpc>
                          <a:spcPct val="115000"/>
                        </a:lnSpc>
                        <a:spcAft>
                          <a:spcPts val="0"/>
                        </a:spcAft>
                      </a:pPr>
                      <a:r>
                        <a:rPr lang="es-MX" sz="1100" dirty="0"/>
                        <a:t>Fomentar las artes y la estética al tratar el tema. </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s-MX"/>
                    </a:p>
                  </a:txBody>
                  <a:tcPr/>
                </a:tc>
              </a:tr>
              <a:tr h="887574">
                <a:tc>
                  <a:txBody>
                    <a:bodyPr/>
                    <a:lstStyle/>
                    <a:p>
                      <a:pPr>
                        <a:lnSpc>
                          <a:spcPct val="115000"/>
                        </a:lnSpc>
                        <a:spcAft>
                          <a:spcPts val="0"/>
                        </a:spcAft>
                      </a:pPr>
                      <a:r>
                        <a:rPr lang="es-MX" sz="1100" dirty="0"/>
                        <a:t>Objetivo general del proyecto/Intención:</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gn="just">
                        <a:lnSpc>
                          <a:spcPct val="115000"/>
                        </a:lnSpc>
                        <a:spcAft>
                          <a:spcPts val="0"/>
                        </a:spcAft>
                      </a:pPr>
                      <a:r>
                        <a:rPr lang="es-MX" sz="1100" dirty="0"/>
                        <a:t>Inventar, innovar, diseñar o crear algo nuevo: Nuevas tecnologías de telecomunicaciones: para ello deben conocer su funcionamiento, conocer el tema de acuerdo a una propuesta integrada pues sólo sabiendo “Movimiento de Satélites”, se podrá innovar; </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s-MX"/>
                    </a:p>
                  </a:txBody>
                  <a:tcPr/>
                </a:tc>
              </a:tr>
              <a:tr h="1780975">
                <a:tc>
                  <a:txBody>
                    <a:bodyPr/>
                    <a:lstStyle/>
                    <a:p>
                      <a:pPr>
                        <a:lnSpc>
                          <a:spcPct val="115000"/>
                        </a:lnSpc>
                        <a:spcAft>
                          <a:spcPts val="0"/>
                        </a:spcAft>
                      </a:pPr>
                      <a:r>
                        <a:rPr lang="es-MX" sz="1100"/>
                        <a:t>Objetivos específicos:</a:t>
                      </a:r>
                      <a:endParaRPr lang="es-MX" sz="110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gn="just">
                        <a:lnSpc>
                          <a:spcPct val="115000"/>
                        </a:lnSpc>
                        <a:spcAft>
                          <a:spcPts val="0"/>
                        </a:spcAft>
                      </a:pPr>
                      <a:r>
                        <a:rPr lang="es-MX" sz="1100" dirty="0"/>
                        <a:t>Que el estudiante encuentre que el tema es atractivo (abarca diferentes intereses);</a:t>
                      </a:r>
                    </a:p>
                    <a:p>
                      <a:pPr algn="just">
                        <a:lnSpc>
                          <a:spcPct val="115000"/>
                        </a:lnSpc>
                        <a:spcAft>
                          <a:spcPts val="0"/>
                        </a:spcAft>
                      </a:pPr>
                      <a:r>
                        <a:rPr lang="es-MX" sz="1100" dirty="0"/>
                        <a:t>Que el tema desarrolle en el alumno habilidades  digitales para el manejo de lenguajes de programación</a:t>
                      </a:r>
                    </a:p>
                    <a:p>
                      <a:pPr algn="just">
                        <a:lnSpc>
                          <a:spcPct val="115000"/>
                        </a:lnSpc>
                        <a:spcAft>
                          <a:spcPts val="0"/>
                        </a:spcAft>
                      </a:pPr>
                      <a:r>
                        <a:rPr lang="es-MX" sz="1100" dirty="0"/>
                        <a:t>Que el alumno encuentre una explicación real a los trabajos de </a:t>
                      </a:r>
                      <a:r>
                        <a:rPr lang="es-MX" sz="1100" dirty="0" err="1"/>
                        <a:t>Kepler</a:t>
                      </a:r>
                      <a:r>
                        <a:rPr lang="es-MX" sz="1100" dirty="0"/>
                        <a:t> y lo reconozca como un personaje interdisciplinario puesto que era dibujante y también artista;</a:t>
                      </a:r>
                    </a:p>
                    <a:p>
                      <a:pPr algn="just">
                        <a:lnSpc>
                          <a:spcPct val="115000"/>
                        </a:lnSpc>
                        <a:spcAft>
                          <a:spcPts val="0"/>
                        </a:spcAft>
                      </a:pPr>
                      <a:r>
                        <a:rPr lang="es-MX" sz="1100" dirty="0"/>
                        <a:t>Desarrollar habilidades de interdisciplinariedad;</a:t>
                      </a:r>
                    </a:p>
                    <a:p>
                      <a:pPr algn="just">
                        <a:lnSpc>
                          <a:spcPct val="115000"/>
                        </a:lnSpc>
                        <a:spcAft>
                          <a:spcPts val="0"/>
                        </a:spcAft>
                      </a:pPr>
                      <a:r>
                        <a:rPr lang="es-MX" sz="1100" dirty="0"/>
                        <a:t>Adquirir valores y valores sociales;</a:t>
                      </a:r>
                    </a:p>
                    <a:p>
                      <a:pPr algn="just">
                        <a:lnSpc>
                          <a:spcPct val="115000"/>
                        </a:lnSpc>
                        <a:spcAft>
                          <a:spcPts val="0"/>
                        </a:spcAft>
                      </a:pPr>
                      <a:r>
                        <a:rPr lang="es-MX" sz="1100" dirty="0"/>
                        <a:t>Incrementar el rendimiento académico;</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s-MX"/>
                    </a:p>
                  </a:txBody>
                  <a:tcPr/>
                </a:tc>
              </a:tr>
              <a:tr h="1423615">
                <a:tc>
                  <a:txBody>
                    <a:bodyPr/>
                    <a:lstStyle/>
                    <a:p>
                      <a:pPr>
                        <a:lnSpc>
                          <a:spcPct val="115000"/>
                        </a:lnSpc>
                        <a:spcAft>
                          <a:spcPts val="0"/>
                        </a:spcAft>
                      </a:pPr>
                      <a:r>
                        <a:rPr lang="es-ES" sz="1100"/>
                        <a:t>Disciplinas involucradas (objetivos de cada una)</a:t>
                      </a:r>
                      <a:endParaRPr lang="es-MX" sz="110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nSpc>
                          <a:spcPct val="115000"/>
                        </a:lnSpc>
                        <a:spcAft>
                          <a:spcPts val="0"/>
                        </a:spcAft>
                      </a:pPr>
                      <a:r>
                        <a:rPr lang="es-ES" sz="1100" dirty="0"/>
                        <a:t>FÍSICA: </a:t>
                      </a:r>
                      <a:r>
                        <a:rPr lang="es-MX" sz="1100" dirty="0"/>
                        <a:t>El alumno desarrollará habilidades aplicando método científico y valorará el trabajo colaborativo;</a:t>
                      </a:r>
                    </a:p>
                    <a:p>
                      <a:pPr>
                        <a:lnSpc>
                          <a:spcPct val="115000"/>
                        </a:lnSpc>
                        <a:spcAft>
                          <a:spcPts val="0"/>
                        </a:spcAft>
                      </a:pPr>
                      <a:r>
                        <a:rPr lang="es-ES" sz="1100" dirty="0"/>
                        <a:t>INFORMÁTICA: </a:t>
                      </a:r>
                      <a:r>
                        <a:rPr lang="es-MX" sz="1100" dirty="0"/>
                        <a:t>El alumno desarrollará habilidades digitales necesarias; sabrá  aplicar la información a la solución de problemas </a:t>
                      </a:r>
                    </a:p>
                    <a:p>
                      <a:pPr>
                        <a:lnSpc>
                          <a:spcPct val="115000"/>
                        </a:lnSpc>
                        <a:spcAft>
                          <a:spcPts val="0"/>
                        </a:spcAft>
                      </a:pPr>
                      <a:r>
                        <a:rPr lang="es-MX" sz="1100" dirty="0"/>
                        <a:t>DIBUJO: El alumno reconocerá la utilidad del dibujo como medio esencial de comunicación para articular  una idea gráfica con un significado claro.</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s-MX"/>
                    </a:p>
                  </a:txBody>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57</a:t>
            </a:fld>
            <a:endParaRPr lang="es-MX"/>
          </a:p>
        </p:txBody>
      </p:sp>
      <p:graphicFrame>
        <p:nvGraphicFramePr>
          <p:cNvPr id="9" name="8 Tabla"/>
          <p:cNvGraphicFramePr>
            <a:graphicFrameLocks noGrp="1"/>
          </p:cNvGraphicFramePr>
          <p:nvPr/>
        </p:nvGraphicFramePr>
        <p:xfrm>
          <a:off x="899592" y="476671"/>
          <a:ext cx="7920880" cy="5234713"/>
        </p:xfrm>
        <a:graphic>
          <a:graphicData uri="http://schemas.openxmlformats.org/drawingml/2006/table">
            <a:tbl>
              <a:tblPr firstRow="1" bandRow="1">
                <a:tableStyleId>{D113A9D2-9D6B-4929-AA2D-F23B5EE8CBE7}</a:tableStyleId>
              </a:tblPr>
              <a:tblGrid>
                <a:gridCol w="3960440"/>
                <a:gridCol w="3960440"/>
              </a:tblGrid>
              <a:tr h="547176">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1214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kern="1200" dirty="0" smtClean="0"/>
                        <a:t>Evaluación (tipos y herramientas)</a:t>
                      </a:r>
                      <a:endParaRPr kumimoji="0" lang="es-MX" sz="1800" kern="1200" dirty="0" smtClean="0"/>
                    </a:p>
                    <a:p>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MX" sz="1400" kern="1200" dirty="0" smtClean="0"/>
                        <a:t>Evaluación de los tres tipos de </a:t>
                      </a:r>
                      <a:r>
                        <a:rPr kumimoji="0" lang="es-ES" sz="1400" kern="1200" dirty="0" smtClean="0"/>
                        <a:t>A</a:t>
                      </a:r>
                      <a:r>
                        <a:rPr kumimoji="0" lang="es-MX" sz="1400" kern="1200" dirty="0" err="1" smtClean="0"/>
                        <a:t>prendizaje</a:t>
                      </a:r>
                      <a:r>
                        <a:rPr kumimoji="0" lang="es-MX" sz="1400" kern="1200" dirty="0" smtClean="0"/>
                        <a:t>: </a:t>
                      </a:r>
                      <a:r>
                        <a:rPr kumimoji="0" lang="es-MX" sz="1400" kern="1200" dirty="0" err="1" smtClean="0"/>
                        <a:t>Actitudinal</a:t>
                      </a:r>
                      <a:r>
                        <a:rPr kumimoji="0" lang="es-ES" sz="1400" kern="1200" dirty="0" smtClean="0"/>
                        <a:t>, </a:t>
                      </a:r>
                      <a:r>
                        <a:rPr kumimoji="0" lang="es-MX" sz="1400" kern="1200" dirty="0" smtClean="0"/>
                        <a:t>Procedimental</a:t>
                      </a:r>
                      <a:r>
                        <a:rPr kumimoji="0" lang="es-ES" sz="1400" kern="1200" dirty="0" smtClean="0"/>
                        <a:t> y </a:t>
                      </a:r>
                      <a:r>
                        <a:rPr kumimoji="0" lang="es-MX" sz="1400" kern="1200" dirty="0" smtClean="0"/>
                        <a:t>Conceptual; </a:t>
                      </a:r>
                    </a:p>
                    <a:p>
                      <a:endParaRPr lang="es-MX"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176">
                <a:tc>
                  <a:txBody>
                    <a:bodyPr/>
                    <a:lstStyle/>
                    <a:p>
                      <a:endParaRPr lang="es-MX"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fontAlgn="base"/>
                      <a:r>
                        <a:rPr kumimoji="0" lang="es-MX" sz="1100" kern="1200" dirty="0" smtClean="0"/>
                        <a:t>; Diagnóstica: Cuestionarios KPSI: </a:t>
                      </a:r>
                      <a:r>
                        <a:rPr kumimoji="0" lang="es-ES" sz="1100" kern="1200" dirty="0" smtClean="0"/>
                        <a:t>Un cuestionario KPSI (</a:t>
                      </a:r>
                      <a:r>
                        <a:rPr kumimoji="0" lang="es-ES" sz="1100" kern="1200" dirty="0" err="1" smtClean="0"/>
                        <a:t>Knowledge</a:t>
                      </a:r>
                      <a:r>
                        <a:rPr kumimoji="0" lang="es-ES" sz="1100" kern="1200" dirty="0" smtClean="0"/>
                        <a:t> and Prior </a:t>
                      </a:r>
                      <a:r>
                        <a:rPr kumimoji="0" lang="es-ES" sz="1100" kern="1200" dirty="0" err="1" smtClean="0"/>
                        <a:t>StudyInventory</a:t>
                      </a:r>
                      <a:r>
                        <a:rPr kumimoji="0" lang="es-ES" sz="1100" kern="1200" dirty="0" smtClean="0"/>
                        <a:t>), proporciona al estudiante un instrumento para su autorregulación, permitiendo contrastar sus conocimientos previos con los obtenidos al finalizar la unidad, </a:t>
                      </a:r>
                      <a:endParaRPr kumimoji="0" lang="es-MX" sz="1100" kern="1200" dirty="0" smtClean="0"/>
                    </a:p>
                    <a:p>
                      <a:pPr lvl="0" fontAlgn="base"/>
                      <a:r>
                        <a:rPr kumimoji="0" lang="es-ES" sz="1100" kern="1200" dirty="0" smtClean="0"/>
                        <a:t>Para corregir errores iniciales, intermedios y finales</a:t>
                      </a:r>
                      <a:endParaRPr kumimoji="0" lang="es-MX" sz="1100" kern="1200" dirty="0" smtClean="0"/>
                    </a:p>
                    <a:p>
                      <a:pPr lvl="0"/>
                      <a:r>
                        <a:rPr kumimoji="0" lang="es-MX" sz="1100" kern="1200" dirty="0" smtClean="0"/>
                        <a:t>Trabajar en forma conjunta( profesor –alumno, alumno-alumno, alumno profesor)</a:t>
                      </a:r>
                    </a:p>
                    <a:p>
                      <a:pPr lvl="0"/>
                      <a:r>
                        <a:rPr kumimoji="0" lang="es-ES" sz="1100" kern="1200" dirty="0" smtClean="0"/>
                        <a:t> </a:t>
                      </a:r>
                      <a:r>
                        <a:rPr kumimoji="0" lang="es-MX" sz="1100" kern="1200" dirty="0" smtClean="0"/>
                        <a:t>Formativa (Proceso): listas de cotejo, pruebas objetivas, escala de rango.</a:t>
                      </a:r>
                    </a:p>
                    <a:p>
                      <a:pPr lvl="0"/>
                      <a:r>
                        <a:rPr kumimoji="0" lang="es-MX" sz="1100" kern="1200" dirty="0" err="1" smtClean="0"/>
                        <a:t>Sumativa</a:t>
                      </a:r>
                      <a:r>
                        <a:rPr kumimoji="0" lang="es-MX" sz="1100" kern="1200" dirty="0" smtClean="0"/>
                        <a:t>: Rúbrica de prácticas digitales</a:t>
                      </a:r>
                      <a:r>
                        <a:rPr kumimoji="0" lang="es-ES" sz="1100" kern="1200" dirty="0" smtClean="0"/>
                        <a:t>, </a:t>
                      </a:r>
                      <a:r>
                        <a:rPr kumimoji="0" lang="es-MX" sz="1100" kern="1200" dirty="0" smtClean="0"/>
                        <a:t>rúbrica acerca del desarrollo del dibujo o gráfica (</a:t>
                      </a:r>
                      <a:r>
                        <a:rPr kumimoji="0" lang="es-MX" sz="1100" kern="1200" dirty="0" err="1" smtClean="0"/>
                        <a:t>Heteroevaluación</a:t>
                      </a:r>
                      <a:r>
                        <a:rPr kumimoji="0" lang="es-MX" sz="1100" kern="1200" dirty="0" smtClean="0"/>
                        <a:t>); la  apreciación del alumno(Autoevaluación) y la elaboración del producto final y el logro del equipo (</a:t>
                      </a:r>
                      <a:r>
                        <a:rPr kumimoji="0" lang="es-MX" sz="1100" kern="1200" dirty="0" err="1" smtClean="0"/>
                        <a:t>Coevaluación</a:t>
                      </a:r>
                      <a:r>
                        <a:rPr kumimoji="0" lang="es-MX" sz="1100" kern="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s-MX" sz="1050" kern="1200" dirty="0" smtClean="0"/>
                    </a:p>
                    <a:p>
                      <a:endParaRPr lang="es-MX"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176">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58</a:t>
            </a:fld>
            <a:endParaRPr lang="es-MX"/>
          </a:p>
        </p:txBody>
      </p:sp>
      <p:graphicFrame>
        <p:nvGraphicFramePr>
          <p:cNvPr id="5" name="4 Tabla"/>
          <p:cNvGraphicFramePr>
            <a:graphicFrameLocks noGrp="1"/>
          </p:cNvGraphicFramePr>
          <p:nvPr/>
        </p:nvGraphicFramePr>
        <p:xfrm>
          <a:off x="755576" y="476672"/>
          <a:ext cx="7920880" cy="3760192"/>
        </p:xfrm>
        <a:graphic>
          <a:graphicData uri="http://schemas.openxmlformats.org/drawingml/2006/table">
            <a:tbl>
              <a:tblPr firstRow="1" bandRow="1">
                <a:tableStyleId>{D113A9D2-9D6B-4929-AA2D-F23B5EE8CBE7}</a:tableStyleId>
              </a:tblPr>
              <a:tblGrid>
                <a:gridCol w="3960440"/>
                <a:gridCol w="3960440"/>
              </a:tblGrid>
              <a:tr h="507383">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252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err="1" smtClean="0"/>
                        <a:t>Actividad</a:t>
                      </a:r>
                      <a:r>
                        <a:rPr kumimoji="0" lang="en-US" sz="1400" kern="1200" dirty="0" smtClean="0"/>
                        <a:t> </a:t>
                      </a:r>
                      <a:r>
                        <a:rPr kumimoji="0" lang="en-US" sz="1400" kern="1200" dirty="0" err="1" smtClean="0"/>
                        <a:t>interdisciplinaria</a:t>
                      </a:r>
                      <a:r>
                        <a:rPr kumimoji="0" lang="en-US" sz="1400" kern="1200" dirty="0" smtClean="0"/>
                        <a:t> de </a:t>
                      </a:r>
                      <a:r>
                        <a:rPr kumimoji="0" lang="en-US" sz="1400" kern="1200" dirty="0" err="1" smtClean="0"/>
                        <a:t>apertura</a:t>
                      </a:r>
                      <a:r>
                        <a:rPr kumimoji="0" lang="en-US" sz="1400" kern="1200" dirty="0" smtClean="0"/>
                        <a:t>:</a:t>
                      </a:r>
                      <a:endParaRPr kumimoji="0" lang="es-MX" sz="1400" kern="1200" dirty="0" smtClean="0"/>
                    </a:p>
                    <a:p>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s-MX" sz="1400" kern="1200" dirty="0" smtClean="0"/>
                        <a:t>Lluvia de ideas en donde las materias involucradas detonen el interés de los estudiantes con preguntas como:</a:t>
                      </a:r>
                    </a:p>
                    <a:p>
                      <a:pPr lvl="0"/>
                      <a:r>
                        <a:rPr kumimoji="0" lang="es-MX" sz="1400" kern="1200" dirty="0" smtClean="0"/>
                        <a:t>¿Qué pasaría si no hubiera   satélites </a:t>
                      </a:r>
                    </a:p>
                    <a:p>
                      <a:pPr lvl="0"/>
                      <a:r>
                        <a:rPr kumimoji="0" lang="es-MX" sz="1400" kern="1200" dirty="0" smtClean="0"/>
                        <a:t>Que pasaría con las redes sociales (</a:t>
                      </a:r>
                      <a:r>
                        <a:rPr kumimoji="0" lang="es-MX" sz="1400" kern="1200" dirty="0" err="1" smtClean="0"/>
                        <a:t>Whatt’s</a:t>
                      </a:r>
                      <a:r>
                        <a:rPr kumimoji="0" lang="es-MX" sz="1400" kern="1200" dirty="0" smtClean="0"/>
                        <a:t> </a:t>
                      </a:r>
                      <a:r>
                        <a:rPr kumimoji="0" lang="es-MX" sz="1400" kern="1200" dirty="0" err="1" smtClean="0"/>
                        <a:t>App</a:t>
                      </a:r>
                      <a:r>
                        <a:rPr kumimoji="0" lang="es-MX" sz="1400" kern="1200" dirty="0" smtClean="0"/>
                        <a:t>, </a:t>
                      </a:r>
                      <a:r>
                        <a:rPr kumimoji="0" lang="es-MX" sz="1400" kern="1200" dirty="0" err="1" smtClean="0"/>
                        <a:t>Facebook</a:t>
                      </a:r>
                      <a:r>
                        <a:rPr kumimoji="0" lang="es-MX" sz="1400" kern="1200" dirty="0" smtClean="0"/>
                        <a:t>, </a:t>
                      </a:r>
                      <a:r>
                        <a:rPr kumimoji="0" lang="es-MX" sz="1400" kern="1200" dirty="0" err="1" smtClean="0"/>
                        <a:t>Twitter</a:t>
                      </a:r>
                      <a:r>
                        <a:rPr kumimoji="0" lang="es-MX" sz="1400" kern="1200" dirty="0" smtClean="0"/>
                        <a:t>, </a:t>
                      </a:r>
                      <a:r>
                        <a:rPr kumimoji="0" lang="es-MX" sz="1400" kern="1200" dirty="0" err="1" smtClean="0"/>
                        <a:t>Instagram</a:t>
                      </a:r>
                      <a:r>
                        <a:rPr kumimoji="0" lang="es-MX" sz="1400" kern="1200" dirty="0" smtClean="0"/>
                        <a:t>, etc.)? </a:t>
                      </a:r>
                    </a:p>
                    <a:p>
                      <a:pPr lvl="0"/>
                      <a:r>
                        <a:rPr kumimoji="0" lang="es-MX" sz="1400" kern="1200" dirty="0" smtClean="0"/>
                        <a:t>¿Qué implicaría que no hubiera internet?</a:t>
                      </a:r>
                    </a:p>
                    <a:p>
                      <a:pPr lvl="0"/>
                      <a:r>
                        <a:rPr kumimoji="0" lang="es-ES" sz="1400" kern="1200" dirty="0" smtClean="0"/>
                        <a:t>¿</a:t>
                      </a:r>
                      <a:r>
                        <a:rPr kumimoji="0" lang="es-MX" sz="1400" kern="1200" dirty="0" smtClean="0"/>
                        <a:t>Cuál es mejor método del dibujo para el trazado de elipses?</a:t>
                      </a:r>
                    </a:p>
                    <a:p>
                      <a:pPr lvl="0"/>
                      <a:r>
                        <a:rPr kumimoji="0" lang="es-MX" sz="1400" kern="1200" dirty="0" smtClean="0"/>
                        <a:t>¿</a:t>
                      </a:r>
                      <a:r>
                        <a:rPr kumimoji="0" lang="es-ES" sz="1400" kern="1200" dirty="0" smtClean="0"/>
                        <a:t>D</a:t>
                      </a:r>
                      <a:r>
                        <a:rPr kumimoji="0" lang="es-MX" sz="1400" kern="1200" dirty="0" smtClean="0"/>
                        <a:t>e qué manera puedo resaltar  elementos técnicos y artísticos del dibujo?</a:t>
                      </a:r>
                    </a:p>
                    <a:p>
                      <a:pPr lvl="0"/>
                      <a:r>
                        <a:rPr kumimoji="0" lang="es-ES" sz="1400" kern="1200" dirty="0" smtClean="0"/>
                        <a:t>¿</a:t>
                      </a:r>
                      <a:r>
                        <a:rPr kumimoji="0" lang="es-MX" sz="1400" kern="1200" dirty="0" smtClean="0"/>
                        <a:t>Cómo cambiaría la vida sin la sencilla TV?</a:t>
                      </a:r>
                    </a:p>
                    <a:p>
                      <a:endParaRPr lang="es-MX"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2555776" y="4437112"/>
          <a:ext cx="6096000" cy="1742440"/>
        </p:xfrm>
        <a:graphic>
          <a:graphicData uri="http://schemas.openxmlformats.org/drawingml/2006/table">
            <a:tbl>
              <a:tblPr firstRow="1" bandRow="1">
                <a:tableStyleId>{D113A9D2-9D6B-4929-AA2D-F23B5EE8CBE7}</a:tableStyleId>
              </a:tblPr>
              <a:tblGrid>
                <a:gridCol w="3048000"/>
                <a:gridCol w="3048000"/>
              </a:tblGrid>
              <a:tr h="370840">
                <a:tc>
                  <a:txBody>
                    <a:bodyPr/>
                    <a:lstStyle/>
                    <a:p>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err="1" smtClean="0"/>
                        <a:t>Tipo</a:t>
                      </a:r>
                      <a:r>
                        <a:rPr kumimoji="0" lang="en-US" sz="1400" kern="1200" dirty="0" smtClean="0"/>
                        <a:t> de </a:t>
                      </a:r>
                      <a:r>
                        <a:rPr kumimoji="0" lang="en-US" sz="1400" kern="1200" dirty="0" err="1" smtClean="0"/>
                        <a:t>preguntas</a:t>
                      </a:r>
                      <a:endParaRPr kumimoji="0" lang="es-MX" sz="1400" kern="1200" dirty="0" smtClean="0"/>
                    </a:p>
                    <a:p>
                      <a:endParaRPr lang="es-MX"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s-MX" sz="1400" kern="1200" dirty="0" smtClean="0"/>
                        <a:t>Preguntas que dirigen la investigación y conocimiento interdisciplinario; que detonen interés para recopilar información a través de la investigación y el aprendizaje.</a:t>
                      </a:r>
                      <a:endParaRPr lang="es-MX"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59</a:t>
            </a:fld>
            <a:endParaRPr lang="es-MX"/>
          </a:p>
        </p:txBody>
      </p:sp>
      <p:graphicFrame>
        <p:nvGraphicFramePr>
          <p:cNvPr id="6" name="5 Tabla"/>
          <p:cNvGraphicFramePr>
            <a:graphicFrameLocks noGrp="1"/>
          </p:cNvGraphicFramePr>
          <p:nvPr/>
        </p:nvGraphicFramePr>
        <p:xfrm>
          <a:off x="1331640" y="476672"/>
          <a:ext cx="6096000" cy="4297680"/>
        </p:xfrm>
        <a:graphic>
          <a:graphicData uri="http://schemas.openxmlformats.org/drawingml/2006/table">
            <a:tbl>
              <a:tblPr/>
              <a:tblGrid>
                <a:gridCol w="6096000"/>
              </a:tblGrid>
              <a:tr h="239363">
                <a:tc>
                  <a:txBody>
                    <a:bodyPr/>
                    <a:lstStyle/>
                    <a:p>
                      <a:pPr algn="ctr">
                        <a:spcAft>
                          <a:spcPts val="0"/>
                        </a:spcAft>
                      </a:pPr>
                      <a:r>
                        <a:rPr lang="es-ES" sz="2800" b="1" dirty="0">
                          <a:latin typeface="Arial" pitchFamily="34" charset="0"/>
                          <a:ea typeface="Calibri"/>
                          <a:cs typeface="Arial" pitchFamily="34" charset="0"/>
                        </a:rPr>
                        <a:t>escuela benjamín franklin</a:t>
                      </a:r>
                      <a:endParaRPr lang="es-MX" sz="28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6277">
                <a:tc>
                  <a:txBody>
                    <a:bodyPr/>
                    <a:lstStyle/>
                    <a:p>
                      <a:pPr algn="ctr">
                        <a:spcAft>
                          <a:spcPts val="0"/>
                        </a:spcAft>
                      </a:pPr>
                      <a:endParaRPr lang="es-MX" sz="14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6277">
                <a:tc>
                  <a:txBody>
                    <a:bodyPr/>
                    <a:lstStyle/>
                    <a:p>
                      <a:pPr algn="ctr">
                        <a:spcAft>
                          <a:spcPts val="0"/>
                        </a:spcAft>
                      </a:pPr>
                      <a:r>
                        <a:rPr lang="es-ES" sz="1600" b="1" dirty="0">
                          <a:latin typeface="Arial" pitchFamily="34" charset="0"/>
                          <a:ea typeface="Calibri"/>
                          <a:cs typeface="Arial" pitchFamily="34" charset="0"/>
                        </a:rPr>
                        <a:t>PLANEACIÓN GENERAL DEL PROYECTO INTERDISCIPLINARIO</a:t>
                      </a:r>
                      <a:endParaRPr lang="es-MX" sz="16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2">
                        <a:lumMod val="50000"/>
                      </a:schemeClr>
                    </a:solidFill>
                  </a:tcPr>
                </a:tc>
              </a:tr>
              <a:tr h="146277">
                <a:tc>
                  <a:txBody>
                    <a:bodyPr/>
                    <a:lstStyle/>
                    <a:p>
                      <a:pPr algn="ctr">
                        <a:spcAft>
                          <a:spcPts val="0"/>
                        </a:spcAft>
                      </a:pPr>
                      <a:endParaRPr lang="es-MX" sz="16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2">
                        <a:lumMod val="50000"/>
                      </a:schemeClr>
                    </a:solidFill>
                  </a:tcPr>
                </a:tc>
              </a:tr>
              <a:tr h="146277">
                <a:tc>
                  <a:txBody>
                    <a:bodyPr/>
                    <a:lstStyle/>
                    <a:p>
                      <a:pPr algn="ctr">
                        <a:spcAft>
                          <a:spcPts val="0"/>
                        </a:spcAft>
                      </a:pPr>
                      <a:r>
                        <a:rPr lang="es-ES" sz="1600" b="1" dirty="0">
                          <a:latin typeface="Arial" pitchFamily="34" charset="0"/>
                          <a:ea typeface="Calibri"/>
                          <a:cs typeface="Arial" pitchFamily="34" charset="0"/>
                        </a:rPr>
                        <a:t>(3ra. Reunión de trabajo “B”  Proyecto Conexiones)</a:t>
                      </a:r>
                      <a:endParaRPr lang="es-MX" sz="16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2">
                        <a:lumMod val="50000"/>
                      </a:schemeClr>
                    </a:solidFill>
                  </a:tcPr>
                </a:tc>
              </a:tr>
              <a:tr h="146277">
                <a:tc>
                  <a:txBody>
                    <a:bodyPr/>
                    <a:lstStyle/>
                    <a:p>
                      <a:pPr>
                        <a:spcAft>
                          <a:spcPts val="0"/>
                        </a:spcAft>
                      </a:pPr>
                      <a:endParaRPr lang="es-MX" sz="16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2">
                        <a:lumMod val="50000"/>
                      </a:schemeClr>
                    </a:solidFill>
                  </a:tcPr>
                </a:tc>
              </a:tr>
              <a:tr h="146277">
                <a:tc>
                  <a:txBody>
                    <a:bodyPr/>
                    <a:lstStyle/>
                    <a:p>
                      <a:pPr algn="ctr">
                        <a:spcAft>
                          <a:spcPts val="0"/>
                        </a:spcAft>
                      </a:pPr>
                      <a:r>
                        <a:rPr lang="es-ES" sz="1600" b="1" dirty="0">
                          <a:latin typeface="Arial" pitchFamily="34" charset="0"/>
                          <a:ea typeface="Calibri"/>
                          <a:cs typeface="Arial" pitchFamily="34" charset="0"/>
                        </a:rPr>
                        <a:t>NOMBRE DEL PROYECTO</a:t>
                      </a:r>
                      <a:r>
                        <a:rPr lang="es-ES" sz="1600" dirty="0">
                          <a:latin typeface="Arial" pitchFamily="34" charset="0"/>
                          <a:ea typeface="Calibri"/>
                          <a:cs typeface="Arial" pitchFamily="34" charset="0"/>
                        </a:rPr>
                        <a:t>:  MOVIMIENTO DE SATÉÑITES</a:t>
                      </a:r>
                      <a:endParaRPr lang="es-MX" sz="16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2">
                        <a:lumMod val="50000"/>
                      </a:schemeClr>
                    </a:solidFill>
                  </a:tcPr>
                </a:tc>
              </a:tr>
              <a:tr h="146277">
                <a:tc>
                  <a:txBody>
                    <a:bodyPr/>
                    <a:lstStyle/>
                    <a:p>
                      <a:pPr algn="ctr">
                        <a:spcAft>
                          <a:spcPts val="0"/>
                        </a:spcAft>
                      </a:pPr>
                      <a:endParaRPr lang="es-MX" sz="16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2">
                        <a:lumMod val="50000"/>
                      </a:schemeClr>
                    </a:solidFill>
                  </a:tcPr>
                </a:tc>
              </a:tr>
              <a:tr h="159575">
                <a:tc>
                  <a:txBody>
                    <a:bodyPr/>
                    <a:lstStyle/>
                    <a:p>
                      <a:pPr algn="ctr">
                        <a:spcAft>
                          <a:spcPts val="0"/>
                        </a:spcAft>
                      </a:pPr>
                      <a:r>
                        <a:rPr lang="es-ES" sz="1600" b="1" dirty="0">
                          <a:latin typeface="Arial" pitchFamily="34" charset="0"/>
                          <a:ea typeface="Calibri"/>
                          <a:cs typeface="Arial" pitchFamily="34" charset="0"/>
                        </a:rPr>
                        <a:t>PROFESORES PARTICIPANTES Y ASIGNATURAS:</a:t>
                      </a:r>
                      <a:endParaRPr lang="es-MX" sz="16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2">
                        <a:lumMod val="50000"/>
                      </a:schemeClr>
                    </a:solidFill>
                  </a:tcPr>
                </a:tc>
              </a:tr>
              <a:tr h="146277">
                <a:tc>
                  <a:txBody>
                    <a:bodyPr/>
                    <a:lstStyle/>
                    <a:p>
                      <a:pPr algn="ctr">
                        <a:spcAft>
                          <a:spcPts val="0"/>
                        </a:spcAft>
                      </a:pPr>
                      <a:endParaRPr lang="es-MX" sz="1400" dirty="0" smtClean="0">
                        <a:latin typeface="Arial" pitchFamily="34" charset="0"/>
                        <a:ea typeface="Calibri"/>
                        <a:cs typeface="Arial" pitchFamily="34" charset="0"/>
                      </a:endParaRPr>
                    </a:p>
                    <a:p>
                      <a:pPr algn="ctr">
                        <a:spcAft>
                          <a:spcPts val="0"/>
                        </a:spcAft>
                      </a:pPr>
                      <a:endParaRPr lang="es-MX" sz="14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9575">
                <a:tc>
                  <a:txBody>
                    <a:bodyPr/>
                    <a:lstStyle/>
                    <a:p>
                      <a:pPr>
                        <a:spcAft>
                          <a:spcPts val="0"/>
                        </a:spcAft>
                      </a:pPr>
                      <a:r>
                        <a:rPr lang="es-ES" sz="1400" b="1" dirty="0">
                          <a:latin typeface="Arial" pitchFamily="34" charset="0"/>
                          <a:ea typeface="Calibri"/>
                          <a:cs typeface="Arial" pitchFamily="34" charset="0"/>
                        </a:rPr>
                        <a:t>BEATRIZ  ANDREA FONSECA                                                                                                                  FISICA</a:t>
                      </a:r>
                      <a:endParaRPr lang="es-MX" sz="14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9575">
                <a:tc>
                  <a:txBody>
                    <a:bodyPr/>
                    <a:lstStyle/>
                    <a:p>
                      <a:pPr>
                        <a:spcAft>
                          <a:spcPts val="0"/>
                        </a:spcAft>
                      </a:pPr>
                      <a:r>
                        <a:rPr lang="es-ES" sz="1400" b="1" dirty="0">
                          <a:latin typeface="Arial" pitchFamily="34" charset="0"/>
                          <a:ea typeface="Calibri"/>
                          <a:cs typeface="Arial" pitchFamily="34" charset="0"/>
                        </a:rPr>
                        <a:t>AARÓN LÓPEZ                                                                                                                                          DIBUJO</a:t>
                      </a:r>
                      <a:endParaRPr lang="es-MX" sz="14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9575">
                <a:tc>
                  <a:txBody>
                    <a:bodyPr/>
                    <a:lstStyle/>
                    <a:p>
                      <a:pPr>
                        <a:spcAft>
                          <a:spcPts val="0"/>
                        </a:spcAft>
                      </a:pPr>
                      <a:r>
                        <a:rPr lang="es-ES" sz="1400" b="1" dirty="0">
                          <a:latin typeface="Arial" pitchFamily="34" charset="0"/>
                          <a:ea typeface="Calibri"/>
                          <a:cs typeface="Arial" pitchFamily="34" charset="0"/>
                        </a:rPr>
                        <a:t>BENJAMÍN LÓPEZ                                                                                                                                    INFORMÁTICA</a:t>
                      </a:r>
                      <a:endParaRPr lang="es-MX" sz="1400" dirty="0">
                        <a:latin typeface="Arial" pitchFamily="34" charset="0"/>
                        <a:ea typeface="Calibri"/>
                        <a:cs typeface="Arial" pitchFamily="34" charset="0"/>
                      </a:endParaRPr>
                    </a:p>
                  </a:txBody>
                  <a:tcPr marL="59841" marR="59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9 Rectángulo"/>
          <p:cNvSpPr/>
          <p:nvPr/>
        </p:nvSpPr>
        <p:spPr>
          <a:xfrm>
            <a:off x="4644008" y="4149080"/>
            <a:ext cx="3305713"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effectLst>
                  <a:glow rad="228600">
                    <a:schemeClr val="accent1">
                      <a:satMod val="175000"/>
                      <a:alpha val="40000"/>
                    </a:schemeClr>
                  </a:glow>
                  <a:outerShdw blurRad="50800" algn="tl" rotWithShape="0">
                    <a:srgbClr val="000000"/>
                  </a:outerShdw>
                </a:effectLst>
              </a:rPr>
              <a:t>SESIÓNES</a:t>
            </a:r>
            <a:endParaRPr lang="es-ES" sz="5400" b="1" dirty="0">
              <a:ln w="17780" cmpd="sng">
                <a:solidFill>
                  <a:srgbClr val="FFFFFF"/>
                </a:solidFill>
                <a:prstDash val="solid"/>
                <a:miter lim="800000"/>
              </a:ln>
              <a:effectLst>
                <a:glow rad="228600">
                  <a:schemeClr val="accent1">
                    <a:satMod val="175000"/>
                    <a:alpha val="40000"/>
                  </a:schemeClr>
                </a:glow>
                <a:outerShdw blurRad="50800" algn="tl" rotWithShape="0">
                  <a:srgbClr val="000000"/>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59632" y="260648"/>
          <a:ext cx="7488832" cy="5688633"/>
        </p:xfrm>
        <a:graphic>
          <a:graphicData uri="http://schemas.openxmlformats.org/drawingml/2006/table">
            <a:tbl>
              <a:tblPr>
                <a:tableStyleId>{D113A9D2-9D6B-4929-AA2D-F23B5EE8CBE7}</a:tableStyleId>
              </a:tblPr>
              <a:tblGrid>
                <a:gridCol w="1296144"/>
                <a:gridCol w="6192688"/>
              </a:tblGrid>
              <a:tr h="1094801">
                <a:tc>
                  <a:txBody>
                    <a:bodyPr/>
                    <a:lstStyle/>
                    <a:p>
                      <a:pPr marL="0" algn="ctr" rtl="0" eaLnBrk="1" latinLnBrk="0" hangingPunct="1">
                        <a:lnSpc>
                          <a:spcPct val="115000"/>
                        </a:lnSpc>
                        <a:spcAft>
                          <a:spcPts val="0"/>
                        </a:spcAft>
                      </a:pPr>
                      <a:r>
                        <a:rPr kumimoji="0" lang="es-MX" sz="1000" kern="1200" dirty="0"/>
                        <a:t>3. ¿ Cuáles son sus</a:t>
                      </a:r>
                    </a:p>
                    <a:p>
                      <a:pPr marL="0" algn="ctr" rtl="0" eaLnBrk="1" latinLnBrk="0" hangingPunct="1">
                        <a:lnSpc>
                          <a:spcPct val="115000"/>
                        </a:lnSpc>
                        <a:spcAft>
                          <a:spcPts val="0"/>
                        </a:spcAft>
                      </a:pPr>
                      <a:r>
                        <a:rPr kumimoji="0" lang="es-MX" sz="1000" kern="1200" dirty="0"/>
                        <a:t>    objetivos? </a:t>
                      </a:r>
                      <a:endParaRPr kumimoji="0" lang="es-MX" sz="1000" kern="1200" dirty="0">
                        <a:solidFill>
                          <a:schemeClr val="tx1"/>
                        </a:solidFill>
                        <a:latin typeface="+mn-lt"/>
                        <a:ea typeface="+mn-ea"/>
                        <a:cs typeface="+mn-cs"/>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000" kern="1200" dirty="0"/>
                        <a:t>Desarrollar habilidades interdisciplinariedad.</a:t>
                      </a:r>
                    </a:p>
                    <a:p>
                      <a:pPr marL="0" algn="ctr" rtl="0" eaLnBrk="1" latinLnBrk="0" hangingPunct="1">
                        <a:lnSpc>
                          <a:spcPct val="115000"/>
                        </a:lnSpc>
                        <a:spcAft>
                          <a:spcPts val="0"/>
                        </a:spcAft>
                      </a:pPr>
                      <a:r>
                        <a:rPr kumimoji="0" lang="es-MX" sz="1000" kern="1200" dirty="0"/>
                        <a:t>Adquirir valores y valores sociales.</a:t>
                      </a:r>
                    </a:p>
                    <a:p>
                      <a:pPr marL="0" algn="ctr" rtl="0" eaLnBrk="1" latinLnBrk="0" hangingPunct="1">
                        <a:lnSpc>
                          <a:spcPct val="115000"/>
                        </a:lnSpc>
                        <a:spcAft>
                          <a:spcPts val="0"/>
                        </a:spcAft>
                      </a:pPr>
                      <a:r>
                        <a:rPr kumimoji="0" lang="es-MX" sz="1000" kern="1200" dirty="0"/>
                        <a:t>Incrementar el rendimiento académico.</a:t>
                      </a:r>
                    </a:p>
                    <a:p>
                      <a:pPr marL="0" algn="ctr" rtl="0" eaLnBrk="1" latinLnBrk="0" hangingPunct="1">
                        <a:lnSpc>
                          <a:spcPct val="115000"/>
                        </a:lnSpc>
                        <a:spcAft>
                          <a:spcPts val="0"/>
                        </a:spcAft>
                      </a:pPr>
                      <a:r>
                        <a:rPr kumimoji="0" lang="es-MX" sz="1000" kern="1200" dirty="0"/>
                        <a:t>Facilitar el entendimiento y resolución de problemas.</a:t>
                      </a:r>
                      <a:endParaRPr kumimoji="0" lang="es-MX" sz="1000" kern="1200" dirty="0">
                        <a:solidFill>
                          <a:schemeClr val="tx1"/>
                        </a:solidFill>
                        <a:latin typeface="+mn-lt"/>
                        <a:ea typeface="+mn-ea"/>
                        <a:cs typeface="+mn-cs"/>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5143">
                <a:tc>
                  <a:txBody>
                    <a:bodyPr/>
                    <a:lstStyle/>
                    <a:p>
                      <a:pPr marL="0" algn="ctr" rtl="0" eaLnBrk="1" latinLnBrk="0" hangingPunct="1">
                        <a:lnSpc>
                          <a:spcPct val="115000"/>
                        </a:lnSpc>
                        <a:spcAft>
                          <a:spcPts val="0"/>
                        </a:spcAft>
                      </a:pPr>
                      <a:r>
                        <a:rPr kumimoji="0" lang="es-MX" sz="1000" kern="1200"/>
                        <a:t>4. ¿Cuáles son las</a:t>
                      </a:r>
                    </a:p>
                    <a:p>
                      <a:pPr marL="0" algn="ctr" rtl="0" eaLnBrk="1" latinLnBrk="0" hangingPunct="1">
                        <a:lnSpc>
                          <a:spcPct val="115000"/>
                        </a:lnSpc>
                        <a:spcAft>
                          <a:spcPts val="0"/>
                        </a:spcAft>
                      </a:pPr>
                      <a:r>
                        <a:rPr kumimoji="0" lang="es-MX" sz="1000" kern="1200"/>
                        <a:t>     acciones de  </a:t>
                      </a:r>
                    </a:p>
                    <a:p>
                      <a:pPr marL="0" algn="ctr" rtl="0" eaLnBrk="1" latinLnBrk="0" hangingPunct="1">
                        <a:lnSpc>
                          <a:spcPct val="115000"/>
                        </a:lnSpc>
                        <a:spcAft>
                          <a:spcPts val="0"/>
                        </a:spcAft>
                      </a:pPr>
                      <a:r>
                        <a:rPr kumimoji="0" lang="es-MX" sz="1000" kern="1200"/>
                        <a:t>     planeación y   acompañamiento </a:t>
                      </a:r>
                    </a:p>
                    <a:p>
                      <a:pPr marL="0" algn="ctr" rtl="0" eaLnBrk="1" latinLnBrk="0" hangingPunct="1">
                        <a:lnSpc>
                          <a:spcPct val="115000"/>
                        </a:lnSpc>
                        <a:spcAft>
                          <a:spcPts val="0"/>
                        </a:spcAft>
                      </a:pPr>
                      <a:r>
                        <a:rPr kumimoji="0" lang="es-MX" sz="1000" kern="1200"/>
                        <a:t>    más </a:t>
                      </a:r>
                      <a:r>
                        <a:rPr kumimoji="0" lang="es-MX" sz="1000" kern="1200" smtClean="0"/>
                        <a:t>mportantes </a:t>
                      </a:r>
                      <a:endParaRPr kumimoji="0" lang="es-MX" sz="1000" kern="1200"/>
                    </a:p>
                    <a:p>
                      <a:pPr marL="0" algn="ctr" rtl="0" eaLnBrk="1" latinLnBrk="0" hangingPunct="1">
                        <a:lnSpc>
                          <a:spcPct val="115000"/>
                        </a:lnSpc>
                        <a:spcAft>
                          <a:spcPts val="0"/>
                        </a:spcAft>
                      </a:pPr>
                      <a:r>
                        <a:rPr kumimoji="0" lang="es-MX" sz="1000" kern="1200"/>
                        <a:t>    del  profesor, </a:t>
                      </a:r>
                      <a:r>
                        <a:rPr kumimoji="0" lang="es-MX" sz="1000" kern="1200" smtClean="0"/>
                        <a:t>en éste </a:t>
                      </a:r>
                      <a:r>
                        <a:rPr kumimoji="0" lang="es-MX" sz="1000" kern="1200"/>
                        <a:t>tipo de</a:t>
                      </a:r>
                    </a:p>
                    <a:p>
                      <a:pPr marL="0" algn="ctr" rtl="0" eaLnBrk="1" latinLnBrk="0" hangingPunct="1">
                        <a:lnSpc>
                          <a:spcPct val="115000"/>
                        </a:lnSpc>
                        <a:spcAft>
                          <a:spcPts val="0"/>
                        </a:spcAft>
                      </a:pPr>
                      <a:r>
                        <a:rPr kumimoji="0" lang="es-MX" sz="1000" kern="1200"/>
                        <a:t>     trabajo?</a:t>
                      </a:r>
                      <a:endParaRPr kumimoji="0" lang="es-MX" sz="1000" kern="1200">
                        <a:solidFill>
                          <a:schemeClr val="tx1"/>
                        </a:solidFill>
                        <a:latin typeface="+mn-lt"/>
                        <a:ea typeface="+mn-ea"/>
                        <a:cs typeface="+mn-cs"/>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000" kern="1200" dirty="0"/>
                        <a:t>Andamiaje.</a:t>
                      </a:r>
                    </a:p>
                    <a:p>
                      <a:pPr marL="0" algn="ctr" rtl="0" eaLnBrk="1" latinLnBrk="0" hangingPunct="1">
                        <a:lnSpc>
                          <a:spcPct val="115000"/>
                        </a:lnSpc>
                        <a:spcAft>
                          <a:spcPts val="0"/>
                        </a:spcAft>
                      </a:pPr>
                      <a:r>
                        <a:rPr kumimoji="0" lang="es-MX" sz="1000" kern="1200" dirty="0"/>
                        <a:t>Brindar al estudiante los medios para que adquiera seguridad y conocimiento.</a:t>
                      </a:r>
                    </a:p>
                    <a:p>
                      <a:pPr marL="0" algn="ctr" rtl="0" eaLnBrk="1" latinLnBrk="0" hangingPunct="1">
                        <a:lnSpc>
                          <a:spcPct val="115000"/>
                        </a:lnSpc>
                        <a:spcAft>
                          <a:spcPts val="0"/>
                        </a:spcAft>
                      </a:pPr>
                      <a:r>
                        <a:rPr kumimoji="0" lang="es-MX" sz="1000" kern="1200" dirty="0"/>
                        <a:t>Compartir las condiciones de la tarea, establecer las normas de participación social, los papales y las acciones de los participantes.</a:t>
                      </a:r>
                      <a:endParaRPr kumimoji="0" lang="es-MX" sz="1000" kern="1200" dirty="0">
                        <a:solidFill>
                          <a:schemeClr val="tx1"/>
                        </a:solidFill>
                        <a:latin typeface="+mn-lt"/>
                        <a:ea typeface="+mn-ea"/>
                        <a:cs typeface="+mn-cs"/>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8689">
                <a:tc>
                  <a:txBody>
                    <a:bodyPr/>
                    <a:lstStyle/>
                    <a:p>
                      <a:pPr marL="0" algn="ctr" rtl="0" eaLnBrk="1" latinLnBrk="0" hangingPunct="1">
                        <a:lnSpc>
                          <a:spcPct val="115000"/>
                        </a:lnSpc>
                        <a:spcAft>
                          <a:spcPts val="0"/>
                        </a:spcAft>
                      </a:pPr>
                      <a:r>
                        <a:rPr kumimoji="0" lang="es-MX" sz="1000" kern="1200" dirty="0"/>
                        <a:t>5. ¿De qué</a:t>
                      </a:r>
                    </a:p>
                    <a:p>
                      <a:pPr marL="0" algn="ctr" rtl="0" eaLnBrk="1" latinLnBrk="0" hangingPunct="1">
                        <a:lnSpc>
                          <a:spcPct val="115000"/>
                        </a:lnSpc>
                        <a:spcAft>
                          <a:spcPts val="0"/>
                        </a:spcAft>
                      </a:pPr>
                      <a:r>
                        <a:rPr kumimoji="0" lang="es-MX" sz="1000" kern="1200" dirty="0"/>
                        <a:t>    manera</a:t>
                      </a:r>
                    </a:p>
                    <a:p>
                      <a:pPr marL="0" algn="ctr" rtl="0" eaLnBrk="1" latinLnBrk="0" hangingPunct="1">
                        <a:lnSpc>
                          <a:spcPct val="115000"/>
                        </a:lnSpc>
                        <a:spcAft>
                          <a:spcPts val="0"/>
                        </a:spcAft>
                      </a:pPr>
                      <a:r>
                        <a:rPr kumimoji="0" lang="es-MX" sz="1000" kern="1200" dirty="0"/>
                        <a:t>    se  vinculan  el</a:t>
                      </a:r>
                    </a:p>
                    <a:p>
                      <a:pPr marL="0" algn="ctr" rtl="0" eaLnBrk="1" latinLnBrk="0" hangingPunct="1">
                        <a:lnSpc>
                          <a:spcPct val="115000"/>
                        </a:lnSpc>
                        <a:spcAft>
                          <a:spcPts val="0"/>
                        </a:spcAft>
                      </a:pPr>
                      <a:r>
                        <a:rPr kumimoji="0" lang="es-MX" sz="1000" kern="1200" dirty="0"/>
                        <a:t>    </a:t>
                      </a:r>
                      <a:r>
                        <a:rPr kumimoji="0" lang="es-MX" sz="1000" kern="1200" dirty="0" smtClean="0"/>
                        <a:t>trabajo    </a:t>
                      </a:r>
                      <a:r>
                        <a:rPr kumimoji="0" lang="es-MX" sz="1000" kern="1200" dirty="0"/>
                        <a:t>interdisciplinario, </a:t>
                      </a:r>
                    </a:p>
                    <a:p>
                      <a:pPr marL="0" algn="ctr" rtl="0" eaLnBrk="1" latinLnBrk="0" hangingPunct="1">
                        <a:lnSpc>
                          <a:spcPct val="115000"/>
                        </a:lnSpc>
                        <a:spcAft>
                          <a:spcPts val="0"/>
                        </a:spcAft>
                      </a:pPr>
                      <a:r>
                        <a:rPr kumimoji="0" lang="es-MX" sz="1000" kern="1200" dirty="0"/>
                        <a:t>    y el </a:t>
                      </a:r>
                      <a:r>
                        <a:rPr kumimoji="0" lang="es-MX" sz="1000" kern="1200" dirty="0" err="1" smtClean="0"/>
                        <a:t>prendizaje</a:t>
                      </a:r>
                      <a:endParaRPr kumimoji="0" lang="es-MX" sz="1000" kern="1200" dirty="0"/>
                    </a:p>
                    <a:p>
                      <a:pPr marL="0" algn="ctr" rtl="0" eaLnBrk="1" latinLnBrk="0" hangingPunct="1">
                        <a:lnSpc>
                          <a:spcPct val="115000"/>
                        </a:lnSpc>
                        <a:spcAft>
                          <a:spcPts val="0"/>
                        </a:spcAft>
                      </a:pPr>
                      <a:r>
                        <a:rPr kumimoji="0" lang="es-MX" sz="1000" kern="1200" dirty="0"/>
                        <a:t>    cooperativo?</a:t>
                      </a:r>
                      <a:endParaRPr kumimoji="0" lang="es-MX" sz="1000" kern="1200" dirty="0">
                        <a:solidFill>
                          <a:schemeClr val="tx1"/>
                        </a:solidFill>
                        <a:latin typeface="+mn-lt"/>
                        <a:ea typeface="+mn-ea"/>
                        <a:cs typeface="+mn-cs"/>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MX" sz="1000" kern="1200" dirty="0"/>
                        <a:t>Asumiendo una responsabilidad compartida, obteniendo resultados contemplados desde la planeación.</a:t>
                      </a:r>
                      <a:endParaRPr kumimoji="0" lang="es-MX" sz="1000" kern="1200" dirty="0">
                        <a:solidFill>
                          <a:schemeClr val="tx1"/>
                        </a:solidFill>
                        <a:latin typeface="+mn-lt"/>
                        <a:ea typeface="+mn-ea"/>
                        <a:cs typeface="+mn-cs"/>
                      </a:endParaRPr>
                    </a:p>
                  </a:txBody>
                  <a:tcPr marL="42114" marR="42114" marT="42114" marB="42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Rectángulo"/>
          <p:cNvSpPr/>
          <p:nvPr/>
        </p:nvSpPr>
        <p:spPr>
          <a:xfrm rot="16200000">
            <a:off x="-1615337" y="2343529"/>
            <a:ext cx="4657044"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effectLst>
                  <a:outerShdw blurRad="50800" algn="tl" rotWithShape="0">
                    <a:srgbClr val="000000"/>
                  </a:outerShdw>
                </a:effectLst>
              </a:rPr>
              <a:t>PRODUCTO 1</a:t>
            </a:r>
            <a:endParaRPr lang="es-ES" sz="5400" b="1" cap="none" spc="0" dirty="0">
              <a:ln w="17780" cmpd="sng">
                <a:solidFill>
                  <a:srgbClr val="FFFFFF"/>
                </a:solidFill>
                <a:prstDash val="solid"/>
                <a:miter lim="800000"/>
              </a:ln>
              <a:effectLst>
                <a:outerShdw blurRad="50800" algn="tl" rotWithShape="0">
                  <a:srgbClr val="000000"/>
                </a:outerShdw>
              </a:effectLst>
            </a:endParaRPr>
          </a:p>
        </p:txBody>
      </p:sp>
      <p:sp>
        <p:nvSpPr>
          <p:cNvPr id="4" name="3 Marcador de número de diapositiva"/>
          <p:cNvSpPr>
            <a:spLocks noGrp="1"/>
          </p:cNvSpPr>
          <p:nvPr>
            <p:ph type="sldNum" sz="quarter" idx="12"/>
          </p:nvPr>
        </p:nvSpPr>
        <p:spPr/>
        <p:txBody>
          <a:bodyPr/>
          <a:lstStyle/>
          <a:p>
            <a:fld id="{9071F6E9-BB71-439F-B598-0DE193BEFD76}" type="slidenum">
              <a:rPr lang="es-MX" smtClean="0"/>
              <a:pPr/>
              <a:t>6</a:t>
            </a:fld>
            <a:endParaRPr lang="es-MX"/>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60</a:t>
            </a:fld>
            <a:endParaRPr lang="es-MX"/>
          </a:p>
        </p:txBody>
      </p:sp>
      <p:graphicFrame>
        <p:nvGraphicFramePr>
          <p:cNvPr id="3" name="2 Tabla"/>
          <p:cNvGraphicFramePr>
            <a:graphicFrameLocks noGrp="1"/>
          </p:cNvGraphicFramePr>
          <p:nvPr/>
        </p:nvGraphicFramePr>
        <p:xfrm>
          <a:off x="467544" y="548680"/>
          <a:ext cx="8280920" cy="5409506"/>
        </p:xfrm>
        <a:graphic>
          <a:graphicData uri="http://schemas.openxmlformats.org/drawingml/2006/table">
            <a:tbl>
              <a:tblPr>
                <a:effectLst>
                  <a:outerShdw blurRad="63500" dist="38100" dir="5400000" rotWithShape="0">
                    <a:srgbClr val="000000">
                      <a:alpha val="45000"/>
                    </a:srgbClr>
                  </a:outerShdw>
                  <a:reflection blurRad="6350" stA="52000" endA="300" endPos="35000" dir="5400000" sy="-100000" algn="bl" rotWithShape="0"/>
                </a:effectLst>
                <a:tableStyleId>{D113A9D2-9D6B-4929-AA2D-F23B5EE8CBE7}</a:tableStyleId>
              </a:tblPr>
              <a:tblGrid>
                <a:gridCol w="8280920"/>
              </a:tblGrid>
              <a:tr h="292268">
                <a:tc>
                  <a:txBody>
                    <a:bodyPr/>
                    <a:lstStyle/>
                    <a:p>
                      <a:pPr algn="ctr">
                        <a:spcAft>
                          <a:spcPts val="0"/>
                        </a:spcAft>
                      </a:pPr>
                      <a:r>
                        <a:rPr lang="es-ES" sz="1400" b="1" dirty="0"/>
                        <a:t>PUNTOS DE SECUENCIA DIDÁCTICA</a:t>
                      </a:r>
                      <a:endParaRPr lang="es-MX" sz="1400" b="1" dirty="0">
                        <a:latin typeface="Calibri"/>
                        <a:ea typeface="Calibri"/>
                        <a:cs typeface="Times New Roman"/>
                      </a:endParaRPr>
                    </a:p>
                  </a:txBody>
                  <a:tcPr marL="49941" marR="49941" marT="0" marB="0">
                    <a:lnB w="12700" cap="flat" cmpd="sng" algn="ctr">
                      <a:solidFill>
                        <a:schemeClr val="tx1"/>
                      </a:solidFill>
                      <a:prstDash val="solid"/>
                      <a:round/>
                      <a:headEnd type="none" w="med" len="med"/>
                      <a:tailEnd type="none" w="med" len="med"/>
                    </a:lnB>
                    <a:cell3D prstMaterial="dkEdge">
                      <a:bevel prst="artDeco"/>
                      <a:lightRig rig="flood" dir="t"/>
                    </a:cell3D>
                    <a:solidFill>
                      <a:schemeClr val="tx1"/>
                    </a:solidFill>
                  </a:tcPr>
                </a:tc>
              </a:tr>
              <a:tr h="584535">
                <a:tc>
                  <a:txBody>
                    <a:bodyPr/>
                    <a:lstStyle/>
                    <a:p>
                      <a:pPr>
                        <a:spcAft>
                          <a:spcPts val="0"/>
                        </a:spcAft>
                      </a:pPr>
                      <a:r>
                        <a:rPr lang="es-ES" sz="1200" dirty="0" smtClean="0"/>
                        <a:t>I</a:t>
                      </a:r>
                    </a:p>
                    <a:p>
                      <a:pPr>
                        <a:spcAft>
                          <a:spcPts val="0"/>
                        </a:spcAft>
                      </a:pPr>
                      <a:r>
                        <a:rPr lang="es-ES" sz="1200" dirty="0" smtClean="0"/>
                        <a:t>NTENCIÓN </a:t>
                      </a:r>
                      <a:r>
                        <a:rPr lang="es-ES" sz="1200" dirty="0"/>
                        <a:t>DIDÁCTICA: Realizar un trabajo interdisciplinario que permita integrar los conocimientos de las materias de FÍSICA, DIBUJO E INFORMÁTICA, para el  plan de estudios de 4to. Año de Preparatoria (2018-2019)</a:t>
                      </a:r>
                      <a:endParaRPr lang="es-MX" sz="1200" dirty="0">
                        <a:latin typeface="Arial" pitchFamily="34" charset="0"/>
                        <a:ea typeface="Calibri"/>
                        <a:cs typeface="Arial" pitchFamily="34" charset="0"/>
                      </a:endParaRPr>
                    </a:p>
                  </a:txBody>
                  <a:tcPr marL="49941" marR="499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2922678">
                <a:tc>
                  <a:txBody>
                    <a:bodyPr/>
                    <a:lstStyle/>
                    <a:p>
                      <a:pPr>
                        <a:spcAft>
                          <a:spcPts val="0"/>
                        </a:spcAft>
                      </a:pPr>
                      <a:endParaRPr lang="es-ES" sz="1200" dirty="0" smtClean="0"/>
                    </a:p>
                    <a:p>
                      <a:pPr>
                        <a:spcAft>
                          <a:spcPts val="0"/>
                        </a:spcAft>
                      </a:pPr>
                      <a:r>
                        <a:rPr lang="es-ES" sz="1400" dirty="0" smtClean="0"/>
                        <a:t>APERTURA</a:t>
                      </a:r>
                      <a:r>
                        <a:rPr lang="es-ES" sz="1400" dirty="0"/>
                        <a:t>: Lluvia de ideas en donde las materias involucradas detonen con preguntas como: </a:t>
                      </a:r>
                      <a:endParaRPr lang="es-MX" sz="1400" dirty="0"/>
                    </a:p>
                    <a:p>
                      <a:pPr marL="342900" lvl="0" indent="-342900">
                        <a:spcAft>
                          <a:spcPts val="0"/>
                        </a:spcAft>
                        <a:buFont typeface="Arial"/>
                        <a:buChar char="•"/>
                        <a:tabLst>
                          <a:tab pos="457200" algn="l"/>
                        </a:tabLst>
                      </a:pPr>
                      <a:r>
                        <a:rPr lang="es-MX" sz="1400" dirty="0"/>
                        <a:t>¿Cuántos tipos de satélites hay?</a:t>
                      </a:r>
                    </a:p>
                    <a:p>
                      <a:pPr marL="342900" lvl="0" indent="-342900">
                        <a:spcAft>
                          <a:spcPts val="0"/>
                        </a:spcAft>
                        <a:buFont typeface="Arial"/>
                        <a:buChar char="•"/>
                        <a:tabLst>
                          <a:tab pos="457200" algn="l"/>
                        </a:tabLst>
                      </a:pPr>
                      <a:r>
                        <a:rPr lang="es-MX" sz="1400" dirty="0"/>
                        <a:t>¿Qué es una órbita?</a:t>
                      </a:r>
                    </a:p>
                    <a:p>
                      <a:pPr marL="342900" lvl="0" indent="-342900">
                        <a:spcAft>
                          <a:spcPts val="0"/>
                        </a:spcAft>
                        <a:buFont typeface="Arial"/>
                        <a:buChar char="•"/>
                        <a:tabLst>
                          <a:tab pos="457200" algn="l"/>
                        </a:tabLst>
                      </a:pPr>
                      <a:r>
                        <a:rPr lang="es-MX" sz="1400" dirty="0"/>
                        <a:t>¿ Qué es la Fuerza Centrífuga?</a:t>
                      </a:r>
                    </a:p>
                    <a:p>
                      <a:pPr marL="342900" lvl="0" indent="-342900">
                        <a:spcAft>
                          <a:spcPts val="0"/>
                        </a:spcAft>
                        <a:buFont typeface="Arial"/>
                        <a:buChar char="•"/>
                        <a:tabLst>
                          <a:tab pos="457200" algn="l"/>
                        </a:tabLst>
                      </a:pPr>
                      <a:r>
                        <a:rPr lang="es-MX" sz="1400" dirty="0"/>
                        <a:t>¿ Cuál es el mejor método del dibujo para el trazado de elipses?</a:t>
                      </a:r>
                    </a:p>
                    <a:p>
                      <a:pPr marL="342900" lvl="0" indent="-342900">
                        <a:spcAft>
                          <a:spcPts val="0"/>
                        </a:spcAft>
                        <a:buFont typeface="Arial"/>
                        <a:buChar char="•"/>
                        <a:tabLst>
                          <a:tab pos="457200" algn="l"/>
                        </a:tabLst>
                      </a:pPr>
                      <a:r>
                        <a:rPr lang="es-MX" sz="1400" dirty="0"/>
                        <a:t>¿ De qué manera puedo resaltar  elementos técnicos y artísticos del dibujo</a:t>
                      </a:r>
                    </a:p>
                    <a:p>
                      <a:pPr marL="342900" lvl="0" indent="-342900">
                        <a:spcAft>
                          <a:spcPts val="0"/>
                        </a:spcAft>
                        <a:buFont typeface="Arial"/>
                        <a:buChar char="•"/>
                        <a:tabLst>
                          <a:tab pos="457200" algn="l"/>
                        </a:tabLst>
                      </a:pPr>
                      <a:r>
                        <a:rPr lang="es-MX" sz="1400" dirty="0"/>
                        <a:t>¿Qué es un software?</a:t>
                      </a:r>
                    </a:p>
                    <a:p>
                      <a:pPr marL="342900" lvl="0" indent="-342900">
                        <a:spcAft>
                          <a:spcPts val="0"/>
                        </a:spcAft>
                        <a:buFont typeface="Arial"/>
                        <a:buChar char="•"/>
                        <a:tabLst>
                          <a:tab pos="457200" algn="l"/>
                        </a:tabLst>
                      </a:pPr>
                      <a:r>
                        <a:rPr lang="es-MX" sz="1400" dirty="0"/>
                        <a:t>¿Cuál de ellos  me permite realizar trazos elípticos y diseños?</a:t>
                      </a:r>
                    </a:p>
                    <a:p>
                      <a:pPr marL="342900" lvl="0" indent="-342900">
                        <a:spcAft>
                          <a:spcPts val="0"/>
                        </a:spcAft>
                        <a:buFont typeface="Arial"/>
                        <a:buChar char="•"/>
                        <a:tabLst>
                          <a:tab pos="457200" algn="l"/>
                        </a:tabLst>
                      </a:pPr>
                      <a:r>
                        <a:rPr lang="es-MX" sz="1400" dirty="0"/>
                        <a:t>¿Cómo se envían las señales  celular-satélite-celular</a:t>
                      </a:r>
                    </a:p>
                    <a:p>
                      <a:pPr>
                        <a:spcAft>
                          <a:spcPts val="0"/>
                        </a:spcAft>
                      </a:pPr>
                      <a:r>
                        <a:rPr lang="es-MX" sz="1400" dirty="0"/>
                        <a:t>  </a:t>
                      </a:r>
                      <a:endParaRPr lang="es-MX" sz="1400" dirty="0">
                        <a:latin typeface="Arial" pitchFamily="34" charset="0"/>
                        <a:ea typeface="Calibri"/>
                        <a:cs typeface="Arial" pitchFamily="34" charset="0"/>
                      </a:endParaRPr>
                    </a:p>
                  </a:txBody>
                  <a:tcPr marL="49941" marR="499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292268">
                <a:tc>
                  <a:txBody>
                    <a:bodyPr/>
                    <a:lstStyle/>
                    <a:p>
                      <a:pPr>
                        <a:spcAft>
                          <a:spcPts val="0"/>
                        </a:spcAft>
                      </a:pPr>
                      <a:endParaRPr lang="es-ES" sz="1200" dirty="0" smtClean="0"/>
                    </a:p>
                    <a:p>
                      <a:pPr>
                        <a:spcAft>
                          <a:spcPts val="0"/>
                        </a:spcAft>
                      </a:pPr>
                      <a:r>
                        <a:rPr lang="es-ES" sz="1200" dirty="0" smtClean="0"/>
                        <a:t>CIERRE</a:t>
                      </a:r>
                      <a:r>
                        <a:rPr lang="es-ES" sz="1200" dirty="0"/>
                        <a:t>: Se supervisa el proceso de investigación, el contexto, los diálogos, las preguntas expuestas en el punto anterior </a:t>
                      </a:r>
                      <a:endParaRPr lang="es-MX" sz="1200" dirty="0">
                        <a:latin typeface="Arial" pitchFamily="34" charset="0"/>
                        <a:ea typeface="Calibri"/>
                        <a:cs typeface="Arial" pitchFamily="34" charset="0"/>
                      </a:endParaRPr>
                    </a:p>
                  </a:txBody>
                  <a:tcPr marL="49941" marR="499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876804">
                <a:tc>
                  <a:txBody>
                    <a:bodyPr/>
                    <a:lstStyle/>
                    <a:p>
                      <a:pPr>
                        <a:spcAft>
                          <a:spcPts val="0"/>
                        </a:spcAft>
                      </a:pPr>
                      <a:endParaRPr lang="es-ES" sz="1200" dirty="0" smtClean="0"/>
                    </a:p>
                    <a:p>
                      <a:pPr>
                        <a:spcAft>
                          <a:spcPts val="0"/>
                        </a:spcAft>
                      </a:pPr>
                      <a:r>
                        <a:rPr lang="es-ES" sz="1200" dirty="0" smtClean="0"/>
                        <a:t>EVALUACIÓN</a:t>
                      </a:r>
                      <a:r>
                        <a:rPr lang="es-ES" sz="1200" dirty="0"/>
                        <a:t>: Cada una de las materias llevará un registro (listas de cotejo) para verificar el trabajo a desarrollar de acuerdo con el planteamiento señalado. (Proyecto); así como registro de rúbricas para dar la evaluación final. ( _0% con el desarrollo de trabajo en clase, investigación y participaciones, y el _0 % sobre el producto y la exposición final – obra teatral).</a:t>
                      </a:r>
                      <a:endParaRPr lang="es-MX" sz="1200" dirty="0">
                        <a:latin typeface="Arial" pitchFamily="34" charset="0"/>
                        <a:ea typeface="Calibri"/>
                        <a:cs typeface="Arial" pitchFamily="34" charset="0"/>
                      </a:endParaRPr>
                    </a:p>
                  </a:txBody>
                  <a:tcPr marL="49941" marR="499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61</a:t>
            </a:fld>
            <a:endParaRPr lang="es-MX"/>
          </a:p>
        </p:txBody>
      </p:sp>
      <p:graphicFrame>
        <p:nvGraphicFramePr>
          <p:cNvPr id="3" name="2 Tabla"/>
          <p:cNvGraphicFramePr>
            <a:graphicFrameLocks noGrp="1"/>
          </p:cNvGraphicFramePr>
          <p:nvPr/>
        </p:nvGraphicFramePr>
        <p:xfrm>
          <a:off x="467544" y="620688"/>
          <a:ext cx="8424936" cy="5120640"/>
        </p:xfrm>
        <a:graphic>
          <a:graphicData uri="http://schemas.openxmlformats.org/drawingml/2006/table">
            <a:tbl>
              <a:tblPr>
                <a:tableStyleId>{D113A9D2-9D6B-4929-AA2D-F23B5EE8CBE7}</a:tableStyleId>
              </a:tblPr>
              <a:tblGrid>
                <a:gridCol w="8424936"/>
              </a:tblGrid>
              <a:tr h="211564">
                <a:tc>
                  <a:txBody>
                    <a:bodyPr/>
                    <a:lstStyle/>
                    <a:p>
                      <a:pPr algn="ctr">
                        <a:spcAft>
                          <a:spcPts val="0"/>
                        </a:spcAft>
                      </a:pPr>
                      <a:r>
                        <a:rPr lang="es-ES" sz="1200" b="1" dirty="0"/>
                        <a:t>SESIONES EN LAS QUE SE TRABAJAN LOS CONTENIDOS Y PUNTOS RELEVANTES DE LAS ASIGNATURAS EN CUESTIÓN</a:t>
                      </a:r>
                      <a:endParaRPr lang="es-MX" sz="1200" b="1" dirty="0">
                        <a:latin typeface="Calibri"/>
                        <a:ea typeface="Calibri"/>
                        <a:cs typeface="Times New Roman"/>
                      </a:endParaRPr>
                    </a:p>
                  </a:txBody>
                  <a:tcPr marL="49733" marR="49733" marT="0" marB="0">
                    <a:lnB w="12700" cap="flat" cmpd="sng" algn="ctr">
                      <a:solidFill>
                        <a:schemeClr val="tx1"/>
                      </a:solidFill>
                      <a:prstDash val="solid"/>
                      <a:round/>
                      <a:headEnd type="none" w="med" len="med"/>
                      <a:tailEnd type="none" w="med" len="med"/>
                    </a:lnB>
                    <a:solidFill>
                      <a:schemeClr val="tx1"/>
                    </a:solidFill>
                  </a:tcPr>
                </a:tc>
              </a:tr>
              <a:tr h="1480942">
                <a:tc>
                  <a:txBody>
                    <a:bodyPr/>
                    <a:lstStyle/>
                    <a:p>
                      <a:pPr>
                        <a:spcAft>
                          <a:spcPts val="0"/>
                        </a:spcAft>
                      </a:pPr>
                      <a:endParaRPr lang="es-ES" sz="1200" dirty="0" smtClean="0"/>
                    </a:p>
                    <a:p>
                      <a:pPr>
                        <a:spcAft>
                          <a:spcPts val="0"/>
                        </a:spcAft>
                      </a:pPr>
                      <a:r>
                        <a:rPr lang="es-ES" sz="1200" dirty="0" smtClean="0"/>
                        <a:t>FÍSICA </a:t>
                      </a:r>
                      <a:r>
                        <a:rPr lang="es-ES" sz="1200" dirty="0"/>
                        <a:t>: A partir de la unidad III (11 sesiones que corresponden a 2 hrs. por semana (trabajo en clase) en forma disciplinaria y 1 en forma interdisciplinaria. </a:t>
                      </a:r>
                      <a:endParaRPr lang="es-MX" sz="1200" dirty="0"/>
                    </a:p>
                    <a:p>
                      <a:pPr>
                        <a:spcAft>
                          <a:spcPts val="0"/>
                        </a:spcAft>
                      </a:pPr>
                      <a:r>
                        <a:rPr lang="es-ES" sz="1200" dirty="0"/>
                        <a:t>DESARROLLO: sistemas de referencia, movimiento circular uniforme, leyes de </a:t>
                      </a:r>
                      <a:r>
                        <a:rPr lang="es-ES" sz="1200" dirty="0" err="1"/>
                        <a:t>Kepler</a:t>
                      </a:r>
                      <a:r>
                        <a:rPr lang="es-ES" sz="1200" dirty="0"/>
                        <a:t>, ley de Newton, ley de gravitación universal, tipos de </a:t>
                      </a:r>
                      <a:endParaRPr lang="es-MX" sz="1200" dirty="0"/>
                    </a:p>
                    <a:p>
                      <a:pPr>
                        <a:spcAft>
                          <a:spcPts val="0"/>
                        </a:spcAft>
                      </a:pPr>
                      <a:r>
                        <a:rPr lang="es-ES" sz="1200" dirty="0"/>
                        <a:t>                            satélites, sistema solar</a:t>
                      </a:r>
                      <a:endParaRPr lang="es-MX" sz="1200" dirty="0"/>
                    </a:p>
                    <a:p>
                      <a:pPr>
                        <a:spcAft>
                          <a:spcPts val="0"/>
                        </a:spcAft>
                      </a:pPr>
                      <a:r>
                        <a:rPr lang="es-ES" sz="1200" dirty="0"/>
                        <a:t>Autoevaluación, </a:t>
                      </a:r>
                      <a:r>
                        <a:rPr lang="es-ES" sz="1200" dirty="0" err="1"/>
                        <a:t>heteroevaluación</a:t>
                      </a:r>
                      <a:r>
                        <a:rPr lang="es-ES" sz="1200" dirty="0"/>
                        <a:t> y </a:t>
                      </a:r>
                      <a:r>
                        <a:rPr lang="es-ES" sz="1200" dirty="0" err="1"/>
                        <a:t>coevaluación</a:t>
                      </a:r>
                      <a:r>
                        <a:rPr lang="es-ES" sz="1200" dirty="0"/>
                        <a:t>.</a:t>
                      </a:r>
                      <a:endParaRPr lang="es-MX" sz="1200" dirty="0"/>
                    </a:p>
                    <a:p>
                      <a:pPr>
                        <a:spcAft>
                          <a:spcPts val="0"/>
                        </a:spcAft>
                      </a:pPr>
                      <a:r>
                        <a:rPr lang="es-ES" sz="1200" dirty="0"/>
                        <a:t>Evaluación Formativa: (Técnicas de observación- listas de cotejo y rúbrica); (Técnicas de desempeño – portafolio de evidencias con </a:t>
                      </a:r>
                      <a:r>
                        <a:rPr lang="es-MX" sz="1200" kern="1200" dirty="0"/>
                        <a:t>KPSI para evaluación diagnóstica, Mapa conceptual, mapa mental, </a:t>
                      </a:r>
                      <a:r>
                        <a:rPr lang="es-MX" sz="1200" dirty="0"/>
                        <a:t>Debate</a:t>
                      </a:r>
                      <a:endParaRPr lang="es-MX" sz="1200" dirty="0">
                        <a:latin typeface="Calibri"/>
                        <a:ea typeface="Calibri"/>
                        <a:cs typeface="Times New Roman"/>
                      </a:endParaRPr>
                    </a:p>
                  </a:txBody>
                  <a:tcPr marL="49733" marR="49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1287309">
                <a:tc>
                  <a:txBody>
                    <a:bodyPr/>
                    <a:lstStyle/>
                    <a:p>
                      <a:pPr marL="3175">
                        <a:spcAft>
                          <a:spcPts val="0"/>
                        </a:spcAft>
                      </a:pPr>
                      <a:endParaRPr lang="es-MX" sz="1200" dirty="0" smtClean="0"/>
                    </a:p>
                    <a:p>
                      <a:pPr marL="3175">
                        <a:spcAft>
                          <a:spcPts val="0"/>
                        </a:spcAft>
                      </a:pPr>
                      <a:r>
                        <a:rPr lang="es-MX" sz="1200" dirty="0" smtClean="0"/>
                        <a:t>DIBUJO</a:t>
                      </a:r>
                      <a:r>
                        <a:rPr lang="es-ES" sz="1200" dirty="0"/>
                        <a:t>: A partir de la unidad III (4 sesiones que corresponden  2 hrs. por semana (trabajo en clase) en forma disciplinaria y 1 en forma interdisciplinaria. </a:t>
                      </a:r>
                      <a:endParaRPr lang="es-MX" sz="1200" dirty="0"/>
                    </a:p>
                    <a:p>
                      <a:pPr marL="3175">
                        <a:spcAft>
                          <a:spcPts val="0"/>
                        </a:spcAft>
                      </a:pPr>
                      <a:r>
                        <a:rPr lang="es-MX" sz="1200" dirty="0"/>
                        <a:t> DESARROLLO: El dibujo para crear, pensar y explicar temas científicos, culturales y sociales Convenciones gráficas como esquemas,</a:t>
                      </a:r>
                    </a:p>
                    <a:p>
                      <a:pPr marL="3175">
                        <a:spcAft>
                          <a:spcPts val="0"/>
                        </a:spcAft>
                      </a:pPr>
                      <a:r>
                        <a:rPr lang="es-MX" sz="1200" dirty="0"/>
                        <a:t>                            diagramas, </a:t>
                      </a:r>
                      <a:r>
                        <a:rPr lang="es-MX" sz="1200" dirty="0" err="1"/>
                        <a:t>etc</a:t>
                      </a:r>
                      <a:r>
                        <a:rPr lang="es-MX" sz="1200" dirty="0"/>
                        <a:t> </a:t>
                      </a:r>
                    </a:p>
                    <a:p>
                      <a:pPr marL="3175">
                        <a:spcAft>
                          <a:spcPts val="0"/>
                        </a:spcAft>
                      </a:pPr>
                      <a:r>
                        <a:rPr lang="es-ES" sz="1200" dirty="0"/>
                        <a:t>Evaluación Formativa: (Técnicas de observación- listas de cotejo y rúbrica); (Técnicas de desempeño – portafolio de evidencias, laminas, maquetas, </a:t>
                      </a:r>
                      <a:r>
                        <a:rPr lang="es-ES" sz="1200" dirty="0" err="1"/>
                        <a:t>etc</a:t>
                      </a:r>
                      <a:endParaRPr lang="es-MX" sz="1200" dirty="0">
                        <a:latin typeface="Calibri"/>
                        <a:ea typeface="Calibri"/>
                        <a:cs typeface="Times New Roman"/>
                      </a:endParaRPr>
                    </a:p>
                  </a:txBody>
                  <a:tcPr marL="49733" marR="49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1484681">
                <a:tc>
                  <a:txBody>
                    <a:bodyPr/>
                    <a:lstStyle/>
                    <a:p>
                      <a:pPr>
                        <a:spcAft>
                          <a:spcPts val="0"/>
                        </a:spcAft>
                      </a:pPr>
                      <a:r>
                        <a:rPr lang="es-ES" sz="1200" dirty="0" smtClean="0"/>
                        <a:t>I</a:t>
                      </a:r>
                    </a:p>
                    <a:p>
                      <a:pPr>
                        <a:spcAft>
                          <a:spcPts val="0"/>
                        </a:spcAft>
                      </a:pPr>
                      <a:r>
                        <a:rPr lang="es-ES" sz="1200" dirty="0" smtClean="0"/>
                        <a:t>NFORMATICA</a:t>
                      </a:r>
                      <a:r>
                        <a:rPr lang="es-ES" sz="1200" dirty="0"/>
                        <a:t>: A partir del 2°. Período. (16 sesiones de 2 horas por semana -trabajo en clase – en forma disciplinaria y 2 horas en forma interdisciplinaria).</a:t>
                      </a:r>
                      <a:endParaRPr lang="es-MX" sz="1200" dirty="0"/>
                    </a:p>
                    <a:p>
                      <a:pPr marL="3175">
                        <a:spcAft>
                          <a:spcPts val="0"/>
                        </a:spcAft>
                      </a:pPr>
                      <a:r>
                        <a:rPr lang="es-ES" sz="1200" dirty="0"/>
                        <a:t>DESARROLLO: </a:t>
                      </a:r>
                      <a:r>
                        <a:rPr lang="es-MX" sz="1200" dirty="0"/>
                        <a:t>Tipos de computadoras definidas por uso,   Capacidad de procesamiento,  Propiedades del hardware y el software</a:t>
                      </a:r>
                    </a:p>
                    <a:p>
                      <a:pPr marL="3175">
                        <a:spcAft>
                          <a:spcPts val="0"/>
                        </a:spcAft>
                      </a:pPr>
                      <a:r>
                        <a:rPr lang="es-MX" sz="1200" dirty="0"/>
                        <a:t>                            </a:t>
                      </a:r>
                      <a:r>
                        <a:rPr lang="en-US" sz="1200" dirty="0" err="1"/>
                        <a:t>Tipos</a:t>
                      </a:r>
                      <a:r>
                        <a:rPr lang="en-US" sz="1200" dirty="0"/>
                        <a:t> de Software: Word, power point, </a:t>
                      </a:r>
                      <a:endParaRPr lang="es-MX" sz="1200" dirty="0"/>
                    </a:p>
                    <a:p>
                      <a:pPr>
                        <a:spcAft>
                          <a:spcPts val="0"/>
                        </a:spcAft>
                      </a:pPr>
                      <a:r>
                        <a:rPr lang="es-ES" sz="1200" dirty="0"/>
                        <a:t>Evaluación formativa: (Técnicas de observación- listas de cotejo y rúbricas); (Técnicas de desempeño- portafolio de evidencias), </a:t>
                      </a:r>
                      <a:endParaRPr lang="es-MX" sz="1200" dirty="0"/>
                    </a:p>
                    <a:p>
                      <a:pPr>
                        <a:spcAft>
                          <a:spcPts val="0"/>
                        </a:spcAft>
                      </a:pPr>
                      <a:r>
                        <a:rPr lang="es-ES" sz="1200" dirty="0"/>
                        <a:t>                                            autoevaluación, </a:t>
                      </a:r>
                      <a:r>
                        <a:rPr lang="es-ES" sz="1200" dirty="0" err="1"/>
                        <a:t>coevaluación</a:t>
                      </a:r>
                      <a:r>
                        <a:rPr lang="es-ES" sz="1200" dirty="0"/>
                        <a:t>, practicas en computadora)</a:t>
                      </a:r>
                      <a:endParaRPr lang="es-MX" sz="1200" dirty="0">
                        <a:latin typeface="Calibri"/>
                        <a:ea typeface="Calibri"/>
                        <a:cs typeface="Times New Roman"/>
                      </a:endParaRPr>
                    </a:p>
                  </a:txBody>
                  <a:tcPr marL="49733" marR="49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62</a:t>
            </a:fld>
            <a:endParaRPr lang="es-MX"/>
          </a:p>
        </p:txBody>
      </p:sp>
      <p:sp>
        <p:nvSpPr>
          <p:cNvPr id="3" name="2 Rectángulo"/>
          <p:cNvSpPr/>
          <p:nvPr/>
        </p:nvSpPr>
        <p:spPr>
          <a:xfrm>
            <a:off x="1835696" y="332656"/>
            <a:ext cx="5094664" cy="92333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PRODUCTO 12</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Elipse"/>
          <p:cNvSpPr/>
          <p:nvPr/>
        </p:nvSpPr>
        <p:spPr>
          <a:xfrm>
            <a:off x="611560" y="1844824"/>
            <a:ext cx="2880320" cy="1872208"/>
          </a:xfrm>
          <a:prstGeom prst="ellipse">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pitchFamily="34" charset="0"/>
                <a:cs typeface="Arial" pitchFamily="34" charset="0"/>
              </a:rPr>
              <a:t>FORMATO GENERAL</a:t>
            </a:r>
            <a:endParaRPr lang="es-MX" sz="2800" dirty="0">
              <a:latin typeface="Arial" pitchFamily="34" charset="0"/>
              <a:cs typeface="Arial" pitchFamily="34" charset="0"/>
            </a:endParaRPr>
          </a:p>
        </p:txBody>
      </p:sp>
      <p:sp>
        <p:nvSpPr>
          <p:cNvPr id="5" name="4 Elipse"/>
          <p:cNvSpPr/>
          <p:nvPr/>
        </p:nvSpPr>
        <p:spPr>
          <a:xfrm>
            <a:off x="6012160" y="4509120"/>
            <a:ext cx="2880320" cy="1872208"/>
          </a:xfrm>
          <a:prstGeom prst="ellipse">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pitchFamily="34" charset="0"/>
                <a:cs typeface="Arial" pitchFamily="34" charset="0"/>
              </a:rPr>
              <a:t>FORMATO GENERAL</a:t>
            </a:r>
            <a:endParaRPr lang="es-MX" sz="2800" dirty="0">
              <a:latin typeface="Arial" pitchFamily="34" charset="0"/>
              <a:cs typeface="Arial" pitchFamily="34" charset="0"/>
            </a:endParaRPr>
          </a:p>
        </p:txBody>
      </p:sp>
      <p:sp>
        <p:nvSpPr>
          <p:cNvPr id="6" name="5 Rectángulo"/>
          <p:cNvSpPr/>
          <p:nvPr/>
        </p:nvSpPr>
        <p:spPr>
          <a:xfrm rot="19482665">
            <a:off x="1278919" y="3165456"/>
            <a:ext cx="6698872" cy="1200329"/>
          </a:xfrm>
          <a:prstGeom prst="rect">
            <a:avLst/>
          </a:prstGeom>
          <a:noFill/>
        </p:spPr>
        <p:txBody>
          <a:bodyPr wrap="square" lIns="91440" tIns="45720" rIns="91440" bIns="45720">
            <a:prstTxWarp prst="textDoubleWave1">
              <a:avLst/>
            </a:prstTxWarp>
            <a:spAutoFit/>
          </a:bodyPr>
          <a:lstStyle/>
          <a:p>
            <a:pPr algn="ctr"/>
            <a:r>
              <a:rPr lang="es-E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6350" stA="60000" endA="900" endPos="60000" dist="60007" dir="5400000" sy="-100000" algn="bl" rotWithShape="0"/>
                </a:effectLst>
              </a:rPr>
              <a:t>EQUIPO 2</a:t>
            </a:r>
            <a:endParaRPr lang="es-E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6350" stA="60000" endA="900" endPos="60000" dist="60007" dir="5400000" sy="-100000" algn="bl" rotWithShape="0"/>
              </a:effectLst>
            </a:endParaRPr>
          </a:p>
        </p:txBody>
      </p:sp>
      <p:sp>
        <p:nvSpPr>
          <p:cNvPr id="8" name="7 Elipse"/>
          <p:cNvSpPr/>
          <p:nvPr/>
        </p:nvSpPr>
        <p:spPr>
          <a:xfrm>
            <a:off x="6012160" y="4437112"/>
            <a:ext cx="2880320" cy="194421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SESIÓN </a:t>
            </a:r>
          </a:p>
          <a:p>
            <a:pPr algn="ctr"/>
            <a:r>
              <a:rPr lang="es-MX" sz="2400" b="1" dirty="0" smtClean="0"/>
              <a:t>POR SESIÓN</a:t>
            </a:r>
          </a:p>
          <a:p>
            <a:pPr algn="ctr"/>
            <a:endParaRPr lang="es-MX" sz="2400" b="1" dirty="0"/>
          </a:p>
        </p:txBody>
      </p:sp>
      <p:sp>
        <p:nvSpPr>
          <p:cNvPr id="9" name="8 Estrella de 32 puntas"/>
          <p:cNvSpPr/>
          <p:nvPr/>
        </p:nvSpPr>
        <p:spPr>
          <a:xfrm>
            <a:off x="7452320" y="476672"/>
            <a:ext cx="1584176" cy="1080120"/>
          </a:xfrm>
          <a:prstGeom prst="star32">
            <a:avLst/>
          </a:prstGeom>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BETTY FONSECA</a:t>
            </a:r>
          </a:p>
          <a:p>
            <a:pPr algn="ctr"/>
            <a:r>
              <a:rPr lang="es-MX" sz="1100" dirty="0" smtClean="0">
                <a:solidFill>
                  <a:schemeClr val="tx1"/>
                </a:solidFill>
              </a:rPr>
              <a:t>FÍSICA</a:t>
            </a:r>
          </a:p>
        </p:txBody>
      </p:sp>
      <p:sp>
        <p:nvSpPr>
          <p:cNvPr id="10" name="9 Estrella de 32 puntas"/>
          <p:cNvSpPr/>
          <p:nvPr/>
        </p:nvSpPr>
        <p:spPr>
          <a:xfrm>
            <a:off x="107504" y="4221088"/>
            <a:ext cx="1584176" cy="1080120"/>
          </a:xfrm>
          <a:prstGeom prst="star32">
            <a:avLst/>
          </a:prstGeom>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AARÓN LÓPEZ</a:t>
            </a:r>
          </a:p>
          <a:p>
            <a:pPr algn="ctr"/>
            <a:r>
              <a:rPr lang="es-MX" sz="1100" dirty="0" smtClean="0">
                <a:solidFill>
                  <a:schemeClr val="tx1"/>
                </a:solidFill>
              </a:rPr>
              <a:t>DIBUJO</a:t>
            </a:r>
          </a:p>
        </p:txBody>
      </p:sp>
      <p:sp>
        <p:nvSpPr>
          <p:cNvPr id="11" name="10 Estrella de 32 puntas"/>
          <p:cNvSpPr/>
          <p:nvPr/>
        </p:nvSpPr>
        <p:spPr>
          <a:xfrm>
            <a:off x="3347864" y="5517232"/>
            <a:ext cx="2160240" cy="1080120"/>
          </a:xfrm>
          <a:prstGeom prst="star32">
            <a:avLst/>
          </a:prstGeom>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BENJAMÍN LÓPEZ</a:t>
            </a:r>
          </a:p>
          <a:p>
            <a:pPr algn="ctr"/>
            <a:r>
              <a:rPr lang="es-MX" sz="1100" dirty="0" smtClean="0">
                <a:solidFill>
                  <a:schemeClr val="tx1"/>
                </a:solidFill>
              </a:rPr>
              <a:t>INFORMÁTICA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63</a:t>
            </a:fld>
            <a:endParaRPr lang="es-MX"/>
          </a:p>
        </p:txBody>
      </p:sp>
      <p:graphicFrame>
        <p:nvGraphicFramePr>
          <p:cNvPr id="3" name="2 Tabla"/>
          <p:cNvGraphicFramePr>
            <a:graphicFrameLocks noGrp="1"/>
          </p:cNvGraphicFramePr>
          <p:nvPr/>
        </p:nvGraphicFramePr>
        <p:xfrm>
          <a:off x="683568" y="1412776"/>
          <a:ext cx="7848872" cy="3672409"/>
        </p:xfrm>
        <a:graphic>
          <a:graphicData uri="http://schemas.openxmlformats.org/drawingml/2006/table">
            <a:tbl>
              <a:tblPr>
                <a:tableStyleId>{D113A9D2-9D6B-4929-AA2D-F23B5EE8CBE7}</a:tableStyleId>
              </a:tblPr>
              <a:tblGrid>
                <a:gridCol w="7848872"/>
              </a:tblGrid>
              <a:tr h="869781">
                <a:tc>
                  <a:txBody>
                    <a:bodyPr/>
                    <a:lstStyle/>
                    <a:p>
                      <a:pPr algn="ctr">
                        <a:lnSpc>
                          <a:spcPct val="115000"/>
                        </a:lnSpc>
                        <a:spcAft>
                          <a:spcPts val="0"/>
                        </a:spcAft>
                      </a:pPr>
                      <a:r>
                        <a:rPr lang="es-MX" sz="4400" dirty="0">
                          <a:solidFill>
                            <a:schemeClr val="tx1"/>
                          </a:solidFill>
                          <a:latin typeface="Arial" pitchFamily="34" charset="0"/>
                          <a:cs typeface="Arial" pitchFamily="34" charset="0"/>
                        </a:rPr>
                        <a:t>escuela benjamín franklin</a:t>
                      </a:r>
                      <a:endParaRPr lang="es-MX" sz="44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531533">
                <a:tc>
                  <a:txBody>
                    <a:bodyPr/>
                    <a:lstStyle/>
                    <a:p>
                      <a:pPr algn="ctr">
                        <a:lnSpc>
                          <a:spcPct val="115000"/>
                        </a:lnSpc>
                        <a:spcAft>
                          <a:spcPts val="0"/>
                        </a:spcAft>
                      </a:pP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531533">
                <a:tc>
                  <a:txBody>
                    <a:bodyPr/>
                    <a:lstStyle/>
                    <a:p>
                      <a:pPr algn="ctr">
                        <a:lnSpc>
                          <a:spcPct val="115000"/>
                        </a:lnSpc>
                        <a:spcAft>
                          <a:spcPts val="0"/>
                        </a:spcAft>
                      </a:pPr>
                      <a:r>
                        <a:rPr lang="es-MX" sz="2000" dirty="0">
                          <a:latin typeface="Arial" pitchFamily="34" charset="0"/>
                          <a:cs typeface="Arial" pitchFamily="34" charset="0"/>
                        </a:rPr>
                        <a:t>PLANEACIÓN GENERAL DEL PROYECTO INTERDISCIPLINARIO</a:t>
                      </a: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531533">
                <a:tc>
                  <a:txBody>
                    <a:bodyPr/>
                    <a:lstStyle/>
                    <a:p>
                      <a:pPr algn="ctr">
                        <a:lnSpc>
                          <a:spcPct val="115000"/>
                        </a:lnSpc>
                        <a:spcAft>
                          <a:spcPts val="0"/>
                        </a:spcAft>
                      </a:pPr>
                      <a:r>
                        <a:rPr lang="es-MX" sz="2000" dirty="0">
                          <a:latin typeface="Arial" pitchFamily="34" charset="0"/>
                          <a:cs typeface="Arial" pitchFamily="34" charset="0"/>
                        </a:rPr>
                        <a:t>(3ra. Reunión de trabajo “B”  Proyecto Conexiones)</a:t>
                      </a: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531533">
                <a:tc>
                  <a:txBody>
                    <a:bodyPr/>
                    <a:lstStyle/>
                    <a:p>
                      <a:pPr algn="ctr">
                        <a:lnSpc>
                          <a:spcPct val="115000"/>
                        </a:lnSpc>
                        <a:spcAft>
                          <a:spcPts val="0"/>
                        </a:spcAft>
                      </a:pP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676496">
                <a:tc>
                  <a:txBody>
                    <a:bodyPr/>
                    <a:lstStyle/>
                    <a:p>
                      <a:pPr algn="ctr">
                        <a:lnSpc>
                          <a:spcPct val="115000"/>
                        </a:lnSpc>
                        <a:spcAft>
                          <a:spcPts val="0"/>
                        </a:spcAft>
                      </a:pPr>
                      <a:r>
                        <a:rPr lang="es-ES" sz="2000" dirty="0">
                          <a:latin typeface="Arial" pitchFamily="34" charset="0"/>
                          <a:cs typeface="Arial" pitchFamily="34" charset="0"/>
                        </a:rPr>
                        <a:t>PLANEACIÓN GENERAL DEL PROYECTO INTERDISCIPLINARIO</a:t>
                      </a:r>
                      <a:endParaRPr lang="es-MX"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64</a:t>
            </a:fld>
            <a:endParaRPr lang="es-MX"/>
          </a:p>
        </p:txBody>
      </p:sp>
      <p:graphicFrame>
        <p:nvGraphicFramePr>
          <p:cNvPr id="4" name="3 Tabla"/>
          <p:cNvGraphicFramePr>
            <a:graphicFrameLocks noGrp="1"/>
          </p:cNvGraphicFramePr>
          <p:nvPr/>
        </p:nvGraphicFramePr>
        <p:xfrm>
          <a:off x="611560" y="332656"/>
          <a:ext cx="8064895" cy="5974123"/>
        </p:xfrm>
        <a:graphic>
          <a:graphicData uri="http://schemas.openxmlformats.org/drawingml/2006/table">
            <a:tbl>
              <a:tblPr>
                <a:tableStyleId>{D113A9D2-9D6B-4929-AA2D-F23B5EE8CBE7}</a:tableStyleId>
              </a:tblPr>
              <a:tblGrid>
                <a:gridCol w="3008971"/>
                <a:gridCol w="2527962"/>
                <a:gridCol w="2527962"/>
              </a:tblGrid>
              <a:tr h="530214">
                <a:tc>
                  <a:txBody>
                    <a:bodyPr/>
                    <a:lstStyle/>
                    <a:p>
                      <a:pPr>
                        <a:lnSpc>
                          <a:spcPct val="115000"/>
                        </a:lnSpc>
                        <a:spcAft>
                          <a:spcPts val="0"/>
                        </a:spcAft>
                      </a:pPr>
                      <a:endParaRPr lang="es-ES" sz="1100" dirty="0"/>
                    </a:p>
                    <a:p>
                      <a:pPr algn="ctr">
                        <a:lnSpc>
                          <a:spcPct val="115000"/>
                        </a:lnSpc>
                        <a:spcAft>
                          <a:spcPts val="0"/>
                        </a:spcAft>
                      </a:pPr>
                      <a:r>
                        <a:rPr lang="es-ES" sz="1100" dirty="0"/>
                        <a:t>INTEGRANTES</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c>
                  <a:txBody>
                    <a:bodyPr/>
                    <a:lstStyle/>
                    <a:p>
                      <a:pPr>
                        <a:lnSpc>
                          <a:spcPct val="115000"/>
                        </a:lnSpc>
                        <a:spcAft>
                          <a:spcPts val="0"/>
                        </a:spcAft>
                      </a:pPr>
                      <a:r>
                        <a:rPr lang="es-MX" sz="1100" dirty="0"/>
                        <a:t>Beatriz Andrea Fonseca Benjamín López</a:t>
                      </a:r>
                    </a:p>
                    <a:p>
                      <a:pPr>
                        <a:lnSpc>
                          <a:spcPct val="115000"/>
                        </a:lnSpc>
                        <a:spcAft>
                          <a:spcPts val="0"/>
                        </a:spcAft>
                      </a:pPr>
                      <a:r>
                        <a:rPr lang="es-MX" sz="1100" dirty="0"/>
                        <a:t>Aarón López (Dibujo)</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c>
                  <a:txBody>
                    <a:bodyPr/>
                    <a:lstStyle/>
                    <a:p>
                      <a:pPr>
                        <a:lnSpc>
                          <a:spcPct val="115000"/>
                        </a:lnSpc>
                        <a:spcAft>
                          <a:spcPts val="0"/>
                        </a:spcAft>
                      </a:pPr>
                      <a:r>
                        <a:rPr lang="es-MX" sz="1100" dirty="0"/>
                        <a:t>FÍSICA</a:t>
                      </a:r>
                    </a:p>
                    <a:p>
                      <a:pPr>
                        <a:lnSpc>
                          <a:spcPct val="115000"/>
                        </a:lnSpc>
                        <a:spcAft>
                          <a:spcPts val="0"/>
                        </a:spcAft>
                      </a:pPr>
                      <a:r>
                        <a:rPr lang="es-MX" sz="1100" dirty="0"/>
                        <a:t>INFORMÁTICA</a:t>
                      </a:r>
                    </a:p>
                    <a:p>
                      <a:pPr>
                        <a:lnSpc>
                          <a:spcPct val="115000"/>
                        </a:lnSpc>
                        <a:spcAft>
                          <a:spcPts val="0"/>
                        </a:spcAft>
                      </a:pPr>
                      <a:r>
                        <a:rPr lang="es-MX" sz="1100" dirty="0"/>
                        <a:t>DIBUJO </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r>
              <a:tr h="1066254">
                <a:tc>
                  <a:txBody>
                    <a:bodyPr/>
                    <a:lstStyle/>
                    <a:p>
                      <a:pPr>
                        <a:lnSpc>
                          <a:spcPct val="115000"/>
                        </a:lnSpc>
                        <a:spcAft>
                          <a:spcPts val="0"/>
                        </a:spcAft>
                      </a:pPr>
                      <a:r>
                        <a:rPr lang="es-MX" sz="1100" dirty="0"/>
                        <a:t>Contexto:   </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gn="just">
                        <a:lnSpc>
                          <a:spcPct val="115000"/>
                        </a:lnSpc>
                        <a:spcAft>
                          <a:spcPts val="0"/>
                        </a:spcAft>
                      </a:pPr>
                      <a:r>
                        <a:rPr lang="es-MX" sz="1100" u="sng" dirty="0"/>
                        <a:t>Movimiento de Satélites</a:t>
                      </a:r>
                      <a:endParaRPr lang="es-MX" sz="1100" dirty="0"/>
                    </a:p>
                    <a:p>
                      <a:pPr algn="just">
                        <a:lnSpc>
                          <a:spcPct val="115000"/>
                        </a:lnSpc>
                        <a:spcAft>
                          <a:spcPts val="0"/>
                        </a:spcAft>
                      </a:pPr>
                      <a:r>
                        <a:rPr lang="es-MX" sz="1100" dirty="0"/>
                        <a:t>Interés y fascinación del hombre (y el alumno), por el espacio, los viajes espaciales y las telecomunicaciones;</a:t>
                      </a:r>
                    </a:p>
                    <a:p>
                      <a:pPr algn="just">
                        <a:lnSpc>
                          <a:spcPct val="115000"/>
                        </a:lnSpc>
                        <a:spcAft>
                          <a:spcPts val="0"/>
                        </a:spcAft>
                      </a:pPr>
                      <a:r>
                        <a:rPr lang="es-MX" sz="1100" dirty="0"/>
                        <a:t>Interés del alumno por conocer  la forma en que operan las redes sociales vía satélite </a:t>
                      </a:r>
                    </a:p>
                    <a:p>
                      <a:pPr algn="just">
                        <a:lnSpc>
                          <a:spcPct val="115000"/>
                        </a:lnSpc>
                        <a:spcAft>
                          <a:spcPts val="0"/>
                        </a:spcAft>
                      </a:pPr>
                      <a:r>
                        <a:rPr lang="es-MX" sz="1100" dirty="0"/>
                        <a:t>Fomentar las artes y la estética al tratar el tema. </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s-MX"/>
                    </a:p>
                  </a:txBody>
                  <a:tcPr/>
                </a:tc>
              </a:tr>
              <a:tr h="887574">
                <a:tc>
                  <a:txBody>
                    <a:bodyPr/>
                    <a:lstStyle/>
                    <a:p>
                      <a:pPr>
                        <a:lnSpc>
                          <a:spcPct val="115000"/>
                        </a:lnSpc>
                        <a:spcAft>
                          <a:spcPts val="0"/>
                        </a:spcAft>
                      </a:pPr>
                      <a:r>
                        <a:rPr lang="es-MX" sz="1100" dirty="0"/>
                        <a:t>Objetivo general del proyecto/Intención:</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gn="just">
                        <a:lnSpc>
                          <a:spcPct val="115000"/>
                        </a:lnSpc>
                        <a:spcAft>
                          <a:spcPts val="0"/>
                        </a:spcAft>
                      </a:pPr>
                      <a:r>
                        <a:rPr lang="es-MX" sz="1100" dirty="0"/>
                        <a:t>Inventar, innovar, diseñar o crear algo nuevo: Nuevas tecnologías de telecomunicaciones: para ello deben conocer su funcionamiento, conocer el tema de acuerdo a una propuesta integrada pues sólo sabiendo “Movimiento de Satélites”, se podrá innovar; </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s-MX"/>
                    </a:p>
                  </a:txBody>
                  <a:tcPr/>
                </a:tc>
              </a:tr>
              <a:tr h="1780975">
                <a:tc>
                  <a:txBody>
                    <a:bodyPr/>
                    <a:lstStyle/>
                    <a:p>
                      <a:pPr>
                        <a:lnSpc>
                          <a:spcPct val="115000"/>
                        </a:lnSpc>
                        <a:spcAft>
                          <a:spcPts val="0"/>
                        </a:spcAft>
                      </a:pPr>
                      <a:r>
                        <a:rPr lang="es-MX" sz="1100"/>
                        <a:t>Objetivos específicos:</a:t>
                      </a:r>
                      <a:endParaRPr lang="es-MX" sz="110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gn="just">
                        <a:lnSpc>
                          <a:spcPct val="115000"/>
                        </a:lnSpc>
                        <a:spcAft>
                          <a:spcPts val="0"/>
                        </a:spcAft>
                      </a:pPr>
                      <a:r>
                        <a:rPr lang="es-MX" sz="1100" dirty="0"/>
                        <a:t>Que el estudiante encuentre que el tema es atractivo (abarca diferentes intereses);</a:t>
                      </a:r>
                    </a:p>
                    <a:p>
                      <a:pPr algn="just">
                        <a:lnSpc>
                          <a:spcPct val="115000"/>
                        </a:lnSpc>
                        <a:spcAft>
                          <a:spcPts val="0"/>
                        </a:spcAft>
                      </a:pPr>
                      <a:r>
                        <a:rPr lang="es-MX" sz="1100" dirty="0"/>
                        <a:t>Que el tema desarrolle en el alumno habilidades  digitales para el manejo de lenguajes de programación</a:t>
                      </a:r>
                    </a:p>
                    <a:p>
                      <a:pPr algn="just">
                        <a:lnSpc>
                          <a:spcPct val="115000"/>
                        </a:lnSpc>
                        <a:spcAft>
                          <a:spcPts val="0"/>
                        </a:spcAft>
                      </a:pPr>
                      <a:r>
                        <a:rPr lang="es-MX" sz="1100" dirty="0"/>
                        <a:t>Que el alumno encuentre una explicación real a los trabajos de </a:t>
                      </a:r>
                      <a:r>
                        <a:rPr lang="es-MX" sz="1100" dirty="0" err="1"/>
                        <a:t>Kepler</a:t>
                      </a:r>
                      <a:r>
                        <a:rPr lang="es-MX" sz="1100" dirty="0"/>
                        <a:t> y lo reconozca como un personaje interdisciplinario puesto que era dibujante y también artista;</a:t>
                      </a:r>
                    </a:p>
                    <a:p>
                      <a:pPr algn="just">
                        <a:lnSpc>
                          <a:spcPct val="115000"/>
                        </a:lnSpc>
                        <a:spcAft>
                          <a:spcPts val="0"/>
                        </a:spcAft>
                      </a:pPr>
                      <a:r>
                        <a:rPr lang="es-MX" sz="1100" dirty="0"/>
                        <a:t>Desarrollar habilidades de interdisciplinariedad;</a:t>
                      </a:r>
                    </a:p>
                    <a:p>
                      <a:pPr algn="just">
                        <a:lnSpc>
                          <a:spcPct val="115000"/>
                        </a:lnSpc>
                        <a:spcAft>
                          <a:spcPts val="0"/>
                        </a:spcAft>
                      </a:pPr>
                      <a:r>
                        <a:rPr lang="es-MX" sz="1100" dirty="0"/>
                        <a:t>Adquirir valores y valores sociales;</a:t>
                      </a:r>
                    </a:p>
                    <a:p>
                      <a:pPr algn="just">
                        <a:lnSpc>
                          <a:spcPct val="115000"/>
                        </a:lnSpc>
                        <a:spcAft>
                          <a:spcPts val="0"/>
                        </a:spcAft>
                      </a:pPr>
                      <a:r>
                        <a:rPr lang="es-MX" sz="1100" dirty="0"/>
                        <a:t>Incrementar el rendimiento académico;</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s-MX"/>
                    </a:p>
                  </a:txBody>
                  <a:tcPr/>
                </a:tc>
              </a:tr>
              <a:tr h="1423615">
                <a:tc>
                  <a:txBody>
                    <a:bodyPr/>
                    <a:lstStyle/>
                    <a:p>
                      <a:pPr>
                        <a:lnSpc>
                          <a:spcPct val="115000"/>
                        </a:lnSpc>
                        <a:spcAft>
                          <a:spcPts val="0"/>
                        </a:spcAft>
                      </a:pPr>
                      <a:r>
                        <a:rPr lang="es-ES" sz="1100"/>
                        <a:t>Disciplinas involucradas (objetivos de cada una)</a:t>
                      </a:r>
                      <a:endParaRPr lang="es-MX" sz="110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nSpc>
                          <a:spcPct val="115000"/>
                        </a:lnSpc>
                        <a:spcAft>
                          <a:spcPts val="0"/>
                        </a:spcAft>
                      </a:pPr>
                      <a:r>
                        <a:rPr lang="es-ES" sz="1100" dirty="0"/>
                        <a:t>FÍSICA: </a:t>
                      </a:r>
                      <a:r>
                        <a:rPr lang="es-MX" sz="1100" dirty="0"/>
                        <a:t>El alumno desarrollará habilidades aplicando método científico y valorará el trabajo colaborativo;</a:t>
                      </a:r>
                    </a:p>
                    <a:p>
                      <a:pPr>
                        <a:lnSpc>
                          <a:spcPct val="115000"/>
                        </a:lnSpc>
                        <a:spcAft>
                          <a:spcPts val="0"/>
                        </a:spcAft>
                      </a:pPr>
                      <a:r>
                        <a:rPr lang="es-ES" sz="1100" dirty="0"/>
                        <a:t>INFORMÁTICA: </a:t>
                      </a:r>
                      <a:r>
                        <a:rPr lang="es-MX" sz="1100" dirty="0"/>
                        <a:t>El alumno desarrollará habilidades digitales necesarias; sabrá  aplicar la información a la solución de problemas </a:t>
                      </a:r>
                    </a:p>
                    <a:p>
                      <a:pPr>
                        <a:lnSpc>
                          <a:spcPct val="115000"/>
                        </a:lnSpc>
                        <a:spcAft>
                          <a:spcPts val="0"/>
                        </a:spcAft>
                      </a:pPr>
                      <a:r>
                        <a:rPr lang="es-MX" sz="1100" dirty="0"/>
                        <a:t>DIBUJO: El alumno reconocerá la utilidad del dibujo como medio esencial de comunicación para articular  una idea gráfica con un significado claro.</a:t>
                      </a:r>
                      <a:endParaRPr lang="es-MX" sz="1100" dirty="0">
                        <a:latin typeface="Calibri"/>
                        <a:ea typeface="Calibri"/>
                        <a:cs typeface="Times New Roman"/>
                      </a:endParaRPr>
                    </a:p>
                  </a:txBody>
                  <a:tcPr marL="43450" marR="43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s-MX"/>
                    </a:p>
                  </a:txBody>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65</a:t>
            </a:fld>
            <a:endParaRPr lang="es-MX"/>
          </a:p>
        </p:txBody>
      </p:sp>
      <p:graphicFrame>
        <p:nvGraphicFramePr>
          <p:cNvPr id="9" name="8 Tabla"/>
          <p:cNvGraphicFramePr>
            <a:graphicFrameLocks noGrp="1"/>
          </p:cNvGraphicFramePr>
          <p:nvPr/>
        </p:nvGraphicFramePr>
        <p:xfrm>
          <a:off x="899592" y="476671"/>
          <a:ext cx="7920880" cy="5234713"/>
        </p:xfrm>
        <a:graphic>
          <a:graphicData uri="http://schemas.openxmlformats.org/drawingml/2006/table">
            <a:tbl>
              <a:tblPr firstRow="1" bandRow="1">
                <a:tableStyleId>{D113A9D2-9D6B-4929-AA2D-F23B5EE8CBE7}</a:tableStyleId>
              </a:tblPr>
              <a:tblGrid>
                <a:gridCol w="3960440"/>
                <a:gridCol w="3960440"/>
              </a:tblGrid>
              <a:tr h="547176">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1214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kern="1200" dirty="0" smtClean="0"/>
                        <a:t>Evaluación (tipos y herramientas)</a:t>
                      </a:r>
                      <a:endParaRPr kumimoji="0" lang="es-MX" sz="1800" kern="1200" dirty="0" smtClean="0"/>
                    </a:p>
                    <a:p>
                      <a:endParaRPr lang="es-MX"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MX" sz="1400" kern="1200" dirty="0" smtClean="0"/>
                        <a:t>Evaluación de los tres tipos de </a:t>
                      </a:r>
                      <a:r>
                        <a:rPr kumimoji="0" lang="es-ES" sz="1400" kern="1200" dirty="0" smtClean="0"/>
                        <a:t>A</a:t>
                      </a:r>
                      <a:r>
                        <a:rPr kumimoji="0" lang="es-MX" sz="1400" kern="1200" dirty="0" err="1" smtClean="0"/>
                        <a:t>prendizaje</a:t>
                      </a:r>
                      <a:r>
                        <a:rPr kumimoji="0" lang="es-MX" sz="1400" kern="1200" dirty="0" smtClean="0"/>
                        <a:t>: </a:t>
                      </a:r>
                      <a:r>
                        <a:rPr kumimoji="0" lang="es-MX" sz="1400" kern="1200" dirty="0" err="1" smtClean="0"/>
                        <a:t>Actitudinal</a:t>
                      </a:r>
                      <a:r>
                        <a:rPr kumimoji="0" lang="es-ES" sz="1400" kern="1200" dirty="0" smtClean="0"/>
                        <a:t>, </a:t>
                      </a:r>
                      <a:r>
                        <a:rPr kumimoji="0" lang="es-MX" sz="1400" kern="1200" dirty="0" smtClean="0"/>
                        <a:t>Procedimental</a:t>
                      </a:r>
                      <a:r>
                        <a:rPr kumimoji="0" lang="es-ES" sz="1400" kern="1200" dirty="0" smtClean="0"/>
                        <a:t> y </a:t>
                      </a:r>
                      <a:r>
                        <a:rPr kumimoji="0" lang="es-MX" sz="1400" kern="1200" dirty="0" smtClean="0"/>
                        <a:t>Conceptual; </a:t>
                      </a:r>
                    </a:p>
                    <a:p>
                      <a:endParaRPr lang="es-MX"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176">
                <a:tc>
                  <a:txBody>
                    <a:bodyPr/>
                    <a:lstStyle/>
                    <a:p>
                      <a:endParaRPr lang="es-MX"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fontAlgn="base"/>
                      <a:r>
                        <a:rPr kumimoji="0" lang="es-MX" sz="1100" kern="1200" dirty="0" smtClean="0"/>
                        <a:t>; Diagnóstica: Cuestionarios KPSI: </a:t>
                      </a:r>
                      <a:r>
                        <a:rPr kumimoji="0" lang="es-ES" sz="1100" kern="1200" dirty="0" smtClean="0"/>
                        <a:t>Un cuestionario KPSI (</a:t>
                      </a:r>
                      <a:r>
                        <a:rPr kumimoji="0" lang="es-ES" sz="1100" kern="1200" dirty="0" err="1" smtClean="0"/>
                        <a:t>Knowledge</a:t>
                      </a:r>
                      <a:r>
                        <a:rPr kumimoji="0" lang="es-ES" sz="1100" kern="1200" dirty="0" smtClean="0"/>
                        <a:t> and Prior </a:t>
                      </a:r>
                      <a:r>
                        <a:rPr kumimoji="0" lang="es-ES" sz="1100" kern="1200" dirty="0" err="1" smtClean="0"/>
                        <a:t>StudyInventory</a:t>
                      </a:r>
                      <a:r>
                        <a:rPr kumimoji="0" lang="es-ES" sz="1100" kern="1200" dirty="0" smtClean="0"/>
                        <a:t>), proporciona al estudiante un instrumento para su autorregulación, permitiendo contrastar sus conocimientos previos con los obtenidos al finalizar la unidad, </a:t>
                      </a:r>
                      <a:endParaRPr kumimoji="0" lang="es-MX" sz="1100" kern="1200" dirty="0" smtClean="0"/>
                    </a:p>
                    <a:p>
                      <a:pPr lvl="0" fontAlgn="base"/>
                      <a:r>
                        <a:rPr kumimoji="0" lang="es-ES" sz="1100" kern="1200" dirty="0" smtClean="0"/>
                        <a:t>Para corregir errores iniciales, intermedios y finales</a:t>
                      </a:r>
                      <a:endParaRPr kumimoji="0" lang="es-MX" sz="1100" kern="1200" dirty="0" smtClean="0"/>
                    </a:p>
                    <a:p>
                      <a:pPr lvl="0"/>
                      <a:r>
                        <a:rPr kumimoji="0" lang="es-MX" sz="1100" kern="1200" dirty="0" smtClean="0"/>
                        <a:t>Trabajar en forma conjunta( profesor –alumno, alumno-alumno, alumno profesor)</a:t>
                      </a:r>
                    </a:p>
                    <a:p>
                      <a:pPr lvl="0"/>
                      <a:r>
                        <a:rPr kumimoji="0" lang="es-ES" sz="1100" kern="1200" dirty="0" smtClean="0"/>
                        <a:t> </a:t>
                      </a:r>
                      <a:r>
                        <a:rPr kumimoji="0" lang="es-MX" sz="1100" kern="1200" dirty="0" smtClean="0"/>
                        <a:t>Formativa (Proceso): listas de cotejo, pruebas objetivas, escala de rango.</a:t>
                      </a:r>
                    </a:p>
                    <a:p>
                      <a:pPr lvl="0"/>
                      <a:r>
                        <a:rPr kumimoji="0" lang="es-MX" sz="1100" kern="1200" dirty="0" err="1" smtClean="0"/>
                        <a:t>Sumativa</a:t>
                      </a:r>
                      <a:r>
                        <a:rPr kumimoji="0" lang="es-MX" sz="1100" kern="1200" dirty="0" smtClean="0"/>
                        <a:t>: Rúbrica de prácticas digitales</a:t>
                      </a:r>
                      <a:r>
                        <a:rPr kumimoji="0" lang="es-ES" sz="1100" kern="1200" dirty="0" smtClean="0"/>
                        <a:t>, </a:t>
                      </a:r>
                      <a:r>
                        <a:rPr kumimoji="0" lang="es-MX" sz="1100" kern="1200" dirty="0" smtClean="0"/>
                        <a:t>rúbrica acerca del desarrollo del dibujo o gráfica (</a:t>
                      </a:r>
                      <a:r>
                        <a:rPr kumimoji="0" lang="es-MX" sz="1100" kern="1200" dirty="0" err="1" smtClean="0"/>
                        <a:t>Heteroevaluación</a:t>
                      </a:r>
                      <a:r>
                        <a:rPr kumimoji="0" lang="es-MX" sz="1100" kern="1200" dirty="0" smtClean="0"/>
                        <a:t>); la  apreciación del alumno(Autoevaluación) y la elaboración del producto final y el logro del equipo (</a:t>
                      </a:r>
                      <a:r>
                        <a:rPr kumimoji="0" lang="es-MX" sz="1100" kern="1200" dirty="0" err="1" smtClean="0"/>
                        <a:t>Coevaluación</a:t>
                      </a:r>
                      <a:r>
                        <a:rPr kumimoji="0" lang="es-MX" sz="1100" kern="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s-MX" sz="1050" kern="1200" dirty="0" smtClean="0"/>
                    </a:p>
                    <a:p>
                      <a:endParaRPr lang="es-MX"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176">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66</a:t>
            </a:fld>
            <a:endParaRPr lang="es-MX"/>
          </a:p>
        </p:txBody>
      </p:sp>
      <p:graphicFrame>
        <p:nvGraphicFramePr>
          <p:cNvPr id="5" name="4 Tabla"/>
          <p:cNvGraphicFramePr>
            <a:graphicFrameLocks noGrp="1"/>
          </p:cNvGraphicFramePr>
          <p:nvPr/>
        </p:nvGraphicFramePr>
        <p:xfrm>
          <a:off x="755576" y="476672"/>
          <a:ext cx="7920880" cy="3760192"/>
        </p:xfrm>
        <a:graphic>
          <a:graphicData uri="http://schemas.openxmlformats.org/drawingml/2006/table">
            <a:tbl>
              <a:tblPr firstRow="1" bandRow="1">
                <a:tableStyleId>{D113A9D2-9D6B-4929-AA2D-F23B5EE8CBE7}</a:tableStyleId>
              </a:tblPr>
              <a:tblGrid>
                <a:gridCol w="3960440"/>
                <a:gridCol w="3960440"/>
              </a:tblGrid>
              <a:tr h="507383">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252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err="1" smtClean="0"/>
                        <a:t>Actividad</a:t>
                      </a:r>
                      <a:r>
                        <a:rPr kumimoji="0" lang="en-US" sz="1400" kern="1200" dirty="0" smtClean="0"/>
                        <a:t> </a:t>
                      </a:r>
                      <a:r>
                        <a:rPr kumimoji="0" lang="en-US" sz="1400" kern="1200" dirty="0" err="1" smtClean="0"/>
                        <a:t>interdisciplinaria</a:t>
                      </a:r>
                      <a:r>
                        <a:rPr kumimoji="0" lang="en-US" sz="1400" kern="1200" dirty="0" smtClean="0"/>
                        <a:t> de </a:t>
                      </a:r>
                      <a:r>
                        <a:rPr kumimoji="0" lang="en-US" sz="1400" kern="1200" dirty="0" err="1" smtClean="0"/>
                        <a:t>apertura</a:t>
                      </a:r>
                      <a:r>
                        <a:rPr kumimoji="0" lang="en-US" sz="1400" kern="1200" dirty="0" smtClean="0"/>
                        <a:t>:</a:t>
                      </a:r>
                      <a:endParaRPr kumimoji="0" lang="es-MX" sz="1400" kern="1200" dirty="0" smtClean="0"/>
                    </a:p>
                    <a:p>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s-MX" sz="1400" kern="1200" dirty="0" smtClean="0"/>
                        <a:t>Lluvia de ideas en donde las materias involucradas detonen el interés de los estudiantes con preguntas como:</a:t>
                      </a:r>
                    </a:p>
                    <a:p>
                      <a:pPr lvl="0"/>
                      <a:r>
                        <a:rPr kumimoji="0" lang="es-MX" sz="1400" kern="1200" dirty="0" smtClean="0"/>
                        <a:t>¿Qué pasaría si no hubiera   satélites </a:t>
                      </a:r>
                    </a:p>
                    <a:p>
                      <a:pPr lvl="0"/>
                      <a:r>
                        <a:rPr kumimoji="0" lang="es-MX" sz="1400" kern="1200" dirty="0" smtClean="0"/>
                        <a:t>Que pasaría con las redes sociales (</a:t>
                      </a:r>
                      <a:r>
                        <a:rPr kumimoji="0" lang="es-MX" sz="1400" kern="1200" dirty="0" err="1" smtClean="0"/>
                        <a:t>Whatt’s</a:t>
                      </a:r>
                      <a:r>
                        <a:rPr kumimoji="0" lang="es-MX" sz="1400" kern="1200" dirty="0" smtClean="0"/>
                        <a:t> </a:t>
                      </a:r>
                      <a:r>
                        <a:rPr kumimoji="0" lang="es-MX" sz="1400" kern="1200" dirty="0" err="1" smtClean="0"/>
                        <a:t>App</a:t>
                      </a:r>
                      <a:r>
                        <a:rPr kumimoji="0" lang="es-MX" sz="1400" kern="1200" dirty="0" smtClean="0"/>
                        <a:t>, </a:t>
                      </a:r>
                      <a:r>
                        <a:rPr kumimoji="0" lang="es-MX" sz="1400" kern="1200" dirty="0" err="1" smtClean="0"/>
                        <a:t>Facebook</a:t>
                      </a:r>
                      <a:r>
                        <a:rPr kumimoji="0" lang="es-MX" sz="1400" kern="1200" dirty="0" smtClean="0"/>
                        <a:t>, </a:t>
                      </a:r>
                      <a:r>
                        <a:rPr kumimoji="0" lang="es-MX" sz="1400" kern="1200" dirty="0" err="1" smtClean="0"/>
                        <a:t>Twitter</a:t>
                      </a:r>
                      <a:r>
                        <a:rPr kumimoji="0" lang="es-MX" sz="1400" kern="1200" dirty="0" smtClean="0"/>
                        <a:t>, </a:t>
                      </a:r>
                      <a:r>
                        <a:rPr kumimoji="0" lang="es-MX" sz="1400" kern="1200" dirty="0" err="1" smtClean="0"/>
                        <a:t>Instagram</a:t>
                      </a:r>
                      <a:r>
                        <a:rPr kumimoji="0" lang="es-MX" sz="1400" kern="1200" dirty="0" smtClean="0"/>
                        <a:t>, etc.)? </a:t>
                      </a:r>
                    </a:p>
                    <a:p>
                      <a:pPr lvl="0"/>
                      <a:r>
                        <a:rPr kumimoji="0" lang="es-MX" sz="1400" kern="1200" dirty="0" smtClean="0"/>
                        <a:t>¿Qué implicaría que no hubiera internet?</a:t>
                      </a:r>
                    </a:p>
                    <a:p>
                      <a:pPr lvl="0"/>
                      <a:r>
                        <a:rPr kumimoji="0" lang="es-ES" sz="1400" kern="1200" dirty="0" smtClean="0"/>
                        <a:t>¿</a:t>
                      </a:r>
                      <a:r>
                        <a:rPr kumimoji="0" lang="es-MX" sz="1400" kern="1200" dirty="0" smtClean="0"/>
                        <a:t>Cuál es mejor método del dibujo para el trazado de elipses?</a:t>
                      </a:r>
                    </a:p>
                    <a:p>
                      <a:pPr lvl="0"/>
                      <a:r>
                        <a:rPr kumimoji="0" lang="es-MX" sz="1400" kern="1200" dirty="0" smtClean="0"/>
                        <a:t>¿</a:t>
                      </a:r>
                      <a:r>
                        <a:rPr kumimoji="0" lang="es-ES" sz="1400" kern="1200" dirty="0" smtClean="0"/>
                        <a:t>D</a:t>
                      </a:r>
                      <a:r>
                        <a:rPr kumimoji="0" lang="es-MX" sz="1400" kern="1200" dirty="0" smtClean="0"/>
                        <a:t>e qué manera puedo resaltar  elementos técnicos y artísticos del dibujo?</a:t>
                      </a:r>
                    </a:p>
                    <a:p>
                      <a:pPr lvl="0"/>
                      <a:r>
                        <a:rPr kumimoji="0" lang="es-ES" sz="1400" kern="1200" dirty="0" smtClean="0"/>
                        <a:t>¿</a:t>
                      </a:r>
                      <a:r>
                        <a:rPr kumimoji="0" lang="es-MX" sz="1400" kern="1200" dirty="0" smtClean="0"/>
                        <a:t>Cómo cambiaría la vida sin la sencilla TV?</a:t>
                      </a:r>
                    </a:p>
                    <a:p>
                      <a:endParaRPr lang="es-MX"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2555776" y="4437112"/>
          <a:ext cx="6096000" cy="1742440"/>
        </p:xfrm>
        <a:graphic>
          <a:graphicData uri="http://schemas.openxmlformats.org/drawingml/2006/table">
            <a:tbl>
              <a:tblPr firstRow="1" bandRow="1">
                <a:tableStyleId>{D113A9D2-9D6B-4929-AA2D-F23B5EE8CBE7}</a:tableStyleId>
              </a:tblPr>
              <a:tblGrid>
                <a:gridCol w="3048000"/>
                <a:gridCol w="3048000"/>
              </a:tblGrid>
              <a:tr h="370840">
                <a:tc>
                  <a:txBody>
                    <a:bodyPr/>
                    <a:lstStyle/>
                    <a:p>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err="1" smtClean="0"/>
                        <a:t>Tipo</a:t>
                      </a:r>
                      <a:r>
                        <a:rPr kumimoji="0" lang="en-US" sz="1400" kern="1200" dirty="0" smtClean="0"/>
                        <a:t> de </a:t>
                      </a:r>
                      <a:r>
                        <a:rPr kumimoji="0" lang="en-US" sz="1400" kern="1200" dirty="0" err="1" smtClean="0"/>
                        <a:t>preguntas</a:t>
                      </a:r>
                      <a:endParaRPr kumimoji="0" lang="es-MX" sz="1400" kern="1200" dirty="0" smtClean="0"/>
                    </a:p>
                    <a:p>
                      <a:endParaRPr lang="es-MX"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s-MX" sz="1400" kern="1200" dirty="0" smtClean="0"/>
                        <a:t>Preguntas que dirigen la investigación y conocimiento interdisciplinario; que detonen interés para recopilar información a través de la investigación y el aprendizaje.</a:t>
                      </a:r>
                      <a:endParaRPr lang="es-MX"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67</a:t>
            </a:fld>
            <a:endParaRPr lang="es-MX"/>
          </a:p>
        </p:txBody>
      </p:sp>
      <p:graphicFrame>
        <p:nvGraphicFramePr>
          <p:cNvPr id="3" name="2 Tabla"/>
          <p:cNvGraphicFramePr>
            <a:graphicFrameLocks noGrp="1"/>
          </p:cNvGraphicFramePr>
          <p:nvPr/>
        </p:nvGraphicFramePr>
        <p:xfrm>
          <a:off x="395535" y="188638"/>
          <a:ext cx="8424937" cy="4824537"/>
        </p:xfrm>
        <a:graphic>
          <a:graphicData uri="http://schemas.openxmlformats.org/drawingml/2006/table">
            <a:tbl>
              <a:tblPr/>
              <a:tblGrid>
                <a:gridCol w="3923630"/>
                <a:gridCol w="216297"/>
                <a:gridCol w="216297"/>
                <a:gridCol w="1044376"/>
                <a:gridCol w="3024337"/>
              </a:tblGrid>
              <a:tr h="779588">
                <a:tc gridSpan="3">
                  <a:txBody>
                    <a:bodyPr/>
                    <a:lstStyle/>
                    <a:p>
                      <a:pPr>
                        <a:lnSpc>
                          <a:spcPct val="115000"/>
                        </a:lnSpc>
                        <a:spcAft>
                          <a:spcPts val="0"/>
                        </a:spcAft>
                      </a:pPr>
                      <a:r>
                        <a:rPr lang="es-ES" sz="1400" b="1" dirty="0">
                          <a:latin typeface="Arial" pitchFamily="34" charset="0"/>
                          <a:ea typeface="Calibri"/>
                          <a:cs typeface="Arial" pitchFamily="34" charset="0"/>
                        </a:rPr>
                        <a:t>PROYECTO INTERDISCIPLINARIO: </a:t>
                      </a:r>
                      <a:endParaRPr lang="es-MX" sz="1400" b="1" dirty="0">
                        <a:latin typeface="Arial" pitchFamily="34" charset="0"/>
                        <a:ea typeface="Calibri"/>
                        <a:cs typeface="Arial" pitchFamily="34" charset="0"/>
                      </a:endParaRPr>
                    </a:p>
                    <a:p>
                      <a:pPr>
                        <a:lnSpc>
                          <a:spcPct val="115000"/>
                        </a:lnSpc>
                        <a:spcAft>
                          <a:spcPts val="0"/>
                        </a:spcAft>
                      </a:pPr>
                      <a:r>
                        <a:rPr lang="es-ES" sz="1400" b="1" dirty="0">
                          <a:latin typeface="Arial" pitchFamily="34" charset="0"/>
                          <a:ea typeface="Calibri"/>
                          <a:cs typeface="Arial" pitchFamily="34" charset="0"/>
                        </a:rPr>
                        <a:t>                                    MOVIMIENTO DE SATÉLITES</a:t>
                      </a:r>
                      <a:endParaRPr lang="es-MX" sz="1400" b="1" dirty="0">
                        <a:latin typeface="Arial" pitchFamily="34" charset="0"/>
                        <a:ea typeface="Calibri"/>
                        <a:cs typeface="Arial" pitchFamily="34"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c gridSpan="2">
                  <a:txBody>
                    <a:bodyPr/>
                    <a:lstStyle/>
                    <a:p>
                      <a:pPr>
                        <a:lnSpc>
                          <a:spcPct val="115000"/>
                        </a:lnSpc>
                        <a:spcAft>
                          <a:spcPts val="0"/>
                        </a:spcAft>
                      </a:pPr>
                      <a:r>
                        <a:rPr lang="en-US" sz="1400" b="1" dirty="0">
                          <a:latin typeface="Arial" pitchFamily="34" charset="0"/>
                          <a:ea typeface="Calibri"/>
                          <a:cs typeface="Arial" pitchFamily="34" charset="0"/>
                        </a:rPr>
                        <a:t>NÚMERO DE SESIÓN:</a:t>
                      </a:r>
                      <a:endParaRPr lang="es-MX" sz="1400" b="1" dirty="0">
                        <a:latin typeface="Arial" pitchFamily="34" charset="0"/>
                        <a:ea typeface="Calibri"/>
                        <a:cs typeface="Arial" pitchFamily="34" charset="0"/>
                      </a:endParaRPr>
                    </a:p>
                    <a:p>
                      <a:pPr>
                        <a:lnSpc>
                          <a:spcPct val="115000"/>
                        </a:lnSpc>
                        <a:spcAft>
                          <a:spcPts val="0"/>
                        </a:spcAft>
                      </a:pPr>
                      <a:r>
                        <a:rPr lang="en-US" sz="1400" b="1" dirty="0">
                          <a:latin typeface="Arial" pitchFamily="34" charset="0"/>
                          <a:ea typeface="Calibri"/>
                          <a:cs typeface="Arial" pitchFamily="34" charset="0"/>
                        </a:rPr>
                        <a:t>        01</a:t>
                      </a:r>
                      <a:endParaRPr lang="es-MX" sz="1400" b="1" dirty="0">
                        <a:latin typeface="Arial" pitchFamily="34" charset="0"/>
                        <a:ea typeface="Calibri"/>
                        <a:cs typeface="Arial" pitchFamily="34"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r>
              <a:tr h="1244600">
                <a:tc gridSpan="3">
                  <a:txBody>
                    <a:bodyPr/>
                    <a:lstStyle/>
                    <a:p>
                      <a:pPr>
                        <a:lnSpc>
                          <a:spcPct val="115000"/>
                        </a:lnSpc>
                        <a:spcAft>
                          <a:spcPts val="0"/>
                        </a:spcAft>
                      </a:pPr>
                      <a:r>
                        <a:rPr lang="es-ES" sz="1050" b="1" dirty="0">
                          <a:latin typeface="Times New Roman" pitchFamily="18" charset="0"/>
                          <a:ea typeface="Calibri"/>
                          <a:cs typeface="Times New Roman" pitchFamily="18" charset="0"/>
                        </a:rPr>
                        <a:t>PROFESORES Y ASIGNATURA:</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BEATRIZ FONSECA (FÍSICA)</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BENJAMÍN LÓPEZ (INFORMÁTICA) </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AARÓN VÁZQUEZ (DIBUJO)</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c gridSpan="2">
                  <a:txBody>
                    <a:bodyPr/>
                    <a:lstStyle/>
                    <a:p>
                      <a:pPr>
                        <a:lnSpc>
                          <a:spcPct val="115000"/>
                        </a:lnSpc>
                        <a:spcAft>
                          <a:spcPts val="0"/>
                        </a:spcAft>
                      </a:pPr>
                      <a:r>
                        <a:rPr lang="es-ES" sz="1050" dirty="0">
                          <a:latin typeface="Times New Roman" pitchFamily="18" charset="0"/>
                          <a:ea typeface="Calibri"/>
                          <a:cs typeface="Times New Roman" pitchFamily="18" charset="0"/>
                        </a:rPr>
                        <a:t>ESCUELA BENJAMÍN FRANKLIN </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CLAVE 1196</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EQUIPO 2</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r>
              <a:tr h="311150">
                <a:tc gridSpan="5">
                  <a:txBody>
                    <a:bodyPr/>
                    <a:lstStyle/>
                    <a:p>
                      <a:pPr>
                        <a:lnSpc>
                          <a:spcPct val="115000"/>
                        </a:lnSpc>
                        <a:spcAft>
                          <a:spcPts val="0"/>
                        </a:spcAft>
                      </a:pPr>
                      <a:r>
                        <a:rPr lang="es-ES" sz="1050" b="1" dirty="0">
                          <a:latin typeface="Times New Roman" pitchFamily="18" charset="0"/>
                          <a:ea typeface="Calibri"/>
                          <a:cs typeface="Times New Roman" pitchFamily="18" charset="0"/>
                        </a:rPr>
                        <a:t>NOMBRES DE LOS ALUMNOS:</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1150">
                <a:tc gridSpan="2">
                  <a:txBody>
                    <a:bodyPr/>
                    <a:lstStyle/>
                    <a:p>
                      <a:pPr>
                        <a:lnSpc>
                          <a:spcPct val="115000"/>
                        </a:lnSpc>
                        <a:spcAft>
                          <a:spcPts val="0"/>
                        </a:spcAft>
                      </a:pPr>
                      <a:r>
                        <a:rPr lang="es-ES" sz="1050" b="1" dirty="0">
                          <a:latin typeface="Times New Roman" pitchFamily="18" charset="0"/>
                          <a:ea typeface="Calibri"/>
                          <a:cs typeface="Times New Roman" pitchFamily="18" charset="0"/>
                        </a:rPr>
                        <a:t>GRUPO:</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gridSpan="3">
                  <a:txBody>
                    <a:bodyPr/>
                    <a:lstStyle/>
                    <a:p>
                      <a:pPr>
                        <a:lnSpc>
                          <a:spcPct val="115000"/>
                        </a:lnSpc>
                        <a:spcAft>
                          <a:spcPts val="0"/>
                        </a:spcAft>
                      </a:pPr>
                      <a:r>
                        <a:rPr lang="es-ES" sz="1050" b="1" dirty="0">
                          <a:latin typeface="Times New Roman" pitchFamily="18" charset="0"/>
                          <a:ea typeface="Calibri"/>
                          <a:cs typeface="Times New Roman" pitchFamily="18" charset="0"/>
                        </a:rPr>
                        <a:t>NÚMERO DE EQUIPO:</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r>
              <a:tr h="622300">
                <a:tc gridSpan="2">
                  <a:txBody>
                    <a:bodyPr/>
                    <a:lstStyle/>
                    <a:p>
                      <a:pPr>
                        <a:lnSpc>
                          <a:spcPct val="115000"/>
                        </a:lnSpc>
                        <a:spcAft>
                          <a:spcPts val="0"/>
                        </a:spcAft>
                      </a:pPr>
                      <a:r>
                        <a:rPr lang="es-ES" sz="1050" b="1" dirty="0">
                          <a:latin typeface="Times New Roman" pitchFamily="18" charset="0"/>
                          <a:ea typeface="Calibri"/>
                          <a:cs typeface="Times New Roman" pitchFamily="18" charset="0"/>
                        </a:rPr>
                        <a:t>TIPO DE SESIÓN (ASIGNATURA O INTERDISCIPLINARIA):</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Interdisciplinaria</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gridSpan="3">
                  <a:txBody>
                    <a:bodyPr/>
                    <a:lstStyle/>
                    <a:p>
                      <a:pPr>
                        <a:lnSpc>
                          <a:spcPct val="115000"/>
                        </a:lnSpc>
                        <a:spcAft>
                          <a:spcPts val="0"/>
                        </a:spcAft>
                      </a:pPr>
                      <a:r>
                        <a:rPr lang="es-ES" sz="1050" b="1" dirty="0">
                          <a:latin typeface="Times New Roman" pitchFamily="18" charset="0"/>
                          <a:ea typeface="Calibri"/>
                          <a:cs typeface="Times New Roman" pitchFamily="18" charset="0"/>
                        </a:rPr>
                        <a:t>TIEMPO TOTAL:</a:t>
                      </a:r>
                      <a:r>
                        <a:rPr lang="es-ES" sz="1050" dirty="0">
                          <a:latin typeface="Times New Roman" pitchFamily="18" charset="0"/>
                          <a:ea typeface="Calibri"/>
                          <a:cs typeface="Times New Roman" pitchFamily="18" charset="0"/>
                        </a:rPr>
                        <a:t>  50 minutos… </a:t>
                      </a:r>
                      <a:r>
                        <a:rPr lang="es-ES" sz="1050" u="dash" dirty="0">
                          <a:latin typeface="Times New Roman" pitchFamily="18" charset="0"/>
                          <a:ea typeface="Calibri"/>
                          <a:cs typeface="Times New Roman" pitchFamily="18" charset="0"/>
                        </a:rPr>
                        <a:t>Viernes, de 12:30 a 1:30 pm</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endParaRPr lang="es-MX"/>
                    </a:p>
                  </a:txBody>
                  <a:tcPr/>
                </a:tc>
              </a:tr>
              <a:tr h="1555749">
                <a:tc>
                  <a:txBody>
                    <a:bodyPr/>
                    <a:lstStyle/>
                    <a:p>
                      <a:pPr>
                        <a:lnSpc>
                          <a:spcPct val="115000"/>
                        </a:lnSpc>
                        <a:spcAft>
                          <a:spcPts val="0"/>
                        </a:spcAft>
                      </a:pPr>
                      <a:endParaRPr lang="es-ES" sz="1050" dirty="0">
                        <a:latin typeface="Times New Roman" pitchFamily="18" charset="0"/>
                        <a:ea typeface="Calibri"/>
                        <a:cs typeface="Times New Roman" pitchFamily="18" charset="0"/>
                      </a:endParaRPr>
                    </a:p>
                    <a:p>
                      <a:pPr>
                        <a:lnSpc>
                          <a:spcPct val="115000"/>
                        </a:lnSpc>
                        <a:spcAft>
                          <a:spcPts val="0"/>
                        </a:spcAft>
                      </a:pPr>
                      <a:r>
                        <a:rPr lang="en-US" sz="1050" b="1" dirty="0">
                          <a:latin typeface="Times New Roman" pitchFamily="18" charset="0"/>
                          <a:ea typeface="Calibri"/>
                          <a:cs typeface="Times New Roman" pitchFamily="18" charset="0"/>
                        </a:rPr>
                        <a:t>FECHA PROBABLE:</a:t>
                      </a:r>
                      <a:r>
                        <a:rPr lang="en-US" sz="1050" dirty="0">
                          <a:latin typeface="Times New Roman" pitchFamily="18" charset="0"/>
                          <a:ea typeface="Calibri"/>
                          <a:cs typeface="Times New Roman" pitchFamily="18" charset="0"/>
                        </a:rPr>
                        <a:t>   07 SEP 18</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gridSpan="3">
                  <a:txBody>
                    <a:bodyPr/>
                    <a:lstStyle/>
                    <a:p>
                      <a:pPr>
                        <a:lnSpc>
                          <a:spcPct val="115000"/>
                        </a:lnSpc>
                        <a:spcAft>
                          <a:spcPts val="0"/>
                        </a:spcAft>
                      </a:pPr>
                      <a:endParaRPr lang="en-US" sz="1050" dirty="0">
                        <a:latin typeface="Times New Roman" pitchFamily="18" charset="0"/>
                        <a:ea typeface="Calibri"/>
                        <a:cs typeface="Times New Roman" pitchFamily="18" charset="0"/>
                      </a:endParaRPr>
                    </a:p>
                    <a:p>
                      <a:pPr>
                        <a:lnSpc>
                          <a:spcPct val="115000"/>
                        </a:lnSpc>
                        <a:spcAft>
                          <a:spcPts val="0"/>
                        </a:spcAft>
                      </a:pPr>
                      <a:r>
                        <a:rPr lang="en-US" sz="1050" b="1" dirty="0">
                          <a:latin typeface="Times New Roman" pitchFamily="18" charset="0"/>
                          <a:ea typeface="Calibri"/>
                          <a:cs typeface="Times New Roman" pitchFamily="18" charset="0"/>
                        </a:rPr>
                        <a:t>FECHA REAL: </a:t>
                      </a:r>
                      <a:r>
                        <a:rPr lang="en-US" sz="1050" dirty="0">
                          <a:latin typeface="Times New Roman" pitchFamily="18" charset="0"/>
                          <a:ea typeface="Calibri"/>
                          <a:cs typeface="Times New Roman" pitchFamily="18" charset="0"/>
                        </a:rPr>
                        <a:t>       </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endParaRPr lang="es-MX"/>
                    </a:p>
                  </a:txBody>
                  <a:tcPr/>
                </a:tc>
                <a:tc hMerge="1">
                  <a:txBody>
                    <a:bodyPr/>
                    <a:lstStyle/>
                    <a:p>
                      <a:pPr>
                        <a:lnSpc>
                          <a:spcPct val="115000"/>
                        </a:lnSpc>
                        <a:spcAft>
                          <a:spcPts val="0"/>
                        </a:spcAft>
                      </a:pP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b="1" dirty="0">
                          <a:latin typeface="Times New Roman" pitchFamily="18" charset="0"/>
                          <a:ea typeface="Calibri"/>
                          <a:cs typeface="Times New Roman" pitchFamily="18" charset="0"/>
                        </a:rPr>
                        <a:t>OBSERVACIONES:</a:t>
                      </a:r>
                      <a:endParaRPr lang="es-MX" sz="1050" dirty="0">
                        <a:latin typeface="Times New Roman" pitchFamily="18" charset="0"/>
                        <a:ea typeface="Calibri"/>
                        <a:cs typeface="Times New Roman" pitchFamily="18" charset="0"/>
                      </a:endParaRPr>
                    </a:p>
                  </a:txBody>
                  <a:tcPr marL="31243" marR="31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68</a:t>
            </a:fld>
            <a:endParaRPr lang="es-MX"/>
          </a:p>
        </p:txBody>
      </p:sp>
      <p:graphicFrame>
        <p:nvGraphicFramePr>
          <p:cNvPr id="3" name="2 Tabla"/>
          <p:cNvGraphicFramePr>
            <a:graphicFrameLocks noGrp="1"/>
          </p:cNvGraphicFramePr>
          <p:nvPr/>
        </p:nvGraphicFramePr>
        <p:xfrm>
          <a:off x="971600" y="476672"/>
          <a:ext cx="7776864" cy="4662087"/>
        </p:xfrm>
        <a:graphic>
          <a:graphicData uri="http://schemas.openxmlformats.org/drawingml/2006/table">
            <a:tbl>
              <a:tblPr/>
              <a:tblGrid>
                <a:gridCol w="3459057"/>
                <a:gridCol w="197967"/>
                <a:gridCol w="197967"/>
                <a:gridCol w="197967"/>
                <a:gridCol w="843586"/>
                <a:gridCol w="2880320"/>
              </a:tblGrid>
              <a:tr h="0">
                <a:tc gridSpan="6">
                  <a:txBody>
                    <a:bodyPr/>
                    <a:lstStyle/>
                    <a:p>
                      <a:pPr algn="ctr">
                        <a:lnSpc>
                          <a:spcPct val="115000"/>
                        </a:lnSpc>
                        <a:spcAft>
                          <a:spcPts val="0"/>
                        </a:spcAft>
                      </a:pPr>
                      <a:r>
                        <a:rPr lang="es-ES" sz="1050" b="1" dirty="0">
                          <a:latin typeface="Times New Roman" pitchFamily="18" charset="0"/>
                          <a:ea typeface="Calibri"/>
                          <a:cs typeface="Times New Roman" pitchFamily="18" charset="0"/>
                        </a:rPr>
                        <a:t>OBJETIVO DE LA SESIÓN:</a:t>
                      </a:r>
                      <a:endParaRPr lang="es-MX" sz="1050" dirty="0">
                        <a:latin typeface="Times New Roman" pitchFamily="18" charset="0"/>
                        <a:ea typeface="Calibri"/>
                        <a:cs typeface="Times New Roman" pitchFamily="18" charset="0"/>
                      </a:endParaRPr>
                    </a:p>
                    <a:p>
                      <a:pPr algn="ctr">
                        <a:lnSpc>
                          <a:spcPct val="115000"/>
                        </a:lnSpc>
                        <a:spcAft>
                          <a:spcPts val="0"/>
                        </a:spcAft>
                      </a:pPr>
                      <a:r>
                        <a:rPr lang="es-ES" sz="1050" dirty="0">
                          <a:latin typeface="Times New Roman" pitchFamily="18" charset="0"/>
                          <a:ea typeface="Calibri"/>
                          <a:cs typeface="Times New Roman" pitchFamily="18" charset="0"/>
                        </a:rPr>
                        <a:t>Delimitar el proyecto de investigación.</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29558">
                <a:tc gridSpan="6">
                  <a:txBody>
                    <a:bodyPr/>
                    <a:lstStyle/>
                    <a:p>
                      <a:pPr>
                        <a:lnSpc>
                          <a:spcPct val="115000"/>
                        </a:lnSpc>
                        <a:spcAft>
                          <a:spcPts val="0"/>
                        </a:spcAft>
                      </a:pPr>
                      <a:r>
                        <a:rPr lang="es-ES" sz="1050" b="1" dirty="0">
                          <a:latin typeface="Times New Roman" pitchFamily="18" charset="0"/>
                          <a:ea typeface="Calibri"/>
                          <a:cs typeface="Times New Roman" pitchFamily="18" charset="0"/>
                        </a:rPr>
                        <a:t>MATERIALES:</a:t>
                      </a:r>
                      <a:endParaRPr lang="es-MX" sz="1050" dirty="0">
                        <a:latin typeface="Times New Roman" pitchFamily="18" charset="0"/>
                        <a:ea typeface="Calibri"/>
                        <a:cs typeface="Times New Roman" pitchFamily="18" charset="0"/>
                      </a:endParaRPr>
                    </a:p>
                    <a:p>
                      <a:pPr>
                        <a:lnSpc>
                          <a:spcPct val="115000"/>
                        </a:lnSpc>
                        <a:spcAft>
                          <a:spcPts val="0"/>
                        </a:spcAft>
                      </a:pPr>
                      <a:r>
                        <a:rPr lang="es-ES" sz="1050" dirty="0">
                          <a:latin typeface="Times New Roman" pitchFamily="18" charset="0"/>
                          <a:ea typeface="Calibri"/>
                          <a:cs typeface="Times New Roman" pitchFamily="18" charset="0"/>
                        </a:rPr>
                        <a:t>MARCADORES, HOJAS ROTAFOLIO, PIZARRÓN BLANCO Y PLUMONES, COMPUTADORA CON CMAP TOOLS, OFFICE Y FOXIT READER, IMPRESORA, MASKING TAPE, CELULARES CON BLUETOOTH Y WHATT’S APP.</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34821">
                <a:tc gridSpan="6">
                  <a:txBody>
                    <a:bodyPr/>
                    <a:lstStyle/>
                    <a:p>
                      <a:pPr>
                        <a:lnSpc>
                          <a:spcPct val="115000"/>
                        </a:lnSpc>
                        <a:spcAft>
                          <a:spcPts val="0"/>
                        </a:spcAft>
                      </a:pPr>
                      <a:r>
                        <a:rPr lang="es-MX" sz="1050" dirty="0">
                          <a:latin typeface="Times New Roman" pitchFamily="18" charset="0"/>
                          <a:ea typeface="Calibri"/>
                          <a:cs typeface="Times New Roman" pitchFamily="18" charset="0"/>
                        </a:rPr>
                        <a:t> </a:t>
                      </a:r>
                      <a:r>
                        <a:rPr lang="en-US" sz="1050" b="1" dirty="0">
                          <a:latin typeface="Times New Roman" pitchFamily="18" charset="0"/>
                          <a:ea typeface="Calibri"/>
                          <a:cs typeface="Times New Roman" pitchFamily="18" charset="0"/>
                        </a:rPr>
                        <a:t>TIEMPOS</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82189">
                <a:tc>
                  <a:txBody>
                    <a:bodyPr/>
                    <a:lstStyle/>
                    <a:p>
                      <a:pPr>
                        <a:lnSpc>
                          <a:spcPct val="115000"/>
                        </a:lnSpc>
                        <a:spcAft>
                          <a:spcPts val="0"/>
                        </a:spcAft>
                      </a:pPr>
                      <a:r>
                        <a:rPr lang="en-US" sz="1050" dirty="0">
                          <a:latin typeface="Times New Roman" pitchFamily="18" charset="0"/>
                          <a:ea typeface="Calibri"/>
                          <a:cs typeface="Times New Roman" pitchFamily="18" charset="0"/>
                        </a:rPr>
                        <a:t>           10 </a:t>
                      </a:r>
                      <a:r>
                        <a:rPr lang="en-US" sz="1050" dirty="0" err="1">
                          <a:latin typeface="Times New Roman" pitchFamily="18" charset="0"/>
                          <a:ea typeface="Calibri"/>
                          <a:cs typeface="Times New Roman" pitchFamily="18" charset="0"/>
                        </a:rPr>
                        <a:t>minutos</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gridSpan="4">
                  <a:txBody>
                    <a:bodyPr/>
                    <a:lstStyle/>
                    <a:p>
                      <a:pPr>
                        <a:lnSpc>
                          <a:spcPct val="115000"/>
                        </a:lnSpc>
                        <a:spcAft>
                          <a:spcPts val="0"/>
                        </a:spcAft>
                      </a:pPr>
                      <a:r>
                        <a:rPr lang="en-US" sz="1050">
                          <a:latin typeface="Times New Roman" pitchFamily="18" charset="0"/>
                          <a:ea typeface="Calibri"/>
                          <a:cs typeface="Times New Roman" pitchFamily="18" charset="0"/>
                        </a:rPr>
                        <a:t>                                                       30 minutos</a:t>
                      </a:r>
                      <a:endParaRPr lang="es-MX" sz="105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endParaRPr lang="es-MX" dirty="0"/>
                    </a:p>
                  </a:txBody>
                  <a:tcPr marL="31243" marR="312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29558">
                <a:tc>
                  <a:txBody>
                    <a:bodyPr/>
                    <a:lstStyle/>
                    <a:p>
                      <a:pPr>
                        <a:lnSpc>
                          <a:spcPct val="115000"/>
                        </a:lnSpc>
                        <a:spcAft>
                          <a:spcPts val="0"/>
                        </a:spcAft>
                      </a:pPr>
                      <a:r>
                        <a:rPr lang="en-US" sz="1050" b="1" dirty="0">
                          <a:latin typeface="Times New Roman" pitchFamily="18" charset="0"/>
                          <a:ea typeface="Calibri"/>
                          <a:cs typeface="Times New Roman" pitchFamily="18" charset="0"/>
                        </a:rPr>
                        <a:t>              INICIO</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gridSpan="4">
                  <a:txBody>
                    <a:bodyPr/>
                    <a:lstStyle/>
                    <a:p>
                      <a:pPr>
                        <a:lnSpc>
                          <a:spcPct val="115000"/>
                        </a:lnSpc>
                        <a:spcAft>
                          <a:spcPts val="0"/>
                        </a:spcAft>
                      </a:pPr>
                      <a:r>
                        <a:rPr lang="en-US" sz="1050" b="1">
                          <a:latin typeface="Times New Roman" pitchFamily="18" charset="0"/>
                          <a:ea typeface="Calibri"/>
                          <a:cs typeface="Times New Roman" pitchFamily="18" charset="0"/>
                        </a:rPr>
                        <a:t>                                                  DESARROLLO</a:t>
                      </a:r>
                      <a:endParaRPr lang="es-MX" sz="105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endParaRPr lang="es-MX" dirty="0"/>
                    </a:p>
                  </a:txBody>
                  <a:tcPr marL="31243" marR="312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313768">
                <a:tc>
                  <a:txBody>
                    <a:bodyPr/>
                    <a:lstStyle/>
                    <a:p>
                      <a:pPr>
                        <a:lnSpc>
                          <a:spcPct val="115000"/>
                        </a:lnSpc>
                        <a:spcAft>
                          <a:spcPts val="0"/>
                        </a:spcAft>
                      </a:pPr>
                      <a:endParaRPr lang="es-ES" sz="1050" dirty="0">
                        <a:latin typeface="Times New Roman" pitchFamily="18" charset="0"/>
                        <a:ea typeface="Calibri"/>
                        <a:cs typeface="Times New Roman" pitchFamily="18" charset="0"/>
                      </a:endParaRPr>
                    </a:p>
                    <a:p>
                      <a:pPr>
                        <a:lnSpc>
                          <a:spcPct val="115000"/>
                        </a:lnSpc>
                        <a:spcAft>
                          <a:spcPts val="0"/>
                        </a:spcAft>
                      </a:pPr>
                      <a:r>
                        <a:rPr lang="es-MX" sz="1050" dirty="0">
                          <a:latin typeface="Times New Roman" pitchFamily="18" charset="0"/>
                          <a:ea typeface="Calibri"/>
                          <a:cs typeface="Times New Roman" pitchFamily="18" charset="0"/>
                        </a:rPr>
                        <a:t>¿Qué pasaría si no hubiera telecomunicaciones (</a:t>
                      </a:r>
                      <a:r>
                        <a:rPr lang="es-MX" sz="1050" dirty="0" err="1">
                          <a:latin typeface="Times New Roman" pitchFamily="18" charset="0"/>
                          <a:ea typeface="Calibri"/>
                          <a:cs typeface="Times New Roman" pitchFamily="18" charset="0"/>
                        </a:rPr>
                        <a:t>Whatt’s</a:t>
                      </a:r>
                      <a:r>
                        <a:rPr lang="es-MX" sz="1050" dirty="0">
                          <a:latin typeface="Times New Roman" pitchFamily="18" charset="0"/>
                          <a:ea typeface="Calibri"/>
                          <a:cs typeface="Times New Roman" pitchFamily="18" charset="0"/>
                        </a:rPr>
                        <a:t> </a:t>
                      </a:r>
                      <a:r>
                        <a:rPr lang="es-MX" sz="1050" dirty="0" err="1">
                          <a:latin typeface="Times New Roman" pitchFamily="18" charset="0"/>
                          <a:ea typeface="Calibri"/>
                          <a:cs typeface="Times New Roman" pitchFamily="18" charset="0"/>
                        </a:rPr>
                        <a:t>App</a:t>
                      </a:r>
                      <a:r>
                        <a:rPr lang="es-MX" sz="1050" dirty="0">
                          <a:latin typeface="Times New Roman" pitchFamily="18" charset="0"/>
                          <a:ea typeface="Calibri"/>
                          <a:cs typeface="Times New Roman" pitchFamily="18" charset="0"/>
                        </a:rPr>
                        <a:t>, </a:t>
                      </a:r>
                      <a:r>
                        <a:rPr lang="es-MX" sz="1050" dirty="0" err="1">
                          <a:latin typeface="Times New Roman" pitchFamily="18" charset="0"/>
                          <a:ea typeface="Calibri"/>
                          <a:cs typeface="Times New Roman" pitchFamily="18" charset="0"/>
                        </a:rPr>
                        <a:t>Facebook</a:t>
                      </a:r>
                      <a:r>
                        <a:rPr lang="es-MX" sz="1050" dirty="0">
                          <a:latin typeface="Times New Roman" pitchFamily="18" charset="0"/>
                          <a:ea typeface="Calibri"/>
                          <a:cs typeface="Times New Roman" pitchFamily="18" charset="0"/>
                        </a:rPr>
                        <a:t>, </a:t>
                      </a:r>
                      <a:r>
                        <a:rPr lang="es-MX" sz="1050" dirty="0" err="1">
                          <a:latin typeface="Times New Roman" pitchFamily="18" charset="0"/>
                          <a:ea typeface="Calibri"/>
                          <a:cs typeface="Times New Roman" pitchFamily="18" charset="0"/>
                        </a:rPr>
                        <a:t>Twitter</a:t>
                      </a:r>
                      <a:r>
                        <a:rPr lang="es-MX" sz="1050" dirty="0">
                          <a:latin typeface="Times New Roman" pitchFamily="18" charset="0"/>
                          <a:ea typeface="Calibri"/>
                          <a:cs typeface="Times New Roman" pitchFamily="18" charset="0"/>
                        </a:rPr>
                        <a:t>, </a:t>
                      </a:r>
                      <a:r>
                        <a:rPr lang="es-MX" sz="1050" dirty="0" err="1">
                          <a:latin typeface="Times New Roman" pitchFamily="18" charset="0"/>
                          <a:ea typeface="Calibri"/>
                          <a:cs typeface="Times New Roman" pitchFamily="18" charset="0"/>
                        </a:rPr>
                        <a:t>Instagram</a:t>
                      </a:r>
                      <a:r>
                        <a:rPr lang="es-MX" sz="1050" dirty="0">
                          <a:latin typeface="Times New Roman" pitchFamily="18" charset="0"/>
                          <a:ea typeface="Calibri"/>
                          <a:cs typeface="Times New Roman" pitchFamily="18" charset="0"/>
                        </a:rPr>
                        <a:t>, etc.)? </a:t>
                      </a:r>
                    </a:p>
                    <a:p>
                      <a:pPr>
                        <a:lnSpc>
                          <a:spcPct val="115000"/>
                        </a:lnSpc>
                        <a:spcAft>
                          <a:spcPts val="0"/>
                        </a:spcAft>
                      </a:pPr>
                      <a:r>
                        <a:rPr lang="es-ES" sz="1050" dirty="0">
                          <a:latin typeface="Times New Roman" pitchFamily="18" charset="0"/>
                          <a:ea typeface="Calibri"/>
                          <a:cs typeface="Times New Roman" pitchFamily="18" charset="0"/>
                        </a:rPr>
                        <a:t>¿</a:t>
                      </a:r>
                      <a:r>
                        <a:rPr lang="es-MX" sz="1050" dirty="0">
                          <a:latin typeface="Times New Roman" pitchFamily="18" charset="0"/>
                          <a:ea typeface="Calibri"/>
                          <a:cs typeface="Times New Roman" pitchFamily="18" charset="0"/>
                        </a:rPr>
                        <a:t>Cuál es mejor método del dibujo para el trazado de elipses?</a:t>
                      </a:r>
                    </a:p>
                    <a:p>
                      <a:pPr>
                        <a:lnSpc>
                          <a:spcPct val="115000"/>
                        </a:lnSpc>
                        <a:spcAft>
                          <a:spcPts val="0"/>
                        </a:spcAft>
                      </a:pPr>
                      <a:r>
                        <a:rPr lang="es-MX" sz="1050" dirty="0">
                          <a:latin typeface="Times New Roman" pitchFamily="18" charset="0"/>
                          <a:ea typeface="Calibri"/>
                          <a:cs typeface="Times New Roman" pitchFamily="18" charset="0"/>
                        </a:rPr>
                        <a:t>¿Qué implicaría que no hubiera internet?</a:t>
                      </a:r>
                    </a:p>
                    <a:p>
                      <a:pPr>
                        <a:lnSpc>
                          <a:spcPct val="115000"/>
                        </a:lnSpc>
                        <a:spcAft>
                          <a:spcPts val="0"/>
                        </a:spcAft>
                      </a:pPr>
                      <a:r>
                        <a:rPr lang="es-ES" sz="1050" dirty="0">
                          <a:latin typeface="Times New Roman" pitchFamily="18" charset="0"/>
                          <a:ea typeface="Calibri"/>
                          <a:cs typeface="Times New Roman" pitchFamily="18" charset="0"/>
                        </a:rPr>
                        <a:t>¿</a:t>
                      </a:r>
                      <a:r>
                        <a:rPr lang="es-MX" sz="1050" dirty="0">
                          <a:latin typeface="Times New Roman" pitchFamily="18" charset="0"/>
                          <a:ea typeface="Calibri"/>
                          <a:cs typeface="Times New Roman" pitchFamily="18" charset="0"/>
                        </a:rPr>
                        <a:t>De qué manera puedo resaltar  elementos técnicos y artísticos del dibujo?</a:t>
                      </a:r>
                    </a:p>
                    <a:p>
                      <a:pPr>
                        <a:lnSpc>
                          <a:spcPct val="115000"/>
                        </a:lnSpc>
                        <a:spcAft>
                          <a:spcPts val="0"/>
                        </a:spcAft>
                      </a:pPr>
                      <a:r>
                        <a:rPr lang="es-MX" sz="1050" dirty="0">
                          <a:latin typeface="Times New Roman" pitchFamily="18" charset="0"/>
                          <a:ea typeface="Calibri"/>
                          <a:cs typeface="Times New Roman" pitchFamily="18" charset="0"/>
                        </a:rPr>
                        <a:t>¿Cómo cambiaría la vida sin la sencilla TV?</a:t>
                      </a: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gridSpan="4">
                  <a:txBody>
                    <a:bodyPr/>
                    <a:lstStyle/>
                    <a:p>
                      <a:pPr>
                        <a:lnSpc>
                          <a:spcPct val="115000"/>
                        </a:lnSpc>
                        <a:spcAft>
                          <a:spcPts val="0"/>
                        </a:spcAft>
                      </a:pPr>
                      <a:endParaRPr lang="es-ES" sz="1050">
                        <a:latin typeface="Times New Roman" pitchFamily="18" charset="0"/>
                        <a:ea typeface="Calibri"/>
                        <a:cs typeface="Times New Roman" pitchFamily="18" charset="0"/>
                      </a:endParaRPr>
                    </a:p>
                    <a:p>
                      <a:pPr>
                        <a:lnSpc>
                          <a:spcPct val="115000"/>
                        </a:lnSpc>
                        <a:spcAft>
                          <a:spcPts val="0"/>
                        </a:spcAft>
                      </a:pPr>
                      <a:r>
                        <a:rPr lang="es-ES" sz="1050">
                          <a:latin typeface="Times New Roman" pitchFamily="18" charset="0"/>
                          <a:ea typeface="Calibri"/>
                          <a:cs typeface="Times New Roman" pitchFamily="18" charset="0"/>
                        </a:rPr>
                        <a:t>Dialogar acerca de cada una de las preguntas detonadoras planteadas en el INICIO.</a:t>
                      </a:r>
                      <a:endParaRPr lang="es-MX" sz="1050">
                        <a:latin typeface="Times New Roman" pitchFamily="18" charset="0"/>
                        <a:ea typeface="Calibri"/>
                        <a:cs typeface="Times New Roman" pitchFamily="18" charset="0"/>
                      </a:endParaRPr>
                    </a:p>
                    <a:p>
                      <a:pPr>
                        <a:lnSpc>
                          <a:spcPct val="115000"/>
                        </a:lnSpc>
                        <a:spcAft>
                          <a:spcPts val="0"/>
                        </a:spcAft>
                      </a:pPr>
                      <a:r>
                        <a:rPr lang="es-ES" sz="1050">
                          <a:latin typeface="Times New Roman" pitchFamily="18" charset="0"/>
                          <a:ea typeface="Calibri"/>
                          <a:cs typeface="Times New Roman" pitchFamily="18" charset="0"/>
                        </a:rPr>
                        <a:t>Tomar notas.</a:t>
                      </a:r>
                      <a:endParaRPr lang="es-MX" sz="105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endParaRPr lang="es-MX" dirty="0"/>
                    </a:p>
                  </a:txBody>
                  <a:tcPr marL="31243" marR="3124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29558">
                <a:tc gridSpan="6">
                  <a:txBody>
                    <a:bodyPr/>
                    <a:lstStyle/>
                    <a:p>
                      <a:pPr>
                        <a:lnSpc>
                          <a:spcPct val="115000"/>
                        </a:lnSpc>
                        <a:spcAft>
                          <a:spcPts val="0"/>
                        </a:spcAft>
                      </a:pPr>
                      <a:r>
                        <a:rPr lang="es-ES" sz="1050" b="1" dirty="0">
                          <a:latin typeface="Times New Roman" pitchFamily="18" charset="0"/>
                          <a:ea typeface="Calibri"/>
                          <a:cs typeface="Times New Roman" pitchFamily="18" charset="0"/>
                        </a:rPr>
                        <a:t>EVALUACIÓN </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Evaluación de aprendizaje: </a:t>
                      </a:r>
                      <a:r>
                        <a:rPr lang="es-MX" sz="1050" kern="1200" dirty="0" err="1">
                          <a:solidFill>
                            <a:srgbClr val="000000"/>
                          </a:solidFill>
                          <a:latin typeface="Times New Roman" pitchFamily="18" charset="0"/>
                          <a:ea typeface="+mn-ea"/>
                          <a:cs typeface="Times New Roman" pitchFamily="18" charset="0"/>
                        </a:rPr>
                        <a:t>Actitudinal</a:t>
                      </a:r>
                      <a:r>
                        <a:rPr lang="es-MX" sz="1050" kern="1200" dirty="0">
                          <a:solidFill>
                            <a:srgbClr val="000000"/>
                          </a:solidFill>
                          <a:latin typeface="Times New Roman" pitchFamily="18" charset="0"/>
                          <a:ea typeface="+mn-ea"/>
                          <a:cs typeface="Times New Roman" pitchFamily="18" charset="0"/>
                        </a:rPr>
                        <a:t>.</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Planteamiento de un problema del entorno (en especial elipses y círculos), basado en un proceso </a:t>
                      </a:r>
                      <a:r>
                        <a:rPr lang="es-MX" sz="1050" kern="1200" dirty="0" err="1">
                          <a:solidFill>
                            <a:srgbClr val="000000"/>
                          </a:solidFill>
                          <a:latin typeface="Times New Roman" pitchFamily="18" charset="0"/>
                          <a:ea typeface="+mn-ea"/>
                          <a:cs typeface="Times New Roman" pitchFamily="18" charset="0"/>
                        </a:rPr>
                        <a:t>creativoI</a:t>
                      </a:r>
                      <a:r>
                        <a:rPr lang="es-MX" sz="1050" kern="1200" dirty="0">
                          <a:solidFill>
                            <a:srgbClr val="000000"/>
                          </a:solidFill>
                          <a:latin typeface="Times New Roman" pitchFamily="18" charset="0"/>
                          <a:ea typeface="+mn-ea"/>
                          <a:cs typeface="Times New Roman" pitchFamily="18" charset="0"/>
                        </a:rPr>
                        <a:t>(órbitas y uso de satélites). </a:t>
                      </a:r>
                      <a:endParaRPr lang="es-MX" sz="1050" dirty="0">
                        <a:latin typeface="Times New Roman" pitchFamily="18" charset="0"/>
                        <a:ea typeface="Calibri"/>
                        <a:cs typeface="Times New Roman" pitchFamily="18" charset="0"/>
                      </a:endParaRP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76926">
                <a:tc gridSpan="6">
                  <a:txBody>
                    <a:bodyPr/>
                    <a:lstStyle/>
                    <a:p>
                      <a:pPr>
                        <a:lnSpc>
                          <a:spcPct val="115000"/>
                        </a:lnSpc>
                        <a:spcAft>
                          <a:spcPts val="0"/>
                        </a:spcAft>
                      </a:pPr>
                      <a:r>
                        <a:rPr lang="es-ES" sz="1050" b="1" dirty="0">
                          <a:latin typeface="Times New Roman" pitchFamily="18" charset="0"/>
                          <a:ea typeface="Calibri"/>
                          <a:cs typeface="Times New Roman" pitchFamily="18" charset="0"/>
                        </a:rPr>
                        <a:t>EVIDENCIAS</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Portafolio con:</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KPSI para evaluación diagnóstica.</a:t>
                      </a:r>
                      <a:endParaRPr lang="es-MX" sz="1050" dirty="0">
                        <a:latin typeface="Times New Roman" pitchFamily="18" charset="0"/>
                        <a:ea typeface="Calibri"/>
                        <a:cs typeface="Times New Roman" pitchFamily="18" charset="0"/>
                      </a:endParaRPr>
                    </a:p>
                    <a:p>
                      <a:pPr>
                        <a:lnSpc>
                          <a:spcPct val="115000"/>
                        </a:lnSpc>
                        <a:spcAft>
                          <a:spcPts val="0"/>
                        </a:spcAft>
                      </a:pPr>
                      <a:r>
                        <a:rPr lang="es-MX" sz="1050" kern="1200" dirty="0">
                          <a:solidFill>
                            <a:srgbClr val="000000"/>
                          </a:solidFill>
                          <a:latin typeface="Times New Roman" pitchFamily="18" charset="0"/>
                          <a:ea typeface="+mn-ea"/>
                          <a:cs typeface="Times New Roman" pitchFamily="18" charset="0"/>
                        </a:rPr>
                        <a:t>Mapa conceptual, mapa mental, </a:t>
                      </a:r>
                      <a:r>
                        <a:rPr lang="es-MX" sz="1050" dirty="0">
                          <a:latin typeface="Times New Roman" pitchFamily="18" charset="0"/>
                          <a:ea typeface="Calibri"/>
                          <a:cs typeface="Times New Roman" pitchFamily="18" charset="0"/>
                        </a:rPr>
                        <a:t>Debate.</a:t>
                      </a:r>
                    </a:p>
                  </a:txBody>
                  <a:tcPr marL="31243" marR="3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69</a:t>
            </a:fld>
            <a:endParaRPr lang="es-MX"/>
          </a:p>
        </p:txBody>
      </p:sp>
      <p:graphicFrame>
        <p:nvGraphicFramePr>
          <p:cNvPr id="3" name="2 Tabla"/>
          <p:cNvGraphicFramePr>
            <a:graphicFrameLocks noGrp="1"/>
          </p:cNvGraphicFramePr>
          <p:nvPr/>
        </p:nvGraphicFramePr>
        <p:xfrm>
          <a:off x="539552" y="620687"/>
          <a:ext cx="8136904" cy="4991807"/>
        </p:xfrm>
        <a:graphic>
          <a:graphicData uri="http://schemas.openxmlformats.org/drawingml/2006/table">
            <a:tbl>
              <a:tblPr/>
              <a:tblGrid>
                <a:gridCol w="1589999"/>
                <a:gridCol w="4926165"/>
                <a:gridCol w="1620740"/>
              </a:tblGrid>
              <a:tr h="153202">
                <a:tc gridSpan="3">
                  <a:txBody>
                    <a:bodyPr/>
                    <a:lstStyle/>
                    <a:p>
                      <a:pPr>
                        <a:lnSpc>
                          <a:spcPct val="115000"/>
                        </a:lnSpc>
                        <a:spcAft>
                          <a:spcPts val="0"/>
                        </a:spcAft>
                      </a:pPr>
                      <a:r>
                        <a:rPr lang="es-MX" sz="1050" dirty="0">
                          <a:latin typeface="Arial" pitchFamily="34" charset="0"/>
                          <a:ea typeface="Calibri"/>
                          <a:cs typeface="Arial" pitchFamily="34" charset="0"/>
                        </a:rPr>
                        <a:t> </a:t>
                      </a:r>
                      <a:r>
                        <a:rPr lang="en-US" sz="1050" b="1" dirty="0">
                          <a:latin typeface="Arial" pitchFamily="34" charset="0"/>
                          <a:ea typeface="Calibri"/>
                          <a:cs typeface="Arial" pitchFamily="34" charset="0"/>
                        </a:rPr>
                        <a:t>TIEMPOS</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hMerge="1">
                  <a:txBody>
                    <a:bodyPr/>
                    <a:lstStyle/>
                    <a:p>
                      <a:endParaRPr lang="es-MX"/>
                    </a:p>
                  </a:txBody>
                  <a:tcPr/>
                </a:tc>
                <a:tc hMerge="1">
                  <a:txBody>
                    <a:bodyPr/>
                    <a:lstStyle/>
                    <a:p>
                      <a:endParaRPr lang="es-MX"/>
                    </a:p>
                  </a:txBody>
                  <a:tcPr/>
                </a:tc>
              </a:tr>
              <a:tr h="153202">
                <a:tc>
                  <a:txBody>
                    <a:bodyPr/>
                    <a:lstStyle/>
                    <a:p>
                      <a:pPr>
                        <a:lnSpc>
                          <a:spcPct val="115000"/>
                        </a:lnSpc>
                        <a:spcAft>
                          <a:spcPts val="0"/>
                        </a:spcAft>
                      </a:pPr>
                      <a:r>
                        <a:rPr lang="en-US" sz="1050" dirty="0">
                          <a:latin typeface="Arial" pitchFamily="34" charset="0"/>
                          <a:ea typeface="Calibri"/>
                          <a:cs typeface="Arial" pitchFamily="34" charset="0"/>
                        </a:rPr>
                        <a:t>           10 </a:t>
                      </a:r>
                      <a:r>
                        <a:rPr lang="en-US" sz="1050" dirty="0" err="1">
                          <a:latin typeface="Arial" pitchFamily="34" charset="0"/>
                          <a:ea typeface="Calibri"/>
                          <a:cs typeface="Arial" pitchFamily="34" charset="0"/>
                        </a:rPr>
                        <a:t>minutos</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r>
                        <a:rPr lang="en-US" sz="1050" dirty="0">
                          <a:latin typeface="Arial" pitchFamily="34" charset="0"/>
                          <a:ea typeface="Calibri"/>
                          <a:cs typeface="Arial" pitchFamily="34" charset="0"/>
                        </a:rPr>
                        <a:t>                                                       30 </a:t>
                      </a:r>
                      <a:r>
                        <a:rPr lang="en-US" sz="1050" dirty="0" err="1">
                          <a:latin typeface="Arial" pitchFamily="34" charset="0"/>
                          <a:ea typeface="Calibri"/>
                          <a:cs typeface="Arial" pitchFamily="34" charset="0"/>
                        </a:rPr>
                        <a:t>minutos</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r>
                        <a:rPr lang="en-US" sz="700">
                          <a:latin typeface="Arial"/>
                          <a:ea typeface="Calibri"/>
                          <a:cs typeface="Times New Roman"/>
                        </a:rPr>
                        <a:t>               10 minutos</a:t>
                      </a:r>
                      <a:endParaRPr lang="es-MX" sz="800">
                        <a:latin typeface="Calibri"/>
                        <a:ea typeface="Calibri"/>
                        <a:cs typeface="Times New Roman"/>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r>
              <a:tr h="153202">
                <a:tc>
                  <a:txBody>
                    <a:bodyPr/>
                    <a:lstStyle/>
                    <a:p>
                      <a:pPr>
                        <a:lnSpc>
                          <a:spcPct val="115000"/>
                        </a:lnSpc>
                        <a:spcAft>
                          <a:spcPts val="0"/>
                        </a:spcAft>
                      </a:pPr>
                      <a:r>
                        <a:rPr lang="en-US" sz="1050" b="1" dirty="0">
                          <a:latin typeface="Arial" pitchFamily="34" charset="0"/>
                          <a:ea typeface="Calibri"/>
                          <a:cs typeface="Arial" pitchFamily="34" charset="0"/>
                        </a:rPr>
                        <a:t>              INICIO</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r>
                        <a:rPr lang="en-US" sz="1050" b="1" dirty="0">
                          <a:latin typeface="Arial" pitchFamily="34" charset="0"/>
                          <a:ea typeface="Calibri"/>
                          <a:cs typeface="Arial" pitchFamily="34" charset="0"/>
                        </a:rPr>
                        <a:t>                                                  DESARROLLO</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r>
                        <a:rPr lang="en-US" sz="700" b="1">
                          <a:latin typeface="Arial"/>
                          <a:ea typeface="Calibri"/>
                          <a:cs typeface="Times New Roman"/>
                        </a:rPr>
                        <a:t>                 CIERRE</a:t>
                      </a:r>
                      <a:endParaRPr lang="es-MX" sz="800">
                        <a:latin typeface="Calibri"/>
                        <a:ea typeface="Calibri"/>
                        <a:cs typeface="Times New Roman"/>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r>
              <a:tr h="3151577">
                <a:tc>
                  <a:txBody>
                    <a:bodyPr/>
                    <a:lstStyle/>
                    <a:p>
                      <a:pPr>
                        <a:lnSpc>
                          <a:spcPct val="115000"/>
                        </a:lnSpc>
                        <a:spcAft>
                          <a:spcPts val="0"/>
                        </a:spcAft>
                      </a:pPr>
                      <a:endParaRPr lang="es-ES" sz="1050" dirty="0">
                        <a:latin typeface="Arial" pitchFamily="34" charset="0"/>
                        <a:ea typeface="Calibri"/>
                        <a:cs typeface="Arial" pitchFamily="34" charset="0"/>
                      </a:endParaRPr>
                    </a:p>
                    <a:p>
                      <a:pPr>
                        <a:lnSpc>
                          <a:spcPct val="115000"/>
                        </a:lnSpc>
                        <a:spcAft>
                          <a:spcPts val="0"/>
                        </a:spcAft>
                      </a:pPr>
                      <a:r>
                        <a:rPr lang="es-MX" sz="1050" dirty="0">
                          <a:latin typeface="Arial" pitchFamily="34" charset="0"/>
                          <a:ea typeface="Calibri"/>
                          <a:cs typeface="Arial" pitchFamily="34" charset="0"/>
                        </a:rPr>
                        <a:t>¿Qué pasaría si no hubiera telecomunicaciones (</a:t>
                      </a:r>
                      <a:r>
                        <a:rPr lang="es-MX" sz="1050" dirty="0" err="1">
                          <a:latin typeface="Arial" pitchFamily="34" charset="0"/>
                          <a:ea typeface="Calibri"/>
                          <a:cs typeface="Arial" pitchFamily="34" charset="0"/>
                        </a:rPr>
                        <a:t>Whatt’s</a:t>
                      </a:r>
                      <a:r>
                        <a:rPr lang="es-MX" sz="1050" dirty="0">
                          <a:latin typeface="Arial" pitchFamily="34" charset="0"/>
                          <a:ea typeface="Calibri"/>
                          <a:cs typeface="Arial" pitchFamily="34" charset="0"/>
                        </a:rPr>
                        <a:t> </a:t>
                      </a:r>
                      <a:r>
                        <a:rPr lang="es-MX" sz="1050" dirty="0" err="1">
                          <a:latin typeface="Arial" pitchFamily="34" charset="0"/>
                          <a:ea typeface="Calibri"/>
                          <a:cs typeface="Arial" pitchFamily="34" charset="0"/>
                        </a:rPr>
                        <a:t>App</a:t>
                      </a:r>
                      <a:r>
                        <a:rPr lang="es-MX" sz="1050" dirty="0">
                          <a:latin typeface="Arial" pitchFamily="34" charset="0"/>
                          <a:ea typeface="Calibri"/>
                          <a:cs typeface="Arial" pitchFamily="34" charset="0"/>
                        </a:rPr>
                        <a:t>, </a:t>
                      </a:r>
                      <a:r>
                        <a:rPr lang="es-MX" sz="1050" dirty="0" err="1">
                          <a:latin typeface="Arial" pitchFamily="34" charset="0"/>
                          <a:ea typeface="Calibri"/>
                          <a:cs typeface="Arial" pitchFamily="34" charset="0"/>
                        </a:rPr>
                        <a:t>Facebook</a:t>
                      </a:r>
                      <a:r>
                        <a:rPr lang="es-MX" sz="1050" dirty="0">
                          <a:latin typeface="Arial" pitchFamily="34" charset="0"/>
                          <a:ea typeface="Calibri"/>
                          <a:cs typeface="Arial" pitchFamily="34" charset="0"/>
                        </a:rPr>
                        <a:t>, </a:t>
                      </a:r>
                      <a:r>
                        <a:rPr lang="es-MX" sz="1050" dirty="0" err="1">
                          <a:latin typeface="Arial" pitchFamily="34" charset="0"/>
                          <a:ea typeface="Calibri"/>
                          <a:cs typeface="Arial" pitchFamily="34" charset="0"/>
                        </a:rPr>
                        <a:t>Twitter</a:t>
                      </a:r>
                      <a:r>
                        <a:rPr lang="es-MX" sz="1050" dirty="0">
                          <a:latin typeface="Arial" pitchFamily="34" charset="0"/>
                          <a:ea typeface="Calibri"/>
                          <a:cs typeface="Arial" pitchFamily="34" charset="0"/>
                        </a:rPr>
                        <a:t>, </a:t>
                      </a:r>
                      <a:r>
                        <a:rPr lang="es-MX" sz="1050" dirty="0" err="1">
                          <a:latin typeface="Arial" pitchFamily="34" charset="0"/>
                          <a:ea typeface="Calibri"/>
                          <a:cs typeface="Arial" pitchFamily="34" charset="0"/>
                        </a:rPr>
                        <a:t>Instagram</a:t>
                      </a:r>
                      <a:r>
                        <a:rPr lang="es-MX" sz="1050" dirty="0">
                          <a:latin typeface="Arial" pitchFamily="34" charset="0"/>
                          <a:ea typeface="Calibri"/>
                          <a:cs typeface="Arial" pitchFamily="34" charset="0"/>
                        </a:rPr>
                        <a:t>, etc.)? </a:t>
                      </a:r>
                    </a:p>
                    <a:p>
                      <a:pPr>
                        <a:lnSpc>
                          <a:spcPct val="115000"/>
                        </a:lnSpc>
                        <a:spcAft>
                          <a:spcPts val="0"/>
                        </a:spcAft>
                      </a:pPr>
                      <a:r>
                        <a:rPr lang="es-ES" sz="1050" dirty="0">
                          <a:latin typeface="Arial" pitchFamily="34" charset="0"/>
                          <a:ea typeface="Calibri"/>
                          <a:cs typeface="Arial" pitchFamily="34" charset="0"/>
                        </a:rPr>
                        <a:t>¿</a:t>
                      </a:r>
                      <a:r>
                        <a:rPr lang="es-MX" sz="1050" dirty="0">
                          <a:latin typeface="Arial" pitchFamily="34" charset="0"/>
                          <a:ea typeface="Calibri"/>
                          <a:cs typeface="Arial" pitchFamily="34" charset="0"/>
                        </a:rPr>
                        <a:t>Cuál es mejor método del dibujo para el trazado de elipses?</a:t>
                      </a:r>
                    </a:p>
                    <a:p>
                      <a:pPr>
                        <a:lnSpc>
                          <a:spcPct val="115000"/>
                        </a:lnSpc>
                        <a:spcAft>
                          <a:spcPts val="0"/>
                        </a:spcAft>
                      </a:pPr>
                      <a:r>
                        <a:rPr lang="es-MX" sz="1050" dirty="0">
                          <a:latin typeface="Arial" pitchFamily="34" charset="0"/>
                          <a:ea typeface="Calibri"/>
                          <a:cs typeface="Arial" pitchFamily="34" charset="0"/>
                        </a:rPr>
                        <a:t>¿Qué implicaría que no hubiera internet?</a:t>
                      </a:r>
                    </a:p>
                    <a:p>
                      <a:pPr>
                        <a:lnSpc>
                          <a:spcPct val="115000"/>
                        </a:lnSpc>
                        <a:spcAft>
                          <a:spcPts val="0"/>
                        </a:spcAft>
                      </a:pPr>
                      <a:r>
                        <a:rPr lang="es-ES" sz="1050" dirty="0">
                          <a:latin typeface="Arial" pitchFamily="34" charset="0"/>
                          <a:ea typeface="Calibri"/>
                          <a:cs typeface="Arial" pitchFamily="34" charset="0"/>
                        </a:rPr>
                        <a:t>¿</a:t>
                      </a:r>
                      <a:r>
                        <a:rPr lang="es-MX" sz="1050" dirty="0">
                          <a:latin typeface="Arial" pitchFamily="34" charset="0"/>
                          <a:ea typeface="Calibri"/>
                          <a:cs typeface="Arial" pitchFamily="34" charset="0"/>
                        </a:rPr>
                        <a:t>De qué manera puedo resaltar  elementos técnicos y artísticos del dibujo?</a:t>
                      </a:r>
                    </a:p>
                    <a:p>
                      <a:pPr>
                        <a:lnSpc>
                          <a:spcPct val="115000"/>
                        </a:lnSpc>
                        <a:spcAft>
                          <a:spcPts val="0"/>
                        </a:spcAft>
                      </a:pPr>
                      <a:r>
                        <a:rPr lang="es-MX" sz="1050" dirty="0">
                          <a:latin typeface="Arial" pitchFamily="34" charset="0"/>
                          <a:ea typeface="Calibri"/>
                          <a:cs typeface="Arial" pitchFamily="34" charset="0"/>
                        </a:rPr>
                        <a:t>¿Cómo cambiaría la vida sin la sencilla TV?</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endParaRPr lang="es-ES" sz="1050" dirty="0">
                        <a:latin typeface="Arial" pitchFamily="34" charset="0"/>
                        <a:ea typeface="Calibri"/>
                        <a:cs typeface="Arial" pitchFamily="34" charset="0"/>
                      </a:endParaRPr>
                    </a:p>
                    <a:p>
                      <a:pPr>
                        <a:lnSpc>
                          <a:spcPct val="115000"/>
                        </a:lnSpc>
                        <a:spcAft>
                          <a:spcPts val="0"/>
                        </a:spcAft>
                      </a:pPr>
                      <a:r>
                        <a:rPr lang="es-ES" sz="1050" dirty="0">
                          <a:latin typeface="Arial" pitchFamily="34" charset="0"/>
                          <a:ea typeface="Calibri"/>
                          <a:cs typeface="Arial" pitchFamily="34" charset="0"/>
                        </a:rPr>
                        <a:t>Dialogar acerca de cada una de las preguntas detonadoras planteadas en el INICIO.</a:t>
                      </a:r>
                      <a:endParaRPr lang="es-MX" sz="1050" dirty="0">
                        <a:latin typeface="Arial" pitchFamily="34" charset="0"/>
                        <a:ea typeface="Calibri"/>
                        <a:cs typeface="Arial" pitchFamily="34" charset="0"/>
                      </a:endParaRPr>
                    </a:p>
                    <a:p>
                      <a:pPr>
                        <a:lnSpc>
                          <a:spcPct val="115000"/>
                        </a:lnSpc>
                        <a:spcAft>
                          <a:spcPts val="0"/>
                        </a:spcAft>
                      </a:pPr>
                      <a:r>
                        <a:rPr lang="es-ES" sz="1050" dirty="0">
                          <a:latin typeface="Arial" pitchFamily="34" charset="0"/>
                          <a:ea typeface="Calibri"/>
                          <a:cs typeface="Arial" pitchFamily="34" charset="0"/>
                        </a:rPr>
                        <a:t>Tomar notas.</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nSpc>
                          <a:spcPct val="115000"/>
                        </a:lnSpc>
                        <a:spcAft>
                          <a:spcPts val="0"/>
                        </a:spcAft>
                      </a:pPr>
                      <a:endParaRPr lang="es-ES" sz="800">
                        <a:latin typeface="Arial"/>
                        <a:ea typeface="Calibri"/>
                        <a:cs typeface="Times New Roman"/>
                      </a:endParaRPr>
                    </a:p>
                    <a:p>
                      <a:pPr>
                        <a:lnSpc>
                          <a:spcPct val="115000"/>
                        </a:lnSpc>
                        <a:spcAft>
                          <a:spcPts val="0"/>
                        </a:spcAft>
                      </a:pPr>
                      <a:r>
                        <a:rPr lang="es-ES" sz="800">
                          <a:latin typeface="Arial"/>
                          <a:ea typeface="Calibri"/>
                          <a:cs typeface="Times New Roman"/>
                        </a:rPr>
                        <a:t>Plantear entre todos esta primera sesión 1A como un ensayo a repensar durante la semana para concluir cada actividad en la sesión 1B</a:t>
                      </a:r>
                      <a:endParaRPr lang="es-MX" sz="800">
                        <a:latin typeface="Calibri"/>
                        <a:ea typeface="Calibri"/>
                        <a:cs typeface="Times New Roman"/>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r>
              <a:tr h="459605">
                <a:tc gridSpan="3">
                  <a:txBody>
                    <a:bodyPr/>
                    <a:lstStyle/>
                    <a:p>
                      <a:pPr>
                        <a:lnSpc>
                          <a:spcPct val="115000"/>
                        </a:lnSpc>
                        <a:spcAft>
                          <a:spcPts val="0"/>
                        </a:spcAft>
                      </a:pPr>
                      <a:r>
                        <a:rPr lang="es-ES" sz="1050" b="1" dirty="0">
                          <a:latin typeface="Arial" pitchFamily="34" charset="0"/>
                          <a:ea typeface="Calibri"/>
                          <a:cs typeface="Arial" pitchFamily="34" charset="0"/>
                        </a:rPr>
                        <a:t>EVALUACIÓN </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Evaluación de aprendizaje: </a:t>
                      </a:r>
                      <a:r>
                        <a:rPr lang="es-MX" sz="1050" kern="1200" dirty="0" err="1">
                          <a:solidFill>
                            <a:srgbClr val="000000"/>
                          </a:solidFill>
                          <a:latin typeface="Arial" pitchFamily="34" charset="0"/>
                          <a:ea typeface="+mn-ea"/>
                          <a:cs typeface="Arial" pitchFamily="34" charset="0"/>
                        </a:rPr>
                        <a:t>Actitudinal</a:t>
                      </a:r>
                      <a:r>
                        <a:rPr lang="es-MX" sz="1050" kern="1200" dirty="0">
                          <a:solidFill>
                            <a:srgbClr val="000000"/>
                          </a:solidFill>
                          <a:latin typeface="Arial" pitchFamily="34" charset="0"/>
                          <a:ea typeface="+mn-ea"/>
                          <a:cs typeface="Arial" pitchFamily="34" charset="0"/>
                        </a:rPr>
                        <a:t>.</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Planteamiento de un problema del entorno (en especial elipses y círculos), basado en un proceso </a:t>
                      </a:r>
                      <a:r>
                        <a:rPr lang="es-MX" sz="1050" kern="1200" dirty="0" err="1">
                          <a:solidFill>
                            <a:srgbClr val="000000"/>
                          </a:solidFill>
                          <a:latin typeface="Arial" pitchFamily="34" charset="0"/>
                          <a:ea typeface="+mn-ea"/>
                          <a:cs typeface="Arial" pitchFamily="34" charset="0"/>
                        </a:rPr>
                        <a:t>creativoI</a:t>
                      </a:r>
                      <a:r>
                        <a:rPr lang="es-MX" sz="1050" kern="1200" dirty="0">
                          <a:solidFill>
                            <a:srgbClr val="000000"/>
                          </a:solidFill>
                          <a:latin typeface="Arial" pitchFamily="34" charset="0"/>
                          <a:ea typeface="+mn-ea"/>
                          <a:cs typeface="Arial" pitchFamily="34" charset="0"/>
                        </a:rPr>
                        <a:t>(órbitas y uso de satélites). </a:t>
                      </a:r>
                      <a:endParaRPr lang="es-MX" sz="1050" dirty="0">
                        <a:latin typeface="Arial" pitchFamily="34" charset="0"/>
                        <a:ea typeface="Calibri"/>
                        <a:cs typeface="Arial"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hMerge="1">
                  <a:txBody>
                    <a:bodyPr/>
                    <a:lstStyle/>
                    <a:p>
                      <a:endParaRPr lang="es-MX"/>
                    </a:p>
                  </a:txBody>
                  <a:tcPr/>
                </a:tc>
                <a:tc hMerge="1">
                  <a:txBody>
                    <a:bodyPr/>
                    <a:lstStyle/>
                    <a:p>
                      <a:endParaRPr lang="es-MX"/>
                    </a:p>
                  </a:txBody>
                  <a:tcPr/>
                </a:tc>
              </a:tr>
              <a:tr h="612807">
                <a:tc gridSpan="3">
                  <a:txBody>
                    <a:bodyPr/>
                    <a:lstStyle/>
                    <a:p>
                      <a:pPr>
                        <a:lnSpc>
                          <a:spcPct val="115000"/>
                        </a:lnSpc>
                        <a:spcAft>
                          <a:spcPts val="0"/>
                        </a:spcAft>
                      </a:pPr>
                      <a:r>
                        <a:rPr lang="es-ES" sz="1050" b="1" dirty="0">
                          <a:latin typeface="Arial" pitchFamily="34" charset="0"/>
                          <a:ea typeface="Calibri"/>
                          <a:cs typeface="Arial" pitchFamily="34" charset="0"/>
                        </a:rPr>
                        <a:t>EVIDENCIAS</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Portafolio con:</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KPSI para evaluación diagnóstica.</a:t>
                      </a:r>
                      <a:endParaRPr lang="es-MX" sz="1050" dirty="0">
                        <a:latin typeface="Arial" pitchFamily="34" charset="0"/>
                        <a:ea typeface="Calibri"/>
                        <a:cs typeface="Arial" pitchFamily="34" charset="0"/>
                      </a:endParaRPr>
                    </a:p>
                    <a:p>
                      <a:pPr>
                        <a:lnSpc>
                          <a:spcPct val="115000"/>
                        </a:lnSpc>
                        <a:spcAft>
                          <a:spcPts val="0"/>
                        </a:spcAft>
                      </a:pPr>
                      <a:r>
                        <a:rPr lang="es-MX" sz="1050" kern="1200" dirty="0">
                          <a:solidFill>
                            <a:srgbClr val="000000"/>
                          </a:solidFill>
                          <a:latin typeface="Arial" pitchFamily="34" charset="0"/>
                          <a:ea typeface="+mn-ea"/>
                          <a:cs typeface="Arial" pitchFamily="34" charset="0"/>
                        </a:rPr>
                        <a:t>Mapa conceptual, mapa mental, </a:t>
                      </a:r>
                      <a:r>
                        <a:rPr lang="es-MX" sz="1050" dirty="0">
                          <a:latin typeface="Arial" pitchFamily="34" charset="0"/>
                          <a:ea typeface="Calibri"/>
                          <a:cs typeface="Arial" pitchFamily="34" charset="0"/>
                        </a:rPr>
                        <a:t>Debate.</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hMerge="1">
                  <a:txBody>
                    <a:bodyPr/>
                    <a:lstStyle/>
                    <a:p>
                      <a:endParaRPr lang="es-MX"/>
                    </a:p>
                  </a:txBody>
                  <a:tcPr/>
                </a:tc>
                <a:tc hMerge="1">
                  <a:txBody>
                    <a:bodyPr/>
                    <a:lstStyle/>
                    <a:p>
                      <a:endParaRPr lang="es-MX"/>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71029-WA0007.jpg"/>
          <p:cNvPicPr>
            <a:picLocks noChangeAspect="1"/>
          </p:cNvPicPr>
          <p:nvPr/>
        </p:nvPicPr>
        <p:blipFill>
          <a:blip r:embed="rId2" cstate="print"/>
          <a:stretch>
            <a:fillRect/>
          </a:stretch>
        </p:blipFill>
        <p:spPr>
          <a:xfrm>
            <a:off x="395536" y="260648"/>
            <a:ext cx="2855116" cy="3456384"/>
          </a:xfrm>
          <a:prstGeom prst="roundRect">
            <a:avLst>
              <a:gd name="adj" fmla="val 16667"/>
            </a:avLst>
          </a:prstGeom>
          <a:ln w="57150">
            <a:solidFill>
              <a:schemeClr val="bg2">
                <a:lumMod val="50000"/>
              </a:schemeClr>
            </a:solidFill>
          </a:ln>
          <a:effectLst>
            <a:glow rad="228600">
              <a:schemeClr val="accent1">
                <a:satMod val="175000"/>
                <a:alpha val="40000"/>
              </a:schemeClr>
            </a:glow>
            <a:outerShdw blurRad="152400" dist="12000" dir="900000" sy="98000" kx="110000" ky="200000" algn="tl" rotWithShape="0">
              <a:srgbClr val="000000">
                <a:alpha val="30000"/>
              </a:srgbClr>
            </a:outerShdw>
            <a:reflection blurRad="6350" stA="50000" endA="300" endPos="3850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4 Imagen" descr="IMG-20171029-WA0012.jpg"/>
          <p:cNvPicPr>
            <a:picLocks noChangeAspect="1"/>
          </p:cNvPicPr>
          <p:nvPr/>
        </p:nvPicPr>
        <p:blipFill>
          <a:blip r:embed="rId3" cstate="print"/>
          <a:stretch>
            <a:fillRect/>
          </a:stretch>
        </p:blipFill>
        <p:spPr>
          <a:xfrm>
            <a:off x="5940152" y="1916832"/>
            <a:ext cx="2931790" cy="3909053"/>
          </a:xfrm>
          <a:prstGeom prst="roundRect">
            <a:avLst>
              <a:gd name="adj" fmla="val 16667"/>
            </a:avLst>
          </a:prstGeom>
          <a:ln w="76200">
            <a:solidFill>
              <a:schemeClr val="bg2">
                <a:lumMod val="50000"/>
              </a:schemeClr>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5 Imagen" descr="IMG-20171029-WA0015.jpg"/>
          <p:cNvPicPr>
            <a:picLocks noChangeAspect="1"/>
          </p:cNvPicPr>
          <p:nvPr/>
        </p:nvPicPr>
        <p:blipFill>
          <a:blip r:embed="rId4" cstate="print"/>
          <a:stretch>
            <a:fillRect/>
          </a:stretch>
        </p:blipFill>
        <p:spPr>
          <a:xfrm>
            <a:off x="3491880" y="980728"/>
            <a:ext cx="2808312" cy="1584176"/>
          </a:xfrm>
          <a:prstGeom prst="ellipse">
            <a:avLst/>
          </a:prstGeom>
          <a:ln w="63500" cap="rnd">
            <a:solidFill>
              <a:schemeClr val="bg2">
                <a:lumMod val="50000"/>
              </a:schemeClr>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perspectiveContrastingRightFacing"/>
            <a:lightRig rig="contrasting" dir="t">
              <a:rot lat="0" lon="0" rev="3000000"/>
            </a:lightRig>
          </a:scene3d>
          <a:sp3d contourW="7620">
            <a:bevelT w="95250" h="31750"/>
            <a:contourClr>
              <a:srgbClr val="333333"/>
            </a:contourClr>
          </a:sp3d>
        </p:spPr>
      </p:pic>
      <p:sp>
        <p:nvSpPr>
          <p:cNvPr id="7" name="6 CuadroTexto"/>
          <p:cNvSpPr txBox="1"/>
          <p:nvPr/>
        </p:nvSpPr>
        <p:spPr>
          <a:xfrm>
            <a:off x="4860032" y="260648"/>
            <a:ext cx="3888432" cy="246221"/>
          </a:xfrm>
          <a:prstGeom prst="rect">
            <a:avLst/>
          </a:prstGeom>
          <a:scene3d>
            <a:camera prst="perspectiveAbove"/>
            <a:lightRig rig="threePt" dir="t"/>
          </a:scene3d>
        </p:spPr>
        <p:style>
          <a:lnRef idx="1">
            <a:schemeClr val="dk1"/>
          </a:lnRef>
          <a:fillRef idx="3">
            <a:schemeClr val="dk1"/>
          </a:fillRef>
          <a:effectRef idx="2">
            <a:schemeClr val="dk1"/>
          </a:effectRef>
          <a:fontRef idx="minor">
            <a:schemeClr val="lt1"/>
          </a:fontRef>
        </p:style>
        <p:txBody>
          <a:bodyPr wrap="square" rtlCol="0">
            <a:spAutoFit/>
          </a:bodyPr>
          <a:lstStyle/>
          <a:p>
            <a:endParaRPr lang="es-MX" sz="1000" dirty="0"/>
          </a:p>
        </p:txBody>
      </p:sp>
      <p:sp>
        <p:nvSpPr>
          <p:cNvPr id="8" name="7 CuadroTexto"/>
          <p:cNvSpPr txBox="1"/>
          <p:nvPr/>
        </p:nvSpPr>
        <p:spPr>
          <a:xfrm>
            <a:off x="755576" y="5373216"/>
            <a:ext cx="4032448" cy="24622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endParaRPr lang="es-MX" sz="1000" dirty="0"/>
          </a:p>
        </p:txBody>
      </p:sp>
      <p:sp>
        <p:nvSpPr>
          <p:cNvPr id="9" name="8 Flecha curvada hacia arriba"/>
          <p:cNvSpPr/>
          <p:nvPr/>
        </p:nvSpPr>
        <p:spPr>
          <a:xfrm>
            <a:off x="1763688" y="3789040"/>
            <a:ext cx="1728192" cy="504056"/>
          </a:xfrm>
          <a:prstGeom prst="curved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9 Flecha curvada hacia abajo"/>
          <p:cNvSpPr/>
          <p:nvPr/>
        </p:nvSpPr>
        <p:spPr>
          <a:xfrm>
            <a:off x="6084168" y="1556792"/>
            <a:ext cx="1944216" cy="432048"/>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11" name="10 Imagen" descr="IMG-20171030-WA0002.jpg"/>
          <p:cNvPicPr>
            <a:picLocks noChangeAspect="1"/>
          </p:cNvPicPr>
          <p:nvPr/>
        </p:nvPicPr>
        <p:blipFill>
          <a:blip r:embed="rId5" cstate="print"/>
          <a:stretch>
            <a:fillRect/>
          </a:stretch>
        </p:blipFill>
        <p:spPr>
          <a:xfrm>
            <a:off x="3635896" y="2780928"/>
            <a:ext cx="2664296" cy="187220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perspectiveContrastingRightFacing"/>
            <a:lightRig rig="contrasting" dir="t">
              <a:rot lat="0" lon="0" rev="3000000"/>
            </a:lightRig>
          </a:scene3d>
          <a:sp3d contourW="7620">
            <a:bevelT w="95250" h="31750"/>
            <a:contourClr>
              <a:srgbClr val="333333"/>
            </a:contourClr>
          </a:sp3d>
        </p:spPr>
      </p:pic>
      <p:sp>
        <p:nvSpPr>
          <p:cNvPr id="12" name="11 Marcador de número de diapositiva"/>
          <p:cNvSpPr>
            <a:spLocks noGrp="1"/>
          </p:cNvSpPr>
          <p:nvPr>
            <p:ph type="sldNum" sz="quarter" idx="12"/>
          </p:nvPr>
        </p:nvSpPr>
        <p:spPr/>
        <p:txBody>
          <a:bodyPr/>
          <a:lstStyle/>
          <a:p>
            <a:fld id="{9071F6E9-BB71-439F-B598-0DE193BEFD76}" type="slidenum">
              <a:rPr lang="es-MX" smtClean="0"/>
              <a:pPr/>
              <a:t>7</a:t>
            </a:fld>
            <a:endParaRPr lang="es-MX"/>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70</a:t>
            </a:fld>
            <a:endParaRPr lang="es-MX"/>
          </a:p>
        </p:txBody>
      </p:sp>
      <p:sp>
        <p:nvSpPr>
          <p:cNvPr id="3" name="2 Rectángulo"/>
          <p:cNvSpPr/>
          <p:nvPr/>
        </p:nvSpPr>
        <p:spPr>
          <a:xfrm>
            <a:off x="1836498" y="332656"/>
            <a:ext cx="5093061" cy="92333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PRODUCTO </a:t>
            </a: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Elipse"/>
          <p:cNvSpPr/>
          <p:nvPr/>
        </p:nvSpPr>
        <p:spPr>
          <a:xfrm>
            <a:off x="611560" y="1844824"/>
            <a:ext cx="2880320" cy="1872208"/>
          </a:xfrm>
          <a:prstGeom prst="ellipse">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pitchFamily="34" charset="0"/>
                <a:cs typeface="Arial" pitchFamily="34" charset="0"/>
              </a:rPr>
              <a:t>PASOS PARA CREAR</a:t>
            </a:r>
            <a:endParaRPr lang="es-MX" sz="2800" dirty="0">
              <a:latin typeface="Arial" pitchFamily="34" charset="0"/>
              <a:cs typeface="Arial" pitchFamily="34" charset="0"/>
            </a:endParaRPr>
          </a:p>
        </p:txBody>
      </p:sp>
      <p:sp>
        <p:nvSpPr>
          <p:cNvPr id="5" name="4 Elipse"/>
          <p:cNvSpPr/>
          <p:nvPr/>
        </p:nvSpPr>
        <p:spPr>
          <a:xfrm>
            <a:off x="6012160" y="4509120"/>
            <a:ext cx="2880320" cy="1872208"/>
          </a:xfrm>
          <a:prstGeom prst="ellipse">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pitchFamily="34" charset="0"/>
                <a:cs typeface="Arial" pitchFamily="34" charset="0"/>
              </a:rPr>
              <a:t>FORMATO GENERAL</a:t>
            </a:r>
            <a:endParaRPr lang="es-MX" sz="2800" dirty="0">
              <a:latin typeface="Arial" pitchFamily="34" charset="0"/>
              <a:cs typeface="Arial" pitchFamily="34" charset="0"/>
            </a:endParaRPr>
          </a:p>
        </p:txBody>
      </p:sp>
      <p:sp>
        <p:nvSpPr>
          <p:cNvPr id="6" name="5 Rectángulo"/>
          <p:cNvSpPr/>
          <p:nvPr/>
        </p:nvSpPr>
        <p:spPr>
          <a:xfrm rot="19482665">
            <a:off x="1278919" y="3165456"/>
            <a:ext cx="6698872" cy="1200329"/>
          </a:xfrm>
          <a:prstGeom prst="rect">
            <a:avLst/>
          </a:prstGeom>
          <a:noFill/>
        </p:spPr>
        <p:txBody>
          <a:bodyPr wrap="square" lIns="91440" tIns="45720" rIns="91440" bIns="45720">
            <a:prstTxWarp prst="textDoubleWave1">
              <a:avLst/>
            </a:prstTxWarp>
            <a:spAutoFit/>
          </a:bodyPr>
          <a:lstStyle/>
          <a:p>
            <a:pPr algn="ctr"/>
            <a:r>
              <a:rPr lang="es-E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6350" stA="60000" endA="900" endPos="60000" dist="60007" dir="5400000" sy="-100000" algn="bl" rotWithShape="0"/>
                </a:effectLst>
              </a:rPr>
              <a:t>EQUIPO 2</a:t>
            </a:r>
            <a:endParaRPr lang="es-E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6350" stA="60000" endA="900" endPos="60000" dist="60007" dir="5400000" sy="-100000" algn="bl" rotWithShape="0"/>
              </a:effectLst>
            </a:endParaRPr>
          </a:p>
        </p:txBody>
      </p:sp>
      <p:sp>
        <p:nvSpPr>
          <p:cNvPr id="8" name="7 Elipse"/>
          <p:cNvSpPr/>
          <p:nvPr/>
        </p:nvSpPr>
        <p:spPr>
          <a:xfrm>
            <a:off x="6012160" y="4437112"/>
            <a:ext cx="2880320" cy="194421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UNA INFOGRAFÍA</a:t>
            </a:r>
            <a:endParaRPr lang="es-MX" sz="2400" b="1" dirty="0"/>
          </a:p>
        </p:txBody>
      </p:sp>
      <p:sp>
        <p:nvSpPr>
          <p:cNvPr id="9" name="8 Estrella de 32 puntas"/>
          <p:cNvSpPr/>
          <p:nvPr/>
        </p:nvSpPr>
        <p:spPr>
          <a:xfrm>
            <a:off x="7452320" y="476672"/>
            <a:ext cx="1584176" cy="1080120"/>
          </a:xfrm>
          <a:prstGeom prst="star32">
            <a:avLst/>
          </a:prstGeom>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BETTY FONSECA</a:t>
            </a:r>
          </a:p>
          <a:p>
            <a:pPr algn="ctr"/>
            <a:r>
              <a:rPr lang="es-MX" sz="1100" dirty="0" smtClean="0">
                <a:solidFill>
                  <a:schemeClr val="tx1"/>
                </a:solidFill>
              </a:rPr>
              <a:t>FÍSICA</a:t>
            </a:r>
          </a:p>
        </p:txBody>
      </p:sp>
      <p:sp>
        <p:nvSpPr>
          <p:cNvPr id="10" name="9 Estrella de 32 puntas"/>
          <p:cNvSpPr/>
          <p:nvPr/>
        </p:nvSpPr>
        <p:spPr>
          <a:xfrm>
            <a:off x="107504" y="4221088"/>
            <a:ext cx="1584176" cy="1080120"/>
          </a:xfrm>
          <a:prstGeom prst="star32">
            <a:avLst/>
          </a:prstGeom>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AARÓN LÓPEZ</a:t>
            </a:r>
          </a:p>
          <a:p>
            <a:pPr algn="ctr"/>
            <a:r>
              <a:rPr lang="es-MX" sz="1100" dirty="0" smtClean="0">
                <a:solidFill>
                  <a:schemeClr val="tx1"/>
                </a:solidFill>
              </a:rPr>
              <a:t>DIBUJO</a:t>
            </a:r>
          </a:p>
        </p:txBody>
      </p:sp>
      <p:sp>
        <p:nvSpPr>
          <p:cNvPr id="11" name="10 Estrella de 32 puntas"/>
          <p:cNvSpPr/>
          <p:nvPr/>
        </p:nvSpPr>
        <p:spPr>
          <a:xfrm>
            <a:off x="3347864" y="5517232"/>
            <a:ext cx="2160240" cy="1080120"/>
          </a:xfrm>
          <a:prstGeom prst="star32">
            <a:avLst/>
          </a:prstGeom>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BENJAMÍN LÓPEZ</a:t>
            </a:r>
          </a:p>
          <a:p>
            <a:pPr algn="ctr"/>
            <a:r>
              <a:rPr lang="es-MX" sz="1100" dirty="0" smtClean="0">
                <a:solidFill>
                  <a:schemeClr val="tx1"/>
                </a:solidFill>
              </a:rPr>
              <a:t>INFORMÁTICA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4" y="1556792"/>
            <a:ext cx="8229600" cy="4525963"/>
          </a:xfrm>
        </p:spPr>
        <p:style>
          <a:lnRef idx="3">
            <a:schemeClr val="lt1"/>
          </a:lnRef>
          <a:fillRef idx="1">
            <a:schemeClr val="accent1"/>
          </a:fillRef>
          <a:effectRef idx="1">
            <a:schemeClr val="accent1"/>
          </a:effectRef>
          <a:fontRef idx="minor">
            <a:schemeClr val="lt1"/>
          </a:fontRef>
        </p:style>
        <p:txBody>
          <a:bodyPr/>
          <a:lstStyle/>
          <a:p>
            <a:r>
              <a:rPr lang="es-MX" dirty="0" smtClean="0"/>
              <a:t>1.- ELEGIR EL TEMA</a:t>
            </a:r>
          </a:p>
          <a:p>
            <a:r>
              <a:rPr lang="es-MX" dirty="0" smtClean="0"/>
              <a:t>2.- IDENTIFICAR LAS FUENTES DE  </a:t>
            </a:r>
          </a:p>
          <a:p>
            <a:r>
              <a:rPr lang="es-MX" dirty="0" smtClean="0"/>
              <a:t> </a:t>
            </a:r>
            <a:r>
              <a:rPr lang="es-MX" dirty="0" smtClean="0"/>
              <a:t>     INFORMACIÓN</a:t>
            </a:r>
          </a:p>
          <a:p>
            <a:r>
              <a:rPr lang="es-MX" dirty="0" smtClean="0"/>
              <a:t>3.- ORGANIZAR LAS IDEAS</a:t>
            </a:r>
          </a:p>
          <a:p>
            <a:r>
              <a:rPr lang="es-MX" dirty="0" smtClean="0"/>
              <a:t>4.- CREAR UN BOSQUEJO</a:t>
            </a:r>
          </a:p>
          <a:p>
            <a:r>
              <a:rPr lang="es-MX" dirty="0" smtClean="0"/>
              <a:t>5.- DISEÑAR LA INFOGRAFÍA</a:t>
            </a:r>
          </a:p>
          <a:p>
            <a:r>
              <a:rPr lang="es-MX" dirty="0" smtClean="0"/>
              <a:t>6.- UTILIZAR LAS HERRAMIENTAS NECESARIAS</a:t>
            </a:r>
          </a:p>
          <a:p>
            <a:r>
              <a:rPr lang="es-MX" dirty="0" smtClean="0"/>
              <a:t> </a:t>
            </a:r>
            <a:r>
              <a:rPr lang="es-MX" dirty="0" smtClean="0"/>
              <a:t>     PARA CREARLA</a:t>
            </a:r>
          </a:p>
          <a:p>
            <a:endParaRPr lang="es-MX" dirty="0"/>
          </a:p>
        </p:txBody>
      </p:sp>
      <p:sp>
        <p:nvSpPr>
          <p:cNvPr id="2" name="1 Marcador de número de diapositiva"/>
          <p:cNvSpPr>
            <a:spLocks noGrp="1"/>
          </p:cNvSpPr>
          <p:nvPr>
            <p:ph type="sldNum" sz="quarter" idx="12"/>
          </p:nvPr>
        </p:nvSpPr>
        <p:spPr/>
        <p:txBody>
          <a:bodyPr/>
          <a:lstStyle/>
          <a:p>
            <a:fld id="{9071F6E9-BB71-439F-B598-0DE193BEFD76}" type="slidenum">
              <a:rPr lang="es-MX" smtClean="0"/>
              <a:pPr/>
              <a:t>71</a:t>
            </a:fld>
            <a:endParaRPr lang="es-MX"/>
          </a:p>
        </p:txBody>
      </p:sp>
      <p:sp>
        <p:nvSpPr>
          <p:cNvPr id="3" name="2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MX" dirty="0" smtClean="0"/>
              <a:t>¿</a:t>
            </a:r>
            <a:r>
              <a:rPr lang="es-MX" dirty="0" smtClean="0"/>
              <a:t>COMO CREAR UNA INFOGRAFÍA?</a:t>
            </a:r>
            <a:endParaRPr lang="es-MX"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72</a:t>
            </a:fld>
            <a:endParaRPr lang="es-MX"/>
          </a:p>
        </p:txBody>
      </p:sp>
      <p:sp>
        <p:nvSpPr>
          <p:cNvPr id="3" name="2 Rectángulo"/>
          <p:cNvSpPr/>
          <p:nvPr/>
        </p:nvSpPr>
        <p:spPr>
          <a:xfrm>
            <a:off x="1836498" y="332656"/>
            <a:ext cx="5093061" cy="92333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PRODUCTO </a:t>
            </a: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Elipse"/>
          <p:cNvSpPr/>
          <p:nvPr/>
        </p:nvSpPr>
        <p:spPr>
          <a:xfrm>
            <a:off x="611560" y="1844824"/>
            <a:ext cx="2880320" cy="1872208"/>
          </a:xfrm>
          <a:prstGeom prst="ellipse">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latin typeface="Arial" pitchFamily="34" charset="0"/>
                <a:cs typeface="Arial" pitchFamily="34" charset="0"/>
              </a:rPr>
              <a:t>INFOGRAFÍA </a:t>
            </a:r>
            <a:endParaRPr lang="es-MX" sz="2400" dirty="0">
              <a:latin typeface="Arial" pitchFamily="34" charset="0"/>
              <a:cs typeface="Arial" pitchFamily="34" charset="0"/>
            </a:endParaRPr>
          </a:p>
        </p:txBody>
      </p:sp>
      <p:sp>
        <p:nvSpPr>
          <p:cNvPr id="5" name="4 Elipse"/>
          <p:cNvSpPr/>
          <p:nvPr/>
        </p:nvSpPr>
        <p:spPr>
          <a:xfrm>
            <a:off x="6012160" y="4509120"/>
            <a:ext cx="2880320" cy="1872208"/>
          </a:xfrm>
          <a:prstGeom prst="ellipse">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pitchFamily="34" charset="0"/>
                <a:cs typeface="Arial" pitchFamily="34" charset="0"/>
              </a:rPr>
              <a:t>FORMATO GENERAL</a:t>
            </a:r>
            <a:endParaRPr lang="es-MX" sz="2800" dirty="0">
              <a:latin typeface="Arial" pitchFamily="34" charset="0"/>
              <a:cs typeface="Arial" pitchFamily="34" charset="0"/>
            </a:endParaRPr>
          </a:p>
        </p:txBody>
      </p:sp>
      <p:sp>
        <p:nvSpPr>
          <p:cNvPr id="6" name="5 Rectángulo"/>
          <p:cNvSpPr/>
          <p:nvPr/>
        </p:nvSpPr>
        <p:spPr>
          <a:xfrm rot="19482665">
            <a:off x="1278919" y="3165456"/>
            <a:ext cx="6698872" cy="1200329"/>
          </a:xfrm>
          <a:prstGeom prst="rect">
            <a:avLst/>
          </a:prstGeom>
          <a:noFill/>
        </p:spPr>
        <p:txBody>
          <a:bodyPr wrap="square" lIns="91440" tIns="45720" rIns="91440" bIns="45720">
            <a:prstTxWarp prst="textDoubleWave1">
              <a:avLst/>
            </a:prstTxWarp>
            <a:spAutoFit/>
          </a:bodyPr>
          <a:lstStyle/>
          <a:p>
            <a:pPr algn="ctr"/>
            <a:r>
              <a:rPr lang="es-E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6350" stA="60000" endA="900" endPos="60000" dist="60007" dir="5400000" sy="-100000" algn="bl" rotWithShape="0"/>
                </a:effectLst>
              </a:rPr>
              <a:t>EQUIPO </a:t>
            </a:r>
            <a:r>
              <a:rPr lang="es-E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6350" stA="60000" endA="900" endPos="60000" dist="60007" dir="5400000" sy="-100000" algn="bl" rotWithShape="0"/>
                </a:effectLst>
              </a:rPr>
              <a:t>2</a:t>
            </a:r>
            <a:endParaRPr lang="es-E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6350" stA="60000" endA="900" endPos="60000" dist="60007" dir="5400000" sy="-100000" algn="bl" rotWithShape="0"/>
              </a:effectLst>
            </a:endParaRPr>
          </a:p>
        </p:txBody>
      </p:sp>
      <p:sp>
        <p:nvSpPr>
          <p:cNvPr id="8" name="7 Elipse"/>
          <p:cNvSpPr/>
          <p:nvPr/>
        </p:nvSpPr>
        <p:spPr>
          <a:xfrm>
            <a:off x="6012160" y="4437112"/>
            <a:ext cx="2880320" cy="194421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1X1</a:t>
            </a:r>
            <a:endParaRPr lang="es-MX" sz="2400" b="1" dirty="0"/>
          </a:p>
        </p:txBody>
      </p:sp>
      <p:sp>
        <p:nvSpPr>
          <p:cNvPr id="9" name="8 Estrella de 32 puntas"/>
          <p:cNvSpPr/>
          <p:nvPr/>
        </p:nvSpPr>
        <p:spPr>
          <a:xfrm>
            <a:off x="7452320" y="476672"/>
            <a:ext cx="1584176" cy="1080120"/>
          </a:xfrm>
          <a:prstGeom prst="star32">
            <a:avLst/>
          </a:prstGeom>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BETTY FONSECA</a:t>
            </a:r>
          </a:p>
          <a:p>
            <a:pPr algn="ctr"/>
            <a:r>
              <a:rPr lang="es-MX" sz="1100" dirty="0" smtClean="0">
                <a:solidFill>
                  <a:schemeClr val="tx1"/>
                </a:solidFill>
              </a:rPr>
              <a:t>FÍSICA</a:t>
            </a:r>
          </a:p>
        </p:txBody>
      </p:sp>
      <p:sp>
        <p:nvSpPr>
          <p:cNvPr id="10" name="9 Estrella de 32 puntas"/>
          <p:cNvSpPr/>
          <p:nvPr/>
        </p:nvSpPr>
        <p:spPr>
          <a:xfrm>
            <a:off x="107504" y="4221088"/>
            <a:ext cx="1584176" cy="1080120"/>
          </a:xfrm>
          <a:prstGeom prst="star32">
            <a:avLst/>
          </a:prstGeom>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AARÓN LÓPEZ</a:t>
            </a:r>
          </a:p>
          <a:p>
            <a:pPr algn="ctr"/>
            <a:r>
              <a:rPr lang="es-MX" sz="1100" dirty="0" smtClean="0">
                <a:solidFill>
                  <a:schemeClr val="tx1"/>
                </a:solidFill>
              </a:rPr>
              <a:t>DIBUJO</a:t>
            </a:r>
          </a:p>
        </p:txBody>
      </p:sp>
      <p:sp>
        <p:nvSpPr>
          <p:cNvPr id="11" name="10 Estrella de 32 puntas"/>
          <p:cNvSpPr/>
          <p:nvPr/>
        </p:nvSpPr>
        <p:spPr>
          <a:xfrm>
            <a:off x="3347864" y="5517232"/>
            <a:ext cx="2160240" cy="1080120"/>
          </a:xfrm>
          <a:prstGeom prst="star32">
            <a:avLst/>
          </a:prstGeom>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BENJAMÍN LÓPEZ</a:t>
            </a:r>
          </a:p>
          <a:p>
            <a:pPr algn="ctr"/>
            <a:r>
              <a:rPr lang="es-MX" sz="1100" dirty="0" smtClean="0">
                <a:solidFill>
                  <a:schemeClr val="tx1"/>
                </a:solidFill>
              </a:rPr>
              <a:t>INFORMÁTICA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xplosión 1"/>
          <p:cNvSpPr/>
          <p:nvPr/>
        </p:nvSpPr>
        <p:spPr>
          <a:xfrm>
            <a:off x="755576" y="1196752"/>
            <a:ext cx="7704856" cy="5400600"/>
          </a:xfrm>
          <a:prstGeom prst="irregularSeal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2" name="1 Marcador de número de diapositiva"/>
          <p:cNvSpPr>
            <a:spLocks noGrp="1"/>
          </p:cNvSpPr>
          <p:nvPr>
            <p:ph type="sldNum" sz="quarter" idx="12"/>
          </p:nvPr>
        </p:nvSpPr>
        <p:spPr/>
        <p:txBody>
          <a:bodyPr/>
          <a:lstStyle/>
          <a:p>
            <a:fld id="{9071F6E9-BB71-439F-B598-0DE193BEFD76}" type="slidenum">
              <a:rPr lang="es-MX" smtClean="0"/>
              <a:pPr/>
              <a:t>73</a:t>
            </a:fld>
            <a:endParaRPr lang="es-MX"/>
          </a:p>
        </p:txBody>
      </p:sp>
      <p:graphicFrame>
        <p:nvGraphicFramePr>
          <p:cNvPr id="3" name="2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483768" y="188640"/>
            <a:ext cx="4336445" cy="92333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INFOGRAFÍA</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936901" y="1397000"/>
          <a:ext cx="3270198" cy="4064000"/>
        </p:xfrm>
        <a:graphic>
          <a:graphicData uri="http://schemas.openxmlformats.org/drawingml/2006/table">
            <a:tbl>
              <a:tblPr/>
              <a:tblGrid>
                <a:gridCol w="1635099"/>
                <a:gridCol w="1635099"/>
              </a:tblGrid>
              <a:tr h="1345662">
                <a:tc>
                  <a:txBody>
                    <a:bodyPr/>
                    <a:lstStyle/>
                    <a:p>
                      <a:pPr>
                        <a:lnSpc>
                          <a:spcPct val="115000"/>
                        </a:lnSpc>
                        <a:spcAft>
                          <a:spcPts val="0"/>
                        </a:spcAft>
                      </a:pPr>
                      <a:r>
                        <a:rPr lang="en-US" sz="500" dirty="0">
                          <a:latin typeface="Calibri"/>
                          <a:ea typeface="Calibri"/>
                          <a:cs typeface="Times New Roman"/>
                        </a:rPr>
                        <a:t>                      </a:t>
                      </a:r>
                      <a:endParaRPr lang="es-MX" sz="500" dirty="0">
                        <a:latin typeface="Calibri"/>
                        <a:ea typeface="Calibri"/>
                        <a:cs typeface="Times New Roman"/>
                      </a:endParaRPr>
                    </a:p>
                  </a:txBody>
                  <a:tcPr marL="32061" marR="32061" marT="0" marB="0">
                    <a:lnL>
                      <a:noFill/>
                    </a:lnL>
                    <a:lnR>
                      <a:noFill/>
                    </a:lnR>
                    <a:lnT>
                      <a:noFill/>
                    </a:lnT>
                    <a:lnB>
                      <a:noFill/>
                    </a:lnB>
                  </a:tcPr>
                </a:tc>
                <a:tc>
                  <a:txBody>
                    <a:bodyPr/>
                    <a:lstStyle/>
                    <a:p>
                      <a:pPr>
                        <a:lnSpc>
                          <a:spcPct val="115000"/>
                        </a:lnSpc>
                        <a:spcAft>
                          <a:spcPts val="0"/>
                        </a:spcAft>
                      </a:pPr>
                      <a:endParaRPr lang="en-US" sz="500" dirty="0">
                        <a:latin typeface="Calibri"/>
                        <a:ea typeface="Calibri"/>
                        <a:cs typeface="Times New Roman"/>
                      </a:endParaRPr>
                    </a:p>
                  </a:txBody>
                  <a:tcPr marL="32061" marR="32061" marT="0" marB="0">
                    <a:lnL>
                      <a:noFill/>
                    </a:lnL>
                    <a:lnR>
                      <a:noFill/>
                    </a:lnR>
                    <a:lnT>
                      <a:noFill/>
                    </a:lnT>
                    <a:lnB>
                      <a:noFill/>
                    </a:lnB>
                  </a:tcPr>
                </a:tc>
              </a:tr>
              <a:tr h="1166953">
                <a:tc>
                  <a:txBody>
                    <a:bodyPr/>
                    <a:lstStyle/>
                    <a:p>
                      <a:pPr>
                        <a:lnSpc>
                          <a:spcPct val="115000"/>
                        </a:lnSpc>
                        <a:spcAft>
                          <a:spcPts val="0"/>
                        </a:spcAft>
                      </a:pPr>
                      <a:r>
                        <a:rPr lang="en-US" sz="500">
                          <a:latin typeface="Calibri"/>
                          <a:ea typeface="Calibri"/>
                          <a:cs typeface="Times New Roman"/>
                        </a:rPr>
                        <a:t>                     </a:t>
                      </a:r>
                      <a:endParaRPr lang="es-MX" sz="500">
                        <a:latin typeface="Calibri"/>
                        <a:ea typeface="Calibri"/>
                        <a:cs typeface="Times New Roman"/>
                      </a:endParaRPr>
                    </a:p>
                  </a:txBody>
                  <a:tcPr marL="32061" marR="32061" marT="0" marB="0">
                    <a:lnL>
                      <a:noFill/>
                    </a:lnL>
                    <a:lnR>
                      <a:noFill/>
                    </a:lnR>
                    <a:lnT>
                      <a:noFill/>
                    </a:lnT>
                    <a:lnB>
                      <a:noFill/>
                    </a:lnB>
                  </a:tcPr>
                </a:tc>
                <a:tc>
                  <a:txBody>
                    <a:bodyPr/>
                    <a:lstStyle/>
                    <a:p>
                      <a:pPr>
                        <a:lnSpc>
                          <a:spcPct val="115000"/>
                        </a:lnSpc>
                        <a:spcAft>
                          <a:spcPts val="0"/>
                        </a:spcAft>
                      </a:pPr>
                      <a:endParaRPr lang="en-US" sz="500">
                        <a:latin typeface="Calibri"/>
                        <a:ea typeface="Calibri"/>
                        <a:cs typeface="Times New Roman"/>
                      </a:endParaRPr>
                    </a:p>
                  </a:txBody>
                  <a:tcPr marL="32061" marR="32061" marT="0" marB="0">
                    <a:lnL>
                      <a:noFill/>
                    </a:lnL>
                    <a:lnR>
                      <a:noFill/>
                    </a:lnR>
                    <a:lnT>
                      <a:noFill/>
                    </a:lnT>
                    <a:lnB>
                      <a:noFill/>
                    </a:lnB>
                  </a:tcPr>
                </a:tc>
              </a:tr>
              <a:tr h="1551385">
                <a:tc>
                  <a:txBody>
                    <a:bodyPr/>
                    <a:lstStyle/>
                    <a:p>
                      <a:pPr>
                        <a:lnSpc>
                          <a:spcPct val="115000"/>
                        </a:lnSpc>
                        <a:spcAft>
                          <a:spcPts val="0"/>
                        </a:spcAft>
                      </a:pPr>
                      <a:r>
                        <a:rPr lang="en-US" sz="500" dirty="0">
                          <a:latin typeface="Calibri"/>
                          <a:ea typeface="Calibri"/>
                          <a:cs typeface="Times New Roman"/>
                        </a:rPr>
                        <a:t>                      </a:t>
                      </a:r>
                      <a:endParaRPr lang="es-MX" sz="500" dirty="0">
                        <a:latin typeface="Calibri"/>
                        <a:ea typeface="Calibri"/>
                        <a:cs typeface="Times New Roman"/>
                      </a:endParaRPr>
                    </a:p>
                  </a:txBody>
                  <a:tcPr marL="32061" marR="32061" marT="0" marB="0">
                    <a:lnL>
                      <a:noFill/>
                    </a:lnL>
                    <a:lnR>
                      <a:noFill/>
                    </a:lnR>
                    <a:lnT>
                      <a:noFill/>
                    </a:lnT>
                    <a:lnB>
                      <a:noFill/>
                    </a:lnB>
                  </a:tcPr>
                </a:tc>
                <a:tc>
                  <a:txBody>
                    <a:bodyPr/>
                    <a:lstStyle/>
                    <a:p>
                      <a:pPr>
                        <a:lnSpc>
                          <a:spcPct val="115000"/>
                        </a:lnSpc>
                        <a:spcAft>
                          <a:spcPts val="0"/>
                        </a:spcAft>
                      </a:pPr>
                      <a:endParaRPr lang="en-US" sz="500" dirty="0">
                        <a:latin typeface="Calibri"/>
                        <a:ea typeface="Calibri"/>
                        <a:cs typeface="Times New Roman"/>
                      </a:endParaRPr>
                    </a:p>
                  </a:txBody>
                  <a:tcPr marL="32061" marR="32061" marT="0" marB="0">
                    <a:lnL>
                      <a:noFill/>
                    </a:lnL>
                    <a:lnR>
                      <a:noFill/>
                    </a:lnR>
                    <a:lnT>
                      <a:noFill/>
                    </a:lnT>
                    <a:lnB>
                      <a:noFill/>
                    </a:lnB>
                  </a:tcPr>
                </a:tc>
              </a:tr>
            </a:tbl>
          </a:graphicData>
        </a:graphic>
      </p:graphicFrame>
      <p:pic>
        <p:nvPicPr>
          <p:cNvPr id="2053" name="Picture 79" descr="png my-new-infograp_27098675 4444 cubo"/>
          <p:cNvPicPr>
            <a:picLocks noChangeAspect="1" noChangeArrowheads="1"/>
          </p:cNvPicPr>
          <p:nvPr/>
        </p:nvPicPr>
        <p:blipFill>
          <a:blip r:embed="rId2" cstate="print"/>
          <a:srcRect/>
          <a:stretch>
            <a:fillRect/>
          </a:stretch>
        </p:blipFill>
        <p:spPr bwMode="auto">
          <a:xfrm>
            <a:off x="3059832" y="2420888"/>
            <a:ext cx="3096344" cy="2160240"/>
          </a:xfrm>
          <a:prstGeom prst="rect">
            <a:avLst/>
          </a:prstGeom>
          <a:noFill/>
        </p:spPr>
      </p:pic>
      <p:pic>
        <p:nvPicPr>
          <p:cNvPr id="2052" name="Picture 21" descr="png my-new-infograp_27098675 2222 primera"/>
          <p:cNvPicPr>
            <a:picLocks noChangeAspect="1" noChangeArrowheads="1"/>
          </p:cNvPicPr>
          <p:nvPr/>
        </p:nvPicPr>
        <p:blipFill>
          <a:blip r:embed="rId3" cstate="print"/>
          <a:srcRect/>
          <a:stretch>
            <a:fillRect/>
          </a:stretch>
        </p:blipFill>
        <p:spPr bwMode="auto">
          <a:xfrm>
            <a:off x="179512" y="2492896"/>
            <a:ext cx="2952328" cy="2016224"/>
          </a:xfrm>
          <a:prstGeom prst="rect">
            <a:avLst/>
          </a:prstGeom>
          <a:noFill/>
        </p:spPr>
      </p:pic>
      <p:pic>
        <p:nvPicPr>
          <p:cNvPr id="2051" name="Picture 84" descr="png my-new-infograp_27098675 4444 edgb"/>
          <p:cNvPicPr>
            <a:picLocks noChangeAspect="1" noChangeArrowheads="1"/>
          </p:cNvPicPr>
          <p:nvPr/>
        </p:nvPicPr>
        <p:blipFill>
          <a:blip r:embed="rId4" cstate="print"/>
          <a:srcRect/>
          <a:stretch>
            <a:fillRect/>
          </a:stretch>
        </p:blipFill>
        <p:spPr bwMode="auto">
          <a:xfrm>
            <a:off x="3131840" y="4509120"/>
            <a:ext cx="3096344" cy="2160240"/>
          </a:xfrm>
          <a:prstGeom prst="rect">
            <a:avLst/>
          </a:prstGeom>
          <a:noFill/>
        </p:spPr>
      </p:pic>
      <p:pic>
        <p:nvPicPr>
          <p:cNvPr id="2050" name="Picture 77" descr="png my-new-infograp_27098675 3333"/>
          <p:cNvPicPr>
            <a:picLocks noChangeAspect="1" noChangeArrowheads="1"/>
          </p:cNvPicPr>
          <p:nvPr/>
        </p:nvPicPr>
        <p:blipFill>
          <a:blip r:embed="rId5" cstate="print"/>
          <a:srcRect/>
          <a:stretch>
            <a:fillRect/>
          </a:stretch>
        </p:blipFill>
        <p:spPr bwMode="auto">
          <a:xfrm>
            <a:off x="3131840" y="188640"/>
            <a:ext cx="3096344" cy="2160241"/>
          </a:xfrm>
          <a:prstGeom prst="rect">
            <a:avLst/>
          </a:prstGeom>
          <a:noFill/>
        </p:spPr>
      </p:pic>
      <p:pic>
        <p:nvPicPr>
          <p:cNvPr id="2049" name="Picture 91" descr="png my-new-infograp_27098675 5555"/>
          <p:cNvPicPr>
            <a:picLocks noChangeAspect="1" noChangeArrowheads="1"/>
          </p:cNvPicPr>
          <p:nvPr/>
        </p:nvPicPr>
        <p:blipFill>
          <a:blip r:embed="rId6" cstate="print"/>
          <a:srcRect/>
          <a:stretch>
            <a:fillRect/>
          </a:stretch>
        </p:blipFill>
        <p:spPr bwMode="auto">
          <a:xfrm>
            <a:off x="6228184" y="188640"/>
            <a:ext cx="2736304" cy="6480720"/>
          </a:xfrm>
          <a:prstGeom prst="rect">
            <a:avLst/>
          </a:prstGeom>
          <a:noFill/>
        </p:spPr>
      </p:pic>
      <p:pic>
        <p:nvPicPr>
          <p:cNvPr id="2054" name="Picture 19" descr="png my-new-infograp_27098675 11111"/>
          <p:cNvPicPr>
            <a:picLocks noChangeAspect="1" noChangeArrowheads="1"/>
          </p:cNvPicPr>
          <p:nvPr/>
        </p:nvPicPr>
        <p:blipFill>
          <a:blip r:embed="rId7" cstate="print"/>
          <a:srcRect/>
          <a:stretch>
            <a:fillRect/>
          </a:stretch>
        </p:blipFill>
        <p:spPr bwMode="auto">
          <a:xfrm>
            <a:off x="179512" y="188640"/>
            <a:ext cx="2952328" cy="2304256"/>
          </a:xfrm>
          <a:prstGeom prst="rect">
            <a:avLst/>
          </a:prstGeom>
          <a:noFill/>
        </p:spPr>
      </p:pic>
      <p:sp>
        <p:nvSpPr>
          <p:cNvPr id="9" name="8 Rectángulo"/>
          <p:cNvSpPr/>
          <p:nvPr/>
        </p:nvSpPr>
        <p:spPr>
          <a:xfrm>
            <a:off x="1835696" y="1052736"/>
            <a:ext cx="1296144" cy="1080120"/>
          </a:xfrm>
          <a:prstGeom prst="rect">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Picture 2"/>
          <p:cNvPicPr>
            <a:picLocks noChangeAspect="1" noChangeArrowheads="1"/>
          </p:cNvPicPr>
          <p:nvPr/>
        </p:nvPicPr>
        <p:blipFill>
          <a:blip r:embed="rId9" cstate="print"/>
          <a:srcRect/>
          <a:stretch>
            <a:fillRect/>
          </a:stretch>
        </p:blipFill>
        <p:spPr bwMode="auto">
          <a:xfrm>
            <a:off x="179512" y="4581128"/>
            <a:ext cx="3096344" cy="2088231"/>
          </a:xfrm>
          <a:prstGeom prst="rect">
            <a:avLst/>
          </a:prstGeom>
          <a:noFill/>
          <a:ln w="9525">
            <a:noFill/>
            <a:miter lim="800000"/>
            <a:headEnd/>
            <a:tailEnd/>
          </a:ln>
        </p:spPr>
      </p:pic>
      <p:sp>
        <p:nvSpPr>
          <p:cNvPr id="12" name="11 Rectángulo"/>
          <p:cNvSpPr/>
          <p:nvPr/>
        </p:nvSpPr>
        <p:spPr>
          <a:xfrm>
            <a:off x="2339752" y="2996952"/>
            <a:ext cx="792088" cy="576064"/>
          </a:xfrm>
          <a:prstGeom prst="rect">
            <a:avLst/>
          </a:prstGeom>
          <a:solidFill>
            <a:srgbClr val="0A1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png my-new-infograp_27098675 11111"/>
          <p:cNvPicPr>
            <a:picLocks noChangeAspect="1" noChangeArrowheads="1"/>
          </p:cNvPicPr>
          <p:nvPr/>
        </p:nvPicPr>
        <p:blipFill>
          <a:blip r:embed="rId2" cstate="print"/>
          <a:srcRect/>
          <a:stretch>
            <a:fillRect/>
          </a:stretch>
        </p:blipFill>
        <p:spPr bwMode="auto">
          <a:xfrm>
            <a:off x="179512" y="1"/>
            <a:ext cx="8784976" cy="6820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png my-new-infograp_27098675 2222 primer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6732240" y="1844824"/>
            <a:ext cx="2411760" cy="1872208"/>
          </a:xfrm>
          <a:prstGeom prst="rect">
            <a:avLst/>
          </a:prstGeom>
          <a:solidFill>
            <a:srgbClr val="0A1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rot="19763987">
            <a:off x="6563222" y="2394967"/>
            <a:ext cx="2581181" cy="646331"/>
          </a:xfrm>
          <a:prstGeom prst="rect">
            <a:avLst/>
          </a:prstGeom>
          <a:noFill/>
        </p:spPr>
        <p:txBody>
          <a:bodyPr wrap="square" lIns="91440" tIns="45720" rIns="91440" bIns="45720">
            <a:spAutoFit/>
          </a:bodyPr>
          <a:lstStyle/>
          <a:p>
            <a:pPr algn="ctr"/>
            <a:r>
              <a:rPr lang="es-ES"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orte" pitchFamily="66" charset="0"/>
              </a:rPr>
              <a:t>SATÉLITES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669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7" descr="png my-new-infograp_27098675 3333"/>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9" descr="png my-new-infograp_27098675 4444 cub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71029-WA0004.jpg"/>
          <p:cNvPicPr>
            <a:picLocks noChangeAspect="1"/>
          </p:cNvPicPr>
          <p:nvPr/>
        </p:nvPicPr>
        <p:blipFill>
          <a:blip r:embed="rId2" cstate="print"/>
          <a:stretch>
            <a:fillRect/>
          </a:stretch>
        </p:blipFill>
        <p:spPr>
          <a:xfrm>
            <a:off x="539552" y="332656"/>
            <a:ext cx="2139702" cy="2852936"/>
          </a:xfrm>
          <a:prstGeom prst="roundRect">
            <a:avLst>
              <a:gd name="adj" fmla="val 8594"/>
            </a:avLst>
          </a:prstGeom>
          <a:solidFill>
            <a:srgbClr val="FFFFFF">
              <a:shade val="85000"/>
            </a:srgbClr>
          </a:solidFill>
          <a:ln w="57150">
            <a:solidFill>
              <a:schemeClr val="accent1"/>
            </a:solidFill>
          </a:ln>
          <a:effectLst>
            <a:glow rad="101600">
              <a:schemeClr val="accent1">
                <a:satMod val="175000"/>
                <a:alpha val="40000"/>
              </a:schemeClr>
            </a:glow>
            <a:reflection blurRad="6350" stA="50000" endA="275" endPos="40000" dist="101600" dir="5400000" sy="-100000" algn="bl" rotWithShape="0"/>
          </a:effectLst>
        </p:spPr>
      </p:pic>
      <p:pic>
        <p:nvPicPr>
          <p:cNvPr id="3" name="2 Imagen" descr="IMG-20171029-WA0005.jpg"/>
          <p:cNvPicPr>
            <a:picLocks noChangeAspect="1"/>
          </p:cNvPicPr>
          <p:nvPr/>
        </p:nvPicPr>
        <p:blipFill>
          <a:blip r:embed="rId3" cstate="print"/>
          <a:stretch>
            <a:fillRect/>
          </a:stretch>
        </p:blipFill>
        <p:spPr>
          <a:xfrm>
            <a:off x="5436096" y="188640"/>
            <a:ext cx="2592288" cy="2952328"/>
          </a:xfrm>
          <a:prstGeom prst="rect">
            <a:avLst/>
          </a:prstGeom>
          <a:ln w="57150">
            <a:solidFill>
              <a:schemeClr val="accent1"/>
            </a:solidFill>
          </a:ln>
          <a:effectLst>
            <a:reflection blurRad="6350" stA="50000" endA="275" endPos="40000" dist="101600" dir="5400000" sy="-100000" algn="bl" rotWithShape="0"/>
          </a:effectLst>
        </p:spPr>
      </p:pic>
      <p:pic>
        <p:nvPicPr>
          <p:cNvPr id="4" name="3 Imagen" descr="IMG-20171029-WA0006.jpg"/>
          <p:cNvPicPr>
            <a:picLocks noChangeAspect="1"/>
          </p:cNvPicPr>
          <p:nvPr/>
        </p:nvPicPr>
        <p:blipFill>
          <a:blip r:embed="rId4" cstate="print"/>
          <a:stretch>
            <a:fillRect/>
          </a:stretch>
        </p:blipFill>
        <p:spPr>
          <a:xfrm>
            <a:off x="2267744" y="3861048"/>
            <a:ext cx="3599197" cy="2699398"/>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a:extrusionClr>
              <a:srgbClr val="000000"/>
            </a:extrusionClr>
          </a:sp3d>
        </p:spPr>
      </p:pic>
      <p:sp>
        <p:nvSpPr>
          <p:cNvPr id="5" name="4 Flecha izquierda, derecha y arriba"/>
          <p:cNvSpPr/>
          <p:nvPr/>
        </p:nvSpPr>
        <p:spPr>
          <a:xfrm rot="10800000">
            <a:off x="2771800" y="1628800"/>
            <a:ext cx="2592288" cy="1656184"/>
          </a:xfrm>
          <a:prstGeom prst="leftRightUpArrow">
            <a:avLst/>
          </a:prstGeom>
          <a:ln>
            <a:noFill/>
          </a:ln>
          <a:effectLst>
            <a:glow rad="139700">
              <a:schemeClr val="accent1">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Marcador de número de diapositiva"/>
          <p:cNvSpPr>
            <a:spLocks noGrp="1"/>
          </p:cNvSpPr>
          <p:nvPr>
            <p:ph type="sldNum" sz="quarter" idx="12"/>
          </p:nvPr>
        </p:nvSpPr>
        <p:spPr/>
        <p:txBody>
          <a:bodyPr/>
          <a:lstStyle/>
          <a:p>
            <a:fld id="{9071F6E9-BB71-439F-B598-0DE193BEFD76}" type="slidenum">
              <a:rPr lang="es-MX" smtClean="0"/>
              <a:pPr/>
              <a:t>8</a:t>
            </a:fld>
            <a:endParaRPr lang="es-MX"/>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4" descr="png my-new-infograp_27098675 4444 edgb"/>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1" descr="png my-new-infograp_27098675 555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779912" y="1988840"/>
            <a:ext cx="4714864" cy="899672"/>
          </a:xfrm>
        </p:spPr>
        <p:style>
          <a:lnRef idx="0">
            <a:schemeClr val="accent1"/>
          </a:lnRef>
          <a:fillRef idx="3">
            <a:schemeClr val="accent1"/>
          </a:fillRef>
          <a:effectRef idx="3">
            <a:schemeClr val="accent1"/>
          </a:effectRef>
          <a:fontRef idx="minor">
            <a:schemeClr val="lt1"/>
          </a:fontRef>
        </p:style>
        <p:txBody>
          <a:bodyPr/>
          <a:lstStyle/>
          <a:p>
            <a:r>
              <a:rPr lang="es-MX" dirty="0" smtClean="0"/>
              <a:t>PRODUCTO 15</a:t>
            </a:r>
            <a:endParaRPr lang="es-MX" dirty="0"/>
          </a:p>
        </p:txBody>
      </p:sp>
      <p:sp>
        <p:nvSpPr>
          <p:cNvPr id="4" name="3 Marcador de texto"/>
          <p:cNvSpPr>
            <a:spLocks noGrp="1"/>
          </p:cNvSpPr>
          <p:nvPr>
            <p:ph type="body" idx="1"/>
          </p:nvPr>
        </p:nvSpPr>
        <p:spPr>
          <a:xfrm>
            <a:off x="3995936" y="2996952"/>
            <a:ext cx="4572000" cy="425280"/>
          </a:xfrm>
        </p:spPr>
        <p:style>
          <a:lnRef idx="0">
            <a:schemeClr val="accent1"/>
          </a:lnRef>
          <a:fillRef idx="3">
            <a:schemeClr val="accent1"/>
          </a:fillRef>
          <a:effectRef idx="3">
            <a:schemeClr val="accent1"/>
          </a:effectRef>
          <a:fontRef idx="minor">
            <a:schemeClr val="lt1"/>
          </a:fontRef>
        </p:style>
        <p:txBody>
          <a:bodyPr>
            <a:normAutofit lnSpcReduction="10000"/>
          </a:bodyPr>
          <a:lstStyle/>
          <a:p>
            <a:r>
              <a:rPr lang="es-MX" dirty="0" smtClean="0"/>
              <a:t>OPINIÓN</a:t>
            </a:r>
            <a:endParaRPr lang="es-MX" dirty="0"/>
          </a:p>
        </p:txBody>
      </p:sp>
      <p:sp>
        <p:nvSpPr>
          <p:cNvPr id="2" name="1 Marcador de número de diapositiva"/>
          <p:cNvSpPr>
            <a:spLocks noGrp="1"/>
          </p:cNvSpPr>
          <p:nvPr>
            <p:ph type="sldNum" sz="quarter" idx="12"/>
          </p:nvPr>
        </p:nvSpPr>
        <p:spPr/>
        <p:txBody>
          <a:bodyPr/>
          <a:lstStyle/>
          <a:p>
            <a:fld id="{9071F6E9-BB71-439F-B598-0DE193BEFD76}" type="slidenum">
              <a:rPr lang="es-MX" smtClean="0"/>
              <a:pPr/>
              <a:t>82</a:t>
            </a:fld>
            <a:endParaRPr lang="es-MX"/>
          </a:p>
        </p:txBody>
      </p:sp>
      <p:sp>
        <p:nvSpPr>
          <p:cNvPr id="5" name="4 Estrella de 32 puntas"/>
          <p:cNvSpPr/>
          <p:nvPr/>
        </p:nvSpPr>
        <p:spPr>
          <a:xfrm>
            <a:off x="539552" y="332656"/>
            <a:ext cx="2592288" cy="2520280"/>
          </a:xfrm>
          <a:prstGeom prst="star32">
            <a:avLst/>
          </a:prstGeom>
          <a:blipFill>
            <a:blip r:embed="rId2" cstate="print"/>
            <a:stretch>
              <a:fillRect/>
            </a:stretch>
          </a:blip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strella de 32 puntas"/>
          <p:cNvSpPr/>
          <p:nvPr/>
        </p:nvSpPr>
        <p:spPr>
          <a:xfrm>
            <a:off x="6372200" y="3789040"/>
            <a:ext cx="2304256" cy="2160240"/>
          </a:xfrm>
          <a:prstGeom prst="star32">
            <a:avLst/>
          </a:prstGeom>
          <a:blipFill>
            <a:blip r:embed="rId3" cstate="print"/>
            <a:stretch>
              <a:fillRect/>
            </a:stretch>
          </a:blipFill>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204" cy="778098"/>
          </a:xfrm>
        </p:spPr>
        <p:style>
          <a:lnRef idx="1">
            <a:schemeClr val="accent1"/>
          </a:lnRef>
          <a:fillRef idx="3">
            <a:schemeClr val="accent1"/>
          </a:fillRef>
          <a:effectRef idx="2">
            <a:schemeClr val="accent1"/>
          </a:effectRef>
          <a:fontRef idx="minor">
            <a:schemeClr val="lt1"/>
          </a:fontRef>
        </p:style>
        <p:txBody>
          <a:bodyPr>
            <a:normAutofit/>
          </a:bodyPr>
          <a:lstStyle/>
          <a:p>
            <a:r>
              <a:rPr lang="es-ES" sz="2400" dirty="0" smtClean="0"/>
              <a:t>OPINIÓN ACERCA DEL PROYECTO CONEXIONES</a:t>
            </a:r>
            <a:endParaRPr lang="en-US" sz="2400" dirty="0"/>
          </a:p>
        </p:txBody>
      </p:sp>
      <p:sp>
        <p:nvSpPr>
          <p:cNvPr id="3" name="Text Placeholder 2"/>
          <p:cNvSpPr>
            <a:spLocks noGrp="1"/>
          </p:cNvSpPr>
          <p:nvPr>
            <p:ph type="body" idx="1"/>
          </p:nvPr>
        </p:nvSpPr>
        <p:spPr>
          <a:xfrm>
            <a:off x="457200" y="1285861"/>
            <a:ext cx="4040188" cy="500066"/>
          </a:xfrm>
        </p:spPr>
        <p:style>
          <a:lnRef idx="1">
            <a:schemeClr val="accent1"/>
          </a:lnRef>
          <a:fillRef idx="3">
            <a:schemeClr val="accent1"/>
          </a:fillRef>
          <a:effectRef idx="2">
            <a:schemeClr val="accent1"/>
          </a:effectRef>
          <a:fontRef idx="minor">
            <a:schemeClr val="lt1"/>
          </a:fontRef>
        </p:style>
        <p:txBody>
          <a:bodyPr>
            <a:normAutofit/>
          </a:bodyPr>
          <a:lstStyle/>
          <a:p>
            <a:r>
              <a:rPr lang="es-ES" sz="2000" dirty="0" smtClean="0">
                <a:solidFill>
                  <a:schemeClr val="tx1"/>
                </a:solidFill>
              </a:rPr>
              <a:t>              VENTAJAS</a:t>
            </a:r>
            <a:endParaRPr lang="en-US" sz="2000" dirty="0">
              <a:solidFill>
                <a:schemeClr val="tx1"/>
              </a:solidFill>
            </a:endParaRPr>
          </a:p>
        </p:txBody>
      </p:sp>
      <p:sp>
        <p:nvSpPr>
          <p:cNvPr id="5" name="Text Placeholder 4"/>
          <p:cNvSpPr>
            <a:spLocks noGrp="1"/>
          </p:cNvSpPr>
          <p:nvPr>
            <p:ph type="body" sz="half" idx="3"/>
          </p:nvPr>
        </p:nvSpPr>
        <p:spPr>
          <a:xfrm>
            <a:off x="4645025" y="1268761"/>
            <a:ext cx="4070379" cy="517166"/>
          </a:xfrm>
        </p:spPr>
        <p:style>
          <a:lnRef idx="1">
            <a:schemeClr val="accent1"/>
          </a:lnRef>
          <a:fillRef idx="3">
            <a:schemeClr val="accent1"/>
          </a:fillRef>
          <a:effectRef idx="2">
            <a:schemeClr val="accent1"/>
          </a:effectRef>
          <a:fontRef idx="minor">
            <a:schemeClr val="lt1"/>
          </a:fontRef>
        </p:style>
        <p:txBody>
          <a:bodyPr>
            <a:normAutofit/>
          </a:bodyPr>
          <a:lstStyle/>
          <a:p>
            <a:r>
              <a:rPr lang="es-ES" sz="2000" dirty="0" smtClean="0"/>
              <a:t>              </a:t>
            </a:r>
            <a:r>
              <a:rPr lang="es-ES" sz="2000" dirty="0" smtClean="0">
                <a:solidFill>
                  <a:schemeClr val="tx1"/>
                </a:solidFill>
              </a:rPr>
              <a:t>DESVENTAJAS</a:t>
            </a:r>
            <a:r>
              <a:rPr lang="es-ES" sz="2000" dirty="0" smtClean="0"/>
              <a:t>                   </a:t>
            </a:r>
            <a:endParaRPr lang="en-US" sz="2000" dirty="0"/>
          </a:p>
        </p:txBody>
      </p:sp>
      <p:sp>
        <p:nvSpPr>
          <p:cNvPr id="4" name="Content Placeholder 3"/>
          <p:cNvSpPr>
            <a:spLocks noGrp="1"/>
          </p:cNvSpPr>
          <p:nvPr>
            <p:ph sz="quarter" idx="2"/>
          </p:nvPr>
        </p:nvSpPr>
        <p:spPr>
          <a:xfrm>
            <a:off x="457200" y="1928803"/>
            <a:ext cx="4040188" cy="4020478"/>
          </a:xfrm>
        </p:spPr>
        <p:style>
          <a:lnRef idx="3">
            <a:schemeClr val="lt1"/>
          </a:lnRef>
          <a:fillRef idx="1">
            <a:schemeClr val="accent1"/>
          </a:fillRef>
          <a:effectRef idx="1">
            <a:schemeClr val="accent1"/>
          </a:effectRef>
          <a:fontRef idx="minor">
            <a:schemeClr val="lt1"/>
          </a:fontRef>
        </p:style>
        <p:txBody>
          <a:bodyPr>
            <a:normAutofit lnSpcReduction="10000"/>
          </a:bodyPr>
          <a:lstStyle/>
          <a:p>
            <a:pPr algn="ctr">
              <a:buNone/>
            </a:pPr>
            <a:r>
              <a:rPr lang="es-ES" sz="1000" b="1" dirty="0" smtClean="0">
                <a:solidFill>
                  <a:schemeClr val="tx1"/>
                </a:solidFill>
                <a:latin typeface="Century Gothic" pitchFamily="34" charset="0"/>
                <a:cs typeface="Arial" pitchFamily="34" charset="0"/>
              </a:rPr>
              <a:t>Las relaciones interdisciplinarias constituyen una vía</a:t>
            </a:r>
          </a:p>
          <a:p>
            <a:pPr algn="ctr">
              <a:buNone/>
            </a:pPr>
            <a:r>
              <a:rPr lang="es-ES" sz="1000" b="1" dirty="0" smtClean="0">
                <a:solidFill>
                  <a:schemeClr val="tx1"/>
                </a:solidFill>
                <a:latin typeface="Century Gothic" pitchFamily="34" charset="0"/>
                <a:cs typeface="Arial" pitchFamily="34" charset="0"/>
              </a:rPr>
              <a:t> que posibilita perfeccionar </a:t>
            </a:r>
          </a:p>
          <a:p>
            <a:pPr algn="ctr">
              <a:buNone/>
            </a:pPr>
            <a:r>
              <a:rPr lang="es-ES" sz="1000" b="1" dirty="0" smtClean="0">
                <a:solidFill>
                  <a:schemeClr val="tx1"/>
                </a:solidFill>
                <a:latin typeface="Century Gothic" pitchFamily="34" charset="0"/>
                <a:cs typeface="Arial" pitchFamily="34" charset="0"/>
              </a:rPr>
              <a:t>el proceso de enseñanza aprendizaje y la formación </a:t>
            </a:r>
          </a:p>
          <a:p>
            <a:pPr algn="ctr">
              <a:buNone/>
            </a:pPr>
            <a:r>
              <a:rPr lang="es-ES" sz="1000" b="1" dirty="0" smtClean="0">
                <a:solidFill>
                  <a:schemeClr val="tx1"/>
                </a:solidFill>
                <a:latin typeface="Century Gothic" pitchFamily="34" charset="0"/>
                <a:cs typeface="Arial" pitchFamily="34" charset="0"/>
              </a:rPr>
              <a:t>de profesionales, teniendo en cuenta que el desarrollo científico técnico transita hacia niveles de mayor integración, por lo que se convierte en un imperativo de </a:t>
            </a:r>
          </a:p>
          <a:p>
            <a:pPr algn="ctr">
              <a:buNone/>
            </a:pPr>
            <a:r>
              <a:rPr lang="es-ES" sz="1000" b="1" dirty="0" smtClean="0">
                <a:solidFill>
                  <a:schemeClr val="tx1"/>
                </a:solidFill>
                <a:latin typeface="Century Gothic" pitchFamily="34" charset="0"/>
                <a:cs typeface="Arial" pitchFamily="34" charset="0"/>
              </a:rPr>
              <a:t>la pedagogía atemperar estas exigencias de la ciencia con </a:t>
            </a:r>
          </a:p>
          <a:p>
            <a:pPr algn="ctr">
              <a:buNone/>
            </a:pPr>
            <a:r>
              <a:rPr lang="es-ES" sz="1000" b="1" dirty="0" smtClean="0">
                <a:solidFill>
                  <a:schemeClr val="tx1"/>
                </a:solidFill>
                <a:latin typeface="Century Gothic" pitchFamily="34" charset="0"/>
                <a:cs typeface="Arial" pitchFamily="34" charset="0"/>
              </a:rPr>
              <a:t>la manera en que se aprehenden los conocimientos en las aulas, a pesar de las dificultades que se presentan para</a:t>
            </a:r>
          </a:p>
          <a:p>
            <a:pPr algn="ctr">
              <a:buNone/>
            </a:pPr>
            <a:r>
              <a:rPr lang="es-ES" sz="1000" b="1" dirty="0" smtClean="0">
                <a:solidFill>
                  <a:schemeClr val="tx1"/>
                </a:solidFill>
                <a:latin typeface="Century Gothic" pitchFamily="34" charset="0"/>
                <a:cs typeface="Arial" pitchFamily="34" charset="0"/>
              </a:rPr>
              <a:t> su puesta en práctica, mostrando la complejidad de los fenómenos de la naturaleza y la sociedad, tal como se presentan en la realidad.</a:t>
            </a:r>
          </a:p>
          <a:p>
            <a:pPr algn="ctr">
              <a:buNone/>
            </a:pPr>
            <a:endParaRPr lang="en-US" sz="1000" b="1" dirty="0" smtClean="0">
              <a:solidFill>
                <a:schemeClr val="tx1"/>
              </a:solidFill>
              <a:latin typeface="Century Gothic" pitchFamily="34" charset="0"/>
              <a:cs typeface="Arial" pitchFamily="34" charset="0"/>
            </a:endParaRPr>
          </a:p>
          <a:p>
            <a:pPr lvl="0" algn="ctr" fontAlgn="base">
              <a:spcBef>
                <a:spcPct val="0"/>
              </a:spcBef>
              <a:spcAft>
                <a:spcPct val="0"/>
              </a:spcAft>
              <a:buNone/>
            </a:pPr>
            <a:r>
              <a:rPr lang="es-ES" sz="1000" b="1" dirty="0" smtClean="0">
                <a:solidFill>
                  <a:schemeClr val="tx1"/>
                </a:solidFill>
                <a:latin typeface="Century Gothic" pitchFamily="34" charset="0"/>
                <a:cs typeface="Arial" pitchFamily="34" charset="0"/>
              </a:rPr>
              <a:t>La humanidad avanza inevitablemente hacia la solución </a:t>
            </a:r>
          </a:p>
          <a:p>
            <a:pPr lvl="0" algn="ctr" fontAlgn="base">
              <a:spcBef>
                <a:spcPct val="0"/>
              </a:spcBef>
              <a:spcAft>
                <a:spcPct val="0"/>
              </a:spcAft>
              <a:buNone/>
            </a:pPr>
            <a:r>
              <a:rPr lang="es-ES" sz="1000" b="1" dirty="0" smtClean="0">
                <a:solidFill>
                  <a:schemeClr val="tx1"/>
                </a:solidFill>
                <a:latin typeface="Century Gothic" pitchFamily="34" charset="0"/>
                <a:cs typeface="Arial" pitchFamily="34" charset="0"/>
              </a:rPr>
              <a:t>de problemas de forma integral, con la participación de diferentes ciencias y la escuela debe prepararse para asumir desde sus planes de estudios la integración de</a:t>
            </a:r>
          </a:p>
          <a:p>
            <a:pPr lvl="0" algn="ctr" fontAlgn="base">
              <a:spcBef>
                <a:spcPct val="0"/>
              </a:spcBef>
              <a:spcAft>
                <a:spcPct val="0"/>
              </a:spcAft>
              <a:buNone/>
            </a:pPr>
            <a:r>
              <a:rPr lang="es-ES" sz="1000" b="1" dirty="0" smtClean="0">
                <a:solidFill>
                  <a:schemeClr val="tx1"/>
                </a:solidFill>
                <a:latin typeface="Century Gothic" pitchFamily="34" charset="0"/>
                <a:cs typeface="Arial" pitchFamily="34" charset="0"/>
              </a:rPr>
              <a:t> las disciplinas que lo conforman, para el establecimiento</a:t>
            </a:r>
          </a:p>
          <a:p>
            <a:pPr lvl="0" algn="ctr" fontAlgn="base">
              <a:spcBef>
                <a:spcPct val="0"/>
              </a:spcBef>
              <a:spcAft>
                <a:spcPct val="0"/>
              </a:spcAft>
              <a:buNone/>
            </a:pPr>
            <a:r>
              <a:rPr lang="es-ES" sz="1000" b="1" dirty="0" smtClean="0">
                <a:solidFill>
                  <a:schemeClr val="tx1"/>
                </a:solidFill>
                <a:latin typeface="Century Gothic" pitchFamily="34" charset="0"/>
                <a:cs typeface="Arial" pitchFamily="34" charset="0"/>
              </a:rPr>
              <a:t> de relaciones interdisciplinarias en el currículo. Posibilita</a:t>
            </a:r>
          </a:p>
          <a:p>
            <a:pPr lvl="0" algn="ctr" fontAlgn="base">
              <a:spcBef>
                <a:spcPct val="0"/>
              </a:spcBef>
              <a:spcAft>
                <a:spcPct val="0"/>
              </a:spcAft>
              <a:buNone/>
            </a:pPr>
            <a:r>
              <a:rPr lang="es-ES" sz="1000" b="1" dirty="0" smtClean="0">
                <a:solidFill>
                  <a:schemeClr val="tx1"/>
                </a:solidFill>
                <a:latin typeface="Century Gothic" pitchFamily="34" charset="0"/>
                <a:cs typeface="Arial" pitchFamily="34" charset="0"/>
              </a:rPr>
              <a:t> la valoración de nuevos problemas que un análisis de corte disciplinar no permite. Incrementa la motivación de los estudiantes al poder aplicar  conocimientos recibidos de diferentes asignaturas. Estimula la creatividad de profesores y alumnos al enfrentarse a nuevas vías para impartir y asimilar los contenidos.</a:t>
            </a:r>
            <a:r>
              <a:rPr kumimoji="0" lang="es-ES" sz="1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a:t>
            </a:r>
          </a:p>
        </p:txBody>
      </p:sp>
      <p:sp>
        <p:nvSpPr>
          <p:cNvPr id="6" name="Content Placeholder 5"/>
          <p:cNvSpPr>
            <a:spLocks noGrp="1"/>
          </p:cNvSpPr>
          <p:nvPr>
            <p:ph sz="quarter" idx="4"/>
          </p:nvPr>
        </p:nvSpPr>
        <p:spPr>
          <a:xfrm>
            <a:off x="4645025" y="1928803"/>
            <a:ext cx="4070379" cy="4020478"/>
          </a:xfrm>
        </p:spPr>
        <p:style>
          <a:lnRef idx="3">
            <a:schemeClr val="lt1"/>
          </a:lnRef>
          <a:fillRef idx="1">
            <a:schemeClr val="accent1"/>
          </a:fillRef>
          <a:effectRef idx="1">
            <a:schemeClr val="accent1"/>
          </a:effectRef>
          <a:fontRef idx="minor">
            <a:schemeClr val="lt1"/>
          </a:fontRef>
        </p:style>
        <p:txBody>
          <a:bodyPr>
            <a:normAutofit/>
          </a:bodyPr>
          <a:lstStyle/>
          <a:p>
            <a:pPr marL="255588" lvl="0" indent="-255588" algn="ctr" fontAlgn="base">
              <a:spcBef>
                <a:spcPct val="0"/>
              </a:spcBef>
              <a:spcAft>
                <a:spcPct val="0"/>
              </a:spcAft>
              <a:buNone/>
            </a:pP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No obstante, tambi</a:t>
            </a:r>
            <a:r>
              <a:rPr lang="es-ES" sz="1000" b="1" dirty="0" smtClean="0">
                <a:solidFill>
                  <a:srgbClr val="000000"/>
                </a:solidFill>
                <a:latin typeface="Century Gothic" pitchFamily="34" charset="0"/>
                <a:ea typeface="Times New Roman" pitchFamily="18" charset="0"/>
                <a:cs typeface="Arial" pitchFamily="34" charset="0"/>
              </a:rPr>
              <a:t>é</a:t>
            </a: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n se presentan </a:t>
            </a:r>
            <a:r>
              <a:rPr kumimoji="0" lang="es-ES" sz="1000" b="1" i="0" u="sng"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obst</a:t>
            </a:r>
            <a:r>
              <a:rPr lang="es-ES" sz="1000" b="1" u="sng" dirty="0" smtClean="0">
                <a:solidFill>
                  <a:srgbClr val="000000"/>
                </a:solidFill>
                <a:latin typeface="Century Gothic" pitchFamily="34" charset="0"/>
                <a:ea typeface="Times New Roman" pitchFamily="18" charset="0"/>
                <a:cs typeface="Arial" pitchFamily="34" charset="0"/>
              </a:rPr>
              <a:t>á</a:t>
            </a:r>
            <a:r>
              <a:rPr kumimoji="0" lang="es-ES" sz="1000" b="1" i="0" u="sng"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culos </a:t>
            </a: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que</a:t>
            </a:r>
            <a:r>
              <a:rPr kumimoji="0" lang="es-ES" sz="1000" b="1" i="0" u="sng"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 frenan</a:t>
            </a: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 el trabajo interdisciplinario:</a:t>
            </a:r>
            <a:endParaRPr kumimoji="0" lang="en-US" sz="1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endParaRPr>
          </a:p>
          <a:p>
            <a:pPr lvl="0" algn="ctr" eaLnBrk="0" fontAlgn="base" hangingPunct="0">
              <a:spcBef>
                <a:spcPct val="0"/>
              </a:spcBef>
              <a:spcAft>
                <a:spcPct val="0"/>
              </a:spcAft>
              <a:buNone/>
            </a:pP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     La formaci</a:t>
            </a:r>
            <a:r>
              <a:rPr lang="es-ES" sz="1000" b="1" dirty="0" smtClean="0">
                <a:solidFill>
                  <a:srgbClr val="000000"/>
                </a:solidFill>
                <a:latin typeface="Century Gothic" pitchFamily="34" charset="0"/>
                <a:ea typeface="Times New Roman" pitchFamily="18" charset="0"/>
                <a:cs typeface="Arial" pitchFamily="34" charset="0"/>
              </a:rPr>
              <a:t>ó</a:t>
            </a: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n de los docentes es disciplinar, por lo</a:t>
            </a:r>
          </a:p>
          <a:p>
            <a:pPr lvl="0" algn="ctr" eaLnBrk="0" fontAlgn="base" hangingPunct="0">
              <a:spcBef>
                <a:spcPct val="0"/>
              </a:spcBef>
              <a:spcAft>
                <a:spcPct val="0"/>
              </a:spcAft>
              <a:buNone/>
            </a:pP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 que deben romper un paradigma formativo al enfrentarse</a:t>
            </a:r>
          </a:p>
          <a:p>
            <a:pPr lvl="0" algn="ctr" eaLnBrk="0" fontAlgn="base" hangingPunct="0">
              <a:spcBef>
                <a:spcPct val="0"/>
              </a:spcBef>
              <a:spcAft>
                <a:spcPct val="0"/>
              </a:spcAft>
              <a:buNone/>
            </a:pP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 a una nueva forma de estructuraci</a:t>
            </a:r>
            <a:r>
              <a:rPr lang="es-ES" sz="1000" b="1" dirty="0" smtClean="0">
                <a:solidFill>
                  <a:srgbClr val="000000"/>
                </a:solidFill>
                <a:latin typeface="Century Gothic" pitchFamily="34" charset="0"/>
                <a:ea typeface="Times New Roman" pitchFamily="18" charset="0"/>
                <a:cs typeface="Arial" pitchFamily="34" charset="0"/>
              </a:rPr>
              <a:t>ó</a:t>
            </a: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n de su actividad e interactuar con otros saberes en los cuales no son especialistas. Por esa formaci</a:t>
            </a:r>
            <a:r>
              <a:rPr lang="es-ES" sz="1000" b="1" dirty="0" smtClean="0">
                <a:solidFill>
                  <a:srgbClr val="000000"/>
                </a:solidFill>
                <a:latin typeface="Century Gothic" pitchFamily="34" charset="0"/>
                <a:ea typeface="Times New Roman" pitchFamily="18" charset="0"/>
                <a:cs typeface="Arial" pitchFamily="34" charset="0"/>
              </a:rPr>
              <a:t>ó</a:t>
            </a: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n disciplinar consideran </a:t>
            </a:r>
          </a:p>
          <a:p>
            <a:pPr lvl="0" algn="ctr" eaLnBrk="0" fontAlgn="base" hangingPunct="0">
              <a:spcBef>
                <a:spcPct val="0"/>
              </a:spcBef>
              <a:spcAft>
                <a:spcPct val="0"/>
              </a:spcAft>
              <a:buNone/>
            </a:pP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su disciplina la m</a:t>
            </a:r>
            <a:r>
              <a:rPr lang="es-ES" sz="1000" b="1" dirty="0" smtClean="0">
                <a:solidFill>
                  <a:srgbClr val="000000"/>
                </a:solidFill>
                <a:latin typeface="Century Gothic" pitchFamily="34" charset="0"/>
                <a:ea typeface="Times New Roman" pitchFamily="18" charset="0"/>
                <a:cs typeface="Arial" pitchFamily="34" charset="0"/>
              </a:rPr>
              <a:t>á</a:t>
            </a: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s importante dentro del plan de estudio. Los curr</a:t>
            </a:r>
            <a:r>
              <a:rPr lang="es-ES" sz="1000" b="1" dirty="0" smtClean="0">
                <a:solidFill>
                  <a:srgbClr val="000000"/>
                </a:solidFill>
                <a:latin typeface="Century Gothic" pitchFamily="34" charset="0"/>
                <a:ea typeface="Times New Roman" pitchFamily="18" charset="0"/>
                <a:cs typeface="Arial" pitchFamily="34" charset="0"/>
              </a:rPr>
              <a:t>í</a:t>
            </a: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culos de formaci</a:t>
            </a:r>
            <a:r>
              <a:rPr lang="es-ES" sz="1000" b="1" dirty="0" smtClean="0">
                <a:solidFill>
                  <a:srgbClr val="000000"/>
                </a:solidFill>
                <a:latin typeface="Century Gothic" pitchFamily="34" charset="0"/>
                <a:ea typeface="Times New Roman" pitchFamily="18" charset="0"/>
                <a:cs typeface="Arial" pitchFamily="34" charset="0"/>
              </a:rPr>
              <a:t>ó</a:t>
            </a: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n de los profesionales tienen</a:t>
            </a:r>
          </a:p>
          <a:p>
            <a:pPr lvl="0" algn="ctr" eaLnBrk="0" fontAlgn="base" hangingPunct="0">
              <a:spcBef>
                <a:spcPct val="0"/>
              </a:spcBef>
              <a:spcAft>
                <a:spcPct val="0"/>
              </a:spcAft>
              <a:buNone/>
            </a:pP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 un corte eminentemente disciplinar.</a:t>
            </a:r>
            <a:endParaRPr kumimoji="0" lang="en-US" sz="1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endParaRPr>
          </a:p>
          <a:p>
            <a:pPr lvl="0" algn="ctr" eaLnBrk="0" fontAlgn="base" hangingPunct="0">
              <a:spcBef>
                <a:spcPct val="0"/>
              </a:spcBef>
              <a:spcAft>
                <a:spcPct val="0"/>
              </a:spcAft>
              <a:buNone/>
            </a:pP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     La falta de experiencia en el trabajo interdisciplinar.</a:t>
            </a:r>
            <a:endParaRPr kumimoji="0" lang="en-US" sz="1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endParaRPr>
          </a:p>
          <a:p>
            <a:pPr lvl="0" algn="ctr" eaLnBrk="0" fontAlgn="base" hangingPunct="0">
              <a:spcBef>
                <a:spcPct val="0"/>
              </a:spcBef>
              <a:spcAft>
                <a:spcPct val="0"/>
              </a:spcAft>
              <a:buNone/>
            </a:pPr>
            <a:r>
              <a:rPr kumimoji="0" lang="es-ES" sz="1000" b="1" i="0" u="none" strike="noStrike" cap="none" normalizeH="0" baseline="0" dirty="0" smtClean="0">
                <a:ln>
                  <a:noFill/>
                </a:ln>
                <a:solidFill>
                  <a:srgbClr val="000000"/>
                </a:solidFill>
                <a:effectLst/>
                <a:latin typeface="Century Gothic" pitchFamily="34" charset="0"/>
                <a:ea typeface="Times New Roman" pitchFamily="18" charset="0"/>
                <a:cs typeface="Arial" pitchFamily="34" charset="0"/>
              </a:rPr>
              <a:t>     La interdisciplinariedad es el resultado del desarrollo de la ciencia y la tecnología, así como de las conexiones, interacciones, fusiones e integración de los diversos planos de la vida humana. No obstante, no constituye un hecho espontáneo, es indispensable la acción ordenada y consciente de quienes van a participar. Una experiencia interdisciplinar necesita ser expuesta y presentada con claridad al alumnado, que no siempre tiene la misma perspectiva ni el mismo nivel de conocimiento que el equipo docente que lo promueve.</a:t>
            </a:r>
            <a:endParaRPr lang="es-ES" sz="1000" b="1" dirty="0">
              <a:latin typeface="Century Gothic" pitchFamily="34" charset="0"/>
              <a:cs typeface="Arial" pitchFamily="34" charset="0"/>
            </a:endParaRPr>
          </a:p>
        </p:txBody>
      </p:sp>
    </p:spTree>
    <p:extLst>
      <p:ext uri="{BB962C8B-B14F-4D97-AF65-F5344CB8AC3E}">
        <p14:creationId xmlns:p14="http://schemas.microsoft.com/office/powerpoint/2010/main" xmlns="" val="961833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071F6E9-BB71-439F-B598-0DE193BEFD76}" type="slidenum">
              <a:rPr lang="es-MX" smtClean="0"/>
              <a:pPr/>
              <a:t>9</a:t>
            </a:fld>
            <a:endParaRPr lang="es-MX"/>
          </a:p>
        </p:txBody>
      </p:sp>
      <p:pic>
        <p:nvPicPr>
          <p:cNvPr id="1026" name="Picture 2"/>
          <p:cNvPicPr>
            <a:picLocks noChangeAspect="1" noChangeArrowheads="1"/>
          </p:cNvPicPr>
          <p:nvPr/>
        </p:nvPicPr>
        <p:blipFill>
          <a:blip r:embed="rId2" cstate="print"/>
          <a:srcRect/>
          <a:stretch>
            <a:fillRect/>
          </a:stretch>
        </p:blipFill>
        <p:spPr bwMode="auto">
          <a:xfrm>
            <a:off x="323528" y="260648"/>
            <a:ext cx="3528392" cy="2664296"/>
          </a:xfrm>
          <a:prstGeom prst="ellipse">
            <a:avLst/>
          </a:prstGeom>
          <a:ln w="63500" cap="rnd">
            <a:solidFill>
              <a:schemeClr val="accent1"/>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p:cNvPicPr>
            <a:picLocks noChangeAspect="1" noChangeArrowheads="1"/>
          </p:cNvPicPr>
          <p:nvPr/>
        </p:nvPicPr>
        <p:blipFill>
          <a:blip r:embed="rId3" cstate="print"/>
          <a:srcRect/>
          <a:stretch>
            <a:fillRect/>
          </a:stretch>
        </p:blipFill>
        <p:spPr bwMode="auto">
          <a:xfrm>
            <a:off x="5652120" y="260648"/>
            <a:ext cx="3036264" cy="2664296"/>
          </a:xfrm>
          <a:prstGeom prst="ellipse">
            <a:avLst/>
          </a:prstGeom>
          <a:ln w="63500" cap="rnd">
            <a:solidFill>
              <a:schemeClr val="accent1"/>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p:cNvPicPr>
            <a:picLocks noChangeAspect="1" noChangeArrowheads="1"/>
          </p:cNvPicPr>
          <p:nvPr/>
        </p:nvPicPr>
        <p:blipFill>
          <a:blip r:embed="rId4" cstate="print"/>
          <a:srcRect/>
          <a:stretch>
            <a:fillRect/>
          </a:stretch>
        </p:blipFill>
        <p:spPr bwMode="auto">
          <a:xfrm>
            <a:off x="1907704" y="3140968"/>
            <a:ext cx="5807968" cy="3155861"/>
          </a:xfrm>
          <a:prstGeom prst="roundRect">
            <a:avLst>
              <a:gd name="adj" fmla="val 16667"/>
            </a:avLst>
          </a:prstGeom>
          <a:ln w="76200">
            <a:solidFill>
              <a:schemeClr val="accent1"/>
            </a:solid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9479</Words>
  <Application>Microsoft Office PowerPoint</Application>
  <PresentationFormat>Presentación en pantalla (4:3)</PresentationFormat>
  <Paragraphs>1611</Paragraphs>
  <Slides>83</Slides>
  <Notes>4</Notes>
  <HiddenSlides>0</HiddenSlides>
  <MMClips>0</MMClips>
  <ScaleCrop>false</ScaleCrop>
  <HeadingPairs>
    <vt:vector size="4" baseType="variant">
      <vt:variant>
        <vt:lpstr>Tema</vt:lpstr>
      </vt:variant>
      <vt:variant>
        <vt:i4>1</vt:i4>
      </vt:variant>
      <vt:variant>
        <vt:lpstr>Títulos de diapositiva</vt:lpstr>
      </vt:variant>
      <vt:variant>
        <vt:i4>83</vt:i4>
      </vt:variant>
    </vt:vector>
  </HeadingPairs>
  <TitlesOfParts>
    <vt:vector size="84" baseType="lpstr">
      <vt:lpstr>Concurrencia</vt:lpstr>
      <vt:lpstr>Diapositiva 1</vt:lpstr>
      <vt:lpstr>Diapositiva 2</vt:lpstr>
      <vt:lpstr>INDICE</vt:lpstr>
      <vt:lpstr>INDICE</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II. Intención: sólo una de las propuestas da nombre al proyecto</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PRODUCTO 10</vt:lpstr>
      <vt:lpstr>PRODUCTO 11</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¿COMO CREAR UNA INFOGRAFÍA?</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PRODUCTO 15</vt:lpstr>
      <vt:lpstr>OPINIÓN ACERCA DEL PROYECTO CONEXIONES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Profesor Benjamín</dc:creator>
  <cp:lastModifiedBy>Profesor Benjamín</cp:lastModifiedBy>
  <cp:revision>91</cp:revision>
  <dcterms:created xsi:type="dcterms:W3CDTF">2017-10-30T13:30:55Z</dcterms:created>
  <dcterms:modified xsi:type="dcterms:W3CDTF">2018-06-22T17:16:29Z</dcterms:modified>
</cp:coreProperties>
</file>