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01" r:id="rId15"/>
    <p:sldId id="308" r:id="rId16"/>
    <p:sldId id="300" r:id="rId17"/>
    <p:sldId id="305" r:id="rId18"/>
    <p:sldId id="306" r:id="rId19"/>
    <p:sldId id="307" r:id="rId20"/>
    <p:sldId id="303" r:id="rId21"/>
    <p:sldId id="299" r:id="rId22"/>
    <p:sldId id="310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8BA9-D633-4790-A93A-A6A15D2C8A37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02E8-307B-4AEA-9E7D-E6E4A7C932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8BA9-D633-4790-A93A-A6A15D2C8A37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02E8-307B-4AEA-9E7D-E6E4A7C932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8BA9-D633-4790-A93A-A6A15D2C8A37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02E8-307B-4AEA-9E7D-E6E4A7C932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FB1A-6B14-48F3-9210-40496EB8C1B1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7A43-5A27-4FD3-9EC7-AF4FECE09C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FB1A-6B14-48F3-9210-40496EB8C1B1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7A43-5A27-4FD3-9EC7-AF4FECE09C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FB1A-6B14-48F3-9210-40496EB8C1B1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7A43-5A27-4FD3-9EC7-AF4FECE09C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FB1A-6B14-48F3-9210-40496EB8C1B1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7A43-5A27-4FD3-9EC7-AF4FECE09C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FB1A-6B14-48F3-9210-40496EB8C1B1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7A43-5A27-4FD3-9EC7-AF4FECE09C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FB1A-6B14-48F3-9210-40496EB8C1B1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7A43-5A27-4FD3-9EC7-AF4FECE09C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FB1A-6B14-48F3-9210-40496EB8C1B1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7A43-5A27-4FD3-9EC7-AF4FECE09C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FB1A-6B14-48F3-9210-40496EB8C1B1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7A43-5A27-4FD3-9EC7-AF4FECE09C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8BA9-D633-4790-A93A-A6A15D2C8A37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02E8-307B-4AEA-9E7D-E6E4A7C932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FB1A-6B14-48F3-9210-40496EB8C1B1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7A43-5A27-4FD3-9EC7-AF4FECE09C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FB1A-6B14-48F3-9210-40496EB8C1B1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7A43-5A27-4FD3-9EC7-AF4FECE09C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FB1A-6B14-48F3-9210-40496EB8C1B1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7A43-5A27-4FD3-9EC7-AF4FECE09C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8BA9-D633-4790-A93A-A6A15D2C8A37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02E8-307B-4AEA-9E7D-E6E4A7C932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8BA9-D633-4790-A93A-A6A15D2C8A37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02E8-307B-4AEA-9E7D-E6E4A7C932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8BA9-D633-4790-A93A-A6A15D2C8A37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02E8-307B-4AEA-9E7D-E6E4A7C932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8BA9-D633-4790-A93A-A6A15D2C8A37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02E8-307B-4AEA-9E7D-E6E4A7C932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8BA9-D633-4790-A93A-A6A15D2C8A37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02E8-307B-4AEA-9E7D-E6E4A7C932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8BA9-D633-4790-A93A-A6A15D2C8A37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02E8-307B-4AEA-9E7D-E6E4A7C932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8BA9-D633-4790-A93A-A6A15D2C8A37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02E8-307B-4AEA-9E7D-E6E4A7C932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	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8BA9-D633-4790-A93A-A6A15D2C8A37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B02E8-307B-4AEA-9E7D-E6E4A7C932F2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Picture 2" descr="https://scontent-dft4-1.xx.fbcdn.net/v/t34.0-12/22207472_10155548953356043_497002408_n.png?oh=07372b7f412f34ed7bea678bc5948faa&amp;oe=59D6B48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8662" y="285729"/>
            <a:ext cx="1071569" cy="107157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FFB1A-6B14-48F3-9210-40496EB8C1B1}" type="datetimeFigureOut">
              <a:rPr lang="es-MX" smtClean="0"/>
              <a:pPr/>
              <a:t>31/10/2017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7A43-5A27-4FD3-9EC7-AF4FECE09C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5984" y="571480"/>
            <a:ext cx="6357982" cy="985311"/>
          </a:xfrm>
        </p:spPr>
        <p:txBody>
          <a:bodyPr>
            <a:noAutofit/>
          </a:bodyPr>
          <a:lstStyle/>
          <a:p>
            <a:r>
              <a:rPr lang="es-MX" sz="2000" b="1" dirty="0"/>
              <a:t>PREPARATORIA “JOSÉ MARÍA MORELOS Y PAVÓN”</a:t>
            </a:r>
            <a:br>
              <a:rPr lang="es-ES" sz="2000" dirty="0"/>
            </a:br>
            <a:r>
              <a:rPr lang="es-MX" sz="2000" b="1" dirty="0"/>
              <a:t>Incorporada a la Universidad Nacional Autónoma de México (UNAM), Clave: 7773</a:t>
            </a:r>
            <a:endParaRPr lang="es-MX" sz="2000" b="1" dirty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29351" y="5297788"/>
            <a:ext cx="1584177" cy="768718"/>
          </a:xfrm>
        </p:spPr>
        <p:txBody>
          <a:bodyPr>
            <a:normAutofit/>
          </a:bodyPr>
          <a:lstStyle/>
          <a:p>
            <a:r>
              <a:rPr lang="es-MX" sz="1600" i="1" dirty="0"/>
              <a:t>Profesores y asignaturas:</a:t>
            </a:r>
          </a:p>
        </p:txBody>
      </p:sp>
      <p:pic>
        <p:nvPicPr>
          <p:cNvPr id="2050" name="Picture 2" descr="https://scontent-dft4-1.xx.fbcdn.net/v/t34.0-12/22207472_10155548953356043_497002408_n.png?oh=07372b7f412f34ed7bea678bc5948faa&amp;oe=59D6B4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75" y="188640"/>
            <a:ext cx="1739021" cy="1739022"/>
          </a:xfrm>
          <a:prstGeom prst="rect">
            <a:avLst/>
          </a:prstGeom>
          <a:noFill/>
        </p:spPr>
      </p:pic>
      <p:pic>
        <p:nvPicPr>
          <p:cNvPr id="5" name="4 Imagen" descr="C:\Users\ApoyoA\Downloads\13022356_1083211588404872_2101815883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286388"/>
            <a:ext cx="1214446" cy="114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onexion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61" y="2420888"/>
            <a:ext cx="7704856" cy="969204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132145" y="3573016"/>
            <a:ext cx="6887688" cy="1300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Proyecto: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Web Color </a:t>
            </a:r>
            <a:r>
              <a:rPr lang="es-ES_tradnl" sz="7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Chem</a:t>
            </a:r>
            <a:endParaRPr lang="es-ES_tradnl" sz="7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Equipo No. 4</a:t>
            </a:r>
            <a:endParaRPr kumimoji="0" lang="es-MX" sz="70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483768" y="5226960"/>
            <a:ext cx="4824536" cy="1268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i="1" dirty="0"/>
              <a:t>Química II, Mtra. Aída</a:t>
            </a:r>
          </a:p>
          <a:p>
            <a:r>
              <a:rPr lang="es-MX" sz="2000" i="1" dirty="0"/>
              <a:t> Inglés II, Mtra. Karen </a:t>
            </a:r>
            <a:r>
              <a:rPr lang="es-MX" sz="2000" i="1" dirty="0" err="1"/>
              <a:t>Arnaut</a:t>
            </a:r>
            <a:endParaRPr lang="es-MX" sz="2000" i="1" dirty="0"/>
          </a:p>
          <a:p>
            <a:r>
              <a:rPr lang="es-MX" sz="2000" i="1" dirty="0"/>
              <a:t>Matemáticas II, Dra. Cecilia </a:t>
            </a:r>
            <a:r>
              <a:rPr lang="es-MX" sz="2000" i="1" dirty="0" err="1"/>
              <a:t>Cristerna</a:t>
            </a:r>
            <a:r>
              <a:rPr lang="es-MX" sz="2000" i="1" dirty="0"/>
              <a:t> Davis</a:t>
            </a:r>
          </a:p>
          <a:p>
            <a:endParaRPr lang="es-MX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29328" y="1934000"/>
            <a:ext cx="778674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dirty="0"/>
              <a:t>Producto </a:t>
            </a:r>
            <a:r>
              <a:rPr lang="es-MX" sz="3200" dirty="0"/>
              <a:t>2</a:t>
            </a:r>
            <a:r>
              <a:rPr lang="es-ES" sz="3200" dirty="0"/>
              <a:t>. </a:t>
            </a:r>
            <a:r>
              <a:rPr lang="es-MX" sz="3200" b="1" dirty="0"/>
              <a:t>Organizador gráfico del proyecto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256312" y="188640"/>
            <a:ext cx="6887688" cy="1300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Proyecto conexiones: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Web Color </a:t>
            </a:r>
            <a:r>
              <a:rPr lang="es-ES_tradnl" sz="7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Chem</a:t>
            </a:r>
            <a:endParaRPr lang="es-ES_tradnl" sz="7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Equipo No. 4</a:t>
            </a:r>
            <a:endParaRPr kumimoji="0" lang="es-MX" sz="70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3339" y="3885148"/>
            <a:ext cx="8130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ES" sz="2400" b="1" dirty="0">
                <a:solidFill>
                  <a:srgbClr val="0B85B9"/>
                </a:solidFill>
              </a:rPr>
              <a:t>Proyecto interdisciplinario diseñado para el trabajo 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ES" sz="2400" b="1" dirty="0">
                <a:solidFill>
                  <a:srgbClr val="0B85B9"/>
                </a:solidFill>
              </a:rPr>
              <a:t> las asignaturas: química II, inglés II y matemáticas II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5DC6DC9-2F9A-4BAA-8B72-40DA1D872085}"/>
              </a:ext>
            </a:extLst>
          </p:cNvPr>
          <p:cNvGrpSpPr/>
          <p:nvPr/>
        </p:nvGrpSpPr>
        <p:grpSpPr>
          <a:xfrm>
            <a:off x="7812360" y="5805264"/>
            <a:ext cx="1207767" cy="936105"/>
            <a:chOff x="6948265" y="5589239"/>
            <a:chExt cx="1567806" cy="1008113"/>
          </a:xfrm>
        </p:grpSpPr>
        <p:pic>
          <p:nvPicPr>
            <p:cNvPr id="9" name="Imagen 8" descr="Imagen que contiene imágenes prediseñadas&#10;&#10;Descripción generada con confianza alta">
              <a:hlinkClick r:id="rId2" action="ppaction://hlinksldjump"/>
              <a:extLst>
                <a:ext uri="{FF2B5EF4-FFF2-40B4-BE49-F238E27FC236}">
                  <a16:creationId xmlns:a16="http://schemas.microsoft.com/office/drawing/2014/main" id="{28D3E1AC-DE05-42C0-A4D0-6D862FF6E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2" t="11827" r="13263" b="10159"/>
            <a:stretch/>
          </p:blipFill>
          <p:spPr>
            <a:xfrm>
              <a:off x="6948265" y="5589239"/>
              <a:ext cx="1567806" cy="1008113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02E42B6-DB73-40B5-BDCB-693DF2CC863A}"/>
                </a:ext>
              </a:extLst>
            </p:cNvPr>
            <p:cNvSpPr txBox="1"/>
            <p:nvPr/>
          </p:nvSpPr>
          <p:spPr>
            <a:xfrm>
              <a:off x="7714359" y="5908629"/>
              <a:ext cx="576064" cy="29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00" dirty="0"/>
                <a:t>Volver al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153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3F68100D-A62D-F045-B56A-E9A2EE424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6364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09961B4-AEFD-44C7-858E-0820A88B53A0}"/>
              </a:ext>
            </a:extLst>
          </p:cNvPr>
          <p:cNvGrpSpPr/>
          <p:nvPr/>
        </p:nvGrpSpPr>
        <p:grpSpPr>
          <a:xfrm>
            <a:off x="7812360" y="5805264"/>
            <a:ext cx="1207767" cy="936105"/>
            <a:chOff x="6948265" y="5589239"/>
            <a:chExt cx="1567806" cy="1008113"/>
          </a:xfrm>
        </p:grpSpPr>
        <p:pic>
          <p:nvPicPr>
            <p:cNvPr id="5" name="Imagen 4" descr="Imagen que contiene imágenes prediseñadas&#10;&#10;Descripción generada con confianza alta">
              <a:hlinkClick r:id="rId3" action="ppaction://hlinksldjump"/>
              <a:extLst>
                <a:ext uri="{FF2B5EF4-FFF2-40B4-BE49-F238E27FC236}">
                  <a16:creationId xmlns:a16="http://schemas.microsoft.com/office/drawing/2014/main" id="{389AB0D3-9CC7-4A5C-BE30-88855C05C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2" t="11827" r="13263" b="10159"/>
            <a:stretch/>
          </p:blipFill>
          <p:spPr>
            <a:xfrm>
              <a:off x="6948265" y="5589239"/>
              <a:ext cx="1567806" cy="1008113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84778178-453F-4E17-ABB2-F3686A1FE242}"/>
                </a:ext>
              </a:extLst>
            </p:cNvPr>
            <p:cNvSpPr txBox="1"/>
            <p:nvPr/>
          </p:nvSpPr>
          <p:spPr>
            <a:xfrm>
              <a:off x="7714359" y="5908629"/>
              <a:ext cx="576064" cy="29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00" dirty="0"/>
                <a:t>Volver al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367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29328" y="1934000"/>
            <a:ext cx="778674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dirty="0"/>
              <a:t>Producto </a:t>
            </a:r>
            <a:r>
              <a:rPr lang="es-MX" sz="3200" dirty="0"/>
              <a:t>3.</a:t>
            </a:r>
            <a:r>
              <a:rPr lang="es-ES" sz="3200" dirty="0"/>
              <a:t> </a:t>
            </a:r>
            <a:r>
              <a:rPr lang="es-MX" sz="3200" b="1" dirty="0"/>
              <a:t>Fotografías  de la sesión 1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256312" y="188640"/>
            <a:ext cx="6887688" cy="1300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Proyecto conexiones: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Web Color </a:t>
            </a:r>
            <a:r>
              <a:rPr lang="es-ES_tradnl" sz="7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Chem</a:t>
            </a:r>
            <a:endParaRPr lang="es-ES_tradnl" sz="7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Equipo No. 4</a:t>
            </a:r>
            <a:endParaRPr kumimoji="0" lang="es-MX" sz="70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49526" y="3146485"/>
            <a:ext cx="537839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ES" sz="2400" b="1" dirty="0">
                <a:solidFill>
                  <a:srgbClr val="0B85B9"/>
                </a:solidFill>
              </a:rPr>
              <a:t>Evidencias fotográficas del trabajo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ES" sz="2400" b="1" dirty="0">
                <a:solidFill>
                  <a:srgbClr val="0B85B9"/>
                </a:solidFill>
              </a:rPr>
              <a:t> en equipo realizado para el diseño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ES" sz="2400" b="1" dirty="0">
                <a:solidFill>
                  <a:srgbClr val="0B85B9"/>
                </a:solidFill>
              </a:rPr>
              <a:t> del proyecto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ES" sz="2400" b="1" dirty="0">
                <a:solidFill>
                  <a:srgbClr val="0B85B9"/>
                </a:solidFill>
              </a:rPr>
              <a:t>que involucra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ES" sz="2400" b="1" dirty="0">
                <a:solidFill>
                  <a:srgbClr val="0B85B9"/>
                </a:solidFill>
              </a:rPr>
              <a:t> las asignaturas: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ES" sz="2400" b="1" dirty="0">
                <a:solidFill>
                  <a:srgbClr val="0B85B9"/>
                </a:solidFill>
              </a:rPr>
              <a:t>química II, inglés II y matemáticas II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8EC1F65-4812-4902-9756-8D20FA45F1A1}"/>
              </a:ext>
            </a:extLst>
          </p:cNvPr>
          <p:cNvGrpSpPr/>
          <p:nvPr/>
        </p:nvGrpSpPr>
        <p:grpSpPr>
          <a:xfrm>
            <a:off x="7812360" y="5805264"/>
            <a:ext cx="1207767" cy="936105"/>
            <a:chOff x="6948265" y="5589239"/>
            <a:chExt cx="1567806" cy="1008113"/>
          </a:xfrm>
        </p:grpSpPr>
        <p:pic>
          <p:nvPicPr>
            <p:cNvPr id="8" name="Imagen 7" descr="Imagen que contiene imágenes prediseñadas&#10;&#10;Descripción generada con confianza alta">
              <a:hlinkClick r:id="rId2" action="ppaction://hlinksldjump"/>
              <a:extLst>
                <a:ext uri="{FF2B5EF4-FFF2-40B4-BE49-F238E27FC236}">
                  <a16:creationId xmlns:a16="http://schemas.microsoft.com/office/drawing/2014/main" id="{B4A2457A-EDC8-4D39-87F0-74F8886A4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2" t="11827" r="13263" b="10159"/>
            <a:stretch/>
          </p:blipFill>
          <p:spPr>
            <a:xfrm>
              <a:off x="6948265" y="5589239"/>
              <a:ext cx="1567806" cy="1008113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428B621-6439-480A-8D0E-84F1DE674573}"/>
                </a:ext>
              </a:extLst>
            </p:cNvPr>
            <p:cNvSpPr txBox="1"/>
            <p:nvPr/>
          </p:nvSpPr>
          <p:spPr>
            <a:xfrm>
              <a:off x="7714359" y="5908629"/>
              <a:ext cx="576064" cy="29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00" dirty="0"/>
                <a:t>Volver al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404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154270-1D66-4E8C-9BDE-6E27CD4F7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5682154"/>
            <a:ext cx="698477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es-MX" altLang="es-ES" sz="1400" b="1" dirty="0">
                <a:solidFill>
                  <a:srgbClr val="0B85B9"/>
                </a:solidFill>
              </a:rPr>
              <a:t>El inicio de la reunión, donde nuestra coordinadora</a:t>
            </a:r>
          </a:p>
          <a:p>
            <a:pPr lvl="0" algn="ctr"/>
            <a:r>
              <a:rPr lang="es-MX" altLang="es-ES" sz="1400" b="1" dirty="0">
                <a:solidFill>
                  <a:srgbClr val="0B85B9"/>
                </a:solidFill>
              </a:rPr>
              <a:t>general del proyecto conexiones, Mtra. Candelaria Yanes </a:t>
            </a:r>
            <a:r>
              <a:rPr lang="es-MX" altLang="es-ES" sz="1400" b="1" dirty="0" err="1">
                <a:solidFill>
                  <a:srgbClr val="0B85B9"/>
                </a:solidFill>
              </a:rPr>
              <a:t>Arvayo</a:t>
            </a:r>
            <a:r>
              <a:rPr lang="es-MX" altLang="es-ES" sz="1400" b="1" dirty="0">
                <a:solidFill>
                  <a:srgbClr val="0B85B9"/>
                </a:solidFill>
              </a:rPr>
              <a:t>, </a:t>
            </a:r>
          </a:p>
          <a:p>
            <a:pPr lvl="0" algn="ctr"/>
            <a:r>
              <a:rPr lang="es-MX" altLang="es-ES" sz="1400" b="1" dirty="0">
                <a:solidFill>
                  <a:srgbClr val="0B85B9"/>
                </a:solidFill>
              </a:rPr>
              <a:t>hace la presentación de las actividades que se habrían de realizar en la </a:t>
            </a:r>
          </a:p>
          <a:p>
            <a:pPr lvl="0" algn="ctr"/>
            <a:r>
              <a:rPr lang="es-MX" altLang="es-ES" sz="1400" b="1" dirty="0">
                <a:solidFill>
                  <a:srgbClr val="0B85B9"/>
                </a:solidFill>
              </a:rPr>
              <a:t>primera reunión de trabajo oficial. </a:t>
            </a:r>
          </a:p>
          <a:p>
            <a:pPr lvl="0" algn="ctr"/>
            <a:r>
              <a:rPr lang="es-MX" altLang="es-ES" sz="1400" b="1" dirty="0">
                <a:solidFill>
                  <a:srgbClr val="0B85B9"/>
                </a:solidFill>
              </a:rPr>
              <a:t>20 octubre 2017.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 descr="Imagen que contiene persona, pared, mujer, de pie&#10;&#10;Descripción generada con confianza muy alta">
            <a:extLst>
              <a:ext uri="{FF2B5EF4-FFF2-40B4-BE49-F238E27FC236}">
                <a16:creationId xmlns:a16="http://schemas.microsoft.com/office/drawing/2014/main" id="{B360420E-7EAA-46AD-B3A7-1A11F7A34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"/>
            <a:ext cx="754833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0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154270-1D66-4E8C-9BDE-6E27CD4F7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5682154"/>
            <a:ext cx="698477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es-MX" altLang="es-ES" sz="1400" b="1" dirty="0">
                <a:solidFill>
                  <a:srgbClr val="0B85B9"/>
                </a:solidFill>
              </a:rPr>
              <a:t>El inicio de la reunión, donde nuestra coordinadora</a:t>
            </a:r>
          </a:p>
          <a:p>
            <a:pPr lvl="0" algn="ctr"/>
            <a:r>
              <a:rPr lang="es-MX" altLang="es-ES" sz="1400" b="1" dirty="0">
                <a:solidFill>
                  <a:srgbClr val="0B85B9"/>
                </a:solidFill>
              </a:rPr>
              <a:t>general del proyecto conexiones, Mtra. Candelaria Yanes </a:t>
            </a:r>
            <a:r>
              <a:rPr lang="es-MX" altLang="es-ES" sz="1400" b="1" dirty="0" err="1">
                <a:solidFill>
                  <a:srgbClr val="0B85B9"/>
                </a:solidFill>
              </a:rPr>
              <a:t>Arvayo</a:t>
            </a:r>
            <a:r>
              <a:rPr lang="es-MX" altLang="es-ES" sz="1400" b="1" dirty="0">
                <a:solidFill>
                  <a:srgbClr val="0B85B9"/>
                </a:solidFill>
              </a:rPr>
              <a:t>, </a:t>
            </a:r>
          </a:p>
          <a:p>
            <a:pPr lvl="0" algn="ctr"/>
            <a:r>
              <a:rPr lang="es-MX" altLang="es-ES" sz="1400" b="1" dirty="0">
                <a:solidFill>
                  <a:srgbClr val="0B85B9"/>
                </a:solidFill>
              </a:rPr>
              <a:t>hace la presentación de las actividades que se habrían de realizar en la </a:t>
            </a:r>
          </a:p>
          <a:p>
            <a:pPr lvl="0" algn="ctr"/>
            <a:r>
              <a:rPr lang="es-MX" altLang="es-ES" sz="1400" b="1" dirty="0">
                <a:solidFill>
                  <a:srgbClr val="0B85B9"/>
                </a:solidFill>
              </a:rPr>
              <a:t>primera reunión de trabajo oficial. </a:t>
            </a:r>
          </a:p>
          <a:p>
            <a:pPr lvl="0" algn="ctr"/>
            <a:r>
              <a:rPr lang="es-MX" altLang="es-ES" sz="1400" b="1" dirty="0">
                <a:solidFill>
                  <a:srgbClr val="0B85B9"/>
                </a:solidFill>
              </a:rPr>
              <a:t>20 octubre 2017.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 descr="Imagen que contiene interior, persona, pared&#10;&#10;Descripción generada con confianza alta">
            <a:extLst>
              <a:ext uri="{FF2B5EF4-FFF2-40B4-BE49-F238E27FC236}">
                <a16:creationId xmlns:a16="http://schemas.microsoft.com/office/drawing/2014/main" id="{DF46496C-9853-4EDE-AA97-1B0EF1BCB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1554"/>
            <a:ext cx="7704856" cy="5400600"/>
          </a:xfrm>
          <a:prstGeom prst="rect">
            <a:avLst/>
          </a:prstGeom>
        </p:spPr>
      </p:pic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10D159F4-8375-4C44-A758-DC79351A2FD8}"/>
              </a:ext>
            </a:extLst>
          </p:cNvPr>
          <p:cNvSpPr/>
          <p:nvPr/>
        </p:nvSpPr>
        <p:spPr>
          <a:xfrm>
            <a:off x="1835696" y="1124744"/>
            <a:ext cx="2376264" cy="504056"/>
          </a:xfrm>
          <a:prstGeom prst="wedgeRoundRectCallout">
            <a:avLst>
              <a:gd name="adj1" fmla="val -5851"/>
              <a:gd name="adj2" fmla="val 815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Nuestra directora: Mtra. Bertha Cota Montaño </a:t>
            </a:r>
          </a:p>
        </p:txBody>
      </p:sp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222F29ED-8805-4C67-8481-C2F493BDEF88}"/>
              </a:ext>
            </a:extLst>
          </p:cNvPr>
          <p:cNvSpPr/>
          <p:nvPr/>
        </p:nvSpPr>
        <p:spPr>
          <a:xfrm>
            <a:off x="4427984" y="476672"/>
            <a:ext cx="3168351" cy="442615"/>
          </a:xfrm>
          <a:prstGeom prst="wedgeRoundRectCallout">
            <a:avLst>
              <a:gd name="adj1" fmla="val 34828"/>
              <a:gd name="adj2" fmla="val 1085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Coordinadora general proyecto conexiones: Mtra. Candelaria Yanes </a:t>
            </a:r>
            <a:r>
              <a:rPr lang="es-MX" sz="1200" dirty="0" err="1"/>
              <a:t>Arvayo</a:t>
            </a:r>
            <a:endParaRPr lang="es-MX" sz="1200" dirty="0"/>
          </a:p>
        </p:txBody>
      </p:sp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87108F90-A33A-4CFA-9D0C-BBD78C861555}"/>
              </a:ext>
            </a:extLst>
          </p:cNvPr>
          <p:cNvSpPr/>
          <p:nvPr/>
        </p:nvSpPr>
        <p:spPr>
          <a:xfrm>
            <a:off x="3815916" y="4725144"/>
            <a:ext cx="2448272" cy="792088"/>
          </a:xfrm>
          <a:prstGeom prst="wedgeRoundRectCallout">
            <a:avLst>
              <a:gd name="adj1" fmla="val -75230"/>
              <a:gd name="adj2" fmla="val -1106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Profesoras  del área de comunicación en el arranque de actividades</a:t>
            </a:r>
          </a:p>
        </p:txBody>
      </p:sp>
    </p:spTree>
    <p:extLst>
      <p:ext uri="{BB962C8B-B14F-4D97-AF65-F5344CB8AC3E}">
        <p14:creationId xmlns:p14="http://schemas.microsoft.com/office/powerpoint/2010/main" val="2159254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interior, persona, pared, ordenador&#10;&#10;Descripción generada con confianza muy alta">
            <a:extLst>
              <a:ext uri="{FF2B5EF4-FFF2-40B4-BE49-F238E27FC236}">
                <a16:creationId xmlns:a16="http://schemas.microsoft.com/office/drawing/2014/main" id="{CC128E4D-DA48-45EC-A988-48831EB541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1" b="20272"/>
          <a:stretch/>
        </p:blipFill>
        <p:spPr>
          <a:xfrm>
            <a:off x="584461" y="188640"/>
            <a:ext cx="4782197" cy="3263201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F4E9DBE-4916-4D7D-91DD-269998322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085184"/>
            <a:ext cx="42501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es-MX" altLang="es-ES" sz="2400" b="1" dirty="0">
                <a:solidFill>
                  <a:srgbClr val="0B85B9"/>
                </a:solidFill>
              </a:rPr>
              <a:t>Trabajo por áreas disciplinarias. </a:t>
            </a:r>
          </a:p>
          <a:p>
            <a:pPr lvl="0" algn="ctr"/>
            <a:r>
              <a:rPr lang="es-MX" altLang="es-ES" sz="2400" b="1" dirty="0">
                <a:solidFill>
                  <a:srgbClr val="0B85B9"/>
                </a:solidFill>
              </a:rPr>
              <a:t>20 octubre 2017.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 descr="Imagen que contiene persona, interior, mesa, suelo&#10;&#10;Descripción generada con confianza muy alta">
            <a:extLst>
              <a:ext uri="{FF2B5EF4-FFF2-40B4-BE49-F238E27FC236}">
                <a16:creationId xmlns:a16="http://schemas.microsoft.com/office/drawing/2014/main" id="{2C3FC339-7E1E-4206-BCF1-7E7867432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8" b="28545"/>
          <a:stretch/>
        </p:blipFill>
        <p:spPr>
          <a:xfrm rot="1133380">
            <a:off x="4061107" y="2680425"/>
            <a:ext cx="4410944" cy="31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3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F4E9DBE-4916-4D7D-91DD-269998322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186" y="5085184"/>
            <a:ext cx="42501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es-MX" altLang="es-ES" sz="2400" b="1" dirty="0">
                <a:solidFill>
                  <a:srgbClr val="0B85B9"/>
                </a:solidFill>
              </a:rPr>
              <a:t>Trabajo por áreas disciplinarias. </a:t>
            </a:r>
          </a:p>
          <a:p>
            <a:pPr lvl="0" algn="ctr"/>
            <a:r>
              <a:rPr lang="es-MX" altLang="es-ES" sz="2400" b="1" dirty="0">
                <a:solidFill>
                  <a:srgbClr val="0B85B9"/>
                </a:solidFill>
              </a:rPr>
              <a:t>20 octubre 2017.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 descr="Imagen que contiene persona, interior, pared, mesa&#10;&#10;Descripción generada con confianza muy alta">
            <a:extLst>
              <a:ext uri="{FF2B5EF4-FFF2-40B4-BE49-F238E27FC236}">
                <a16:creationId xmlns:a16="http://schemas.microsoft.com/office/drawing/2014/main" id="{0A170760-1BF0-45D0-B1E4-F830A7BF2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 b="11150"/>
          <a:stretch/>
        </p:blipFill>
        <p:spPr>
          <a:xfrm>
            <a:off x="17282" y="260648"/>
            <a:ext cx="9144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26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F4E9DBE-4916-4D7D-91DD-269998322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904" y="5373216"/>
            <a:ext cx="42501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es-MX" altLang="es-ES" sz="2400" b="1" dirty="0">
                <a:solidFill>
                  <a:srgbClr val="0B85B9"/>
                </a:solidFill>
              </a:rPr>
              <a:t>Trabajo por áreas disciplinarias. </a:t>
            </a:r>
          </a:p>
          <a:p>
            <a:pPr lvl="0" algn="ctr"/>
            <a:r>
              <a:rPr lang="es-MX" altLang="es-ES" sz="2400" b="1" dirty="0">
                <a:solidFill>
                  <a:srgbClr val="0B85B9"/>
                </a:solidFill>
              </a:rPr>
              <a:t>20 octubre 2017.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 descr="Imagen que contiene interior, suelo, mesa, pared&#10;&#10;Descripción generada con confianza muy alta">
            <a:extLst>
              <a:ext uri="{FF2B5EF4-FFF2-40B4-BE49-F238E27FC236}">
                <a16:creationId xmlns:a16="http://schemas.microsoft.com/office/drawing/2014/main" id="{D2DDCC3F-AB14-4770-B1B3-34DC95ED8B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0"/>
          <a:stretch/>
        </p:blipFill>
        <p:spPr>
          <a:xfrm>
            <a:off x="29574" y="260648"/>
            <a:ext cx="914400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21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F4E9DBE-4916-4D7D-91DD-269998322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5229200"/>
            <a:ext cx="42501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es-MX" altLang="es-ES" sz="2400" b="1" dirty="0">
                <a:solidFill>
                  <a:srgbClr val="0B85B9"/>
                </a:solidFill>
              </a:rPr>
              <a:t>Trabajo por equipos interdisciplinarios.</a:t>
            </a:r>
          </a:p>
          <a:p>
            <a:pPr lvl="0" algn="ctr"/>
            <a:r>
              <a:rPr lang="es-MX" altLang="es-ES" sz="2400" b="1" dirty="0">
                <a:solidFill>
                  <a:srgbClr val="0B85B9"/>
                </a:solidFill>
              </a:rPr>
              <a:t>20 octubre 2017.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 descr="Imagen que contiene interior, techo, persona, pared&#10;&#10;Descripción generada con confianza muy alta">
            <a:extLst>
              <a:ext uri="{FF2B5EF4-FFF2-40B4-BE49-F238E27FC236}">
                <a16:creationId xmlns:a16="http://schemas.microsoft.com/office/drawing/2014/main" id="{85E22440-BBC0-4D78-8EF6-83D6A6E55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92088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73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F4E9DBE-4916-4D7D-91DD-269998322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4620385"/>
            <a:ext cx="30707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es-MX" altLang="es-ES" sz="2400" b="1" dirty="0">
                <a:solidFill>
                  <a:srgbClr val="0B85B9"/>
                </a:solidFill>
              </a:rPr>
              <a:t>Trabajo en equipos </a:t>
            </a:r>
          </a:p>
          <a:p>
            <a:pPr lvl="0" algn="ctr"/>
            <a:r>
              <a:rPr lang="es-MX" altLang="es-ES" sz="2400" b="1" dirty="0">
                <a:solidFill>
                  <a:srgbClr val="0B85B9"/>
                </a:solidFill>
              </a:rPr>
              <a:t>interdisciplinarios. </a:t>
            </a:r>
          </a:p>
          <a:p>
            <a:pPr lvl="0" algn="ctr"/>
            <a:r>
              <a:rPr lang="es-MX" altLang="es-ES" sz="2400" b="1" dirty="0">
                <a:solidFill>
                  <a:srgbClr val="0B85B9"/>
                </a:solidFill>
              </a:rPr>
              <a:t>20 octubre 2017.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 descr="Imagen que contiene suelo, persona, cortina, interior&#10;&#10;Descripción generada con confianza muy alta">
            <a:extLst>
              <a:ext uri="{FF2B5EF4-FFF2-40B4-BE49-F238E27FC236}">
                <a16:creationId xmlns:a16="http://schemas.microsoft.com/office/drawing/2014/main" id="{89FFFB1A-A74B-479F-9176-CDCE04CB3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7053">
            <a:off x="328679" y="183069"/>
            <a:ext cx="3111810" cy="4149080"/>
          </a:xfrm>
          <a:prstGeom prst="rect">
            <a:avLst/>
          </a:prstGeom>
        </p:spPr>
      </p:pic>
      <p:pic>
        <p:nvPicPr>
          <p:cNvPr id="7" name="Imagen 6" descr="Imagen que contiene persona, portátil, interior, sentado&#10;&#10;Descripción generada con confianza muy alta">
            <a:extLst>
              <a:ext uri="{FF2B5EF4-FFF2-40B4-BE49-F238E27FC236}">
                <a16:creationId xmlns:a16="http://schemas.microsoft.com/office/drawing/2014/main" id="{DE966C36-2131-4063-BE73-8636AFC12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1266"/>
            <a:ext cx="4392488" cy="3294366"/>
          </a:xfrm>
          <a:prstGeom prst="rect">
            <a:avLst/>
          </a:prstGeom>
        </p:spPr>
      </p:pic>
      <p:pic>
        <p:nvPicPr>
          <p:cNvPr id="9" name="Imagen 8" descr="Imagen que contiene interior, techo, persona, pared&#10;&#10;Descripción generada con confianza muy alta">
            <a:extLst>
              <a:ext uri="{FF2B5EF4-FFF2-40B4-BE49-F238E27FC236}">
                <a16:creationId xmlns:a16="http://schemas.microsoft.com/office/drawing/2014/main" id="{0A9EFE6D-60E1-4E14-A5C3-558B6A234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40" y="3895830"/>
            <a:ext cx="3949560" cy="29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0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29328" y="1934000"/>
            <a:ext cx="778674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/>
              <a:t>Asignaturas involucradas:</a:t>
            </a:r>
            <a:endParaRPr lang="es-MX" sz="3200" b="1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5312" y="2708920"/>
            <a:ext cx="7643112" cy="3240360"/>
          </a:xfrm>
        </p:spPr>
        <p:txBody>
          <a:bodyPr>
            <a:noAutofit/>
          </a:bodyPr>
          <a:lstStyle/>
          <a:p>
            <a:r>
              <a:rPr lang="es-ES_trad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Química II</a:t>
            </a:r>
            <a:br>
              <a:rPr lang="es-ES_tradnl" sz="2800" dirty="0"/>
            </a:br>
            <a:r>
              <a:rPr lang="es-ES_tradnl" sz="2400" dirty="0"/>
              <a:t>(Responsable: Mtra. Aída de la Cruz Zaragoza Núñez)</a:t>
            </a:r>
            <a:br>
              <a:rPr lang="es-ES_tradnl" sz="2400" dirty="0"/>
            </a:br>
            <a:br>
              <a:rPr lang="es-ES_tradnl" sz="2400" dirty="0"/>
            </a:br>
            <a:r>
              <a:rPr lang="es-ES_trad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Inglés II</a:t>
            </a:r>
            <a:br>
              <a:rPr lang="es-ES_tradnl" sz="2800" dirty="0"/>
            </a:br>
            <a:r>
              <a:rPr lang="es-ES_tradnl" sz="2400" dirty="0"/>
              <a:t>(Responsable: Mtra. Karen </a:t>
            </a:r>
            <a:r>
              <a:rPr lang="es-ES_tradnl" sz="2400" dirty="0" err="1"/>
              <a:t>Arnaut</a:t>
            </a:r>
            <a:r>
              <a:rPr lang="es-ES_tradnl" sz="2400" dirty="0"/>
              <a:t>)</a:t>
            </a:r>
            <a:br>
              <a:rPr lang="es-ES_tradnl" sz="2400" dirty="0"/>
            </a:br>
            <a:br>
              <a:rPr lang="es-ES_tradnl" sz="2400" dirty="0"/>
            </a:br>
            <a:r>
              <a:rPr lang="es-ES_trad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 II</a:t>
            </a:r>
            <a:br>
              <a:rPr lang="es-ES_tradnl" sz="2800" dirty="0"/>
            </a:br>
            <a:r>
              <a:rPr lang="es-ES_tradnl" sz="2400" dirty="0"/>
              <a:t>(Responsable: Dra. Cecilia </a:t>
            </a:r>
            <a:r>
              <a:rPr lang="es-ES_tradnl" sz="2400" dirty="0" err="1"/>
              <a:t>Cristerna</a:t>
            </a:r>
            <a:r>
              <a:rPr lang="es-ES_tradnl" sz="2400" dirty="0"/>
              <a:t> Davis) </a:t>
            </a:r>
            <a:endParaRPr lang="es-ES" sz="2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256312" y="188640"/>
            <a:ext cx="6887688" cy="1300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Proyecto conexiones: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Web Color </a:t>
            </a:r>
            <a:r>
              <a:rPr lang="es-ES_tradnl" sz="7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Chem</a:t>
            </a:r>
            <a:endParaRPr lang="es-ES_tradnl" sz="7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Equipo No. 4</a:t>
            </a:r>
            <a:endParaRPr kumimoji="0" lang="es-MX" sz="70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7860D5-8CE8-4362-9FE3-E963C24A1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6012160" cy="450912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F4E9DBE-4916-4D7D-91DD-269998322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5157192"/>
            <a:ext cx="30707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es-MX" altLang="es-ES" sz="2400" b="1" dirty="0">
                <a:solidFill>
                  <a:srgbClr val="0B85B9"/>
                </a:solidFill>
              </a:rPr>
              <a:t>Trabajo en equipos </a:t>
            </a:r>
          </a:p>
          <a:p>
            <a:pPr lvl="0" algn="ctr"/>
            <a:r>
              <a:rPr lang="es-MX" altLang="es-ES" sz="2400" b="1" dirty="0">
                <a:solidFill>
                  <a:srgbClr val="0B85B9"/>
                </a:solidFill>
              </a:rPr>
              <a:t>interdisciplinarios. </a:t>
            </a:r>
          </a:p>
          <a:p>
            <a:pPr lvl="0" algn="ctr"/>
            <a:r>
              <a:rPr lang="es-MX" altLang="es-ES" sz="2400" b="1" dirty="0">
                <a:solidFill>
                  <a:srgbClr val="0B85B9"/>
                </a:solidFill>
              </a:rPr>
              <a:t>20 octubre 2017.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52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F4E9DBE-4916-4D7D-91DD-269998322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384" y="5842337"/>
            <a:ext cx="61206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es-MX" altLang="es-ES" b="1" dirty="0">
                <a:solidFill>
                  <a:srgbClr val="0B85B9"/>
                </a:solidFill>
              </a:rPr>
              <a:t>Trabajo por equipos interdisciplinarios. Este es el equipo 4 que propone el proyecto Web Color </a:t>
            </a:r>
            <a:r>
              <a:rPr lang="es-MX" altLang="es-ES" b="1" dirty="0" err="1">
                <a:solidFill>
                  <a:srgbClr val="0B85B9"/>
                </a:solidFill>
              </a:rPr>
              <a:t>Chem</a:t>
            </a:r>
            <a:r>
              <a:rPr lang="es-MX" altLang="es-ES" b="1" dirty="0">
                <a:solidFill>
                  <a:srgbClr val="0B85B9"/>
                </a:solidFill>
              </a:rPr>
              <a:t>.</a:t>
            </a:r>
          </a:p>
          <a:p>
            <a:pPr lvl="0" algn="ctr"/>
            <a:r>
              <a:rPr lang="es-MX" altLang="es-ES" sz="2400" b="1" dirty="0">
                <a:solidFill>
                  <a:srgbClr val="0B85B9"/>
                </a:solidFill>
              </a:rPr>
              <a:t>20 octubre 2017.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 descr="Imagen que contiene persona, interior, portátil, ordenador&#10;&#10;Descripción generada con confianza muy alta">
            <a:extLst>
              <a:ext uri="{FF2B5EF4-FFF2-40B4-BE49-F238E27FC236}">
                <a16:creationId xmlns:a16="http://schemas.microsoft.com/office/drawing/2014/main" id="{068D1952-C9BD-4AF0-9C68-741D3945E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38"/>
            <a:ext cx="9185399" cy="5778642"/>
          </a:xfrm>
          <a:prstGeom prst="rect">
            <a:avLst/>
          </a:prstGeom>
        </p:spPr>
      </p:pic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F492EA6D-3D42-4D4E-B45B-FA4C65B74F95}"/>
              </a:ext>
            </a:extLst>
          </p:cNvPr>
          <p:cNvSpPr/>
          <p:nvPr/>
        </p:nvSpPr>
        <p:spPr>
          <a:xfrm>
            <a:off x="3707904" y="2704132"/>
            <a:ext cx="2376264" cy="531217"/>
          </a:xfrm>
          <a:prstGeom prst="wedgeRoundRectCallout">
            <a:avLst>
              <a:gd name="adj1" fmla="val -41118"/>
              <a:gd name="adj2" fmla="val -903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Matemáticas II, Cecilia Cristerna Davis</a:t>
            </a:r>
          </a:p>
        </p:txBody>
      </p:sp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197082D7-C1ED-4627-99EE-175A68DD3F86}"/>
              </a:ext>
            </a:extLst>
          </p:cNvPr>
          <p:cNvSpPr/>
          <p:nvPr/>
        </p:nvSpPr>
        <p:spPr>
          <a:xfrm>
            <a:off x="122747" y="4838328"/>
            <a:ext cx="2381274" cy="504056"/>
          </a:xfrm>
          <a:prstGeom prst="wedgeRoundRectCallout">
            <a:avLst>
              <a:gd name="adj1" fmla="val -11158"/>
              <a:gd name="adj2" fmla="val -1769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Inglés II, Karen Patricia  Díaz </a:t>
            </a:r>
            <a:r>
              <a:rPr lang="es-MX" sz="1400" b="1" dirty="0" err="1"/>
              <a:t>Arnaut</a:t>
            </a:r>
            <a:endParaRPr lang="es-MX" sz="1400" b="1" dirty="0"/>
          </a:p>
        </p:txBody>
      </p:sp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F0868480-8E20-4B81-B345-0D092F75D791}"/>
              </a:ext>
            </a:extLst>
          </p:cNvPr>
          <p:cNvSpPr/>
          <p:nvPr/>
        </p:nvSpPr>
        <p:spPr>
          <a:xfrm>
            <a:off x="6176488" y="5090356"/>
            <a:ext cx="2654277" cy="504056"/>
          </a:xfrm>
          <a:prstGeom prst="wedgeRoundRectCallout">
            <a:avLst>
              <a:gd name="adj1" fmla="val 3871"/>
              <a:gd name="adj2" fmla="val -1360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Química II, Aída de la Cruz Zaragoza Núñez</a:t>
            </a:r>
          </a:p>
        </p:txBody>
      </p:sp>
      <p:sp>
        <p:nvSpPr>
          <p:cNvPr id="9" name="Cinta: inclinada hacia arriba 8">
            <a:extLst>
              <a:ext uri="{FF2B5EF4-FFF2-40B4-BE49-F238E27FC236}">
                <a16:creationId xmlns:a16="http://schemas.microsoft.com/office/drawing/2014/main" id="{4DFB3025-892D-43E5-A03C-3800C1B7009B}"/>
              </a:ext>
            </a:extLst>
          </p:cNvPr>
          <p:cNvSpPr/>
          <p:nvPr/>
        </p:nvSpPr>
        <p:spPr>
          <a:xfrm>
            <a:off x="908466" y="32860"/>
            <a:ext cx="6930516" cy="1508274"/>
          </a:xfrm>
          <a:prstGeom prst="ribbon2">
            <a:avLst>
              <a:gd name="adj1" fmla="val 333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Proyecto conexiones:</a:t>
            </a:r>
          </a:p>
          <a:p>
            <a:pPr algn="ctr"/>
            <a:r>
              <a:rPr lang="es-MX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Web Color </a:t>
            </a:r>
            <a:r>
              <a:rPr lang="es-MX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Chem</a:t>
            </a:r>
            <a:endParaRPr lang="es-MX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244772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29328" y="1934000"/>
            <a:ext cx="778674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/>
              <a:t>Periodo de realización:</a:t>
            </a:r>
            <a:endParaRPr lang="es-MX" sz="3200" b="1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5312" y="2708920"/>
            <a:ext cx="7643112" cy="3240360"/>
          </a:xfrm>
        </p:spPr>
        <p:txBody>
          <a:bodyPr>
            <a:noAutofit/>
          </a:bodyPr>
          <a:lstStyle/>
          <a:p>
            <a:r>
              <a:rPr lang="es-ES_trad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2018-2019</a:t>
            </a:r>
            <a:br>
              <a:rPr lang="es-ES_tradnl" sz="2400" dirty="0"/>
            </a:br>
            <a:br>
              <a:rPr lang="es-ES_tradnl" sz="2800" dirty="0"/>
            </a:br>
            <a:r>
              <a:rPr lang="es-ES_tradnl" sz="2400" dirty="0"/>
              <a:t>Agosto de 2018 a Mayo de 2019</a:t>
            </a:r>
            <a:endParaRPr lang="es-ES" sz="2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256312" y="188640"/>
            <a:ext cx="6887688" cy="1300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Proyecto conexiones: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Web Color </a:t>
            </a:r>
            <a:r>
              <a:rPr lang="es-ES_tradnl" sz="7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Chem</a:t>
            </a:r>
            <a:endParaRPr lang="es-ES_tradnl" sz="7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Equipo No. 4</a:t>
            </a:r>
            <a:endParaRPr kumimoji="0" lang="es-MX" sz="70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449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29328" y="1934000"/>
            <a:ext cx="778674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/>
              <a:t>Índice de apartados</a:t>
            </a:r>
            <a:endParaRPr lang="es-MX" sz="32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256312" y="188640"/>
            <a:ext cx="6887688" cy="1300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Proyecto conexiones: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Web Color </a:t>
            </a:r>
            <a:r>
              <a:rPr lang="es-ES_tradnl" sz="7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Chem</a:t>
            </a:r>
            <a:endParaRPr lang="es-ES_tradnl" sz="7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Equipo No. 4</a:t>
            </a:r>
            <a:endParaRPr kumimoji="0" lang="es-MX" sz="70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784006"/>
              </p:ext>
            </p:extLst>
          </p:nvPr>
        </p:nvGraphicFramePr>
        <p:xfrm>
          <a:off x="729328" y="3068960"/>
          <a:ext cx="778674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1.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Productos generados en la primera sesión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1.1.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Producto 1. </a:t>
                      </a:r>
                      <a:r>
                        <a:rPr lang="es-MX" sz="1800" b="1" dirty="0"/>
                        <a:t>C.A.I.A.C. Conclusiones Generales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hlinkClick r:id="rId2" action="ppaction://hlinksldjump"/>
                        </a:rPr>
                        <a:t>Ver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1.2.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Producto 2.  </a:t>
                      </a:r>
                      <a:r>
                        <a:rPr lang="es-ES_tradnl" b="1" dirty="0"/>
                        <a:t>Organizador</a:t>
                      </a:r>
                      <a:r>
                        <a:rPr lang="es-ES_tradnl" b="1" baseline="0" dirty="0"/>
                        <a:t> gráfico del proyecto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hlinkClick r:id="rId3" action="ppaction://hlinksldjump"/>
                        </a:rPr>
                        <a:t>Ver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1.3.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Producto 3.  </a:t>
                      </a:r>
                      <a:r>
                        <a:rPr lang="es-ES_tradnl" b="1" dirty="0"/>
                        <a:t>Fotografías de la sesión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hlinkClick r:id="rId4" action="ppaction://hlinksldjump"/>
                        </a:rPr>
                        <a:t>Ver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88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29328" y="1934000"/>
            <a:ext cx="778674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dirty="0"/>
              <a:t>Producto 1. </a:t>
            </a:r>
            <a:r>
              <a:rPr lang="es-ES" sz="3200" b="1" dirty="0"/>
              <a:t>C.A.I.A.C. Conclusiones generales</a:t>
            </a:r>
            <a:endParaRPr lang="es-MX" sz="32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256312" y="188640"/>
            <a:ext cx="6887688" cy="1300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Proyecto conexiones: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Web Color </a:t>
            </a:r>
            <a:r>
              <a:rPr lang="es-ES_tradnl" sz="7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Chem</a:t>
            </a:r>
            <a:endParaRPr lang="es-ES_tradnl" sz="7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Equipo No. 4</a:t>
            </a:r>
            <a:endParaRPr kumimoji="0" lang="es-MX" sz="70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31355" y="3284984"/>
            <a:ext cx="681468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b="1" i="0" u="none" strike="noStrike" cap="none" normalizeH="0" baseline="0" dirty="0">
                <a:ln>
                  <a:noFill/>
                </a:ln>
                <a:solidFill>
                  <a:srgbClr val="0B85B9"/>
                </a:solidFill>
                <a:effectLst/>
                <a:latin typeface="Arial" pitchFamily="34" charset="0"/>
                <a:ea typeface="Century Gothic"/>
                <a:cs typeface="Century Gothic"/>
              </a:rPr>
              <a:t>CUADRO DE ANÁLISIS DE LA INTERDISCIPLINARIEDAD 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b="1" i="0" u="none" strike="noStrike" cap="none" normalizeH="0" baseline="0" dirty="0">
                <a:ln>
                  <a:noFill/>
                </a:ln>
                <a:solidFill>
                  <a:srgbClr val="0B85B9"/>
                </a:solidFill>
                <a:effectLst/>
                <a:latin typeface="Arial" pitchFamily="34" charset="0"/>
                <a:ea typeface="Century Gothic"/>
                <a:cs typeface="Century Gothic"/>
              </a:rPr>
              <a:t>y   EL APRENDIZAJE COOPERATIVO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b="1" i="0" u="none" strike="noStrike" cap="none" normalizeH="0" baseline="0" dirty="0">
                <a:ln>
                  <a:noFill/>
                </a:ln>
                <a:solidFill>
                  <a:srgbClr val="0B85B9"/>
                </a:solidFill>
                <a:effectLst/>
                <a:latin typeface="Arial" pitchFamily="34" charset="0"/>
                <a:ea typeface="Century Gothic"/>
                <a:cs typeface="Century Gothic"/>
              </a:rPr>
              <a:t>CONCLUSIONES GENERALES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entury Gothic"/>
                <a:cs typeface="Century Gothic"/>
              </a:rPr>
              <a:t>Una vez que se haya trabajado todos los puntos indicados en el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entury Gothic"/>
                <a:cs typeface="Century Gothic"/>
              </a:rPr>
              <a:t>documento </a:t>
            </a:r>
            <a:r>
              <a:rPr kumimoji="0" lang="es-MX" altLang="es-E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entury Gothic"/>
                <a:cs typeface="Century Gothic"/>
              </a:rPr>
              <a:t>C.A.I.A.C. Personal,</a:t>
            </a: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entury Gothic"/>
                <a:cs typeface="Century Gothic"/>
              </a:rPr>
              <a:t>  reflexionar en sesión plenaria,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entury Gothic"/>
                <a:cs typeface="Century Gothic"/>
              </a:rPr>
              <a:t>asentar las conclusiones en la presente tabla y enviar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entury Gothic"/>
                <a:cs typeface="Century Gothic"/>
              </a:rPr>
              <a:t>a todos los grupos heterogéneos. </a:t>
            </a:r>
            <a:endParaRPr kumimoji="0" lang="es-MX" altLang="es-E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9D7D097-09DF-477B-8363-AD1DE5B6B268}"/>
              </a:ext>
            </a:extLst>
          </p:cNvPr>
          <p:cNvGrpSpPr/>
          <p:nvPr/>
        </p:nvGrpSpPr>
        <p:grpSpPr>
          <a:xfrm>
            <a:off x="7812360" y="5805264"/>
            <a:ext cx="1207767" cy="936105"/>
            <a:chOff x="6948265" y="5589239"/>
            <a:chExt cx="1567806" cy="1008113"/>
          </a:xfrm>
        </p:grpSpPr>
        <p:pic>
          <p:nvPicPr>
            <p:cNvPr id="3" name="Imagen 2" descr="Imagen que contiene imágenes prediseñadas&#10;&#10;Descripción generada con confianza alta">
              <a:hlinkClick r:id="rId2" action="ppaction://hlinksldjump"/>
              <a:extLst>
                <a:ext uri="{FF2B5EF4-FFF2-40B4-BE49-F238E27FC236}">
                  <a16:creationId xmlns:a16="http://schemas.microsoft.com/office/drawing/2014/main" id="{37D2CC00-AC0C-428D-AB4F-2621557E25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2" t="11827" r="13263" b="10159"/>
            <a:stretch/>
          </p:blipFill>
          <p:spPr>
            <a:xfrm>
              <a:off x="6948265" y="5589239"/>
              <a:ext cx="1567806" cy="1008113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CF1D10C6-99F1-4699-A488-1951E65724B9}"/>
                </a:ext>
              </a:extLst>
            </p:cNvPr>
            <p:cNvSpPr txBox="1"/>
            <p:nvPr/>
          </p:nvSpPr>
          <p:spPr>
            <a:xfrm>
              <a:off x="7714359" y="5908629"/>
              <a:ext cx="576064" cy="29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00" dirty="0"/>
                <a:t>Volver al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826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8" y="0"/>
            <a:ext cx="9149688" cy="68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9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0"/>
            <a:ext cx="9144000" cy="700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02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60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" y="0"/>
            <a:ext cx="9170280" cy="685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C8594DE-E336-412F-ABC1-C08E5F9B0E9D}"/>
              </a:ext>
            </a:extLst>
          </p:cNvPr>
          <p:cNvGrpSpPr/>
          <p:nvPr/>
        </p:nvGrpSpPr>
        <p:grpSpPr>
          <a:xfrm>
            <a:off x="7812360" y="5805264"/>
            <a:ext cx="1207767" cy="936105"/>
            <a:chOff x="6948265" y="5589239"/>
            <a:chExt cx="1567806" cy="1008113"/>
          </a:xfrm>
        </p:grpSpPr>
        <p:pic>
          <p:nvPicPr>
            <p:cNvPr id="4" name="Imagen 3" descr="Imagen que contiene imágenes prediseñadas&#10;&#10;Descripción generada con confianza alta">
              <a:hlinkClick r:id="rId3" action="ppaction://hlinksldjump"/>
              <a:extLst>
                <a:ext uri="{FF2B5EF4-FFF2-40B4-BE49-F238E27FC236}">
                  <a16:creationId xmlns:a16="http://schemas.microsoft.com/office/drawing/2014/main" id="{4B7DFEAF-6907-4F0C-A638-40E1F4CDD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2" t="11827" r="13263" b="10159"/>
            <a:stretch/>
          </p:blipFill>
          <p:spPr>
            <a:xfrm>
              <a:off x="6948265" y="5589239"/>
              <a:ext cx="1567806" cy="1008113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C4C94B27-F953-438D-910F-2B716F171D16}"/>
                </a:ext>
              </a:extLst>
            </p:cNvPr>
            <p:cNvSpPr txBox="1"/>
            <p:nvPr/>
          </p:nvSpPr>
          <p:spPr>
            <a:xfrm>
              <a:off x="7714359" y="5908629"/>
              <a:ext cx="576064" cy="29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00" dirty="0"/>
                <a:t>Volver al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348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530</Words>
  <Application>Microsoft Office PowerPoint</Application>
  <PresentationFormat>Presentación en pantalla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Tema de Office</vt:lpstr>
      <vt:lpstr>Diseño personalizado</vt:lpstr>
      <vt:lpstr>PREPARATORIA “JOSÉ MARÍA MORELOS Y PAVÓN” Incorporada a la Universidad Nacional Autónoma de México (UNAM), Clave: 7773</vt:lpstr>
      <vt:lpstr>Química II (Responsable: Mtra. Aída de la Cruz Zaragoza Núñez)  Inglés II (Responsable: Mtra. Karen Arnaut)  Matemáticas II (Responsable: Dra. Cecilia Cristerna Davis) </vt:lpstr>
      <vt:lpstr>Ciclo 2018-2019  Agosto de 2018 a Mayo de 2019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ApoyoA</dc:creator>
  <cp:lastModifiedBy>Cecilia Cristerna</cp:lastModifiedBy>
  <cp:revision>121</cp:revision>
  <dcterms:created xsi:type="dcterms:W3CDTF">2017-10-02T19:01:58Z</dcterms:created>
  <dcterms:modified xsi:type="dcterms:W3CDTF">2017-10-31T21:28:16Z</dcterms:modified>
</cp:coreProperties>
</file>