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76"/>
  </p:notesMasterIdLst>
  <p:sldIdLst>
    <p:sldId id="260" r:id="rId3"/>
    <p:sldId id="286" r:id="rId4"/>
    <p:sldId id="270" r:id="rId5"/>
    <p:sldId id="284" r:id="rId6"/>
    <p:sldId id="285" r:id="rId7"/>
    <p:sldId id="302" r:id="rId8"/>
    <p:sldId id="303" r:id="rId9"/>
    <p:sldId id="356" r:id="rId10"/>
    <p:sldId id="262" r:id="rId11"/>
    <p:sldId id="287" r:id="rId12"/>
    <p:sldId id="263" r:id="rId13"/>
    <p:sldId id="305" r:id="rId14"/>
    <p:sldId id="277" r:id="rId15"/>
    <p:sldId id="300" r:id="rId16"/>
    <p:sldId id="299" r:id="rId17"/>
    <p:sldId id="301" r:id="rId18"/>
    <p:sldId id="295" r:id="rId19"/>
    <p:sldId id="298" r:id="rId20"/>
    <p:sldId id="296" r:id="rId21"/>
    <p:sldId id="306" r:id="rId22"/>
    <p:sldId id="307" r:id="rId23"/>
    <p:sldId id="308" r:id="rId24"/>
    <p:sldId id="309" r:id="rId25"/>
    <p:sldId id="310" r:id="rId26"/>
    <p:sldId id="311" r:id="rId27"/>
    <p:sldId id="312" r:id="rId28"/>
    <p:sldId id="313" r:id="rId29"/>
    <p:sldId id="314" r:id="rId30"/>
    <p:sldId id="315" r:id="rId31"/>
    <p:sldId id="346" r:id="rId32"/>
    <p:sldId id="318" r:id="rId33"/>
    <p:sldId id="316" r:id="rId34"/>
    <p:sldId id="317" r:id="rId35"/>
    <p:sldId id="319" r:id="rId36"/>
    <p:sldId id="320" r:id="rId37"/>
    <p:sldId id="321" r:id="rId38"/>
    <p:sldId id="322" r:id="rId39"/>
    <p:sldId id="323" r:id="rId40"/>
    <p:sldId id="324" r:id="rId41"/>
    <p:sldId id="325" r:id="rId42"/>
    <p:sldId id="257" r:id="rId43"/>
    <p:sldId id="290" r:id="rId44"/>
    <p:sldId id="289" r:id="rId45"/>
    <p:sldId id="274" r:id="rId46"/>
    <p:sldId id="276" r:id="rId47"/>
    <p:sldId id="291"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9" r:id="rId66"/>
    <p:sldId id="344" r:id="rId67"/>
    <p:sldId id="345" r:id="rId68"/>
    <p:sldId id="347" r:id="rId69"/>
    <p:sldId id="348" r:id="rId70"/>
    <p:sldId id="350" r:id="rId71"/>
    <p:sldId id="351" r:id="rId72"/>
    <p:sldId id="352" r:id="rId73"/>
    <p:sldId id="353" r:id="rId74"/>
    <p:sldId id="354" r:id="rId7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p:scale>
          <a:sx n="66" d="100"/>
          <a:sy n="66" d="100"/>
        </p:scale>
        <p:origin x="1494"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10956-0C2F-4216-952C-3D6D39FC1DC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F3831811-8DFE-40DA-8D01-0E40D961EC49}">
      <dgm:prSet phldrT="[Texto]"/>
      <dgm:spPr/>
      <dgm:t>
        <a:bodyPr/>
        <a:lstStyle/>
        <a:p>
          <a:r>
            <a:rPr lang="es-ES" dirty="0"/>
            <a:t>Historia de México </a:t>
          </a:r>
        </a:p>
      </dgm:t>
    </dgm:pt>
    <dgm:pt modelId="{7D3E17A2-077F-40D5-B5A0-B90A78254726}" type="parTrans" cxnId="{AB5F59FB-51C6-458F-8786-7D8429780728}">
      <dgm:prSet/>
      <dgm:spPr/>
      <dgm:t>
        <a:bodyPr/>
        <a:lstStyle/>
        <a:p>
          <a:endParaRPr lang="es-ES"/>
        </a:p>
      </dgm:t>
    </dgm:pt>
    <dgm:pt modelId="{3B103948-570D-4BB0-8B29-E6F3A7C10912}" type="sibTrans" cxnId="{AB5F59FB-51C6-458F-8786-7D8429780728}">
      <dgm:prSet/>
      <dgm:spPr/>
      <dgm:t>
        <a:bodyPr/>
        <a:lstStyle/>
        <a:p>
          <a:endParaRPr lang="es-ES"/>
        </a:p>
      </dgm:t>
    </dgm:pt>
    <dgm:pt modelId="{678BDFCA-3C07-49F1-80BB-E6105044AB72}">
      <dgm:prSet phldrT="[Texto]"/>
      <dgm:spPr/>
      <dgm:t>
        <a:bodyPr/>
        <a:lstStyle/>
        <a:p>
          <a:r>
            <a:rPr lang="es-ES" dirty="0"/>
            <a:t>Biología </a:t>
          </a:r>
        </a:p>
      </dgm:t>
    </dgm:pt>
    <dgm:pt modelId="{B6DB1D55-298F-454E-B262-75CF9E8A8AF0}" type="parTrans" cxnId="{C47EC965-8594-4431-B14B-F33534E8F4D4}">
      <dgm:prSet/>
      <dgm:spPr/>
      <dgm:t>
        <a:bodyPr/>
        <a:lstStyle/>
        <a:p>
          <a:endParaRPr lang="es-ES"/>
        </a:p>
      </dgm:t>
    </dgm:pt>
    <dgm:pt modelId="{954083B9-09E9-452C-8BBB-95DB465111E0}" type="sibTrans" cxnId="{C47EC965-8594-4431-B14B-F33534E8F4D4}">
      <dgm:prSet/>
      <dgm:spPr/>
      <dgm:t>
        <a:bodyPr/>
        <a:lstStyle/>
        <a:p>
          <a:endParaRPr lang="es-ES"/>
        </a:p>
      </dgm:t>
    </dgm:pt>
    <dgm:pt modelId="{BCE9BF9C-B65B-48E5-8AB6-84CF21F0E6F1}">
      <dgm:prSet phldrT="[Texto]"/>
      <dgm:spPr/>
      <dgm:t>
        <a:bodyPr/>
        <a:lstStyle/>
        <a:p>
          <a:r>
            <a:rPr lang="es-ES" dirty="0"/>
            <a:t>Orientación vocacional</a:t>
          </a:r>
        </a:p>
      </dgm:t>
    </dgm:pt>
    <dgm:pt modelId="{C8CED56F-6414-43E6-A032-4410F24F43DF}" type="parTrans" cxnId="{3DB7388A-1FE9-4662-80F3-F3EB1F4C953A}">
      <dgm:prSet/>
      <dgm:spPr/>
      <dgm:t>
        <a:bodyPr/>
        <a:lstStyle/>
        <a:p>
          <a:endParaRPr lang="es-ES"/>
        </a:p>
      </dgm:t>
    </dgm:pt>
    <dgm:pt modelId="{2DDBF844-A93C-4613-A6E9-CA7D2DB320C9}" type="sibTrans" cxnId="{3DB7388A-1FE9-4662-80F3-F3EB1F4C953A}">
      <dgm:prSet/>
      <dgm:spPr/>
      <dgm:t>
        <a:bodyPr/>
        <a:lstStyle/>
        <a:p>
          <a:endParaRPr lang="es-ES"/>
        </a:p>
      </dgm:t>
    </dgm:pt>
    <dgm:pt modelId="{83529727-1557-4D6D-A3BF-856EA5644D78}">
      <dgm:prSet phldrT="[Texto]"/>
      <dgm:spPr/>
      <dgm:t>
        <a:bodyPr/>
        <a:lstStyle/>
        <a:p>
          <a:pPr algn="just"/>
          <a:r>
            <a:rPr lang="es-ES" dirty="0"/>
            <a:t>10 de octubre a 7 de noviembre </a:t>
          </a:r>
        </a:p>
      </dgm:t>
    </dgm:pt>
    <dgm:pt modelId="{B36E284A-535C-499C-AF1D-8C68170FF928}" type="parTrans" cxnId="{D5EC20D6-F631-4530-BDBA-00396727983B}">
      <dgm:prSet/>
      <dgm:spPr/>
      <dgm:t>
        <a:bodyPr/>
        <a:lstStyle/>
        <a:p>
          <a:endParaRPr lang="es-ES"/>
        </a:p>
      </dgm:t>
    </dgm:pt>
    <dgm:pt modelId="{9F71F739-D8E6-4023-8708-B723F150AE50}" type="sibTrans" cxnId="{D5EC20D6-F631-4530-BDBA-00396727983B}">
      <dgm:prSet/>
      <dgm:spPr/>
      <dgm:t>
        <a:bodyPr/>
        <a:lstStyle/>
        <a:p>
          <a:endParaRPr lang="es-ES"/>
        </a:p>
      </dgm:t>
    </dgm:pt>
    <dgm:pt modelId="{DC916F90-4FBF-4457-BF36-A6D803A590A1}">
      <dgm:prSet phldrT="[Texto]"/>
      <dgm:spPr/>
      <dgm:t>
        <a:bodyPr/>
        <a:lstStyle/>
        <a:p>
          <a:pPr algn="just"/>
          <a:r>
            <a:rPr lang="es-ES" dirty="0"/>
            <a:t>3 sesiones, 1 sesión por semana</a:t>
          </a:r>
        </a:p>
      </dgm:t>
    </dgm:pt>
    <dgm:pt modelId="{95B1EEA9-6216-4547-9324-8B5C15388420}" type="parTrans" cxnId="{19BD0668-A53E-4E66-A901-0B3A04874A79}">
      <dgm:prSet/>
      <dgm:spPr/>
      <dgm:t>
        <a:bodyPr/>
        <a:lstStyle/>
        <a:p>
          <a:endParaRPr lang="es-ES"/>
        </a:p>
      </dgm:t>
    </dgm:pt>
    <dgm:pt modelId="{A6A474A3-A1B4-4FC9-B455-E02AB9AB4157}" type="sibTrans" cxnId="{19BD0668-A53E-4E66-A901-0B3A04874A79}">
      <dgm:prSet/>
      <dgm:spPr/>
      <dgm:t>
        <a:bodyPr/>
        <a:lstStyle/>
        <a:p>
          <a:endParaRPr lang="es-ES"/>
        </a:p>
      </dgm:t>
    </dgm:pt>
    <dgm:pt modelId="{284F394E-9C96-4D5D-99A9-E030DFE9A7E7}">
      <dgm:prSet phldrT="[Texto]"/>
      <dgm:spPr/>
      <dgm:t>
        <a:bodyPr/>
        <a:lstStyle/>
        <a:p>
          <a:r>
            <a:rPr lang="es-ES" dirty="0"/>
            <a:t>16 de enero al 30 de enero  </a:t>
          </a:r>
        </a:p>
      </dgm:t>
    </dgm:pt>
    <dgm:pt modelId="{85676B4D-3212-4C14-AE11-653292058447}" type="parTrans" cxnId="{F378C84D-2C3E-4E32-919F-BBE058D55698}">
      <dgm:prSet/>
      <dgm:spPr/>
      <dgm:t>
        <a:bodyPr/>
        <a:lstStyle/>
        <a:p>
          <a:endParaRPr lang="es-ES"/>
        </a:p>
      </dgm:t>
    </dgm:pt>
    <dgm:pt modelId="{5F093923-AC09-46BB-9A73-392847601A30}" type="sibTrans" cxnId="{F378C84D-2C3E-4E32-919F-BBE058D55698}">
      <dgm:prSet/>
      <dgm:spPr/>
      <dgm:t>
        <a:bodyPr/>
        <a:lstStyle/>
        <a:p>
          <a:endParaRPr lang="es-ES"/>
        </a:p>
      </dgm:t>
    </dgm:pt>
    <dgm:pt modelId="{C92C838A-575C-4542-A264-5B25E918729A}">
      <dgm:prSet phldrT="[Texto]"/>
      <dgm:spPr/>
      <dgm:t>
        <a:bodyPr/>
        <a:lstStyle/>
        <a:p>
          <a:pPr algn="just"/>
          <a:r>
            <a:rPr lang="es-ES" dirty="0"/>
            <a:t> 2 dos por semana de investigación y trabajo en equipo </a:t>
          </a:r>
        </a:p>
      </dgm:t>
    </dgm:pt>
    <dgm:pt modelId="{30480764-0832-45F8-94FA-7D7ACC168CD1}" type="parTrans" cxnId="{FEA327A5-8712-4BCD-9CDC-BF886B889EAC}">
      <dgm:prSet/>
      <dgm:spPr/>
      <dgm:t>
        <a:bodyPr/>
        <a:lstStyle/>
        <a:p>
          <a:endParaRPr lang="es-ES"/>
        </a:p>
      </dgm:t>
    </dgm:pt>
    <dgm:pt modelId="{BF270D47-5F95-4C24-88F3-15D1BC65EA76}" type="sibTrans" cxnId="{FEA327A5-8712-4BCD-9CDC-BF886B889EAC}">
      <dgm:prSet/>
      <dgm:spPr/>
      <dgm:t>
        <a:bodyPr/>
        <a:lstStyle/>
        <a:p>
          <a:endParaRPr lang="es-ES"/>
        </a:p>
      </dgm:t>
    </dgm:pt>
    <dgm:pt modelId="{DDC1F034-A4FE-4A2C-AA0D-A9F58CDA7D4C}">
      <dgm:prSet/>
      <dgm:spPr/>
      <dgm:t>
        <a:bodyPr/>
        <a:lstStyle/>
        <a:p>
          <a:r>
            <a:rPr lang="es-ES" dirty="0"/>
            <a:t>3 sesiones, 1 sesión por semana</a:t>
          </a:r>
        </a:p>
      </dgm:t>
    </dgm:pt>
    <dgm:pt modelId="{7FDCD3EC-7DB1-449A-B5F4-94C59A58A087}" type="parTrans" cxnId="{09454E32-2E41-4686-AC60-25CB52299EE7}">
      <dgm:prSet/>
      <dgm:spPr/>
      <dgm:t>
        <a:bodyPr/>
        <a:lstStyle/>
        <a:p>
          <a:endParaRPr lang="es-ES"/>
        </a:p>
      </dgm:t>
    </dgm:pt>
    <dgm:pt modelId="{1B48BF51-E6B9-4F6C-AA43-1D82C771977C}" type="sibTrans" cxnId="{09454E32-2E41-4686-AC60-25CB52299EE7}">
      <dgm:prSet/>
      <dgm:spPr/>
      <dgm:t>
        <a:bodyPr/>
        <a:lstStyle/>
        <a:p>
          <a:endParaRPr lang="es-ES"/>
        </a:p>
      </dgm:t>
    </dgm:pt>
    <dgm:pt modelId="{3A6624D7-33D4-4C95-9ED1-66CC0FD596DC}">
      <dgm:prSet/>
      <dgm:spPr/>
      <dgm:t>
        <a:bodyPr/>
        <a:lstStyle/>
        <a:p>
          <a:r>
            <a:rPr lang="es-ES" dirty="0"/>
            <a:t>2 dos por semana de investigación y trabajo en equipo </a:t>
          </a:r>
        </a:p>
      </dgm:t>
    </dgm:pt>
    <dgm:pt modelId="{C6AD5E30-A538-4958-8B96-510574472411}" type="parTrans" cxnId="{8FB38E4F-B7FC-49C1-8C83-186EFFBD1EF5}">
      <dgm:prSet/>
      <dgm:spPr/>
      <dgm:t>
        <a:bodyPr/>
        <a:lstStyle/>
        <a:p>
          <a:endParaRPr lang="es-ES"/>
        </a:p>
      </dgm:t>
    </dgm:pt>
    <dgm:pt modelId="{B1078CD5-E9B9-42A1-B6D2-387364782D08}" type="sibTrans" cxnId="{8FB38E4F-B7FC-49C1-8C83-186EFFBD1EF5}">
      <dgm:prSet/>
      <dgm:spPr/>
      <dgm:t>
        <a:bodyPr/>
        <a:lstStyle/>
        <a:p>
          <a:endParaRPr lang="es-ES"/>
        </a:p>
      </dgm:t>
    </dgm:pt>
    <dgm:pt modelId="{0D30F8CD-BEC7-4DE4-8F65-E18B9C0546E9}">
      <dgm:prSet phldrT="[Texto]"/>
      <dgm:spPr/>
      <dgm:t>
        <a:bodyPr/>
        <a:lstStyle/>
        <a:p>
          <a:r>
            <a:rPr lang="es-ES" dirty="0"/>
            <a:t>14 de noviembre al 9 de enero </a:t>
          </a:r>
        </a:p>
      </dgm:t>
    </dgm:pt>
    <dgm:pt modelId="{932772A1-606D-4A1E-A256-55AD688762F5}" type="parTrans" cxnId="{B0404628-D63C-410F-BB03-C3444F24A0EB}">
      <dgm:prSet/>
      <dgm:spPr/>
      <dgm:t>
        <a:bodyPr/>
        <a:lstStyle/>
        <a:p>
          <a:endParaRPr lang="es-ES"/>
        </a:p>
      </dgm:t>
    </dgm:pt>
    <dgm:pt modelId="{ABCEF850-1070-43B9-A8C1-9DA32576BD2B}" type="sibTrans" cxnId="{B0404628-D63C-410F-BB03-C3444F24A0EB}">
      <dgm:prSet/>
      <dgm:spPr/>
      <dgm:t>
        <a:bodyPr/>
        <a:lstStyle/>
        <a:p>
          <a:endParaRPr lang="es-ES"/>
        </a:p>
      </dgm:t>
    </dgm:pt>
    <dgm:pt modelId="{57C62E86-A34D-4CF8-A3F5-87CA47053D5B}">
      <dgm:prSet/>
      <dgm:spPr/>
      <dgm:t>
        <a:bodyPr/>
        <a:lstStyle/>
        <a:p>
          <a:r>
            <a:rPr lang="es-ES" dirty="0"/>
            <a:t>3 sesiones, 1 sesión por semana</a:t>
          </a:r>
        </a:p>
      </dgm:t>
    </dgm:pt>
    <dgm:pt modelId="{285FDF53-864E-4528-8931-9FB2FE89A54B}" type="parTrans" cxnId="{784B2C45-396C-4D94-B8B4-EEF4CA3831E2}">
      <dgm:prSet/>
      <dgm:spPr/>
      <dgm:t>
        <a:bodyPr/>
        <a:lstStyle/>
        <a:p>
          <a:endParaRPr lang="es-ES"/>
        </a:p>
      </dgm:t>
    </dgm:pt>
    <dgm:pt modelId="{CA518709-89DC-4EAE-BDB0-88856C7A1458}" type="sibTrans" cxnId="{784B2C45-396C-4D94-B8B4-EEF4CA3831E2}">
      <dgm:prSet/>
      <dgm:spPr/>
      <dgm:t>
        <a:bodyPr/>
        <a:lstStyle/>
        <a:p>
          <a:endParaRPr lang="es-ES"/>
        </a:p>
      </dgm:t>
    </dgm:pt>
    <dgm:pt modelId="{B7FC8E96-BE54-4739-A74E-46D14679B8EB}">
      <dgm:prSet/>
      <dgm:spPr/>
      <dgm:t>
        <a:bodyPr/>
        <a:lstStyle/>
        <a:p>
          <a:r>
            <a:rPr lang="es-ES" dirty="0"/>
            <a:t>2 dos por semana de investigación y trabajo en equipo </a:t>
          </a:r>
        </a:p>
      </dgm:t>
    </dgm:pt>
    <dgm:pt modelId="{1D8B5CF7-D173-475E-8425-DFF22D8930A2}" type="parTrans" cxnId="{406C7564-B297-4DE2-BD8B-504FE7913E58}">
      <dgm:prSet/>
      <dgm:spPr/>
      <dgm:t>
        <a:bodyPr/>
        <a:lstStyle/>
        <a:p>
          <a:endParaRPr lang="es-ES"/>
        </a:p>
      </dgm:t>
    </dgm:pt>
    <dgm:pt modelId="{DC799EC0-1305-4250-9610-0EBFF4ED577E}" type="sibTrans" cxnId="{406C7564-B297-4DE2-BD8B-504FE7913E58}">
      <dgm:prSet/>
      <dgm:spPr/>
      <dgm:t>
        <a:bodyPr/>
        <a:lstStyle/>
        <a:p>
          <a:endParaRPr lang="es-ES"/>
        </a:p>
      </dgm:t>
    </dgm:pt>
    <dgm:pt modelId="{12A8C5B0-DD07-4680-9FFB-D6A358FE78C8}" type="pres">
      <dgm:prSet presAssocID="{C8010956-0C2F-4216-952C-3D6D39FC1DC7}" presName="Name0" presStyleCnt="0">
        <dgm:presLayoutVars>
          <dgm:dir/>
          <dgm:animLvl val="lvl"/>
          <dgm:resizeHandles val="exact"/>
        </dgm:presLayoutVars>
      </dgm:prSet>
      <dgm:spPr/>
    </dgm:pt>
    <dgm:pt modelId="{BFD25633-6BB9-4E53-9F63-3CA7FFBA4254}" type="pres">
      <dgm:prSet presAssocID="{F3831811-8DFE-40DA-8D01-0E40D961EC49}" presName="composite" presStyleCnt="0"/>
      <dgm:spPr/>
    </dgm:pt>
    <dgm:pt modelId="{7A964FFE-B0AA-4292-B3EC-2DE81DA4D8E4}" type="pres">
      <dgm:prSet presAssocID="{F3831811-8DFE-40DA-8D01-0E40D961EC49}" presName="parTx" presStyleLbl="alignNode1" presStyleIdx="0" presStyleCnt="3">
        <dgm:presLayoutVars>
          <dgm:chMax val="0"/>
          <dgm:chPref val="0"/>
          <dgm:bulletEnabled val="1"/>
        </dgm:presLayoutVars>
      </dgm:prSet>
      <dgm:spPr/>
    </dgm:pt>
    <dgm:pt modelId="{FB59F2DC-CEFA-4398-AEB8-CDCA8DFF2B86}" type="pres">
      <dgm:prSet presAssocID="{F3831811-8DFE-40DA-8D01-0E40D961EC49}" presName="desTx" presStyleLbl="alignAccFollowNode1" presStyleIdx="0" presStyleCnt="3">
        <dgm:presLayoutVars>
          <dgm:bulletEnabled val="1"/>
        </dgm:presLayoutVars>
      </dgm:prSet>
      <dgm:spPr/>
    </dgm:pt>
    <dgm:pt modelId="{7D6F32DF-687C-40F7-AA89-C13642078C29}" type="pres">
      <dgm:prSet presAssocID="{3B103948-570D-4BB0-8B29-E6F3A7C10912}" presName="space" presStyleCnt="0"/>
      <dgm:spPr/>
    </dgm:pt>
    <dgm:pt modelId="{5E71572B-B8C9-4F1A-A9BD-99A529EF6BDB}" type="pres">
      <dgm:prSet presAssocID="{BCE9BF9C-B65B-48E5-8AB6-84CF21F0E6F1}" presName="composite" presStyleCnt="0"/>
      <dgm:spPr/>
    </dgm:pt>
    <dgm:pt modelId="{535CB5B3-58DB-4D28-BC52-32A65FB67B50}" type="pres">
      <dgm:prSet presAssocID="{BCE9BF9C-B65B-48E5-8AB6-84CF21F0E6F1}" presName="parTx" presStyleLbl="alignNode1" presStyleIdx="1" presStyleCnt="3">
        <dgm:presLayoutVars>
          <dgm:chMax val="0"/>
          <dgm:chPref val="0"/>
          <dgm:bulletEnabled val="1"/>
        </dgm:presLayoutVars>
      </dgm:prSet>
      <dgm:spPr/>
    </dgm:pt>
    <dgm:pt modelId="{CDF39F30-C505-440C-AFFE-147331B786A5}" type="pres">
      <dgm:prSet presAssocID="{BCE9BF9C-B65B-48E5-8AB6-84CF21F0E6F1}" presName="desTx" presStyleLbl="alignAccFollowNode1" presStyleIdx="1" presStyleCnt="3">
        <dgm:presLayoutVars>
          <dgm:bulletEnabled val="1"/>
        </dgm:presLayoutVars>
      </dgm:prSet>
      <dgm:spPr/>
    </dgm:pt>
    <dgm:pt modelId="{1B0684D1-3877-4A1E-9BCD-058221F7C8EB}" type="pres">
      <dgm:prSet presAssocID="{2DDBF844-A93C-4613-A6E9-CA7D2DB320C9}" presName="space" presStyleCnt="0"/>
      <dgm:spPr/>
    </dgm:pt>
    <dgm:pt modelId="{F6BF1FAC-E6E6-4CC1-B379-DCB153E0D524}" type="pres">
      <dgm:prSet presAssocID="{678BDFCA-3C07-49F1-80BB-E6105044AB72}" presName="composite" presStyleCnt="0"/>
      <dgm:spPr/>
    </dgm:pt>
    <dgm:pt modelId="{64E7A82F-CF8B-4B0C-AED8-E3F5D217C334}" type="pres">
      <dgm:prSet presAssocID="{678BDFCA-3C07-49F1-80BB-E6105044AB72}" presName="parTx" presStyleLbl="alignNode1" presStyleIdx="2" presStyleCnt="3">
        <dgm:presLayoutVars>
          <dgm:chMax val="0"/>
          <dgm:chPref val="0"/>
          <dgm:bulletEnabled val="1"/>
        </dgm:presLayoutVars>
      </dgm:prSet>
      <dgm:spPr/>
    </dgm:pt>
    <dgm:pt modelId="{0D53CC91-8167-4B5B-B4E5-301BF050750C}" type="pres">
      <dgm:prSet presAssocID="{678BDFCA-3C07-49F1-80BB-E6105044AB72}" presName="desTx" presStyleLbl="alignAccFollowNode1" presStyleIdx="2" presStyleCnt="3">
        <dgm:presLayoutVars>
          <dgm:bulletEnabled val="1"/>
        </dgm:presLayoutVars>
      </dgm:prSet>
      <dgm:spPr/>
    </dgm:pt>
  </dgm:ptLst>
  <dgm:cxnLst>
    <dgm:cxn modelId="{16384B19-3631-4AC1-AD5B-D947A8CE6E60}" type="presOf" srcId="{678BDFCA-3C07-49F1-80BB-E6105044AB72}" destId="{64E7A82F-CF8B-4B0C-AED8-E3F5D217C334}" srcOrd="0" destOrd="0" presId="urn:microsoft.com/office/officeart/2005/8/layout/hList1"/>
    <dgm:cxn modelId="{DA013F1A-8361-4F9E-A99E-625BD4C5F882}" type="presOf" srcId="{F3831811-8DFE-40DA-8D01-0E40D961EC49}" destId="{7A964FFE-B0AA-4292-B3EC-2DE81DA4D8E4}" srcOrd="0" destOrd="0" presId="urn:microsoft.com/office/officeart/2005/8/layout/hList1"/>
    <dgm:cxn modelId="{B0404628-D63C-410F-BB03-C3444F24A0EB}" srcId="{BCE9BF9C-B65B-48E5-8AB6-84CF21F0E6F1}" destId="{0D30F8CD-BEC7-4DE4-8F65-E18B9C0546E9}" srcOrd="0" destOrd="0" parTransId="{932772A1-606D-4A1E-A256-55AD688762F5}" sibTransId="{ABCEF850-1070-43B9-A8C1-9DA32576BD2B}"/>
    <dgm:cxn modelId="{3EA56B30-EB78-4C61-A883-E796E81E8578}" type="presOf" srcId="{DC916F90-4FBF-4457-BF36-A6D803A590A1}" destId="{FB59F2DC-CEFA-4398-AEB8-CDCA8DFF2B86}" srcOrd="0" destOrd="1" presId="urn:microsoft.com/office/officeart/2005/8/layout/hList1"/>
    <dgm:cxn modelId="{09454E32-2E41-4686-AC60-25CB52299EE7}" srcId="{BCE9BF9C-B65B-48E5-8AB6-84CF21F0E6F1}" destId="{DDC1F034-A4FE-4A2C-AA0D-A9F58CDA7D4C}" srcOrd="1" destOrd="0" parTransId="{7FDCD3EC-7DB1-449A-B5F4-94C59A58A087}" sibTransId="{1B48BF51-E6B9-4F6C-AA43-1D82C771977C}"/>
    <dgm:cxn modelId="{5551AC3F-666E-4ADB-B472-0F5B3B81A13B}" type="presOf" srcId="{C8010956-0C2F-4216-952C-3D6D39FC1DC7}" destId="{12A8C5B0-DD07-4680-9FFB-D6A358FE78C8}" srcOrd="0" destOrd="0" presId="urn:microsoft.com/office/officeart/2005/8/layout/hList1"/>
    <dgm:cxn modelId="{406C7564-B297-4DE2-BD8B-504FE7913E58}" srcId="{678BDFCA-3C07-49F1-80BB-E6105044AB72}" destId="{B7FC8E96-BE54-4739-A74E-46D14679B8EB}" srcOrd="2" destOrd="0" parTransId="{1D8B5CF7-D173-475E-8425-DFF22D8930A2}" sibTransId="{DC799EC0-1305-4250-9610-0EBFF4ED577E}"/>
    <dgm:cxn modelId="{0E851C45-8014-4923-9A49-D7A17063FE30}" type="presOf" srcId="{0D30F8CD-BEC7-4DE4-8F65-E18B9C0546E9}" destId="{CDF39F30-C505-440C-AFFE-147331B786A5}" srcOrd="0" destOrd="0" presId="urn:microsoft.com/office/officeart/2005/8/layout/hList1"/>
    <dgm:cxn modelId="{784B2C45-396C-4D94-B8B4-EEF4CA3831E2}" srcId="{678BDFCA-3C07-49F1-80BB-E6105044AB72}" destId="{57C62E86-A34D-4CF8-A3F5-87CA47053D5B}" srcOrd="1" destOrd="0" parTransId="{285FDF53-864E-4528-8931-9FB2FE89A54B}" sibTransId="{CA518709-89DC-4EAE-BDB0-88856C7A1458}"/>
    <dgm:cxn modelId="{C47EC965-8594-4431-B14B-F33534E8F4D4}" srcId="{C8010956-0C2F-4216-952C-3D6D39FC1DC7}" destId="{678BDFCA-3C07-49F1-80BB-E6105044AB72}" srcOrd="2" destOrd="0" parTransId="{B6DB1D55-298F-454E-B262-75CF9E8A8AF0}" sibTransId="{954083B9-09E9-452C-8BBB-95DB465111E0}"/>
    <dgm:cxn modelId="{19BD0668-A53E-4E66-A901-0B3A04874A79}" srcId="{F3831811-8DFE-40DA-8D01-0E40D961EC49}" destId="{DC916F90-4FBF-4457-BF36-A6D803A590A1}" srcOrd="1" destOrd="0" parTransId="{95B1EEA9-6216-4547-9324-8B5C15388420}" sibTransId="{A6A474A3-A1B4-4FC9-B455-E02AB9AB4157}"/>
    <dgm:cxn modelId="{F378C84D-2C3E-4E32-919F-BBE058D55698}" srcId="{678BDFCA-3C07-49F1-80BB-E6105044AB72}" destId="{284F394E-9C96-4D5D-99A9-E030DFE9A7E7}" srcOrd="0" destOrd="0" parTransId="{85676B4D-3212-4C14-AE11-653292058447}" sibTransId="{5F093923-AC09-46BB-9A73-392847601A30}"/>
    <dgm:cxn modelId="{8FB38E4F-B7FC-49C1-8C83-186EFFBD1EF5}" srcId="{BCE9BF9C-B65B-48E5-8AB6-84CF21F0E6F1}" destId="{3A6624D7-33D4-4C95-9ED1-66CC0FD596DC}" srcOrd="2" destOrd="0" parTransId="{C6AD5E30-A538-4958-8B96-510574472411}" sibTransId="{B1078CD5-E9B9-42A1-B6D2-387364782D08}"/>
    <dgm:cxn modelId="{00E34557-A510-48FE-A196-EE9DB95CD61A}" type="presOf" srcId="{DDC1F034-A4FE-4A2C-AA0D-A9F58CDA7D4C}" destId="{CDF39F30-C505-440C-AFFE-147331B786A5}" srcOrd="0" destOrd="1" presId="urn:microsoft.com/office/officeart/2005/8/layout/hList1"/>
    <dgm:cxn modelId="{6C1DA677-0998-40C7-90FF-5468074B2D4F}" type="presOf" srcId="{C92C838A-575C-4542-A264-5B25E918729A}" destId="{FB59F2DC-CEFA-4398-AEB8-CDCA8DFF2B86}" srcOrd="0" destOrd="2" presId="urn:microsoft.com/office/officeart/2005/8/layout/hList1"/>
    <dgm:cxn modelId="{3DB7388A-1FE9-4662-80F3-F3EB1F4C953A}" srcId="{C8010956-0C2F-4216-952C-3D6D39FC1DC7}" destId="{BCE9BF9C-B65B-48E5-8AB6-84CF21F0E6F1}" srcOrd="1" destOrd="0" parTransId="{C8CED56F-6414-43E6-A032-4410F24F43DF}" sibTransId="{2DDBF844-A93C-4613-A6E9-CA7D2DB320C9}"/>
    <dgm:cxn modelId="{3B964C94-0488-4ABD-8ACD-23F931A00648}" type="presOf" srcId="{57C62E86-A34D-4CF8-A3F5-87CA47053D5B}" destId="{0D53CC91-8167-4B5B-B4E5-301BF050750C}" srcOrd="0" destOrd="1" presId="urn:microsoft.com/office/officeart/2005/8/layout/hList1"/>
    <dgm:cxn modelId="{FEA327A5-8712-4BCD-9CDC-BF886B889EAC}" srcId="{F3831811-8DFE-40DA-8D01-0E40D961EC49}" destId="{C92C838A-575C-4542-A264-5B25E918729A}" srcOrd="2" destOrd="0" parTransId="{30480764-0832-45F8-94FA-7D7ACC168CD1}" sibTransId="{BF270D47-5F95-4C24-88F3-15D1BC65EA76}"/>
    <dgm:cxn modelId="{8D9978A9-B43A-487A-B5D9-0FD4F4FCDC78}" type="presOf" srcId="{284F394E-9C96-4D5D-99A9-E030DFE9A7E7}" destId="{0D53CC91-8167-4B5B-B4E5-301BF050750C}" srcOrd="0" destOrd="0" presId="urn:microsoft.com/office/officeart/2005/8/layout/hList1"/>
    <dgm:cxn modelId="{8C2400CA-628E-4AFE-A9E8-52A02D15BB03}" type="presOf" srcId="{BCE9BF9C-B65B-48E5-8AB6-84CF21F0E6F1}" destId="{535CB5B3-58DB-4D28-BC52-32A65FB67B50}" srcOrd="0" destOrd="0" presId="urn:microsoft.com/office/officeart/2005/8/layout/hList1"/>
    <dgm:cxn modelId="{447B4AD3-F65B-4541-9F9F-7857D41BC027}" type="presOf" srcId="{B7FC8E96-BE54-4739-A74E-46D14679B8EB}" destId="{0D53CC91-8167-4B5B-B4E5-301BF050750C}" srcOrd="0" destOrd="2" presId="urn:microsoft.com/office/officeart/2005/8/layout/hList1"/>
    <dgm:cxn modelId="{D5EC20D6-F631-4530-BDBA-00396727983B}" srcId="{F3831811-8DFE-40DA-8D01-0E40D961EC49}" destId="{83529727-1557-4D6D-A3BF-856EA5644D78}" srcOrd="0" destOrd="0" parTransId="{B36E284A-535C-499C-AF1D-8C68170FF928}" sibTransId="{9F71F739-D8E6-4023-8708-B723F150AE50}"/>
    <dgm:cxn modelId="{AC9FC0E7-7D3A-429F-ABD0-9642C482185B}" type="presOf" srcId="{3A6624D7-33D4-4C95-9ED1-66CC0FD596DC}" destId="{CDF39F30-C505-440C-AFFE-147331B786A5}" srcOrd="0" destOrd="2" presId="urn:microsoft.com/office/officeart/2005/8/layout/hList1"/>
    <dgm:cxn modelId="{062645FB-822B-43E6-98F2-1C2A553F10AB}" type="presOf" srcId="{83529727-1557-4D6D-A3BF-856EA5644D78}" destId="{FB59F2DC-CEFA-4398-AEB8-CDCA8DFF2B86}" srcOrd="0" destOrd="0" presId="urn:microsoft.com/office/officeart/2005/8/layout/hList1"/>
    <dgm:cxn modelId="{AB5F59FB-51C6-458F-8786-7D8429780728}" srcId="{C8010956-0C2F-4216-952C-3D6D39FC1DC7}" destId="{F3831811-8DFE-40DA-8D01-0E40D961EC49}" srcOrd="0" destOrd="0" parTransId="{7D3E17A2-077F-40D5-B5A0-B90A78254726}" sibTransId="{3B103948-570D-4BB0-8B29-E6F3A7C10912}"/>
    <dgm:cxn modelId="{9DD2A4AF-76A4-4BD7-856A-27D2E744709F}" type="presParOf" srcId="{12A8C5B0-DD07-4680-9FFB-D6A358FE78C8}" destId="{BFD25633-6BB9-4E53-9F63-3CA7FFBA4254}" srcOrd="0" destOrd="0" presId="urn:microsoft.com/office/officeart/2005/8/layout/hList1"/>
    <dgm:cxn modelId="{7E1014F4-55F8-42CE-AEE1-72BB36D43997}" type="presParOf" srcId="{BFD25633-6BB9-4E53-9F63-3CA7FFBA4254}" destId="{7A964FFE-B0AA-4292-B3EC-2DE81DA4D8E4}" srcOrd="0" destOrd="0" presId="urn:microsoft.com/office/officeart/2005/8/layout/hList1"/>
    <dgm:cxn modelId="{A1868923-CA4C-4EFD-9364-1696029ED63D}" type="presParOf" srcId="{BFD25633-6BB9-4E53-9F63-3CA7FFBA4254}" destId="{FB59F2DC-CEFA-4398-AEB8-CDCA8DFF2B86}" srcOrd="1" destOrd="0" presId="urn:microsoft.com/office/officeart/2005/8/layout/hList1"/>
    <dgm:cxn modelId="{D0A5426F-74CB-48F2-99AA-5C4838018350}" type="presParOf" srcId="{12A8C5B0-DD07-4680-9FFB-D6A358FE78C8}" destId="{7D6F32DF-687C-40F7-AA89-C13642078C29}" srcOrd="1" destOrd="0" presId="urn:microsoft.com/office/officeart/2005/8/layout/hList1"/>
    <dgm:cxn modelId="{E37E6A1D-24AA-4981-841A-6B11B2B3008D}" type="presParOf" srcId="{12A8C5B0-DD07-4680-9FFB-D6A358FE78C8}" destId="{5E71572B-B8C9-4F1A-A9BD-99A529EF6BDB}" srcOrd="2" destOrd="0" presId="urn:microsoft.com/office/officeart/2005/8/layout/hList1"/>
    <dgm:cxn modelId="{EC19F36E-4CEF-484F-AD4C-9EA9B2B09764}" type="presParOf" srcId="{5E71572B-B8C9-4F1A-A9BD-99A529EF6BDB}" destId="{535CB5B3-58DB-4D28-BC52-32A65FB67B50}" srcOrd="0" destOrd="0" presId="urn:microsoft.com/office/officeart/2005/8/layout/hList1"/>
    <dgm:cxn modelId="{259D99A2-B918-46BD-AC4A-62A13DD3DC0E}" type="presParOf" srcId="{5E71572B-B8C9-4F1A-A9BD-99A529EF6BDB}" destId="{CDF39F30-C505-440C-AFFE-147331B786A5}" srcOrd="1" destOrd="0" presId="urn:microsoft.com/office/officeart/2005/8/layout/hList1"/>
    <dgm:cxn modelId="{77354A26-ABB0-412C-A77C-EBA7E3D48D85}" type="presParOf" srcId="{12A8C5B0-DD07-4680-9FFB-D6A358FE78C8}" destId="{1B0684D1-3877-4A1E-9BCD-058221F7C8EB}" srcOrd="3" destOrd="0" presId="urn:microsoft.com/office/officeart/2005/8/layout/hList1"/>
    <dgm:cxn modelId="{0F032BA7-DED9-45F5-A622-2B7859A58D4B}" type="presParOf" srcId="{12A8C5B0-DD07-4680-9FFB-D6A358FE78C8}" destId="{F6BF1FAC-E6E6-4CC1-B379-DCB153E0D524}" srcOrd="4" destOrd="0" presId="urn:microsoft.com/office/officeart/2005/8/layout/hList1"/>
    <dgm:cxn modelId="{1FACE566-6182-4102-A1AB-F556A84B0031}" type="presParOf" srcId="{F6BF1FAC-E6E6-4CC1-B379-DCB153E0D524}" destId="{64E7A82F-CF8B-4B0C-AED8-E3F5D217C334}" srcOrd="0" destOrd="0" presId="urn:microsoft.com/office/officeart/2005/8/layout/hList1"/>
    <dgm:cxn modelId="{6242578B-8F20-4F18-A395-F80BC1E5B037}" type="presParOf" srcId="{F6BF1FAC-E6E6-4CC1-B379-DCB153E0D524}" destId="{0D53CC91-8167-4B5B-B4E5-301BF05075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65BDC-2109-4D41-884C-A1EE0B095EF4}"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s-ES"/>
        </a:p>
      </dgm:t>
    </dgm:pt>
    <dgm:pt modelId="{DF08D801-62F0-402E-847F-191E22A8AF64}">
      <dgm:prSet phldrT="[Texto]"/>
      <dgm:spPr/>
      <dgm:t>
        <a:bodyPr/>
        <a:lstStyle/>
        <a:p>
          <a:r>
            <a:rPr lang="es-ES" b="1" dirty="0"/>
            <a:t>S1</a:t>
          </a:r>
        </a:p>
      </dgm:t>
    </dgm:pt>
    <dgm:pt modelId="{D15E0A91-5873-4356-A7DD-30D407A74EEB}" type="parTrans" cxnId="{0FABA49E-3265-4986-838A-BE92A19D98FC}">
      <dgm:prSet/>
      <dgm:spPr/>
      <dgm:t>
        <a:bodyPr/>
        <a:lstStyle/>
        <a:p>
          <a:endParaRPr lang="es-ES"/>
        </a:p>
      </dgm:t>
    </dgm:pt>
    <dgm:pt modelId="{D294AF61-ED4E-4E65-90B9-F0BC4832C23C}" type="sibTrans" cxnId="{0FABA49E-3265-4986-838A-BE92A19D98FC}">
      <dgm:prSet/>
      <dgm:spPr/>
      <dgm:t>
        <a:bodyPr/>
        <a:lstStyle/>
        <a:p>
          <a:endParaRPr lang="es-ES"/>
        </a:p>
      </dgm:t>
    </dgm:pt>
    <dgm:pt modelId="{73E0B91E-EA3B-483B-A676-E7DEA8E6E467}">
      <dgm:prSet phldrT="[Texto]" custT="1"/>
      <dgm:spPr/>
      <dgm:t>
        <a:bodyPr/>
        <a:lstStyle/>
        <a:p>
          <a:r>
            <a:rPr lang="es-ES" sz="2800" dirty="0"/>
            <a:t>10 de octubre de 2018	</a:t>
          </a:r>
        </a:p>
      </dgm:t>
    </dgm:pt>
    <dgm:pt modelId="{A6D52A17-4840-4260-BB26-3F61E5567AFA}" type="parTrans" cxnId="{F4DBB2F4-F9AB-469A-86E2-AB254559B251}">
      <dgm:prSet/>
      <dgm:spPr/>
      <dgm:t>
        <a:bodyPr/>
        <a:lstStyle/>
        <a:p>
          <a:endParaRPr lang="es-ES"/>
        </a:p>
      </dgm:t>
    </dgm:pt>
    <dgm:pt modelId="{D044B883-5444-46EC-814D-758A5BF8C05B}" type="sibTrans" cxnId="{F4DBB2F4-F9AB-469A-86E2-AB254559B251}">
      <dgm:prSet/>
      <dgm:spPr/>
      <dgm:t>
        <a:bodyPr/>
        <a:lstStyle/>
        <a:p>
          <a:endParaRPr lang="es-ES"/>
        </a:p>
      </dgm:t>
    </dgm:pt>
    <dgm:pt modelId="{E3C0C5F8-2681-441A-944C-55D6C290FEE2}">
      <dgm:prSet phldrT="[Texto]"/>
      <dgm:spPr/>
      <dgm:t>
        <a:bodyPr/>
        <a:lstStyle/>
        <a:p>
          <a:r>
            <a:rPr lang="es-ES" b="1" dirty="0"/>
            <a:t>S2</a:t>
          </a:r>
        </a:p>
      </dgm:t>
    </dgm:pt>
    <dgm:pt modelId="{3E6680C8-0A9D-4BF4-AEB6-99D514A38DB4}" type="parTrans" cxnId="{1AB6F738-0061-4D42-81CF-5FCDEF0DD130}">
      <dgm:prSet/>
      <dgm:spPr/>
      <dgm:t>
        <a:bodyPr/>
        <a:lstStyle/>
        <a:p>
          <a:endParaRPr lang="es-ES"/>
        </a:p>
      </dgm:t>
    </dgm:pt>
    <dgm:pt modelId="{2F4E0845-3CBE-437B-A784-F9848CBB5EE9}" type="sibTrans" cxnId="{1AB6F738-0061-4D42-81CF-5FCDEF0DD130}">
      <dgm:prSet/>
      <dgm:spPr/>
      <dgm:t>
        <a:bodyPr/>
        <a:lstStyle/>
        <a:p>
          <a:endParaRPr lang="es-ES"/>
        </a:p>
      </dgm:t>
    </dgm:pt>
    <dgm:pt modelId="{DBC647C7-E53C-4D08-AF39-EFA0658F8ADC}">
      <dgm:prSet phldrT="[Texto]" custT="1"/>
      <dgm:spPr/>
      <dgm:t>
        <a:bodyPr/>
        <a:lstStyle/>
        <a:p>
          <a:r>
            <a:rPr lang="es-ES" sz="2800" dirty="0"/>
            <a:t>17 de octubre de 2018	</a:t>
          </a:r>
        </a:p>
      </dgm:t>
    </dgm:pt>
    <dgm:pt modelId="{A316E7A0-A47D-4400-B23C-429A7A2E1EF9}" type="parTrans" cxnId="{470FC758-9297-4B17-B749-A82C4DEBC7A4}">
      <dgm:prSet/>
      <dgm:spPr/>
      <dgm:t>
        <a:bodyPr/>
        <a:lstStyle/>
        <a:p>
          <a:endParaRPr lang="es-ES"/>
        </a:p>
      </dgm:t>
    </dgm:pt>
    <dgm:pt modelId="{F3B1D2D0-82A3-4C5B-9EF4-993669FF7195}" type="sibTrans" cxnId="{470FC758-9297-4B17-B749-A82C4DEBC7A4}">
      <dgm:prSet/>
      <dgm:spPr/>
      <dgm:t>
        <a:bodyPr/>
        <a:lstStyle/>
        <a:p>
          <a:endParaRPr lang="es-ES"/>
        </a:p>
      </dgm:t>
    </dgm:pt>
    <dgm:pt modelId="{60965F9D-CCA2-4D15-B54A-C9F6E9104E4C}">
      <dgm:prSet phldrT="[Texto]"/>
      <dgm:spPr/>
      <dgm:t>
        <a:bodyPr/>
        <a:lstStyle/>
        <a:p>
          <a:r>
            <a:rPr lang="es-ES" b="1" dirty="0"/>
            <a:t>S3</a:t>
          </a:r>
        </a:p>
      </dgm:t>
    </dgm:pt>
    <dgm:pt modelId="{D90A3C60-1B61-4145-96F7-7C7EA90E7478}" type="parTrans" cxnId="{82C94ADE-EDFC-428A-B2B5-0D33C0757AE0}">
      <dgm:prSet/>
      <dgm:spPr/>
      <dgm:t>
        <a:bodyPr/>
        <a:lstStyle/>
        <a:p>
          <a:endParaRPr lang="es-ES"/>
        </a:p>
      </dgm:t>
    </dgm:pt>
    <dgm:pt modelId="{532DCB72-9BC6-449A-9A5C-17C0B9BDC050}" type="sibTrans" cxnId="{82C94ADE-EDFC-428A-B2B5-0D33C0757AE0}">
      <dgm:prSet/>
      <dgm:spPr/>
      <dgm:t>
        <a:bodyPr/>
        <a:lstStyle/>
        <a:p>
          <a:endParaRPr lang="es-ES"/>
        </a:p>
      </dgm:t>
    </dgm:pt>
    <dgm:pt modelId="{59FE11B8-19E9-4259-B998-086521E0D984}">
      <dgm:prSet phldrT="[Texto]"/>
      <dgm:spPr/>
      <dgm:t>
        <a:bodyPr/>
        <a:lstStyle/>
        <a:p>
          <a:r>
            <a:rPr lang="es-ES" b="1" dirty="0"/>
            <a:t>S4</a:t>
          </a:r>
        </a:p>
      </dgm:t>
    </dgm:pt>
    <dgm:pt modelId="{653174EC-E3CC-44BA-BB86-C00477FA6233}" type="parTrans" cxnId="{B0D51EA9-E560-4144-9428-2B1BE01A5166}">
      <dgm:prSet/>
      <dgm:spPr/>
      <dgm:t>
        <a:bodyPr/>
        <a:lstStyle/>
        <a:p>
          <a:endParaRPr lang="es-ES"/>
        </a:p>
      </dgm:t>
    </dgm:pt>
    <dgm:pt modelId="{3CDD4DC4-B807-4616-8141-766D30D85E8B}" type="sibTrans" cxnId="{B0D51EA9-E560-4144-9428-2B1BE01A5166}">
      <dgm:prSet/>
      <dgm:spPr/>
      <dgm:t>
        <a:bodyPr/>
        <a:lstStyle/>
        <a:p>
          <a:endParaRPr lang="es-ES"/>
        </a:p>
      </dgm:t>
    </dgm:pt>
    <dgm:pt modelId="{ACB3BE3B-7BE0-4CDC-95CA-7EBC826C4487}">
      <dgm:prSet phldrT="[Texto]" custT="1"/>
      <dgm:spPr/>
      <dgm:t>
        <a:bodyPr/>
        <a:lstStyle/>
        <a:p>
          <a:r>
            <a:rPr lang="es-ES" sz="2800" dirty="0"/>
            <a:t>14 de noviembre de 2018	</a:t>
          </a:r>
        </a:p>
      </dgm:t>
    </dgm:pt>
    <dgm:pt modelId="{21D5169C-55B7-48C2-B8D4-3B7E20008671}" type="parTrans" cxnId="{A0206018-4474-4835-BC18-725DE8F9A48B}">
      <dgm:prSet/>
      <dgm:spPr/>
      <dgm:t>
        <a:bodyPr/>
        <a:lstStyle/>
        <a:p>
          <a:endParaRPr lang="es-ES"/>
        </a:p>
      </dgm:t>
    </dgm:pt>
    <dgm:pt modelId="{35B19B9D-B91C-4171-A88E-B65CD94AA92D}" type="sibTrans" cxnId="{A0206018-4474-4835-BC18-725DE8F9A48B}">
      <dgm:prSet/>
      <dgm:spPr/>
      <dgm:t>
        <a:bodyPr/>
        <a:lstStyle/>
        <a:p>
          <a:endParaRPr lang="es-ES"/>
        </a:p>
      </dgm:t>
    </dgm:pt>
    <dgm:pt modelId="{6F083B53-DEC9-4824-BDAC-22FF5F850FC7}">
      <dgm:prSet phldrT="[Texto]"/>
      <dgm:spPr/>
      <dgm:t>
        <a:bodyPr/>
        <a:lstStyle/>
        <a:p>
          <a:r>
            <a:rPr lang="es-ES" b="1" dirty="0"/>
            <a:t>S5</a:t>
          </a:r>
        </a:p>
      </dgm:t>
    </dgm:pt>
    <dgm:pt modelId="{AEB3E7BA-BDD7-4A8B-83DC-21F2138E2E46}" type="parTrans" cxnId="{1B62F3E0-ECF9-4951-A910-7A82294881B4}">
      <dgm:prSet/>
      <dgm:spPr/>
      <dgm:t>
        <a:bodyPr/>
        <a:lstStyle/>
        <a:p>
          <a:endParaRPr lang="es-ES"/>
        </a:p>
      </dgm:t>
    </dgm:pt>
    <dgm:pt modelId="{45E6901F-3B50-4F64-94E2-26AC403D228F}" type="sibTrans" cxnId="{1B62F3E0-ECF9-4951-A910-7A82294881B4}">
      <dgm:prSet/>
      <dgm:spPr/>
      <dgm:t>
        <a:bodyPr/>
        <a:lstStyle/>
        <a:p>
          <a:endParaRPr lang="es-ES"/>
        </a:p>
      </dgm:t>
    </dgm:pt>
    <dgm:pt modelId="{83C780E1-4D00-47AB-A8F2-9120AA7E88D7}">
      <dgm:prSet phldrT="[Texto]" custT="1"/>
      <dgm:spPr/>
      <dgm:t>
        <a:bodyPr/>
        <a:lstStyle/>
        <a:p>
          <a:r>
            <a:rPr lang="es-ES" sz="2800" dirty="0"/>
            <a:t>7 de noviembre de 2018	</a:t>
          </a:r>
        </a:p>
      </dgm:t>
    </dgm:pt>
    <dgm:pt modelId="{056F64C4-01CF-4CFC-B3B8-1B898E8BA3FA}" type="parTrans" cxnId="{787E400E-BCE9-4945-A757-346BF7C0965C}">
      <dgm:prSet/>
      <dgm:spPr/>
      <dgm:t>
        <a:bodyPr/>
        <a:lstStyle/>
        <a:p>
          <a:endParaRPr lang="es-ES"/>
        </a:p>
      </dgm:t>
    </dgm:pt>
    <dgm:pt modelId="{1C31C742-7341-40E2-B3B5-0BC0FA91A83B}" type="sibTrans" cxnId="{787E400E-BCE9-4945-A757-346BF7C0965C}">
      <dgm:prSet/>
      <dgm:spPr/>
      <dgm:t>
        <a:bodyPr/>
        <a:lstStyle/>
        <a:p>
          <a:endParaRPr lang="es-ES"/>
        </a:p>
      </dgm:t>
    </dgm:pt>
    <dgm:pt modelId="{5E98C7AC-ED92-487A-83F8-55E0292460E4}">
      <dgm:prSet phldrT="[Texto]" custT="1"/>
      <dgm:spPr/>
      <dgm:t>
        <a:bodyPr/>
        <a:lstStyle/>
        <a:p>
          <a:r>
            <a:rPr lang="es-ES" sz="2800" dirty="0"/>
            <a:t>21 de noviembre de 2018	 </a:t>
          </a:r>
        </a:p>
      </dgm:t>
    </dgm:pt>
    <dgm:pt modelId="{6811B9C6-DF14-4DA5-B428-CDE3E3FB53D3}" type="parTrans" cxnId="{E78C4D43-92BA-4204-9397-D874848A052F}">
      <dgm:prSet/>
      <dgm:spPr/>
      <dgm:t>
        <a:bodyPr/>
        <a:lstStyle/>
        <a:p>
          <a:endParaRPr lang="es-ES"/>
        </a:p>
      </dgm:t>
    </dgm:pt>
    <dgm:pt modelId="{635AEE2B-B987-439C-BD84-1C8E0B928814}" type="sibTrans" cxnId="{E78C4D43-92BA-4204-9397-D874848A052F}">
      <dgm:prSet/>
      <dgm:spPr/>
      <dgm:t>
        <a:bodyPr/>
        <a:lstStyle/>
        <a:p>
          <a:endParaRPr lang="es-ES"/>
        </a:p>
      </dgm:t>
    </dgm:pt>
    <dgm:pt modelId="{EEBDFA54-876C-439D-AC0D-C718BAC6AA8D}" type="pres">
      <dgm:prSet presAssocID="{DB065BDC-2109-4D41-884C-A1EE0B095EF4}" presName="linearFlow" presStyleCnt="0">
        <dgm:presLayoutVars>
          <dgm:dir/>
          <dgm:animLvl val="lvl"/>
          <dgm:resizeHandles val="exact"/>
        </dgm:presLayoutVars>
      </dgm:prSet>
      <dgm:spPr/>
    </dgm:pt>
    <dgm:pt modelId="{622BB8F2-BA40-4F6F-894C-5CB6AF55C2E1}" type="pres">
      <dgm:prSet presAssocID="{DF08D801-62F0-402E-847F-191E22A8AF64}" presName="composite" presStyleCnt="0"/>
      <dgm:spPr/>
    </dgm:pt>
    <dgm:pt modelId="{8DCD4F80-D318-4C11-9969-E3EF1DEB16DD}" type="pres">
      <dgm:prSet presAssocID="{DF08D801-62F0-402E-847F-191E22A8AF64}" presName="parentText" presStyleLbl="alignNode1" presStyleIdx="0" presStyleCnt="5">
        <dgm:presLayoutVars>
          <dgm:chMax val="1"/>
          <dgm:bulletEnabled val="1"/>
        </dgm:presLayoutVars>
      </dgm:prSet>
      <dgm:spPr/>
    </dgm:pt>
    <dgm:pt modelId="{BF194D06-2E96-4EFE-9972-5364EA126CCE}" type="pres">
      <dgm:prSet presAssocID="{DF08D801-62F0-402E-847F-191E22A8AF64}" presName="descendantText" presStyleLbl="alignAcc1" presStyleIdx="0" presStyleCnt="5" custLinFactNeighborY="4367">
        <dgm:presLayoutVars>
          <dgm:bulletEnabled val="1"/>
        </dgm:presLayoutVars>
      </dgm:prSet>
      <dgm:spPr/>
    </dgm:pt>
    <dgm:pt modelId="{EE76EF79-10E2-4314-BBD3-5D42C316F5D8}" type="pres">
      <dgm:prSet presAssocID="{D294AF61-ED4E-4E65-90B9-F0BC4832C23C}" presName="sp" presStyleCnt="0"/>
      <dgm:spPr/>
    </dgm:pt>
    <dgm:pt modelId="{D9296B64-A969-4EE7-938C-8DE61BD2705E}" type="pres">
      <dgm:prSet presAssocID="{E3C0C5F8-2681-441A-944C-55D6C290FEE2}" presName="composite" presStyleCnt="0"/>
      <dgm:spPr/>
    </dgm:pt>
    <dgm:pt modelId="{2167088F-50CE-4FA1-8B61-3D1999C1BB7A}" type="pres">
      <dgm:prSet presAssocID="{E3C0C5F8-2681-441A-944C-55D6C290FEE2}" presName="parentText" presStyleLbl="alignNode1" presStyleIdx="1" presStyleCnt="5">
        <dgm:presLayoutVars>
          <dgm:chMax val="1"/>
          <dgm:bulletEnabled val="1"/>
        </dgm:presLayoutVars>
      </dgm:prSet>
      <dgm:spPr/>
    </dgm:pt>
    <dgm:pt modelId="{19FDCF1F-FFD8-4D1B-A7E2-7C3E8B469609}" type="pres">
      <dgm:prSet presAssocID="{E3C0C5F8-2681-441A-944C-55D6C290FEE2}" presName="descendantText" presStyleLbl="alignAcc1" presStyleIdx="1" presStyleCnt="5">
        <dgm:presLayoutVars>
          <dgm:bulletEnabled val="1"/>
        </dgm:presLayoutVars>
      </dgm:prSet>
      <dgm:spPr/>
    </dgm:pt>
    <dgm:pt modelId="{9312DE0F-067D-44FE-B24F-24F0223693C0}" type="pres">
      <dgm:prSet presAssocID="{2F4E0845-3CBE-437B-A784-F9848CBB5EE9}" presName="sp" presStyleCnt="0"/>
      <dgm:spPr/>
    </dgm:pt>
    <dgm:pt modelId="{45662BE3-05D3-4057-A809-9745AEBAB295}" type="pres">
      <dgm:prSet presAssocID="{60965F9D-CCA2-4D15-B54A-C9F6E9104E4C}" presName="composite" presStyleCnt="0"/>
      <dgm:spPr/>
    </dgm:pt>
    <dgm:pt modelId="{61875441-FAF6-4D04-8DF7-612F653B2742}" type="pres">
      <dgm:prSet presAssocID="{60965F9D-CCA2-4D15-B54A-C9F6E9104E4C}" presName="parentText" presStyleLbl="alignNode1" presStyleIdx="2" presStyleCnt="5">
        <dgm:presLayoutVars>
          <dgm:chMax val="1"/>
          <dgm:bulletEnabled val="1"/>
        </dgm:presLayoutVars>
      </dgm:prSet>
      <dgm:spPr/>
    </dgm:pt>
    <dgm:pt modelId="{C973AE70-FDF8-426E-8D3A-453678692241}" type="pres">
      <dgm:prSet presAssocID="{60965F9D-CCA2-4D15-B54A-C9F6E9104E4C}" presName="descendantText" presStyleLbl="alignAcc1" presStyleIdx="2" presStyleCnt="5">
        <dgm:presLayoutVars>
          <dgm:bulletEnabled val="1"/>
        </dgm:presLayoutVars>
      </dgm:prSet>
      <dgm:spPr/>
    </dgm:pt>
    <dgm:pt modelId="{7420A94A-2626-45D8-BA52-E8D776FB262A}" type="pres">
      <dgm:prSet presAssocID="{532DCB72-9BC6-449A-9A5C-17C0B9BDC050}" presName="sp" presStyleCnt="0"/>
      <dgm:spPr/>
    </dgm:pt>
    <dgm:pt modelId="{7AE0D0A1-7357-440C-80AD-A18E00BE34A8}" type="pres">
      <dgm:prSet presAssocID="{59FE11B8-19E9-4259-B998-086521E0D984}" presName="composite" presStyleCnt="0"/>
      <dgm:spPr/>
    </dgm:pt>
    <dgm:pt modelId="{0D05D476-3457-414C-97C4-41378FB91103}" type="pres">
      <dgm:prSet presAssocID="{59FE11B8-19E9-4259-B998-086521E0D984}" presName="parentText" presStyleLbl="alignNode1" presStyleIdx="3" presStyleCnt="5">
        <dgm:presLayoutVars>
          <dgm:chMax val="1"/>
          <dgm:bulletEnabled val="1"/>
        </dgm:presLayoutVars>
      </dgm:prSet>
      <dgm:spPr/>
    </dgm:pt>
    <dgm:pt modelId="{6399D4EA-77D6-418B-AD20-63C27DBA42C4}" type="pres">
      <dgm:prSet presAssocID="{59FE11B8-19E9-4259-B998-086521E0D984}" presName="descendantText" presStyleLbl="alignAcc1" presStyleIdx="3" presStyleCnt="5">
        <dgm:presLayoutVars>
          <dgm:bulletEnabled val="1"/>
        </dgm:presLayoutVars>
      </dgm:prSet>
      <dgm:spPr/>
    </dgm:pt>
    <dgm:pt modelId="{26B919DE-AC8E-48D4-8866-02D36B12EDC3}" type="pres">
      <dgm:prSet presAssocID="{3CDD4DC4-B807-4616-8141-766D30D85E8B}" presName="sp" presStyleCnt="0"/>
      <dgm:spPr/>
    </dgm:pt>
    <dgm:pt modelId="{0ED3EA98-9855-4FAB-AB5E-C6B9E957E837}" type="pres">
      <dgm:prSet presAssocID="{6F083B53-DEC9-4824-BDAC-22FF5F850FC7}" presName="composite" presStyleCnt="0"/>
      <dgm:spPr/>
    </dgm:pt>
    <dgm:pt modelId="{AE8C4F1C-A499-408A-8C04-C69FBBA87B9B}" type="pres">
      <dgm:prSet presAssocID="{6F083B53-DEC9-4824-BDAC-22FF5F850FC7}" presName="parentText" presStyleLbl="alignNode1" presStyleIdx="4" presStyleCnt="5">
        <dgm:presLayoutVars>
          <dgm:chMax val="1"/>
          <dgm:bulletEnabled val="1"/>
        </dgm:presLayoutVars>
      </dgm:prSet>
      <dgm:spPr/>
    </dgm:pt>
    <dgm:pt modelId="{173507E2-5A6F-48AB-9415-AEBDD006EB59}" type="pres">
      <dgm:prSet presAssocID="{6F083B53-DEC9-4824-BDAC-22FF5F850FC7}" presName="descendantText" presStyleLbl="alignAcc1" presStyleIdx="4" presStyleCnt="5">
        <dgm:presLayoutVars>
          <dgm:bulletEnabled val="1"/>
        </dgm:presLayoutVars>
      </dgm:prSet>
      <dgm:spPr/>
    </dgm:pt>
  </dgm:ptLst>
  <dgm:cxnLst>
    <dgm:cxn modelId="{787E400E-BCE9-4945-A757-346BF7C0965C}" srcId="{60965F9D-CCA2-4D15-B54A-C9F6E9104E4C}" destId="{83C780E1-4D00-47AB-A8F2-9120AA7E88D7}" srcOrd="0" destOrd="0" parTransId="{056F64C4-01CF-4CFC-B3B8-1B898E8BA3FA}" sibTransId="{1C31C742-7341-40E2-B3B5-0BC0FA91A83B}"/>
    <dgm:cxn modelId="{A0206018-4474-4835-BC18-725DE8F9A48B}" srcId="{59FE11B8-19E9-4259-B998-086521E0D984}" destId="{ACB3BE3B-7BE0-4CDC-95CA-7EBC826C4487}" srcOrd="0" destOrd="0" parTransId="{21D5169C-55B7-48C2-B8D4-3B7E20008671}" sibTransId="{35B19B9D-B91C-4171-A88E-B65CD94AA92D}"/>
    <dgm:cxn modelId="{C82CD62D-9EEF-4356-B1F6-7D33C240D769}" type="presOf" srcId="{DF08D801-62F0-402E-847F-191E22A8AF64}" destId="{8DCD4F80-D318-4C11-9969-E3EF1DEB16DD}" srcOrd="0" destOrd="0" presId="urn:microsoft.com/office/officeart/2005/8/layout/chevron2"/>
    <dgm:cxn modelId="{1AB6F738-0061-4D42-81CF-5FCDEF0DD130}" srcId="{DB065BDC-2109-4D41-884C-A1EE0B095EF4}" destId="{E3C0C5F8-2681-441A-944C-55D6C290FEE2}" srcOrd="1" destOrd="0" parTransId="{3E6680C8-0A9D-4BF4-AEB6-99D514A38DB4}" sibTransId="{2F4E0845-3CBE-437B-A784-F9848CBB5EE9}"/>
    <dgm:cxn modelId="{74D3B662-4E6C-46EA-AE73-A393A088758C}" type="presOf" srcId="{DB065BDC-2109-4D41-884C-A1EE0B095EF4}" destId="{EEBDFA54-876C-439D-AC0D-C718BAC6AA8D}" srcOrd="0" destOrd="0" presId="urn:microsoft.com/office/officeart/2005/8/layout/chevron2"/>
    <dgm:cxn modelId="{E78C4D43-92BA-4204-9397-D874848A052F}" srcId="{6F083B53-DEC9-4824-BDAC-22FF5F850FC7}" destId="{5E98C7AC-ED92-487A-83F8-55E0292460E4}" srcOrd="0" destOrd="0" parTransId="{6811B9C6-DF14-4DA5-B428-CDE3E3FB53D3}" sibTransId="{635AEE2B-B987-439C-BD84-1C8E0B928814}"/>
    <dgm:cxn modelId="{914AB644-D3EB-450C-98A2-B61E3B08EE37}" type="presOf" srcId="{DBC647C7-E53C-4D08-AF39-EFA0658F8ADC}" destId="{19FDCF1F-FFD8-4D1B-A7E2-7C3E8B469609}" srcOrd="0" destOrd="0" presId="urn:microsoft.com/office/officeart/2005/8/layout/chevron2"/>
    <dgm:cxn modelId="{CEA91449-B90A-47B7-B827-8C2DFFA7B96B}" type="presOf" srcId="{5E98C7AC-ED92-487A-83F8-55E0292460E4}" destId="{173507E2-5A6F-48AB-9415-AEBDD006EB59}" srcOrd="0" destOrd="0" presId="urn:microsoft.com/office/officeart/2005/8/layout/chevron2"/>
    <dgm:cxn modelId="{05F5634D-123B-4F81-A63E-0F454EFADD28}" type="presOf" srcId="{E3C0C5F8-2681-441A-944C-55D6C290FEE2}" destId="{2167088F-50CE-4FA1-8B61-3D1999C1BB7A}" srcOrd="0" destOrd="0" presId="urn:microsoft.com/office/officeart/2005/8/layout/chevron2"/>
    <dgm:cxn modelId="{CDF36D77-576C-4446-A4FB-D6FF1F0011BD}" type="presOf" srcId="{6F083B53-DEC9-4824-BDAC-22FF5F850FC7}" destId="{AE8C4F1C-A499-408A-8C04-C69FBBA87B9B}" srcOrd="0" destOrd="0" presId="urn:microsoft.com/office/officeart/2005/8/layout/chevron2"/>
    <dgm:cxn modelId="{470FC758-9297-4B17-B749-A82C4DEBC7A4}" srcId="{E3C0C5F8-2681-441A-944C-55D6C290FEE2}" destId="{DBC647C7-E53C-4D08-AF39-EFA0658F8ADC}" srcOrd="0" destOrd="0" parTransId="{A316E7A0-A47D-4400-B23C-429A7A2E1EF9}" sibTransId="{F3B1D2D0-82A3-4C5B-9EF4-993669FF7195}"/>
    <dgm:cxn modelId="{3F3B0C7D-9394-4A5F-A7DF-5D14DFBF23B3}" type="presOf" srcId="{60965F9D-CCA2-4D15-B54A-C9F6E9104E4C}" destId="{61875441-FAF6-4D04-8DF7-612F653B2742}" srcOrd="0" destOrd="0" presId="urn:microsoft.com/office/officeart/2005/8/layout/chevron2"/>
    <dgm:cxn modelId="{0FABA49E-3265-4986-838A-BE92A19D98FC}" srcId="{DB065BDC-2109-4D41-884C-A1EE0B095EF4}" destId="{DF08D801-62F0-402E-847F-191E22A8AF64}" srcOrd="0" destOrd="0" parTransId="{D15E0A91-5873-4356-A7DD-30D407A74EEB}" sibTransId="{D294AF61-ED4E-4E65-90B9-F0BC4832C23C}"/>
    <dgm:cxn modelId="{B0D51EA9-E560-4144-9428-2B1BE01A5166}" srcId="{DB065BDC-2109-4D41-884C-A1EE0B095EF4}" destId="{59FE11B8-19E9-4259-B998-086521E0D984}" srcOrd="3" destOrd="0" parTransId="{653174EC-E3CC-44BA-BB86-C00477FA6233}" sibTransId="{3CDD4DC4-B807-4616-8141-766D30D85E8B}"/>
    <dgm:cxn modelId="{5C76F1BA-DB2A-456B-A131-3E3BDB3B2057}" type="presOf" srcId="{73E0B91E-EA3B-483B-A676-E7DEA8E6E467}" destId="{BF194D06-2E96-4EFE-9972-5364EA126CCE}" srcOrd="0" destOrd="0" presId="urn:microsoft.com/office/officeart/2005/8/layout/chevron2"/>
    <dgm:cxn modelId="{47A944CF-699A-4D78-8CB0-CBBDE7B1C548}" type="presOf" srcId="{59FE11B8-19E9-4259-B998-086521E0D984}" destId="{0D05D476-3457-414C-97C4-41378FB91103}" srcOrd="0" destOrd="0" presId="urn:microsoft.com/office/officeart/2005/8/layout/chevron2"/>
    <dgm:cxn modelId="{233760D3-1770-438A-B6AC-42E34706F799}" type="presOf" srcId="{83C780E1-4D00-47AB-A8F2-9120AA7E88D7}" destId="{C973AE70-FDF8-426E-8D3A-453678692241}" srcOrd="0" destOrd="0" presId="urn:microsoft.com/office/officeart/2005/8/layout/chevron2"/>
    <dgm:cxn modelId="{82C94ADE-EDFC-428A-B2B5-0D33C0757AE0}" srcId="{DB065BDC-2109-4D41-884C-A1EE0B095EF4}" destId="{60965F9D-CCA2-4D15-B54A-C9F6E9104E4C}" srcOrd="2" destOrd="0" parTransId="{D90A3C60-1B61-4145-96F7-7C7EA90E7478}" sibTransId="{532DCB72-9BC6-449A-9A5C-17C0B9BDC050}"/>
    <dgm:cxn modelId="{1B62F3E0-ECF9-4951-A910-7A82294881B4}" srcId="{DB065BDC-2109-4D41-884C-A1EE0B095EF4}" destId="{6F083B53-DEC9-4824-BDAC-22FF5F850FC7}" srcOrd="4" destOrd="0" parTransId="{AEB3E7BA-BDD7-4A8B-83DC-21F2138E2E46}" sibTransId="{45E6901F-3B50-4F64-94E2-26AC403D228F}"/>
    <dgm:cxn modelId="{F4DBB2F4-F9AB-469A-86E2-AB254559B251}" srcId="{DF08D801-62F0-402E-847F-191E22A8AF64}" destId="{73E0B91E-EA3B-483B-A676-E7DEA8E6E467}" srcOrd="0" destOrd="0" parTransId="{A6D52A17-4840-4260-BB26-3F61E5567AFA}" sibTransId="{D044B883-5444-46EC-814D-758A5BF8C05B}"/>
    <dgm:cxn modelId="{8D37A8F8-017D-4F6E-B810-03FAAD642998}" type="presOf" srcId="{ACB3BE3B-7BE0-4CDC-95CA-7EBC826C4487}" destId="{6399D4EA-77D6-418B-AD20-63C27DBA42C4}" srcOrd="0" destOrd="0" presId="urn:microsoft.com/office/officeart/2005/8/layout/chevron2"/>
    <dgm:cxn modelId="{FDD0C29E-9231-4772-96F2-944E3800948A}" type="presParOf" srcId="{EEBDFA54-876C-439D-AC0D-C718BAC6AA8D}" destId="{622BB8F2-BA40-4F6F-894C-5CB6AF55C2E1}" srcOrd="0" destOrd="0" presId="urn:microsoft.com/office/officeart/2005/8/layout/chevron2"/>
    <dgm:cxn modelId="{EDF5CF8A-92C0-4803-8756-B8E8578D2C5E}" type="presParOf" srcId="{622BB8F2-BA40-4F6F-894C-5CB6AF55C2E1}" destId="{8DCD4F80-D318-4C11-9969-E3EF1DEB16DD}" srcOrd="0" destOrd="0" presId="urn:microsoft.com/office/officeart/2005/8/layout/chevron2"/>
    <dgm:cxn modelId="{CB27FF62-2A8E-4348-9024-57D98121BA92}" type="presParOf" srcId="{622BB8F2-BA40-4F6F-894C-5CB6AF55C2E1}" destId="{BF194D06-2E96-4EFE-9972-5364EA126CCE}" srcOrd="1" destOrd="0" presId="urn:microsoft.com/office/officeart/2005/8/layout/chevron2"/>
    <dgm:cxn modelId="{B86DF8A2-B669-4AFD-A66D-824AA52ACC06}" type="presParOf" srcId="{EEBDFA54-876C-439D-AC0D-C718BAC6AA8D}" destId="{EE76EF79-10E2-4314-BBD3-5D42C316F5D8}" srcOrd="1" destOrd="0" presId="urn:microsoft.com/office/officeart/2005/8/layout/chevron2"/>
    <dgm:cxn modelId="{4B5302EB-8021-4FA1-8AC7-DC14F2077161}" type="presParOf" srcId="{EEBDFA54-876C-439D-AC0D-C718BAC6AA8D}" destId="{D9296B64-A969-4EE7-938C-8DE61BD2705E}" srcOrd="2" destOrd="0" presId="urn:microsoft.com/office/officeart/2005/8/layout/chevron2"/>
    <dgm:cxn modelId="{F230323E-C6F0-4608-9FAB-BACB6605CBB6}" type="presParOf" srcId="{D9296B64-A969-4EE7-938C-8DE61BD2705E}" destId="{2167088F-50CE-4FA1-8B61-3D1999C1BB7A}" srcOrd="0" destOrd="0" presId="urn:microsoft.com/office/officeart/2005/8/layout/chevron2"/>
    <dgm:cxn modelId="{1C6127D8-3F99-4B08-8DFA-0C6701D19CAF}" type="presParOf" srcId="{D9296B64-A969-4EE7-938C-8DE61BD2705E}" destId="{19FDCF1F-FFD8-4D1B-A7E2-7C3E8B469609}" srcOrd="1" destOrd="0" presId="urn:microsoft.com/office/officeart/2005/8/layout/chevron2"/>
    <dgm:cxn modelId="{E70EB01D-CB62-4FDC-8CA0-798BF4FD0B14}" type="presParOf" srcId="{EEBDFA54-876C-439D-AC0D-C718BAC6AA8D}" destId="{9312DE0F-067D-44FE-B24F-24F0223693C0}" srcOrd="3" destOrd="0" presId="urn:microsoft.com/office/officeart/2005/8/layout/chevron2"/>
    <dgm:cxn modelId="{A72C97DB-F047-40BC-A9A0-D3375315E01D}" type="presParOf" srcId="{EEBDFA54-876C-439D-AC0D-C718BAC6AA8D}" destId="{45662BE3-05D3-4057-A809-9745AEBAB295}" srcOrd="4" destOrd="0" presId="urn:microsoft.com/office/officeart/2005/8/layout/chevron2"/>
    <dgm:cxn modelId="{9E457E51-EADA-4031-AC3E-0CB3C2262470}" type="presParOf" srcId="{45662BE3-05D3-4057-A809-9745AEBAB295}" destId="{61875441-FAF6-4D04-8DF7-612F653B2742}" srcOrd="0" destOrd="0" presId="urn:microsoft.com/office/officeart/2005/8/layout/chevron2"/>
    <dgm:cxn modelId="{5078908F-9D19-4CF4-B579-DFC4E8AD6D5D}" type="presParOf" srcId="{45662BE3-05D3-4057-A809-9745AEBAB295}" destId="{C973AE70-FDF8-426E-8D3A-453678692241}" srcOrd="1" destOrd="0" presId="urn:microsoft.com/office/officeart/2005/8/layout/chevron2"/>
    <dgm:cxn modelId="{DA7E888A-CB1D-429C-96F4-16D91077CB04}" type="presParOf" srcId="{EEBDFA54-876C-439D-AC0D-C718BAC6AA8D}" destId="{7420A94A-2626-45D8-BA52-E8D776FB262A}" srcOrd="5" destOrd="0" presId="urn:microsoft.com/office/officeart/2005/8/layout/chevron2"/>
    <dgm:cxn modelId="{E9169F78-ABC5-4730-99F6-A5945DA2DAE5}" type="presParOf" srcId="{EEBDFA54-876C-439D-AC0D-C718BAC6AA8D}" destId="{7AE0D0A1-7357-440C-80AD-A18E00BE34A8}" srcOrd="6" destOrd="0" presId="urn:microsoft.com/office/officeart/2005/8/layout/chevron2"/>
    <dgm:cxn modelId="{44E43DEF-7ED3-4DEF-B01E-1940C8208E9F}" type="presParOf" srcId="{7AE0D0A1-7357-440C-80AD-A18E00BE34A8}" destId="{0D05D476-3457-414C-97C4-41378FB91103}" srcOrd="0" destOrd="0" presId="urn:microsoft.com/office/officeart/2005/8/layout/chevron2"/>
    <dgm:cxn modelId="{0E535F25-7837-4CE7-B7C8-D7462D671136}" type="presParOf" srcId="{7AE0D0A1-7357-440C-80AD-A18E00BE34A8}" destId="{6399D4EA-77D6-418B-AD20-63C27DBA42C4}" srcOrd="1" destOrd="0" presId="urn:microsoft.com/office/officeart/2005/8/layout/chevron2"/>
    <dgm:cxn modelId="{C4D55DC7-4F16-4582-947B-8651C85BF618}" type="presParOf" srcId="{EEBDFA54-876C-439D-AC0D-C718BAC6AA8D}" destId="{26B919DE-AC8E-48D4-8866-02D36B12EDC3}" srcOrd="7" destOrd="0" presId="urn:microsoft.com/office/officeart/2005/8/layout/chevron2"/>
    <dgm:cxn modelId="{A23364AC-05EA-4CF7-9EAD-5F35FFC9CF70}" type="presParOf" srcId="{EEBDFA54-876C-439D-AC0D-C718BAC6AA8D}" destId="{0ED3EA98-9855-4FAB-AB5E-C6B9E957E837}" srcOrd="8" destOrd="0" presId="urn:microsoft.com/office/officeart/2005/8/layout/chevron2"/>
    <dgm:cxn modelId="{BB43661C-7A21-4C87-9BF6-3DE9E6A25617}" type="presParOf" srcId="{0ED3EA98-9855-4FAB-AB5E-C6B9E957E837}" destId="{AE8C4F1C-A499-408A-8C04-C69FBBA87B9B}" srcOrd="0" destOrd="0" presId="urn:microsoft.com/office/officeart/2005/8/layout/chevron2"/>
    <dgm:cxn modelId="{C4CFCDE0-7AF0-4420-ABEE-3A5CCEE38B77}" type="presParOf" srcId="{0ED3EA98-9855-4FAB-AB5E-C6B9E957E837}" destId="{173507E2-5A6F-48AB-9415-AEBDD006EB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065BDC-2109-4D41-884C-A1EE0B095EF4}"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es-ES"/>
        </a:p>
      </dgm:t>
    </dgm:pt>
    <dgm:pt modelId="{DF08D801-62F0-402E-847F-191E22A8AF64}">
      <dgm:prSet phldrT="[Texto]"/>
      <dgm:spPr/>
      <dgm:t>
        <a:bodyPr/>
        <a:lstStyle/>
        <a:p>
          <a:r>
            <a:rPr lang="es-ES" b="1" dirty="0"/>
            <a:t>S6</a:t>
          </a:r>
        </a:p>
      </dgm:t>
    </dgm:pt>
    <dgm:pt modelId="{D15E0A91-5873-4356-A7DD-30D407A74EEB}" type="parTrans" cxnId="{0FABA49E-3265-4986-838A-BE92A19D98FC}">
      <dgm:prSet/>
      <dgm:spPr/>
      <dgm:t>
        <a:bodyPr/>
        <a:lstStyle/>
        <a:p>
          <a:endParaRPr lang="es-ES"/>
        </a:p>
      </dgm:t>
    </dgm:pt>
    <dgm:pt modelId="{D294AF61-ED4E-4E65-90B9-F0BC4832C23C}" type="sibTrans" cxnId="{0FABA49E-3265-4986-838A-BE92A19D98FC}">
      <dgm:prSet/>
      <dgm:spPr/>
      <dgm:t>
        <a:bodyPr/>
        <a:lstStyle/>
        <a:p>
          <a:endParaRPr lang="es-ES"/>
        </a:p>
      </dgm:t>
    </dgm:pt>
    <dgm:pt modelId="{73E0B91E-EA3B-483B-A676-E7DEA8E6E467}">
      <dgm:prSet phldrT="[Texto]" custT="1"/>
      <dgm:spPr/>
      <dgm:t>
        <a:bodyPr/>
        <a:lstStyle/>
        <a:p>
          <a:r>
            <a:rPr lang="es-ES" sz="3200" dirty="0"/>
            <a:t>9 de enero de 2019 </a:t>
          </a:r>
        </a:p>
      </dgm:t>
    </dgm:pt>
    <dgm:pt modelId="{A6D52A17-4840-4260-BB26-3F61E5567AFA}" type="parTrans" cxnId="{F4DBB2F4-F9AB-469A-86E2-AB254559B251}">
      <dgm:prSet/>
      <dgm:spPr/>
      <dgm:t>
        <a:bodyPr/>
        <a:lstStyle/>
        <a:p>
          <a:endParaRPr lang="es-ES"/>
        </a:p>
      </dgm:t>
    </dgm:pt>
    <dgm:pt modelId="{D044B883-5444-46EC-814D-758A5BF8C05B}" type="sibTrans" cxnId="{F4DBB2F4-F9AB-469A-86E2-AB254559B251}">
      <dgm:prSet/>
      <dgm:spPr/>
      <dgm:t>
        <a:bodyPr/>
        <a:lstStyle/>
        <a:p>
          <a:endParaRPr lang="es-ES"/>
        </a:p>
      </dgm:t>
    </dgm:pt>
    <dgm:pt modelId="{E3C0C5F8-2681-441A-944C-55D6C290FEE2}">
      <dgm:prSet phldrT="[Texto]"/>
      <dgm:spPr/>
      <dgm:t>
        <a:bodyPr/>
        <a:lstStyle/>
        <a:p>
          <a:r>
            <a:rPr lang="es-ES" b="1" dirty="0"/>
            <a:t>S7</a:t>
          </a:r>
        </a:p>
      </dgm:t>
    </dgm:pt>
    <dgm:pt modelId="{3E6680C8-0A9D-4BF4-AEB6-99D514A38DB4}" type="parTrans" cxnId="{1AB6F738-0061-4D42-81CF-5FCDEF0DD130}">
      <dgm:prSet/>
      <dgm:spPr/>
      <dgm:t>
        <a:bodyPr/>
        <a:lstStyle/>
        <a:p>
          <a:endParaRPr lang="es-ES"/>
        </a:p>
      </dgm:t>
    </dgm:pt>
    <dgm:pt modelId="{2F4E0845-3CBE-437B-A784-F9848CBB5EE9}" type="sibTrans" cxnId="{1AB6F738-0061-4D42-81CF-5FCDEF0DD130}">
      <dgm:prSet/>
      <dgm:spPr/>
      <dgm:t>
        <a:bodyPr/>
        <a:lstStyle/>
        <a:p>
          <a:endParaRPr lang="es-ES"/>
        </a:p>
      </dgm:t>
    </dgm:pt>
    <dgm:pt modelId="{DBC647C7-E53C-4D08-AF39-EFA0658F8ADC}">
      <dgm:prSet phldrT="[Texto]" custT="1"/>
      <dgm:spPr/>
      <dgm:t>
        <a:bodyPr/>
        <a:lstStyle/>
        <a:p>
          <a:r>
            <a:rPr lang="es-ES" sz="3200" dirty="0"/>
            <a:t>16 de enero de 2019  </a:t>
          </a:r>
        </a:p>
      </dgm:t>
    </dgm:pt>
    <dgm:pt modelId="{A316E7A0-A47D-4400-B23C-429A7A2E1EF9}" type="parTrans" cxnId="{470FC758-9297-4B17-B749-A82C4DEBC7A4}">
      <dgm:prSet/>
      <dgm:spPr/>
      <dgm:t>
        <a:bodyPr/>
        <a:lstStyle/>
        <a:p>
          <a:endParaRPr lang="es-ES"/>
        </a:p>
      </dgm:t>
    </dgm:pt>
    <dgm:pt modelId="{F3B1D2D0-82A3-4C5B-9EF4-993669FF7195}" type="sibTrans" cxnId="{470FC758-9297-4B17-B749-A82C4DEBC7A4}">
      <dgm:prSet/>
      <dgm:spPr/>
      <dgm:t>
        <a:bodyPr/>
        <a:lstStyle/>
        <a:p>
          <a:endParaRPr lang="es-ES"/>
        </a:p>
      </dgm:t>
    </dgm:pt>
    <dgm:pt modelId="{60965F9D-CCA2-4D15-B54A-C9F6E9104E4C}">
      <dgm:prSet phldrT="[Texto]"/>
      <dgm:spPr/>
      <dgm:t>
        <a:bodyPr/>
        <a:lstStyle/>
        <a:p>
          <a:r>
            <a:rPr lang="es-ES" b="1" dirty="0"/>
            <a:t>S8</a:t>
          </a:r>
        </a:p>
      </dgm:t>
    </dgm:pt>
    <dgm:pt modelId="{D90A3C60-1B61-4145-96F7-7C7EA90E7478}" type="parTrans" cxnId="{82C94ADE-EDFC-428A-B2B5-0D33C0757AE0}">
      <dgm:prSet/>
      <dgm:spPr/>
      <dgm:t>
        <a:bodyPr/>
        <a:lstStyle/>
        <a:p>
          <a:endParaRPr lang="es-ES"/>
        </a:p>
      </dgm:t>
    </dgm:pt>
    <dgm:pt modelId="{532DCB72-9BC6-449A-9A5C-17C0B9BDC050}" type="sibTrans" cxnId="{82C94ADE-EDFC-428A-B2B5-0D33C0757AE0}">
      <dgm:prSet/>
      <dgm:spPr/>
      <dgm:t>
        <a:bodyPr/>
        <a:lstStyle/>
        <a:p>
          <a:endParaRPr lang="es-ES"/>
        </a:p>
      </dgm:t>
    </dgm:pt>
    <dgm:pt modelId="{59FE11B8-19E9-4259-B998-086521E0D984}">
      <dgm:prSet phldrT="[Texto]"/>
      <dgm:spPr/>
      <dgm:t>
        <a:bodyPr/>
        <a:lstStyle/>
        <a:p>
          <a:r>
            <a:rPr lang="es-ES" b="1" dirty="0"/>
            <a:t>S9</a:t>
          </a:r>
        </a:p>
      </dgm:t>
    </dgm:pt>
    <dgm:pt modelId="{653174EC-E3CC-44BA-BB86-C00477FA6233}" type="parTrans" cxnId="{B0D51EA9-E560-4144-9428-2B1BE01A5166}">
      <dgm:prSet/>
      <dgm:spPr/>
      <dgm:t>
        <a:bodyPr/>
        <a:lstStyle/>
        <a:p>
          <a:endParaRPr lang="es-ES"/>
        </a:p>
      </dgm:t>
    </dgm:pt>
    <dgm:pt modelId="{3CDD4DC4-B807-4616-8141-766D30D85E8B}" type="sibTrans" cxnId="{B0D51EA9-E560-4144-9428-2B1BE01A5166}">
      <dgm:prSet/>
      <dgm:spPr/>
      <dgm:t>
        <a:bodyPr/>
        <a:lstStyle/>
        <a:p>
          <a:endParaRPr lang="es-ES"/>
        </a:p>
      </dgm:t>
    </dgm:pt>
    <dgm:pt modelId="{ACB3BE3B-7BE0-4CDC-95CA-7EBC826C4487}">
      <dgm:prSet phldrT="[Texto]" custT="1"/>
      <dgm:spPr/>
      <dgm:t>
        <a:bodyPr/>
        <a:lstStyle/>
        <a:p>
          <a:r>
            <a:rPr lang="es-ES" sz="3200" dirty="0"/>
            <a:t>30 de enero de 2019 </a:t>
          </a:r>
        </a:p>
      </dgm:t>
    </dgm:pt>
    <dgm:pt modelId="{21D5169C-55B7-48C2-B8D4-3B7E20008671}" type="parTrans" cxnId="{A0206018-4474-4835-BC18-725DE8F9A48B}">
      <dgm:prSet/>
      <dgm:spPr/>
      <dgm:t>
        <a:bodyPr/>
        <a:lstStyle/>
        <a:p>
          <a:endParaRPr lang="es-ES"/>
        </a:p>
      </dgm:t>
    </dgm:pt>
    <dgm:pt modelId="{35B19B9D-B91C-4171-A88E-B65CD94AA92D}" type="sibTrans" cxnId="{A0206018-4474-4835-BC18-725DE8F9A48B}">
      <dgm:prSet/>
      <dgm:spPr/>
      <dgm:t>
        <a:bodyPr/>
        <a:lstStyle/>
        <a:p>
          <a:endParaRPr lang="es-ES"/>
        </a:p>
      </dgm:t>
    </dgm:pt>
    <dgm:pt modelId="{6F083B53-DEC9-4824-BDAC-22FF5F850FC7}">
      <dgm:prSet phldrT="[Texto]"/>
      <dgm:spPr/>
      <dgm:t>
        <a:bodyPr/>
        <a:lstStyle/>
        <a:p>
          <a:r>
            <a:rPr lang="es-ES" b="1" dirty="0"/>
            <a:t>S10</a:t>
          </a:r>
        </a:p>
      </dgm:t>
    </dgm:pt>
    <dgm:pt modelId="{AEB3E7BA-BDD7-4A8B-83DC-21F2138E2E46}" type="parTrans" cxnId="{1B62F3E0-ECF9-4951-A910-7A82294881B4}">
      <dgm:prSet/>
      <dgm:spPr/>
      <dgm:t>
        <a:bodyPr/>
        <a:lstStyle/>
        <a:p>
          <a:endParaRPr lang="es-ES"/>
        </a:p>
      </dgm:t>
    </dgm:pt>
    <dgm:pt modelId="{45E6901F-3B50-4F64-94E2-26AC403D228F}" type="sibTrans" cxnId="{1B62F3E0-ECF9-4951-A910-7A82294881B4}">
      <dgm:prSet/>
      <dgm:spPr/>
      <dgm:t>
        <a:bodyPr/>
        <a:lstStyle/>
        <a:p>
          <a:endParaRPr lang="es-ES"/>
        </a:p>
      </dgm:t>
    </dgm:pt>
    <dgm:pt modelId="{83C780E1-4D00-47AB-A8F2-9120AA7E88D7}">
      <dgm:prSet phldrT="[Texto]" custT="1"/>
      <dgm:spPr/>
      <dgm:t>
        <a:bodyPr/>
        <a:lstStyle/>
        <a:p>
          <a:r>
            <a:rPr lang="es-ES" sz="3200" dirty="0"/>
            <a:t>26 de enero de 2019 </a:t>
          </a:r>
        </a:p>
      </dgm:t>
    </dgm:pt>
    <dgm:pt modelId="{056F64C4-01CF-4CFC-B3B8-1B898E8BA3FA}" type="parTrans" cxnId="{787E400E-BCE9-4945-A757-346BF7C0965C}">
      <dgm:prSet/>
      <dgm:spPr/>
      <dgm:t>
        <a:bodyPr/>
        <a:lstStyle/>
        <a:p>
          <a:endParaRPr lang="es-ES"/>
        </a:p>
      </dgm:t>
    </dgm:pt>
    <dgm:pt modelId="{1C31C742-7341-40E2-B3B5-0BC0FA91A83B}" type="sibTrans" cxnId="{787E400E-BCE9-4945-A757-346BF7C0965C}">
      <dgm:prSet/>
      <dgm:spPr/>
      <dgm:t>
        <a:bodyPr/>
        <a:lstStyle/>
        <a:p>
          <a:endParaRPr lang="es-ES"/>
        </a:p>
      </dgm:t>
    </dgm:pt>
    <dgm:pt modelId="{5E98C7AC-ED92-487A-83F8-55E0292460E4}">
      <dgm:prSet phldrT="[Texto]" custT="1"/>
      <dgm:spPr/>
      <dgm:t>
        <a:bodyPr/>
        <a:lstStyle/>
        <a:p>
          <a:r>
            <a:rPr lang="es-ES" sz="3200" dirty="0"/>
            <a:t>5 y 6 febrero de 2019  </a:t>
          </a:r>
        </a:p>
      </dgm:t>
    </dgm:pt>
    <dgm:pt modelId="{6811B9C6-DF14-4DA5-B428-CDE3E3FB53D3}" type="parTrans" cxnId="{E78C4D43-92BA-4204-9397-D874848A052F}">
      <dgm:prSet/>
      <dgm:spPr/>
      <dgm:t>
        <a:bodyPr/>
        <a:lstStyle/>
        <a:p>
          <a:endParaRPr lang="es-ES"/>
        </a:p>
      </dgm:t>
    </dgm:pt>
    <dgm:pt modelId="{635AEE2B-B987-439C-BD84-1C8E0B928814}" type="sibTrans" cxnId="{E78C4D43-92BA-4204-9397-D874848A052F}">
      <dgm:prSet/>
      <dgm:spPr/>
      <dgm:t>
        <a:bodyPr/>
        <a:lstStyle/>
        <a:p>
          <a:endParaRPr lang="es-ES"/>
        </a:p>
      </dgm:t>
    </dgm:pt>
    <dgm:pt modelId="{EEBDFA54-876C-439D-AC0D-C718BAC6AA8D}" type="pres">
      <dgm:prSet presAssocID="{DB065BDC-2109-4D41-884C-A1EE0B095EF4}" presName="linearFlow" presStyleCnt="0">
        <dgm:presLayoutVars>
          <dgm:dir/>
          <dgm:animLvl val="lvl"/>
          <dgm:resizeHandles val="exact"/>
        </dgm:presLayoutVars>
      </dgm:prSet>
      <dgm:spPr/>
    </dgm:pt>
    <dgm:pt modelId="{622BB8F2-BA40-4F6F-894C-5CB6AF55C2E1}" type="pres">
      <dgm:prSet presAssocID="{DF08D801-62F0-402E-847F-191E22A8AF64}" presName="composite" presStyleCnt="0"/>
      <dgm:spPr/>
    </dgm:pt>
    <dgm:pt modelId="{8DCD4F80-D318-4C11-9969-E3EF1DEB16DD}" type="pres">
      <dgm:prSet presAssocID="{DF08D801-62F0-402E-847F-191E22A8AF64}" presName="parentText" presStyleLbl="alignNode1" presStyleIdx="0" presStyleCnt="5">
        <dgm:presLayoutVars>
          <dgm:chMax val="1"/>
          <dgm:bulletEnabled val="1"/>
        </dgm:presLayoutVars>
      </dgm:prSet>
      <dgm:spPr/>
    </dgm:pt>
    <dgm:pt modelId="{BF194D06-2E96-4EFE-9972-5364EA126CCE}" type="pres">
      <dgm:prSet presAssocID="{DF08D801-62F0-402E-847F-191E22A8AF64}" presName="descendantText" presStyleLbl="alignAcc1" presStyleIdx="0" presStyleCnt="5" custLinFactNeighborY="4367">
        <dgm:presLayoutVars>
          <dgm:bulletEnabled val="1"/>
        </dgm:presLayoutVars>
      </dgm:prSet>
      <dgm:spPr/>
    </dgm:pt>
    <dgm:pt modelId="{EE76EF79-10E2-4314-BBD3-5D42C316F5D8}" type="pres">
      <dgm:prSet presAssocID="{D294AF61-ED4E-4E65-90B9-F0BC4832C23C}" presName="sp" presStyleCnt="0"/>
      <dgm:spPr/>
    </dgm:pt>
    <dgm:pt modelId="{D9296B64-A969-4EE7-938C-8DE61BD2705E}" type="pres">
      <dgm:prSet presAssocID="{E3C0C5F8-2681-441A-944C-55D6C290FEE2}" presName="composite" presStyleCnt="0"/>
      <dgm:spPr/>
    </dgm:pt>
    <dgm:pt modelId="{2167088F-50CE-4FA1-8B61-3D1999C1BB7A}" type="pres">
      <dgm:prSet presAssocID="{E3C0C5F8-2681-441A-944C-55D6C290FEE2}" presName="parentText" presStyleLbl="alignNode1" presStyleIdx="1" presStyleCnt="5">
        <dgm:presLayoutVars>
          <dgm:chMax val="1"/>
          <dgm:bulletEnabled val="1"/>
        </dgm:presLayoutVars>
      </dgm:prSet>
      <dgm:spPr/>
    </dgm:pt>
    <dgm:pt modelId="{19FDCF1F-FFD8-4D1B-A7E2-7C3E8B469609}" type="pres">
      <dgm:prSet presAssocID="{E3C0C5F8-2681-441A-944C-55D6C290FEE2}" presName="descendantText" presStyleLbl="alignAcc1" presStyleIdx="1" presStyleCnt="5">
        <dgm:presLayoutVars>
          <dgm:bulletEnabled val="1"/>
        </dgm:presLayoutVars>
      </dgm:prSet>
      <dgm:spPr/>
    </dgm:pt>
    <dgm:pt modelId="{9312DE0F-067D-44FE-B24F-24F0223693C0}" type="pres">
      <dgm:prSet presAssocID="{2F4E0845-3CBE-437B-A784-F9848CBB5EE9}" presName="sp" presStyleCnt="0"/>
      <dgm:spPr/>
    </dgm:pt>
    <dgm:pt modelId="{45662BE3-05D3-4057-A809-9745AEBAB295}" type="pres">
      <dgm:prSet presAssocID="{60965F9D-CCA2-4D15-B54A-C9F6E9104E4C}" presName="composite" presStyleCnt="0"/>
      <dgm:spPr/>
    </dgm:pt>
    <dgm:pt modelId="{61875441-FAF6-4D04-8DF7-612F653B2742}" type="pres">
      <dgm:prSet presAssocID="{60965F9D-CCA2-4D15-B54A-C9F6E9104E4C}" presName="parentText" presStyleLbl="alignNode1" presStyleIdx="2" presStyleCnt="5">
        <dgm:presLayoutVars>
          <dgm:chMax val="1"/>
          <dgm:bulletEnabled val="1"/>
        </dgm:presLayoutVars>
      </dgm:prSet>
      <dgm:spPr/>
    </dgm:pt>
    <dgm:pt modelId="{C973AE70-FDF8-426E-8D3A-453678692241}" type="pres">
      <dgm:prSet presAssocID="{60965F9D-CCA2-4D15-B54A-C9F6E9104E4C}" presName="descendantText" presStyleLbl="alignAcc1" presStyleIdx="2" presStyleCnt="5">
        <dgm:presLayoutVars>
          <dgm:bulletEnabled val="1"/>
        </dgm:presLayoutVars>
      </dgm:prSet>
      <dgm:spPr/>
    </dgm:pt>
    <dgm:pt modelId="{7420A94A-2626-45D8-BA52-E8D776FB262A}" type="pres">
      <dgm:prSet presAssocID="{532DCB72-9BC6-449A-9A5C-17C0B9BDC050}" presName="sp" presStyleCnt="0"/>
      <dgm:spPr/>
    </dgm:pt>
    <dgm:pt modelId="{7AE0D0A1-7357-440C-80AD-A18E00BE34A8}" type="pres">
      <dgm:prSet presAssocID="{59FE11B8-19E9-4259-B998-086521E0D984}" presName="composite" presStyleCnt="0"/>
      <dgm:spPr/>
    </dgm:pt>
    <dgm:pt modelId="{0D05D476-3457-414C-97C4-41378FB91103}" type="pres">
      <dgm:prSet presAssocID="{59FE11B8-19E9-4259-B998-086521E0D984}" presName="parentText" presStyleLbl="alignNode1" presStyleIdx="3" presStyleCnt="5">
        <dgm:presLayoutVars>
          <dgm:chMax val="1"/>
          <dgm:bulletEnabled val="1"/>
        </dgm:presLayoutVars>
      </dgm:prSet>
      <dgm:spPr/>
    </dgm:pt>
    <dgm:pt modelId="{6399D4EA-77D6-418B-AD20-63C27DBA42C4}" type="pres">
      <dgm:prSet presAssocID="{59FE11B8-19E9-4259-B998-086521E0D984}" presName="descendantText" presStyleLbl="alignAcc1" presStyleIdx="3" presStyleCnt="5">
        <dgm:presLayoutVars>
          <dgm:bulletEnabled val="1"/>
        </dgm:presLayoutVars>
      </dgm:prSet>
      <dgm:spPr/>
    </dgm:pt>
    <dgm:pt modelId="{26B919DE-AC8E-48D4-8866-02D36B12EDC3}" type="pres">
      <dgm:prSet presAssocID="{3CDD4DC4-B807-4616-8141-766D30D85E8B}" presName="sp" presStyleCnt="0"/>
      <dgm:spPr/>
    </dgm:pt>
    <dgm:pt modelId="{0ED3EA98-9855-4FAB-AB5E-C6B9E957E837}" type="pres">
      <dgm:prSet presAssocID="{6F083B53-DEC9-4824-BDAC-22FF5F850FC7}" presName="composite" presStyleCnt="0"/>
      <dgm:spPr/>
    </dgm:pt>
    <dgm:pt modelId="{AE8C4F1C-A499-408A-8C04-C69FBBA87B9B}" type="pres">
      <dgm:prSet presAssocID="{6F083B53-DEC9-4824-BDAC-22FF5F850FC7}" presName="parentText" presStyleLbl="alignNode1" presStyleIdx="4" presStyleCnt="5">
        <dgm:presLayoutVars>
          <dgm:chMax val="1"/>
          <dgm:bulletEnabled val="1"/>
        </dgm:presLayoutVars>
      </dgm:prSet>
      <dgm:spPr/>
    </dgm:pt>
    <dgm:pt modelId="{173507E2-5A6F-48AB-9415-AEBDD006EB59}" type="pres">
      <dgm:prSet presAssocID="{6F083B53-DEC9-4824-BDAC-22FF5F850FC7}" presName="descendantText" presStyleLbl="alignAcc1" presStyleIdx="4" presStyleCnt="5">
        <dgm:presLayoutVars>
          <dgm:bulletEnabled val="1"/>
        </dgm:presLayoutVars>
      </dgm:prSet>
      <dgm:spPr/>
    </dgm:pt>
  </dgm:ptLst>
  <dgm:cxnLst>
    <dgm:cxn modelId="{787E400E-BCE9-4945-A757-346BF7C0965C}" srcId="{60965F9D-CCA2-4D15-B54A-C9F6E9104E4C}" destId="{83C780E1-4D00-47AB-A8F2-9120AA7E88D7}" srcOrd="0" destOrd="0" parTransId="{056F64C4-01CF-4CFC-B3B8-1B898E8BA3FA}" sibTransId="{1C31C742-7341-40E2-B3B5-0BC0FA91A83B}"/>
    <dgm:cxn modelId="{A0206018-4474-4835-BC18-725DE8F9A48B}" srcId="{59FE11B8-19E9-4259-B998-086521E0D984}" destId="{ACB3BE3B-7BE0-4CDC-95CA-7EBC826C4487}" srcOrd="0" destOrd="0" parTransId="{21D5169C-55B7-48C2-B8D4-3B7E20008671}" sibTransId="{35B19B9D-B91C-4171-A88E-B65CD94AA92D}"/>
    <dgm:cxn modelId="{C82CD62D-9EEF-4356-B1F6-7D33C240D769}" type="presOf" srcId="{DF08D801-62F0-402E-847F-191E22A8AF64}" destId="{8DCD4F80-D318-4C11-9969-E3EF1DEB16DD}" srcOrd="0" destOrd="0" presId="urn:microsoft.com/office/officeart/2005/8/layout/chevron2"/>
    <dgm:cxn modelId="{1AB6F738-0061-4D42-81CF-5FCDEF0DD130}" srcId="{DB065BDC-2109-4D41-884C-A1EE0B095EF4}" destId="{E3C0C5F8-2681-441A-944C-55D6C290FEE2}" srcOrd="1" destOrd="0" parTransId="{3E6680C8-0A9D-4BF4-AEB6-99D514A38DB4}" sibTransId="{2F4E0845-3CBE-437B-A784-F9848CBB5EE9}"/>
    <dgm:cxn modelId="{74D3B662-4E6C-46EA-AE73-A393A088758C}" type="presOf" srcId="{DB065BDC-2109-4D41-884C-A1EE0B095EF4}" destId="{EEBDFA54-876C-439D-AC0D-C718BAC6AA8D}" srcOrd="0" destOrd="0" presId="urn:microsoft.com/office/officeart/2005/8/layout/chevron2"/>
    <dgm:cxn modelId="{E78C4D43-92BA-4204-9397-D874848A052F}" srcId="{6F083B53-DEC9-4824-BDAC-22FF5F850FC7}" destId="{5E98C7AC-ED92-487A-83F8-55E0292460E4}" srcOrd="0" destOrd="0" parTransId="{6811B9C6-DF14-4DA5-B428-CDE3E3FB53D3}" sibTransId="{635AEE2B-B987-439C-BD84-1C8E0B928814}"/>
    <dgm:cxn modelId="{914AB644-D3EB-450C-98A2-B61E3B08EE37}" type="presOf" srcId="{DBC647C7-E53C-4D08-AF39-EFA0658F8ADC}" destId="{19FDCF1F-FFD8-4D1B-A7E2-7C3E8B469609}" srcOrd="0" destOrd="0" presId="urn:microsoft.com/office/officeart/2005/8/layout/chevron2"/>
    <dgm:cxn modelId="{CEA91449-B90A-47B7-B827-8C2DFFA7B96B}" type="presOf" srcId="{5E98C7AC-ED92-487A-83F8-55E0292460E4}" destId="{173507E2-5A6F-48AB-9415-AEBDD006EB59}" srcOrd="0" destOrd="0" presId="urn:microsoft.com/office/officeart/2005/8/layout/chevron2"/>
    <dgm:cxn modelId="{05F5634D-123B-4F81-A63E-0F454EFADD28}" type="presOf" srcId="{E3C0C5F8-2681-441A-944C-55D6C290FEE2}" destId="{2167088F-50CE-4FA1-8B61-3D1999C1BB7A}" srcOrd="0" destOrd="0" presId="urn:microsoft.com/office/officeart/2005/8/layout/chevron2"/>
    <dgm:cxn modelId="{CDF36D77-576C-4446-A4FB-D6FF1F0011BD}" type="presOf" srcId="{6F083B53-DEC9-4824-BDAC-22FF5F850FC7}" destId="{AE8C4F1C-A499-408A-8C04-C69FBBA87B9B}" srcOrd="0" destOrd="0" presId="urn:microsoft.com/office/officeart/2005/8/layout/chevron2"/>
    <dgm:cxn modelId="{470FC758-9297-4B17-B749-A82C4DEBC7A4}" srcId="{E3C0C5F8-2681-441A-944C-55D6C290FEE2}" destId="{DBC647C7-E53C-4D08-AF39-EFA0658F8ADC}" srcOrd="0" destOrd="0" parTransId="{A316E7A0-A47D-4400-B23C-429A7A2E1EF9}" sibTransId="{F3B1D2D0-82A3-4C5B-9EF4-993669FF7195}"/>
    <dgm:cxn modelId="{3F3B0C7D-9394-4A5F-A7DF-5D14DFBF23B3}" type="presOf" srcId="{60965F9D-CCA2-4D15-B54A-C9F6E9104E4C}" destId="{61875441-FAF6-4D04-8DF7-612F653B2742}" srcOrd="0" destOrd="0" presId="urn:microsoft.com/office/officeart/2005/8/layout/chevron2"/>
    <dgm:cxn modelId="{0FABA49E-3265-4986-838A-BE92A19D98FC}" srcId="{DB065BDC-2109-4D41-884C-A1EE0B095EF4}" destId="{DF08D801-62F0-402E-847F-191E22A8AF64}" srcOrd="0" destOrd="0" parTransId="{D15E0A91-5873-4356-A7DD-30D407A74EEB}" sibTransId="{D294AF61-ED4E-4E65-90B9-F0BC4832C23C}"/>
    <dgm:cxn modelId="{B0D51EA9-E560-4144-9428-2B1BE01A5166}" srcId="{DB065BDC-2109-4D41-884C-A1EE0B095EF4}" destId="{59FE11B8-19E9-4259-B998-086521E0D984}" srcOrd="3" destOrd="0" parTransId="{653174EC-E3CC-44BA-BB86-C00477FA6233}" sibTransId="{3CDD4DC4-B807-4616-8141-766D30D85E8B}"/>
    <dgm:cxn modelId="{5C76F1BA-DB2A-456B-A131-3E3BDB3B2057}" type="presOf" srcId="{73E0B91E-EA3B-483B-A676-E7DEA8E6E467}" destId="{BF194D06-2E96-4EFE-9972-5364EA126CCE}" srcOrd="0" destOrd="0" presId="urn:microsoft.com/office/officeart/2005/8/layout/chevron2"/>
    <dgm:cxn modelId="{47A944CF-699A-4D78-8CB0-CBBDE7B1C548}" type="presOf" srcId="{59FE11B8-19E9-4259-B998-086521E0D984}" destId="{0D05D476-3457-414C-97C4-41378FB91103}" srcOrd="0" destOrd="0" presId="urn:microsoft.com/office/officeart/2005/8/layout/chevron2"/>
    <dgm:cxn modelId="{233760D3-1770-438A-B6AC-42E34706F799}" type="presOf" srcId="{83C780E1-4D00-47AB-A8F2-9120AA7E88D7}" destId="{C973AE70-FDF8-426E-8D3A-453678692241}" srcOrd="0" destOrd="0" presId="urn:microsoft.com/office/officeart/2005/8/layout/chevron2"/>
    <dgm:cxn modelId="{82C94ADE-EDFC-428A-B2B5-0D33C0757AE0}" srcId="{DB065BDC-2109-4D41-884C-A1EE0B095EF4}" destId="{60965F9D-CCA2-4D15-B54A-C9F6E9104E4C}" srcOrd="2" destOrd="0" parTransId="{D90A3C60-1B61-4145-96F7-7C7EA90E7478}" sibTransId="{532DCB72-9BC6-449A-9A5C-17C0B9BDC050}"/>
    <dgm:cxn modelId="{1B62F3E0-ECF9-4951-A910-7A82294881B4}" srcId="{DB065BDC-2109-4D41-884C-A1EE0B095EF4}" destId="{6F083B53-DEC9-4824-BDAC-22FF5F850FC7}" srcOrd="4" destOrd="0" parTransId="{AEB3E7BA-BDD7-4A8B-83DC-21F2138E2E46}" sibTransId="{45E6901F-3B50-4F64-94E2-26AC403D228F}"/>
    <dgm:cxn modelId="{F4DBB2F4-F9AB-469A-86E2-AB254559B251}" srcId="{DF08D801-62F0-402E-847F-191E22A8AF64}" destId="{73E0B91E-EA3B-483B-A676-E7DEA8E6E467}" srcOrd="0" destOrd="0" parTransId="{A6D52A17-4840-4260-BB26-3F61E5567AFA}" sibTransId="{D044B883-5444-46EC-814D-758A5BF8C05B}"/>
    <dgm:cxn modelId="{8D37A8F8-017D-4F6E-B810-03FAAD642998}" type="presOf" srcId="{ACB3BE3B-7BE0-4CDC-95CA-7EBC826C4487}" destId="{6399D4EA-77D6-418B-AD20-63C27DBA42C4}" srcOrd="0" destOrd="0" presId="urn:microsoft.com/office/officeart/2005/8/layout/chevron2"/>
    <dgm:cxn modelId="{FDD0C29E-9231-4772-96F2-944E3800948A}" type="presParOf" srcId="{EEBDFA54-876C-439D-AC0D-C718BAC6AA8D}" destId="{622BB8F2-BA40-4F6F-894C-5CB6AF55C2E1}" srcOrd="0" destOrd="0" presId="urn:microsoft.com/office/officeart/2005/8/layout/chevron2"/>
    <dgm:cxn modelId="{EDF5CF8A-92C0-4803-8756-B8E8578D2C5E}" type="presParOf" srcId="{622BB8F2-BA40-4F6F-894C-5CB6AF55C2E1}" destId="{8DCD4F80-D318-4C11-9969-E3EF1DEB16DD}" srcOrd="0" destOrd="0" presId="urn:microsoft.com/office/officeart/2005/8/layout/chevron2"/>
    <dgm:cxn modelId="{CB27FF62-2A8E-4348-9024-57D98121BA92}" type="presParOf" srcId="{622BB8F2-BA40-4F6F-894C-5CB6AF55C2E1}" destId="{BF194D06-2E96-4EFE-9972-5364EA126CCE}" srcOrd="1" destOrd="0" presId="urn:microsoft.com/office/officeart/2005/8/layout/chevron2"/>
    <dgm:cxn modelId="{B86DF8A2-B669-4AFD-A66D-824AA52ACC06}" type="presParOf" srcId="{EEBDFA54-876C-439D-AC0D-C718BAC6AA8D}" destId="{EE76EF79-10E2-4314-BBD3-5D42C316F5D8}" srcOrd="1" destOrd="0" presId="urn:microsoft.com/office/officeart/2005/8/layout/chevron2"/>
    <dgm:cxn modelId="{4B5302EB-8021-4FA1-8AC7-DC14F2077161}" type="presParOf" srcId="{EEBDFA54-876C-439D-AC0D-C718BAC6AA8D}" destId="{D9296B64-A969-4EE7-938C-8DE61BD2705E}" srcOrd="2" destOrd="0" presId="urn:microsoft.com/office/officeart/2005/8/layout/chevron2"/>
    <dgm:cxn modelId="{F230323E-C6F0-4608-9FAB-BACB6605CBB6}" type="presParOf" srcId="{D9296B64-A969-4EE7-938C-8DE61BD2705E}" destId="{2167088F-50CE-4FA1-8B61-3D1999C1BB7A}" srcOrd="0" destOrd="0" presId="urn:microsoft.com/office/officeart/2005/8/layout/chevron2"/>
    <dgm:cxn modelId="{1C6127D8-3F99-4B08-8DFA-0C6701D19CAF}" type="presParOf" srcId="{D9296B64-A969-4EE7-938C-8DE61BD2705E}" destId="{19FDCF1F-FFD8-4D1B-A7E2-7C3E8B469609}" srcOrd="1" destOrd="0" presId="urn:microsoft.com/office/officeart/2005/8/layout/chevron2"/>
    <dgm:cxn modelId="{E70EB01D-CB62-4FDC-8CA0-798BF4FD0B14}" type="presParOf" srcId="{EEBDFA54-876C-439D-AC0D-C718BAC6AA8D}" destId="{9312DE0F-067D-44FE-B24F-24F0223693C0}" srcOrd="3" destOrd="0" presId="urn:microsoft.com/office/officeart/2005/8/layout/chevron2"/>
    <dgm:cxn modelId="{A72C97DB-F047-40BC-A9A0-D3375315E01D}" type="presParOf" srcId="{EEBDFA54-876C-439D-AC0D-C718BAC6AA8D}" destId="{45662BE3-05D3-4057-A809-9745AEBAB295}" srcOrd="4" destOrd="0" presId="urn:microsoft.com/office/officeart/2005/8/layout/chevron2"/>
    <dgm:cxn modelId="{9E457E51-EADA-4031-AC3E-0CB3C2262470}" type="presParOf" srcId="{45662BE3-05D3-4057-A809-9745AEBAB295}" destId="{61875441-FAF6-4D04-8DF7-612F653B2742}" srcOrd="0" destOrd="0" presId="urn:microsoft.com/office/officeart/2005/8/layout/chevron2"/>
    <dgm:cxn modelId="{5078908F-9D19-4CF4-B579-DFC4E8AD6D5D}" type="presParOf" srcId="{45662BE3-05D3-4057-A809-9745AEBAB295}" destId="{C973AE70-FDF8-426E-8D3A-453678692241}" srcOrd="1" destOrd="0" presId="urn:microsoft.com/office/officeart/2005/8/layout/chevron2"/>
    <dgm:cxn modelId="{DA7E888A-CB1D-429C-96F4-16D91077CB04}" type="presParOf" srcId="{EEBDFA54-876C-439D-AC0D-C718BAC6AA8D}" destId="{7420A94A-2626-45D8-BA52-E8D776FB262A}" srcOrd="5" destOrd="0" presId="urn:microsoft.com/office/officeart/2005/8/layout/chevron2"/>
    <dgm:cxn modelId="{E9169F78-ABC5-4730-99F6-A5945DA2DAE5}" type="presParOf" srcId="{EEBDFA54-876C-439D-AC0D-C718BAC6AA8D}" destId="{7AE0D0A1-7357-440C-80AD-A18E00BE34A8}" srcOrd="6" destOrd="0" presId="urn:microsoft.com/office/officeart/2005/8/layout/chevron2"/>
    <dgm:cxn modelId="{44E43DEF-7ED3-4DEF-B01E-1940C8208E9F}" type="presParOf" srcId="{7AE0D0A1-7357-440C-80AD-A18E00BE34A8}" destId="{0D05D476-3457-414C-97C4-41378FB91103}" srcOrd="0" destOrd="0" presId="urn:microsoft.com/office/officeart/2005/8/layout/chevron2"/>
    <dgm:cxn modelId="{0E535F25-7837-4CE7-B7C8-D7462D671136}" type="presParOf" srcId="{7AE0D0A1-7357-440C-80AD-A18E00BE34A8}" destId="{6399D4EA-77D6-418B-AD20-63C27DBA42C4}" srcOrd="1" destOrd="0" presId="urn:microsoft.com/office/officeart/2005/8/layout/chevron2"/>
    <dgm:cxn modelId="{C4D55DC7-4F16-4582-947B-8651C85BF618}" type="presParOf" srcId="{EEBDFA54-876C-439D-AC0D-C718BAC6AA8D}" destId="{26B919DE-AC8E-48D4-8866-02D36B12EDC3}" srcOrd="7" destOrd="0" presId="urn:microsoft.com/office/officeart/2005/8/layout/chevron2"/>
    <dgm:cxn modelId="{A23364AC-05EA-4CF7-9EAD-5F35FFC9CF70}" type="presParOf" srcId="{EEBDFA54-876C-439D-AC0D-C718BAC6AA8D}" destId="{0ED3EA98-9855-4FAB-AB5E-C6B9E957E837}" srcOrd="8" destOrd="0" presId="urn:microsoft.com/office/officeart/2005/8/layout/chevron2"/>
    <dgm:cxn modelId="{BB43661C-7A21-4C87-9BF6-3DE9E6A25617}" type="presParOf" srcId="{0ED3EA98-9855-4FAB-AB5E-C6B9E957E837}" destId="{AE8C4F1C-A499-408A-8C04-C69FBBA87B9B}" srcOrd="0" destOrd="0" presId="urn:microsoft.com/office/officeart/2005/8/layout/chevron2"/>
    <dgm:cxn modelId="{C4CFCDE0-7AF0-4420-ABEE-3A5CCEE38B77}" type="presParOf" srcId="{0ED3EA98-9855-4FAB-AB5E-C6B9E957E837}" destId="{173507E2-5A6F-48AB-9415-AEBDD006EB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s-ES"/>
        </a:p>
      </dgm:t>
    </dgm:pt>
    <dgm:pt modelId="{79BD8865-B099-4529-AA2A-BE5D719B848A}">
      <dgm:prSet phldrT="[Texto]"/>
      <dgm:spPr/>
      <dgm:t>
        <a:bodyPr/>
        <a:lstStyle/>
        <a:p>
          <a:r>
            <a:rPr lang="es-ES" dirty="0"/>
            <a:t>Historia de México </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S1: 10 de octubre de 2018 (introducción)</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S2: 17 de octubre de 2018</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S3: 7 de noviembre de 2018 </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3">
        <dgm:presLayoutVars>
          <dgm:bulletEnabled val="1"/>
        </dgm:presLayoutVars>
      </dgm:prSet>
      <dgm:spPr/>
    </dgm:pt>
    <dgm:pt modelId="{B10BF751-091F-4448-A308-17FB48B93F88}" type="pres">
      <dgm:prSet presAssocID="{ED696FA2-50E3-4E94-AD08-26202597DFAF}" presName="pillarX" presStyleLbl="node1" presStyleIdx="1" presStyleCnt="3">
        <dgm:presLayoutVars>
          <dgm:bulletEnabled val="1"/>
        </dgm:presLayoutVars>
      </dgm:prSet>
      <dgm:spPr/>
    </dgm:pt>
    <dgm:pt modelId="{1AA917C7-F573-4D4D-99EA-12EC785AD472}" type="pres">
      <dgm:prSet presAssocID="{BE657428-CC09-4ABB-881F-ACF25EF64CF7}" presName="pillarX" presStyleLbl="node1" presStyleIdx="2" presStyleCnt="3">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57983A5F-A96E-4EF1-95F3-C698DDBC9077}" srcId="{79BD8865-B099-4529-AA2A-BE5D719B848A}" destId="{BE657428-CC09-4ABB-881F-ACF25EF64CF7}" srcOrd="2" destOrd="0" parTransId="{C3B722C7-3E99-4654-98F6-D7886A9B45FE}" sibTransId="{3EBE8D13-CF7D-46C9-85C5-AAB737E2E8B5}"/>
    <dgm:cxn modelId="{1BA07A4D-725B-4DF8-8630-01A31C7AFB30}" type="presOf" srcId="{BE657428-CC09-4ABB-881F-ACF25EF64CF7}" destId="{1AA917C7-F573-4D4D-99EA-12EC785AD472}"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s-ES"/>
        </a:p>
      </dgm:t>
    </dgm:pt>
    <dgm:pt modelId="{79BD8865-B099-4529-AA2A-BE5D719B848A}">
      <dgm:prSet phldrT="[Texto]"/>
      <dgm:spPr/>
      <dgm:t>
        <a:bodyPr/>
        <a:lstStyle/>
        <a:p>
          <a:r>
            <a:rPr lang="es-ES" dirty="0"/>
            <a:t>Biología   </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S4: 14 de noviembre de 2018 </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S5: 21 de noviembre de 2018</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S6: 9 de enero de 2019 </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custLinFactNeighborX="-1120" custLinFactNeighborY="426"/>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3">
        <dgm:presLayoutVars>
          <dgm:bulletEnabled val="1"/>
        </dgm:presLayoutVars>
      </dgm:prSet>
      <dgm:spPr/>
    </dgm:pt>
    <dgm:pt modelId="{B10BF751-091F-4448-A308-17FB48B93F88}" type="pres">
      <dgm:prSet presAssocID="{ED696FA2-50E3-4E94-AD08-26202597DFAF}" presName="pillarX" presStyleLbl="node1" presStyleIdx="1" presStyleCnt="3">
        <dgm:presLayoutVars>
          <dgm:bulletEnabled val="1"/>
        </dgm:presLayoutVars>
      </dgm:prSet>
      <dgm:spPr/>
    </dgm:pt>
    <dgm:pt modelId="{1AA917C7-F573-4D4D-99EA-12EC785AD472}" type="pres">
      <dgm:prSet presAssocID="{BE657428-CC09-4ABB-881F-ACF25EF64CF7}" presName="pillarX" presStyleLbl="node1" presStyleIdx="2" presStyleCnt="3">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57983A5F-A96E-4EF1-95F3-C698DDBC9077}" srcId="{79BD8865-B099-4529-AA2A-BE5D719B848A}" destId="{BE657428-CC09-4ABB-881F-ACF25EF64CF7}" srcOrd="2" destOrd="0" parTransId="{C3B722C7-3E99-4654-98F6-D7886A9B45FE}" sibTransId="{3EBE8D13-CF7D-46C9-85C5-AAB737E2E8B5}"/>
    <dgm:cxn modelId="{1BA07A4D-725B-4DF8-8630-01A31C7AFB30}" type="presOf" srcId="{BE657428-CC09-4ABB-881F-ACF25EF64CF7}" destId="{1AA917C7-F573-4D4D-99EA-12EC785AD472}"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FD6F79-0FAD-477F-838A-FEB7AFB88E0B}" type="doc">
      <dgm:prSet loTypeId="urn:microsoft.com/office/officeart/2005/8/layout/hList3" loCatId="list" qsTypeId="urn:microsoft.com/office/officeart/2005/8/quickstyle/simple1" qsCatId="simple" csTypeId="urn:microsoft.com/office/officeart/2005/8/colors/accent2_4" csCatId="accent2" phldr="1"/>
      <dgm:spPr/>
      <dgm:t>
        <a:bodyPr/>
        <a:lstStyle/>
        <a:p>
          <a:endParaRPr lang="es-ES"/>
        </a:p>
      </dgm:t>
    </dgm:pt>
    <dgm:pt modelId="{79BD8865-B099-4529-AA2A-BE5D719B848A}">
      <dgm:prSet phldrT="[Texto]"/>
      <dgm:spPr/>
      <dgm:t>
        <a:bodyPr/>
        <a:lstStyle/>
        <a:p>
          <a:r>
            <a:rPr lang="es-ES" dirty="0"/>
            <a:t>Orientación vocacional  </a:t>
          </a:r>
        </a:p>
      </dgm:t>
    </dgm:pt>
    <dgm:pt modelId="{E1FE2B91-B6D4-4BB8-9952-F2AD5A54DE97}" type="parTrans" cxnId="{0D12F333-22D5-495C-846D-DBB5E78EAACE}">
      <dgm:prSet/>
      <dgm:spPr/>
      <dgm:t>
        <a:bodyPr/>
        <a:lstStyle/>
        <a:p>
          <a:endParaRPr lang="es-ES"/>
        </a:p>
      </dgm:t>
    </dgm:pt>
    <dgm:pt modelId="{844392B7-AD7D-4AC8-88F2-4A250B60E95D}" type="sibTrans" cxnId="{0D12F333-22D5-495C-846D-DBB5E78EAACE}">
      <dgm:prSet/>
      <dgm:spPr/>
      <dgm:t>
        <a:bodyPr/>
        <a:lstStyle/>
        <a:p>
          <a:endParaRPr lang="es-ES"/>
        </a:p>
      </dgm:t>
    </dgm:pt>
    <dgm:pt modelId="{43A090B3-464B-4DC5-8CBE-82C85E5AA438}">
      <dgm:prSet phldrT="[Texto]"/>
      <dgm:spPr/>
      <dgm:t>
        <a:bodyPr/>
        <a:lstStyle/>
        <a:p>
          <a:r>
            <a:rPr lang="es-ES" dirty="0"/>
            <a:t>S7: 16 de enero de 2019</a:t>
          </a:r>
        </a:p>
      </dgm:t>
    </dgm:pt>
    <dgm:pt modelId="{AA1649FA-9AC1-4011-9FAE-B67CE885C5BD}" type="parTrans" cxnId="{5F5103D4-8842-47A9-9F13-EF103E0DE1D4}">
      <dgm:prSet/>
      <dgm:spPr/>
      <dgm:t>
        <a:bodyPr/>
        <a:lstStyle/>
        <a:p>
          <a:endParaRPr lang="es-ES"/>
        </a:p>
      </dgm:t>
    </dgm:pt>
    <dgm:pt modelId="{B051CD35-B32C-4F62-AFD7-C914D295B86B}" type="sibTrans" cxnId="{5F5103D4-8842-47A9-9F13-EF103E0DE1D4}">
      <dgm:prSet/>
      <dgm:spPr/>
      <dgm:t>
        <a:bodyPr/>
        <a:lstStyle/>
        <a:p>
          <a:endParaRPr lang="es-ES"/>
        </a:p>
      </dgm:t>
    </dgm:pt>
    <dgm:pt modelId="{ED696FA2-50E3-4E94-AD08-26202597DFAF}">
      <dgm:prSet phldrT="[Texto]"/>
      <dgm:spPr/>
      <dgm:t>
        <a:bodyPr/>
        <a:lstStyle/>
        <a:p>
          <a:r>
            <a:rPr lang="es-ES" dirty="0"/>
            <a:t>S8: 26 de enero de 2019</a:t>
          </a:r>
        </a:p>
      </dgm:t>
    </dgm:pt>
    <dgm:pt modelId="{C398A252-49D7-4D2B-BD80-B34131343927}" type="parTrans" cxnId="{25865103-BDF8-43F3-82D9-B42EE8866426}">
      <dgm:prSet/>
      <dgm:spPr/>
      <dgm:t>
        <a:bodyPr/>
        <a:lstStyle/>
        <a:p>
          <a:endParaRPr lang="es-ES"/>
        </a:p>
      </dgm:t>
    </dgm:pt>
    <dgm:pt modelId="{1C369AC7-932F-4794-B00F-2508F1E7C163}" type="sibTrans" cxnId="{25865103-BDF8-43F3-82D9-B42EE8866426}">
      <dgm:prSet/>
      <dgm:spPr/>
      <dgm:t>
        <a:bodyPr/>
        <a:lstStyle/>
        <a:p>
          <a:endParaRPr lang="es-ES"/>
        </a:p>
      </dgm:t>
    </dgm:pt>
    <dgm:pt modelId="{BE657428-CC09-4ABB-881F-ACF25EF64CF7}">
      <dgm:prSet phldrT="[Texto]"/>
      <dgm:spPr/>
      <dgm:t>
        <a:bodyPr/>
        <a:lstStyle/>
        <a:p>
          <a:r>
            <a:rPr lang="es-ES" dirty="0"/>
            <a:t>S9: 30 de enero de 2019 </a:t>
          </a:r>
        </a:p>
      </dgm:t>
    </dgm:pt>
    <dgm:pt modelId="{C3B722C7-3E99-4654-98F6-D7886A9B45FE}" type="parTrans" cxnId="{57983A5F-A96E-4EF1-95F3-C698DDBC9077}">
      <dgm:prSet/>
      <dgm:spPr/>
      <dgm:t>
        <a:bodyPr/>
        <a:lstStyle/>
        <a:p>
          <a:endParaRPr lang="es-ES"/>
        </a:p>
      </dgm:t>
    </dgm:pt>
    <dgm:pt modelId="{3EBE8D13-CF7D-46C9-85C5-AAB737E2E8B5}" type="sibTrans" cxnId="{57983A5F-A96E-4EF1-95F3-C698DDBC9077}">
      <dgm:prSet/>
      <dgm:spPr/>
      <dgm:t>
        <a:bodyPr/>
        <a:lstStyle/>
        <a:p>
          <a:endParaRPr lang="es-ES"/>
        </a:p>
      </dgm:t>
    </dgm:pt>
    <dgm:pt modelId="{DD784F79-8E03-4BF5-8689-C09B7744457B}" type="pres">
      <dgm:prSet presAssocID="{B4FD6F79-0FAD-477F-838A-FEB7AFB88E0B}" presName="composite" presStyleCnt="0">
        <dgm:presLayoutVars>
          <dgm:chMax val="1"/>
          <dgm:dir/>
          <dgm:resizeHandles val="exact"/>
        </dgm:presLayoutVars>
      </dgm:prSet>
      <dgm:spPr/>
    </dgm:pt>
    <dgm:pt modelId="{BCB471C5-62B6-46A4-A793-38ABAC332C1B}" type="pres">
      <dgm:prSet presAssocID="{79BD8865-B099-4529-AA2A-BE5D719B848A}" presName="roof" presStyleLbl="dkBgShp" presStyleIdx="0" presStyleCnt="2"/>
      <dgm:spPr/>
    </dgm:pt>
    <dgm:pt modelId="{715AE3D1-C8DC-466C-8657-2954C56790D5}" type="pres">
      <dgm:prSet presAssocID="{79BD8865-B099-4529-AA2A-BE5D719B848A}" presName="pillars" presStyleCnt="0"/>
      <dgm:spPr/>
    </dgm:pt>
    <dgm:pt modelId="{3AA810D7-4E83-4754-B5E3-01404FEEE3F4}" type="pres">
      <dgm:prSet presAssocID="{79BD8865-B099-4529-AA2A-BE5D719B848A}" presName="pillar1" presStyleLbl="node1" presStyleIdx="0" presStyleCnt="3">
        <dgm:presLayoutVars>
          <dgm:bulletEnabled val="1"/>
        </dgm:presLayoutVars>
      </dgm:prSet>
      <dgm:spPr/>
    </dgm:pt>
    <dgm:pt modelId="{B10BF751-091F-4448-A308-17FB48B93F88}" type="pres">
      <dgm:prSet presAssocID="{ED696FA2-50E3-4E94-AD08-26202597DFAF}" presName="pillarX" presStyleLbl="node1" presStyleIdx="1" presStyleCnt="3">
        <dgm:presLayoutVars>
          <dgm:bulletEnabled val="1"/>
        </dgm:presLayoutVars>
      </dgm:prSet>
      <dgm:spPr/>
    </dgm:pt>
    <dgm:pt modelId="{1AA917C7-F573-4D4D-99EA-12EC785AD472}" type="pres">
      <dgm:prSet presAssocID="{BE657428-CC09-4ABB-881F-ACF25EF64CF7}" presName="pillarX" presStyleLbl="node1" presStyleIdx="2" presStyleCnt="3">
        <dgm:presLayoutVars>
          <dgm:bulletEnabled val="1"/>
        </dgm:presLayoutVars>
      </dgm:prSet>
      <dgm:spPr/>
    </dgm:pt>
    <dgm:pt modelId="{06CE4EE3-25F6-4548-A180-E3BA11732ABF}" type="pres">
      <dgm:prSet presAssocID="{79BD8865-B099-4529-AA2A-BE5D719B848A}" presName="base" presStyleLbl="dkBgShp" presStyleIdx="1" presStyleCnt="2"/>
      <dgm:spPr/>
    </dgm:pt>
  </dgm:ptLst>
  <dgm:cxnLst>
    <dgm:cxn modelId="{25865103-BDF8-43F3-82D9-B42EE8866426}" srcId="{79BD8865-B099-4529-AA2A-BE5D719B848A}" destId="{ED696FA2-50E3-4E94-AD08-26202597DFAF}" srcOrd="1" destOrd="0" parTransId="{C398A252-49D7-4D2B-BD80-B34131343927}" sibTransId="{1C369AC7-932F-4794-B00F-2508F1E7C163}"/>
    <dgm:cxn modelId="{D872D603-61A7-42EE-800F-1200C97F4212}" type="presOf" srcId="{79BD8865-B099-4529-AA2A-BE5D719B848A}" destId="{BCB471C5-62B6-46A4-A793-38ABAC332C1B}" srcOrd="0" destOrd="0" presId="urn:microsoft.com/office/officeart/2005/8/layout/hList3"/>
    <dgm:cxn modelId="{57B47031-B710-4EA2-AF9F-6AF709E76A27}" type="presOf" srcId="{43A090B3-464B-4DC5-8CBE-82C85E5AA438}" destId="{3AA810D7-4E83-4754-B5E3-01404FEEE3F4}" srcOrd="0" destOrd="0" presId="urn:microsoft.com/office/officeart/2005/8/layout/hList3"/>
    <dgm:cxn modelId="{0D12F333-22D5-495C-846D-DBB5E78EAACE}" srcId="{B4FD6F79-0FAD-477F-838A-FEB7AFB88E0B}" destId="{79BD8865-B099-4529-AA2A-BE5D719B848A}" srcOrd="0" destOrd="0" parTransId="{E1FE2B91-B6D4-4BB8-9952-F2AD5A54DE97}" sibTransId="{844392B7-AD7D-4AC8-88F2-4A250B60E95D}"/>
    <dgm:cxn modelId="{57983A5F-A96E-4EF1-95F3-C698DDBC9077}" srcId="{79BD8865-B099-4529-AA2A-BE5D719B848A}" destId="{BE657428-CC09-4ABB-881F-ACF25EF64CF7}" srcOrd="2" destOrd="0" parTransId="{C3B722C7-3E99-4654-98F6-D7886A9B45FE}" sibTransId="{3EBE8D13-CF7D-46C9-85C5-AAB737E2E8B5}"/>
    <dgm:cxn modelId="{1BA07A4D-725B-4DF8-8630-01A31C7AFB30}" type="presOf" srcId="{BE657428-CC09-4ABB-881F-ACF25EF64CF7}" destId="{1AA917C7-F573-4D4D-99EA-12EC785AD472}" srcOrd="0" destOrd="0" presId="urn:microsoft.com/office/officeart/2005/8/layout/hList3"/>
    <dgm:cxn modelId="{0DDF6096-0EFB-46D2-9CFC-B49AA6706963}" type="presOf" srcId="{B4FD6F79-0FAD-477F-838A-FEB7AFB88E0B}" destId="{DD784F79-8E03-4BF5-8689-C09B7744457B}" srcOrd="0" destOrd="0" presId="urn:microsoft.com/office/officeart/2005/8/layout/hList3"/>
    <dgm:cxn modelId="{CCD917CD-2811-400F-908E-FF45D5D54A88}" type="presOf" srcId="{ED696FA2-50E3-4E94-AD08-26202597DFAF}" destId="{B10BF751-091F-4448-A308-17FB48B93F88}" srcOrd="0" destOrd="0" presId="urn:microsoft.com/office/officeart/2005/8/layout/hList3"/>
    <dgm:cxn modelId="{5F5103D4-8842-47A9-9F13-EF103E0DE1D4}" srcId="{79BD8865-B099-4529-AA2A-BE5D719B848A}" destId="{43A090B3-464B-4DC5-8CBE-82C85E5AA438}" srcOrd="0" destOrd="0" parTransId="{AA1649FA-9AC1-4011-9FAE-B67CE885C5BD}" sibTransId="{B051CD35-B32C-4F62-AFD7-C914D295B86B}"/>
    <dgm:cxn modelId="{9745C37E-9625-4084-AEB6-BD0ED3136723}" type="presParOf" srcId="{DD784F79-8E03-4BF5-8689-C09B7744457B}" destId="{BCB471C5-62B6-46A4-A793-38ABAC332C1B}" srcOrd="0" destOrd="0" presId="urn:microsoft.com/office/officeart/2005/8/layout/hList3"/>
    <dgm:cxn modelId="{D4837B50-4434-4479-92DB-9C06B256B8F4}" type="presParOf" srcId="{DD784F79-8E03-4BF5-8689-C09B7744457B}" destId="{715AE3D1-C8DC-466C-8657-2954C56790D5}" srcOrd="1" destOrd="0" presId="urn:microsoft.com/office/officeart/2005/8/layout/hList3"/>
    <dgm:cxn modelId="{587ED241-AAC1-4604-A213-BCA30F38AB1C}" type="presParOf" srcId="{715AE3D1-C8DC-466C-8657-2954C56790D5}" destId="{3AA810D7-4E83-4754-B5E3-01404FEEE3F4}" srcOrd="0" destOrd="0" presId="urn:microsoft.com/office/officeart/2005/8/layout/hList3"/>
    <dgm:cxn modelId="{083A2A33-469D-4E07-97B6-E78BF59894C6}" type="presParOf" srcId="{715AE3D1-C8DC-466C-8657-2954C56790D5}" destId="{B10BF751-091F-4448-A308-17FB48B93F88}" srcOrd="1" destOrd="0" presId="urn:microsoft.com/office/officeart/2005/8/layout/hList3"/>
    <dgm:cxn modelId="{AD1654D9-952A-4A70-B328-4C632101CBC4}" type="presParOf" srcId="{715AE3D1-C8DC-466C-8657-2954C56790D5}" destId="{1AA917C7-F573-4D4D-99EA-12EC785AD472}" srcOrd="2" destOrd="0" presId="urn:microsoft.com/office/officeart/2005/8/layout/hList3"/>
    <dgm:cxn modelId="{B4434333-364A-4721-B4FE-35133E41DEC7}" type="presParOf" srcId="{DD784F79-8E03-4BF5-8689-C09B7744457B}" destId="{06CE4EE3-25F6-4548-A180-E3BA11732AB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4FFE-B0AA-4292-B3EC-2DE81DA4D8E4}">
      <dsp:nvSpPr>
        <dsp:cNvPr id="0" name=""/>
        <dsp:cNvSpPr/>
      </dsp:nvSpPr>
      <dsp:spPr>
        <a:xfrm>
          <a:off x="2430" y="249759"/>
          <a:ext cx="2369513" cy="76558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Historia de México </a:t>
          </a:r>
        </a:p>
      </dsp:txBody>
      <dsp:txXfrm>
        <a:off x="2430" y="249759"/>
        <a:ext cx="2369513" cy="765583"/>
      </dsp:txXfrm>
    </dsp:sp>
    <dsp:sp modelId="{FB59F2DC-CEFA-4398-AEB8-CDCA8DFF2B86}">
      <dsp:nvSpPr>
        <dsp:cNvPr id="0" name=""/>
        <dsp:cNvSpPr/>
      </dsp:nvSpPr>
      <dsp:spPr>
        <a:xfrm>
          <a:off x="2430" y="1015342"/>
          <a:ext cx="2369513" cy="334341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s-ES" sz="2100" kern="1200" dirty="0"/>
            <a:t>10 de octubre a 7 de noviembre </a:t>
          </a:r>
        </a:p>
        <a:p>
          <a:pPr marL="228600" lvl="1" indent="-228600" algn="just" defTabSz="933450">
            <a:lnSpc>
              <a:spcPct val="90000"/>
            </a:lnSpc>
            <a:spcBef>
              <a:spcPct val="0"/>
            </a:spcBef>
            <a:spcAft>
              <a:spcPct val="15000"/>
            </a:spcAft>
            <a:buChar char="•"/>
          </a:pPr>
          <a:r>
            <a:rPr lang="es-ES" sz="2100" kern="1200" dirty="0"/>
            <a:t>3 sesiones, 1 sesión por semana</a:t>
          </a:r>
        </a:p>
        <a:p>
          <a:pPr marL="228600" lvl="1" indent="-228600" algn="just" defTabSz="933450">
            <a:lnSpc>
              <a:spcPct val="90000"/>
            </a:lnSpc>
            <a:spcBef>
              <a:spcPct val="0"/>
            </a:spcBef>
            <a:spcAft>
              <a:spcPct val="15000"/>
            </a:spcAft>
            <a:buChar char="•"/>
          </a:pPr>
          <a:r>
            <a:rPr lang="es-ES" sz="2100" kern="1200" dirty="0"/>
            <a:t> 2 dos por semana de investigación y trabajo en equipo </a:t>
          </a:r>
        </a:p>
      </dsp:txBody>
      <dsp:txXfrm>
        <a:off x="2430" y="1015342"/>
        <a:ext cx="2369513" cy="3343410"/>
      </dsp:txXfrm>
    </dsp:sp>
    <dsp:sp modelId="{535CB5B3-58DB-4D28-BC52-32A65FB67B50}">
      <dsp:nvSpPr>
        <dsp:cNvPr id="0" name=""/>
        <dsp:cNvSpPr/>
      </dsp:nvSpPr>
      <dsp:spPr>
        <a:xfrm>
          <a:off x="2703675" y="249759"/>
          <a:ext cx="2369513" cy="765583"/>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Orientación vocacional</a:t>
          </a:r>
        </a:p>
      </dsp:txBody>
      <dsp:txXfrm>
        <a:off x="2703675" y="249759"/>
        <a:ext cx="2369513" cy="765583"/>
      </dsp:txXfrm>
    </dsp:sp>
    <dsp:sp modelId="{CDF39F30-C505-440C-AFFE-147331B786A5}">
      <dsp:nvSpPr>
        <dsp:cNvPr id="0" name=""/>
        <dsp:cNvSpPr/>
      </dsp:nvSpPr>
      <dsp:spPr>
        <a:xfrm>
          <a:off x="2703675" y="1015342"/>
          <a:ext cx="2369513" cy="3343410"/>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14 de noviembre al 9 de enero </a:t>
          </a:r>
        </a:p>
        <a:p>
          <a:pPr marL="228600" lvl="1" indent="-228600" algn="l" defTabSz="933450">
            <a:lnSpc>
              <a:spcPct val="90000"/>
            </a:lnSpc>
            <a:spcBef>
              <a:spcPct val="0"/>
            </a:spcBef>
            <a:spcAft>
              <a:spcPct val="15000"/>
            </a:spcAft>
            <a:buChar char="•"/>
          </a:pPr>
          <a:r>
            <a:rPr lang="es-ES" sz="2100" kern="1200" dirty="0"/>
            <a:t>3 sesiones, 1 sesión por semana</a:t>
          </a:r>
        </a:p>
        <a:p>
          <a:pPr marL="228600" lvl="1" indent="-228600" algn="l" defTabSz="933450">
            <a:lnSpc>
              <a:spcPct val="90000"/>
            </a:lnSpc>
            <a:spcBef>
              <a:spcPct val="0"/>
            </a:spcBef>
            <a:spcAft>
              <a:spcPct val="15000"/>
            </a:spcAft>
            <a:buChar char="•"/>
          </a:pPr>
          <a:r>
            <a:rPr lang="es-ES" sz="2100" kern="1200" dirty="0"/>
            <a:t>2 dos por semana de investigación y trabajo en equipo </a:t>
          </a:r>
        </a:p>
      </dsp:txBody>
      <dsp:txXfrm>
        <a:off x="2703675" y="1015342"/>
        <a:ext cx="2369513" cy="3343410"/>
      </dsp:txXfrm>
    </dsp:sp>
    <dsp:sp modelId="{64E7A82F-CF8B-4B0C-AED8-E3F5D217C334}">
      <dsp:nvSpPr>
        <dsp:cNvPr id="0" name=""/>
        <dsp:cNvSpPr/>
      </dsp:nvSpPr>
      <dsp:spPr>
        <a:xfrm>
          <a:off x="5404920" y="249759"/>
          <a:ext cx="2369513" cy="765583"/>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kern="1200" dirty="0"/>
            <a:t>Biología </a:t>
          </a:r>
        </a:p>
      </dsp:txBody>
      <dsp:txXfrm>
        <a:off x="5404920" y="249759"/>
        <a:ext cx="2369513" cy="765583"/>
      </dsp:txXfrm>
    </dsp:sp>
    <dsp:sp modelId="{0D53CC91-8167-4B5B-B4E5-301BF050750C}">
      <dsp:nvSpPr>
        <dsp:cNvPr id="0" name=""/>
        <dsp:cNvSpPr/>
      </dsp:nvSpPr>
      <dsp:spPr>
        <a:xfrm>
          <a:off x="5404920" y="1015342"/>
          <a:ext cx="2369513" cy="334341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dirty="0"/>
            <a:t>16 de enero al 30 de enero  </a:t>
          </a:r>
        </a:p>
        <a:p>
          <a:pPr marL="228600" lvl="1" indent="-228600" algn="l" defTabSz="933450">
            <a:lnSpc>
              <a:spcPct val="90000"/>
            </a:lnSpc>
            <a:spcBef>
              <a:spcPct val="0"/>
            </a:spcBef>
            <a:spcAft>
              <a:spcPct val="15000"/>
            </a:spcAft>
            <a:buChar char="•"/>
          </a:pPr>
          <a:r>
            <a:rPr lang="es-ES" sz="2100" kern="1200" dirty="0"/>
            <a:t>3 sesiones, 1 sesión por semana</a:t>
          </a:r>
        </a:p>
        <a:p>
          <a:pPr marL="228600" lvl="1" indent="-228600" algn="l" defTabSz="933450">
            <a:lnSpc>
              <a:spcPct val="90000"/>
            </a:lnSpc>
            <a:spcBef>
              <a:spcPct val="0"/>
            </a:spcBef>
            <a:spcAft>
              <a:spcPct val="15000"/>
            </a:spcAft>
            <a:buChar char="•"/>
          </a:pPr>
          <a:r>
            <a:rPr lang="es-ES" sz="2100" kern="1200" dirty="0"/>
            <a:t>2 dos por semana de investigación y trabajo en equipo </a:t>
          </a:r>
        </a:p>
      </dsp:txBody>
      <dsp:txXfrm>
        <a:off x="5404920" y="1015342"/>
        <a:ext cx="2369513" cy="334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4F80-D318-4C11-9969-E3EF1DEB16DD}">
      <dsp:nvSpPr>
        <dsp:cNvPr id="0" name=""/>
        <dsp:cNvSpPr/>
      </dsp:nvSpPr>
      <dsp:spPr>
        <a:xfrm rot="5400000">
          <a:off x="-150183" y="151836"/>
          <a:ext cx="1001220" cy="700854"/>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S1</a:t>
          </a:r>
        </a:p>
      </dsp:txBody>
      <dsp:txXfrm rot="-5400000">
        <a:off x="0" y="352080"/>
        <a:ext cx="700854" cy="300366"/>
      </dsp:txXfrm>
    </dsp:sp>
    <dsp:sp modelId="{BF194D06-2E96-4EFE-9972-5364EA126CCE}">
      <dsp:nvSpPr>
        <dsp:cNvPr id="0" name=""/>
        <dsp:cNvSpPr/>
      </dsp:nvSpPr>
      <dsp:spPr>
        <a:xfrm rot="5400000">
          <a:off x="3637262" y="-2906334"/>
          <a:ext cx="650793" cy="652360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10 de octubre de 2018	</a:t>
          </a:r>
        </a:p>
      </dsp:txBody>
      <dsp:txXfrm rot="-5400000">
        <a:off x="700855" y="61842"/>
        <a:ext cx="6491840" cy="587255"/>
      </dsp:txXfrm>
    </dsp:sp>
    <dsp:sp modelId="{2167088F-50CE-4FA1-8B61-3D1999C1BB7A}">
      <dsp:nvSpPr>
        <dsp:cNvPr id="0" name=""/>
        <dsp:cNvSpPr/>
      </dsp:nvSpPr>
      <dsp:spPr>
        <a:xfrm rot="5400000">
          <a:off x="-150183" y="1034830"/>
          <a:ext cx="1001220" cy="700854"/>
        </a:xfrm>
        <a:prstGeom prst="chevron">
          <a:avLst/>
        </a:prstGeom>
        <a:solidFill>
          <a:schemeClr val="accent2">
            <a:alpha val="90000"/>
            <a:hueOff val="0"/>
            <a:satOff val="0"/>
            <a:lumOff val="0"/>
            <a:alphaOff val="-1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S2</a:t>
          </a:r>
        </a:p>
      </dsp:txBody>
      <dsp:txXfrm rot="-5400000">
        <a:off x="0" y="1235074"/>
        <a:ext cx="700854" cy="300366"/>
      </dsp:txXfrm>
    </dsp:sp>
    <dsp:sp modelId="{19FDCF1F-FFD8-4D1B-A7E2-7C3E8B469609}">
      <dsp:nvSpPr>
        <dsp:cNvPr id="0" name=""/>
        <dsp:cNvSpPr/>
      </dsp:nvSpPr>
      <dsp:spPr>
        <a:xfrm rot="5400000">
          <a:off x="3637262" y="-2051760"/>
          <a:ext cx="650793" cy="652360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17 de octubre de 2018	</a:t>
          </a:r>
        </a:p>
      </dsp:txBody>
      <dsp:txXfrm rot="-5400000">
        <a:off x="700855" y="916416"/>
        <a:ext cx="6491840" cy="587255"/>
      </dsp:txXfrm>
    </dsp:sp>
    <dsp:sp modelId="{61875441-FAF6-4D04-8DF7-612F653B2742}">
      <dsp:nvSpPr>
        <dsp:cNvPr id="0" name=""/>
        <dsp:cNvSpPr/>
      </dsp:nvSpPr>
      <dsp:spPr>
        <a:xfrm rot="5400000">
          <a:off x="-150183" y="1917824"/>
          <a:ext cx="1001220" cy="700854"/>
        </a:xfrm>
        <a:prstGeom prst="chevron">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S3</a:t>
          </a:r>
        </a:p>
      </dsp:txBody>
      <dsp:txXfrm rot="-5400000">
        <a:off x="0" y="2118068"/>
        <a:ext cx="700854" cy="300366"/>
      </dsp:txXfrm>
    </dsp:sp>
    <dsp:sp modelId="{C973AE70-FDF8-426E-8D3A-453678692241}">
      <dsp:nvSpPr>
        <dsp:cNvPr id="0" name=""/>
        <dsp:cNvSpPr/>
      </dsp:nvSpPr>
      <dsp:spPr>
        <a:xfrm rot="5400000">
          <a:off x="3637262" y="-1168766"/>
          <a:ext cx="650793" cy="652360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7 de noviembre de 2018	</a:t>
          </a:r>
        </a:p>
      </dsp:txBody>
      <dsp:txXfrm rot="-5400000">
        <a:off x="700855" y="1799410"/>
        <a:ext cx="6491840" cy="587255"/>
      </dsp:txXfrm>
    </dsp:sp>
    <dsp:sp modelId="{0D05D476-3457-414C-97C4-41378FB91103}">
      <dsp:nvSpPr>
        <dsp:cNvPr id="0" name=""/>
        <dsp:cNvSpPr/>
      </dsp:nvSpPr>
      <dsp:spPr>
        <a:xfrm rot="5400000">
          <a:off x="-150183" y="2800819"/>
          <a:ext cx="1001220" cy="700854"/>
        </a:xfrm>
        <a:prstGeom prst="chevron">
          <a:avLst/>
        </a:prstGeom>
        <a:solidFill>
          <a:schemeClr val="accent2">
            <a:alpha val="90000"/>
            <a:hueOff val="0"/>
            <a:satOff val="0"/>
            <a:lumOff val="0"/>
            <a:alphaOff val="-3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S4</a:t>
          </a:r>
        </a:p>
      </dsp:txBody>
      <dsp:txXfrm rot="-5400000">
        <a:off x="0" y="3001063"/>
        <a:ext cx="700854" cy="300366"/>
      </dsp:txXfrm>
    </dsp:sp>
    <dsp:sp modelId="{6399D4EA-77D6-418B-AD20-63C27DBA42C4}">
      <dsp:nvSpPr>
        <dsp:cNvPr id="0" name=""/>
        <dsp:cNvSpPr/>
      </dsp:nvSpPr>
      <dsp:spPr>
        <a:xfrm rot="5400000">
          <a:off x="3637262" y="-285772"/>
          <a:ext cx="650793" cy="652360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14 de noviembre de 2018	</a:t>
          </a:r>
        </a:p>
      </dsp:txBody>
      <dsp:txXfrm rot="-5400000">
        <a:off x="700855" y="2682404"/>
        <a:ext cx="6491840" cy="587255"/>
      </dsp:txXfrm>
    </dsp:sp>
    <dsp:sp modelId="{AE8C4F1C-A499-408A-8C04-C69FBBA87B9B}">
      <dsp:nvSpPr>
        <dsp:cNvPr id="0" name=""/>
        <dsp:cNvSpPr/>
      </dsp:nvSpPr>
      <dsp:spPr>
        <a:xfrm rot="5400000">
          <a:off x="-150183" y="3683813"/>
          <a:ext cx="1001220" cy="700854"/>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S5</a:t>
          </a:r>
        </a:p>
      </dsp:txBody>
      <dsp:txXfrm rot="-5400000">
        <a:off x="0" y="3884057"/>
        <a:ext cx="700854" cy="300366"/>
      </dsp:txXfrm>
    </dsp:sp>
    <dsp:sp modelId="{173507E2-5A6F-48AB-9415-AEBDD006EB59}">
      <dsp:nvSpPr>
        <dsp:cNvPr id="0" name=""/>
        <dsp:cNvSpPr/>
      </dsp:nvSpPr>
      <dsp:spPr>
        <a:xfrm rot="5400000">
          <a:off x="3637262" y="597222"/>
          <a:ext cx="650793" cy="652360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a:t>21 de noviembre de 2018	 </a:t>
          </a:r>
        </a:p>
      </dsp:txBody>
      <dsp:txXfrm rot="-5400000">
        <a:off x="700855" y="3565399"/>
        <a:ext cx="6491840" cy="587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4F80-D318-4C11-9969-E3EF1DEB16DD}">
      <dsp:nvSpPr>
        <dsp:cNvPr id="0" name=""/>
        <dsp:cNvSpPr/>
      </dsp:nvSpPr>
      <dsp:spPr>
        <a:xfrm rot="5400000">
          <a:off x="-150183" y="151836"/>
          <a:ext cx="1001220" cy="700854"/>
        </a:xfrm>
        <a:prstGeom prst="chevron">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S6</a:t>
          </a:r>
        </a:p>
      </dsp:txBody>
      <dsp:txXfrm rot="-5400000">
        <a:off x="0" y="352080"/>
        <a:ext cx="700854" cy="300366"/>
      </dsp:txXfrm>
    </dsp:sp>
    <dsp:sp modelId="{BF194D06-2E96-4EFE-9972-5364EA126CCE}">
      <dsp:nvSpPr>
        <dsp:cNvPr id="0" name=""/>
        <dsp:cNvSpPr/>
      </dsp:nvSpPr>
      <dsp:spPr>
        <a:xfrm rot="5400000">
          <a:off x="3637262" y="-2906334"/>
          <a:ext cx="650793" cy="652360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t>9 de enero de 2019 </a:t>
          </a:r>
        </a:p>
      </dsp:txBody>
      <dsp:txXfrm rot="-5400000">
        <a:off x="700855" y="61842"/>
        <a:ext cx="6491840" cy="587255"/>
      </dsp:txXfrm>
    </dsp:sp>
    <dsp:sp modelId="{2167088F-50CE-4FA1-8B61-3D1999C1BB7A}">
      <dsp:nvSpPr>
        <dsp:cNvPr id="0" name=""/>
        <dsp:cNvSpPr/>
      </dsp:nvSpPr>
      <dsp:spPr>
        <a:xfrm rot="5400000">
          <a:off x="-150183" y="1034830"/>
          <a:ext cx="1001220" cy="700854"/>
        </a:xfrm>
        <a:prstGeom prst="chevron">
          <a:avLst/>
        </a:prstGeom>
        <a:solidFill>
          <a:schemeClr val="accent6">
            <a:alpha val="90000"/>
            <a:hueOff val="0"/>
            <a:satOff val="0"/>
            <a:lumOff val="0"/>
            <a:alphaOff val="-1000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S7</a:t>
          </a:r>
        </a:p>
      </dsp:txBody>
      <dsp:txXfrm rot="-5400000">
        <a:off x="0" y="1235074"/>
        <a:ext cx="700854" cy="300366"/>
      </dsp:txXfrm>
    </dsp:sp>
    <dsp:sp modelId="{19FDCF1F-FFD8-4D1B-A7E2-7C3E8B469609}">
      <dsp:nvSpPr>
        <dsp:cNvPr id="0" name=""/>
        <dsp:cNvSpPr/>
      </dsp:nvSpPr>
      <dsp:spPr>
        <a:xfrm rot="5400000">
          <a:off x="3637262" y="-2051760"/>
          <a:ext cx="650793" cy="652360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t>16 de enero de 2019  </a:t>
          </a:r>
        </a:p>
      </dsp:txBody>
      <dsp:txXfrm rot="-5400000">
        <a:off x="700855" y="916416"/>
        <a:ext cx="6491840" cy="587255"/>
      </dsp:txXfrm>
    </dsp:sp>
    <dsp:sp modelId="{61875441-FAF6-4D04-8DF7-612F653B2742}">
      <dsp:nvSpPr>
        <dsp:cNvPr id="0" name=""/>
        <dsp:cNvSpPr/>
      </dsp:nvSpPr>
      <dsp:spPr>
        <a:xfrm rot="5400000">
          <a:off x="-150183" y="1917824"/>
          <a:ext cx="1001220" cy="700854"/>
        </a:xfrm>
        <a:prstGeom prst="chevron">
          <a:avLst/>
        </a:prstGeom>
        <a:solidFill>
          <a:schemeClr val="accent6">
            <a:alpha val="90000"/>
            <a:hueOff val="0"/>
            <a:satOff val="0"/>
            <a:lumOff val="0"/>
            <a:alphaOff val="-2000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S8</a:t>
          </a:r>
        </a:p>
      </dsp:txBody>
      <dsp:txXfrm rot="-5400000">
        <a:off x="0" y="2118068"/>
        <a:ext cx="700854" cy="300366"/>
      </dsp:txXfrm>
    </dsp:sp>
    <dsp:sp modelId="{C973AE70-FDF8-426E-8D3A-453678692241}">
      <dsp:nvSpPr>
        <dsp:cNvPr id="0" name=""/>
        <dsp:cNvSpPr/>
      </dsp:nvSpPr>
      <dsp:spPr>
        <a:xfrm rot="5400000">
          <a:off x="3637262" y="-1168766"/>
          <a:ext cx="650793" cy="652360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t>26 de enero de 2019 </a:t>
          </a:r>
        </a:p>
      </dsp:txBody>
      <dsp:txXfrm rot="-5400000">
        <a:off x="700855" y="1799410"/>
        <a:ext cx="6491840" cy="587255"/>
      </dsp:txXfrm>
    </dsp:sp>
    <dsp:sp modelId="{0D05D476-3457-414C-97C4-41378FB91103}">
      <dsp:nvSpPr>
        <dsp:cNvPr id="0" name=""/>
        <dsp:cNvSpPr/>
      </dsp:nvSpPr>
      <dsp:spPr>
        <a:xfrm rot="5400000">
          <a:off x="-150183" y="2800819"/>
          <a:ext cx="1001220" cy="700854"/>
        </a:xfrm>
        <a:prstGeom prst="chevron">
          <a:avLst/>
        </a:prstGeom>
        <a:solidFill>
          <a:schemeClr val="accent6">
            <a:alpha val="90000"/>
            <a:hueOff val="0"/>
            <a:satOff val="0"/>
            <a:lumOff val="0"/>
            <a:alphaOff val="-3000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S9</a:t>
          </a:r>
        </a:p>
      </dsp:txBody>
      <dsp:txXfrm rot="-5400000">
        <a:off x="0" y="3001063"/>
        <a:ext cx="700854" cy="300366"/>
      </dsp:txXfrm>
    </dsp:sp>
    <dsp:sp modelId="{6399D4EA-77D6-418B-AD20-63C27DBA42C4}">
      <dsp:nvSpPr>
        <dsp:cNvPr id="0" name=""/>
        <dsp:cNvSpPr/>
      </dsp:nvSpPr>
      <dsp:spPr>
        <a:xfrm rot="5400000">
          <a:off x="3637262" y="-285772"/>
          <a:ext cx="650793" cy="652360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t>30 de enero de 2019 </a:t>
          </a:r>
        </a:p>
      </dsp:txBody>
      <dsp:txXfrm rot="-5400000">
        <a:off x="700855" y="2682404"/>
        <a:ext cx="6491840" cy="587255"/>
      </dsp:txXfrm>
    </dsp:sp>
    <dsp:sp modelId="{AE8C4F1C-A499-408A-8C04-C69FBBA87B9B}">
      <dsp:nvSpPr>
        <dsp:cNvPr id="0" name=""/>
        <dsp:cNvSpPr/>
      </dsp:nvSpPr>
      <dsp:spPr>
        <a:xfrm rot="5400000">
          <a:off x="-150183" y="3683813"/>
          <a:ext cx="1001220" cy="700854"/>
        </a:xfrm>
        <a:prstGeom prst="chevron">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kern="1200" dirty="0"/>
            <a:t>S10</a:t>
          </a:r>
        </a:p>
      </dsp:txBody>
      <dsp:txXfrm rot="-5400000">
        <a:off x="0" y="3884057"/>
        <a:ext cx="700854" cy="300366"/>
      </dsp:txXfrm>
    </dsp:sp>
    <dsp:sp modelId="{173507E2-5A6F-48AB-9415-AEBDD006EB59}">
      <dsp:nvSpPr>
        <dsp:cNvPr id="0" name=""/>
        <dsp:cNvSpPr/>
      </dsp:nvSpPr>
      <dsp:spPr>
        <a:xfrm rot="5400000">
          <a:off x="3637262" y="597222"/>
          <a:ext cx="650793" cy="6523609"/>
        </a:xfrm>
        <a:prstGeom prst="round2Same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kern="1200" dirty="0"/>
            <a:t>5 y 6 febrero de 2019  </a:t>
          </a:r>
        </a:p>
      </dsp:txBody>
      <dsp:txXfrm rot="-5400000">
        <a:off x="700855" y="3565399"/>
        <a:ext cx="6491840" cy="587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Historia de México </a:t>
          </a:r>
        </a:p>
      </dsp:txBody>
      <dsp:txXfrm>
        <a:off x="0" y="0"/>
        <a:ext cx="7488832" cy="1296144"/>
      </dsp:txXfrm>
    </dsp:sp>
    <dsp:sp modelId="{3AA810D7-4E83-4754-B5E3-01404FEEE3F4}">
      <dsp:nvSpPr>
        <dsp:cNvPr id="0" name=""/>
        <dsp:cNvSpPr/>
      </dsp:nvSpPr>
      <dsp:spPr>
        <a:xfrm>
          <a:off x="3656" y="1296144"/>
          <a:ext cx="2493839" cy="272190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S1: 10 de octubre de 2018 (introducción)</a:t>
          </a:r>
        </a:p>
      </dsp:txBody>
      <dsp:txXfrm>
        <a:off x="3656" y="1296144"/>
        <a:ext cx="2493839" cy="2721902"/>
      </dsp:txXfrm>
    </dsp:sp>
    <dsp:sp modelId="{B10BF751-091F-4448-A308-17FB48B93F88}">
      <dsp:nvSpPr>
        <dsp:cNvPr id="0" name=""/>
        <dsp:cNvSpPr/>
      </dsp:nvSpPr>
      <dsp:spPr>
        <a:xfrm>
          <a:off x="2497496"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S2: 17 de octubre de 2018</a:t>
          </a:r>
        </a:p>
      </dsp:txBody>
      <dsp:txXfrm>
        <a:off x="2497496" y="1296144"/>
        <a:ext cx="2493839" cy="2721902"/>
      </dsp:txXfrm>
    </dsp:sp>
    <dsp:sp modelId="{1AA917C7-F573-4D4D-99EA-12EC785AD472}">
      <dsp:nvSpPr>
        <dsp:cNvPr id="0" name=""/>
        <dsp:cNvSpPr/>
      </dsp:nvSpPr>
      <dsp:spPr>
        <a:xfrm>
          <a:off x="4991335"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S3: 7 de noviembre de 2018 </a:t>
          </a:r>
        </a:p>
      </dsp:txBody>
      <dsp:txXfrm>
        <a:off x="4991335" y="1296144"/>
        <a:ext cx="2493839" cy="2721902"/>
      </dsp:txXfrm>
    </dsp:sp>
    <dsp:sp modelId="{06CE4EE3-25F6-4548-A180-E3BA11732ABF}">
      <dsp:nvSpPr>
        <dsp:cNvPr id="0" name=""/>
        <dsp:cNvSpPr/>
      </dsp:nvSpPr>
      <dsp:spPr>
        <a:xfrm>
          <a:off x="0" y="4018046"/>
          <a:ext cx="7488832" cy="30243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5521"/>
          <a:ext cx="7488832" cy="129614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Biología   </a:t>
          </a:r>
        </a:p>
      </dsp:txBody>
      <dsp:txXfrm>
        <a:off x="0" y="5521"/>
        <a:ext cx="7488832" cy="1296144"/>
      </dsp:txXfrm>
    </dsp:sp>
    <dsp:sp modelId="{3AA810D7-4E83-4754-B5E3-01404FEEE3F4}">
      <dsp:nvSpPr>
        <dsp:cNvPr id="0" name=""/>
        <dsp:cNvSpPr/>
      </dsp:nvSpPr>
      <dsp:spPr>
        <a:xfrm>
          <a:off x="3656" y="1296144"/>
          <a:ext cx="2493839" cy="272190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kern="1200" dirty="0"/>
            <a:t>S4: 14 de noviembre de 2018 </a:t>
          </a:r>
        </a:p>
      </dsp:txBody>
      <dsp:txXfrm>
        <a:off x="3656" y="1296144"/>
        <a:ext cx="2493839" cy="2721902"/>
      </dsp:txXfrm>
    </dsp:sp>
    <dsp:sp modelId="{B10BF751-091F-4448-A308-17FB48B93F88}">
      <dsp:nvSpPr>
        <dsp:cNvPr id="0" name=""/>
        <dsp:cNvSpPr/>
      </dsp:nvSpPr>
      <dsp:spPr>
        <a:xfrm>
          <a:off x="2497496"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kern="1200" dirty="0"/>
            <a:t>S5: 21 de noviembre de 2018</a:t>
          </a:r>
        </a:p>
      </dsp:txBody>
      <dsp:txXfrm>
        <a:off x="2497496" y="1296144"/>
        <a:ext cx="2493839" cy="2721902"/>
      </dsp:txXfrm>
    </dsp:sp>
    <dsp:sp modelId="{1AA917C7-F573-4D4D-99EA-12EC785AD472}">
      <dsp:nvSpPr>
        <dsp:cNvPr id="0" name=""/>
        <dsp:cNvSpPr/>
      </dsp:nvSpPr>
      <dsp:spPr>
        <a:xfrm>
          <a:off x="4991335"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ES" sz="3900" kern="1200" dirty="0"/>
            <a:t>S6: 9 de enero de 2019 </a:t>
          </a:r>
        </a:p>
      </dsp:txBody>
      <dsp:txXfrm>
        <a:off x="4991335" y="1296144"/>
        <a:ext cx="2493839" cy="2721902"/>
      </dsp:txXfrm>
    </dsp:sp>
    <dsp:sp modelId="{06CE4EE3-25F6-4548-A180-E3BA11732ABF}">
      <dsp:nvSpPr>
        <dsp:cNvPr id="0" name=""/>
        <dsp:cNvSpPr/>
      </dsp:nvSpPr>
      <dsp:spPr>
        <a:xfrm>
          <a:off x="0" y="4018046"/>
          <a:ext cx="7488832" cy="30243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71C5-62B6-46A4-A793-38ABAC332C1B}">
      <dsp:nvSpPr>
        <dsp:cNvPr id="0" name=""/>
        <dsp:cNvSpPr/>
      </dsp:nvSpPr>
      <dsp:spPr>
        <a:xfrm>
          <a:off x="0" y="0"/>
          <a:ext cx="7488832" cy="129614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dirty="0"/>
            <a:t>Orientación vocacional  </a:t>
          </a:r>
        </a:p>
      </dsp:txBody>
      <dsp:txXfrm>
        <a:off x="0" y="0"/>
        <a:ext cx="7488832" cy="1296144"/>
      </dsp:txXfrm>
    </dsp:sp>
    <dsp:sp modelId="{3AA810D7-4E83-4754-B5E3-01404FEEE3F4}">
      <dsp:nvSpPr>
        <dsp:cNvPr id="0" name=""/>
        <dsp:cNvSpPr/>
      </dsp:nvSpPr>
      <dsp:spPr>
        <a:xfrm>
          <a:off x="3656" y="1296144"/>
          <a:ext cx="2493839" cy="272190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t>S7: 16 de enero de 2019</a:t>
          </a:r>
        </a:p>
      </dsp:txBody>
      <dsp:txXfrm>
        <a:off x="3656" y="1296144"/>
        <a:ext cx="2493839" cy="2721902"/>
      </dsp:txXfrm>
    </dsp:sp>
    <dsp:sp modelId="{B10BF751-091F-4448-A308-17FB48B93F88}">
      <dsp:nvSpPr>
        <dsp:cNvPr id="0" name=""/>
        <dsp:cNvSpPr/>
      </dsp:nvSpPr>
      <dsp:spPr>
        <a:xfrm>
          <a:off x="2497496"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t>S8: 26 de enero de 2019</a:t>
          </a:r>
        </a:p>
      </dsp:txBody>
      <dsp:txXfrm>
        <a:off x="2497496" y="1296144"/>
        <a:ext cx="2493839" cy="2721902"/>
      </dsp:txXfrm>
    </dsp:sp>
    <dsp:sp modelId="{1AA917C7-F573-4D4D-99EA-12EC785AD472}">
      <dsp:nvSpPr>
        <dsp:cNvPr id="0" name=""/>
        <dsp:cNvSpPr/>
      </dsp:nvSpPr>
      <dsp:spPr>
        <a:xfrm>
          <a:off x="4991335" y="1296144"/>
          <a:ext cx="2493839" cy="2721902"/>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t>S9: 30 de enero de 2019 </a:t>
          </a:r>
        </a:p>
      </dsp:txBody>
      <dsp:txXfrm>
        <a:off x="4991335" y="1296144"/>
        <a:ext cx="2493839" cy="2721902"/>
      </dsp:txXfrm>
    </dsp:sp>
    <dsp:sp modelId="{06CE4EE3-25F6-4548-A180-E3BA11732ABF}">
      <dsp:nvSpPr>
        <dsp:cNvPr id="0" name=""/>
        <dsp:cNvSpPr/>
      </dsp:nvSpPr>
      <dsp:spPr>
        <a:xfrm>
          <a:off x="0" y="4018046"/>
          <a:ext cx="7488832" cy="30243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8EDAA-03DF-4C68-AA18-060E07332EC2}" type="datetimeFigureOut">
              <a:rPr lang="es-MX" smtClean="0"/>
              <a:t>21/06/2018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9FD94-F160-4700-9F31-C66A660D8D14}" type="slidenum">
              <a:rPr lang="es-MX" smtClean="0"/>
              <a:t>‹Nº›</a:t>
            </a:fld>
            <a:endParaRPr lang="es-MX"/>
          </a:p>
        </p:txBody>
      </p:sp>
    </p:spTree>
    <p:extLst>
      <p:ext uri="{BB962C8B-B14F-4D97-AF65-F5344CB8AC3E}">
        <p14:creationId xmlns:p14="http://schemas.microsoft.com/office/powerpoint/2010/main" val="218344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BF9FD94-F160-4700-9F31-C66A660D8D14}" type="slidenum">
              <a:rPr lang="es-MX" smtClean="0"/>
              <a:t>41</a:t>
            </a:fld>
            <a:endParaRPr lang="es-MX"/>
          </a:p>
        </p:txBody>
      </p:sp>
    </p:spTree>
    <p:extLst>
      <p:ext uri="{BB962C8B-B14F-4D97-AF65-F5344CB8AC3E}">
        <p14:creationId xmlns:p14="http://schemas.microsoft.com/office/powerpoint/2010/main" val="284923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3EF8AD4-0B78-4513-9FC1-1BF3BE05CE8F}" type="datetimeFigureOut">
              <a:rPr lang="es-MX" smtClean="0"/>
              <a:t>21/06/2018</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C1924E81-BD79-4A02-8DBB-2B7A6AADA1E9}" type="slidenum">
              <a:rPr lang="es-MX" smtClean="0"/>
              <a:t>‹Nº›</a:t>
            </a:fld>
            <a:endParaRPr lang="es-MX" dirty="0"/>
          </a:p>
        </p:txBody>
      </p:sp>
    </p:spTree>
    <p:extLst>
      <p:ext uri="{BB962C8B-B14F-4D97-AF65-F5344CB8AC3E}">
        <p14:creationId xmlns:p14="http://schemas.microsoft.com/office/powerpoint/2010/main" val="1652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6" descr="Interior2-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85" y="0"/>
            <a:ext cx="9215819" cy="6867136"/>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3" descr="cierr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 y="-1"/>
            <a:ext cx="9234093" cy="693451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tic.sepdf.gob.mx/micrositio/micrositio3/archivos/rubricas/rub_compara.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s.scribd.com/doc/36629356/RUBRICA-PARA-VALORAR-TRABAJOS-DE-INVESTIGAC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manufactura.mx/3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908720"/>
            <a:ext cx="6840760" cy="4893647"/>
          </a:xfrm>
          <a:prstGeom prst="rect">
            <a:avLst/>
          </a:prstGeom>
          <a:noFill/>
        </p:spPr>
        <p:txBody>
          <a:bodyPr wrap="square" rtlCol="0">
            <a:spAutoFit/>
          </a:bodyPr>
          <a:lstStyle/>
          <a:p>
            <a:pPr algn="ctr"/>
            <a:r>
              <a:rPr lang="es-MX" sz="3600" b="1" dirty="0">
                <a:latin typeface="Arial" pitchFamily="34" charset="0"/>
                <a:cs typeface="Arial" pitchFamily="34" charset="0"/>
              </a:rPr>
              <a:t>Instituto Potosino, A.C.</a:t>
            </a:r>
            <a:endParaRPr lang="es-ES" sz="3600" b="1" dirty="0">
              <a:latin typeface="Arial" pitchFamily="34" charset="0"/>
              <a:cs typeface="Arial" pitchFamily="34" charset="0"/>
            </a:endParaRPr>
          </a:p>
          <a:p>
            <a:pPr algn="ctr"/>
            <a:r>
              <a:rPr lang="es-MX" sz="3600" b="1" dirty="0">
                <a:latin typeface="Arial" pitchFamily="34" charset="0"/>
                <a:cs typeface="Arial" pitchFamily="34" charset="0"/>
              </a:rPr>
              <a:t>Clave: 6945</a:t>
            </a:r>
            <a:endParaRPr lang="es-ES" sz="3600" b="1" dirty="0">
              <a:latin typeface="Arial" pitchFamily="34" charset="0"/>
              <a:cs typeface="Arial" pitchFamily="34" charset="0"/>
            </a:endParaRPr>
          </a:p>
          <a:p>
            <a:pPr algn="ctr"/>
            <a:endParaRPr lang="es-MX" sz="3600" b="1" dirty="0">
              <a:latin typeface="Arial" pitchFamily="34" charset="0"/>
              <a:cs typeface="Arial" pitchFamily="34" charset="0"/>
            </a:endParaRPr>
          </a:p>
          <a:p>
            <a:pPr algn="ctr"/>
            <a:endParaRPr lang="es-MX" sz="3600" b="1" dirty="0">
              <a:latin typeface="Arial" pitchFamily="34" charset="0"/>
              <a:cs typeface="Arial" pitchFamily="34" charset="0"/>
            </a:endParaRPr>
          </a:p>
          <a:p>
            <a:pPr algn="ctr"/>
            <a:endParaRPr lang="es-MX" sz="3600" b="1" dirty="0">
              <a:latin typeface="Arial" pitchFamily="34" charset="0"/>
              <a:cs typeface="Arial" pitchFamily="34" charset="0"/>
            </a:endParaRPr>
          </a:p>
          <a:p>
            <a:pPr algn="ctr"/>
            <a:endParaRPr lang="es-MX" sz="3600" b="1" dirty="0">
              <a:latin typeface="Arial" pitchFamily="34" charset="0"/>
              <a:cs typeface="Arial" pitchFamily="34" charset="0"/>
            </a:endParaRPr>
          </a:p>
          <a:p>
            <a:pPr algn="ctr"/>
            <a:endParaRPr lang="es-MX" sz="3600" b="1" dirty="0">
              <a:latin typeface="Arial" pitchFamily="34" charset="0"/>
              <a:cs typeface="Arial" pitchFamily="34" charset="0"/>
            </a:endParaRPr>
          </a:p>
          <a:p>
            <a:pPr algn="ctr"/>
            <a:endParaRPr lang="es-MX" sz="1200" b="1" dirty="0">
              <a:latin typeface="Arial" pitchFamily="34" charset="0"/>
              <a:cs typeface="Arial" pitchFamily="34" charset="0"/>
            </a:endParaRPr>
          </a:p>
          <a:p>
            <a:pPr algn="ctr"/>
            <a:endParaRPr lang="es-MX" sz="1200" b="1" dirty="0">
              <a:latin typeface="Arial" pitchFamily="34" charset="0"/>
              <a:cs typeface="Arial" pitchFamily="34" charset="0"/>
            </a:endParaRPr>
          </a:p>
          <a:p>
            <a:pPr algn="ctr"/>
            <a:r>
              <a:rPr lang="es-MX" sz="3600" b="1" dirty="0">
                <a:latin typeface="Arial" pitchFamily="34" charset="0"/>
                <a:cs typeface="Arial" pitchFamily="34" charset="0"/>
              </a:rPr>
              <a:t>EQUIPO  6</a:t>
            </a:r>
          </a:p>
        </p:txBody>
      </p:sp>
      <p:pic>
        <p:nvPicPr>
          <p:cNvPr id="6" name="5 Imagen" descr="C:\Users\IP_01\Desktop\RESPALDO DOCUMENTOS\RESPALDO\IMAGENES\INS POTOSINO - cop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988840"/>
            <a:ext cx="3600400" cy="3024336"/>
          </a:xfrm>
          <a:prstGeom prst="rect">
            <a:avLst/>
          </a:prstGeom>
          <a:noFill/>
          <a:ln>
            <a:noFill/>
          </a:ln>
        </p:spPr>
      </p:pic>
    </p:spTree>
    <p:extLst>
      <p:ext uri="{BB962C8B-B14F-4D97-AF65-F5344CB8AC3E}">
        <p14:creationId xmlns:p14="http://schemas.microsoft.com/office/powerpoint/2010/main" val="396328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Objeto">
            <a:extLst>
              <a:ext uri="{FF2B5EF4-FFF2-40B4-BE49-F238E27FC236}">
                <a16:creationId xmlns:a16="http://schemas.microsoft.com/office/drawing/2014/main" id="{328A706B-2FB5-4D6F-B8E7-056C51B3AB39}"/>
              </a:ext>
            </a:extLst>
          </p:cNvPr>
          <p:cNvGraphicFramePr>
            <a:graphicFrameLocks noChangeAspect="1"/>
          </p:cNvGraphicFramePr>
          <p:nvPr>
            <p:extLst>
              <p:ext uri="{D42A27DB-BD31-4B8C-83A1-F6EECF244321}">
                <p14:modId xmlns:p14="http://schemas.microsoft.com/office/powerpoint/2010/main" val="1787942516"/>
              </p:ext>
            </p:extLst>
          </p:nvPr>
        </p:nvGraphicFramePr>
        <p:xfrm>
          <a:off x="539551" y="981076"/>
          <a:ext cx="8152655" cy="5232912"/>
        </p:xfrm>
        <a:graphic>
          <a:graphicData uri="http://schemas.openxmlformats.org/presentationml/2006/ole">
            <mc:AlternateContent xmlns:mc="http://schemas.openxmlformats.org/markup-compatibility/2006">
              <mc:Choice xmlns:v="urn:schemas-microsoft-com:vml" Requires="v">
                <p:oleObj spid="_x0000_s2072" name="Documento" r:id="rId3" imgW="9200776" imgH="5667439" progId="Word.Document.12">
                  <p:embed/>
                </p:oleObj>
              </mc:Choice>
              <mc:Fallback>
                <p:oleObj name="Documento" r:id="rId3" imgW="9200776" imgH="5667439" progId="Word.Document.12">
                  <p:embed/>
                  <p:pic>
                    <p:nvPicPr>
                      <p:cNvPr id="5" name="4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981076"/>
                        <a:ext cx="8152655" cy="5232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92055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08720"/>
            <a:ext cx="7704856" cy="1938992"/>
          </a:xfrm>
          <a:prstGeom prst="rect">
            <a:avLst/>
          </a:prstGeom>
        </p:spPr>
        <p:txBody>
          <a:bodyPr wrap="square">
            <a:spAutoFit/>
          </a:bodyPr>
          <a:lstStyle/>
          <a:p>
            <a:endParaRPr lang="es-MX" sz="2400" b="1" dirty="0">
              <a:latin typeface="Verdana" panose="020B0604030504040204" pitchFamily="34" charset="0"/>
              <a:ea typeface="Verdana" panose="020B0604030504040204" pitchFamily="34" charset="0"/>
              <a:cs typeface="Verdana" panose="020B0604030504040204" pitchFamily="34" charset="0"/>
            </a:endParaRPr>
          </a:p>
          <a:p>
            <a:endParaRPr lang="es-MX" sz="2400" b="1" dirty="0">
              <a:latin typeface="Verdana" panose="020B0604030504040204" pitchFamily="34" charset="0"/>
              <a:ea typeface="Verdana" panose="020B0604030504040204" pitchFamily="34" charset="0"/>
              <a:cs typeface="Verdana" panose="020B0604030504040204" pitchFamily="34" charset="0"/>
            </a:endParaRPr>
          </a:p>
          <a:p>
            <a:pPr lvl="1"/>
            <a:endParaRPr lang="es-MX"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Wingdings" pitchFamily="2" charset="2"/>
              <a:buChar char="ü"/>
            </a:pPr>
            <a:endParaRPr lang="es-MX" sz="2000" dirty="0">
              <a:latin typeface="Verdana" panose="020B0604030504040204" pitchFamily="34" charset="0"/>
              <a:ea typeface="Verdana" panose="020B0604030504040204" pitchFamily="34" charset="0"/>
              <a:cs typeface="Verdana" panose="020B0604030504040204" pitchFamily="34" charset="0"/>
            </a:endParaRPr>
          </a:p>
          <a:p>
            <a:endParaRPr lang="es-MX"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4 CuadroTexto"/>
          <p:cNvSpPr txBox="1"/>
          <p:nvPr/>
        </p:nvSpPr>
        <p:spPr>
          <a:xfrm>
            <a:off x="6372200" y="454680"/>
            <a:ext cx="2449838" cy="646331"/>
          </a:xfrm>
          <a:prstGeom prst="rect">
            <a:avLst/>
          </a:prstGeom>
          <a:noFill/>
        </p:spPr>
        <p:txBody>
          <a:bodyPr wrap="none" rtlCol="0">
            <a:spAutoFit/>
          </a:bodyPr>
          <a:lstStyle/>
          <a:p>
            <a:r>
              <a:rPr lang="es-MX" dirty="0"/>
              <a:t>     Organizador gráfico</a:t>
            </a:r>
          </a:p>
          <a:p>
            <a:r>
              <a:rPr lang="es-MX" dirty="0"/>
              <a:t>Conexiones entre temas</a:t>
            </a:r>
            <a:endParaRPr lang="es-ES" dirty="0"/>
          </a:p>
        </p:txBody>
      </p:sp>
      <p:pic>
        <p:nvPicPr>
          <p:cNvPr id="8" name="Imagen 7">
            <a:extLst>
              <a:ext uri="{FF2B5EF4-FFF2-40B4-BE49-F238E27FC236}">
                <a16:creationId xmlns:a16="http://schemas.microsoft.com/office/drawing/2014/main" id="{FD9DE1BB-705A-49AA-9027-65357FF57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212" y="3861048"/>
            <a:ext cx="4355976" cy="2450237"/>
          </a:xfrm>
          <a:prstGeom prst="rect">
            <a:avLst/>
          </a:prstGeom>
        </p:spPr>
      </p:pic>
      <p:pic>
        <p:nvPicPr>
          <p:cNvPr id="10" name="Imagen 9">
            <a:extLst>
              <a:ext uri="{FF2B5EF4-FFF2-40B4-BE49-F238E27FC236}">
                <a16:creationId xmlns:a16="http://schemas.microsoft.com/office/drawing/2014/main" id="{3C26CC64-DD32-4BB0-9E76-1738C383E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84784"/>
            <a:ext cx="2414867" cy="4293096"/>
          </a:xfrm>
          <a:prstGeom prst="rect">
            <a:avLst/>
          </a:prstGeom>
        </p:spPr>
      </p:pic>
      <p:pic>
        <p:nvPicPr>
          <p:cNvPr id="12" name="Imagen 11">
            <a:extLst>
              <a:ext uri="{FF2B5EF4-FFF2-40B4-BE49-F238E27FC236}">
                <a16:creationId xmlns:a16="http://schemas.microsoft.com/office/drawing/2014/main" id="{2C29A2F4-B53F-4DF5-B00F-C5F9AA77C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852" y="1177218"/>
            <a:ext cx="4357267" cy="2450963"/>
          </a:xfrm>
          <a:prstGeom prst="rect">
            <a:avLst/>
          </a:prstGeom>
        </p:spPr>
      </p:pic>
    </p:spTree>
    <p:extLst>
      <p:ext uri="{BB962C8B-B14F-4D97-AF65-F5344CB8AC3E}">
        <p14:creationId xmlns:p14="http://schemas.microsoft.com/office/powerpoint/2010/main" val="230082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5AC99-3215-4716-B38E-699F343F681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B856F73-3E1A-4FBC-A412-C394CDB0FEB1}"/>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E2BCECB-2C01-4107-A1DF-B73298781B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62" t="30543" r="34408" b="12499"/>
          <a:stretch/>
        </p:blipFill>
        <p:spPr>
          <a:xfrm rot="257521">
            <a:off x="1756408" y="1262199"/>
            <a:ext cx="6150239" cy="4802267"/>
          </a:xfrm>
          <a:prstGeom prst="rect">
            <a:avLst/>
          </a:prstGeom>
        </p:spPr>
      </p:pic>
    </p:spTree>
    <p:extLst>
      <p:ext uri="{BB962C8B-B14F-4D97-AF65-F5344CB8AC3E}">
        <p14:creationId xmlns:p14="http://schemas.microsoft.com/office/powerpoint/2010/main" val="411588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268760"/>
            <a:ext cx="7776864" cy="830997"/>
          </a:xfrm>
          <a:prstGeom prst="rect">
            <a:avLst/>
          </a:prstGeom>
          <a:noFill/>
        </p:spPr>
        <p:txBody>
          <a:bodyPr wrap="square" rtlCol="0">
            <a:spAutoFit/>
          </a:bodyPr>
          <a:lstStyle/>
          <a:p>
            <a:r>
              <a:rPr lang="es-ES" sz="2400" dirty="0"/>
              <a:t> Introducción o justificación y descripción del proyecto.</a:t>
            </a:r>
          </a:p>
          <a:p>
            <a:pPr algn="ctr"/>
            <a:endParaRPr lang="es-ES" sz="2400" b="1" dirty="0"/>
          </a:p>
        </p:txBody>
      </p:sp>
      <p:sp>
        <p:nvSpPr>
          <p:cNvPr id="3" name="2 CuadroTexto"/>
          <p:cNvSpPr txBox="1"/>
          <p:nvPr/>
        </p:nvSpPr>
        <p:spPr>
          <a:xfrm>
            <a:off x="5868144" y="467380"/>
            <a:ext cx="2939331" cy="369332"/>
          </a:xfrm>
          <a:prstGeom prst="rect">
            <a:avLst/>
          </a:prstGeom>
          <a:noFill/>
        </p:spPr>
        <p:txBody>
          <a:bodyPr wrap="none" rtlCol="0">
            <a:spAutoFit/>
          </a:bodyPr>
          <a:lstStyle/>
          <a:p>
            <a:r>
              <a:rPr lang="es-ES" dirty="0"/>
              <a:t>E.I.P. Elaboración de Proyecto</a:t>
            </a:r>
          </a:p>
        </p:txBody>
      </p:sp>
      <p:pic>
        <p:nvPicPr>
          <p:cNvPr id="5" name="Imagen 4">
            <a:extLst>
              <a:ext uri="{FF2B5EF4-FFF2-40B4-BE49-F238E27FC236}">
                <a16:creationId xmlns:a16="http://schemas.microsoft.com/office/drawing/2014/main" id="{A3562994-6CDB-4FBE-A965-145996FC3B95}"/>
              </a:ext>
            </a:extLst>
          </p:cNvPr>
          <p:cNvPicPr>
            <a:picLocks noChangeAspect="1"/>
          </p:cNvPicPr>
          <p:nvPr/>
        </p:nvPicPr>
        <p:blipFill rotWithShape="1">
          <a:blip r:embed="rId2"/>
          <a:srcRect l="13681" t="58707" r="16627" b="17202"/>
          <a:stretch/>
        </p:blipFill>
        <p:spPr>
          <a:xfrm>
            <a:off x="27099" y="1916832"/>
            <a:ext cx="8496945" cy="1728192"/>
          </a:xfrm>
          <a:prstGeom prst="rect">
            <a:avLst/>
          </a:prstGeom>
        </p:spPr>
      </p:pic>
      <p:pic>
        <p:nvPicPr>
          <p:cNvPr id="6" name="Imagen 5">
            <a:extLst>
              <a:ext uri="{FF2B5EF4-FFF2-40B4-BE49-F238E27FC236}">
                <a16:creationId xmlns:a16="http://schemas.microsoft.com/office/drawing/2014/main" id="{40DA89BE-9645-417B-9720-1D7B2A05052A}"/>
              </a:ext>
            </a:extLst>
          </p:cNvPr>
          <p:cNvPicPr>
            <a:picLocks noChangeAspect="1"/>
          </p:cNvPicPr>
          <p:nvPr/>
        </p:nvPicPr>
        <p:blipFill rotWithShape="1">
          <a:blip r:embed="rId3"/>
          <a:srcRect l="13645" t="23387" r="12200" b="45282"/>
          <a:stretch/>
        </p:blipFill>
        <p:spPr>
          <a:xfrm>
            <a:off x="27099" y="3501008"/>
            <a:ext cx="8760582" cy="2081007"/>
          </a:xfrm>
          <a:prstGeom prst="rect">
            <a:avLst/>
          </a:prstGeom>
        </p:spPr>
      </p:pic>
    </p:spTree>
    <p:extLst>
      <p:ext uri="{BB962C8B-B14F-4D97-AF65-F5344CB8AC3E}">
        <p14:creationId xmlns:p14="http://schemas.microsoft.com/office/powerpoint/2010/main" val="316286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99177-33C0-4612-8549-3E95DC637F3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1D72F67-2B0E-4748-B77D-52F69B66B3B8}"/>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09F504F-AF6B-4A25-80BC-9B4BA3E6F964}"/>
              </a:ext>
            </a:extLst>
          </p:cNvPr>
          <p:cNvPicPr>
            <a:picLocks noChangeAspect="1"/>
          </p:cNvPicPr>
          <p:nvPr/>
        </p:nvPicPr>
        <p:blipFill rotWithShape="1">
          <a:blip r:embed="rId2"/>
          <a:srcRect l="16345" t="53465" r="12200" b="5178"/>
          <a:stretch/>
        </p:blipFill>
        <p:spPr>
          <a:xfrm>
            <a:off x="539552" y="1700808"/>
            <a:ext cx="8408889" cy="2736304"/>
          </a:xfrm>
          <a:prstGeom prst="rect">
            <a:avLst/>
          </a:prstGeom>
        </p:spPr>
      </p:pic>
    </p:spTree>
    <p:extLst>
      <p:ext uri="{BB962C8B-B14F-4D97-AF65-F5344CB8AC3E}">
        <p14:creationId xmlns:p14="http://schemas.microsoft.com/office/powerpoint/2010/main" val="124292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0018D-46A5-472E-86AC-3E7FF932195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D34DCF3-CDBE-4B7F-B03B-07E0DD1DFEAA}"/>
              </a:ext>
            </a:extLst>
          </p:cNvPr>
          <p:cNvSpPr>
            <a:spLocks noGrp="1"/>
          </p:cNvSpPr>
          <p:nvPr>
            <p:ph idx="1"/>
          </p:nvPr>
        </p:nvSpPr>
        <p:spPr/>
        <p:txBody>
          <a:bodyPr/>
          <a:lstStyle/>
          <a:p>
            <a:pPr marL="0" indent="0">
              <a:buNone/>
            </a:pPr>
            <a:endParaRPr lang="es-MX" dirty="0"/>
          </a:p>
        </p:txBody>
      </p:sp>
      <p:sp>
        <p:nvSpPr>
          <p:cNvPr id="4" name="Rectángulo 3">
            <a:extLst>
              <a:ext uri="{FF2B5EF4-FFF2-40B4-BE49-F238E27FC236}">
                <a16:creationId xmlns:a16="http://schemas.microsoft.com/office/drawing/2014/main" id="{F38C62AD-7759-45B9-B2ED-A917E42FBC8C}"/>
              </a:ext>
            </a:extLst>
          </p:cNvPr>
          <p:cNvSpPr/>
          <p:nvPr/>
        </p:nvSpPr>
        <p:spPr>
          <a:xfrm>
            <a:off x="683568" y="1124744"/>
            <a:ext cx="7776864" cy="954107"/>
          </a:xfrm>
          <a:prstGeom prst="rect">
            <a:avLst/>
          </a:prstGeom>
        </p:spPr>
        <p:txBody>
          <a:bodyPr wrap="square">
            <a:spAutoFit/>
          </a:bodyPr>
          <a:lstStyle/>
          <a:p>
            <a:r>
              <a:rPr lang="es-ES" sz="2800" b="1" dirty="0"/>
              <a:t> Objetivo general del proyecto y de cada asignatura involucrada. </a:t>
            </a:r>
          </a:p>
        </p:txBody>
      </p:sp>
      <p:pic>
        <p:nvPicPr>
          <p:cNvPr id="5" name="Imagen 4">
            <a:extLst>
              <a:ext uri="{FF2B5EF4-FFF2-40B4-BE49-F238E27FC236}">
                <a16:creationId xmlns:a16="http://schemas.microsoft.com/office/drawing/2014/main" id="{EBDB8F35-2964-4AF7-80A8-EF98B591D896}"/>
              </a:ext>
            </a:extLst>
          </p:cNvPr>
          <p:cNvPicPr>
            <a:picLocks noChangeAspect="1"/>
          </p:cNvPicPr>
          <p:nvPr/>
        </p:nvPicPr>
        <p:blipFill rotWithShape="1">
          <a:blip r:embed="rId2"/>
          <a:srcRect l="12988" t="48599" r="12988" b="27589"/>
          <a:stretch/>
        </p:blipFill>
        <p:spPr>
          <a:xfrm>
            <a:off x="166174" y="1988840"/>
            <a:ext cx="8910446" cy="2160240"/>
          </a:xfrm>
          <a:prstGeom prst="rect">
            <a:avLst/>
          </a:prstGeom>
        </p:spPr>
      </p:pic>
      <p:pic>
        <p:nvPicPr>
          <p:cNvPr id="6" name="Imagen 5">
            <a:extLst>
              <a:ext uri="{FF2B5EF4-FFF2-40B4-BE49-F238E27FC236}">
                <a16:creationId xmlns:a16="http://schemas.microsoft.com/office/drawing/2014/main" id="{B3C92BFB-772F-40DA-AFB9-461BBEA8EF75}"/>
              </a:ext>
            </a:extLst>
          </p:cNvPr>
          <p:cNvPicPr>
            <a:picLocks noChangeAspect="1"/>
          </p:cNvPicPr>
          <p:nvPr/>
        </p:nvPicPr>
        <p:blipFill rotWithShape="1">
          <a:blip r:embed="rId3"/>
          <a:srcRect l="12988" t="41596" r="11414" b="35993"/>
          <a:stretch/>
        </p:blipFill>
        <p:spPr>
          <a:xfrm>
            <a:off x="145831" y="3933056"/>
            <a:ext cx="8602633" cy="1604367"/>
          </a:xfrm>
          <a:prstGeom prst="rect">
            <a:avLst/>
          </a:prstGeom>
        </p:spPr>
      </p:pic>
    </p:spTree>
    <p:extLst>
      <p:ext uri="{BB962C8B-B14F-4D97-AF65-F5344CB8AC3E}">
        <p14:creationId xmlns:p14="http://schemas.microsoft.com/office/powerpoint/2010/main" val="190222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D0445-83F4-46AA-84AF-B8D5B3B3AD4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9217E45-744D-4437-BA65-36ED5C9F7156}"/>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25EB3222-1A57-463F-B1AA-D8021A007C04}"/>
              </a:ext>
            </a:extLst>
          </p:cNvPr>
          <p:cNvSpPr/>
          <p:nvPr/>
        </p:nvSpPr>
        <p:spPr>
          <a:xfrm>
            <a:off x="1259632" y="1340769"/>
            <a:ext cx="6840760" cy="646331"/>
          </a:xfrm>
          <a:prstGeom prst="rect">
            <a:avLst/>
          </a:prstGeom>
        </p:spPr>
        <p:txBody>
          <a:bodyPr wrap="square">
            <a:spAutoFit/>
          </a:bodyPr>
          <a:lstStyle/>
          <a:p>
            <a:r>
              <a:rPr lang="es-ES" b="1" dirty="0"/>
              <a:t>Pregunta generadora, pregunta guía, problema a abordar,</a:t>
            </a:r>
          </a:p>
          <a:p>
            <a:r>
              <a:rPr lang="es-ES" b="1" dirty="0"/>
              <a:t> asunto a resolver o a probar, propuesta, etc. del proyecto a realizar</a:t>
            </a:r>
            <a:r>
              <a:rPr lang="es-ES" dirty="0"/>
              <a:t>.</a:t>
            </a:r>
          </a:p>
        </p:txBody>
      </p:sp>
      <p:pic>
        <p:nvPicPr>
          <p:cNvPr id="5" name="Imagen 4">
            <a:extLst>
              <a:ext uri="{FF2B5EF4-FFF2-40B4-BE49-F238E27FC236}">
                <a16:creationId xmlns:a16="http://schemas.microsoft.com/office/drawing/2014/main" id="{9794FA92-84E2-44B2-AF03-F085226EAFFA}"/>
              </a:ext>
            </a:extLst>
          </p:cNvPr>
          <p:cNvPicPr>
            <a:picLocks noChangeAspect="1"/>
          </p:cNvPicPr>
          <p:nvPr/>
        </p:nvPicPr>
        <p:blipFill rotWithShape="1">
          <a:blip r:embed="rId2"/>
          <a:srcRect l="9051" t="26189" r="10626" b="5178"/>
          <a:stretch/>
        </p:blipFill>
        <p:spPr>
          <a:xfrm>
            <a:off x="737767" y="2276872"/>
            <a:ext cx="7344816" cy="3528393"/>
          </a:xfrm>
          <a:prstGeom prst="rect">
            <a:avLst/>
          </a:prstGeom>
        </p:spPr>
      </p:pic>
    </p:spTree>
    <p:extLst>
      <p:ext uri="{BB962C8B-B14F-4D97-AF65-F5344CB8AC3E}">
        <p14:creationId xmlns:p14="http://schemas.microsoft.com/office/powerpoint/2010/main" val="86831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B7967-7694-4E54-924F-C98121774AA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2A53470-764D-44AC-A53F-87E2B9942082}"/>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67D6F975-DE11-4A15-830A-B36AE83DF263}"/>
              </a:ext>
            </a:extLst>
          </p:cNvPr>
          <p:cNvPicPr>
            <a:picLocks noChangeAspect="1"/>
          </p:cNvPicPr>
          <p:nvPr/>
        </p:nvPicPr>
        <p:blipFill rotWithShape="1">
          <a:blip r:embed="rId2"/>
          <a:srcRect l="12988" t="24788" r="13776" b="16384"/>
          <a:stretch/>
        </p:blipFill>
        <p:spPr>
          <a:xfrm>
            <a:off x="971600" y="548680"/>
            <a:ext cx="6696744" cy="3024337"/>
          </a:xfrm>
          <a:prstGeom prst="rect">
            <a:avLst/>
          </a:prstGeom>
        </p:spPr>
      </p:pic>
      <p:pic>
        <p:nvPicPr>
          <p:cNvPr id="7" name="Imagen 6">
            <a:extLst>
              <a:ext uri="{FF2B5EF4-FFF2-40B4-BE49-F238E27FC236}">
                <a16:creationId xmlns:a16="http://schemas.microsoft.com/office/drawing/2014/main" id="{2E0908EA-899F-452D-BD8A-F39712B7E324}"/>
              </a:ext>
            </a:extLst>
          </p:cNvPr>
          <p:cNvPicPr>
            <a:picLocks noChangeAspect="1"/>
          </p:cNvPicPr>
          <p:nvPr/>
        </p:nvPicPr>
        <p:blipFill rotWithShape="1">
          <a:blip r:embed="rId3"/>
          <a:srcRect l="11025" t="23812" r="11014" b="11758"/>
          <a:stretch/>
        </p:blipFill>
        <p:spPr>
          <a:xfrm>
            <a:off x="1151620" y="3356992"/>
            <a:ext cx="6336704" cy="2944327"/>
          </a:xfrm>
          <a:prstGeom prst="rect">
            <a:avLst/>
          </a:prstGeom>
        </p:spPr>
      </p:pic>
    </p:spTree>
    <p:extLst>
      <p:ext uri="{BB962C8B-B14F-4D97-AF65-F5344CB8AC3E}">
        <p14:creationId xmlns:p14="http://schemas.microsoft.com/office/powerpoint/2010/main" val="46380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A306E-778E-4561-B0F9-CA83DC88675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1B49A79-E24F-4302-A06F-80D4E839B9E4}"/>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1E77F99-8694-4755-B250-E79884F2F2E4}"/>
              </a:ext>
            </a:extLst>
          </p:cNvPr>
          <p:cNvPicPr>
            <a:picLocks noChangeAspect="1"/>
          </p:cNvPicPr>
          <p:nvPr/>
        </p:nvPicPr>
        <p:blipFill rotWithShape="1">
          <a:blip r:embed="rId2"/>
          <a:srcRect l="12201" t="45798" r="9839" b="5179"/>
          <a:stretch/>
        </p:blipFill>
        <p:spPr>
          <a:xfrm>
            <a:off x="755576" y="1700808"/>
            <a:ext cx="7943508" cy="2808312"/>
          </a:xfrm>
          <a:prstGeom prst="rect">
            <a:avLst/>
          </a:prstGeom>
        </p:spPr>
      </p:pic>
    </p:spTree>
    <p:extLst>
      <p:ext uri="{BB962C8B-B14F-4D97-AF65-F5344CB8AC3E}">
        <p14:creationId xmlns:p14="http://schemas.microsoft.com/office/powerpoint/2010/main" val="332276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BC772-5E04-4C1C-9A89-6A5C8214636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E23F143-CFD6-4A9F-9FE9-A90F24413498}"/>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436F6E5D-60DB-46F2-9D10-EA9AF49EBFA0}"/>
              </a:ext>
            </a:extLst>
          </p:cNvPr>
          <p:cNvPicPr>
            <a:picLocks noChangeAspect="1"/>
          </p:cNvPicPr>
          <p:nvPr/>
        </p:nvPicPr>
        <p:blipFill rotWithShape="1">
          <a:blip r:embed="rId2"/>
          <a:srcRect l="11413" t="31791" r="9838" b="31792"/>
          <a:stretch/>
        </p:blipFill>
        <p:spPr>
          <a:xfrm>
            <a:off x="827584" y="1625391"/>
            <a:ext cx="7200800" cy="1872209"/>
          </a:xfrm>
          <a:prstGeom prst="rect">
            <a:avLst/>
          </a:prstGeom>
        </p:spPr>
      </p:pic>
      <p:pic>
        <p:nvPicPr>
          <p:cNvPr id="5" name="Imagen 4">
            <a:extLst>
              <a:ext uri="{FF2B5EF4-FFF2-40B4-BE49-F238E27FC236}">
                <a16:creationId xmlns:a16="http://schemas.microsoft.com/office/drawing/2014/main" id="{6CE87E7C-EE86-4C13-BF2B-F57DE13CBFB0}"/>
              </a:ext>
            </a:extLst>
          </p:cNvPr>
          <p:cNvPicPr>
            <a:picLocks noChangeAspect="1"/>
          </p:cNvPicPr>
          <p:nvPr/>
        </p:nvPicPr>
        <p:blipFill rotWithShape="1">
          <a:blip r:embed="rId3"/>
          <a:srcRect l="10625" t="66808" r="11414" b="12182"/>
          <a:stretch/>
        </p:blipFill>
        <p:spPr>
          <a:xfrm>
            <a:off x="827584" y="3573016"/>
            <a:ext cx="7128792" cy="1080121"/>
          </a:xfrm>
          <a:prstGeom prst="rect">
            <a:avLst/>
          </a:prstGeom>
        </p:spPr>
      </p:pic>
    </p:spTree>
    <p:extLst>
      <p:ext uri="{BB962C8B-B14F-4D97-AF65-F5344CB8AC3E}">
        <p14:creationId xmlns:p14="http://schemas.microsoft.com/office/powerpoint/2010/main" val="335148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2276872"/>
            <a:ext cx="7272808" cy="2215991"/>
          </a:xfrm>
          <a:prstGeom prst="rect">
            <a:avLst/>
          </a:prstGeom>
          <a:noFill/>
        </p:spPr>
        <p:txBody>
          <a:bodyPr wrap="square" rtlCol="0">
            <a:spAutoFit/>
          </a:bodyPr>
          <a:lstStyle/>
          <a:p>
            <a:pPr algn="ctr"/>
            <a:r>
              <a:rPr lang="es-MX" sz="4000" b="1" dirty="0">
                <a:latin typeface="Arial" pitchFamily="34" charset="0"/>
                <a:cs typeface="Arial" pitchFamily="34" charset="0"/>
              </a:rPr>
              <a:t>LA INDUSTRIA</a:t>
            </a:r>
          </a:p>
          <a:p>
            <a:pPr algn="ctr"/>
            <a:endParaRPr lang="es-MX" sz="4000" b="1" dirty="0">
              <a:latin typeface="Arial" pitchFamily="34" charset="0"/>
              <a:cs typeface="Arial" pitchFamily="34" charset="0"/>
            </a:endParaRPr>
          </a:p>
          <a:p>
            <a:pPr algn="ctr"/>
            <a:r>
              <a:rPr lang="es-MX" sz="4000" b="1" dirty="0">
                <a:latin typeface="Arial" pitchFamily="34" charset="0"/>
                <a:cs typeface="Arial" pitchFamily="34" charset="0"/>
              </a:rPr>
              <a:t>EQUIPO  6</a:t>
            </a:r>
          </a:p>
          <a:p>
            <a:pPr algn="ctr"/>
            <a:endParaRPr lang="es-MX" b="1" dirty="0">
              <a:latin typeface="Arial" pitchFamily="34" charset="0"/>
              <a:cs typeface="Arial" pitchFamily="34" charset="0"/>
            </a:endParaRPr>
          </a:p>
        </p:txBody>
      </p:sp>
    </p:spTree>
    <p:extLst>
      <p:ext uri="{BB962C8B-B14F-4D97-AF65-F5344CB8AC3E}">
        <p14:creationId xmlns:p14="http://schemas.microsoft.com/office/powerpoint/2010/main" val="328595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A8596-AFE3-47AA-885A-4C9AFAC2239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5BDEA15-21CC-42B4-988E-F2807BDD4DCE}"/>
              </a:ext>
            </a:extLst>
          </p:cNvPr>
          <p:cNvSpPr>
            <a:spLocks noGrp="1"/>
          </p:cNvSpPr>
          <p:nvPr>
            <p:ph idx="1"/>
          </p:nvPr>
        </p:nvSpPr>
        <p:spPr/>
        <p:txBody>
          <a:bodyPr/>
          <a:lstStyle/>
          <a:p>
            <a:endParaRPr lang="es-MX"/>
          </a:p>
        </p:txBody>
      </p:sp>
      <p:sp>
        <p:nvSpPr>
          <p:cNvPr id="4" name="Rectángulo: esquinas redondeadas 3">
            <a:extLst>
              <a:ext uri="{FF2B5EF4-FFF2-40B4-BE49-F238E27FC236}">
                <a16:creationId xmlns:a16="http://schemas.microsoft.com/office/drawing/2014/main" id="{9368ADFC-880A-45E9-A107-0F4F8EB13382}"/>
              </a:ext>
            </a:extLst>
          </p:cNvPr>
          <p:cNvSpPr/>
          <p:nvPr/>
        </p:nvSpPr>
        <p:spPr>
          <a:xfrm>
            <a:off x="1259632" y="764704"/>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Planeación general</a:t>
            </a:r>
          </a:p>
        </p:txBody>
      </p:sp>
      <p:graphicFrame>
        <p:nvGraphicFramePr>
          <p:cNvPr id="5" name="Diagrama 4">
            <a:extLst>
              <a:ext uri="{FF2B5EF4-FFF2-40B4-BE49-F238E27FC236}">
                <a16:creationId xmlns:a16="http://schemas.microsoft.com/office/drawing/2014/main" id="{9FBD3EDA-1A7C-4D06-8EB5-3C9661E81A67}"/>
              </a:ext>
            </a:extLst>
          </p:cNvPr>
          <p:cNvGraphicFramePr/>
          <p:nvPr>
            <p:extLst>
              <p:ext uri="{D42A27DB-BD31-4B8C-83A1-F6EECF244321}">
                <p14:modId xmlns:p14="http://schemas.microsoft.com/office/powerpoint/2010/main" val="3293567602"/>
              </p:ext>
            </p:extLst>
          </p:nvPr>
        </p:nvGraphicFramePr>
        <p:xfrm>
          <a:off x="1007218" y="1375575"/>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B8113E55-58ED-48E1-8A6B-178A4647EAC7}"/>
              </a:ext>
            </a:extLst>
          </p:cNvPr>
          <p:cNvSpPr/>
          <p:nvPr/>
        </p:nvSpPr>
        <p:spPr>
          <a:xfrm>
            <a:off x="1016386" y="5804067"/>
            <a:ext cx="7776864"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t>3 hora de trabajo interdisciplinario en la semana 1, 10 y 11</a:t>
            </a:r>
          </a:p>
        </p:txBody>
      </p:sp>
    </p:spTree>
    <p:extLst>
      <p:ext uri="{BB962C8B-B14F-4D97-AF65-F5344CB8AC3E}">
        <p14:creationId xmlns:p14="http://schemas.microsoft.com/office/powerpoint/2010/main" val="50335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74EB1-B4B2-4FC9-8521-F75EF8B85C8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8FC09C5-11DF-4CBB-BF47-DDE9258F43BB}"/>
              </a:ext>
            </a:extLst>
          </p:cNvPr>
          <p:cNvSpPr>
            <a:spLocks noGrp="1"/>
          </p:cNvSpPr>
          <p:nvPr>
            <p:ph idx="1"/>
          </p:nvPr>
        </p:nvSpPr>
        <p:spPr/>
        <p:txBody>
          <a:bodyPr/>
          <a:lstStyle/>
          <a:p>
            <a:endParaRPr lang="es-MX"/>
          </a:p>
        </p:txBody>
      </p:sp>
      <p:sp>
        <p:nvSpPr>
          <p:cNvPr id="5" name="Rectángulo: esquinas redondeadas 4">
            <a:extLst>
              <a:ext uri="{FF2B5EF4-FFF2-40B4-BE49-F238E27FC236}">
                <a16:creationId xmlns:a16="http://schemas.microsoft.com/office/drawing/2014/main" id="{92D58FE7-58EC-44A3-82BC-31D0D9590BE5}"/>
              </a:ext>
            </a:extLst>
          </p:cNvPr>
          <p:cNvSpPr/>
          <p:nvPr/>
        </p:nvSpPr>
        <p:spPr>
          <a:xfrm>
            <a:off x="827584" y="620688"/>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Planeación general</a:t>
            </a:r>
          </a:p>
        </p:txBody>
      </p:sp>
      <p:sp>
        <p:nvSpPr>
          <p:cNvPr id="6" name="Rectángulo 5">
            <a:extLst>
              <a:ext uri="{FF2B5EF4-FFF2-40B4-BE49-F238E27FC236}">
                <a16:creationId xmlns:a16="http://schemas.microsoft.com/office/drawing/2014/main" id="{C66E07D0-43F7-483F-80CF-9D5D077AC8AF}"/>
              </a:ext>
            </a:extLst>
          </p:cNvPr>
          <p:cNvSpPr/>
          <p:nvPr/>
        </p:nvSpPr>
        <p:spPr>
          <a:xfrm>
            <a:off x="683568" y="1297847"/>
            <a:ext cx="7776864"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t>3 hora de trabajo interdisciplinario a la semana durante 11 semana</a:t>
            </a:r>
          </a:p>
        </p:txBody>
      </p:sp>
      <p:graphicFrame>
        <p:nvGraphicFramePr>
          <p:cNvPr id="10" name="Diagrama 9">
            <a:extLst>
              <a:ext uri="{FF2B5EF4-FFF2-40B4-BE49-F238E27FC236}">
                <a16:creationId xmlns:a16="http://schemas.microsoft.com/office/drawing/2014/main" id="{00761D0B-F378-4DD3-A3F6-E94EEEE4AE91}"/>
              </a:ext>
            </a:extLst>
          </p:cNvPr>
          <p:cNvGraphicFramePr/>
          <p:nvPr>
            <p:extLst>
              <p:ext uri="{D42A27DB-BD31-4B8C-83A1-F6EECF244321}">
                <p14:modId xmlns:p14="http://schemas.microsoft.com/office/powerpoint/2010/main" val="2540749130"/>
              </p:ext>
            </p:extLst>
          </p:nvPr>
        </p:nvGraphicFramePr>
        <p:xfrm>
          <a:off x="959768" y="1988840"/>
          <a:ext cx="72244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C68D8-AEAA-4DB4-B171-534E1AD96FA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4B0E87D-0E08-4483-9CE6-57298FBCEDD6}"/>
              </a:ext>
            </a:extLst>
          </p:cNvPr>
          <p:cNvSpPr>
            <a:spLocks noGrp="1"/>
          </p:cNvSpPr>
          <p:nvPr>
            <p:ph idx="1"/>
          </p:nvPr>
        </p:nvSpPr>
        <p:spPr/>
        <p:txBody>
          <a:bodyPr/>
          <a:lstStyle/>
          <a:p>
            <a:endParaRPr lang="es-MX"/>
          </a:p>
        </p:txBody>
      </p:sp>
      <p:graphicFrame>
        <p:nvGraphicFramePr>
          <p:cNvPr id="4" name="Diagrama 3">
            <a:extLst>
              <a:ext uri="{FF2B5EF4-FFF2-40B4-BE49-F238E27FC236}">
                <a16:creationId xmlns:a16="http://schemas.microsoft.com/office/drawing/2014/main" id="{BF783DBD-C176-4625-8DA5-92E62C00AC06}"/>
              </a:ext>
            </a:extLst>
          </p:cNvPr>
          <p:cNvGraphicFramePr/>
          <p:nvPr>
            <p:extLst>
              <p:ext uri="{D42A27DB-BD31-4B8C-83A1-F6EECF244321}">
                <p14:modId xmlns:p14="http://schemas.microsoft.com/office/powerpoint/2010/main" val="1395073310"/>
              </p:ext>
            </p:extLst>
          </p:nvPr>
        </p:nvGraphicFramePr>
        <p:xfrm>
          <a:off x="827584" y="836712"/>
          <a:ext cx="72244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07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A1019-5C2E-4295-8960-D1500FF48F3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1FD2B92-6B90-44F9-949A-8ECE812F222F}"/>
              </a:ext>
            </a:extLst>
          </p:cNvPr>
          <p:cNvSpPr>
            <a:spLocks noGrp="1"/>
          </p:cNvSpPr>
          <p:nvPr>
            <p:ph idx="1"/>
          </p:nvPr>
        </p:nvSpPr>
        <p:spPr/>
        <p:txBody>
          <a:bodyPr/>
          <a:lstStyle/>
          <a:p>
            <a:endParaRPr lang="es-MX"/>
          </a:p>
        </p:txBody>
      </p:sp>
      <p:sp>
        <p:nvSpPr>
          <p:cNvPr id="4" name="Rectángulo: esquinas redondeadas 3">
            <a:extLst>
              <a:ext uri="{FF2B5EF4-FFF2-40B4-BE49-F238E27FC236}">
                <a16:creationId xmlns:a16="http://schemas.microsoft.com/office/drawing/2014/main" id="{D5268E1C-31BA-4D71-8F03-BEF4FE38A269}"/>
              </a:ext>
            </a:extLst>
          </p:cNvPr>
          <p:cNvSpPr/>
          <p:nvPr/>
        </p:nvSpPr>
        <p:spPr>
          <a:xfrm>
            <a:off x="683568" y="836712"/>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a:t>Planeación dia a dia por materia</a:t>
            </a:r>
            <a:endParaRPr lang="es-MX" sz="3200" b="1" dirty="0"/>
          </a:p>
        </p:txBody>
      </p:sp>
      <p:graphicFrame>
        <p:nvGraphicFramePr>
          <p:cNvPr id="5" name="Diagrama 4">
            <a:extLst>
              <a:ext uri="{FF2B5EF4-FFF2-40B4-BE49-F238E27FC236}">
                <a16:creationId xmlns:a16="http://schemas.microsoft.com/office/drawing/2014/main" id="{B8B2F7B6-8A70-4E3E-BED6-D2C05F5D81F1}"/>
              </a:ext>
            </a:extLst>
          </p:cNvPr>
          <p:cNvGraphicFramePr/>
          <p:nvPr>
            <p:extLst>
              <p:ext uri="{D42A27DB-BD31-4B8C-83A1-F6EECF244321}">
                <p14:modId xmlns:p14="http://schemas.microsoft.com/office/powerpoint/2010/main" val="2579432033"/>
              </p:ext>
            </p:extLst>
          </p:nvPr>
        </p:nvGraphicFramePr>
        <p:xfrm>
          <a:off x="687665" y="184482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70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7DC2F3-BA4D-4AA1-ABC3-2B3F3227A41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774889B-C7E7-426E-B83B-DB5BDAFA63B0}"/>
              </a:ext>
            </a:extLst>
          </p:cNvPr>
          <p:cNvSpPr>
            <a:spLocks noGrp="1"/>
          </p:cNvSpPr>
          <p:nvPr>
            <p:ph idx="1"/>
          </p:nvPr>
        </p:nvSpPr>
        <p:spPr/>
        <p:txBody>
          <a:bodyPr/>
          <a:lstStyle/>
          <a:p>
            <a:endParaRPr lang="es-MX"/>
          </a:p>
        </p:txBody>
      </p:sp>
      <p:sp>
        <p:nvSpPr>
          <p:cNvPr id="5" name="Rectángulo: esquinas redondeadas 4">
            <a:extLst>
              <a:ext uri="{FF2B5EF4-FFF2-40B4-BE49-F238E27FC236}">
                <a16:creationId xmlns:a16="http://schemas.microsoft.com/office/drawing/2014/main" id="{D5463798-BC75-40D1-9F19-AB79E6E40F8D}"/>
              </a:ext>
            </a:extLst>
          </p:cNvPr>
          <p:cNvSpPr/>
          <p:nvPr/>
        </p:nvSpPr>
        <p:spPr>
          <a:xfrm>
            <a:off x="1187624" y="692696"/>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Planeación </a:t>
            </a:r>
            <a:r>
              <a:rPr lang="es-MX" sz="3200" b="1" dirty="0" err="1"/>
              <a:t>dia</a:t>
            </a:r>
            <a:r>
              <a:rPr lang="es-MX" sz="3200" b="1" dirty="0"/>
              <a:t> a </a:t>
            </a:r>
            <a:r>
              <a:rPr lang="es-MX" sz="3200" b="1" dirty="0" err="1"/>
              <a:t>dia</a:t>
            </a:r>
            <a:r>
              <a:rPr lang="es-MX" sz="3200" b="1" dirty="0"/>
              <a:t> por materia</a:t>
            </a:r>
          </a:p>
        </p:txBody>
      </p:sp>
      <p:graphicFrame>
        <p:nvGraphicFramePr>
          <p:cNvPr id="9" name="Diagrama 8">
            <a:extLst>
              <a:ext uri="{FF2B5EF4-FFF2-40B4-BE49-F238E27FC236}">
                <a16:creationId xmlns:a16="http://schemas.microsoft.com/office/drawing/2014/main" id="{7AE3F6D0-257C-4C80-95E9-489623D55D5F}"/>
              </a:ext>
            </a:extLst>
          </p:cNvPr>
          <p:cNvGraphicFramePr/>
          <p:nvPr>
            <p:extLst>
              <p:ext uri="{D42A27DB-BD31-4B8C-83A1-F6EECF244321}">
                <p14:modId xmlns:p14="http://schemas.microsoft.com/office/powerpoint/2010/main" val="1817370295"/>
              </p:ext>
            </p:extLst>
          </p:nvPr>
        </p:nvGraphicFramePr>
        <p:xfrm>
          <a:off x="1182878" y="1700808"/>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2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EBCDC-AACF-424B-9D2E-417B6677772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D87F674-ADFF-4686-908C-6B716DD6EEC7}"/>
              </a:ext>
            </a:extLst>
          </p:cNvPr>
          <p:cNvSpPr>
            <a:spLocks noGrp="1"/>
          </p:cNvSpPr>
          <p:nvPr>
            <p:ph idx="1"/>
          </p:nvPr>
        </p:nvSpPr>
        <p:spPr/>
        <p:txBody>
          <a:bodyPr/>
          <a:lstStyle/>
          <a:p>
            <a:endParaRPr lang="es-MX"/>
          </a:p>
        </p:txBody>
      </p:sp>
      <p:sp>
        <p:nvSpPr>
          <p:cNvPr id="4" name="Rectángulo: esquinas redondeadas 3">
            <a:extLst>
              <a:ext uri="{FF2B5EF4-FFF2-40B4-BE49-F238E27FC236}">
                <a16:creationId xmlns:a16="http://schemas.microsoft.com/office/drawing/2014/main" id="{3B5A44EA-3184-42EC-ACAD-19695E34559A}"/>
              </a:ext>
            </a:extLst>
          </p:cNvPr>
          <p:cNvSpPr/>
          <p:nvPr/>
        </p:nvSpPr>
        <p:spPr>
          <a:xfrm>
            <a:off x="1043608" y="620688"/>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Planeación </a:t>
            </a:r>
            <a:r>
              <a:rPr lang="es-MX" sz="3200" b="1" dirty="0" err="1"/>
              <a:t>dia</a:t>
            </a:r>
            <a:r>
              <a:rPr lang="es-MX" sz="3200" b="1" dirty="0"/>
              <a:t> a </a:t>
            </a:r>
            <a:r>
              <a:rPr lang="es-MX" sz="3200" b="1" dirty="0" err="1"/>
              <a:t>dia</a:t>
            </a:r>
            <a:r>
              <a:rPr lang="es-MX" sz="3200" b="1" dirty="0"/>
              <a:t> por materia</a:t>
            </a:r>
          </a:p>
        </p:txBody>
      </p:sp>
      <p:graphicFrame>
        <p:nvGraphicFramePr>
          <p:cNvPr id="5" name="Diagrama 4">
            <a:extLst>
              <a:ext uri="{FF2B5EF4-FFF2-40B4-BE49-F238E27FC236}">
                <a16:creationId xmlns:a16="http://schemas.microsoft.com/office/drawing/2014/main" id="{2F704E6D-0D5D-425C-9EDA-ABFA221B4AB2}"/>
              </a:ext>
            </a:extLst>
          </p:cNvPr>
          <p:cNvGraphicFramePr/>
          <p:nvPr>
            <p:extLst>
              <p:ext uri="{D42A27DB-BD31-4B8C-83A1-F6EECF244321}">
                <p14:modId xmlns:p14="http://schemas.microsoft.com/office/powerpoint/2010/main" val="3744924103"/>
              </p:ext>
            </p:extLst>
          </p:nvPr>
        </p:nvGraphicFramePr>
        <p:xfrm>
          <a:off x="1043608" y="1484784"/>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13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9C5E2-56D0-4E35-B64A-481AF12FE601}"/>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DABD0D39-0760-4678-A7FF-CACAE6B8DAD7}"/>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774419840"/>
                    </a:ext>
                  </a:extLst>
                </a:gridCol>
                <a:gridCol w="25400">
                  <a:extLst>
                    <a:ext uri="{9D8B030D-6E8A-4147-A177-3AD203B41FA5}">
                      <a16:colId xmlns:a16="http://schemas.microsoft.com/office/drawing/2014/main" val="16204947"/>
                    </a:ext>
                  </a:extLst>
                </a:gridCol>
                <a:gridCol w="25400">
                  <a:extLst>
                    <a:ext uri="{9D8B030D-6E8A-4147-A177-3AD203B41FA5}">
                      <a16:colId xmlns:a16="http://schemas.microsoft.com/office/drawing/2014/main" val="2577305908"/>
                    </a:ext>
                  </a:extLst>
                </a:gridCol>
                <a:gridCol w="25400">
                  <a:extLst>
                    <a:ext uri="{9D8B030D-6E8A-4147-A177-3AD203B41FA5}">
                      <a16:colId xmlns:a16="http://schemas.microsoft.com/office/drawing/2014/main" val="3403200026"/>
                    </a:ext>
                  </a:extLst>
                </a:gridCol>
                <a:gridCol w="25400">
                  <a:extLst>
                    <a:ext uri="{9D8B030D-6E8A-4147-A177-3AD203B41FA5}">
                      <a16:colId xmlns:a16="http://schemas.microsoft.com/office/drawing/2014/main" val="3119613284"/>
                    </a:ext>
                  </a:extLst>
                </a:gridCol>
                <a:gridCol w="25400">
                  <a:extLst>
                    <a:ext uri="{9D8B030D-6E8A-4147-A177-3AD203B41FA5}">
                      <a16:colId xmlns:a16="http://schemas.microsoft.com/office/drawing/2014/main" val="1837042329"/>
                    </a:ext>
                  </a:extLst>
                </a:gridCol>
                <a:gridCol w="25400">
                  <a:extLst>
                    <a:ext uri="{9D8B030D-6E8A-4147-A177-3AD203B41FA5}">
                      <a16:colId xmlns:a16="http://schemas.microsoft.com/office/drawing/2014/main" val="383170656"/>
                    </a:ext>
                  </a:extLst>
                </a:gridCol>
              </a:tblGrid>
              <a:tr h="0">
                <a:tc gridSpan="7">
                  <a:txBody>
                    <a:bodyPr/>
                    <a:lstStyle/>
                    <a:p>
                      <a:pPr algn="ctr">
                        <a:lnSpc>
                          <a:spcPct val="115000"/>
                        </a:lnSpc>
                        <a:spcAft>
                          <a:spcPts val="1000"/>
                        </a:spcAft>
                      </a:pPr>
                      <a:r>
                        <a:rPr lang="es-ES" sz="100">
                          <a:effectLst/>
                        </a:rPr>
                        <a:t> </a:t>
                      </a:r>
                      <a:endParaRPr lang="es-MX" sz="100">
                        <a:effectLst/>
                      </a:endParaRPr>
                    </a:p>
                    <a:p>
                      <a:pPr algn="ctr">
                        <a:lnSpc>
                          <a:spcPct val="115000"/>
                        </a:lnSpc>
                        <a:spcAft>
                          <a:spcPts val="0"/>
                        </a:spcAft>
                      </a:pPr>
                      <a:r>
                        <a:rPr lang="es-ES" sz="100">
                          <a:effectLst/>
                        </a:rPr>
                        <a:t>FORMATO DE PLANIFICACIÓN DE COOPERACIÓN INTERDISCIPLINARIA</a:t>
                      </a:r>
                      <a:endParaRPr lang="es-MX" sz="100">
                        <a:effectLst/>
                      </a:endParaRPr>
                    </a:p>
                    <a:p>
                      <a:pPr algn="ctr">
                        <a:lnSpc>
                          <a:spcPct val="115000"/>
                        </a:lnSpc>
                        <a:spcAft>
                          <a:spcPts val="0"/>
                        </a:spcAft>
                      </a:pPr>
                      <a:r>
                        <a:rPr lang="es-ES" sz="100">
                          <a:effectLst/>
                        </a:rPr>
                        <a:t>MATERIA DE HISTORIA DE MÉXICO </a:t>
                      </a:r>
                      <a:endParaRPr lang="es-MX" sz="100">
                        <a:effectLst/>
                      </a:endParaRPr>
                    </a:p>
                    <a:p>
                      <a:pPr>
                        <a:lnSpc>
                          <a:spcPct val="115000"/>
                        </a:lnSpc>
                        <a:spcAft>
                          <a:spcPts val="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1671392"/>
                  </a:ext>
                </a:extLst>
              </a:tr>
              <a:tr h="0">
                <a:tc>
                  <a:txBody>
                    <a:bodyPr/>
                    <a:lstStyle/>
                    <a:p>
                      <a:pPr algn="ctr">
                        <a:lnSpc>
                          <a:spcPct val="115000"/>
                        </a:lnSpc>
                        <a:spcAft>
                          <a:spcPts val="1000"/>
                        </a:spcAft>
                      </a:pPr>
                      <a:r>
                        <a:rPr lang="es-ES" sz="100">
                          <a:effectLst/>
                        </a:rPr>
                        <a:t>UNIDAD V</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TEMAS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ACTIVIDADES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FECHAS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ESTRATEGIAS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PRODUCTOS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S" sz="100">
                          <a:effectLst/>
                        </a:rPr>
                        <a:t>EVALUACIÓN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65285842"/>
                  </a:ext>
                </a:extLst>
              </a:tr>
              <a:tr h="0">
                <a:tc>
                  <a:txBody>
                    <a:bodyPr/>
                    <a:lstStyle/>
                    <a:p>
                      <a:pPr>
                        <a:lnSpc>
                          <a:spcPct val="115000"/>
                        </a:lnSpc>
                        <a:spcAft>
                          <a:spcPts val="1000"/>
                        </a:spcAft>
                      </a:pPr>
                      <a:r>
                        <a:rPr lang="es-ES" sz="100">
                          <a:effectLst/>
                        </a:rPr>
                        <a:t>México durante el régimen de Porfirio Díaz</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a:effectLst/>
                        </a:rPr>
                        <a:t>Economía en el porfiriato: sistema económico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Relaciones internacionales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Lectura del texto de Enrique Cárdenas sobre la industrialización en México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Analizar los datos estadísticos sobre la interconexión entre México y el mundo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895">
                        <a:lnSpc>
                          <a:spcPct val="115000"/>
                        </a:lnSpc>
                        <a:spcAft>
                          <a:spcPts val="0"/>
                        </a:spcAft>
                      </a:pPr>
                      <a:r>
                        <a:rPr lang="es-ES" sz="100">
                          <a:effectLst/>
                        </a:rPr>
                        <a:t>Octubre 2018</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Octubre 2018</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marL="48895">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Realizar en parejas la lectura en el salón de clase, responder 3  preguntas detonadoras para discutir la lectura en clase</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En parejas analizan los datos y realizan un cuadro comparativo a partir de los datos dados por el maestro y datos actual</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Reporte de lectura individual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Cuadro comparativo</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dirty="0">
                          <a:effectLst/>
                        </a:rPr>
                        <a:t>10%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10%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33972468"/>
                  </a:ext>
                </a:extLst>
              </a:tr>
            </a:tbl>
          </a:graphicData>
        </a:graphic>
      </p:graphicFrame>
      <p:graphicFrame>
        <p:nvGraphicFramePr>
          <p:cNvPr id="5" name="Tabla 4">
            <a:extLst>
              <a:ext uri="{FF2B5EF4-FFF2-40B4-BE49-F238E27FC236}">
                <a16:creationId xmlns:a16="http://schemas.microsoft.com/office/drawing/2014/main" id="{2B740886-B6BF-47D2-AB9E-35B46F0F126C}"/>
              </a:ext>
            </a:extLst>
          </p:cNvPr>
          <p:cNvGraphicFramePr>
            <a:graphicFrameLocks noGrp="1"/>
          </p:cNvGraphicFramePr>
          <p:nvPr>
            <p:extLst>
              <p:ext uri="{D42A27DB-BD31-4B8C-83A1-F6EECF244321}">
                <p14:modId xmlns:p14="http://schemas.microsoft.com/office/powerpoint/2010/main" val="1816048292"/>
              </p:ext>
            </p:extLst>
          </p:nvPr>
        </p:nvGraphicFramePr>
        <p:xfrm>
          <a:off x="539552" y="764704"/>
          <a:ext cx="8064897" cy="5328592"/>
        </p:xfrm>
        <a:graphic>
          <a:graphicData uri="http://schemas.openxmlformats.org/drawingml/2006/table">
            <a:tbl>
              <a:tblPr firstRow="1" firstCol="1" bandRow="1">
                <a:tableStyleId>{5C22544A-7EE6-4342-B048-85BDC9FD1C3A}</a:tableStyleId>
              </a:tblPr>
              <a:tblGrid>
                <a:gridCol w="1151613">
                  <a:extLst>
                    <a:ext uri="{9D8B030D-6E8A-4147-A177-3AD203B41FA5}">
                      <a16:colId xmlns:a16="http://schemas.microsoft.com/office/drawing/2014/main" val="1847502263"/>
                    </a:ext>
                  </a:extLst>
                </a:gridCol>
                <a:gridCol w="1152214">
                  <a:extLst>
                    <a:ext uri="{9D8B030D-6E8A-4147-A177-3AD203B41FA5}">
                      <a16:colId xmlns:a16="http://schemas.microsoft.com/office/drawing/2014/main" val="3035908388"/>
                    </a:ext>
                  </a:extLst>
                </a:gridCol>
                <a:gridCol w="1152214">
                  <a:extLst>
                    <a:ext uri="{9D8B030D-6E8A-4147-A177-3AD203B41FA5}">
                      <a16:colId xmlns:a16="http://schemas.microsoft.com/office/drawing/2014/main" val="2413036073"/>
                    </a:ext>
                  </a:extLst>
                </a:gridCol>
                <a:gridCol w="1152214">
                  <a:extLst>
                    <a:ext uri="{9D8B030D-6E8A-4147-A177-3AD203B41FA5}">
                      <a16:colId xmlns:a16="http://schemas.microsoft.com/office/drawing/2014/main" val="3830003086"/>
                    </a:ext>
                  </a:extLst>
                </a:gridCol>
                <a:gridCol w="1152214">
                  <a:extLst>
                    <a:ext uri="{9D8B030D-6E8A-4147-A177-3AD203B41FA5}">
                      <a16:colId xmlns:a16="http://schemas.microsoft.com/office/drawing/2014/main" val="1279150956"/>
                    </a:ext>
                  </a:extLst>
                </a:gridCol>
                <a:gridCol w="1152214">
                  <a:extLst>
                    <a:ext uri="{9D8B030D-6E8A-4147-A177-3AD203B41FA5}">
                      <a16:colId xmlns:a16="http://schemas.microsoft.com/office/drawing/2014/main" val="3273657979"/>
                    </a:ext>
                  </a:extLst>
                </a:gridCol>
                <a:gridCol w="1152214">
                  <a:extLst>
                    <a:ext uri="{9D8B030D-6E8A-4147-A177-3AD203B41FA5}">
                      <a16:colId xmlns:a16="http://schemas.microsoft.com/office/drawing/2014/main" val="3689465386"/>
                    </a:ext>
                  </a:extLst>
                </a:gridCol>
              </a:tblGrid>
              <a:tr h="821944">
                <a:tc gridSpan="7">
                  <a:txBody>
                    <a:bodyPr/>
                    <a:lstStyle/>
                    <a:p>
                      <a:pPr algn="ctr">
                        <a:lnSpc>
                          <a:spcPct val="115000"/>
                        </a:lnSpc>
                        <a:spcAft>
                          <a:spcPts val="1000"/>
                        </a:spcAft>
                      </a:pPr>
                      <a:r>
                        <a:rPr lang="es-ES" sz="800" dirty="0">
                          <a:effectLst/>
                        </a:rPr>
                        <a:t> </a:t>
                      </a:r>
                      <a:endParaRPr lang="es-MX" sz="800" dirty="0">
                        <a:effectLst/>
                      </a:endParaRPr>
                    </a:p>
                    <a:p>
                      <a:pPr algn="ctr">
                        <a:lnSpc>
                          <a:spcPct val="115000"/>
                        </a:lnSpc>
                        <a:spcAft>
                          <a:spcPts val="0"/>
                        </a:spcAft>
                      </a:pPr>
                      <a:r>
                        <a:rPr lang="es-ES" sz="800" dirty="0">
                          <a:effectLst/>
                        </a:rPr>
                        <a:t>FORMATO DE PLANIFICACIÓN DE COOPERACIÓN INTERDISCIPLINARIA</a:t>
                      </a:r>
                      <a:endParaRPr lang="es-MX" sz="800" dirty="0">
                        <a:effectLst/>
                      </a:endParaRPr>
                    </a:p>
                    <a:p>
                      <a:pPr algn="ctr">
                        <a:lnSpc>
                          <a:spcPct val="115000"/>
                        </a:lnSpc>
                        <a:spcAft>
                          <a:spcPts val="0"/>
                        </a:spcAft>
                      </a:pPr>
                      <a:r>
                        <a:rPr lang="es-ES" sz="800" dirty="0">
                          <a:effectLst/>
                        </a:rPr>
                        <a:t>MATERIA DE HISTORIA DE MÉXICO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95004224"/>
                  </a:ext>
                </a:extLst>
              </a:tr>
              <a:tr h="171766">
                <a:tc>
                  <a:txBody>
                    <a:bodyPr/>
                    <a:lstStyle/>
                    <a:p>
                      <a:pPr algn="ctr">
                        <a:lnSpc>
                          <a:spcPct val="115000"/>
                        </a:lnSpc>
                        <a:spcAft>
                          <a:spcPts val="1000"/>
                        </a:spcAft>
                      </a:pPr>
                      <a:r>
                        <a:rPr lang="es-ES" sz="700">
                          <a:effectLst/>
                        </a:rPr>
                        <a:t>UNIDAD V</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1000"/>
                        </a:spcAft>
                      </a:pPr>
                      <a:r>
                        <a:rPr lang="es-ES" sz="800">
                          <a:effectLst/>
                        </a:rPr>
                        <a:t>TEMAS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1000"/>
                        </a:spcAft>
                      </a:pPr>
                      <a:r>
                        <a:rPr lang="es-ES" sz="800">
                          <a:effectLst/>
                        </a:rPr>
                        <a:t>ACTIVIDADES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1000"/>
                        </a:spcAft>
                      </a:pPr>
                      <a:r>
                        <a:rPr lang="es-ES" sz="800">
                          <a:effectLst/>
                        </a:rPr>
                        <a:t>FECHAS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1000"/>
                        </a:spcAft>
                      </a:pPr>
                      <a:r>
                        <a:rPr lang="es-ES" sz="800">
                          <a:effectLst/>
                        </a:rPr>
                        <a:t>ESTRATEGIAS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1000"/>
                        </a:spcAft>
                      </a:pPr>
                      <a:r>
                        <a:rPr lang="es-ES" sz="800">
                          <a:effectLst/>
                        </a:rPr>
                        <a:t>PRODUCTOS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gn="ctr">
                        <a:lnSpc>
                          <a:spcPct val="115000"/>
                        </a:lnSpc>
                        <a:spcAft>
                          <a:spcPts val="0"/>
                        </a:spcAft>
                      </a:pPr>
                      <a:r>
                        <a:rPr lang="es-ES" sz="800">
                          <a:effectLst/>
                        </a:rPr>
                        <a:t>EVALUACIÓN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extLst>
                  <a:ext uri="{0D108BD9-81ED-4DB2-BD59-A6C34878D82A}">
                    <a16:rowId xmlns:a16="http://schemas.microsoft.com/office/drawing/2014/main" val="275424483"/>
                  </a:ext>
                </a:extLst>
              </a:tr>
              <a:tr h="4334882">
                <a:tc>
                  <a:txBody>
                    <a:bodyPr/>
                    <a:lstStyle/>
                    <a:p>
                      <a:pPr>
                        <a:lnSpc>
                          <a:spcPct val="115000"/>
                        </a:lnSpc>
                        <a:spcAft>
                          <a:spcPts val="1000"/>
                        </a:spcAft>
                      </a:pPr>
                      <a:r>
                        <a:rPr lang="es-ES" sz="800">
                          <a:effectLst/>
                        </a:rPr>
                        <a:t>México durante el régimen de Porfirio Díaz</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nSpc>
                          <a:spcPct val="115000"/>
                        </a:lnSpc>
                        <a:spcAft>
                          <a:spcPts val="0"/>
                        </a:spcAft>
                      </a:pPr>
                      <a:r>
                        <a:rPr lang="es-ES" sz="800">
                          <a:effectLst/>
                        </a:rPr>
                        <a:t>Economía en el porfiriato: sistema económico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Relaciones internacionales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nSpc>
                          <a:spcPct val="115000"/>
                        </a:lnSpc>
                        <a:spcAft>
                          <a:spcPts val="1000"/>
                        </a:spcAft>
                      </a:pPr>
                      <a:r>
                        <a:rPr lang="es-ES" sz="800">
                          <a:effectLst/>
                        </a:rPr>
                        <a:t>Lectura del texto de Enrique Cárdenas sobre la industrialización en México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Analizar los datos estadísticos sobre la interconexión entre México y el mundo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marL="48895">
                        <a:lnSpc>
                          <a:spcPct val="115000"/>
                        </a:lnSpc>
                        <a:spcAft>
                          <a:spcPts val="0"/>
                        </a:spcAft>
                      </a:pPr>
                      <a:r>
                        <a:rPr lang="es-ES" sz="800">
                          <a:effectLst/>
                        </a:rPr>
                        <a:t>Octubre 2018</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Octubre 2018</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0"/>
                        </a:spcAft>
                      </a:pPr>
                      <a:r>
                        <a:rPr lang="es-ES" sz="800">
                          <a:effectLst/>
                        </a:rPr>
                        <a:t> </a:t>
                      </a:r>
                      <a:endParaRPr lang="es-MX" sz="800">
                        <a:effectLst/>
                      </a:endParaRPr>
                    </a:p>
                    <a:p>
                      <a:pPr marL="48895">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marL="48895">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nSpc>
                          <a:spcPct val="115000"/>
                        </a:lnSpc>
                        <a:spcAft>
                          <a:spcPts val="1000"/>
                        </a:spcAft>
                      </a:pPr>
                      <a:r>
                        <a:rPr lang="es-ES" sz="800">
                          <a:effectLst/>
                        </a:rPr>
                        <a:t>Realizar en parejas la lectura en el salón de clase, responder 3  preguntas detonadoras para discutir la lectura en clase</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En parejas analizan los datos y realizan un cuadro comparativo a partir de los datos dados por el maestro y datos actual</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nSpc>
                          <a:spcPct val="115000"/>
                        </a:lnSpc>
                        <a:spcAft>
                          <a:spcPts val="1000"/>
                        </a:spcAft>
                      </a:pPr>
                      <a:r>
                        <a:rPr lang="es-ES" sz="800">
                          <a:effectLst/>
                        </a:rPr>
                        <a:t>Reporte de lectura individual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Cuadro comparativo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tc>
                  <a:txBody>
                    <a:bodyPr/>
                    <a:lstStyle/>
                    <a:p>
                      <a:pPr>
                        <a:lnSpc>
                          <a:spcPct val="115000"/>
                        </a:lnSpc>
                        <a:spcAft>
                          <a:spcPts val="0"/>
                        </a:spcAft>
                      </a:pPr>
                      <a:r>
                        <a:rPr lang="es-ES" sz="800" dirty="0">
                          <a:effectLst/>
                        </a:rPr>
                        <a:t>10%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10%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58" marR="50758" marT="0" marB="0"/>
                </a:tc>
                <a:extLst>
                  <a:ext uri="{0D108BD9-81ED-4DB2-BD59-A6C34878D82A}">
                    <a16:rowId xmlns:a16="http://schemas.microsoft.com/office/drawing/2014/main" val="1246092547"/>
                  </a:ext>
                </a:extLst>
              </a:tr>
            </a:tbl>
          </a:graphicData>
        </a:graphic>
      </p:graphicFrame>
    </p:spTree>
    <p:extLst>
      <p:ext uri="{BB962C8B-B14F-4D97-AF65-F5344CB8AC3E}">
        <p14:creationId xmlns:p14="http://schemas.microsoft.com/office/powerpoint/2010/main" val="189753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7CDCC-1F85-49C0-BAD6-8703EAF4D08F}"/>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D86C26EF-ABE2-4964-BACF-5F6EE8B144DA}"/>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193427528"/>
                    </a:ext>
                  </a:extLst>
                </a:gridCol>
                <a:gridCol w="25400">
                  <a:extLst>
                    <a:ext uri="{9D8B030D-6E8A-4147-A177-3AD203B41FA5}">
                      <a16:colId xmlns:a16="http://schemas.microsoft.com/office/drawing/2014/main" val="171659174"/>
                    </a:ext>
                  </a:extLst>
                </a:gridCol>
                <a:gridCol w="25400">
                  <a:extLst>
                    <a:ext uri="{9D8B030D-6E8A-4147-A177-3AD203B41FA5}">
                      <a16:colId xmlns:a16="http://schemas.microsoft.com/office/drawing/2014/main" val="374153188"/>
                    </a:ext>
                  </a:extLst>
                </a:gridCol>
                <a:gridCol w="25400">
                  <a:extLst>
                    <a:ext uri="{9D8B030D-6E8A-4147-A177-3AD203B41FA5}">
                      <a16:colId xmlns:a16="http://schemas.microsoft.com/office/drawing/2014/main" val="839281105"/>
                    </a:ext>
                  </a:extLst>
                </a:gridCol>
                <a:gridCol w="25400">
                  <a:extLst>
                    <a:ext uri="{9D8B030D-6E8A-4147-A177-3AD203B41FA5}">
                      <a16:colId xmlns:a16="http://schemas.microsoft.com/office/drawing/2014/main" val="1595185297"/>
                    </a:ext>
                  </a:extLst>
                </a:gridCol>
                <a:gridCol w="25400">
                  <a:extLst>
                    <a:ext uri="{9D8B030D-6E8A-4147-A177-3AD203B41FA5}">
                      <a16:colId xmlns:a16="http://schemas.microsoft.com/office/drawing/2014/main" val="1248546237"/>
                    </a:ext>
                  </a:extLst>
                </a:gridCol>
                <a:gridCol w="25400">
                  <a:extLst>
                    <a:ext uri="{9D8B030D-6E8A-4147-A177-3AD203B41FA5}">
                      <a16:colId xmlns:a16="http://schemas.microsoft.com/office/drawing/2014/main" val="197198717"/>
                    </a:ext>
                  </a:extLst>
                </a:gridCol>
              </a:tblGrid>
              <a:tr h="0">
                <a:tc gridSpan="7">
                  <a:txBody>
                    <a:bodyPr/>
                    <a:lstStyle/>
                    <a:p>
                      <a:pPr algn="ctr">
                        <a:lnSpc>
                          <a:spcPct val="115000"/>
                        </a:lnSpc>
                        <a:spcAft>
                          <a:spcPts val="1000"/>
                        </a:spcAft>
                      </a:pPr>
                      <a:r>
                        <a:rPr lang="es-ES" sz="100">
                          <a:effectLst/>
                        </a:rPr>
                        <a:t> </a:t>
                      </a:r>
                      <a:endParaRPr lang="es-MX" sz="100">
                        <a:effectLst/>
                      </a:endParaRPr>
                    </a:p>
                    <a:p>
                      <a:pPr algn="ctr">
                        <a:lnSpc>
                          <a:spcPct val="115000"/>
                        </a:lnSpc>
                        <a:spcAft>
                          <a:spcPts val="0"/>
                        </a:spcAft>
                      </a:pPr>
                      <a:r>
                        <a:rPr lang="es-ES" sz="100">
                          <a:effectLst/>
                        </a:rPr>
                        <a:t>FORMATO DE PLANIFICACIÓN DE COOPERACIÓN INTERDISCIPLINARIA</a:t>
                      </a:r>
                      <a:endParaRPr lang="es-MX" sz="100">
                        <a:effectLst/>
                      </a:endParaRPr>
                    </a:p>
                    <a:p>
                      <a:pPr algn="ctr">
                        <a:lnSpc>
                          <a:spcPct val="115000"/>
                        </a:lnSpc>
                        <a:spcAft>
                          <a:spcPts val="0"/>
                        </a:spcAft>
                      </a:pPr>
                      <a:r>
                        <a:rPr lang="es-ES" sz="100">
                          <a:effectLst/>
                        </a:rPr>
                        <a:t>MATERIA DE HISTORIA DE MÉXICO </a:t>
                      </a:r>
                      <a:endParaRPr lang="es-MX" sz="100">
                        <a:effectLst/>
                      </a:endParaRPr>
                    </a:p>
                    <a:p>
                      <a:pPr>
                        <a:lnSpc>
                          <a:spcPct val="115000"/>
                        </a:lnSpc>
                        <a:spcAft>
                          <a:spcPts val="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15785850"/>
                  </a:ext>
                </a:extLst>
              </a:tr>
              <a:tr h="0">
                <a:tc>
                  <a:txBody>
                    <a:bodyPr/>
                    <a:lstStyle/>
                    <a:p>
                      <a:pPr algn="ctr">
                        <a:lnSpc>
                          <a:spcPct val="115000"/>
                        </a:lnSpc>
                        <a:spcAft>
                          <a:spcPts val="1000"/>
                        </a:spcAft>
                      </a:pPr>
                      <a:r>
                        <a:rPr lang="es-ES" sz="100">
                          <a:effectLst/>
                        </a:rPr>
                        <a:t>UNIDAD 8</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TEMAS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ACTIVIDADES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FECHAS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ESTRATEGIAS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PRODUCTOS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S" sz="100">
                          <a:effectLst/>
                        </a:rPr>
                        <a:t>EVALUACIÓN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53846470"/>
                  </a:ext>
                </a:extLst>
              </a:tr>
              <a:tr h="0">
                <a:tc>
                  <a:txBody>
                    <a:bodyPr/>
                    <a:lstStyle/>
                    <a:p>
                      <a:pPr>
                        <a:lnSpc>
                          <a:spcPct val="115000"/>
                        </a:lnSpc>
                        <a:spcAft>
                          <a:spcPts val="1000"/>
                        </a:spcAft>
                      </a:pPr>
                      <a:r>
                        <a:rPr lang="es-ES" sz="100">
                          <a:effectLst/>
                        </a:rPr>
                        <a:t>México contemporáneo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Neoliberalismo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a:effectLst/>
                        </a:rPr>
                        <a:t>Milagro mexicano e industrialización.</a:t>
                      </a:r>
                      <a:endParaRPr lang="es-MX" sz="100">
                        <a:effectLst/>
                      </a:endParaRPr>
                    </a:p>
                    <a:p>
                      <a:pPr>
                        <a:lnSpc>
                          <a:spcPct val="115000"/>
                        </a:lnSpc>
                        <a:spcAft>
                          <a:spcPts val="0"/>
                        </a:spcAft>
                      </a:pPr>
                      <a:r>
                        <a:rPr lang="es-ES" sz="100">
                          <a:effectLst/>
                        </a:rPr>
                        <a:t>Proceso de industrialización y cambio social y urbano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Proceso de apertura económica en México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a:effectLst/>
                        </a:rPr>
                        <a:t>Investiga el cambio social y económico generado por el desarrollo de la industria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Realiza una historia de vida de un familiar sobre el cambio generado en la ciudad a partir de los años noventa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895">
                        <a:lnSpc>
                          <a:spcPct val="115000"/>
                        </a:lnSpc>
                        <a:spcAft>
                          <a:spcPts val="0"/>
                        </a:spcAft>
                      </a:pPr>
                      <a:r>
                        <a:rPr lang="es-ES" sz="100">
                          <a:effectLst/>
                        </a:rPr>
                        <a:t>Noviembre 2018</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Noviembre 2018</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1000"/>
                        </a:spcAft>
                      </a:pPr>
                      <a:r>
                        <a:rPr lang="es-ES" sz="100">
                          <a:effectLst/>
                        </a:rPr>
                        <a:t>Mayo/2018</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Revisión del video documental sobre el milagro mexicano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Realizar en video una entrevista a un miembro de la familia que pueda describir el cambio de la ciudad a partir del TLC</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Investiga el impacto sobre el medio del proceso elegido.</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Reporte de video individual y discusión en grupo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Video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dirty="0">
                          <a:effectLst/>
                        </a:rPr>
                        <a:t>5%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20%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6684158"/>
                  </a:ext>
                </a:extLst>
              </a:tr>
            </a:tbl>
          </a:graphicData>
        </a:graphic>
      </p:graphicFrame>
      <p:graphicFrame>
        <p:nvGraphicFramePr>
          <p:cNvPr id="5" name="Tabla 4">
            <a:extLst>
              <a:ext uri="{FF2B5EF4-FFF2-40B4-BE49-F238E27FC236}">
                <a16:creationId xmlns:a16="http://schemas.microsoft.com/office/drawing/2014/main" id="{33AB5BB5-6393-4A48-B65C-718853C930FA}"/>
              </a:ext>
            </a:extLst>
          </p:cNvPr>
          <p:cNvGraphicFramePr>
            <a:graphicFrameLocks noGrp="1"/>
          </p:cNvGraphicFramePr>
          <p:nvPr>
            <p:extLst>
              <p:ext uri="{D42A27DB-BD31-4B8C-83A1-F6EECF244321}">
                <p14:modId xmlns:p14="http://schemas.microsoft.com/office/powerpoint/2010/main" val="522835609"/>
              </p:ext>
            </p:extLst>
          </p:nvPr>
        </p:nvGraphicFramePr>
        <p:xfrm>
          <a:off x="683568" y="980728"/>
          <a:ext cx="7704856" cy="5040559"/>
        </p:xfrm>
        <a:graphic>
          <a:graphicData uri="http://schemas.openxmlformats.org/drawingml/2006/table">
            <a:tbl>
              <a:tblPr firstRow="1" firstCol="1" bandRow="1">
                <a:tableStyleId>{5C22544A-7EE6-4342-B048-85BDC9FD1C3A}</a:tableStyleId>
              </a:tblPr>
              <a:tblGrid>
                <a:gridCol w="601631">
                  <a:extLst>
                    <a:ext uri="{9D8B030D-6E8A-4147-A177-3AD203B41FA5}">
                      <a16:colId xmlns:a16="http://schemas.microsoft.com/office/drawing/2014/main" val="2953608201"/>
                    </a:ext>
                  </a:extLst>
                </a:gridCol>
                <a:gridCol w="1219049">
                  <a:extLst>
                    <a:ext uri="{9D8B030D-6E8A-4147-A177-3AD203B41FA5}">
                      <a16:colId xmlns:a16="http://schemas.microsoft.com/office/drawing/2014/main" val="2464303425"/>
                    </a:ext>
                  </a:extLst>
                </a:gridCol>
                <a:gridCol w="1077558">
                  <a:extLst>
                    <a:ext uri="{9D8B030D-6E8A-4147-A177-3AD203B41FA5}">
                      <a16:colId xmlns:a16="http://schemas.microsoft.com/office/drawing/2014/main" val="3434234000"/>
                    </a:ext>
                  </a:extLst>
                </a:gridCol>
                <a:gridCol w="745462">
                  <a:extLst>
                    <a:ext uri="{9D8B030D-6E8A-4147-A177-3AD203B41FA5}">
                      <a16:colId xmlns:a16="http://schemas.microsoft.com/office/drawing/2014/main" val="2085667950"/>
                    </a:ext>
                  </a:extLst>
                </a:gridCol>
                <a:gridCol w="1160581">
                  <a:extLst>
                    <a:ext uri="{9D8B030D-6E8A-4147-A177-3AD203B41FA5}">
                      <a16:colId xmlns:a16="http://schemas.microsoft.com/office/drawing/2014/main" val="4075282013"/>
                    </a:ext>
                  </a:extLst>
                </a:gridCol>
                <a:gridCol w="1491507">
                  <a:extLst>
                    <a:ext uri="{9D8B030D-6E8A-4147-A177-3AD203B41FA5}">
                      <a16:colId xmlns:a16="http://schemas.microsoft.com/office/drawing/2014/main" val="2801903320"/>
                    </a:ext>
                  </a:extLst>
                </a:gridCol>
                <a:gridCol w="1409068">
                  <a:extLst>
                    <a:ext uri="{9D8B030D-6E8A-4147-A177-3AD203B41FA5}">
                      <a16:colId xmlns:a16="http://schemas.microsoft.com/office/drawing/2014/main" val="3013978839"/>
                    </a:ext>
                  </a:extLst>
                </a:gridCol>
              </a:tblGrid>
              <a:tr h="932324">
                <a:tc gridSpan="7">
                  <a:txBody>
                    <a:bodyPr/>
                    <a:lstStyle/>
                    <a:p>
                      <a:pPr algn="ctr">
                        <a:lnSpc>
                          <a:spcPct val="115000"/>
                        </a:lnSpc>
                        <a:spcAft>
                          <a:spcPts val="1000"/>
                        </a:spcAft>
                      </a:pPr>
                      <a:r>
                        <a:rPr lang="es-ES" sz="800" dirty="0">
                          <a:effectLst/>
                        </a:rPr>
                        <a:t> </a:t>
                      </a:r>
                      <a:endParaRPr lang="es-MX" sz="800" dirty="0">
                        <a:effectLst/>
                      </a:endParaRPr>
                    </a:p>
                    <a:p>
                      <a:pPr algn="ctr">
                        <a:lnSpc>
                          <a:spcPct val="115000"/>
                        </a:lnSpc>
                        <a:spcAft>
                          <a:spcPts val="0"/>
                        </a:spcAft>
                      </a:pPr>
                      <a:r>
                        <a:rPr lang="es-ES" sz="800" dirty="0">
                          <a:effectLst/>
                        </a:rPr>
                        <a:t>FORMATO DE PLANIFICACIÓN DE COOPERACIÓN INTERDISCIPLINARIA</a:t>
                      </a:r>
                      <a:endParaRPr lang="es-MX" sz="800" dirty="0">
                        <a:effectLst/>
                      </a:endParaRPr>
                    </a:p>
                    <a:p>
                      <a:pPr algn="ctr">
                        <a:lnSpc>
                          <a:spcPct val="115000"/>
                        </a:lnSpc>
                        <a:spcAft>
                          <a:spcPts val="0"/>
                        </a:spcAft>
                      </a:pPr>
                      <a:r>
                        <a:rPr lang="es-ES" sz="800" dirty="0">
                          <a:effectLst/>
                        </a:rPr>
                        <a:t>MATERIA DE HISTORIA DE MÉXICO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43917462"/>
                  </a:ext>
                </a:extLst>
              </a:tr>
              <a:tr h="305072">
                <a:tc>
                  <a:txBody>
                    <a:bodyPr/>
                    <a:lstStyle/>
                    <a:p>
                      <a:pPr algn="ctr">
                        <a:lnSpc>
                          <a:spcPct val="115000"/>
                        </a:lnSpc>
                        <a:spcAft>
                          <a:spcPts val="1000"/>
                        </a:spcAft>
                      </a:pPr>
                      <a:r>
                        <a:rPr lang="es-ES" sz="800">
                          <a:effectLst/>
                        </a:rPr>
                        <a:t>UNIDAD 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TEMAS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ACTIVIDADES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FECHAS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ESTRATEGIAS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PRODUCTOS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0"/>
                        </a:spcAft>
                      </a:pPr>
                      <a:r>
                        <a:rPr lang="es-ES" sz="800">
                          <a:effectLst/>
                        </a:rPr>
                        <a:t>EVALUACIÓN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extLst>
                  <a:ext uri="{0D108BD9-81ED-4DB2-BD59-A6C34878D82A}">
                    <a16:rowId xmlns:a16="http://schemas.microsoft.com/office/drawing/2014/main" val="1975399244"/>
                  </a:ext>
                </a:extLst>
              </a:tr>
              <a:tr h="3803163">
                <a:tc>
                  <a:txBody>
                    <a:bodyPr/>
                    <a:lstStyle/>
                    <a:p>
                      <a:pPr>
                        <a:lnSpc>
                          <a:spcPct val="115000"/>
                        </a:lnSpc>
                        <a:spcAft>
                          <a:spcPts val="1000"/>
                        </a:spcAft>
                      </a:pPr>
                      <a:r>
                        <a:rPr lang="es-ES" sz="800">
                          <a:effectLst/>
                        </a:rPr>
                        <a:t>México contemporáneo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Neoliberalismo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a:effectLst/>
                        </a:rPr>
                        <a:t>Milagro mexicano e industrialización.</a:t>
                      </a:r>
                      <a:endParaRPr lang="es-MX" sz="800">
                        <a:effectLst/>
                      </a:endParaRPr>
                    </a:p>
                    <a:p>
                      <a:pPr>
                        <a:lnSpc>
                          <a:spcPct val="115000"/>
                        </a:lnSpc>
                        <a:spcAft>
                          <a:spcPts val="0"/>
                        </a:spcAft>
                      </a:pPr>
                      <a:r>
                        <a:rPr lang="es-ES" sz="800">
                          <a:effectLst/>
                        </a:rPr>
                        <a:t>Proceso de industrialización y cambio social y urbano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Proceso de apertura económica en México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a:effectLst/>
                        </a:rPr>
                        <a:t>Investiga el cambio social y económico generado por el desarrollo de la industria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Realiza una historia de vida de un familiar sobre el cambio generado en la ciudad a partir de los años noventa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marL="48895">
                        <a:lnSpc>
                          <a:spcPct val="115000"/>
                        </a:lnSpc>
                        <a:spcAft>
                          <a:spcPts val="0"/>
                        </a:spcAft>
                      </a:pPr>
                      <a:r>
                        <a:rPr lang="es-ES" sz="800" dirty="0">
                          <a:effectLst/>
                        </a:rPr>
                        <a:t>Noviembre 2018</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Noviembre 2018</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1000"/>
                        </a:spcAft>
                      </a:pP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1000"/>
                        </a:spcAft>
                      </a:pPr>
                      <a:r>
                        <a:rPr lang="es-ES" sz="800" dirty="0">
                          <a:effectLst/>
                        </a:rPr>
                        <a:t>Revisión del video documental sobre el milagro mexicano </a:t>
                      </a:r>
                      <a:endParaRPr lang="es-MX" sz="800" dirty="0">
                        <a:effectLst/>
                      </a:endParaRPr>
                    </a:p>
                    <a:p>
                      <a:pPr>
                        <a:lnSpc>
                          <a:spcPct val="115000"/>
                        </a:lnSpc>
                        <a:spcAft>
                          <a:spcPts val="1000"/>
                        </a:spcAft>
                      </a:pPr>
                      <a:r>
                        <a:rPr lang="es-ES" sz="800" dirty="0">
                          <a:effectLst/>
                        </a:rPr>
                        <a:t> </a:t>
                      </a:r>
                      <a:endParaRPr lang="es-MX" sz="800" dirty="0">
                        <a:effectLst/>
                      </a:endParaRPr>
                    </a:p>
                    <a:p>
                      <a:pPr>
                        <a:lnSpc>
                          <a:spcPct val="115000"/>
                        </a:lnSpc>
                        <a:spcAft>
                          <a:spcPts val="1000"/>
                        </a:spcAft>
                      </a:pPr>
                      <a:r>
                        <a:rPr lang="es-ES" sz="800" dirty="0">
                          <a:effectLst/>
                        </a:rPr>
                        <a:t>Realizar en video una entrevista a un miembro de la familia que pueda describir el cambio de la ciudad a partir del TLC</a:t>
                      </a:r>
                      <a:endParaRPr lang="es-MX" sz="800" dirty="0">
                        <a:effectLst/>
                      </a:endParaRPr>
                    </a:p>
                    <a:p>
                      <a:pPr>
                        <a:lnSpc>
                          <a:spcPct val="115000"/>
                        </a:lnSpc>
                        <a:spcAft>
                          <a:spcPts val="1000"/>
                        </a:spcAft>
                      </a:pPr>
                      <a:endParaRPr lang="es-MX" sz="800" dirty="0">
                        <a:effectLst/>
                      </a:endParaRPr>
                    </a:p>
                  </a:txBody>
                  <a:tcPr marL="52597" marR="52597" marT="0" marB="0"/>
                </a:tc>
                <a:tc>
                  <a:txBody>
                    <a:bodyPr/>
                    <a:lstStyle/>
                    <a:p>
                      <a:pPr>
                        <a:lnSpc>
                          <a:spcPct val="115000"/>
                        </a:lnSpc>
                        <a:spcAft>
                          <a:spcPts val="1000"/>
                        </a:spcAft>
                      </a:pPr>
                      <a:r>
                        <a:rPr lang="es-ES" sz="800" dirty="0">
                          <a:effectLst/>
                        </a:rPr>
                        <a:t>Reporte de video individual y discusión en grupo </a:t>
                      </a:r>
                      <a:endParaRPr lang="es-MX" sz="800" dirty="0">
                        <a:effectLst/>
                      </a:endParaRPr>
                    </a:p>
                    <a:p>
                      <a:pPr>
                        <a:lnSpc>
                          <a:spcPct val="115000"/>
                        </a:lnSpc>
                        <a:spcAft>
                          <a:spcPts val="1000"/>
                        </a:spcAft>
                      </a:pPr>
                      <a:r>
                        <a:rPr lang="es-ES" sz="800" dirty="0">
                          <a:effectLst/>
                        </a:rPr>
                        <a:t> </a:t>
                      </a:r>
                      <a:endParaRPr lang="es-MX" sz="800" dirty="0">
                        <a:effectLst/>
                      </a:endParaRPr>
                    </a:p>
                    <a:p>
                      <a:pPr>
                        <a:lnSpc>
                          <a:spcPct val="115000"/>
                        </a:lnSpc>
                        <a:spcAft>
                          <a:spcPts val="1000"/>
                        </a:spcAft>
                      </a:pPr>
                      <a:r>
                        <a:rPr lang="es-ES" sz="800" dirty="0">
                          <a:effectLst/>
                        </a:rPr>
                        <a:t>Video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dirty="0">
                          <a:effectLst/>
                        </a:rPr>
                        <a:t>5%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20%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extLst>
                  <a:ext uri="{0D108BD9-81ED-4DB2-BD59-A6C34878D82A}">
                    <a16:rowId xmlns:a16="http://schemas.microsoft.com/office/drawing/2014/main" val="3940850150"/>
                  </a:ext>
                </a:extLst>
              </a:tr>
            </a:tbl>
          </a:graphicData>
        </a:graphic>
      </p:graphicFrame>
    </p:spTree>
    <p:extLst>
      <p:ext uri="{BB962C8B-B14F-4D97-AF65-F5344CB8AC3E}">
        <p14:creationId xmlns:p14="http://schemas.microsoft.com/office/powerpoint/2010/main" val="299515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0B702-6419-4B11-BD43-61EACADE9C0A}"/>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CB712F50-486B-461F-AA64-45063EAF50F3}"/>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892565919"/>
                    </a:ext>
                  </a:extLst>
                </a:gridCol>
                <a:gridCol w="25400">
                  <a:extLst>
                    <a:ext uri="{9D8B030D-6E8A-4147-A177-3AD203B41FA5}">
                      <a16:colId xmlns:a16="http://schemas.microsoft.com/office/drawing/2014/main" val="3514545508"/>
                    </a:ext>
                  </a:extLst>
                </a:gridCol>
                <a:gridCol w="25400">
                  <a:extLst>
                    <a:ext uri="{9D8B030D-6E8A-4147-A177-3AD203B41FA5}">
                      <a16:colId xmlns:a16="http://schemas.microsoft.com/office/drawing/2014/main" val="3129416800"/>
                    </a:ext>
                  </a:extLst>
                </a:gridCol>
                <a:gridCol w="25400">
                  <a:extLst>
                    <a:ext uri="{9D8B030D-6E8A-4147-A177-3AD203B41FA5}">
                      <a16:colId xmlns:a16="http://schemas.microsoft.com/office/drawing/2014/main" val="2631653455"/>
                    </a:ext>
                  </a:extLst>
                </a:gridCol>
                <a:gridCol w="25400">
                  <a:extLst>
                    <a:ext uri="{9D8B030D-6E8A-4147-A177-3AD203B41FA5}">
                      <a16:colId xmlns:a16="http://schemas.microsoft.com/office/drawing/2014/main" val="2067598480"/>
                    </a:ext>
                  </a:extLst>
                </a:gridCol>
                <a:gridCol w="25400">
                  <a:extLst>
                    <a:ext uri="{9D8B030D-6E8A-4147-A177-3AD203B41FA5}">
                      <a16:colId xmlns:a16="http://schemas.microsoft.com/office/drawing/2014/main" val="1157524651"/>
                    </a:ext>
                  </a:extLst>
                </a:gridCol>
                <a:gridCol w="25400">
                  <a:extLst>
                    <a:ext uri="{9D8B030D-6E8A-4147-A177-3AD203B41FA5}">
                      <a16:colId xmlns:a16="http://schemas.microsoft.com/office/drawing/2014/main" val="4003336146"/>
                    </a:ext>
                  </a:extLst>
                </a:gridCol>
              </a:tblGrid>
              <a:tr h="0">
                <a:tc gridSpan="7">
                  <a:txBody>
                    <a:bodyPr/>
                    <a:lstStyle/>
                    <a:p>
                      <a:pPr algn="ctr">
                        <a:lnSpc>
                          <a:spcPct val="115000"/>
                        </a:lnSpc>
                        <a:spcAft>
                          <a:spcPts val="1000"/>
                        </a:spcAft>
                      </a:pPr>
                      <a:r>
                        <a:rPr lang="es-ES" sz="100">
                          <a:effectLst/>
                        </a:rPr>
                        <a:t> </a:t>
                      </a:r>
                      <a:endParaRPr lang="es-MX" sz="100">
                        <a:effectLst/>
                      </a:endParaRPr>
                    </a:p>
                    <a:p>
                      <a:pPr algn="ctr">
                        <a:lnSpc>
                          <a:spcPct val="115000"/>
                        </a:lnSpc>
                        <a:spcAft>
                          <a:spcPts val="0"/>
                        </a:spcAft>
                      </a:pPr>
                      <a:r>
                        <a:rPr lang="es-ES" sz="100">
                          <a:effectLst/>
                        </a:rPr>
                        <a:t>FORMATO DE PLANIFICACIÓN DE COOPERACIÓN INTERDISCIPLINARIA</a:t>
                      </a:r>
                      <a:endParaRPr lang="es-MX" sz="100">
                        <a:effectLst/>
                      </a:endParaRPr>
                    </a:p>
                    <a:p>
                      <a:pPr algn="ctr">
                        <a:lnSpc>
                          <a:spcPct val="115000"/>
                        </a:lnSpc>
                        <a:spcAft>
                          <a:spcPts val="0"/>
                        </a:spcAft>
                      </a:pPr>
                      <a:r>
                        <a:rPr lang="es-ES" sz="100">
                          <a:effectLst/>
                        </a:rPr>
                        <a:t>MATERIA DE BIOLOGÍA IV</a:t>
                      </a:r>
                      <a:endParaRPr lang="es-MX" sz="100">
                        <a:effectLst/>
                      </a:endParaRPr>
                    </a:p>
                    <a:p>
                      <a:pPr>
                        <a:lnSpc>
                          <a:spcPct val="115000"/>
                        </a:lnSpc>
                        <a:spcAft>
                          <a:spcPts val="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48821068"/>
                  </a:ext>
                </a:extLst>
              </a:tr>
              <a:tr h="0">
                <a:tc>
                  <a:txBody>
                    <a:bodyPr/>
                    <a:lstStyle/>
                    <a:p>
                      <a:pPr algn="ctr">
                        <a:lnSpc>
                          <a:spcPct val="115000"/>
                        </a:lnSpc>
                        <a:spcAft>
                          <a:spcPts val="1000"/>
                        </a:spcAft>
                      </a:pPr>
                      <a:r>
                        <a:rPr lang="es-ES" sz="100">
                          <a:effectLst/>
                        </a:rPr>
                        <a:t>UNIDAD I</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TEMAS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ACTIVIDADES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FECHAS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ESTRATEGIAS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PRODUCTOS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S" sz="100">
                          <a:effectLst/>
                        </a:rPr>
                        <a:t>EVALUACIÓN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46390511"/>
                  </a:ext>
                </a:extLst>
              </a:tr>
              <a:tr h="0">
                <a:tc>
                  <a:txBody>
                    <a:bodyPr/>
                    <a:lstStyle/>
                    <a:p>
                      <a:pPr>
                        <a:lnSpc>
                          <a:spcPct val="115000"/>
                        </a:lnSpc>
                        <a:spcAft>
                          <a:spcPts val="1000"/>
                        </a:spcAft>
                      </a:pPr>
                      <a:r>
                        <a:rPr lang="es-ES" sz="100">
                          <a:effectLst/>
                        </a:rPr>
                        <a:t>La biología como  ciencia</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El carácter científico de la biología</a:t>
                      </a:r>
                      <a:endParaRPr lang="es-MX" sz="100">
                        <a:effectLst/>
                      </a:endParaRPr>
                    </a:p>
                    <a:p>
                      <a:pPr>
                        <a:lnSpc>
                          <a:spcPct val="115000"/>
                        </a:lnSpc>
                        <a:spcAft>
                          <a:spcPts val="1000"/>
                        </a:spcAft>
                      </a:pPr>
                      <a:r>
                        <a:rPr lang="es-ES" sz="100">
                          <a:effectLst/>
                        </a:rPr>
                        <a:t>Relación de la biología con la sociedad</a:t>
                      </a:r>
                      <a:endParaRPr lang="es-MX" sz="100">
                        <a:effectLst/>
                      </a:endParaRPr>
                    </a:p>
                    <a:p>
                      <a:pPr>
                        <a:lnSpc>
                          <a:spcPct val="115000"/>
                        </a:lnSpc>
                        <a:spcAft>
                          <a:spcPts val="1000"/>
                        </a:spcAft>
                      </a:pPr>
                      <a:r>
                        <a:rPr lang="es-ES" sz="100">
                          <a:effectLst/>
                        </a:rPr>
                        <a:t>Interacción de la Biología con sus ramas y otras ciencias</a:t>
                      </a:r>
                      <a:endParaRPr lang="es-MX" sz="100">
                        <a:effectLst/>
                      </a:endParaRPr>
                    </a:p>
                    <a:p>
                      <a:pPr>
                        <a:lnSpc>
                          <a:spcPct val="115000"/>
                        </a:lnSpc>
                        <a:spcAft>
                          <a:spcPts val="1000"/>
                        </a:spcAft>
                      </a:pPr>
                      <a:r>
                        <a:rPr lang="es-ES" sz="100">
                          <a:effectLst/>
                        </a:rPr>
                        <a:t>Metodología de la investigación en biología</a:t>
                      </a:r>
                      <a:endParaRPr lang="es-MX" sz="100">
                        <a:effectLst/>
                      </a:endParaRPr>
                    </a:p>
                    <a:p>
                      <a:pPr>
                        <a:lnSpc>
                          <a:spcPct val="115000"/>
                        </a:lnSpc>
                        <a:spcAft>
                          <a:spcPts val="1000"/>
                        </a:spcAft>
                      </a:pPr>
                      <a:r>
                        <a:rPr lang="es-ES" sz="100">
                          <a:effectLst/>
                        </a:rPr>
                        <a:t>Laboratorio de Biología</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Elabora una investigación de los principales procesos donde se utilizan microorganismos para la elaboración de productos alimenticios en su localidad.</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Enero/2019</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Enero/2019</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Investigar sobre la fermentación y los productos obtenidos en la región.</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Elabora un reporte escrito donde incluye un cuadro comparativo de los procesos que utilizan microorganismos y su rentabilidad</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Elaboración de fichas bibliográficas.</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Elaboración del cuadro comparativo.</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dirty="0">
                          <a:effectLst/>
                        </a:rPr>
                        <a:t>5%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5% del período</a:t>
                      </a:r>
                      <a:endParaRPr lang="es-MX"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0849494"/>
                  </a:ext>
                </a:extLst>
              </a:tr>
            </a:tbl>
          </a:graphicData>
        </a:graphic>
      </p:graphicFrame>
      <p:graphicFrame>
        <p:nvGraphicFramePr>
          <p:cNvPr id="5" name="Tabla 4">
            <a:extLst>
              <a:ext uri="{FF2B5EF4-FFF2-40B4-BE49-F238E27FC236}">
                <a16:creationId xmlns:a16="http://schemas.microsoft.com/office/drawing/2014/main" id="{940771E8-03B8-42A9-84EA-DBF9F3B1FA00}"/>
              </a:ext>
            </a:extLst>
          </p:cNvPr>
          <p:cNvGraphicFramePr>
            <a:graphicFrameLocks noGrp="1"/>
          </p:cNvGraphicFramePr>
          <p:nvPr>
            <p:extLst>
              <p:ext uri="{D42A27DB-BD31-4B8C-83A1-F6EECF244321}">
                <p14:modId xmlns:p14="http://schemas.microsoft.com/office/powerpoint/2010/main" val="1581969722"/>
              </p:ext>
            </p:extLst>
          </p:nvPr>
        </p:nvGraphicFramePr>
        <p:xfrm>
          <a:off x="971598" y="836713"/>
          <a:ext cx="7344817" cy="5112569"/>
        </p:xfrm>
        <a:graphic>
          <a:graphicData uri="http://schemas.openxmlformats.org/drawingml/2006/table">
            <a:tbl>
              <a:tblPr firstRow="1" firstCol="1" bandRow="1">
                <a:tableStyleId>{5C22544A-7EE6-4342-B048-85BDC9FD1C3A}</a:tableStyleId>
              </a:tblPr>
              <a:tblGrid>
                <a:gridCol w="573518">
                  <a:extLst>
                    <a:ext uri="{9D8B030D-6E8A-4147-A177-3AD203B41FA5}">
                      <a16:colId xmlns:a16="http://schemas.microsoft.com/office/drawing/2014/main" val="2617276122"/>
                    </a:ext>
                  </a:extLst>
                </a:gridCol>
                <a:gridCol w="1162084">
                  <a:extLst>
                    <a:ext uri="{9D8B030D-6E8A-4147-A177-3AD203B41FA5}">
                      <a16:colId xmlns:a16="http://schemas.microsoft.com/office/drawing/2014/main" val="3778426125"/>
                    </a:ext>
                  </a:extLst>
                </a:gridCol>
                <a:gridCol w="1027204">
                  <a:extLst>
                    <a:ext uri="{9D8B030D-6E8A-4147-A177-3AD203B41FA5}">
                      <a16:colId xmlns:a16="http://schemas.microsoft.com/office/drawing/2014/main" val="1399684979"/>
                    </a:ext>
                  </a:extLst>
                </a:gridCol>
                <a:gridCol w="710627">
                  <a:extLst>
                    <a:ext uri="{9D8B030D-6E8A-4147-A177-3AD203B41FA5}">
                      <a16:colId xmlns:a16="http://schemas.microsoft.com/office/drawing/2014/main" val="3509199067"/>
                    </a:ext>
                  </a:extLst>
                </a:gridCol>
                <a:gridCol w="1106349">
                  <a:extLst>
                    <a:ext uri="{9D8B030D-6E8A-4147-A177-3AD203B41FA5}">
                      <a16:colId xmlns:a16="http://schemas.microsoft.com/office/drawing/2014/main" val="3718803863"/>
                    </a:ext>
                  </a:extLst>
                </a:gridCol>
                <a:gridCol w="1421811">
                  <a:extLst>
                    <a:ext uri="{9D8B030D-6E8A-4147-A177-3AD203B41FA5}">
                      <a16:colId xmlns:a16="http://schemas.microsoft.com/office/drawing/2014/main" val="892858577"/>
                    </a:ext>
                  </a:extLst>
                </a:gridCol>
                <a:gridCol w="1343224">
                  <a:extLst>
                    <a:ext uri="{9D8B030D-6E8A-4147-A177-3AD203B41FA5}">
                      <a16:colId xmlns:a16="http://schemas.microsoft.com/office/drawing/2014/main" val="833643387"/>
                    </a:ext>
                  </a:extLst>
                </a:gridCol>
              </a:tblGrid>
              <a:tr h="891855">
                <a:tc gridSpan="7">
                  <a:txBody>
                    <a:bodyPr/>
                    <a:lstStyle/>
                    <a:p>
                      <a:pPr algn="ctr">
                        <a:lnSpc>
                          <a:spcPct val="115000"/>
                        </a:lnSpc>
                        <a:spcAft>
                          <a:spcPts val="1000"/>
                        </a:spcAft>
                      </a:pPr>
                      <a:r>
                        <a:rPr lang="es-ES" sz="1000" dirty="0">
                          <a:effectLst/>
                        </a:rPr>
                        <a:t> </a:t>
                      </a:r>
                      <a:endParaRPr lang="es-MX" sz="1000" dirty="0">
                        <a:effectLst/>
                      </a:endParaRPr>
                    </a:p>
                    <a:p>
                      <a:pPr algn="ctr">
                        <a:lnSpc>
                          <a:spcPct val="115000"/>
                        </a:lnSpc>
                        <a:spcAft>
                          <a:spcPts val="0"/>
                        </a:spcAft>
                      </a:pPr>
                      <a:r>
                        <a:rPr lang="es-ES" sz="1000" dirty="0">
                          <a:effectLst/>
                        </a:rPr>
                        <a:t>FORMATO DE PLANIFICACIÓN DE COOPERACIÓN INTERDISCIPLINARIA</a:t>
                      </a:r>
                      <a:endParaRPr lang="es-MX" sz="1000" dirty="0">
                        <a:effectLst/>
                      </a:endParaRPr>
                    </a:p>
                    <a:p>
                      <a:pPr algn="ctr">
                        <a:lnSpc>
                          <a:spcPct val="115000"/>
                        </a:lnSpc>
                        <a:spcAft>
                          <a:spcPts val="0"/>
                        </a:spcAft>
                      </a:pPr>
                      <a:r>
                        <a:rPr lang="es-ES" sz="1000" dirty="0">
                          <a:effectLst/>
                        </a:rPr>
                        <a:t>MATERIA DE BIOLOGÍA IV</a:t>
                      </a:r>
                      <a:endParaRPr lang="es-MX" sz="1000" dirty="0">
                        <a:effectLst/>
                      </a:endParaRPr>
                    </a:p>
                    <a:p>
                      <a:pPr>
                        <a:lnSpc>
                          <a:spcPct val="115000"/>
                        </a:lnSpc>
                        <a:spcAft>
                          <a:spcPts val="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02042519"/>
                  </a:ext>
                </a:extLst>
              </a:tr>
              <a:tr h="289987">
                <a:tc>
                  <a:txBody>
                    <a:bodyPr/>
                    <a:lstStyle/>
                    <a:p>
                      <a:pPr algn="ctr">
                        <a:lnSpc>
                          <a:spcPct val="115000"/>
                        </a:lnSpc>
                        <a:spcAft>
                          <a:spcPts val="1000"/>
                        </a:spcAft>
                      </a:pPr>
                      <a:r>
                        <a:rPr lang="es-ES" sz="900">
                          <a:effectLst/>
                        </a:rPr>
                        <a:t>UNIDAD I</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1000"/>
                        </a:spcAft>
                      </a:pPr>
                      <a:r>
                        <a:rPr lang="es-ES" sz="1000">
                          <a:effectLst/>
                        </a:rPr>
                        <a:t>TEMAS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1000"/>
                        </a:spcAft>
                      </a:pPr>
                      <a:r>
                        <a:rPr lang="es-ES" sz="1000">
                          <a:effectLst/>
                        </a:rPr>
                        <a:t>ACTIVIDADES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1000"/>
                        </a:spcAft>
                      </a:pPr>
                      <a:r>
                        <a:rPr lang="es-ES" sz="1000">
                          <a:effectLst/>
                        </a:rPr>
                        <a:t>FECHAS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1000"/>
                        </a:spcAft>
                      </a:pPr>
                      <a:r>
                        <a:rPr lang="es-ES" sz="1000">
                          <a:effectLst/>
                        </a:rPr>
                        <a:t>ESTRATEGIAS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1000"/>
                        </a:spcAft>
                      </a:pPr>
                      <a:r>
                        <a:rPr lang="es-ES" sz="1000">
                          <a:effectLst/>
                        </a:rPr>
                        <a:t>PRODUCTOS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gn="ctr">
                        <a:lnSpc>
                          <a:spcPct val="115000"/>
                        </a:lnSpc>
                        <a:spcAft>
                          <a:spcPts val="0"/>
                        </a:spcAft>
                      </a:pPr>
                      <a:r>
                        <a:rPr lang="es-ES" sz="1000">
                          <a:effectLst/>
                        </a:rPr>
                        <a:t>EVALUACIÓN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extLst>
                  <a:ext uri="{0D108BD9-81ED-4DB2-BD59-A6C34878D82A}">
                    <a16:rowId xmlns:a16="http://schemas.microsoft.com/office/drawing/2014/main" val="3968340599"/>
                  </a:ext>
                </a:extLst>
              </a:tr>
              <a:tr h="3930727">
                <a:tc>
                  <a:txBody>
                    <a:bodyPr/>
                    <a:lstStyle/>
                    <a:p>
                      <a:pPr>
                        <a:lnSpc>
                          <a:spcPct val="115000"/>
                        </a:lnSpc>
                        <a:spcAft>
                          <a:spcPts val="1000"/>
                        </a:spcAft>
                      </a:pPr>
                      <a:r>
                        <a:rPr lang="es-ES" sz="1000" dirty="0">
                          <a:effectLst/>
                        </a:rPr>
                        <a:t>La biología como  ciencia</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endParaRPr>
                    </a:p>
                    <a:p>
                      <a:pPr>
                        <a:lnSpc>
                          <a:spcPct val="115000"/>
                        </a:lnSpc>
                        <a:spcAft>
                          <a:spcPts val="1000"/>
                        </a:spcAft>
                      </a:pPr>
                      <a:r>
                        <a:rPr lang="es-ES"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1000"/>
                        </a:spcAft>
                      </a:pPr>
                      <a:r>
                        <a:rPr lang="es-ES" sz="1000">
                          <a:effectLst/>
                        </a:rPr>
                        <a:t>El carácter científico de la biología</a:t>
                      </a:r>
                      <a:endParaRPr lang="es-MX" sz="1000">
                        <a:effectLst/>
                      </a:endParaRPr>
                    </a:p>
                    <a:p>
                      <a:pPr>
                        <a:lnSpc>
                          <a:spcPct val="115000"/>
                        </a:lnSpc>
                        <a:spcAft>
                          <a:spcPts val="1000"/>
                        </a:spcAft>
                      </a:pPr>
                      <a:r>
                        <a:rPr lang="es-ES" sz="1000">
                          <a:effectLst/>
                        </a:rPr>
                        <a:t>Relación de la biología con la sociedad</a:t>
                      </a:r>
                      <a:endParaRPr lang="es-MX" sz="1000">
                        <a:effectLst/>
                      </a:endParaRPr>
                    </a:p>
                    <a:p>
                      <a:pPr>
                        <a:lnSpc>
                          <a:spcPct val="115000"/>
                        </a:lnSpc>
                        <a:spcAft>
                          <a:spcPts val="1000"/>
                        </a:spcAft>
                      </a:pPr>
                      <a:r>
                        <a:rPr lang="es-ES" sz="1000">
                          <a:effectLst/>
                        </a:rPr>
                        <a:t>Interacción de la Biología con sus ramas y otras ciencias</a:t>
                      </a:r>
                      <a:endParaRPr lang="es-MX" sz="1000">
                        <a:effectLst/>
                      </a:endParaRPr>
                    </a:p>
                    <a:p>
                      <a:pPr>
                        <a:lnSpc>
                          <a:spcPct val="115000"/>
                        </a:lnSpc>
                        <a:spcAft>
                          <a:spcPts val="1000"/>
                        </a:spcAft>
                      </a:pPr>
                      <a:r>
                        <a:rPr lang="es-ES" sz="1000">
                          <a:effectLst/>
                        </a:rPr>
                        <a:t>Metodología de la investigación en biología</a:t>
                      </a:r>
                      <a:endParaRPr lang="es-MX" sz="1000">
                        <a:effectLst/>
                      </a:endParaRPr>
                    </a:p>
                    <a:p>
                      <a:pPr>
                        <a:lnSpc>
                          <a:spcPct val="115000"/>
                        </a:lnSpc>
                        <a:spcAft>
                          <a:spcPts val="1000"/>
                        </a:spcAft>
                      </a:pPr>
                      <a:r>
                        <a:rPr lang="es-ES" sz="1000">
                          <a:effectLst/>
                        </a:rPr>
                        <a:t>Laboratorio de Biología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1000"/>
                        </a:spcAft>
                      </a:pPr>
                      <a:r>
                        <a:rPr lang="es-ES" sz="1000">
                          <a:effectLst/>
                        </a:rPr>
                        <a:t>Elabora una investigación de los principales procesos donde se utilizan microorganismos para la elaboración de productos alimenticios en su localidad.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1000"/>
                        </a:spcAft>
                      </a:pPr>
                      <a:r>
                        <a:rPr lang="es-ES" sz="1000">
                          <a:effectLst/>
                        </a:rPr>
                        <a:t>Enero/2019</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Enero/2019</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1000"/>
                        </a:spcAft>
                      </a:pPr>
                      <a:r>
                        <a:rPr lang="es-ES" sz="1000">
                          <a:effectLst/>
                        </a:rPr>
                        <a:t>Investigar sobre la fermentación y los productos obtenidos en la región.</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Elabora un reporte escrito donde incluye un cuadro comparativo de los procesos que utilizan microorganismos y su rentabilidad</a:t>
                      </a:r>
                      <a:endParaRPr lang="es-MX" sz="1000">
                        <a:effectLst/>
                      </a:endParaRPr>
                    </a:p>
                    <a:p>
                      <a:pPr>
                        <a:lnSpc>
                          <a:spcPct val="115000"/>
                        </a:lnSpc>
                        <a:spcAft>
                          <a:spcPts val="1000"/>
                        </a:spcAft>
                      </a:pPr>
                      <a:r>
                        <a:rPr lang="es-ES"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1000"/>
                        </a:spcAft>
                      </a:pPr>
                      <a:r>
                        <a:rPr lang="es-ES" sz="1000">
                          <a:effectLst/>
                        </a:rPr>
                        <a:t>Elaboración de fichas bibliográficas.</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 </a:t>
                      </a:r>
                      <a:endParaRPr lang="es-MX" sz="1000">
                        <a:effectLst/>
                      </a:endParaRPr>
                    </a:p>
                    <a:p>
                      <a:pPr>
                        <a:lnSpc>
                          <a:spcPct val="115000"/>
                        </a:lnSpc>
                        <a:spcAft>
                          <a:spcPts val="1000"/>
                        </a:spcAft>
                      </a:pPr>
                      <a:r>
                        <a:rPr lang="es-ES" sz="1000">
                          <a:effectLst/>
                        </a:rPr>
                        <a:t>Elaboración del cuadro comparativo.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tc>
                  <a:txBody>
                    <a:bodyPr/>
                    <a:lstStyle/>
                    <a:p>
                      <a:pPr>
                        <a:lnSpc>
                          <a:spcPct val="115000"/>
                        </a:lnSpc>
                        <a:spcAft>
                          <a:spcPts val="0"/>
                        </a:spcAft>
                      </a:pPr>
                      <a:r>
                        <a:rPr lang="es-ES" sz="1000" dirty="0">
                          <a:effectLst/>
                        </a:rPr>
                        <a:t>5% del período</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5% del período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44" marR="59644" marT="0" marB="0"/>
                </a:tc>
                <a:extLst>
                  <a:ext uri="{0D108BD9-81ED-4DB2-BD59-A6C34878D82A}">
                    <a16:rowId xmlns:a16="http://schemas.microsoft.com/office/drawing/2014/main" val="3320644731"/>
                  </a:ext>
                </a:extLst>
              </a:tr>
            </a:tbl>
          </a:graphicData>
        </a:graphic>
      </p:graphicFrame>
    </p:spTree>
    <p:extLst>
      <p:ext uri="{BB962C8B-B14F-4D97-AF65-F5344CB8AC3E}">
        <p14:creationId xmlns:p14="http://schemas.microsoft.com/office/powerpoint/2010/main" val="283302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C3CAC-8CB1-4103-9336-F3164935F955}"/>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AD26C27C-1C5E-44F0-9B66-999955AACB57}"/>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1312115934"/>
                    </a:ext>
                  </a:extLst>
                </a:gridCol>
                <a:gridCol w="25400">
                  <a:extLst>
                    <a:ext uri="{9D8B030D-6E8A-4147-A177-3AD203B41FA5}">
                      <a16:colId xmlns:a16="http://schemas.microsoft.com/office/drawing/2014/main" val="2141174306"/>
                    </a:ext>
                  </a:extLst>
                </a:gridCol>
                <a:gridCol w="25400">
                  <a:extLst>
                    <a:ext uri="{9D8B030D-6E8A-4147-A177-3AD203B41FA5}">
                      <a16:colId xmlns:a16="http://schemas.microsoft.com/office/drawing/2014/main" val="1590295025"/>
                    </a:ext>
                  </a:extLst>
                </a:gridCol>
                <a:gridCol w="25400">
                  <a:extLst>
                    <a:ext uri="{9D8B030D-6E8A-4147-A177-3AD203B41FA5}">
                      <a16:colId xmlns:a16="http://schemas.microsoft.com/office/drawing/2014/main" val="3848498570"/>
                    </a:ext>
                  </a:extLst>
                </a:gridCol>
                <a:gridCol w="25400">
                  <a:extLst>
                    <a:ext uri="{9D8B030D-6E8A-4147-A177-3AD203B41FA5}">
                      <a16:colId xmlns:a16="http://schemas.microsoft.com/office/drawing/2014/main" val="3007866830"/>
                    </a:ext>
                  </a:extLst>
                </a:gridCol>
                <a:gridCol w="25400">
                  <a:extLst>
                    <a:ext uri="{9D8B030D-6E8A-4147-A177-3AD203B41FA5}">
                      <a16:colId xmlns:a16="http://schemas.microsoft.com/office/drawing/2014/main" val="2703268330"/>
                    </a:ext>
                  </a:extLst>
                </a:gridCol>
                <a:gridCol w="25400">
                  <a:extLst>
                    <a:ext uri="{9D8B030D-6E8A-4147-A177-3AD203B41FA5}">
                      <a16:colId xmlns:a16="http://schemas.microsoft.com/office/drawing/2014/main" val="1319703629"/>
                    </a:ext>
                  </a:extLst>
                </a:gridCol>
              </a:tblGrid>
              <a:tr h="0">
                <a:tc gridSpan="7">
                  <a:txBody>
                    <a:bodyPr/>
                    <a:lstStyle/>
                    <a:p>
                      <a:pPr algn="ctr">
                        <a:lnSpc>
                          <a:spcPct val="115000"/>
                        </a:lnSpc>
                        <a:spcAft>
                          <a:spcPts val="1000"/>
                        </a:spcAft>
                      </a:pPr>
                      <a:r>
                        <a:rPr lang="es-ES" sz="100">
                          <a:effectLst/>
                        </a:rPr>
                        <a:t> </a:t>
                      </a:r>
                      <a:endParaRPr lang="es-MX" sz="100">
                        <a:effectLst/>
                      </a:endParaRPr>
                    </a:p>
                    <a:p>
                      <a:pPr algn="ctr">
                        <a:lnSpc>
                          <a:spcPct val="115000"/>
                        </a:lnSpc>
                        <a:spcAft>
                          <a:spcPts val="0"/>
                        </a:spcAft>
                      </a:pPr>
                      <a:r>
                        <a:rPr lang="es-ES" sz="100">
                          <a:effectLst/>
                        </a:rPr>
                        <a:t>FORMATO DE PLANIFICACIÓN DE COOPERACIÓN INTERDISCIPLINARIA</a:t>
                      </a:r>
                      <a:endParaRPr lang="es-MX" sz="100">
                        <a:effectLst/>
                      </a:endParaRPr>
                    </a:p>
                    <a:p>
                      <a:pPr algn="ctr">
                        <a:lnSpc>
                          <a:spcPct val="115000"/>
                        </a:lnSpc>
                        <a:spcAft>
                          <a:spcPts val="0"/>
                        </a:spcAft>
                      </a:pPr>
                      <a:r>
                        <a:rPr lang="es-ES" sz="100">
                          <a:effectLst/>
                        </a:rPr>
                        <a:t>MATERIA DE BIOLOGÍA IV</a:t>
                      </a:r>
                      <a:endParaRPr lang="es-MX" sz="100">
                        <a:effectLst/>
                      </a:endParaRPr>
                    </a:p>
                    <a:p>
                      <a:pPr>
                        <a:lnSpc>
                          <a:spcPct val="115000"/>
                        </a:lnSpc>
                        <a:spcAft>
                          <a:spcPts val="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97269536"/>
                  </a:ext>
                </a:extLst>
              </a:tr>
              <a:tr h="0">
                <a:tc>
                  <a:txBody>
                    <a:bodyPr/>
                    <a:lstStyle/>
                    <a:p>
                      <a:pPr algn="ctr">
                        <a:lnSpc>
                          <a:spcPct val="115000"/>
                        </a:lnSpc>
                        <a:spcAft>
                          <a:spcPts val="1000"/>
                        </a:spcAft>
                      </a:pPr>
                      <a:r>
                        <a:rPr lang="es-ES" sz="100">
                          <a:effectLst/>
                        </a:rPr>
                        <a:t>UNIDAD II</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TEMAS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ACTIVIDADES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FECHAS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ESTRATEGIAS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es-ES" sz="100">
                          <a:effectLst/>
                        </a:rPr>
                        <a:t>PRODUCTOS</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es-ES" sz="100">
                          <a:effectLst/>
                        </a:rPr>
                        <a:t>EVALUACIÓN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9017395"/>
                  </a:ext>
                </a:extLst>
              </a:tr>
              <a:tr h="0">
                <a:tc>
                  <a:txBody>
                    <a:bodyPr/>
                    <a:lstStyle/>
                    <a:p>
                      <a:pPr>
                        <a:lnSpc>
                          <a:spcPct val="115000"/>
                        </a:lnSpc>
                        <a:spcAft>
                          <a:spcPts val="1000"/>
                        </a:spcAft>
                      </a:pPr>
                      <a:r>
                        <a:rPr lang="es-ES" sz="100">
                          <a:effectLst/>
                        </a:rPr>
                        <a:t>La célula: unidad estructural y funcional de los seres vivos</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a:effectLst/>
                        </a:rPr>
                        <a:t>Introducción a la unidad: Estructura y metabolismo  celulares como principios de unidad y diversidad de los seres vivos.</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La  composición  química de los seres vivos</a:t>
                      </a:r>
                      <a:endParaRPr lang="es-MX" sz="100">
                        <a:effectLst/>
                      </a:endParaRPr>
                    </a:p>
                    <a:p>
                      <a:pPr>
                        <a:lnSpc>
                          <a:spcPct val="115000"/>
                        </a:lnSpc>
                        <a:spcAft>
                          <a:spcPts val="0"/>
                        </a:spcAft>
                      </a:pPr>
                      <a:r>
                        <a:rPr lang="es-ES" sz="100">
                          <a:effectLst/>
                        </a:rPr>
                        <a:t>Tipos celulares</a:t>
                      </a:r>
                      <a:endParaRPr lang="es-MX" sz="100">
                        <a:effectLst/>
                      </a:endParaRPr>
                    </a:p>
                    <a:p>
                      <a:pPr marL="342900" lvl="0" indent="-342900">
                        <a:lnSpc>
                          <a:spcPct val="115000"/>
                        </a:lnSpc>
                        <a:spcAft>
                          <a:spcPts val="0"/>
                        </a:spcAft>
                        <a:buFont typeface="Symbol" panose="05050102010706020507" pitchFamily="18" charset="2"/>
                        <a:buChar char=""/>
                        <a:tabLst>
                          <a:tab pos="228600" algn="l"/>
                        </a:tabLst>
                      </a:pPr>
                      <a:r>
                        <a:rPr lang="es-ES" sz="100">
                          <a:effectLst/>
                        </a:rPr>
                        <a:t>Células procariontes</a:t>
                      </a:r>
                      <a:endParaRPr lang="es-MX" sz="100">
                        <a:effectLst/>
                      </a:endParaRPr>
                    </a:p>
                    <a:p>
                      <a:pPr marL="342900" lvl="0" indent="-342900">
                        <a:lnSpc>
                          <a:spcPct val="115000"/>
                        </a:lnSpc>
                        <a:spcAft>
                          <a:spcPts val="0"/>
                        </a:spcAft>
                        <a:buFont typeface="Symbol" panose="05050102010706020507" pitchFamily="18" charset="2"/>
                        <a:buChar char=""/>
                        <a:tabLst>
                          <a:tab pos="228600" algn="l"/>
                        </a:tabLst>
                      </a:pPr>
                      <a:r>
                        <a:rPr lang="es-ES" sz="100">
                          <a:effectLst/>
                        </a:rPr>
                        <a:t>Células eucariontes</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 </a:t>
                      </a:r>
                      <a:endParaRPr lang="es-MX" sz="100">
                        <a:effectLst/>
                      </a:endParaRPr>
                    </a:p>
                    <a:p>
                      <a:pPr>
                        <a:lnSpc>
                          <a:spcPct val="115000"/>
                        </a:lnSpc>
                        <a:spcAft>
                          <a:spcPts val="0"/>
                        </a:spcAft>
                      </a:pPr>
                      <a:r>
                        <a:rPr lang="es-ES" sz="100">
                          <a:effectLst/>
                        </a:rPr>
                        <a:t>Metabolismo celular</a:t>
                      </a:r>
                      <a:endParaRPr lang="es-MX" sz="100">
                        <a:effectLst/>
                      </a:endParaRPr>
                    </a:p>
                    <a:p>
                      <a:pPr marL="342900" lvl="0" indent="-342900">
                        <a:lnSpc>
                          <a:spcPct val="115000"/>
                        </a:lnSpc>
                        <a:spcAft>
                          <a:spcPts val="0"/>
                        </a:spcAft>
                        <a:buFont typeface="Symbol" panose="05050102010706020507" pitchFamily="18" charset="2"/>
                        <a:buChar char=""/>
                        <a:tabLst>
                          <a:tab pos="228600" algn="l"/>
                        </a:tabLst>
                      </a:pPr>
                      <a:r>
                        <a:rPr lang="es-ES" sz="100">
                          <a:effectLst/>
                        </a:rPr>
                        <a:t>Respiración (aerobia y anaerobia)</a:t>
                      </a:r>
                      <a:endParaRPr lang="es-MX" sz="100">
                        <a:effectLst/>
                      </a:endParaRPr>
                    </a:p>
                    <a:p>
                      <a:pPr marL="342900" lvl="0" indent="-342900">
                        <a:lnSpc>
                          <a:spcPct val="115000"/>
                        </a:lnSpc>
                        <a:spcAft>
                          <a:spcPts val="0"/>
                        </a:spcAft>
                        <a:buFont typeface="Symbol" panose="05050102010706020507" pitchFamily="18" charset="2"/>
                        <a:buChar char=""/>
                        <a:tabLst>
                          <a:tab pos="228600" algn="l"/>
                        </a:tabLst>
                      </a:pPr>
                      <a:r>
                        <a:rPr lang="es-ES" sz="100">
                          <a:effectLst/>
                        </a:rPr>
                        <a:t>Fotosíntesis</a:t>
                      </a:r>
                      <a:endParaRPr lang="es-MX" sz="100">
                        <a:effectLst/>
                      </a:endParaRPr>
                    </a:p>
                    <a:p>
                      <a:pPr marL="342900" lvl="0" indent="-342900">
                        <a:lnSpc>
                          <a:spcPct val="115000"/>
                        </a:lnSpc>
                        <a:spcAft>
                          <a:spcPts val="0"/>
                        </a:spcAft>
                        <a:buFont typeface="Symbol" panose="05050102010706020507" pitchFamily="18" charset="2"/>
                        <a:buChar char=""/>
                        <a:tabLst>
                          <a:tab pos="228600" algn="l"/>
                        </a:tabLst>
                      </a:pPr>
                      <a:r>
                        <a:rPr lang="es-ES" sz="100">
                          <a:effectLst/>
                        </a:rPr>
                        <a:t>Quimiosíntesis</a:t>
                      </a:r>
                      <a:endParaRPr lang="es-MX" sz="100">
                        <a:effectLst/>
                      </a:endParaRPr>
                    </a:p>
                    <a:p>
                      <a:pPr>
                        <a:lnSpc>
                          <a:spcPct val="115000"/>
                        </a:lnSpc>
                        <a:spcAft>
                          <a:spcPts val="0"/>
                        </a:spcAft>
                      </a:pPr>
                      <a:r>
                        <a:rPr lang="es-ES" sz="100">
                          <a:effectLst/>
                        </a:rPr>
                        <a:t>Tipos de nutrición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Visita a una empresa de la localidad para que vean los procesos involucrados.</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Determina el tipo de proceso que investigará y realiza una investigación del microorganismo: estructura química, tipo de célula, nutrientes, reproducción, etc.</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Investiga todo el proceso de elaboración del producto elegido, reacciones y condiciones de operación.</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8895">
                        <a:lnSpc>
                          <a:spcPct val="115000"/>
                        </a:lnSpc>
                        <a:spcAft>
                          <a:spcPts val="0"/>
                        </a:spcAft>
                      </a:pPr>
                      <a:r>
                        <a:rPr lang="es-ES" sz="100">
                          <a:effectLst/>
                        </a:rPr>
                        <a:t>Feb/2019</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Marzo/2019</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0"/>
                        </a:spcAft>
                      </a:pPr>
                      <a:r>
                        <a:rPr lang="es-ES" sz="100">
                          <a:effectLst/>
                        </a:rPr>
                        <a:t> </a:t>
                      </a:r>
                      <a:endParaRPr lang="es-MX" sz="100">
                        <a:effectLst/>
                      </a:endParaRPr>
                    </a:p>
                    <a:p>
                      <a:pPr marL="48895">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marL="48895">
                        <a:lnSpc>
                          <a:spcPct val="115000"/>
                        </a:lnSpc>
                        <a:spcAft>
                          <a:spcPts val="1000"/>
                        </a:spcAft>
                      </a:pPr>
                      <a:r>
                        <a:rPr lang="es-ES" sz="100">
                          <a:effectLst/>
                        </a:rPr>
                        <a:t>Marzo/2019</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Se realiza la visita a una empresa para que ubiquen en contexto de su proyecto.</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Investiga todas las características del microorganismo que se utiliza en el proceso elegido.</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Investiga los pasos y condiciones de los procesos para la elaboración del producto elegido.</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s-ES" sz="100">
                          <a:effectLst/>
                        </a:rPr>
                        <a:t>Cuestionario al personal y reporte de actividades.</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Reporte escrito de lo investigado.</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 </a:t>
                      </a:r>
                      <a:endParaRPr lang="es-MX" sz="100">
                        <a:effectLst/>
                      </a:endParaRPr>
                    </a:p>
                    <a:p>
                      <a:pPr>
                        <a:lnSpc>
                          <a:spcPct val="115000"/>
                        </a:lnSpc>
                        <a:spcAft>
                          <a:spcPts val="1000"/>
                        </a:spcAft>
                      </a:pPr>
                      <a:r>
                        <a:rPr lang="es-ES" sz="100">
                          <a:effectLst/>
                        </a:rPr>
                        <a:t>Investigación con diagramas de los procesos, materia prima y producto final</a:t>
                      </a:r>
                      <a:endParaRPr lang="es-MX" sz="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 sz="100" dirty="0">
                          <a:effectLst/>
                        </a:rPr>
                        <a:t>2%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2% del período</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 </a:t>
                      </a:r>
                      <a:endParaRPr lang="es-MX" sz="100" dirty="0">
                        <a:effectLst/>
                      </a:endParaRPr>
                    </a:p>
                    <a:p>
                      <a:pPr>
                        <a:lnSpc>
                          <a:spcPct val="115000"/>
                        </a:lnSpc>
                        <a:spcAft>
                          <a:spcPts val="0"/>
                        </a:spcAft>
                      </a:pPr>
                      <a:r>
                        <a:rPr lang="es-ES" sz="100" dirty="0">
                          <a:effectLst/>
                        </a:rPr>
                        <a:t>6%</a:t>
                      </a:r>
                      <a:endParaRPr lang="es-MX" sz="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91021826"/>
                  </a:ext>
                </a:extLst>
              </a:tr>
            </a:tbl>
          </a:graphicData>
        </a:graphic>
      </p:graphicFrame>
      <p:graphicFrame>
        <p:nvGraphicFramePr>
          <p:cNvPr id="5" name="Tabla 4">
            <a:extLst>
              <a:ext uri="{FF2B5EF4-FFF2-40B4-BE49-F238E27FC236}">
                <a16:creationId xmlns:a16="http://schemas.microsoft.com/office/drawing/2014/main" id="{AB6AFC02-FB76-461D-B4E4-E64FE9E8A2DB}"/>
              </a:ext>
            </a:extLst>
          </p:cNvPr>
          <p:cNvGraphicFramePr>
            <a:graphicFrameLocks noGrp="1"/>
          </p:cNvGraphicFramePr>
          <p:nvPr>
            <p:extLst>
              <p:ext uri="{D42A27DB-BD31-4B8C-83A1-F6EECF244321}">
                <p14:modId xmlns:p14="http://schemas.microsoft.com/office/powerpoint/2010/main" val="1760882423"/>
              </p:ext>
            </p:extLst>
          </p:nvPr>
        </p:nvGraphicFramePr>
        <p:xfrm>
          <a:off x="611561" y="1052736"/>
          <a:ext cx="7704854" cy="5040560"/>
        </p:xfrm>
        <a:graphic>
          <a:graphicData uri="http://schemas.openxmlformats.org/drawingml/2006/table">
            <a:tbl>
              <a:tblPr firstRow="1" firstCol="1" bandRow="1">
                <a:tableStyleId>{5C22544A-7EE6-4342-B048-85BDC9FD1C3A}</a:tableStyleId>
              </a:tblPr>
              <a:tblGrid>
                <a:gridCol w="697519">
                  <a:extLst>
                    <a:ext uri="{9D8B030D-6E8A-4147-A177-3AD203B41FA5}">
                      <a16:colId xmlns:a16="http://schemas.microsoft.com/office/drawing/2014/main" val="2832333913"/>
                    </a:ext>
                  </a:extLst>
                </a:gridCol>
                <a:gridCol w="1206771">
                  <a:extLst>
                    <a:ext uri="{9D8B030D-6E8A-4147-A177-3AD203B41FA5}">
                      <a16:colId xmlns:a16="http://schemas.microsoft.com/office/drawing/2014/main" val="1390928055"/>
                    </a:ext>
                  </a:extLst>
                </a:gridCol>
                <a:gridCol w="1071125">
                  <a:extLst>
                    <a:ext uri="{9D8B030D-6E8A-4147-A177-3AD203B41FA5}">
                      <a16:colId xmlns:a16="http://schemas.microsoft.com/office/drawing/2014/main" val="2566972491"/>
                    </a:ext>
                  </a:extLst>
                </a:gridCol>
                <a:gridCol w="817376">
                  <a:extLst>
                    <a:ext uri="{9D8B030D-6E8A-4147-A177-3AD203B41FA5}">
                      <a16:colId xmlns:a16="http://schemas.microsoft.com/office/drawing/2014/main" val="2734128130"/>
                    </a:ext>
                  </a:extLst>
                </a:gridCol>
                <a:gridCol w="1141870">
                  <a:extLst>
                    <a:ext uri="{9D8B030D-6E8A-4147-A177-3AD203B41FA5}">
                      <a16:colId xmlns:a16="http://schemas.microsoft.com/office/drawing/2014/main" val="756137606"/>
                    </a:ext>
                  </a:extLst>
                </a:gridCol>
                <a:gridCol w="1421930">
                  <a:extLst>
                    <a:ext uri="{9D8B030D-6E8A-4147-A177-3AD203B41FA5}">
                      <a16:colId xmlns:a16="http://schemas.microsoft.com/office/drawing/2014/main" val="3411719122"/>
                    </a:ext>
                  </a:extLst>
                </a:gridCol>
                <a:gridCol w="1348263">
                  <a:extLst>
                    <a:ext uri="{9D8B030D-6E8A-4147-A177-3AD203B41FA5}">
                      <a16:colId xmlns:a16="http://schemas.microsoft.com/office/drawing/2014/main" val="1471393558"/>
                    </a:ext>
                  </a:extLst>
                </a:gridCol>
              </a:tblGrid>
              <a:tr h="601345">
                <a:tc gridSpan="7">
                  <a:txBody>
                    <a:bodyPr/>
                    <a:lstStyle/>
                    <a:p>
                      <a:pPr algn="ctr">
                        <a:lnSpc>
                          <a:spcPct val="115000"/>
                        </a:lnSpc>
                        <a:spcAft>
                          <a:spcPts val="1000"/>
                        </a:spcAft>
                      </a:pPr>
                      <a:r>
                        <a:rPr lang="es-ES" sz="600" dirty="0">
                          <a:effectLst/>
                        </a:rPr>
                        <a:t> </a:t>
                      </a:r>
                      <a:endParaRPr lang="es-MX" sz="600" dirty="0">
                        <a:effectLst/>
                      </a:endParaRPr>
                    </a:p>
                    <a:p>
                      <a:pPr algn="ctr">
                        <a:lnSpc>
                          <a:spcPct val="115000"/>
                        </a:lnSpc>
                        <a:spcAft>
                          <a:spcPts val="0"/>
                        </a:spcAft>
                      </a:pPr>
                      <a:r>
                        <a:rPr lang="es-ES" sz="600" dirty="0">
                          <a:effectLst/>
                        </a:rPr>
                        <a:t>FORMATO DE PLANIFICACIÓN DE COOPERACIÓN INTERDISCIPLINARIA</a:t>
                      </a:r>
                      <a:endParaRPr lang="es-MX" sz="600" dirty="0">
                        <a:effectLst/>
                      </a:endParaRPr>
                    </a:p>
                    <a:p>
                      <a:pPr algn="ctr">
                        <a:lnSpc>
                          <a:spcPct val="115000"/>
                        </a:lnSpc>
                        <a:spcAft>
                          <a:spcPts val="0"/>
                        </a:spcAft>
                      </a:pPr>
                      <a:r>
                        <a:rPr lang="es-ES" sz="600" dirty="0">
                          <a:effectLst/>
                        </a:rPr>
                        <a:t>MATERIA DE BIOLOGÍA IV</a:t>
                      </a:r>
                      <a:endParaRPr lang="es-MX" sz="600" dirty="0">
                        <a:effectLst/>
                      </a:endParaRPr>
                    </a:p>
                    <a:p>
                      <a:pPr>
                        <a:lnSpc>
                          <a:spcPct val="115000"/>
                        </a:lnSpc>
                        <a:spcAft>
                          <a:spcPts val="0"/>
                        </a:spcAft>
                      </a:pPr>
                      <a:r>
                        <a:rPr lang="es-ES"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5658551"/>
                  </a:ext>
                </a:extLst>
              </a:tr>
              <a:tr h="125005">
                <a:tc>
                  <a:txBody>
                    <a:bodyPr/>
                    <a:lstStyle/>
                    <a:p>
                      <a:pPr algn="ctr">
                        <a:lnSpc>
                          <a:spcPct val="115000"/>
                        </a:lnSpc>
                        <a:spcAft>
                          <a:spcPts val="1000"/>
                        </a:spcAft>
                      </a:pPr>
                      <a:r>
                        <a:rPr lang="es-ES" sz="600">
                          <a:effectLst/>
                        </a:rPr>
                        <a:t>UNIDAD II</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TEMAS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ACTIVIDADES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FECHAS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ESTRATEGIAS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PRODUCTOS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0"/>
                        </a:spcAft>
                      </a:pPr>
                      <a:r>
                        <a:rPr lang="es-ES" sz="600">
                          <a:effectLst/>
                        </a:rPr>
                        <a:t>EVALUACIÓN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extLst>
                  <a:ext uri="{0D108BD9-81ED-4DB2-BD59-A6C34878D82A}">
                    <a16:rowId xmlns:a16="http://schemas.microsoft.com/office/drawing/2014/main" val="1849156004"/>
                  </a:ext>
                </a:extLst>
              </a:tr>
              <a:tr h="4314210">
                <a:tc>
                  <a:txBody>
                    <a:bodyPr/>
                    <a:lstStyle/>
                    <a:p>
                      <a:pPr>
                        <a:lnSpc>
                          <a:spcPct val="115000"/>
                        </a:lnSpc>
                        <a:spcAft>
                          <a:spcPts val="1000"/>
                        </a:spcAft>
                      </a:pPr>
                      <a:r>
                        <a:rPr lang="es-ES" sz="600">
                          <a:effectLst/>
                        </a:rPr>
                        <a:t>La célula: unidad estructural y funcional de los seres vivos</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0"/>
                        </a:spcAft>
                      </a:pPr>
                      <a:r>
                        <a:rPr lang="es-ES" sz="600">
                          <a:effectLst/>
                        </a:rPr>
                        <a:t>Introducción a la unidad: Estructura y metabolismo  celulares como principios de unidad y diversidad de los seres vivos.</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La  composición  química de los seres vivos</a:t>
                      </a:r>
                      <a:endParaRPr lang="es-MX" sz="600">
                        <a:effectLst/>
                      </a:endParaRPr>
                    </a:p>
                    <a:p>
                      <a:pPr>
                        <a:lnSpc>
                          <a:spcPct val="115000"/>
                        </a:lnSpc>
                        <a:spcAft>
                          <a:spcPts val="0"/>
                        </a:spcAft>
                      </a:pPr>
                      <a:r>
                        <a:rPr lang="es-ES" sz="600">
                          <a:effectLst/>
                        </a:rPr>
                        <a:t>Tipos celulares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Células procariontes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Células eucariontes</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Metabolismo celular</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Respiración (aerobia y anaerobia)</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Fotosíntesis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Quimiosíntesis</a:t>
                      </a:r>
                      <a:endParaRPr lang="es-MX" sz="600">
                        <a:effectLst/>
                      </a:endParaRPr>
                    </a:p>
                    <a:p>
                      <a:pPr>
                        <a:lnSpc>
                          <a:spcPct val="115000"/>
                        </a:lnSpc>
                        <a:spcAft>
                          <a:spcPts val="0"/>
                        </a:spcAft>
                      </a:pPr>
                      <a:r>
                        <a:rPr lang="es-ES" sz="600">
                          <a:effectLst/>
                        </a:rPr>
                        <a:t>Tipos de nutrición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dirty="0">
                          <a:effectLst/>
                        </a:rPr>
                        <a:t>Visita a una empresa de la localidad para que vean los procesos involucrados.</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Determina el tipo de proceso que investigará y realiza una investigación del microorganismo: estructura química, tipo de célula, nutrientes, reproducción, etc.</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Investiga todo el proceso de elaboración del producto elegido, reacciones y condiciones de operación.</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marL="48895">
                        <a:lnSpc>
                          <a:spcPct val="115000"/>
                        </a:lnSpc>
                        <a:spcAft>
                          <a:spcPts val="0"/>
                        </a:spcAft>
                      </a:pPr>
                      <a:r>
                        <a:rPr lang="es-ES" sz="600">
                          <a:effectLst/>
                        </a:rPr>
                        <a:t>Feb/2019</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Marzo/2019</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marL="48895">
                        <a:lnSpc>
                          <a:spcPct val="115000"/>
                        </a:lnSpc>
                        <a:spcAft>
                          <a:spcPts val="1000"/>
                        </a:spcAft>
                      </a:pPr>
                      <a:r>
                        <a:rPr lang="es-ES" sz="600">
                          <a:effectLst/>
                        </a:rPr>
                        <a:t>Marzo/2019</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a:effectLst/>
                        </a:rPr>
                        <a:t>Se realiza la visita a una empresa para que ubiquen en contexto de su proyecto.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 todas las características del microorganismo que se utiliza en el proceso elegido.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 los pasos y condiciones de los procesos para la elaboración del producto elegido.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a:effectLst/>
                        </a:rPr>
                        <a:t>Cuestionario al personal y reporte de actividades.</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Reporte escrito de lo investigado.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Investigación con diagramas de los procesos, materia prima y producto final</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0"/>
                        </a:spcAft>
                      </a:pPr>
                      <a:r>
                        <a:rPr lang="es-ES" sz="600" dirty="0">
                          <a:effectLst/>
                        </a:rPr>
                        <a:t>2% del período</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2% del período</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6%</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extLst>
                  <a:ext uri="{0D108BD9-81ED-4DB2-BD59-A6C34878D82A}">
                    <a16:rowId xmlns:a16="http://schemas.microsoft.com/office/drawing/2014/main" val="1788644180"/>
                  </a:ext>
                </a:extLst>
              </a:tr>
            </a:tbl>
          </a:graphicData>
        </a:graphic>
      </p:graphicFrame>
    </p:spTree>
    <p:extLst>
      <p:ext uri="{BB962C8B-B14F-4D97-AF65-F5344CB8AC3E}">
        <p14:creationId xmlns:p14="http://schemas.microsoft.com/office/powerpoint/2010/main" val="55301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2132856"/>
            <a:ext cx="8136904" cy="2954655"/>
          </a:xfrm>
          <a:prstGeom prst="rect">
            <a:avLst/>
          </a:prstGeom>
          <a:noFill/>
        </p:spPr>
        <p:txBody>
          <a:bodyPr wrap="square" rtlCol="0">
            <a:spAutoFit/>
          </a:bodyPr>
          <a:lstStyle/>
          <a:p>
            <a:r>
              <a:rPr lang="es-MX" sz="2800" dirty="0"/>
              <a:t>Laura Patricia Araiza Buendía </a:t>
            </a:r>
          </a:p>
          <a:p>
            <a:pPr lvl="1"/>
            <a:r>
              <a:rPr lang="es-MX" sz="2800" dirty="0"/>
              <a:t>Orientación vocacional </a:t>
            </a:r>
          </a:p>
          <a:p>
            <a:r>
              <a:rPr lang="es-MX" sz="2800" dirty="0"/>
              <a:t>María Elena Aguirre Álvarez</a:t>
            </a:r>
          </a:p>
          <a:p>
            <a:pPr lvl="1"/>
            <a:r>
              <a:rPr lang="es-MX" sz="2800" dirty="0"/>
              <a:t>Biología </a:t>
            </a:r>
          </a:p>
          <a:p>
            <a:r>
              <a:rPr lang="es-MX" sz="2800" dirty="0"/>
              <a:t>Fabián Eduardo Chávez García </a:t>
            </a:r>
          </a:p>
          <a:p>
            <a:pPr lvl="1"/>
            <a:r>
              <a:rPr lang="es-MX" sz="2800" dirty="0"/>
              <a:t>Historia de México </a:t>
            </a:r>
          </a:p>
          <a:p>
            <a:endParaRPr lang="es-MX" b="1" dirty="0"/>
          </a:p>
        </p:txBody>
      </p:sp>
      <p:sp>
        <p:nvSpPr>
          <p:cNvPr id="3" name="2 CuadroTexto"/>
          <p:cNvSpPr txBox="1"/>
          <p:nvPr/>
        </p:nvSpPr>
        <p:spPr>
          <a:xfrm>
            <a:off x="2367138" y="908720"/>
            <a:ext cx="5057795" cy="707886"/>
          </a:xfrm>
          <a:prstGeom prst="rect">
            <a:avLst/>
          </a:prstGeom>
          <a:noFill/>
        </p:spPr>
        <p:txBody>
          <a:bodyPr wrap="none" rtlCol="0">
            <a:spAutoFit/>
          </a:bodyPr>
          <a:lstStyle/>
          <a:p>
            <a:r>
              <a:rPr lang="es-MX" sz="4000" b="1" dirty="0"/>
              <a:t>Docentes Participantes</a:t>
            </a:r>
            <a:endParaRPr lang="es-ES" sz="4000" b="1" dirty="0"/>
          </a:p>
        </p:txBody>
      </p:sp>
    </p:spTree>
    <p:extLst>
      <p:ext uri="{BB962C8B-B14F-4D97-AF65-F5344CB8AC3E}">
        <p14:creationId xmlns:p14="http://schemas.microsoft.com/office/powerpoint/2010/main" val="241760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1D21E-B3D4-47E7-8304-9BCB81E9ACC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C2FA928-F0F9-4C3B-8CB3-F3023FD0E166}"/>
              </a:ext>
            </a:extLst>
          </p:cNvPr>
          <p:cNvSpPr>
            <a:spLocks noGrp="1"/>
          </p:cNvSpPr>
          <p:nvPr>
            <p:ph idx="1"/>
          </p:nvPr>
        </p:nvSpPr>
        <p:spPr/>
        <p:txBody>
          <a:bodyPr/>
          <a:lstStyle/>
          <a:p>
            <a:endParaRPr lang="es-MX"/>
          </a:p>
        </p:txBody>
      </p:sp>
      <p:graphicFrame>
        <p:nvGraphicFramePr>
          <p:cNvPr id="6" name="Tabla 5">
            <a:extLst>
              <a:ext uri="{FF2B5EF4-FFF2-40B4-BE49-F238E27FC236}">
                <a16:creationId xmlns:a16="http://schemas.microsoft.com/office/drawing/2014/main" id="{BE53E059-2804-40B5-A867-EF66B4C8A069}"/>
              </a:ext>
            </a:extLst>
          </p:cNvPr>
          <p:cNvGraphicFramePr>
            <a:graphicFrameLocks noGrp="1"/>
          </p:cNvGraphicFramePr>
          <p:nvPr>
            <p:extLst>
              <p:ext uri="{D42A27DB-BD31-4B8C-83A1-F6EECF244321}">
                <p14:modId xmlns:p14="http://schemas.microsoft.com/office/powerpoint/2010/main" val="1830977453"/>
              </p:ext>
            </p:extLst>
          </p:nvPr>
        </p:nvGraphicFramePr>
        <p:xfrm>
          <a:off x="611561" y="1052736"/>
          <a:ext cx="7704854" cy="5040560"/>
        </p:xfrm>
        <a:graphic>
          <a:graphicData uri="http://schemas.openxmlformats.org/drawingml/2006/table">
            <a:tbl>
              <a:tblPr firstRow="1" firstCol="1" bandRow="1">
                <a:tableStyleId>{5C22544A-7EE6-4342-B048-85BDC9FD1C3A}</a:tableStyleId>
              </a:tblPr>
              <a:tblGrid>
                <a:gridCol w="697519">
                  <a:extLst>
                    <a:ext uri="{9D8B030D-6E8A-4147-A177-3AD203B41FA5}">
                      <a16:colId xmlns:a16="http://schemas.microsoft.com/office/drawing/2014/main" val="2832333913"/>
                    </a:ext>
                  </a:extLst>
                </a:gridCol>
                <a:gridCol w="1206771">
                  <a:extLst>
                    <a:ext uri="{9D8B030D-6E8A-4147-A177-3AD203B41FA5}">
                      <a16:colId xmlns:a16="http://schemas.microsoft.com/office/drawing/2014/main" val="1390928055"/>
                    </a:ext>
                  </a:extLst>
                </a:gridCol>
                <a:gridCol w="1071125">
                  <a:extLst>
                    <a:ext uri="{9D8B030D-6E8A-4147-A177-3AD203B41FA5}">
                      <a16:colId xmlns:a16="http://schemas.microsoft.com/office/drawing/2014/main" val="2566972491"/>
                    </a:ext>
                  </a:extLst>
                </a:gridCol>
                <a:gridCol w="817376">
                  <a:extLst>
                    <a:ext uri="{9D8B030D-6E8A-4147-A177-3AD203B41FA5}">
                      <a16:colId xmlns:a16="http://schemas.microsoft.com/office/drawing/2014/main" val="2734128130"/>
                    </a:ext>
                  </a:extLst>
                </a:gridCol>
                <a:gridCol w="1141870">
                  <a:extLst>
                    <a:ext uri="{9D8B030D-6E8A-4147-A177-3AD203B41FA5}">
                      <a16:colId xmlns:a16="http://schemas.microsoft.com/office/drawing/2014/main" val="756137606"/>
                    </a:ext>
                  </a:extLst>
                </a:gridCol>
                <a:gridCol w="1421930">
                  <a:extLst>
                    <a:ext uri="{9D8B030D-6E8A-4147-A177-3AD203B41FA5}">
                      <a16:colId xmlns:a16="http://schemas.microsoft.com/office/drawing/2014/main" val="3411719122"/>
                    </a:ext>
                  </a:extLst>
                </a:gridCol>
                <a:gridCol w="1348263">
                  <a:extLst>
                    <a:ext uri="{9D8B030D-6E8A-4147-A177-3AD203B41FA5}">
                      <a16:colId xmlns:a16="http://schemas.microsoft.com/office/drawing/2014/main" val="1471393558"/>
                    </a:ext>
                  </a:extLst>
                </a:gridCol>
              </a:tblGrid>
              <a:tr h="601345">
                <a:tc gridSpan="7">
                  <a:txBody>
                    <a:bodyPr/>
                    <a:lstStyle/>
                    <a:p>
                      <a:pPr algn="ctr">
                        <a:lnSpc>
                          <a:spcPct val="115000"/>
                        </a:lnSpc>
                        <a:spcAft>
                          <a:spcPts val="1000"/>
                        </a:spcAft>
                      </a:pPr>
                      <a:r>
                        <a:rPr lang="es-ES" sz="600" dirty="0">
                          <a:effectLst/>
                        </a:rPr>
                        <a:t> </a:t>
                      </a:r>
                      <a:endParaRPr lang="es-MX" sz="600" dirty="0">
                        <a:effectLst/>
                      </a:endParaRPr>
                    </a:p>
                    <a:p>
                      <a:pPr algn="ctr">
                        <a:lnSpc>
                          <a:spcPct val="115000"/>
                        </a:lnSpc>
                        <a:spcAft>
                          <a:spcPts val="0"/>
                        </a:spcAft>
                      </a:pPr>
                      <a:r>
                        <a:rPr lang="es-ES" sz="600" dirty="0">
                          <a:effectLst/>
                        </a:rPr>
                        <a:t>FORMATO DE PLANIFICACIÓN DE COOPERACIÓN INTERDISCIPLINARIA</a:t>
                      </a:r>
                      <a:endParaRPr lang="es-MX" sz="600" dirty="0">
                        <a:effectLst/>
                      </a:endParaRPr>
                    </a:p>
                    <a:p>
                      <a:pPr algn="ctr">
                        <a:lnSpc>
                          <a:spcPct val="115000"/>
                        </a:lnSpc>
                        <a:spcAft>
                          <a:spcPts val="0"/>
                        </a:spcAft>
                      </a:pPr>
                      <a:r>
                        <a:rPr lang="es-ES" sz="600" dirty="0">
                          <a:effectLst/>
                        </a:rPr>
                        <a:t>MATERIA DE ORIENTACIÓN EDUCATIVA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5658551"/>
                  </a:ext>
                </a:extLst>
              </a:tr>
              <a:tr h="125005">
                <a:tc>
                  <a:txBody>
                    <a:bodyPr/>
                    <a:lstStyle/>
                    <a:p>
                      <a:pPr algn="ctr">
                        <a:lnSpc>
                          <a:spcPct val="115000"/>
                        </a:lnSpc>
                        <a:spcAft>
                          <a:spcPts val="1000"/>
                        </a:spcAft>
                      </a:pPr>
                      <a:r>
                        <a:rPr lang="es-ES" sz="600">
                          <a:effectLst/>
                        </a:rPr>
                        <a:t>UNIDAD II</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TEMAS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ACTIVIDADES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FECHAS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ESTRATEGIAS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1000"/>
                        </a:spcAft>
                      </a:pPr>
                      <a:r>
                        <a:rPr lang="es-ES" sz="600">
                          <a:effectLst/>
                        </a:rPr>
                        <a:t>PRODUCTOS</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gn="ctr">
                        <a:lnSpc>
                          <a:spcPct val="115000"/>
                        </a:lnSpc>
                        <a:spcAft>
                          <a:spcPts val="0"/>
                        </a:spcAft>
                      </a:pPr>
                      <a:r>
                        <a:rPr lang="es-ES" sz="600">
                          <a:effectLst/>
                        </a:rPr>
                        <a:t>EVALUACIÓN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extLst>
                  <a:ext uri="{0D108BD9-81ED-4DB2-BD59-A6C34878D82A}">
                    <a16:rowId xmlns:a16="http://schemas.microsoft.com/office/drawing/2014/main" val="1849156004"/>
                  </a:ext>
                </a:extLst>
              </a:tr>
              <a:tr h="4314210">
                <a:tc>
                  <a:txBody>
                    <a:bodyPr/>
                    <a:lstStyle/>
                    <a:p>
                      <a:pPr>
                        <a:lnSpc>
                          <a:spcPct val="115000"/>
                        </a:lnSpc>
                        <a:spcAft>
                          <a:spcPts val="1000"/>
                        </a:spcAft>
                      </a:pPr>
                      <a:r>
                        <a:rPr lang="es-ES" sz="600" dirty="0">
                          <a:effectLst/>
                        </a:rPr>
                        <a:t>Elección de carrera </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0"/>
                        </a:spcAft>
                      </a:pPr>
                      <a:r>
                        <a:rPr lang="es-ES" sz="600">
                          <a:effectLst/>
                        </a:rPr>
                        <a:t>Introducción a la unidad: Estructura y metabolismo  celulares como principios de unidad y diversidad de los seres vivos.</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La  composición  química de los seres vivos</a:t>
                      </a:r>
                      <a:endParaRPr lang="es-MX" sz="600">
                        <a:effectLst/>
                      </a:endParaRPr>
                    </a:p>
                    <a:p>
                      <a:pPr>
                        <a:lnSpc>
                          <a:spcPct val="115000"/>
                        </a:lnSpc>
                        <a:spcAft>
                          <a:spcPts val="0"/>
                        </a:spcAft>
                      </a:pPr>
                      <a:r>
                        <a:rPr lang="es-ES" sz="600">
                          <a:effectLst/>
                        </a:rPr>
                        <a:t>Tipos celulares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Células procariontes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Células eucariontes</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 </a:t>
                      </a:r>
                      <a:endParaRPr lang="es-MX" sz="600">
                        <a:effectLst/>
                      </a:endParaRPr>
                    </a:p>
                    <a:p>
                      <a:pPr>
                        <a:lnSpc>
                          <a:spcPct val="115000"/>
                        </a:lnSpc>
                        <a:spcAft>
                          <a:spcPts val="0"/>
                        </a:spcAft>
                      </a:pPr>
                      <a:r>
                        <a:rPr lang="es-ES" sz="600">
                          <a:effectLst/>
                        </a:rPr>
                        <a:t>Metabolismo celular</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Respiración (aerobia y anaerobia)</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Fotosíntesis</a:t>
                      </a:r>
                      <a:endParaRPr lang="es-MX" sz="600">
                        <a:effectLst/>
                      </a:endParaRPr>
                    </a:p>
                    <a:p>
                      <a:pPr marL="342900" lvl="0" indent="-342900">
                        <a:lnSpc>
                          <a:spcPct val="115000"/>
                        </a:lnSpc>
                        <a:spcAft>
                          <a:spcPts val="0"/>
                        </a:spcAft>
                        <a:buFont typeface="Symbol" panose="05050102010706020507" pitchFamily="18" charset="2"/>
                        <a:buChar char=""/>
                        <a:tabLst>
                          <a:tab pos="228600" algn="l"/>
                        </a:tabLst>
                      </a:pPr>
                      <a:r>
                        <a:rPr lang="es-ES" sz="600">
                          <a:effectLst/>
                        </a:rPr>
                        <a:t>Quimiosíntesis</a:t>
                      </a:r>
                      <a:endParaRPr lang="es-MX" sz="600">
                        <a:effectLst/>
                      </a:endParaRPr>
                    </a:p>
                    <a:p>
                      <a:pPr>
                        <a:lnSpc>
                          <a:spcPct val="115000"/>
                        </a:lnSpc>
                        <a:spcAft>
                          <a:spcPts val="0"/>
                        </a:spcAft>
                      </a:pPr>
                      <a:r>
                        <a:rPr lang="es-ES" sz="600">
                          <a:effectLst/>
                        </a:rPr>
                        <a:t>Tipos de nutrición</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dirty="0">
                          <a:effectLst/>
                        </a:rPr>
                        <a:t>Visita a una empresa de la localidad para que vean los procesos involucrados.</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Determina el tipo de proceso que investigará y realiza una investigación del microorganismo: estructura química, tipo de célula, nutrientes, reproducción, etc.</a:t>
                      </a:r>
                      <a:endParaRPr lang="es-MX" sz="600" dirty="0">
                        <a:effectLst/>
                      </a:endParaRPr>
                    </a:p>
                    <a:p>
                      <a:pPr>
                        <a:lnSpc>
                          <a:spcPct val="115000"/>
                        </a:lnSpc>
                        <a:spcAft>
                          <a:spcPts val="1000"/>
                        </a:spcAft>
                      </a:pPr>
                      <a:r>
                        <a:rPr lang="es-ES" sz="600" dirty="0">
                          <a:effectLst/>
                        </a:rPr>
                        <a:t> </a:t>
                      </a:r>
                      <a:endParaRPr lang="es-MX" sz="600" dirty="0">
                        <a:effectLst/>
                      </a:endParaRPr>
                    </a:p>
                    <a:p>
                      <a:pPr>
                        <a:lnSpc>
                          <a:spcPct val="115000"/>
                        </a:lnSpc>
                        <a:spcAft>
                          <a:spcPts val="1000"/>
                        </a:spcAft>
                      </a:pPr>
                      <a:r>
                        <a:rPr lang="es-ES" sz="600" dirty="0">
                          <a:effectLst/>
                        </a:rPr>
                        <a:t>Investiga todo el proceso de elaboración del producto elegido, reacciones y condiciones de operación.</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marL="48895">
                        <a:lnSpc>
                          <a:spcPct val="115000"/>
                        </a:lnSpc>
                        <a:spcAft>
                          <a:spcPts val="0"/>
                        </a:spcAft>
                      </a:pPr>
                      <a:r>
                        <a:rPr lang="es-ES" sz="600">
                          <a:effectLst/>
                        </a:rPr>
                        <a:t>Feb/2019</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Marzo/2019</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0"/>
                        </a:spcAft>
                      </a:pPr>
                      <a:r>
                        <a:rPr lang="es-ES" sz="600">
                          <a:effectLst/>
                        </a:rPr>
                        <a:t> </a:t>
                      </a:r>
                      <a:endParaRPr lang="es-MX" sz="600">
                        <a:effectLst/>
                      </a:endParaRPr>
                    </a:p>
                    <a:p>
                      <a:pPr marL="48895">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marL="48895">
                        <a:lnSpc>
                          <a:spcPct val="115000"/>
                        </a:lnSpc>
                        <a:spcAft>
                          <a:spcPts val="1000"/>
                        </a:spcAft>
                      </a:pPr>
                      <a:r>
                        <a:rPr lang="es-ES" sz="600">
                          <a:effectLst/>
                        </a:rPr>
                        <a:t>Marzo/2019</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a:effectLst/>
                        </a:rPr>
                        <a:t>Se realiza la visita a una empresa para que ubiquen en contexto de su proyecto.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 todas las características del microorganismo que se utiliza en el proceso elegido.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 los pasos y condiciones de los procesos para la elaboración del producto elegido.</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1000"/>
                        </a:spcAft>
                      </a:pPr>
                      <a:r>
                        <a:rPr lang="es-ES" sz="600">
                          <a:effectLst/>
                        </a:rPr>
                        <a:t>Cuestionario al personal y reporte de actividades.</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Reporte escrito de lo investigado.</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 </a:t>
                      </a:r>
                      <a:endParaRPr lang="es-MX" sz="600">
                        <a:effectLst/>
                      </a:endParaRPr>
                    </a:p>
                    <a:p>
                      <a:pPr>
                        <a:lnSpc>
                          <a:spcPct val="115000"/>
                        </a:lnSpc>
                        <a:spcAft>
                          <a:spcPts val="1000"/>
                        </a:spcAft>
                      </a:pPr>
                      <a:r>
                        <a:rPr lang="es-ES" sz="600">
                          <a:effectLst/>
                        </a:rPr>
                        <a:t>Investigación con diagramas de los procesos, materia prima y producto final</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tc>
                  <a:txBody>
                    <a:bodyPr/>
                    <a:lstStyle/>
                    <a:p>
                      <a:pPr>
                        <a:lnSpc>
                          <a:spcPct val="115000"/>
                        </a:lnSpc>
                        <a:spcAft>
                          <a:spcPts val="0"/>
                        </a:spcAft>
                      </a:pPr>
                      <a:r>
                        <a:rPr lang="es-ES" sz="600" dirty="0">
                          <a:effectLst/>
                        </a:rPr>
                        <a:t>2% del período</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2% del período</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 </a:t>
                      </a:r>
                      <a:endParaRPr lang="es-MX" sz="600" dirty="0">
                        <a:effectLst/>
                      </a:endParaRPr>
                    </a:p>
                    <a:p>
                      <a:pPr>
                        <a:lnSpc>
                          <a:spcPct val="115000"/>
                        </a:lnSpc>
                        <a:spcAft>
                          <a:spcPts val="0"/>
                        </a:spcAft>
                      </a:pPr>
                      <a:r>
                        <a:rPr lang="es-ES" sz="600" dirty="0">
                          <a:effectLst/>
                        </a:rPr>
                        <a:t>6%</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0" marR="40040" marT="0" marB="0"/>
                </a:tc>
                <a:extLst>
                  <a:ext uri="{0D108BD9-81ED-4DB2-BD59-A6C34878D82A}">
                    <a16:rowId xmlns:a16="http://schemas.microsoft.com/office/drawing/2014/main" val="1788644180"/>
                  </a:ext>
                </a:extLst>
              </a:tr>
            </a:tbl>
          </a:graphicData>
        </a:graphic>
      </p:graphicFrame>
    </p:spTree>
    <p:extLst>
      <p:ext uri="{BB962C8B-B14F-4D97-AF65-F5344CB8AC3E}">
        <p14:creationId xmlns:p14="http://schemas.microsoft.com/office/powerpoint/2010/main" val="198978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3FF37-C932-471B-A234-9415FD8CD7D9}"/>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99DBA5E1-D1AF-4EF9-9F67-02AF0A37DDC2}"/>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850354809"/>
                    </a:ext>
                  </a:extLst>
                </a:gridCol>
                <a:gridCol w="25400">
                  <a:extLst>
                    <a:ext uri="{9D8B030D-6E8A-4147-A177-3AD203B41FA5}">
                      <a16:colId xmlns:a16="http://schemas.microsoft.com/office/drawing/2014/main" val="3902308513"/>
                    </a:ext>
                  </a:extLst>
                </a:gridCol>
                <a:gridCol w="25400">
                  <a:extLst>
                    <a:ext uri="{9D8B030D-6E8A-4147-A177-3AD203B41FA5}">
                      <a16:colId xmlns:a16="http://schemas.microsoft.com/office/drawing/2014/main" val="1274080580"/>
                    </a:ext>
                  </a:extLst>
                </a:gridCol>
                <a:gridCol w="25400">
                  <a:extLst>
                    <a:ext uri="{9D8B030D-6E8A-4147-A177-3AD203B41FA5}">
                      <a16:colId xmlns:a16="http://schemas.microsoft.com/office/drawing/2014/main" val="694584571"/>
                    </a:ext>
                  </a:extLst>
                </a:gridCol>
                <a:gridCol w="25400">
                  <a:extLst>
                    <a:ext uri="{9D8B030D-6E8A-4147-A177-3AD203B41FA5}">
                      <a16:colId xmlns:a16="http://schemas.microsoft.com/office/drawing/2014/main" val="1909821267"/>
                    </a:ext>
                  </a:extLst>
                </a:gridCol>
              </a:tblGrid>
              <a:tr h="0">
                <a:tc>
                  <a:txBody>
                    <a:bodyPr/>
                    <a:lstStyle/>
                    <a:p>
                      <a:pPr algn="ctr">
                        <a:lnSpc>
                          <a:spcPct val="150000"/>
                        </a:lnSpc>
                        <a:spcAft>
                          <a:spcPts val="0"/>
                        </a:spcAft>
                      </a:pPr>
                      <a:r>
                        <a:rPr lang="es-MX" sz="100">
                          <a:effectLst/>
                        </a:rPr>
                        <a:t>Aspecto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Excelente</a:t>
                      </a:r>
                    </a:p>
                    <a:p>
                      <a:pPr algn="ctr">
                        <a:lnSpc>
                          <a:spcPct val="150000"/>
                        </a:lnSpc>
                        <a:spcAft>
                          <a:spcPts val="0"/>
                        </a:spcAft>
                      </a:pPr>
                      <a:r>
                        <a:rPr lang="es-MX" sz="100">
                          <a:effectLst/>
                        </a:rPr>
                        <a:t>4</a:t>
                      </a:r>
                    </a:p>
                    <a:p>
                      <a:pPr algn="ctr">
                        <a:lnSpc>
                          <a:spcPct val="150000"/>
                        </a:lnSpc>
                        <a:spcAft>
                          <a:spcPts val="0"/>
                        </a:spcAft>
                      </a:pPr>
                      <a:r>
                        <a:rPr lang="es-MX" sz="100">
                          <a:effectLst/>
                        </a:rPr>
                        <a:t> </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Muy bien</a:t>
                      </a:r>
                    </a:p>
                    <a:p>
                      <a:pPr algn="ctr">
                        <a:lnSpc>
                          <a:spcPct val="150000"/>
                        </a:lnSpc>
                        <a:spcAft>
                          <a:spcPts val="0"/>
                        </a:spcAft>
                      </a:pPr>
                      <a:r>
                        <a:rPr lang="es-MX" sz="100">
                          <a:effectLst/>
                        </a:rPr>
                        <a:t>3</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Suficiente</a:t>
                      </a:r>
                    </a:p>
                    <a:p>
                      <a:pPr algn="ctr">
                        <a:lnSpc>
                          <a:spcPct val="150000"/>
                        </a:lnSpc>
                        <a:spcAft>
                          <a:spcPts val="0"/>
                        </a:spcAft>
                      </a:pPr>
                      <a:r>
                        <a:rPr lang="es-MX" sz="100">
                          <a:effectLst/>
                        </a:rPr>
                        <a:t>2</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Deficiente</a:t>
                      </a:r>
                    </a:p>
                    <a:p>
                      <a:pPr algn="ctr">
                        <a:lnSpc>
                          <a:spcPct val="150000"/>
                        </a:lnSpc>
                        <a:spcAft>
                          <a:spcPts val="0"/>
                        </a:spcAft>
                      </a:pPr>
                      <a:r>
                        <a:rPr lang="es-MX" sz="100">
                          <a:effectLst/>
                        </a:rPr>
                        <a:t>1</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322669573"/>
                  </a:ext>
                </a:extLst>
              </a:tr>
              <a:tr h="0">
                <a:tc>
                  <a:txBody>
                    <a:bodyPr/>
                    <a:lstStyle/>
                    <a:p>
                      <a:pPr algn="l">
                        <a:lnSpc>
                          <a:spcPct val="150000"/>
                        </a:lnSpc>
                        <a:spcAft>
                          <a:spcPts val="0"/>
                        </a:spcAft>
                      </a:pPr>
                      <a:r>
                        <a:rPr lang="es-MX" sz="100">
                          <a:effectLst/>
                        </a:rPr>
                        <a:t>Establece los elementos y las características a comparar </a:t>
                      </a:r>
                    </a:p>
                    <a:p>
                      <a:pPr algn="l">
                        <a:lnSpc>
                          <a:spcPct val="150000"/>
                        </a:lnSpc>
                        <a:spcAft>
                          <a:spcPts val="0"/>
                        </a:spcAft>
                      </a:pPr>
                      <a:r>
                        <a:rPr lang="es-MX" sz="100">
                          <a:effectLst/>
                        </a:rPr>
                        <a:t>40%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Identifica todos los elementos de comparación. Las características elegidas son suficientes y pertinentes.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Incluye la mayoría de los elementos que deben ser comparados. Las características son suficientes para realizar una buena comparación.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Faltan algunos elementos esenciales para la comparación. Sin embargo, las características son mínimas.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No enuncia los elementos ni las características a comparar</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2582069173"/>
                  </a:ext>
                </a:extLst>
              </a:tr>
              <a:tr h="0">
                <a:tc>
                  <a:txBody>
                    <a:bodyPr/>
                    <a:lstStyle/>
                    <a:p>
                      <a:pPr algn="l">
                        <a:lnSpc>
                          <a:spcPct val="150000"/>
                        </a:lnSpc>
                        <a:spcAft>
                          <a:spcPts val="0"/>
                        </a:spcAft>
                      </a:pPr>
                      <a:r>
                        <a:rPr lang="es-MX" sz="100">
                          <a:effectLst/>
                        </a:rPr>
                        <a:t>Identifica las semejanzas y diferencias 30%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Identifica de manera clara y precisa las semejanzas y diferencias entre los elementos comparados.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Identifica la mayor parte de las semejanzas y diferencias entre los elementos comparados.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Identifica varias de las semejanzas y diferencias entre los elementos comparados.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No identifica las semejanzas y diferencias de los elementos comparados.</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4180467945"/>
                  </a:ext>
                </a:extLst>
              </a:tr>
              <a:tr h="0">
                <a:tc>
                  <a:txBody>
                    <a:bodyPr/>
                    <a:lstStyle/>
                    <a:p>
                      <a:pPr algn="l">
                        <a:lnSpc>
                          <a:spcPct val="150000"/>
                        </a:lnSpc>
                        <a:spcAft>
                          <a:spcPts val="0"/>
                        </a:spcAft>
                      </a:pPr>
                      <a:r>
                        <a:rPr lang="es-MX" sz="100">
                          <a:effectLst/>
                        </a:rPr>
                        <a:t>Representación esquemática de la información 20%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El organizador gráfico presenta los elementos centrales y sus relaciones en forma clara y precisa.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El organizador gráfico que construye representa los elementos con cierta claridad y precisión.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El organizador gráfico elaborado representa los elementos solicitados aunque no es del todo claro y preciso.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El organizador gráfico no representa esquemáticamente los elementos a los que hace alusión el tema.</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649332131"/>
                  </a:ext>
                </a:extLst>
              </a:tr>
              <a:tr h="0">
                <a:tc>
                  <a:txBody>
                    <a:bodyPr/>
                    <a:lstStyle/>
                    <a:p>
                      <a:pPr algn="l">
                        <a:lnSpc>
                          <a:spcPct val="150000"/>
                        </a:lnSpc>
                        <a:spcAft>
                          <a:spcPts val="0"/>
                        </a:spcAft>
                      </a:pPr>
                      <a:r>
                        <a:rPr lang="es-MX" sz="100">
                          <a:effectLst/>
                        </a:rPr>
                        <a:t>Ortografía, gramática y presentación. </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Sin errores ortográficos o gramaticales.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Existen errores Ortográficos y gramaticales mínimos (menos de 3).</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Varios errores ortográficos y gramaticales (más de 3 pero menos de 5).</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dirty="0">
                          <a:effectLst/>
                        </a:rPr>
                        <a:t>Errores ortográficos y gramaticales múltiples (más de 5).</a:t>
                      </a:r>
                      <a:endParaRPr lang="es-MX" sz="100" dirty="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271793405"/>
                  </a:ext>
                </a:extLst>
              </a:tr>
            </a:tbl>
          </a:graphicData>
        </a:graphic>
      </p:graphicFrame>
      <p:graphicFrame>
        <p:nvGraphicFramePr>
          <p:cNvPr id="5" name="Tabla 4">
            <a:extLst>
              <a:ext uri="{FF2B5EF4-FFF2-40B4-BE49-F238E27FC236}">
                <a16:creationId xmlns:a16="http://schemas.microsoft.com/office/drawing/2014/main" id="{3C2807F8-988D-41BA-870F-DDC0DA4BF78A}"/>
              </a:ext>
            </a:extLst>
          </p:cNvPr>
          <p:cNvGraphicFramePr>
            <a:graphicFrameLocks noGrp="1"/>
          </p:cNvGraphicFramePr>
          <p:nvPr>
            <p:extLst>
              <p:ext uri="{D42A27DB-BD31-4B8C-83A1-F6EECF244321}">
                <p14:modId xmlns:p14="http://schemas.microsoft.com/office/powerpoint/2010/main" val="3346326440"/>
              </p:ext>
            </p:extLst>
          </p:nvPr>
        </p:nvGraphicFramePr>
        <p:xfrm>
          <a:off x="539552" y="980728"/>
          <a:ext cx="7848873" cy="4968552"/>
        </p:xfrm>
        <a:graphic>
          <a:graphicData uri="http://schemas.openxmlformats.org/drawingml/2006/table">
            <a:tbl>
              <a:tblPr firstRow="1" firstCol="1" bandRow="1">
                <a:tableStyleId>{5C22544A-7EE6-4342-B048-85BDC9FD1C3A}</a:tableStyleId>
              </a:tblPr>
              <a:tblGrid>
                <a:gridCol w="1143940">
                  <a:extLst>
                    <a:ext uri="{9D8B030D-6E8A-4147-A177-3AD203B41FA5}">
                      <a16:colId xmlns:a16="http://schemas.microsoft.com/office/drawing/2014/main" val="669894572"/>
                    </a:ext>
                  </a:extLst>
                </a:gridCol>
                <a:gridCol w="1588321">
                  <a:extLst>
                    <a:ext uri="{9D8B030D-6E8A-4147-A177-3AD203B41FA5}">
                      <a16:colId xmlns:a16="http://schemas.microsoft.com/office/drawing/2014/main" val="2644599103"/>
                    </a:ext>
                  </a:extLst>
                </a:gridCol>
                <a:gridCol w="1852212">
                  <a:extLst>
                    <a:ext uri="{9D8B030D-6E8A-4147-A177-3AD203B41FA5}">
                      <a16:colId xmlns:a16="http://schemas.microsoft.com/office/drawing/2014/main" val="2689083312"/>
                    </a:ext>
                  </a:extLst>
                </a:gridCol>
                <a:gridCol w="1676700">
                  <a:extLst>
                    <a:ext uri="{9D8B030D-6E8A-4147-A177-3AD203B41FA5}">
                      <a16:colId xmlns:a16="http://schemas.microsoft.com/office/drawing/2014/main" val="1120809446"/>
                    </a:ext>
                  </a:extLst>
                </a:gridCol>
                <a:gridCol w="1587700">
                  <a:extLst>
                    <a:ext uri="{9D8B030D-6E8A-4147-A177-3AD203B41FA5}">
                      <a16:colId xmlns:a16="http://schemas.microsoft.com/office/drawing/2014/main" val="1038475016"/>
                    </a:ext>
                  </a:extLst>
                </a:gridCol>
              </a:tblGrid>
              <a:tr h="573294">
                <a:tc>
                  <a:txBody>
                    <a:bodyPr/>
                    <a:lstStyle/>
                    <a:p>
                      <a:pPr algn="ctr">
                        <a:lnSpc>
                          <a:spcPct val="150000"/>
                        </a:lnSpc>
                        <a:spcAft>
                          <a:spcPts val="0"/>
                        </a:spcAft>
                      </a:pPr>
                      <a:r>
                        <a:rPr lang="es-MX" sz="700">
                          <a:effectLst/>
                        </a:rPr>
                        <a:t>Aspecto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Excelente</a:t>
                      </a:r>
                    </a:p>
                    <a:p>
                      <a:pPr algn="ctr">
                        <a:lnSpc>
                          <a:spcPct val="150000"/>
                        </a:lnSpc>
                        <a:spcAft>
                          <a:spcPts val="0"/>
                        </a:spcAft>
                      </a:pPr>
                      <a:r>
                        <a:rPr lang="es-MX" sz="700">
                          <a:effectLst/>
                        </a:rPr>
                        <a:t>4</a:t>
                      </a:r>
                    </a:p>
                    <a:p>
                      <a:pPr algn="ctr">
                        <a:lnSpc>
                          <a:spcPct val="150000"/>
                        </a:lnSpc>
                        <a:spcAft>
                          <a:spcPts val="0"/>
                        </a:spcAft>
                      </a:pPr>
                      <a:r>
                        <a:rPr lang="es-MX" sz="700">
                          <a:effectLst/>
                        </a:rPr>
                        <a:t> </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Muy bien</a:t>
                      </a:r>
                    </a:p>
                    <a:p>
                      <a:pPr algn="ctr">
                        <a:lnSpc>
                          <a:spcPct val="150000"/>
                        </a:lnSpc>
                        <a:spcAft>
                          <a:spcPts val="0"/>
                        </a:spcAft>
                      </a:pPr>
                      <a:r>
                        <a:rPr lang="es-MX" sz="700">
                          <a:effectLst/>
                        </a:rPr>
                        <a:t>3</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Suficiente</a:t>
                      </a:r>
                    </a:p>
                    <a:p>
                      <a:pPr algn="ctr">
                        <a:lnSpc>
                          <a:spcPct val="150000"/>
                        </a:lnSpc>
                        <a:spcAft>
                          <a:spcPts val="0"/>
                        </a:spcAft>
                      </a:pPr>
                      <a:r>
                        <a:rPr lang="es-MX" sz="700">
                          <a:effectLst/>
                        </a:rPr>
                        <a:t>2</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Deficiente</a:t>
                      </a:r>
                    </a:p>
                    <a:p>
                      <a:pPr algn="ctr">
                        <a:lnSpc>
                          <a:spcPct val="150000"/>
                        </a:lnSpc>
                        <a:spcAft>
                          <a:spcPts val="0"/>
                        </a:spcAft>
                      </a:pPr>
                      <a:r>
                        <a:rPr lang="es-MX" sz="700">
                          <a:effectLst/>
                        </a:rPr>
                        <a:t>1</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3170956503"/>
                  </a:ext>
                </a:extLst>
              </a:tr>
              <a:tr h="1337687">
                <a:tc>
                  <a:txBody>
                    <a:bodyPr/>
                    <a:lstStyle/>
                    <a:p>
                      <a:pPr algn="l">
                        <a:lnSpc>
                          <a:spcPct val="150000"/>
                        </a:lnSpc>
                        <a:spcAft>
                          <a:spcPts val="0"/>
                        </a:spcAft>
                      </a:pPr>
                      <a:r>
                        <a:rPr lang="es-MX" sz="700">
                          <a:effectLst/>
                        </a:rPr>
                        <a:t>Establece los elementos y las características a comparar </a:t>
                      </a:r>
                    </a:p>
                    <a:p>
                      <a:pPr algn="l">
                        <a:lnSpc>
                          <a:spcPct val="150000"/>
                        </a:lnSpc>
                        <a:spcAft>
                          <a:spcPts val="0"/>
                        </a:spcAft>
                      </a:pPr>
                      <a:r>
                        <a:rPr lang="es-MX" sz="700">
                          <a:effectLst/>
                        </a:rPr>
                        <a:t>40%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Identifica todos los elementos de comparación. Las características elegidas son suficientes y pertinentes.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Incluye la mayoría de los elementos que deben ser comparados. Las características son suficientes para realizar una buena comparación.</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Faltan algunos elementos esenciales para la comparación. Sin embargo, las características son mínimas.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No enuncia los elementos ni las características a comparar</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2164216687"/>
                  </a:ext>
                </a:extLst>
              </a:tr>
              <a:tr h="1146589">
                <a:tc>
                  <a:txBody>
                    <a:bodyPr/>
                    <a:lstStyle/>
                    <a:p>
                      <a:pPr algn="l">
                        <a:lnSpc>
                          <a:spcPct val="150000"/>
                        </a:lnSpc>
                        <a:spcAft>
                          <a:spcPts val="0"/>
                        </a:spcAft>
                      </a:pPr>
                      <a:r>
                        <a:rPr lang="es-MX" sz="700">
                          <a:effectLst/>
                        </a:rPr>
                        <a:t>Identifica las semejanzas y diferencias 30%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Identifica de manera clara y precisa las semejanzas y diferencias entre los elementos comparados.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Identifica la mayor parte de las semejanzas y diferencias entre los elementos comparados.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Identifica varias de las semejanzas y diferencias entre los elementos comparados.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No identifica las semejanzas y diferencias de los elementos comparados.</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507148499"/>
                  </a:ext>
                </a:extLst>
              </a:tr>
              <a:tr h="1146589">
                <a:tc>
                  <a:txBody>
                    <a:bodyPr/>
                    <a:lstStyle/>
                    <a:p>
                      <a:pPr algn="l">
                        <a:lnSpc>
                          <a:spcPct val="150000"/>
                        </a:lnSpc>
                        <a:spcAft>
                          <a:spcPts val="0"/>
                        </a:spcAft>
                      </a:pPr>
                      <a:r>
                        <a:rPr lang="es-MX" sz="700">
                          <a:effectLst/>
                        </a:rPr>
                        <a:t>Representación esquemática de la información 20%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El organizador gráfico presenta los elementos centrales y sus relaciones en forma clara y precisa.</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El organizador gráfico que construye representa los elementos con cierta claridad y precisión.</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El organizador gráfico elaborado representa los elementos solicitados aunque no es del todo claro y preciso.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El organizador gráfico no representa esquemáticamente los elementos a los que hace alusión el tema.</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2533983513"/>
                  </a:ext>
                </a:extLst>
              </a:tr>
              <a:tr h="764393">
                <a:tc>
                  <a:txBody>
                    <a:bodyPr/>
                    <a:lstStyle/>
                    <a:p>
                      <a:pPr algn="l">
                        <a:lnSpc>
                          <a:spcPct val="150000"/>
                        </a:lnSpc>
                        <a:spcAft>
                          <a:spcPts val="0"/>
                        </a:spcAft>
                      </a:pPr>
                      <a:r>
                        <a:rPr lang="es-MX" sz="700">
                          <a:effectLst/>
                        </a:rPr>
                        <a:t>Ortografía, gramática y presentación. </a:t>
                      </a:r>
                    </a:p>
                    <a:p>
                      <a:pPr algn="l">
                        <a:lnSpc>
                          <a:spcPct val="150000"/>
                        </a:lnSpc>
                        <a:spcAft>
                          <a:spcPts val="0"/>
                        </a:spcAft>
                      </a:pPr>
                      <a:r>
                        <a:rPr lang="es-MX" sz="700">
                          <a:effectLst/>
                        </a:rPr>
                        <a:t>10%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Sin errores ortográficos o gramaticales.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Existen errores Ortográficos y gramaticales mínimos (menos de 3).</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Varios errores ortográficos y gramaticales (más de 3 pero menos de 5).</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dirty="0">
                          <a:effectLst/>
                        </a:rPr>
                        <a:t>Errores ortográficos y gramaticales múltiples (más de 5).</a:t>
                      </a:r>
                      <a:endParaRPr lang="es-MX" sz="700" dirty="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3722249180"/>
                  </a:ext>
                </a:extLst>
              </a:tr>
            </a:tbl>
          </a:graphicData>
        </a:graphic>
      </p:graphicFrame>
      <p:sp>
        <p:nvSpPr>
          <p:cNvPr id="6" name="Rectángulo 5">
            <a:extLst>
              <a:ext uri="{FF2B5EF4-FFF2-40B4-BE49-F238E27FC236}">
                <a16:creationId xmlns:a16="http://schemas.microsoft.com/office/drawing/2014/main" id="{7680BC25-8AA1-4E96-8BFF-E09C2450E909}"/>
              </a:ext>
            </a:extLst>
          </p:cNvPr>
          <p:cNvSpPr/>
          <p:nvPr/>
        </p:nvSpPr>
        <p:spPr>
          <a:xfrm>
            <a:off x="539552" y="472897"/>
            <a:ext cx="2958887" cy="507831"/>
          </a:xfrm>
          <a:prstGeom prst="rect">
            <a:avLst/>
          </a:prstGeom>
        </p:spPr>
        <p:txBody>
          <a:bodyPr wrap="none">
            <a:spAutoFit/>
          </a:bodyPr>
          <a:lstStyle/>
          <a:p>
            <a:pPr>
              <a:lnSpc>
                <a:spcPct val="150000"/>
              </a:lnSpc>
            </a:pPr>
            <a:r>
              <a:rPr lang="es-MX" b="1" dirty="0">
                <a:latin typeface="Arial" panose="020B0604020202020204" pitchFamily="34" charset="0"/>
                <a:ea typeface="Calibri" panose="020F0502020204030204" pitchFamily="34" charset="0"/>
              </a:rPr>
              <a:t>CUADRO COMPARATIVO</a:t>
            </a:r>
            <a:endParaRPr lang="es-MX" dirty="0">
              <a:latin typeface="Arial" panose="020B0604020202020204" pitchFamily="34" charset="0"/>
              <a:ea typeface="Calibri" panose="020F0502020204030204" pitchFamily="34" charset="0"/>
            </a:endParaRPr>
          </a:p>
        </p:txBody>
      </p:sp>
      <p:sp>
        <p:nvSpPr>
          <p:cNvPr id="7" name="Rectángulo 6">
            <a:extLst>
              <a:ext uri="{FF2B5EF4-FFF2-40B4-BE49-F238E27FC236}">
                <a16:creationId xmlns:a16="http://schemas.microsoft.com/office/drawing/2014/main" id="{CF8244DF-ED9A-4E4D-B285-30D5A249BD04}"/>
              </a:ext>
            </a:extLst>
          </p:cNvPr>
          <p:cNvSpPr/>
          <p:nvPr/>
        </p:nvSpPr>
        <p:spPr>
          <a:xfrm>
            <a:off x="539552" y="5805264"/>
            <a:ext cx="6858000" cy="923330"/>
          </a:xfrm>
          <a:prstGeom prst="rect">
            <a:avLst/>
          </a:prstGeom>
        </p:spPr>
        <p:txBody>
          <a:bodyPr wrap="square">
            <a:spAutoFit/>
          </a:bodyPr>
          <a:lstStyle/>
          <a:p>
            <a:pPr>
              <a:lnSpc>
                <a:spcPct val="150000"/>
              </a:lnSpc>
            </a:pPr>
            <a:r>
              <a:rPr lang="es-MX" u="sng" dirty="0">
                <a:solidFill>
                  <a:srgbClr val="0563C1"/>
                </a:solidFill>
                <a:latin typeface="Arial" panose="020B0604020202020204" pitchFamily="34" charset="0"/>
                <a:ea typeface="Calibri" panose="020F0502020204030204" pitchFamily="34" charset="0"/>
                <a:hlinkClick r:id="rId2"/>
              </a:rPr>
              <a:t>http://tic.sepdf.gob.mx/micrositio/micrositio3/archivos/rubricas/rub_compara.pdf</a:t>
            </a:r>
            <a:r>
              <a:rPr lang="es-MX" dirty="0">
                <a:latin typeface="Arial" panose="020B0604020202020204" pitchFamily="34" charset="0"/>
                <a:ea typeface="Calibri" panose="020F0502020204030204" pitchFamily="34" charset="0"/>
              </a:rPr>
              <a:t> Fecha de recuperación: 24 de abril del 2018.</a:t>
            </a:r>
          </a:p>
        </p:txBody>
      </p:sp>
    </p:spTree>
    <p:extLst>
      <p:ext uri="{BB962C8B-B14F-4D97-AF65-F5344CB8AC3E}">
        <p14:creationId xmlns:p14="http://schemas.microsoft.com/office/powerpoint/2010/main" val="158695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B4FD9-C111-4F75-B474-34B28A78D1D2}"/>
              </a:ext>
            </a:extLst>
          </p:cNvPr>
          <p:cNvSpPr>
            <a:spLocks noGrp="1"/>
          </p:cNvSpPr>
          <p:nvPr>
            <p:ph type="title"/>
          </p:nvPr>
        </p:nvSpPr>
        <p:spPr/>
        <p:txBody>
          <a:bodyPr/>
          <a:lstStyle/>
          <a:p>
            <a:r>
              <a:rPr lang="es-MX" dirty="0"/>
              <a:t> </a:t>
            </a:r>
          </a:p>
        </p:txBody>
      </p:sp>
      <p:graphicFrame>
        <p:nvGraphicFramePr>
          <p:cNvPr id="8" name="Marcador de contenido 7">
            <a:extLst>
              <a:ext uri="{FF2B5EF4-FFF2-40B4-BE49-F238E27FC236}">
                <a16:creationId xmlns:a16="http://schemas.microsoft.com/office/drawing/2014/main" id="{CECBD8B4-48CD-4C1D-A896-95CC438737FB}"/>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3705352045"/>
                    </a:ext>
                  </a:extLst>
                </a:gridCol>
                <a:gridCol w="25400">
                  <a:extLst>
                    <a:ext uri="{9D8B030D-6E8A-4147-A177-3AD203B41FA5}">
                      <a16:colId xmlns:a16="http://schemas.microsoft.com/office/drawing/2014/main" val="1500739231"/>
                    </a:ext>
                  </a:extLst>
                </a:gridCol>
                <a:gridCol w="25400">
                  <a:extLst>
                    <a:ext uri="{9D8B030D-6E8A-4147-A177-3AD203B41FA5}">
                      <a16:colId xmlns:a16="http://schemas.microsoft.com/office/drawing/2014/main" val="3403697971"/>
                    </a:ext>
                  </a:extLst>
                </a:gridCol>
                <a:gridCol w="25400">
                  <a:extLst>
                    <a:ext uri="{9D8B030D-6E8A-4147-A177-3AD203B41FA5}">
                      <a16:colId xmlns:a16="http://schemas.microsoft.com/office/drawing/2014/main" val="2941189209"/>
                    </a:ext>
                  </a:extLst>
                </a:gridCol>
                <a:gridCol w="25400">
                  <a:extLst>
                    <a:ext uri="{9D8B030D-6E8A-4147-A177-3AD203B41FA5}">
                      <a16:colId xmlns:a16="http://schemas.microsoft.com/office/drawing/2014/main" val="2100910504"/>
                    </a:ext>
                  </a:extLst>
                </a:gridCol>
              </a:tblGrid>
              <a:tr h="0">
                <a:tc>
                  <a:txBody>
                    <a:bodyPr/>
                    <a:lstStyle/>
                    <a:p>
                      <a:pPr algn="ctr">
                        <a:lnSpc>
                          <a:spcPct val="150000"/>
                        </a:lnSpc>
                        <a:spcAft>
                          <a:spcPts val="0"/>
                        </a:spcAft>
                      </a:pPr>
                      <a:r>
                        <a:rPr lang="es-MX" sz="100">
                          <a:effectLst/>
                        </a:rPr>
                        <a:t>Aspecto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Excelente</a:t>
                      </a:r>
                    </a:p>
                    <a:p>
                      <a:pPr algn="ctr">
                        <a:lnSpc>
                          <a:spcPct val="150000"/>
                        </a:lnSpc>
                        <a:spcAft>
                          <a:spcPts val="0"/>
                        </a:spcAft>
                      </a:pPr>
                      <a:r>
                        <a:rPr lang="es-MX" sz="100">
                          <a:effectLst/>
                        </a:rPr>
                        <a:t>4</a:t>
                      </a:r>
                    </a:p>
                    <a:p>
                      <a:pPr algn="ctr">
                        <a:lnSpc>
                          <a:spcPct val="150000"/>
                        </a:lnSpc>
                        <a:spcAft>
                          <a:spcPts val="0"/>
                        </a:spcAft>
                      </a:pPr>
                      <a:r>
                        <a:rPr lang="es-MX" sz="100">
                          <a:effectLst/>
                        </a:rPr>
                        <a:t> </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Muy bien</a:t>
                      </a:r>
                    </a:p>
                    <a:p>
                      <a:pPr algn="ctr">
                        <a:lnSpc>
                          <a:spcPct val="150000"/>
                        </a:lnSpc>
                        <a:spcAft>
                          <a:spcPts val="0"/>
                        </a:spcAft>
                      </a:pPr>
                      <a:r>
                        <a:rPr lang="es-MX" sz="100">
                          <a:effectLst/>
                        </a:rPr>
                        <a:t>3</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Suficiente</a:t>
                      </a:r>
                    </a:p>
                    <a:p>
                      <a:pPr algn="ctr">
                        <a:lnSpc>
                          <a:spcPct val="150000"/>
                        </a:lnSpc>
                        <a:spcAft>
                          <a:spcPts val="0"/>
                        </a:spcAft>
                      </a:pPr>
                      <a:r>
                        <a:rPr lang="es-MX" sz="100">
                          <a:effectLst/>
                        </a:rPr>
                        <a:t>2</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Deficiente</a:t>
                      </a:r>
                    </a:p>
                    <a:p>
                      <a:pPr algn="ctr">
                        <a:lnSpc>
                          <a:spcPct val="150000"/>
                        </a:lnSpc>
                        <a:spcAft>
                          <a:spcPts val="0"/>
                        </a:spcAft>
                      </a:pPr>
                      <a:r>
                        <a:rPr lang="es-MX" sz="100">
                          <a:effectLst/>
                        </a:rPr>
                        <a:t>1</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688333576"/>
                  </a:ext>
                </a:extLst>
              </a:tr>
              <a:tr h="0">
                <a:tc>
                  <a:txBody>
                    <a:bodyPr/>
                    <a:lstStyle/>
                    <a:p>
                      <a:pPr algn="l">
                        <a:lnSpc>
                          <a:spcPct val="150000"/>
                        </a:lnSpc>
                        <a:spcAft>
                          <a:spcPts val="0"/>
                        </a:spcAft>
                      </a:pPr>
                      <a:r>
                        <a:rPr lang="es-MX" sz="100">
                          <a:effectLst/>
                        </a:rPr>
                        <a:t>Organización y estructura del informe</a:t>
                      </a:r>
                    </a:p>
                    <a:p>
                      <a:pPr algn="l">
                        <a:lnSpc>
                          <a:spcPct val="150000"/>
                        </a:lnSpc>
                        <a:spcAft>
                          <a:spcPts val="0"/>
                        </a:spcAft>
                      </a:pPr>
                      <a:r>
                        <a:rPr lang="es-MX" sz="100">
                          <a:effectLst/>
                        </a:rPr>
                        <a:t>40%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está muy bien organizada con párrafos bien organizados, con subtítulos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está bien redactada con párrafos bien redactados.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está organizada pero los párrafos no están bien redactados.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proporcionada no parece estar bien organizada</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733281026"/>
                  </a:ext>
                </a:extLst>
              </a:tr>
              <a:tr h="0">
                <a:tc>
                  <a:txBody>
                    <a:bodyPr/>
                    <a:lstStyle/>
                    <a:p>
                      <a:pPr algn="l">
                        <a:lnSpc>
                          <a:spcPct val="150000"/>
                        </a:lnSpc>
                        <a:spcAft>
                          <a:spcPts val="0"/>
                        </a:spcAft>
                      </a:pPr>
                      <a:r>
                        <a:rPr lang="es-MX" sz="100">
                          <a:effectLst/>
                        </a:rPr>
                        <a:t>Calidad de información investigada</a:t>
                      </a:r>
                    </a:p>
                    <a:p>
                      <a:pPr algn="l">
                        <a:lnSpc>
                          <a:spcPct val="150000"/>
                        </a:lnSpc>
                        <a:spcAft>
                          <a:spcPts val="0"/>
                        </a:spcAft>
                      </a:pPr>
                      <a:r>
                        <a:rPr lang="es-MX" sz="100">
                          <a:effectLst/>
                        </a:rPr>
                        <a:t>20%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está claramente relacionada con el tema principal y proporciona varias ideas secundarias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da respuesta a las preguntas principales y o 1 o 2 ideas secundarias y/o ejemplos.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da respuesta a las ideas principales, pero no da detalles y/o ejemplos.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información tiene poco o nada que ver con el tema principal.</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2597546740"/>
                  </a:ext>
                </a:extLst>
              </a:tr>
              <a:tr h="0">
                <a:tc>
                  <a:txBody>
                    <a:bodyPr/>
                    <a:lstStyle/>
                    <a:p>
                      <a:pPr algn="l">
                        <a:lnSpc>
                          <a:spcPct val="150000"/>
                        </a:lnSpc>
                        <a:spcAft>
                          <a:spcPts val="0"/>
                        </a:spcAft>
                      </a:pPr>
                      <a:r>
                        <a:rPr lang="es-MX" sz="100">
                          <a:effectLst/>
                        </a:rPr>
                        <a:t>Redacción</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No hay errores de gramática, ortografía o puntuación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Casi no hay errores de gramática, ortografía o puntuación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Unos pocos errores de gramática, ortografía y puntuación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Muchos errores de gramática, ortografía o puntuación</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357956755"/>
                  </a:ext>
                </a:extLst>
              </a:tr>
              <a:tr h="0">
                <a:tc>
                  <a:txBody>
                    <a:bodyPr/>
                    <a:lstStyle/>
                    <a:p>
                      <a:pPr algn="l">
                        <a:lnSpc>
                          <a:spcPct val="150000"/>
                        </a:lnSpc>
                        <a:spcAft>
                          <a:spcPts val="0"/>
                        </a:spcAft>
                      </a:pPr>
                      <a:r>
                        <a:rPr lang="es-MX" sz="100">
                          <a:effectLst/>
                        </a:rPr>
                        <a:t>Análisis</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Mantiene objetividad en el análisis de datos. Establece relaciones entre los datos. Puede hacer inferencia de los datos. Los relaciona con el conocimiento previo.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Mantiene objetividad en el análisis de los datos. Establece relación es entre los datos (diferencias y similitudes). Tiene dificultad haciendo inferencias de los datos y relacionándolo con el conocimiento previo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Mantiene objetividad en el análisis de los datos. Tiene dificultad estableciendo relaciones entre los datos (diferencias y similitudes) y haciendo inferencias. También tiene dificultad relacionando los datos con el conocimiento previo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Mantiene poca o ninguna objetividad en el análisis de los datos. Tiene dificultad estableciendo relaciones entre los datos (diferencias y similitudes). No puede hacer inferencias o relacionar los datos con el conocimiento previo</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433085125"/>
                  </a:ext>
                </a:extLst>
              </a:tr>
              <a:tr h="0">
                <a:tc>
                  <a:txBody>
                    <a:bodyPr/>
                    <a:lstStyle/>
                    <a:p>
                      <a:pPr algn="l">
                        <a:lnSpc>
                          <a:spcPct val="150000"/>
                        </a:lnSpc>
                        <a:spcAft>
                          <a:spcPts val="0"/>
                        </a:spcAft>
                      </a:pPr>
                      <a:r>
                        <a:rPr lang="es-MX" sz="100">
                          <a:effectLst/>
                        </a:rPr>
                        <a:t>Conclusión</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Responde a los objetivos. Mantiene objetividad al expresar las ideas. Se sustenta con los datos. La conclusión es precisa y concisa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Responde a los objetivos. Mantiene objetividad al expresar las ideas. Tiene dificultad sustentando la conclusión con los datos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Responde a los objetivos. Tiene dificultad manteniendo objetividad al expresar las ideas y sustentando la conclusión con los datos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Responde parcialmente a los objetivos o no responde. Mantiene muy poca o ninguna objetividad al expresar las ideas. No sustenta la conclusión con los datos.</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2755536385"/>
                  </a:ext>
                </a:extLst>
              </a:tr>
              <a:tr h="0">
                <a:tc>
                  <a:txBody>
                    <a:bodyPr/>
                    <a:lstStyle/>
                    <a:p>
                      <a:pPr algn="l">
                        <a:lnSpc>
                          <a:spcPct val="150000"/>
                        </a:lnSpc>
                        <a:spcAft>
                          <a:spcPts val="0"/>
                        </a:spcAft>
                      </a:pPr>
                      <a:r>
                        <a:rPr lang="es-MX" sz="100">
                          <a:effectLst/>
                        </a:rPr>
                        <a:t>Bibliografía</a:t>
                      </a:r>
                    </a:p>
                    <a:p>
                      <a:pPr algn="l">
                        <a:lnSpc>
                          <a:spcPct val="150000"/>
                        </a:lnSpc>
                        <a:spcAft>
                          <a:spcPts val="0"/>
                        </a:spcAft>
                      </a:pPr>
                      <a:r>
                        <a:rPr lang="es-MX" sz="100">
                          <a:effectLst/>
                        </a:rPr>
                        <a:t> </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Utiliza y reporta todas las fuentes de manera correcta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Utiliza las fuentes aunque no las reporta de manera correcta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Reporta solo una fuente aunque no la reporta de manera correcta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dirty="0">
                          <a:effectLst/>
                        </a:rPr>
                        <a:t>Ni utiliza ni reporta fuentes de investigación</a:t>
                      </a:r>
                      <a:endParaRPr lang="es-MX" sz="100" dirty="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2052100662"/>
                  </a:ext>
                </a:extLst>
              </a:tr>
            </a:tbl>
          </a:graphicData>
        </a:graphic>
      </p:graphicFrame>
      <p:graphicFrame>
        <p:nvGraphicFramePr>
          <p:cNvPr id="9" name="Tabla 8">
            <a:extLst>
              <a:ext uri="{FF2B5EF4-FFF2-40B4-BE49-F238E27FC236}">
                <a16:creationId xmlns:a16="http://schemas.microsoft.com/office/drawing/2014/main" id="{9DCA8908-827D-44E5-820A-C080E4F659B9}"/>
              </a:ext>
            </a:extLst>
          </p:cNvPr>
          <p:cNvGraphicFramePr>
            <a:graphicFrameLocks noGrp="1"/>
          </p:cNvGraphicFramePr>
          <p:nvPr>
            <p:extLst>
              <p:ext uri="{D42A27DB-BD31-4B8C-83A1-F6EECF244321}">
                <p14:modId xmlns:p14="http://schemas.microsoft.com/office/powerpoint/2010/main" val="1935606685"/>
              </p:ext>
            </p:extLst>
          </p:nvPr>
        </p:nvGraphicFramePr>
        <p:xfrm>
          <a:off x="395536" y="975296"/>
          <a:ext cx="8496944" cy="5045993"/>
        </p:xfrm>
        <a:graphic>
          <a:graphicData uri="http://schemas.openxmlformats.org/drawingml/2006/table">
            <a:tbl>
              <a:tblPr firstRow="1" firstCol="1" bandRow="1">
                <a:tableStyleId>{5C22544A-7EE6-4342-B048-85BDC9FD1C3A}</a:tableStyleId>
              </a:tblPr>
              <a:tblGrid>
                <a:gridCol w="1051641">
                  <a:extLst>
                    <a:ext uri="{9D8B030D-6E8A-4147-A177-3AD203B41FA5}">
                      <a16:colId xmlns:a16="http://schemas.microsoft.com/office/drawing/2014/main" val="3904820726"/>
                    </a:ext>
                  </a:extLst>
                </a:gridCol>
                <a:gridCol w="2052989">
                  <a:extLst>
                    <a:ext uri="{9D8B030D-6E8A-4147-A177-3AD203B41FA5}">
                      <a16:colId xmlns:a16="http://schemas.microsoft.com/office/drawing/2014/main" val="2788931848"/>
                    </a:ext>
                  </a:extLst>
                </a:gridCol>
                <a:gridCol w="1553926">
                  <a:extLst>
                    <a:ext uri="{9D8B030D-6E8A-4147-A177-3AD203B41FA5}">
                      <a16:colId xmlns:a16="http://schemas.microsoft.com/office/drawing/2014/main" val="4268000509"/>
                    </a:ext>
                  </a:extLst>
                </a:gridCol>
                <a:gridCol w="2010431">
                  <a:extLst>
                    <a:ext uri="{9D8B030D-6E8A-4147-A177-3AD203B41FA5}">
                      <a16:colId xmlns:a16="http://schemas.microsoft.com/office/drawing/2014/main" val="1408307959"/>
                    </a:ext>
                  </a:extLst>
                </a:gridCol>
                <a:gridCol w="1827957">
                  <a:extLst>
                    <a:ext uri="{9D8B030D-6E8A-4147-A177-3AD203B41FA5}">
                      <a16:colId xmlns:a16="http://schemas.microsoft.com/office/drawing/2014/main" val="1252769185"/>
                    </a:ext>
                  </a:extLst>
                </a:gridCol>
              </a:tblGrid>
              <a:tr h="377374">
                <a:tc>
                  <a:txBody>
                    <a:bodyPr/>
                    <a:lstStyle/>
                    <a:p>
                      <a:pPr algn="ctr">
                        <a:lnSpc>
                          <a:spcPct val="150000"/>
                        </a:lnSpc>
                        <a:spcAft>
                          <a:spcPts val="0"/>
                        </a:spcAft>
                      </a:pPr>
                      <a:r>
                        <a:rPr lang="es-MX" sz="500">
                          <a:effectLst/>
                        </a:rPr>
                        <a:t>Aspecto</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ctr">
                        <a:lnSpc>
                          <a:spcPct val="150000"/>
                        </a:lnSpc>
                        <a:spcAft>
                          <a:spcPts val="0"/>
                        </a:spcAft>
                      </a:pPr>
                      <a:r>
                        <a:rPr lang="es-MX" sz="500" dirty="0">
                          <a:effectLst/>
                        </a:rPr>
                        <a:t>Excelente</a:t>
                      </a:r>
                    </a:p>
                    <a:p>
                      <a:pPr algn="ctr">
                        <a:lnSpc>
                          <a:spcPct val="150000"/>
                        </a:lnSpc>
                        <a:spcAft>
                          <a:spcPts val="0"/>
                        </a:spcAft>
                      </a:pPr>
                      <a:r>
                        <a:rPr lang="es-MX" sz="500" dirty="0">
                          <a:effectLst/>
                        </a:rPr>
                        <a:t>4</a:t>
                      </a:r>
                    </a:p>
                    <a:p>
                      <a:pPr algn="ctr">
                        <a:lnSpc>
                          <a:spcPct val="150000"/>
                        </a:lnSpc>
                        <a:spcAft>
                          <a:spcPts val="0"/>
                        </a:spcAft>
                      </a:pPr>
                      <a:r>
                        <a:rPr lang="es-MX" sz="500" dirty="0">
                          <a:effectLst/>
                        </a:rPr>
                        <a:t> </a:t>
                      </a:r>
                      <a:endParaRPr lang="es-MX" sz="500" dirty="0">
                        <a:effectLst/>
                        <a:latin typeface="Arial" panose="020B0604020202020204" pitchFamily="34" charset="0"/>
                        <a:ea typeface="Calibri" panose="020F0502020204030204" pitchFamily="34" charset="0"/>
                      </a:endParaRPr>
                    </a:p>
                  </a:txBody>
                  <a:tcPr marL="26533" marR="26533" marT="0" marB="0"/>
                </a:tc>
                <a:tc>
                  <a:txBody>
                    <a:bodyPr/>
                    <a:lstStyle/>
                    <a:p>
                      <a:pPr algn="ctr">
                        <a:lnSpc>
                          <a:spcPct val="150000"/>
                        </a:lnSpc>
                        <a:spcAft>
                          <a:spcPts val="0"/>
                        </a:spcAft>
                      </a:pPr>
                      <a:r>
                        <a:rPr lang="es-MX" sz="500">
                          <a:effectLst/>
                        </a:rPr>
                        <a:t>Muy bien</a:t>
                      </a:r>
                    </a:p>
                    <a:p>
                      <a:pPr algn="ctr">
                        <a:lnSpc>
                          <a:spcPct val="150000"/>
                        </a:lnSpc>
                        <a:spcAft>
                          <a:spcPts val="0"/>
                        </a:spcAft>
                      </a:pPr>
                      <a:r>
                        <a:rPr lang="es-MX" sz="500">
                          <a:effectLst/>
                        </a:rPr>
                        <a:t>3</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ctr">
                        <a:lnSpc>
                          <a:spcPct val="150000"/>
                        </a:lnSpc>
                        <a:spcAft>
                          <a:spcPts val="0"/>
                        </a:spcAft>
                      </a:pPr>
                      <a:r>
                        <a:rPr lang="es-MX" sz="500">
                          <a:effectLst/>
                        </a:rPr>
                        <a:t>Suficiente</a:t>
                      </a:r>
                    </a:p>
                    <a:p>
                      <a:pPr algn="ctr">
                        <a:lnSpc>
                          <a:spcPct val="150000"/>
                        </a:lnSpc>
                        <a:spcAft>
                          <a:spcPts val="0"/>
                        </a:spcAft>
                      </a:pPr>
                      <a:r>
                        <a:rPr lang="es-MX" sz="500">
                          <a:effectLst/>
                        </a:rPr>
                        <a:t>2</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ctr">
                        <a:lnSpc>
                          <a:spcPct val="150000"/>
                        </a:lnSpc>
                        <a:spcAft>
                          <a:spcPts val="0"/>
                        </a:spcAft>
                      </a:pPr>
                      <a:r>
                        <a:rPr lang="es-MX" sz="500">
                          <a:effectLst/>
                        </a:rPr>
                        <a:t>Deficiente</a:t>
                      </a:r>
                    </a:p>
                    <a:p>
                      <a:pPr algn="ctr">
                        <a:lnSpc>
                          <a:spcPct val="150000"/>
                        </a:lnSpc>
                        <a:spcAft>
                          <a:spcPts val="0"/>
                        </a:spcAft>
                      </a:pPr>
                      <a:r>
                        <a:rPr lang="es-MX" sz="500">
                          <a:effectLst/>
                        </a:rPr>
                        <a:t>1</a:t>
                      </a:r>
                      <a:endParaRPr lang="es-MX" sz="50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273574581"/>
                  </a:ext>
                </a:extLst>
              </a:tr>
              <a:tr h="473787">
                <a:tc>
                  <a:txBody>
                    <a:bodyPr/>
                    <a:lstStyle/>
                    <a:p>
                      <a:pPr algn="l">
                        <a:lnSpc>
                          <a:spcPct val="150000"/>
                        </a:lnSpc>
                        <a:spcAft>
                          <a:spcPts val="0"/>
                        </a:spcAft>
                      </a:pPr>
                      <a:r>
                        <a:rPr lang="es-MX" sz="500">
                          <a:effectLst/>
                        </a:rPr>
                        <a:t>Organización y estructura del informe</a:t>
                      </a:r>
                    </a:p>
                    <a:p>
                      <a:pPr algn="l">
                        <a:lnSpc>
                          <a:spcPct val="150000"/>
                        </a:lnSpc>
                        <a:spcAft>
                          <a:spcPts val="0"/>
                        </a:spcAft>
                      </a:pPr>
                      <a:r>
                        <a:rPr lang="es-MX" sz="500">
                          <a:effectLst/>
                        </a:rPr>
                        <a:t>40%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dirty="0">
                          <a:effectLst/>
                        </a:rPr>
                        <a:t>La información está muy bien organizada con párrafos bien organizados, con subtítulos</a:t>
                      </a:r>
                      <a:endParaRPr lang="es-MX" sz="500" dirty="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está bien redactada con párrafos bien redactados.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está organizada pero los párrafos no están bien redactados.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proporcionada no parece estar bien organizada</a:t>
                      </a:r>
                      <a:endParaRPr lang="es-MX" sz="50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1227034153"/>
                  </a:ext>
                </a:extLst>
              </a:tr>
              <a:tr h="717239">
                <a:tc>
                  <a:txBody>
                    <a:bodyPr/>
                    <a:lstStyle/>
                    <a:p>
                      <a:pPr algn="l">
                        <a:lnSpc>
                          <a:spcPct val="150000"/>
                        </a:lnSpc>
                        <a:spcAft>
                          <a:spcPts val="0"/>
                        </a:spcAft>
                      </a:pPr>
                      <a:r>
                        <a:rPr lang="es-MX" sz="500">
                          <a:effectLst/>
                        </a:rPr>
                        <a:t>Calidad de información investigada</a:t>
                      </a:r>
                    </a:p>
                    <a:p>
                      <a:pPr algn="l">
                        <a:lnSpc>
                          <a:spcPct val="150000"/>
                        </a:lnSpc>
                        <a:spcAft>
                          <a:spcPts val="0"/>
                        </a:spcAft>
                      </a:pPr>
                      <a:r>
                        <a:rPr lang="es-MX" sz="500">
                          <a:effectLst/>
                        </a:rPr>
                        <a:t>20%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dirty="0">
                          <a:effectLst/>
                        </a:rPr>
                        <a:t>La información está claramente relacionada con el tema principal y proporciona varias ideas secundarias</a:t>
                      </a:r>
                      <a:endParaRPr lang="es-MX" sz="500" dirty="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da respuesta a las preguntas principales y o 1 o 2 ideas secundarias y/o ejemplos.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da respuesta a las ideas principales, pero no da detalles y/o ejemplos.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La información tiene poco o nada que ver con el tema principal.</a:t>
                      </a:r>
                      <a:endParaRPr lang="es-MX" sz="50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1440641247"/>
                  </a:ext>
                </a:extLst>
              </a:tr>
              <a:tr h="473787">
                <a:tc>
                  <a:txBody>
                    <a:bodyPr/>
                    <a:lstStyle/>
                    <a:p>
                      <a:pPr algn="l">
                        <a:lnSpc>
                          <a:spcPct val="150000"/>
                        </a:lnSpc>
                        <a:spcAft>
                          <a:spcPts val="0"/>
                        </a:spcAft>
                      </a:pPr>
                      <a:r>
                        <a:rPr lang="es-MX" sz="500">
                          <a:effectLst/>
                        </a:rPr>
                        <a:t>Redacción</a:t>
                      </a:r>
                    </a:p>
                    <a:p>
                      <a:pPr algn="l">
                        <a:lnSpc>
                          <a:spcPct val="150000"/>
                        </a:lnSpc>
                        <a:spcAft>
                          <a:spcPts val="0"/>
                        </a:spcAft>
                      </a:pPr>
                      <a:r>
                        <a:rPr lang="es-MX" sz="500">
                          <a:effectLst/>
                        </a:rPr>
                        <a:t>10%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No hay errores de gramática, ortografía o puntuación</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Casi no hay errores de gramática, ortografía o puntuación</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Unos pocos errores de gramática, ortografía y puntuación</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Muchos errores de gramática, ortografía o puntuación</a:t>
                      </a:r>
                      <a:endParaRPr lang="es-MX" sz="50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2742932643"/>
                  </a:ext>
                </a:extLst>
              </a:tr>
              <a:tr h="1569326">
                <a:tc>
                  <a:txBody>
                    <a:bodyPr/>
                    <a:lstStyle/>
                    <a:p>
                      <a:pPr algn="l">
                        <a:lnSpc>
                          <a:spcPct val="150000"/>
                        </a:lnSpc>
                        <a:spcAft>
                          <a:spcPts val="0"/>
                        </a:spcAft>
                      </a:pPr>
                      <a:r>
                        <a:rPr lang="es-MX" sz="500">
                          <a:effectLst/>
                        </a:rPr>
                        <a:t>Análisis</a:t>
                      </a:r>
                    </a:p>
                    <a:p>
                      <a:pPr algn="l">
                        <a:lnSpc>
                          <a:spcPct val="150000"/>
                        </a:lnSpc>
                        <a:spcAft>
                          <a:spcPts val="0"/>
                        </a:spcAft>
                      </a:pPr>
                      <a:r>
                        <a:rPr lang="es-MX" sz="500">
                          <a:effectLst/>
                        </a:rPr>
                        <a:t>10%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Mantiene objetividad en el análisis de datos. Establece relaciones entre los datos. Puede hacer inferencia de los datos. Los relaciona con el conocimiento previo.</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Mantiene objetividad en el análisis de los datos. Establece relación es entre los datos (diferencias y similitudes). Tiene dificultad haciendo inferencias de los datos y relacionándolo con el conocimiento previo</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Mantiene objetividad en el análisis de los datos. Tiene dificultad estableciendo relaciones entre los datos (diferencias y similitudes) y haciendo inferencias. También tiene dificultad relacionando los datos con el conocimiento previo</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dirty="0">
                          <a:effectLst/>
                        </a:rPr>
                        <a:t>Mantiene poca o ninguna objetividad en el análisis de los datos. Tiene dificultad estableciendo relaciones entre los datos (diferencias y similitudes). No puede hacer inferencias o relacionar los datos con el conocimiento previo</a:t>
                      </a:r>
                      <a:endParaRPr lang="es-MX" sz="500" dirty="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1181094452"/>
                  </a:ext>
                </a:extLst>
              </a:tr>
              <a:tr h="960693">
                <a:tc>
                  <a:txBody>
                    <a:bodyPr/>
                    <a:lstStyle/>
                    <a:p>
                      <a:pPr algn="l">
                        <a:lnSpc>
                          <a:spcPct val="150000"/>
                        </a:lnSpc>
                        <a:spcAft>
                          <a:spcPts val="0"/>
                        </a:spcAft>
                      </a:pPr>
                      <a:r>
                        <a:rPr lang="es-MX" sz="500">
                          <a:effectLst/>
                        </a:rPr>
                        <a:t>Conclusión</a:t>
                      </a:r>
                    </a:p>
                    <a:p>
                      <a:pPr algn="l">
                        <a:lnSpc>
                          <a:spcPct val="150000"/>
                        </a:lnSpc>
                        <a:spcAft>
                          <a:spcPts val="0"/>
                        </a:spcAft>
                      </a:pPr>
                      <a:r>
                        <a:rPr lang="es-MX" sz="500">
                          <a:effectLst/>
                        </a:rPr>
                        <a:t>10%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Responde a los objetivos. Mantiene objetividad al expresar las ideas. Se sustenta con los datos. La conclusión es precisa y concisa</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Responde a los objetivos. Mantiene objetividad al expresar las ideas. Tiene dificultad sustentando la conclusión con los datos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Responde a los objetivos. Tiene dificultad manteniendo objetividad al expresar las ideas y sustentando la conclusión con los datos</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Responde parcialmente a los objetivos o no responde. Mantiene muy poca o ninguna objetividad al expresar las ideas. No sustenta la conclusión con los datos.</a:t>
                      </a:r>
                      <a:endParaRPr lang="es-MX" sz="50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212120940"/>
                  </a:ext>
                </a:extLst>
              </a:tr>
              <a:tr h="473787">
                <a:tc>
                  <a:txBody>
                    <a:bodyPr/>
                    <a:lstStyle/>
                    <a:p>
                      <a:pPr algn="l">
                        <a:lnSpc>
                          <a:spcPct val="150000"/>
                        </a:lnSpc>
                        <a:spcAft>
                          <a:spcPts val="0"/>
                        </a:spcAft>
                      </a:pPr>
                      <a:r>
                        <a:rPr lang="es-MX" sz="500">
                          <a:effectLst/>
                        </a:rPr>
                        <a:t>Bibliografía</a:t>
                      </a:r>
                    </a:p>
                    <a:p>
                      <a:pPr algn="l">
                        <a:lnSpc>
                          <a:spcPct val="150000"/>
                        </a:lnSpc>
                        <a:spcAft>
                          <a:spcPts val="0"/>
                        </a:spcAft>
                      </a:pPr>
                      <a:r>
                        <a:rPr lang="es-MX" sz="500">
                          <a:effectLst/>
                        </a:rPr>
                        <a:t> </a:t>
                      </a:r>
                    </a:p>
                    <a:p>
                      <a:pPr algn="l">
                        <a:lnSpc>
                          <a:spcPct val="150000"/>
                        </a:lnSpc>
                        <a:spcAft>
                          <a:spcPts val="0"/>
                        </a:spcAft>
                      </a:pPr>
                      <a:r>
                        <a:rPr lang="es-MX" sz="500">
                          <a:effectLst/>
                        </a:rPr>
                        <a:t>10%</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Utiliza y reporta todas las fuentes de manera correcta</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Utiliza las fuentes aunque no las reporta de manera correcta</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a:effectLst/>
                        </a:rPr>
                        <a:t>Reporta solo una fuente aunque no la reporta de manera correcta</a:t>
                      </a:r>
                      <a:endParaRPr lang="es-MX" sz="500">
                        <a:effectLst/>
                        <a:latin typeface="Arial" panose="020B0604020202020204" pitchFamily="34" charset="0"/>
                        <a:ea typeface="Calibri" panose="020F0502020204030204" pitchFamily="34" charset="0"/>
                      </a:endParaRPr>
                    </a:p>
                  </a:txBody>
                  <a:tcPr marL="26533" marR="26533" marT="0" marB="0"/>
                </a:tc>
                <a:tc>
                  <a:txBody>
                    <a:bodyPr/>
                    <a:lstStyle/>
                    <a:p>
                      <a:pPr algn="l">
                        <a:lnSpc>
                          <a:spcPct val="150000"/>
                        </a:lnSpc>
                        <a:spcAft>
                          <a:spcPts val="0"/>
                        </a:spcAft>
                      </a:pPr>
                      <a:r>
                        <a:rPr lang="es-MX" sz="500" dirty="0">
                          <a:effectLst/>
                        </a:rPr>
                        <a:t>Ni utiliza ni reporta fuentes de investigación</a:t>
                      </a:r>
                      <a:endParaRPr lang="es-MX" sz="500" dirty="0">
                        <a:effectLst/>
                        <a:latin typeface="Arial" panose="020B0604020202020204" pitchFamily="34" charset="0"/>
                        <a:ea typeface="Calibri" panose="020F0502020204030204" pitchFamily="34" charset="0"/>
                      </a:endParaRPr>
                    </a:p>
                  </a:txBody>
                  <a:tcPr marL="26533" marR="26533" marT="0" marB="0"/>
                </a:tc>
                <a:extLst>
                  <a:ext uri="{0D108BD9-81ED-4DB2-BD59-A6C34878D82A}">
                    <a16:rowId xmlns:a16="http://schemas.microsoft.com/office/drawing/2014/main" val="4063661526"/>
                  </a:ext>
                </a:extLst>
              </a:tr>
            </a:tbl>
          </a:graphicData>
        </a:graphic>
      </p:graphicFrame>
      <p:sp>
        <p:nvSpPr>
          <p:cNvPr id="10" name="Rectángulo 9">
            <a:extLst>
              <a:ext uri="{FF2B5EF4-FFF2-40B4-BE49-F238E27FC236}">
                <a16:creationId xmlns:a16="http://schemas.microsoft.com/office/drawing/2014/main" id="{C2493BA6-7375-4E8F-B3DC-37C53565897E}"/>
              </a:ext>
            </a:extLst>
          </p:cNvPr>
          <p:cNvSpPr/>
          <p:nvPr/>
        </p:nvSpPr>
        <p:spPr>
          <a:xfrm>
            <a:off x="971600" y="460321"/>
            <a:ext cx="3040128" cy="507831"/>
          </a:xfrm>
          <a:prstGeom prst="rect">
            <a:avLst/>
          </a:prstGeom>
        </p:spPr>
        <p:txBody>
          <a:bodyPr wrap="none">
            <a:spAutoFit/>
          </a:bodyPr>
          <a:lstStyle/>
          <a:p>
            <a:pPr>
              <a:lnSpc>
                <a:spcPct val="150000"/>
              </a:lnSpc>
            </a:pPr>
            <a:r>
              <a:rPr lang="es-MX" dirty="0">
                <a:latin typeface="Arial" panose="020B0604020202020204" pitchFamily="34" charset="0"/>
                <a:ea typeface="Calibri" panose="020F0502020204030204" pitchFamily="34" charset="0"/>
              </a:rPr>
              <a:t>INVESTIGACIÓN ESCRITA</a:t>
            </a:r>
          </a:p>
        </p:txBody>
      </p:sp>
      <p:sp>
        <p:nvSpPr>
          <p:cNvPr id="11" name="Rectángulo 10">
            <a:extLst>
              <a:ext uri="{FF2B5EF4-FFF2-40B4-BE49-F238E27FC236}">
                <a16:creationId xmlns:a16="http://schemas.microsoft.com/office/drawing/2014/main" id="{587B8799-B4F5-4EF2-829A-ABD852E9A8D9}"/>
              </a:ext>
            </a:extLst>
          </p:cNvPr>
          <p:cNvSpPr/>
          <p:nvPr/>
        </p:nvSpPr>
        <p:spPr>
          <a:xfrm>
            <a:off x="395536" y="5959574"/>
            <a:ext cx="8280920" cy="923330"/>
          </a:xfrm>
          <a:prstGeom prst="rect">
            <a:avLst/>
          </a:prstGeom>
        </p:spPr>
        <p:txBody>
          <a:bodyPr wrap="square">
            <a:spAutoFit/>
          </a:bodyPr>
          <a:lstStyle/>
          <a:p>
            <a:pPr>
              <a:lnSpc>
                <a:spcPct val="150000"/>
              </a:lnSpc>
            </a:pPr>
            <a:r>
              <a:rPr lang="es-MX" u="sng" dirty="0">
                <a:solidFill>
                  <a:srgbClr val="0563C1"/>
                </a:solidFill>
                <a:latin typeface="Arial" panose="020B0604020202020204" pitchFamily="34" charset="0"/>
                <a:ea typeface="Calibri" panose="020F0502020204030204" pitchFamily="34" charset="0"/>
                <a:hlinkClick r:id="rId2"/>
              </a:rPr>
              <a:t>https://es.scribd.com/doc/36629356/RUBRICA-PARA-VALORAR-TRABAJOS-DE-INVESTIGACION</a:t>
            </a:r>
            <a:r>
              <a:rPr lang="es-MX" dirty="0">
                <a:latin typeface="Arial" panose="020B0604020202020204" pitchFamily="34" charset="0"/>
                <a:ea typeface="Calibri" panose="020F0502020204030204" pitchFamily="34" charset="0"/>
              </a:rPr>
              <a:t> Fecha de recuperación: 24 de abril del 2018.</a:t>
            </a:r>
          </a:p>
        </p:txBody>
      </p:sp>
    </p:spTree>
    <p:extLst>
      <p:ext uri="{BB962C8B-B14F-4D97-AF65-F5344CB8AC3E}">
        <p14:creationId xmlns:p14="http://schemas.microsoft.com/office/powerpoint/2010/main" val="763967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49B08-8C69-47D3-A3EE-623A601D9EB5}"/>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396E0A24-BB81-47DA-8DF1-F5F2A0C7FE81}"/>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658067783"/>
                    </a:ext>
                  </a:extLst>
                </a:gridCol>
                <a:gridCol w="25400">
                  <a:extLst>
                    <a:ext uri="{9D8B030D-6E8A-4147-A177-3AD203B41FA5}">
                      <a16:colId xmlns:a16="http://schemas.microsoft.com/office/drawing/2014/main" val="4041289465"/>
                    </a:ext>
                  </a:extLst>
                </a:gridCol>
                <a:gridCol w="25400">
                  <a:extLst>
                    <a:ext uri="{9D8B030D-6E8A-4147-A177-3AD203B41FA5}">
                      <a16:colId xmlns:a16="http://schemas.microsoft.com/office/drawing/2014/main" val="1481013394"/>
                    </a:ext>
                  </a:extLst>
                </a:gridCol>
                <a:gridCol w="25400">
                  <a:extLst>
                    <a:ext uri="{9D8B030D-6E8A-4147-A177-3AD203B41FA5}">
                      <a16:colId xmlns:a16="http://schemas.microsoft.com/office/drawing/2014/main" val="803965911"/>
                    </a:ext>
                  </a:extLst>
                </a:gridCol>
              </a:tblGrid>
              <a:tr h="0">
                <a:tc>
                  <a:txBody>
                    <a:bodyPr/>
                    <a:lstStyle/>
                    <a:p>
                      <a:pPr algn="ctr">
                        <a:lnSpc>
                          <a:spcPct val="150000"/>
                        </a:lnSpc>
                        <a:spcAft>
                          <a:spcPts val="0"/>
                        </a:spcAft>
                      </a:pPr>
                      <a:r>
                        <a:rPr lang="es-MX" sz="100">
                          <a:effectLst/>
                        </a:rPr>
                        <a:t>Valoración</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2 puntos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1 punto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ctr">
                        <a:lnSpc>
                          <a:spcPct val="150000"/>
                        </a:lnSpc>
                        <a:spcAft>
                          <a:spcPts val="0"/>
                        </a:spcAft>
                      </a:pPr>
                      <a:r>
                        <a:rPr lang="es-MX" sz="100">
                          <a:effectLst/>
                        </a:rPr>
                        <a:t>0 puntos</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306899666"/>
                  </a:ext>
                </a:extLst>
              </a:tr>
              <a:tr h="0">
                <a:tc>
                  <a:txBody>
                    <a:bodyPr/>
                    <a:lstStyle/>
                    <a:p>
                      <a:pPr algn="l">
                        <a:lnSpc>
                          <a:spcPct val="150000"/>
                        </a:lnSpc>
                        <a:spcAft>
                          <a:spcPts val="0"/>
                        </a:spcAft>
                      </a:pPr>
                      <a:r>
                        <a:rPr lang="es-MX" sz="100">
                          <a:effectLst/>
                        </a:rPr>
                        <a:t>Profundización</a:t>
                      </a:r>
                    </a:p>
                    <a:p>
                      <a:pPr algn="l">
                        <a:lnSpc>
                          <a:spcPct val="150000"/>
                        </a:lnSpc>
                        <a:spcAft>
                          <a:spcPts val="0"/>
                        </a:spcAft>
                      </a:pPr>
                      <a:r>
                        <a:rPr lang="es-MX" sz="100">
                          <a:effectLst/>
                        </a:rPr>
                        <a:t>del tema</a:t>
                      </a:r>
                    </a:p>
                    <a:p>
                      <a:pPr algn="l">
                        <a:lnSpc>
                          <a:spcPct val="150000"/>
                        </a:lnSpc>
                        <a:spcAft>
                          <a:spcPts val="0"/>
                        </a:spcAft>
                      </a:pPr>
                      <a:r>
                        <a:rPr lang="es-MX" sz="100">
                          <a:effectLst/>
                        </a:rPr>
                        <a:t>40%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Descripción clara y sustancial del tema y buena cantidad de detalles</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Descripción ambigua del tema,</a:t>
                      </a:r>
                    </a:p>
                    <a:p>
                      <a:pPr algn="l">
                        <a:lnSpc>
                          <a:spcPct val="150000"/>
                        </a:lnSpc>
                        <a:spcAft>
                          <a:spcPts val="0"/>
                        </a:spcAft>
                      </a:pPr>
                      <a:r>
                        <a:rPr lang="es-MX" sz="100">
                          <a:effectLst/>
                        </a:rPr>
                        <a:t>algunos detalles que no clarifican el tema.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Descripción incorrecta del tema,</a:t>
                      </a:r>
                    </a:p>
                    <a:p>
                      <a:pPr algn="l">
                        <a:lnSpc>
                          <a:spcPct val="150000"/>
                        </a:lnSpc>
                        <a:spcAft>
                          <a:spcPts val="0"/>
                        </a:spcAft>
                      </a:pPr>
                      <a:r>
                        <a:rPr lang="es-MX" sz="100">
                          <a:effectLst/>
                        </a:rPr>
                        <a:t>sin detalles significativos o</a:t>
                      </a:r>
                    </a:p>
                    <a:p>
                      <a:pPr algn="l">
                        <a:lnSpc>
                          <a:spcPct val="150000"/>
                        </a:lnSpc>
                        <a:spcAft>
                          <a:spcPts val="0"/>
                        </a:spcAft>
                      </a:pPr>
                      <a:r>
                        <a:rPr lang="es-MX" sz="100">
                          <a:effectLst/>
                        </a:rPr>
                        <a:t>escasos.</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247696118"/>
                  </a:ext>
                </a:extLst>
              </a:tr>
              <a:tr h="0">
                <a:tc>
                  <a:txBody>
                    <a:bodyPr/>
                    <a:lstStyle/>
                    <a:p>
                      <a:pPr algn="l">
                        <a:lnSpc>
                          <a:spcPct val="150000"/>
                        </a:lnSpc>
                        <a:spcAft>
                          <a:spcPts val="0"/>
                        </a:spcAft>
                      </a:pPr>
                      <a:r>
                        <a:rPr lang="es-MX" sz="100">
                          <a:effectLst/>
                        </a:rPr>
                        <a:t>Aclaración</a:t>
                      </a:r>
                    </a:p>
                    <a:p>
                      <a:pPr algn="l">
                        <a:lnSpc>
                          <a:spcPct val="150000"/>
                        </a:lnSpc>
                        <a:spcAft>
                          <a:spcPts val="0"/>
                        </a:spcAft>
                      </a:pPr>
                      <a:r>
                        <a:rPr lang="es-MX" sz="100">
                          <a:effectLst/>
                        </a:rPr>
                        <a:t>sobre el tema</a:t>
                      </a:r>
                    </a:p>
                    <a:p>
                      <a:pPr algn="l">
                        <a:lnSpc>
                          <a:spcPct val="150000"/>
                        </a:lnSpc>
                        <a:spcAft>
                          <a:spcPts val="0"/>
                        </a:spcAft>
                      </a:pPr>
                      <a:r>
                        <a:rPr lang="es-MX" sz="100">
                          <a:effectLst/>
                        </a:rPr>
                        <a:t>20%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Tema bien organizado y</a:t>
                      </a:r>
                    </a:p>
                    <a:p>
                      <a:pPr algn="l">
                        <a:lnSpc>
                          <a:spcPct val="150000"/>
                        </a:lnSpc>
                        <a:spcAft>
                          <a:spcPts val="0"/>
                        </a:spcAft>
                      </a:pPr>
                      <a:r>
                        <a:rPr lang="es-MX" sz="100">
                          <a:effectLst/>
                        </a:rPr>
                        <a:t>claramente presentado así como de fácil seguimiento.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Tema bien focalizado pero no</a:t>
                      </a:r>
                    </a:p>
                    <a:p>
                      <a:pPr algn="l">
                        <a:lnSpc>
                          <a:spcPct val="150000"/>
                        </a:lnSpc>
                        <a:spcAft>
                          <a:spcPts val="0"/>
                        </a:spcAft>
                      </a:pPr>
                      <a:r>
                        <a:rPr lang="es-MX" sz="100">
                          <a:effectLst/>
                        </a:rPr>
                        <a:t>suficientemente organizado.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Tema impreciso y poco claro, sin</a:t>
                      </a:r>
                    </a:p>
                    <a:p>
                      <a:pPr algn="l">
                        <a:lnSpc>
                          <a:spcPct val="150000"/>
                        </a:lnSpc>
                        <a:spcAft>
                          <a:spcPts val="0"/>
                        </a:spcAft>
                      </a:pPr>
                      <a:r>
                        <a:rPr lang="es-MX" sz="100">
                          <a:effectLst/>
                        </a:rPr>
                        <a:t>coherencia entre las partes que lo componen.</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159220283"/>
                  </a:ext>
                </a:extLst>
              </a:tr>
              <a:tr h="0">
                <a:tc>
                  <a:txBody>
                    <a:bodyPr/>
                    <a:lstStyle/>
                    <a:p>
                      <a:pPr algn="l">
                        <a:lnSpc>
                          <a:spcPct val="150000"/>
                        </a:lnSpc>
                        <a:spcAft>
                          <a:spcPts val="0"/>
                        </a:spcAft>
                      </a:pPr>
                      <a:r>
                        <a:rPr lang="es-MX" sz="100">
                          <a:effectLst/>
                        </a:rPr>
                        <a:t>Alta calidad del</a:t>
                      </a:r>
                    </a:p>
                    <a:p>
                      <a:pPr algn="l">
                        <a:lnSpc>
                          <a:spcPct val="150000"/>
                        </a:lnSpc>
                        <a:spcAft>
                          <a:spcPts val="0"/>
                        </a:spcAft>
                      </a:pPr>
                      <a:r>
                        <a:rPr lang="es-MX" sz="100">
                          <a:effectLst/>
                        </a:rPr>
                        <a:t>Diseño</a:t>
                      </a:r>
                    </a:p>
                    <a:p>
                      <a:pPr algn="l">
                        <a:lnSpc>
                          <a:spcPct val="150000"/>
                        </a:lnSpc>
                        <a:spcAft>
                          <a:spcPts val="0"/>
                        </a:spcAft>
                      </a:pPr>
                      <a:r>
                        <a:rPr lang="es-MX" sz="100">
                          <a:effectLst/>
                        </a:rPr>
                        <a:t>20%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Presentación sobresaliente y atractivo que cumple con los criterios de diseño planteados, sin errores de ortografía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Presentación simple pero bien</a:t>
                      </a:r>
                    </a:p>
                    <a:p>
                      <a:pPr algn="l">
                        <a:lnSpc>
                          <a:spcPct val="150000"/>
                        </a:lnSpc>
                        <a:spcAft>
                          <a:spcPts val="0"/>
                        </a:spcAft>
                      </a:pPr>
                      <a:r>
                        <a:rPr lang="es-MX" sz="100">
                          <a:effectLst/>
                        </a:rPr>
                        <a:t>organizado con al menos tres</a:t>
                      </a:r>
                    </a:p>
                    <a:p>
                      <a:pPr algn="l">
                        <a:lnSpc>
                          <a:spcPct val="150000"/>
                        </a:lnSpc>
                        <a:spcAft>
                          <a:spcPts val="0"/>
                        </a:spcAft>
                      </a:pPr>
                      <a:r>
                        <a:rPr lang="es-MX" sz="100">
                          <a:effectLst/>
                        </a:rPr>
                        <a:t>errores de ortografía.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Presentación mal planteado que</a:t>
                      </a:r>
                    </a:p>
                    <a:p>
                      <a:pPr algn="l">
                        <a:lnSpc>
                          <a:spcPct val="150000"/>
                        </a:lnSpc>
                        <a:spcAft>
                          <a:spcPts val="0"/>
                        </a:spcAft>
                      </a:pPr>
                      <a:r>
                        <a:rPr lang="es-MX" sz="100">
                          <a:effectLst/>
                        </a:rPr>
                        <a:t>no cumple con los criterios de</a:t>
                      </a:r>
                    </a:p>
                    <a:p>
                      <a:pPr algn="l">
                        <a:lnSpc>
                          <a:spcPct val="150000"/>
                        </a:lnSpc>
                        <a:spcAft>
                          <a:spcPts val="0"/>
                        </a:spcAft>
                      </a:pPr>
                      <a:r>
                        <a:rPr lang="es-MX" sz="100">
                          <a:effectLst/>
                        </a:rPr>
                        <a:t>diseño planteados y con más de</a:t>
                      </a:r>
                    </a:p>
                    <a:p>
                      <a:pPr algn="l">
                        <a:lnSpc>
                          <a:spcPct val="150000"/>
                        </a:lnSpc>
                        <a:spcAft>
                          <a:spcPts val="0"/>
                        </a:spcAft>
                      </a:pPr>
                      <a:r>
                        <a:rPr lang="es-MX" sz="100">
                          <a:effectLst/>
                        </a:rPr>
                        <a:t>tres errores de ortografía.</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1149571647"/>
                  </a:ext>
                </a:extLst>
              </a:tr>
              <a:tr h="0">
                <a:tc>
                  <a:txBody>
                    <a:bodyPr/>
                    <a:lstStyle/>
                    <a:p>
                      <a:pPr algn="l">
                        <a:lnSpc>
                          <a:spcPct val="150000"/>
                        </a:lnSpc>
                        <a:spcAft>
                          <a:spcPts val="0"/>
                        </a:spcAft>
                      </a:pPr>
                      <a:r>
                        <a:rPr lang="es-MX" sz="100">
                          <a:effectLst/>
                        </a:rPr>
                        <a:t>Elementos</a:t>
                      </a:r>
                    </a:p>
                    <a:p>
                      <a:pPr algn="l">
                        <a:lnSpc>
                          <a:spcPct val="150000"/>
                        </a:lnSpc>
                        <a:spcAft>
                          <a:spcPts val="0"/>
                        </a:spcAft>
                      </a:pPr>
                      <a:r>
                        <a:rPr lang="es-MX" sz="100">
                          <a:effectLst/>
                        </a:rPr>
                        <a:t>propios de la</a:t>
                      </a:r>
                    </a:p>
                    <a:p>
                      <a:pPr algn="l">
                        <a:lnSpc>
                          <a:spcPct val="150000"/>
                        </a:lnSpc>
                        <a:spcAft>
                          <a:spcPts val="0"/>
                        </a:spcAft>
                      </a:pPr>
                      <a:r>
                        <a:rPr lang="es-MX" sz="100">
                          <a:effectLst/>
                        </a:rPr>
                        <a:t>presentación</a:t>
                      </a:r>
                    </a:p>
                    <a:p>
                      <a:pPr algn="l">
                        <a:lnSpc>
                          <a:spcPct val="150000"/>
                        </a:lnSpc>
                        <a:spcAft>
                          <a:spcPts val="0"/>
                        </a:spcAft>
                      </a:pPr>
                      <a:r>
                        <a:rPr lang="es-MX" sz="100">
                          <a:effectLst/>
                        </a:rPr>
                        <a:t>electrónica</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plantilla es fácil de leer y se respeta la regla del 6x6 y la ley del contraste, las imágenes utilizadas se relacionan con el tema y no se usan en exceso.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plantilla es fácil de leer, en algunas</a:t>
                      </a:r>
                    </a:p>
                    <a:p>
                      <a:pPr algn="l">
                        <a:lnSpc>
                          <a:spcPct val="150000"/>
                        </a:lnSpc>
                        <a:spcAft>
                          <a:spcPts val="0"/>
                        </a:spcAft>
                      </a:pPr>
                      <a:r>
                        <a:rPr lang="es-MX" sz="100">
                          <a:effectLst/>
                        </a:rPr>
                        <a:t>diapositivas se respeta la regla del 6x6</a:t>
                      </a:r>
                    </a:p>
                    <a:p>
                      <a:pPr algn="l">
                        <a:lnSpc>
                          <a:spcPct val="150000"/>
                        </a:lnSpc>
                        <a:spcAft>
                          <a:spcPts val="0"/>
                        </a:spcAft>
                      </a:pPr>
                      <a:r>
                        <a:rPr lang="es-MX" sz="100">
                          <a:effectLst/>
                        </a:rPr>
                        <a:t>y la ley del contraste, no todas las imágenes se relacionan con el tema.</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plantilla no es fácil de leer, se</a:t>
                      </a:r>
                    </a:p>
                    <a:p>
                      <a:pPr algn="l">
                        <a:lnSpc>
                          <a:spcPct val="150000"/>
                        </a:lnSpc>
                        <a:spcAft>
                          <a:spcPts val="0"/>
                        </a:spcAft>
                      </a:pPr>
                      <a:r>
                        <a:rPr lang="es-MX" sz="100">
                          <a:effectLst/>
                        </a:rPr>
                        <a:t>satura las diapositivas de texto o</a:t>
                      </a:r>
                    </a:p>
                    <a:p>
                      <a:pPr algn="l">
                        <a:lnSpc>
                          <a:spcPct val="150000"/>
                        </a:lnSpc>
                        <a:spcAft>
                          <a:spcPts val="0"/>
                        </a:spcAft>
                      </a:pPr>
                      <a:r>
                        <a:rPr lang="es-MX" sz="100">
                          <a:effectLst/>
                        </a:rPr>
                        <a:t>imágenes y no se respetan las reglas del 6x6 ni del contraste.</a:t>
                      </a:r>
                      <a:endParaRPr lang="es-MX" sz="10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3528603100"/>
                  </a:ext>
                </a:extLst>
              </a:tr>
              <a:tr h="0">
                <a:tc>
                  <a:txBody>
                    <a:bodyPr/>
                    <a:lstStyle/>
                    <a:p>
                      <a:pPr algn="l">
                        <a:lnSpc>
                          <a:spcPct val="150000"/>
                        </a:lnSpc>
                        <a:spcAft>
                          <a:spcPts val="0"/>
                        </a:spcAft>
                      </a:pPr>
                      <a:r>
                        <a:rPr lang="es-MX" sz="100">
                          <a:effectLst/>
                        </a:rPr>
                        <a:t>Presentación</a:t>
                      </a:r>
                    </a:p>
                    <a:p>
                      <a:pPr algn="l">
                        <a:lnSpc>
                          <a:spcPct val="150000"/>
                        </a:lnSpc>
                        <a:spcAft>
                          <a:spcPts val="0"/>
                        </a:spcAft>
                      </a:pPr>
                      <a:r>
                        <a:rPr lang="es-MX" sz="100">
                          <a:effectLst/>
                        </a:rPr>
                        <a:t>del</a:t>
                      </a:r>
                    </a:p>
                    <a:p>
                      <a:pPr algn="l">
                        <a:lnSpc>
                          <a:spcPct val="150000"/>
                        </a:lnSpc>
                        <a:spcAft>
                          <a:spcPts val="0"/>
                        </a:spcAft>
                      </a:pPr>
                      <a:r>
                        <a:rPr lang="es-MX" sz="100">
                          <a:effectLst/>
                        </a:rPr>
                        <a:t>presentación</a:t>
                      </a:r>
                    </a:p>
                    <a:p>
                      <a:pPr algn="l">
                        <a:lnSpc>
                          <a:spcPct val="150000"/>
                        </a:lnSpc>
                        <a:spcAft>
                          <a:spcPts val="0"/>
                        </a:spcAft>
                      </a:pPr>
                      <a:r>
                        <a:rPr lang="es-MX" sz="100">
                          <a:effectLst/>
                        </a:rPr>
                        <a:t>electrónica</a:t>
                      </a:r>
                    </a:p>
                    <a:p>
                      <a:pPr algn="l">
                        <a:lnSpc>
                          <a:spcPct val="150000"/>
                        </a:lnSpc>
                        <a:spcAft>
                          <a:spcPts val="0"/>
                        </a:spcAft>
                      </a:pPr>
                      <a:r>
                        <a:rPr lang="es-MX" sz="100">
                          <a:effectLst/>
                        </a:rPr>
                        <a:t>10%</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La selección de los colores y la tipografía usada fueron atractivas, además la presentación se entrego</a:t>
                      </a:r>
                    </a:p>
                    <a:p>
                      <a:pPr algn="l">
                        <a:lnSpc>
                          <a:spcPct val="150000"/>
                        </a:lnSpc>
                        <a:spcAft>
                          <a:spcPts val="0"/>
                        </a:spcAft>
                      </a:pPr>
                      <a:r>
                        <a:rPr lang="es-MX" sz="100">
                          <a:effectLst/>
                        </a:rPr>
                        <a:t>de forma limpia en el formato que determino el docente (papel o digital).</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a:effectLst/>
                        </a:rPr>
                        <a:t>Los colores y la tipografía usada no permiten una correcta visualización de la presentación electrónica, aunque la entrega fue en el formato pre establecido.</a:t>
                      </a:r>
                      <a:endParaRPr lang="es-MX" sz="100">
                        <a:effectLst/>
                        <a:latin typeface="Arial" panose="020B0604020202020204" pitchFamily="34" charset="0"/>
                        <a:ea typeface="Calibri" panose="020F0502020204030204" pitchFamily="34" charset="0"/>
                      </a:endParaRPr>
                    </a:p>
                  </a:txBody>
                  <a:tcPr marL="0" marR="0" marT="0" marB="0"/>
                </a:tc>
                <a:tc>
                  <a:txBody>
                    <a:bodyPr/>
                    <a:lstStyle/>
                    <a:p>
                      <a:pPr algn="l">
                        <a:lnSpc>
                          <a:spcPct val="150000"/>
                        </a:lnSpc>
                        <a:spcAft>
                          <a:spcPts val="0"/>
                        </a:spcAft>
                      </a:pPr>
                      <a:r>
                        <a:rPr lang="es-MX" sz="100" dirty="0">
                          <a:effectLst/>
                        </a:rPr>
                        <a:t>Se abusó del uso de colores y</a:t>
                      </a:r>
                    </a:p>
                    <a:p>
                      <a:pPr algn="l">
                        <a:lnSpc>
                          <a:spcPct val="150000"/>
                        </a:lnSpc>
                        <a:spcAft>
                          <a:spcPts val="0"/>
                        </a:spcAft>
                      </a:pPr>
                      <a:r>
                        <a:rPr lang="es-MX" sz="100" dirty="0">
                          <a:effectLst/>
                        </a:rPr>
                        <a:t>tipografías y la entrega no se dio</a:t>
                      </a:r>
                    </a:p>
                    <a:p>
                      <a:pPr algn="l">
                        <a:lnSpc>
                          <a:spcPct val="150000"/>
                        </a:lnSpc>
                        <a:spcAft>
                          <a:spcPts val="0"/>
                        </a:spcAft>
                      </a:pPr>
                      <a:r>
                        <a:rPr lang="es-MX" sz="100" dirty="0">
                          <a:effectLst/>
                        </a:rPr>
                        <a:t>de la forma pre establecida por el</a:t>
                      </a:r>
                    </a:p>
                    <a:p>
                      <a:pPr algn="l">
                        <a:lnSpc>
                          <a:spcPct val="150000"/>
                        </a:lnSpc>
                        <a:spcAft>
                          <a:spcPts val="0"/>
                        </a:spcAft>
                      </a:pPr>
                      <a:r>
                        <a:rPr lang="es-MX" sz="100" dirty="0">
                          <a:effectLst/>
                        </a:rPr>
                        <a:t>docente.</a:t>
                      </a:r>
                      <a:endParaRPr lang="es-MX" sz="100" dirty="0">
                        <a:effectLst/>
                        <a:latin typeface="Arial" panose="020B0604020202020204" pitchFamily="34" charset="0"/>
                        <a:ea typeface="Calibri" panose="020F0502020204030204" pitchFamily="34" charset="0"/>
                      </a:endParaRPr>
                    </a:p>
                  </a:txBody>
                  <a:tcPr marL="0" marR="0" marT="0" marB="0"/>
                </a:tc>
                <a:extLst>
                  <a:ext uri="{0D108BD9-81ED-4DB2-BD59-A6C34878D82A}">
                    <a16:rowId xmlns:a16="http://schemas.microsoft.com/office/drawing/2014/main" val="2709719999"/>
                  </a:ext>
                </a:extLst>
              </a:tr>
            </a:tbl>
          </a:graphicData>
        </a:graphic>
      </p:graphicFrame>
      <p:graphicFrame>
        <p:nvGraphicFramePr>
          <p:cNvPr id="5" name="Tabla 4">
            <a:extLst>
              <a:ext uri="{FF2B5EF4-FFF2-40B4-BE49-F238E27FC236}">
                <a16:creationId xmlns:a16="http://schemas.microsoft.com/office/drawing/2014/main" id="{E4CBD20E-7108-4CD5-8277-5B74F223AC04}"/>
              </a:ext>
            </a:extLst>
          </p:cNvPr>
          <p:cNvGraphicFramePr>
            <a:graphicFrameLocks noGrp="1"/>
          </p:cNvGraphicFramePr>
          <p:nvPr>
            <p:extLst>
              <p:ext uri="{D42A27DB-BD31-4B8C-83A1-F6EECF244321}">
                <p14:modId xmlns:p14="http://schemas.microsoft.com/office/powerpoint/2010/main" val="2025860638"/>
              </p:ext>
            </p:extLst>
          </p:nvPr>
        </p:nvGraphicFramePr>
        <p:xfrm>
          <a:off x="827584" y="980728"/>
          <a:ext cx="7704856" cy="4752527"/>
        </p:xfrm>
        <a:graphic>
          <a:graphicData uri="http://schemas.openxmlformats.org/drawingml/2006/table">
            <a:tbl>
              <a:tblPr firstRow="1" firstCol="1" bandRow="1">
                <a:tableStyleId>{5C22544A-7EE6-4342-B048-85BDC9FD1C3A}</a:tableStyleId>
              </a:tblPr>
              <a:tblGrid>
                <a:gridCol w="1519572">
                  <a:extLst>
                    <a:ext uri="{9D8B030D-6E8A-4147-A177-3AD203B41FA5}">
                      <a16:colId xmlns:a16="http://schemas.microsoft.com/office/drawing/2014/main" val="1215197678"/>
                    </a:ext>
                  </a:extLst>
                </a:gridCol>
                <a:gridCol w="1875640">
                  <a:extLst>
                    <a:ext uri="{9D8B030D-6E8A-4147-A177-3AD203B41FA5}">
                      <a16:colId xmlns:a16="http://schemas.microsoft.com/office/drawing/2014/main" val="1631509872"/>
                    </a:ext>
                  </a:extLst>
                </a:gridCol>
                <a:gridCol w="2072090">
                  <a:extLst>
                    <a:ext uri="{9D8B030D-6E8A-4147-A177-3AD203B41FA5}">
                      <a16:colId xmlns:a16="http://schemas.microsoft.com/office/drawing/2014/main" val="2166215990"/>
                    </a:ext>
                  </a:extLst>
                </a:gridCol>
                <a:gridCol w="2237554">
                  <a:extLst>
                    <a:ext uri="{9D8B030D-6E8A-4147-A177-3AD203B41FA5}">
                      <a16:colId xmlns:a16="http://schemas.microsoft.com/office/drawing/2014/main" val="2917943688"/>
                    </a:ext>
                  </a:extLst>
                </a:gridCol>
              </a:tblGrid>
              <a:tr h="182789">
                <a:tc>
                  <a:txBody>
                    <a:bodyPr/>
                    <a:lstStyle/>
                    <a:p>
                      <a:pPr algn="ctr">
                        <a:lnSpc>
                          <a:spcPct val="150000"/>
                        </a:lnSpc>
                        <a:spcAft>
                          <a:spcPts val="0"/>
                        </a:spcAft>
                      </a:pPr>
                      <a:r>
                        <a:rPr lang="es-MX" sz="700">
                          <a:effectLst/>
                        </a:rPr>
                        <a:t>Valoración</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2 puntos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1 punto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ctr">
                        <a:lnSpc>
                          <a:spcPct val="150000"/>
                        </a:lnSpc>
                        <a:spcAft>
                          <a:spcPts val="0"/>
                        </a:spcAft>
                      </a:pPr>
                      <a:r>
                        <a:rPr lang="es-MX" sz="700">
                          <a:effectLst/>
                        </a:rPr>
                        <a:t>0 puntos</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4196362202"/>
                  </a:ext>
                </a:extLst>
              </a:tr>
              <a:tr h="548368">
                <a:tc>
                  <a:txBody>
                    <a:bodyPr/>
                    <a:lstStyle/>
                    <a:p>
                      <a:pPr algn="l">
                        <a:lnSpc>
                          <a:spcPct val="150000"/>
                        </a:lnSpc>
                        <a:spcAft>
                          <a:spcPts val="0"/>
                        </a:spcAft>
                      </a:pPr>
                      <a:r>
                        <a:rPr lang="es-MX" sz="700">
                          <a:effectLst/>
                        </a:rPr>
                        <a:t>Profundización</a:t>
                      </a:r>
                    </a:p>
                    <a:p>
                      <a:pPr algn="l">
                        <a:lnSpc>
                          <a:spcPct val="150000"/>
                        </a:lnSpc>
                        <a:spcAft>
                          <a:spcPts val="0"/>
                        </a:spcAft>
                      </a:pPr>
                      <a:r>
                        <a:rPr lang="es-MX" sz="700">
                          <a:effectLst/>
                        </a:rPr>
                        <a:t>del tema</a:t>
                      </a:r>
                    </a:p>
                    <a:p>
                      <a:pPr algn="l">
                        <a:lnSpc>
                          <a:spcPct val="150000"/>
                        </a:lnSpc>
                        <a:spcAft>
                          <a:spcPts val="0"/>
                        </a:spcAft>
                      </a:pPr>
                      <a:r>
                        <a:rPr lang="es-MX" sz="700">
                          <a:effectLst/>
                        </a:rPr>
                        <a:t>40%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Descripción clara y sustancial del tema y buena cantidad de detalles</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Descripción ambigua del tema,</a:t>
                      </a:r>
                    </a:p>
                    <a:p>
                      <a:pPr algn="l">
                        <a:lnSpc>
                          <a:spcPct val="150000"/>
                        </a:lnSpc>
                        <a:spcAft>
                          <a:spcPts val="0"/>
                        </a:spcAft>
                      </a:pPr>
                      <a:r>
                        <a:rPr lang="es-MX" sz="700">
                          <a:effectLst/>
                        </a:rPr>
                        <a:t>algunos detalles que no clarifican el tema.</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Descripción incorrecta del tema,</a:t>
                      </a:r>
                    </a:p>
                    <a:p>
                      <a:pPr algn="l">
                        <a:lnSpc>
                          <a:spcPct val="150000"/>
                        </a:lnSpc>
                        <a:spcAft>
                          <a:spcPts val="0"/>
                        </a:spcAft>
                      </a:pPr>
                      <a:r>
                        <a:rPr lang="es-MX" sz="700">
                          <a:effectLst/>
                        </a:rPr>
                        <a:t>sin detalles significativos o</a:t>
                      </a:r>
                    </a:p>
                    <a:p>
                      <a:pPr algn="l">
                        <a:lnSpc>
                          <a:spcPct val="150000"/>
                        </a:lnSpc>
                        <a:spcAft>
                          <a:spcPts val="0"/>
                        </a:spcAft>
                      </a:pPr>
                      <a:r>
                        <a:rPr lang="es-MX" sz="700">
                          <a:effectLst/>
                        </a:rPr>
                        <a:t>escasos.</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1278292258"/>
                  </a:ext>
                </a:extLst>
              </a:tr>
              <a:tr h="548368">
                <a:tc>
                  <a:txBody>
                    <a:bodyPr/>
                    <a:lstStyle/>
                    <a:p>
                      <a:pPr algn="l">
                        <a:lnSpc>
                          <a:spcPct val="150000"/>
                        </a:lnSpc>
                        <a:spcAft>
                          <a:spcPts val="0"/>
                        </a:spcAft>
                      </a:pPr>
                      <a:r>
                        <a:rPr lang="es-MX" sz="700">
                          <a:effectLst/>
                        </a:rPr>
                        <a:t>Aclaración</a:t>
                      </a:r>
                    </a:p>
                    <a:p>
                      <a:pPr algn="l">
                        <a:lnSpc>
                          <a:spcPct val="150000"/>
                        </a:lnSpc>
                        <a:spcAft>
                          <a:spcPts val="0"/>
                        </a:spcAft>
                      </a:pPr>
                      <a:r>
                        <a:rPr lang="es-MX" sz="700">
                          <a:effectLst/>
                        </a:rPr>
                        <a:t>sobre el tema</a:t>
                      </a:r>
                    </a:p>
                    <a:p>
                      <a:pPr algn="l">
                        <a:lnSpc>
                          <a:spcPct val="150000"/>
                        </a:lnSpc>
                        <a:spcAft>
                          <a:spcPts val="0"/>
                        </a:spcAft>
                      </a:pPr>
                      <a:r>
                        <a:rPr lang="es-MX" sz="700">
                          <a:effectLst/>
                        </a:rPr>
                        <a:t>20%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Tema bien organizado y</a:t>
                      </a:r>
                    </a:p>
                    <a:p>
                      <a:pPr algn="l">
                        <a:lnSpc>
                          <a:spcPct val="150000"/>
                        </a:lnSpc>
                        <a:spcAft>
                          <a:spcPts val="0"/>
                        </a:spcAft>
                      </a:pPr>
                      <a:r>
                        <a:rPr lang="es-MX" sz="700">
                          <a:effectLst/>
                        </a:rPr>
                        <a:t>claramente presentado así como de fácil seguimiento.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Tema bien focalizado pero no</a:t>
                      </a:r>
                    </a:p>
                    <a:p>
                      <a:pPr algn="l">
                        <a:lnSpc>
                          <a:spcPct val="150000"/>
                        </a:lnSpc>
                        <a:spcAft>
                          <a:spcPts val="0"/>
                        </a:spcAft>
                      </a:pPr>
                      <a:r>
                        <a:rPr lang="es-MX" sz="700">
                          <a:effectLst/>
                        </a:rPr>
                        <a:t>suficientemente organizado.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Tema impreciso y poco claro, sin</a:t>
                      </a:r>
                    </a:p>
                    <a:p>
                      <a:pPr algn="l">
                        <a:lnSpc>
                          <a:spcPct val="150000"/>
                        </a:lnSpc>
                        <a:spcAft>
                          <a:spcPts val="0"/>
                        </a:spcAft>
                      </a:pPr>
                      <a:r>
                        <a:rPr lang="es-MX" sz="700">
                          <a:effectLst/>
                        </a:rPr>
                        <a:t>coherencia entre las partes que lo componen.</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2449277462"/>
                  </a:ext>
                </a:extLst>
              </a:tr>
              <a:tr h="913948">
                <a:tc>
                  <a:txBody>
                    <a:bodyPr/>
                    <a:lstStyle/>
                    <a:p>
                      <a:pPr algn="l">
                        <a:lnSpc>
                          <a:spcPct val="150000"/>
                        </a:lnSpc>
                        <a:spcAft>
                          <a:spcPts val="0"/>
                        </a:spcAft>
                      </a:pPr>
                      <a:r>
                        <a:rPr lang="es-MX" sz="700">
                          <a:effectLst/>
                        </a:rPr>
                        <a:t>Alta calidad del</a:t>
                      </a:r>
                    </a:p>
                    <a:p>
                      <a:pPr algn="l">
                        <a:lnSpc>
                          <a:spcPct val="150000"/>
                        </a:lnSpc>
                        <a:spcAft>
                          <a:spcPts val="0"/>
                        </a:spcAft>
                      </a:pPr>
                      <a:r>
                        <a:rPr lang="es-MX" sz="700">
                          <a:effectLst/>
                        </a:rPr>
                        <a:t>Diseño</a:t>
                      </a:r>
                    </a:p>
                    <a:p>
                      <a:pPr algn="l">
                        <a:lnSpc>
                          <a:spcPct val="150000"/>
                        </a:lnSpc>
                        <a:spcAft>
                          <a:spcPts val="0"/>
                        </a:spcAft>
                      </a:pPr>
                      <a:r>
                        <a:rPr lang="es-MX" sz="700">
                          <a:effectLst/>
                        </a:rPr>
                        <a:t>20%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Presentación sobresaliente y atractivo que cumple con los criterios de diseño planteados, sin errores de ortografía</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Presentación simple pero bien</a:t>
                      </a:r>
                    </a:p>
                    <a:p>
                      <a:pPr algn="l">
                        <a:lnSpc>
                          <a:spcPct val="150000"/>
                        </a:lnSpc>
                        <a:spcAft>
                          <a:spcPts val="0"/>
                        </a:spcAft>
                      </a:pPr>
                      <a:r>
                        <a:rPr lang="es-MX" sz="700">
                          <a:effectLst/>
                        </a:rPr>
                        <a:t>organizado con al menos tres</a:t>
                      </a:r>
                    </a:p>
                    <a:p>
                      <a:pPr algn="l">
                        <a:lnSpc>
                          <a:spcPct val="150000"/>
                        </a:lnSpc>
                        <a:spcAft>
                          <a:spcPts val="0"/>
                        </a:spcAft>
                      </a:pPr>
                      <a:r>
                        <a:rPr lang="es-MX" sz="700">
                          <a:effectLst/>
                        </a:rPr>
                        <a:t>errores de ortografía.</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Presentación mal planteado que</a:t>
                      </a:r>
                    </a:p>
                    <a:p>
                      <a:pPr algn="l">
                        <a:lnSpc>
                          <a:spcPct val="150000"/>
                        </a:lnSpc>
                        <a:spcAft>
                          <a:spcPts val="0"/>
                        </a:spcAft>
                      </a:pPr>
                      <a:r>
                        <a:rPr lang="es-MX" sz="700">
                          <a:effectLst/>
                        </a:rPr>
                        <a:t>no cumple con los criterios de</a:t>
                      </a:r>
                    </a:p>
                    <a:p>
                      <a:pPr algn="l">
                        <a:lnSpc>
                          <a:spcPct val="150000"/>
                        </a:lnSpc>
                        <a:spcAft>
                          <a:spcPts val="0"/>
                        </a:spcAft>
                      </a:pPr>
                      <a:r>
                        <a:rPr lang="es-MX" sz="700">
                          <a:effectLst/>
                        </a:rPr>
                        <a:t>diseño planteados y con más de</a:t>
                      </a:r>
                    </a:p>
                    <a:p>
                      <a:pPr algn="l">
                        <a:lnSpc>
                          <a:spcPct val="150000"/>
                        </a:lnSpc>
                        <a:spcAft>
                          <a:spcPts val="0"/>
                        </a:spcAft>
                      </a:pPr>
                      <a:r>
                        <a:rPr lang="es-MX" sz="700">
                          <a:effectLst/>
                        </a:rPr>
                        <a:t>tres errores de ortografía.</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3985640681"/>
                  </a:ext>
                </a:extLst>
              </a:tr>
              <a:tr h="1279527">
                <a:tc>
                  <a:txBody>
                    <a:bodyPr/>
                    <a:lstStyle/>
                    <a:p>
                      <a:pPr algn="l">
                        <a:lnSpc>
                          <a:spcPct val="150000"/>
                        </a:lnSpc>
                        <a:spcAft>
                          <a:spcPts val="0"/>
                        </a:spcAft>
                      </a:pPr>
                      <a:r>
                        <a:rPr lang="es-MX" sz="700">
                          <a:effectLst/>
                        </a:rPr>
                        <a:t>Elementos</a:t>
                      </a:r>
                    </a:p>
                    <a:p>
                      <a:pPr algn="l">
                        <a:lnSpc>
                          <a:spcPct val="150000"/>
                        </a:lnSpc>
                        <a:spcAft>
                          <a:spcPts val="0"/>
                        </a:spcAft>
                      </a:pPr>
                      <a:r>
                        <a:rPr lang="es-MX" sz="700">
                          <a:effectLst/>
                        </a:rPr>
                        <a:t>propios de la</a:t>
                      </a:r>
                    </a:p>
                    <a:p>
                      <a:pPr algn="l">
                        <a:lnSpc>
                          <a:spcPct val="150000"/>
                        </a:lnSpc>
                        <a:spcAft>
                          <a:spcPts val="0"/>
                        </a:spcAft>
                      </a:pPr>
                      <a:r>
                        <a:rPr lang="es-MX" sz="700">
                          <a:effectLst/>
                        </a:rPr>
                        <a:t>presentación</a:t>
                      </a:r>
                    </a:p>
                    <a:p>
                      <a:pPr algn="l">
                        <a:lnSpc>
                          <a:spcPct val="150000"/>
                        </a:lnSpc>
                        <a:spcAft>
                          <a:spcPts val="0"/>
                        </a:spcAft>
                      </a:pPr>
                      <a:r>
                        <a:rPr lang="es-MX" sz="700">
                          <a:effectLst/>
                        </a:rPr>
                        <a:t>electrónica</a:t>
                      </a:r>
                    </a:p>
                    <a:p>
                      <a:pPr algn="l">
                        <a:lnSpc>
                          <a:spcPct val="150000"/>
                        </a:lnSpc>
                        <a:spcAft>
                          <a:spcPts val="0"/>
                        </a:spcAft>
                      </a:pPr>
                      <a:r>
                        <a:rPr lang="es-MX" sz="700">
                          <a:effectLst/>
                        </a:rPr>
                        <a:t>10%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La plantilla es fácil de leer y se respeta la regla del 6x6 y la ley del contraste, las imágenes utilizadas se relacionan con el tema y no se usan en exceso.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La plantilla es fácil de leer, en algunas</a:t>
                      </a:r>
                    </a:p>
                    <a:p>
                      <a:pPr algn="l">
                        <a:lnSpc>
                          <a:spcPct val="150000"/>
                        </a:lnSpc>
                        <a:spcAft>
                          <a:spcPts val="0"/>
                        </a:spcAft>
                      </a:pPr>
                      <a:r>
                        <a:rPr lang="es-MX" sz="700">
                          <a:effectLst/>
                        </a:rPr>
                        <a:t>diapositivas se respeta la regla del 6x6</a:t>
                      </a:r>
                    </a:p>
                    <a:p>
                      <a:pPr algn="l">
                        <a:lnSpc>
                          <a:spcPct val="150000"/>
                        </a:lnSpc>
                        <a:spcAft>
                          <a:spcPts val="0"/>
                        </a:spcAft>
                      </a:pPr>
                      <a:r>
                        <a:rPr lang="es-MX" sz="700">
                          <a:effectLst/>
                        </a:rPr>
                        <a:t>y la ley del contraste, no todas las imágenes se relacionan con el tema.</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La plantilla no es fácil de leer, se</a:t>
                      </a:r>
                    </a:p>
                    <a:p>
                      <a:pPr algn="l">
                        <a:lnSpc>
                          <a:spcPct val="150000"/>
                        </a:lnSpc>
                        <a:spcAft>
                          <a:spcPts val="0"/>
                        </a:spcAft>
                      </a:pPr>
                      <a:r>
                        <a:rPr lang="es-MX" sz="700">
                          <a:effectLst/>
                        </a:rPr>
                        <a:t>satura las diapositivas de texto o</a:t>
                      </a:r>
                    </a:p>
                    <a:p>
                      <a:pPr algn="l">
                        <a:lnSpc>
                          <a:spcPct val="150000"/>
                        </a:lnSpc>
                        <a:spcAft>
                          <a:spcPts val="0"/>
                        </a:spcAft>
                      </a:pPr>
                      <a:r>
                        <a:rPr lang="es-MX" sz="700">
                          <a:effectLst/>
                        </a:rPr>
                        <a:t>imágenes y no se respetan las reglas del 6x6 ni del contraste.</a:t>
                      </a:r>
                      <a:endParaRPr lang="es-MX" sz="70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82312901"/>
                  </a:ext>
                </a:extLst>
              </a:tr>
              <a:tr h="1279527">
                <a:tc>
                  <a:txBody>
                    <a:bodyPr/>
                    <a:lstStyle/>
                    <a:p>
                      <a:pPr algn="l">
                        <a:lnSpc>
                          <a:spcPct val="150000"/>
                        </a:lnSpc>
                        <a:spcAft>
                          <a:spcPts val="0"/>
                        </a:spcAft>
                      </a:pPr>
                      <a:r>
                        <a:rPr lang="es-MX" sz="700">
                          <a:effectLst/>
                        </a:rPr>
                        <a:t>Presentación</a:t>
                      </a:r>
                    </a:p>
                    <a:p>
                      <a:pPr algn="l">
                        <a:lnSpc>
                          <a:spcPct val="150000"/>
                        </a:lnSpc>
                        <a:spcAft>
                          <a:spcPts val="0"/>
                        </a:spcAft>
                      </a:pPr>
                      <a:r>
                        <a:rPr lang="es-MX" sz="700">
                          <a:effectLst/>
                        </a:rPr>
                        <a:t>del</a:t>
                      </a:r>
                    </a:p>
                    <a:p>
                      <a:pPr algn="l">
                        <a:lnSpc>
                          <a:spcPct val="150000"/>
                        </a:lnSpc>
                        <a:spcAft>
                          <a:spcPts val="0"/>
                        </a:spcAft>
                      </a:pPr>
                      <a:r>
                        <a:rPr lang="es-MX" sz="700">
                          <a:effectLst/>
                        </a:rPr>
                        <a:t>presentación</a:t>
                      </a:r>
                    </a:p>
                    <a:p>
                      <a:pPr algn="l">
                        <a:lnSpc>
                          <a:spcPct val="150000"/>
                        </a:lnSpc>
                        <a:spcAft>
                          <a:spcPts val="0"/>
                        </a:spcAft>
                      </a:pPr>
                      <a:r>
                        <a:rPr lang="es-MX" sz="700">
                          <a:effectLst/>
                        </a:rPr>
                        <a:t>electrónica</a:t>
                      </a:r>
                    </a:p>
                    <a:p>
                      <a:pPr algn="l">
                        <a:lnSpc>
                          <a:spcPct val="150000"/>
                        </a:lnSpc>
                        <a:spcAft>
                          <a:spcPts val="0"/>
                        </a:spcAft>
                      </a:pPr>
                      <a:r>
                        <a:rPr lang="es-MX" sz="700">
                          <a:effectLst/>
                        </a:rPr>
                        <a:t>10%</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La selección de los colores y la tipografía usada fueron atractivas, además la presentación se entrego</a:t>
                      </a:r>
                    </a:p>
                    <a:p>
                      <a:pPr algn="l">
                        <a:lnSpc>
                          <a:spcPct val="150000"/>
                        </a:lnSpc>
                        <a:spcAft>
                          <a:spcPts val="0"/>
                        </a:spcAft>
                      </a:pPr>
                      <a:r>
                        <a:rPr lang="es-MX" sz="700">
                          <a:effectLst/>
                        </a:rPr>
                        <a:t>de forma limpia en el formato que determino el docente (papel o digital).</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a:effectLst/>
                        </a:rPr>
                        <a:t>Los colores y la tipografía usada no permiten una correcta visualización de la presentación electrónica, aunque la entrega fue en el formato pre establecido.</a:t>
                      </a:r>
                      <a:endParaRPr lang="es-MX" sz="700">
                        <a:effectLst/>
                        <a:latin typeface="Arial" panose="020B0604020202020204" pitchFamily="34" charset="0"/>
                        <a:ea typeface="Calibri" panose="020F0502020204030204" pitchFamily="34" charset="0"/>
                      </a:endParaRPr>
                    </a:p>
                  </a:txBody>
                  <a:tcPr marL="41840" marR="41840" marT="0" marB="0"/>
                </a:tc>
                <a:tc>
                  <a:txBody>
                    <a:bodyPr/>
                    <a:lstStyle/>
                    <a:p>
                      <a:pPr algn="l">
                        <a:lnSpc>
                          <a:spcPct val="150000"/>
                        </a:lnSpc>
                        <a:spcAft>
                          <a:spcPts val="0"/>
                        </a:spcAft>
                      </a:pPr>
                      <a:r>
                        <a:rPr lang="es-MX" sz="700" dirty="0">
                          <a:effectLst/>
                        </a:rPr>
                        <a:t>Se abusó del uso de colores y</a:t>
                      </a:r>
                    </a:p>
                    <a:p>
                      <a:pPr algn="l">
                        <a:lnSpc>
                          <a:spcPct val="150000"/>
                        </a:lnSpc>
                        <a:spcAft>
                          <a:spcPts val="0"/>
                        </a:spcAft>
                      </a:pPr>
                      <a:r>
                        <a:rPr lang="es-MX" sz="700" dirty="0">
                          <a:effectLst/>
                        </a:rPr>
                        <a:t>tipografías y la entrega no se dio</a:t>
                      </a:r>
                    </a:p>
                    <a:p>
                      <a:pPr algn="l">
                        <a:lnSpc>
                          <a:spcPct val="150000"/>
                        </a:lnSpc>
                        <a:spcAft>
                          <a:spcPts val="0"/>
                        </a:spcAft>
                      </a:pPr>
                      <a:r>
                        <a:rPr lang="es-MX" sz="700" dirty="0">
                          <a:effectLst/>
                        </a:rPr>
                        <a:t>de la forma pre establecida por el</a:t>
                      </a:r>
                    </a:p>
                    <a:p>
                      <a:pPr algn="l">
                        <a:lnSpc>
                          <a:spcPct val="150000"/>
                        </a:lnSpc>
                        <a:spcAft>
                          <a:spcPts val="0"/>
                        </a:spcAft>
                      </a:pPr>
                      <a:r>
                        <a:rPr lang="es-MX" sz="700" dirty="0">
                          <a:effectLst/>
                        </a:rPr>
                        <a:t>docente.</a:t>
                      </a:r>
                      <a:endParaRPr lang="es-MX" sz="700" dirty="0">
                        <a:effectLst/>
                        <a:latin typeface="Arial" panose="020B0604020202020204" pitchFamily="34" charset="0"/>
                        <a:ea typeface="Calibri" panose="020F0502020204030204" pitchFamily="34" charset="0"/>
                      </a:endParaRPr>
                    </a:p>
                  </a:txBody>
                  <a:tcPr marL="41840" marR="41840" marT="0" marB="0"/>
                </a:tc>
                <a:extLst>
                  <a:ext uri="{0D108BD9-81ED-4DB2-BD59-A6C34878D82A}">
                    <a16:rowId xmlns:a16="http://schemas.microsoft.com/office/drawing/2014/main" val="3727899401"/>
                  </a:ext>
                </a:extLst>
              </a:tr>
            </a:tbl>
          </a:graphicData>
        </a:graphic>
      </p:graphicFrame>
      <p:sp>
        <p:nvSpPr>
          <p:cNvPr id="6" name="Rectángulo 5">
            <a:extLst>
              <a:ext uri="{FF2B5EF4-FFF2-40B4-BE49-F238E27FC236}">
                <a16:creationId xmlns:a16="http://schemas.microsoft.com/office/drawing/2014/main" id="{6CEC90AF-7C59-4187-95C0-24A261863744}"/>
              </a:ext>
            </a:extLst>
          </p:cNvPr>
          <p:cNvSpPr/>
          <p:nvPr/>
        </p:nvSpPr>
        <p:spPr>
          <a:xfrm>
            <a:off x="802680" y="472897"/>
            <a:ext cx="3694153" cy="507831"/>
          </a:xfrm>
          <a:prstGeom prst="rect">
            <a:avLst/>
          </a:prstGeom>
        </p:spPr>
        <p:txBody>
          <a:bodyPr wrap="square">
            <a:spAutoFit/>
          </a:bodyPr>
          <a:lstStyle/>
          <a:p>
            <a:pPr>
              <a:lnSpc>
                <a:spcPct val="150000"/>
              </a:lnSpc>
            </a:pPr>
            <a:r>
              <a:rPr lang="es-MX">
                <a:latin typeface="Arial" panose="020B0604020202020204" pitchFamily="34" charset="0"/>
                <a:ea typeface="Calibri" panose="020F0502020204030204" pitchFamily="34" charset="0"/>
              </a:rPr>
              <a:t>PRESENTACIÓN ELECTRÓNICA</a:t>
            </a:r>
            <a:endParaRPr lang="es-MX" dirty="0">
              <a:latin typeface="Arial" panose="020B0604020202020204" pitchFamily="34" charset="0"/>
              <a:ea typeface="Calibri" panose="020F0502020204030204" pitchFamily="34" charset="0"/>
            </a:endParaRPr>
          </a:p>
        </p:txBody>
      </p:sp>
      <p:sp>
        <p:nvSpPr>
          <p:cNvPr id="7" name="Rectángulo 6">
            <a:extLst>
              <a:ext uri="{FF2B5EF4-FFF2-40B4-BE49-F238E27FC236}">
                <a16:creationId xmlns:a16="http://schemas.microsoft.com/office/drawing/2014/main" id="{A350CC42-6EDA-42AA-8770-31CBFF780754}"/>
              </a:ext>
            </a:extLst>
          </p:cNvPr>
          <p:cNvSpPr/>
          <p:nvPr/>
        </p:nvSpPr>
        <p:spPr>
          <a:xfrm>
            <a:off x="827584" y="5719935"/>
            <a:ext cx="7992888" cy="923330"/>
          </a:xfrm>
          <a:prstGeom prst="rect">
            <a:avLst/>
          </a:prstGeom>
        </p:spPr>
        <p:txBody>
          <a:bodyPr wrap="square">
            <a:spAutoFit/>
          </a:bodyPr>
          <a:lstStyle/>
          <a:p>
            <a:pPr>
              <a:lnSpc>
                <a:spcPct val="150000"/>
              </a:lnSpc>
            </a:pPr>
            <a:r>
              <a:rPr lang="es-MX" dirty="0">
                <a:latin typeface="Arial" panose="020B0604020202020204" pitchFamily="34" charset="0"/>
                <a:ea typeface="Calibri" panose="020F0502020204030204" pitchFamily="34" charset="0"/>
              </a:rPr>
              <a:t>Catálogo de rúbricas para la evaluación del aprendizaje. Centro de Desarrollo Intelectual. </a:t>
            </a:r>
            <a:r>
              <a:rPr lang="es-MX" dirty="0" err="1">
                <a:latin typeface="Arial" panose="020B0604020202020204" pitchFamily="34" charset="0"/>
                <a:ea typeface="Calibri" panose="020F0502020204030204" pitchFamily="34" charset="0"/>
              </a:rPr>
              <a:t>Users</a:t>
            </a:r>
            <a:r>
              <a:rPr lang="es-MX" dirty="0">
                <a:latin typeface="Arial" panose="020B0604020202020204" pitchFamily="34" charset="0"/>
                <a:ea typeface="Calibri" panose="020F0502020204030204" pitchFamily="34" charset="0"/>
              </a:rPr>
              <a:t>/</a:t>
            </a:r>
            <a:r>
              <a:rPr lang="es-MX" dirty="0" err="1">
                <a:latin typeface="Arial" panose="020B0604020202020204" pitchFamily="34" charset="0"/>
                <a:ea typeface="Calibri" panose="020F0502020204030204" pitchFamily="34" charset="0"/>
              </a:rPr>
              <a:t>mmend</a:t>
            </a:r>
            <a:r>
              <a:rPr lang="es-MX" dirty="0">
                <a:latin typeface="Arial" panose="020B0604020202020204" pitchFamily="34" charset="0"/>
                <a:ea typeface="Calibri" panose="020F0502020204030204" pitchFamily="34" charset="0"/>
              </a:rPr>
              <a:t>/</a:t>
            </a:r>
            <a:r>
              <a:rPr lang="es-MX" dirty="0" err="1">
                <a:latin typeface="Arial" panose="020B0604020202020204" pitchFamily="34" charset="0"/>
                <a:ea typeface="Calibri" panose="020F0502020204030204" pitchFamily="34" charset="0"/>
              </a:rPr>
              <a:t>Downloads</a:t>
            </a:r>
            <a:r>
              <a:rPr lang="es-MX" dirty="0">
                <a:latin typeface="Arial" panose="020B0604020202020204" pitchFamily="34" charset="0"/>
                <a:ea typeface="Calibri" panose="020F0502020204030204" pitchFamily="34" charset="0"/>
              </a:rPr>
              <a:t>/cat_rubrica%20UASLP.pdf</a:t>
            </a:r>
          </a:p>
        </p:txBody>
      </p:sp>
    </p:spTree>
    <p:extLst>
      <p:ext uri="{BB962C8B-B14F-4D97-AF65-F5344CB8AC3E}">
        <p14:creationId xmlns:p14="http://schemas.microsoft.com/office/powerpoint/2010/main" val="214368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879DD-63BB-479B-A1B0-0DCE823A88E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7FAA219-3A33-45FF-B764-9396D6039568}"/>
              </a:ext>
            </a:extLst>
          </p:cNvPr>
          <p:cNvSpPr>
            <a:spLocks noGrp="1"/>
          </p:cNvSpPr>
          <p:nvPr>
            <p:ph idx="1"/>
          </p:nvPr>
        </p:nvSpPr>
        <p:spPr/>
        <p:txBody>
          <a:bodyPr/>
          <a:lstStyle/>
          <a:p>
            <a:endParaRPr lang="es-MX"/>
          </a:p>
        </p:txBody>
      </p:sp>
      <p:pic>
        <p:nvPicPr>
          <p:cNvPr id="4" name="Imagen 3" descr="Imagen relacionada">
            <a:extLst>
              <a:ext uri="{FF2B5EF4-FFF2-40B4-BE49-F238E27FC236}">
                <a16:creationId xmlns:a16="http://schemas.microsoft.com/office/drawing/2014/main" id="{951557B0-A94F-4932-91AF-B04EE87BDA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784976" cy="4824536"/>
          </a:xfrm>
          <a:prstGeom prst="rect">
            <a:avLst/>
          </a:prstGeom>
          <a:noFill/>
          <a:ln>
            <a:noFill/>
          </a:ln>
        </p:spPr>
      </p:pic>
    </p:spTree>
    <p:extLst>
      <p:ext uri="{BB962C8B-B14F-4D97-AF65-F5344CB8AC3E}">
        <p14:creationId xmlns:p14="http://schemas.microsoft.com/office/powerpoint/2010/main" val="1546654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C87D2-A9C8-4681-ACEC-9B6F8E9F8E1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4AF5DD3-A694-4E00-A47A-1011EBF59B09}"/>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0287DA7A-FA03-483C-BCC2-A9401E15D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268760"/>
            <a:ext cx="8434139"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0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109DD-A3B2-4E1B-A317-080AC85284F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1A9BEB0-FA77-496F-B564-76B73E4E6195}"/>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92374E6A-041A-4480-A363-3B099AA6A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033463"/>
            <a:ext cx="87820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15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F15DB-C9A4-4957-BA90-D7954872086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2667A09-3550-451D-93B6-AF0CEC8CA3D2}"/>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A69F588E-D954-4BDA-A9CA-73317A66A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7763"/>
            <a:ext cx="8763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175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8CCED-5DB5-453B-A129-1C7457BA654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F92756C-8B25-4DEC-8656-2CCB7F30075B}"/>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C3BD0DFD-6DCC-41C6-8F71-208EE667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34" y="1268760"/>
            <a:ext cx="879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94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8E5F4-05DD-47ED-9A20-9CB3542029B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30D3FC9-535C-41AC-8011-CF25C71CC99F}"/>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528B252E-6182-4C80-9B9D-4A64EA66A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02" y="1112344"/>
            <a:ext cx="7704856" cy="52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50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390635D-101C-4CC6-B97A-BB3996F52E79}"/>
              </a:ext>
            </a:extLst>
          </p:cNvPr>
          <p:cNvGraphicFramePr>
            <a:graphicFrameLocks noGrp="1"/>
          </p:cNvGraphicFramePr>
          <p:nvPr>
            <p:extLst>
              <p:ext uri="{D42A27DB-BD31-4B8C-83A1-F6EECF244321}">
                <p14:modId xmlns:p14="http://schemas.microsoft.com/office/powerpoint/2010/main" val="2062625557"/>
              </p:ext>
            </p:extLst>
          </p:nvPr>
        </p:nvGraphicFramePr>
        <p:xfrm>
          <a:off x="1486372" y="1628800"/>
          <a:ext cx="6264697" cy="4464496"/>
        </p:xfrm>
        <a:graphic>
          <a:graphicData uri="http://schemas.openxmlformats.org/drawingml/2006/table">
            <a:tbl>
              <a:tblPr firstRow="1" firstCol="1" bandRow="1">
                <a:tableStyleId>{5C22544A-7EE6-4342-B048-85BDC9FD1C3A}</a:tableStyleId>
              </a:tblPr>
              <a:tblGrid>
                <a:gridCol w="1397120">
                  <a:extLst>
                    <a:ext uri="{9D8B030D-6E8A-4147-A177-3AD203B41FA5}">
                      <a16:colId xmlns:a16="http://schemas.microsoft.com/office/drawing/2014/main" val="2280018342"/>
                    </a:ext>
                  </a:extLst>
                </a:gridCol>
                <a:gridCol w="1897581">
                  <a:extLst>
                    <a:ext uri="{9D8B030D-6E8A-4147-A177-3AD203B41FA5}">
                      <a16:colId xmlns:a16="http://schemas.microsoft.com/office/drawing/2014/main" val="1374401609"/>
                    </a:ext>
                  </a:extLst>
                </a:gridCol>
                <a:gridCol w="2969996">
                  <a:extLst>
                    <a:ext uri="{9D8B030D-6E8A-4147-A177-3AD203B41FA5}">
                      <a16:colId xmlns:a16="http://schemas.microsoft.com/office/drawing/2014/main" val="2443759356"/>
                    </a:ext>
                  </a:extLst>
                </a:gridCol>
              </a:tblGrid>
              <a:tr h="336802">
                <a:tc>
                  <a:txBody>
                    <a:bodyPr/>
                    <a:lstStyle/>
                    <a:p>
                      <a:pPr>
                        <a:lnSpc>
                          <a:spcPct val="107000"/>
                        </a:lnSpc>
                        <a:spcAft>
                          <a:spcPts val="0"/>
                        </a:spcAft>
                      </a:pPr>
                      <a:r>
                        <a:rPr lang="es-MX" sz="1100">
                          <a:effectLst/>
                        </a:rPr>
                        <a:t>No. de sesión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Fecha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4542786"/>
                  </a:ext>
                </a:extLst>
              </a:tr>
              <a:tr h="336802">
                <a:tc>
                  <a:txBody>
                    <a:bodyPr/>
                    <a:lstStyle/>
                    <a:p>
                      <a:pPr>
                        <a:lnSpc>
                          <a:spcPct val="107000"/>
                        </a:lnSpc>
                        <a:spcAft>
                          <a:spcPts val="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10/ 10/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Presentación del Proyecto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0110665"/>
                  </a:ext>
                </a:extLst>
              </a:tr>
              <a:tr h="556346">
                <a:tc>
                  <a:txBody>
                    <a:bodyPr/>
                    <a:lstStyle/>
                    <a:p>
                      <a:pPr>
                        <a:lnSpc>
                          <a:spcPct val="107000"/>
                        </a:lnSpc>
                        <a:spcAft>
                          <a:spcPts val="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17/ 10/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Desarrollo de la industria en México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8532530"/>
                  </a:ext>
                </a:extLst>
              </a:tr>
              <a:tr h="540130">
                <a:tc>
                  <a:txBody>
                    <a:bodyPr/>
                    <a:lstStyle/>
                    <a:p>
                      <a:pPr>
                        <a:lnSpc>
                          <a:spcPct val="107000"/>
                        </a:lnSpc>
                        <a:spcAft>
                          <a:spcPts val="0"/>
                        </a:spcAft>
                      </a:pPr>
                      <a:r>
                        <a:rPr lang="es-MX" sz="11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7/ 11/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Desarrollo de la Industria en México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700095"/>
                  </a:ext>
                </a:extLst>
              </a:tr>
              <a:tr h="336802">
                <a:tc>
                  <a:txBody>
                    <a:bodyPr/>
                    <a:lstStyle/>
                    <a:p>
                      <a:pPr>
                        <a:lnSpc>
                          <a:spcPct val="107000"/>
                        </a:lnSpc>
                        <a:spcAft>
                          <a:spcPts val="0"/>
                        </a:spcAft>
                      </a:pPr>
                      <a:r>
                        <a:rPr lang="es-MX" sz="11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14/ 11/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Industria en San Luis Potosí</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3176289"/>
                  </a:ext>
                </a:extLst>
              </a:tr>
              <a:tr h="336802">
                <a:tc>
                  <a:txBody>
                    <a:bodyPr/>
                    <a:lstStyle/>
                    <a:p>
                      <a:pPr>
                        <a:lnSpc>
                          <a:spcPct val="107000"/>
                        </a:lnSpc>
                        <a:spcAft>
                          <a:spcPts val="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21/ 11/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Procesos de transformación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478085"/>
                  </a:ext>
                </a:extLst>
              </a:tr>
              <a:tr h="336802">
                <a:tc>
                  <a:txBody>
                    <a:bodyPr/>
                    <a:lstStyle/>
                    <a:p>
                      <a:pPr>
                        <a:lnSpc>
                          <a:spcPct val="107000"/>
                        </a:lnSpc>
                        <a:spcAft>
                          <a:spcPts val="0"/>
                        </a:spcAft>
                      </a:pPr>
                      <a:r>
                        <a:rPr lang="es-MX" sz="11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9/ 01/ 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Procesos de transformación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243333"/>
                  </a:ext>
                </a:extLst>
              </a:tr>
              <a:tr h="336802">
                <a:tc>
                  <a:txBody>
                    <a:bodyPr/>
                    <a:lstStyle/>
                    <a:p>
                      <a:pPr>
                        <a:lnSpc>
                          <a:spcPct val="107000"/>
                        </a:lnSpc>
                        <a:spcAft>
                          <a:spcPts val="0"/>
                        </a:spcAft>
                      </a:pPr>
                      <a:r>
                        <a:rPr lang="es-MX" sz="1100">
                          <a:effectLst/>
                        </a:rPr>
                        <a:t>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16/ 01/ 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Visita a tres empresas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838522"/>
                  </a:ext>
                </a:extLst>
              </a:tr>
              <a:tr h="336802">
                <a:tc>
                  <a:txBody>
                    <a:bodyPr/>
                    <a:lstStyle/>
                    <a:p>
                      <a:pPr>
                        <a:lnSpc>
                          <a:spcPct val="107000"/>
                        </a:lnSpc>
                        <a:spcAft>
                          <a:spcPts val="0"/>
                        </a:spcAft>
                      </a:pPr>
                      <a:r>
                        <a:rPr lang="es-MX" sz="1100">
                          <a:effectLst/>
                        </a:rPr>
                        <a:t>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26/ 01/ 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Empleo en San Luis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697314"/>
                  </a:ext>
                </a:extLst>
              </a:tr>
              <a:tr h="336802">
                <a:tc>
                  <a:txBody>
                    <a:bodyPr/>
                    <a:lstStyle/>
                    <a:p>
                      <a:pPr>
                        <a:lnSpc>
                          <a:spcPct val="107000"/>
                        </a:lnSpc>
                        <a:spcAft>
                          <a:spcPts val="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30/ 01/ 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Elección de carrera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435361"/>
                  </a:ext>
                </a:extLst>
              </a:tr>
              <a:tr h="336802">
                <a:tc>
                  <a:txBody>
                    <a:bodyPr/>
                    <a:lstStyle/>
                    <a:p>
                      <a:pPr>
                        <a:lnSpc>
                          <a:spcPct val="107000"/>
                        </a:lnSpc>
                        <a:spcAft>
                          <a:spcPts val="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5/ 02/ 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Presentación final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556377"/>
                  </a:ext>
                </a:extLst>
              </a:tr>
              <a:tr h="336802">
                <a:tc>
                  <a:txBody>
                    <a:bodyPr/>
                    <a:lstStyle/>
                    <a:p>
                      <a:pPr>
                        <a:lnSpc>
                          <a:spcPct val="107000"/>
                        </a:lnSpc>
                        <a:spcAft>
                          <a:spcPts val="0"/>
                        </a:spcAft>
                      </a:pPr>
                      <a:r>
                        <a:rPr lang="es-MX" sz="1100">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6/ 02/ 19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Presentación final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8972253"/>
                  </a:ext>
                </a:extLst>
              </a:tr>
            </a:tbl>
          </a:graphicData>
        </a:graphic>
      </p:graphicFrame>
      <p:sp>
        <p:nvSpPr>
          <p:cNvPr id="5" name="Rectángulo 4">
            <a:extLst>
              <a:ext uri="{FF2B5EF4-FFF2-40B4-BE49-F238E27FC236}">
                <a16:creationId xmlns:a16="http://schemas.microsoft.com/office/drawing/2014/main" id="{78CAD56F-C6EB-4793-BC14-7544C2C94B05}"/>
              </a:ext>
            </a:extLst>
          </p:cNvPr>
          <p:cNvSpPr/>
          <p:nvPr/>
        </p:nvSpPr>
        <p:spPr>
          <a:xfrm>
            <a:off x="3138572" y="624959"/>
            <a:ext cx="2960298" cy="584775"/>
          </a:xfrm>
          <a:prstGeom prst="rect">
            <a:avLst/>
          </a:prstGeom>
        </p:spPr>
        <p:txBody>
          <a:bodyPr wrap="none">
            <a:spAutoFit/>
          </a:bodyPr>
          <a:lstStyle/>
          <a:p>
            <a:r>
              <a:rPr lang="es-MX" dirty="0"/>
              <a:t> </a:t>
            </a:r>
            <a:r>
              <a:rPr lang="es-MX" sz="3200" dirty="0"/>
              <a:t>Implementación</a:t>
            </a:r>
            <a:endParaRPr lang="es-ES" sz="3200" dirty="0"/>
          </a:p>
        </p:txBody>
      </p:sp>
    </p:spTree>
    <p:extLst>
      <p:ext uri="{BB962C8B-B14F-4D97-AF65-F5344CB8AC3E}">
        <p14:creationId xmlns:p14="http://schemas.microsoft.com/office/powerpoint/2010/main" val="410737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13BA1-458C-47D2-909D-96049E0EE39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BE77FB2-9D89-492B-801D-D735FE631CCD}"/>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EC0BCF5A-9E67-4356-BB89-67DBC7407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2644"/>
            <a:ext cx="7632847" cy="35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D842404-F675-4B82-B718-21F487A8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439" y="4581128"/>
            <a:ext cx="6687616" cy="79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774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287524" y="3717032"/>
            <a:ext cx="8712968" cy="1107996"/>
          </a:xfrm>
          <a:prstGeom prst="rect">
            <a:avLst/>
          </a:prstGeom>
          <a:noFill/>
        </p:spPr>
        <p:txBody>
          <a:bodyPr wrap="square" rtlCol="0">
            <a:spAutoFit/>
          </a:bodyPr>
          <a:lstStyle/>
          <a:p>
            <a:pPr algn="just"/>
            <a:endParaRPr lang="es-MX" sz="2800" dirty="0"/>
          </a:p>
          <a:p>
            <a:pPr algn="just"/>
            <a:r>
              <a:rPr lang="es-MX" sz="2000" dirty="0"/>
              <a:t> </a:t>
            </a:r>
          </a:p>
          <a:p>
            <a:endParaRPr lang="es-ES" dirty="0"/>
          </a:p>
        </p:txBody>
      </p:sp>
      <p:sp>
        <p:nvSpPr>
          <p:cNvPr id="7" name="6 CuadroTexto"/>
          <p:cNvSpPr txBox="1"/>
          <p:nvPr/>
        </p:nvSpPr>
        <p:spPr>
          <a:xfrm>
            <a:off x="2483768" y="1556792"/>
            <a:ext cx="5263429" cy="646331"/>
          </a:xfrm>
          <a:prstGeom prst="rect">
            <a:avLst/>
          </a:prstGeom>
          <a:noFill/>
        </p:spPr>
        <p:txBody>
          <a:bodyPr wrap="none" rtlCol="0">
            <a:spAutoFit/>
          </a:bodyPr>
          <a:lstStyle/>
          <a:p>
            <a:r>
              <a:rPr lang="es-ES" dirty="0"/>
              <a:t>Producto 4 Organizador gráfico. Preguntas esenciales. </a:t>
            </a:r>
          </a:p>
          <a:p>
            <a:endParaRPr lang="es-ES" dirty="0"/>
          </a:p>
        </p:txBody>
      </p:sp>
      <p:sp>
        <p:nvSpPr>
          <p:cNvPr id="2" name="1 CuadroTexto"/>
          <p:cNvSpPr txBox="1"/>
          <p:nvPr/>
        </p:nvSpPr>
        <p:spPr>
          <a:xfrm>
            <a:off x="6787930" y="476672"/>
            <a:ext cx="2246192" cy="646331"/>
          </a:xfrm>
          <a:prstGeom prst="rect">
            <a:avLst/>
          </a:prstGeom>
          <a:noFill/>
        </p:spPr>
        <p:txBody>
          <a:bodyPr wrap="none" rtlCol="0">
            <a:spAutoFit/>
          </a:bodyPr>
          <a:lstStyle/>
          <a:p>
            <a:r>
              <a:rPr lang="es-ES" dirty="0"/>
              <a:t>Preguntas esenciales. </a:t>
            </a:r>
          </a:p>
          <a:p>
            <a:endParaRPr lang="es-ES" dirty="0"/>
          </a:p>
        </p:txBody>
      </p:sp>
      <p:pic>
        <p:nvPicPr>
          <p:cNvPr id="3" name="Imagen 2">
            <a:extLst>
              <a:ext uri="{FF2B5EF4-FFF2-40B4-BE49-F238E27FC236}">
                <a16:creationId xmlns:a16="http://schemas.microsoft.com/office/drawing/2014/main" id="{2FBD12D9-2475-4AB7-8D6B-860FAFB77E0A}"/>
              </a:ext>
            </a:extLst>
          </p:cNvPr>
          <p:cNvPicPr>
            <a:picLocks noChangeAspect="1"/>
          </p:cNvPicPr>
          <p:nvPr/>
        </p:nvPicPr>
        <p:blipFill rotWithShape="1">
          <a:blip r:embed="rId3"/>
          <a:srcRect l="21390" t="22348" r="7081" b="16440"/>
          <a:stretch/>
        </p:blipFill>
        <p:spPr>
          <a:xfrm>
            <a:off x="0" y="1582755"/>
            <a:ext cx="9225185" cy="443853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50571" y="1288569"/>
            <a:ext cx="1747838" cy="323165"/>
          </a:xfrm>
          <a:prstGeom prst="rect">
            <a:avLst/>
          </a:prstGeom>
          <a:noFill/>
          <a:ln>
            <a:solidFill>
              <a:schemeClr val="tx1"/>
            </a:solidFill>
          </a:ln>
        </p:spPr>
        <p:txBody>
          <a:bodyPr wrap="square" rtlCol="0">
            <a:spAutoFit/>
          </a:bodyPr>
          <a:lstStyle/>
          <a:p>
            <a:pPr algn="ctr"/>
            <a:r>
              <a:rPr lang="es-MX" sz="750" dirty="0"/>
              <a:t>Determinar el valor, la valía o la calidad  de lago o de alguien.</a:t>
            </a:r>
          </a:p>
        </p:txBody>
      </p:sp>
      <p:sp>
        <p:nvSpPr>
          <p:cNvPr id="36" name="Flecha arriba 35"/>
          <p:cNvSpPr/>
          <p:nvPr/>
        </p:nvSpPr>
        <p:spPr>
          <a:xfrm>
            <a:off x="4261898" y="1600445"/>
            <a:ext cx="120759" cy="303133"/>
          </a:xfrm>
          <a:prstGeom prst="up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4" name="Elipse 3"/>
          <p:cNvSpPr/>
          <p:nvPr/>
        </p:nvSpPr>
        <p:spPr>
          <a:xfrm>
            <a:off x="3569309" y="1912316"/>
            <a:ext cx="1460754" cy="37033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EVALUATIVAS y avaluación</a:t>
            </a:r>
          </a:p>
        </p:txBody>
      </p:sp>
      <p:sp>
        <p:nvSpPr>
          <p:cNvPr id="6" name="CuadroTexto 5"/>
          <p:cNvSpPr txBox="1"/>
          <p:nvPr/>
        </p:nvSpPr>
        <p:spPr>
          <a:xfrm>
            <a:off x="2936349" y="1876172"/>
            <a:ext cx="376237" cy="196208"/>
          </a:xfrm>
          <a:prstGeom prst="rect">
            <a:avLst/>
          </a:prstGeom>
          <a:noFill/>
        </p:spPr>
        <p:txBody>
          <a:bodyPr wrap="square" rtlCol="0">
            <a:spAutoFit/>
          </a:bodyPr>
          <a:lstStyle/>
          <a:p>
            <a:r>
              <a:rPr lang="es-MX" sz="675" dirty="0"/>
              <a:t>Tipos</a:t>
            </a:r>
          </a:p>
        </p:txBody>
      </p:sp>
      <p:sp>
        <p:nvSpPr>
          <p:cNvPr id="7" name="Rectángulo 6"/>
          <p:cNvSpPr/>
          <p:nvPr/>
        </p:nvSpPr>
        <p:spPr>
          <a:xfrm>
            <a:off x="1965760" y="1601021"/>
            <a:ext cx="757238" cy="2364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Un sistema</a:t>
            </a:r>
          </a:p>
        </p:txBody>
      </p:sp>
      <p:sp>
        <p:nvSpPr>
          <p:cNvPr id="8" name="Rectángulo 7"/>
          <p:cNvSpPr/>
          <p:nvPr/>
        </p:nvSpPr>
        <p:spPr>
          <a:xfrm>
            <a:off x="1958677" y="2073883"/>
            <a:ext cx="757238" cy="23645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Sistema en conflicto</a:t>
            </a:r>
          </a:p>
        </p:txBody>
      </p:sp>
      <p:sp>
        <p:nvSpPr>
          <p:cNvPr id="9" name="Cerrar llave 8"/>
          <p:cNvSpPr/>
          <p:nvPr/>
        </p:nvSpPr>
        <p:spPr>
          <a:xfrm>
            <a:off x="2674411" y="1527896"/>
            <a:ext cx="261938" cy="933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10" name="CuadroTexto 9"/>
          <p:cNvSpPr txBox="1"/>
          <p:nvPr/>
        </p:nvSpPr>
        <p:spPr>
          <a:xfrm>
            <a:off x="1246616" y="1457775"/>
            <a:ext cx="824112" cy="323165"/>
          </a:xfrm>
          <a:prstGeom prst="rect">
            <a:avLst/>
          </a:prstGeom>
          <a:noFill/>
          <a:ln>
            <a:solidFill>
              <a:schemeClr val="accent6">
                <a:lumMod val="50000"/>
              </a:schemeClr>
            </a:solidFill>
          </a:ln>
        </p:spPr>
        <p:txBody>
          <a:bodyPr wrap="square" rtlCol="0">
            <a:spAutoFit/>
          </a:bodyPr>
          <a:lstStyle/>
          <a:p>
            <a:r>
              <a:rPr lang="es-MX" sz="750" dirty="0"/>
              <a:t>Se contestan definitivamente</a:t>
            </a:r>
          </a:p>
        </p:txBody>
      </p:sp>
      <p:sp>
        <p:nvSpPr>
          <p:cNvPr id="11" name="CuadroTexto 10"/>
          <p:cNvSpPr txBox="1"/>
          <p:nvPr/>
        </p:nvSpPr>
        <p:spPr>
          <a:xfrm>
            <a:off x="889350" y="1930933"/>
            <a:ext cx="1109330" cy="553998"/>
          </a:xfrm>
          <a:prstGeom prst="rect">
            <a:avLst/>
          </a:prstGeom>
          <a:noFill/>
          <a:ln>
            <a:solidFill>
              <a:schemeClr val="accent6">
                <a:lumMod val="50000"/>
              </a:schemeClr>
            </a:solidFill>
          </a:ln>
        </p:spPr>
        <p:txBody>
          <a:bodyPr wrap="square" rtlCol="0">
            <a:spAutoFit/>
          </a:bodyPr>
          <a:lstStyle/>
          <a:p>
            <a:r>
              <a:rPr lang="es-MX" sz="750" dirty="0"/>
              <a:t>Piden un juicio razonado entre dos puntos de vista en conflicto</a:t>
            </a:r>
          </a:p>
        </p:txBody>
      </p:sp>
      <p:cxnSp>
        <p:nvCxnSpPr>
          <p:cNvPr id="13" name="Conector recto de flecha 12"/>
          <p:cNvCxnSpPr>
            <a:stCxn id="4" idx="2"/>
            <a:endCxn id="6" idx="3"/>
          </p:cNvCxnSpPr>
          <p:nvPr/>
        </p:nvCxnSpPr>
        <p:spPr>
          <a:xfrm flipH="1" flipV="1">
            <a:off x="3312586" y="1974276"/>
            <a:ext cx="256723" cy="123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639295" y="1718597"/>
            <a:ext cx="1357043" cy="196208"/>
          </a:xfrm>
          <a:prstGeom prst="rect">
            <a:avLst/>
          </a:prstGeom>
          <a:noFill/>
          <a:ln>
            <a:solidFill>
              <a:schemeClr val="tx1"/>
            </a:solidFill>
          </a:ln>
        </p:spPr>
        <p:txBody>
          <a:bodyPr wrap="square" rtlCol="0">
            <a:spAutoFit/>
          </a:bodyPr>
          <a:lstStyle/>
          <a:p>
            <a:pPr algn="ctr"/>
            <a:r>
              <a:rPr lang="es-MX" sz="675" dirty="0"/>
              <a:t>Evaluar el razonamiento</a:t>
            </a:r>
          </a:p>
        </p:txBody>
      </p:sp>
      <p:sp>
        <p:nvSpPr>
          <p:cNvPr id="15" name="CuadroTexto 14"/>
          <p:cNvSpPr txBox="1"/>
          <p:nvPr/>
        </p:nvSpPr>
        <p:spPr>
          <a:xfrm rot="18157993">
            <a:off x="6731994" y="1053768"/>
            <a:ext cx="638175" cy="196208"/>
          </a:xfrm>
          <a:prstGeom prst="rect">
            <a:avLst/>
          </a:prstGeom>
          <a:noFill/>
        </p:spPr>
        <p:txBody>
          <a:bodyPr wrap="square" rtlCol="0">
            <a:spAutoFit/>
          </a:bodyPr>
          <a:lstStyle/>
          <a:p>
            <a:r>
              <a:rPr lang="es-MX" sz="675" dirty="0"/>
              <a:t>Claridad</a:t>
            </a:r>
          </a:p>
        </p:txBody>
      </p:sp>
      <p:sp>
        <p:nvSpPr>
          <p:cNvPr id="16" name="CuadroTexto 15"/>
          <p:cNvSpPr txBox="1"/>
          <p:nvPr/>
        </p:nvSpPr>
        <p:spPr>
          <a:xfrm rot="17985264">
            <a:off x="6879330" y="1029938"/>
            <a:ext cx="638175" cy="196208"/>
          </a:xfrm>
          <a:prstGeom prst="rect">
            <a:avLst/>
          </a:prstGeom>
          <a:noFill/>
        </p:spPr>
        <p:txBody>
          <a:bodyPr wrap="square" rtlCol="0">
            <a:spAutoFit/>
          </a:bodyPr>
          <a:lstStyle/>
          <a:p>
            <a:r>
              <a:rPr lang="es-MX" sz="675" dirty="0"/>
              <a:t>Precisión</a:t>
            </a:r>
          </a:p>
        </p:txBody>
      </p:sp>
      <p:sp>
        <p:nvSpPr>
          <p:cNvPr id="17" name="CuadroTexto 16"/>
          <p:cNvSpPr txBox="1"/>
          <p:nvPr/>
        </p:nvSpPr>
        <p:spPr>
          <a:xfrm rot="18067082">
            <a:off x="7030403" y="1029055"/>
            <a:ext cx="638175" cy="196208"/>
          </a:xfrm>
          <a:prstGeom prst="rect">
            <a:avLst/>
          </a:prstGeom>
          <a:noFill/>
        </p:spPr>
        <p:txBody>
          <a:bodyPr wrap="square" rtlCol="0">
            <a:spAutoFit/>
          </a:bodyPr>
          <a:lstStyle/>
          <a:p>
            <a:r>
              <a:rPr lang="es-MX" sz="675" dirty="0"/>
              <a:t>Exactitud</a:t>
            </a:r>
          </a:p>
        </p:txBody>
      </p:sp>
      <p:sp>
        <p:nvSpPr>
          <p:cNvPr id="18" name="CuadroTexto 17"/>
          <p:cNvSpPr txBox="1"/>
          <p:nvPr/>
        </p:nvSpPr>
        <p:spPr>
          <a:xfrm rot="17872484">
            <a:off x="7171191" y="1032805"/>
            <a:ext cx="638175" cy="196208"/>
          </a:xfrm>
          <a:prstGeom prst="rect">
            <a:avLst/>
          </a:prstGeom>
          <a:noFill/>
        </p:spPr>
        <p:txBody>
          <a:bodyPr wrap="square" rtlCol="0">
            <a:spAutoFit/>
          </a:bodyPr>
          <a:lstStyle/>
          <a:p>
            <a:r>
              <a:rPr lang="es-MX" sz="675" dirty="0"/>
              <a:t>Relevancia</a:t>
            </a:r>
          </a:p>
        </p:txBody>
      </p:sp>
      <p:sp>
        <p:nvSpPr>
          <p:cNvPr id="19" name="CuadroTexto 18"/>
          <p:cNvSpPr txBox="1"/>
          <p:nvPr/>
        </p:nvSpPr>
        <p:spPr>
          <a:xfrm rot="17804298">
            <a:off x="7322033" y="1027617"/>
            <a:ext cx="638175" cy="196208"/>
          </a:xfrm>
          <a:prstGeom prst="rect">
            <a:avLst/>
          </a:prstGeom>
          <a:noFill/>
        </p:spPr>
        <p:txBody>
          <a:bodyPr wrap="square" rtlCol="0">
            <a:spAutoFit/>
          </a:bodyPr>
          <a:lstStyle/>
          <a:p>
            <a:r>
              <a:rPr lang="es-MX" sz="675" dirty="0"/>
              <a:t>Profundidad</a:t>
            </a:r>
          </a:p>
        </p:txBody>
      </p:sp>
      <p:sp>
        <p:nvSpPr>
          <p:cNvPr id="20" name="CuadroTexto 19"/>
          <p:cNvSpPr txBox="1"/>
          <p:nvPr/>
        </p:nvSpPr>
        <p:spPr>
          <a:xfrm rot="17813970">
            <a:off x="7443275" y="1038539"/>
            <a:ext cx="638175" cy="196208"/>
          </a:xfrm>
          <a:prstGeom prst="rect">
            <a:avLst/>
          </a:prstGeom>
          <a:noFill/>
        </p:spPr>
        <p:txBody>
          <a:bodyPr wrap="square" rtlCol="0">
            <a:spAutoFit/>
          </a:bodyPr>
          <a:lstStyle/>
          <a:p>
            <a:r>
              <a:rPr lang="es-MX" sz="675" dirty="0"/>
              <a:t>Extensión</a:t>
            </a:r>
          </a:p>
        </p:txBody>
      </p:sp>
      <p:sp>
        <p:nvSpPr>
          <p:cNvPr id="21" name="CuadroTexto 20"/>
          <p:cNvSpPr txBox="1"/>
          <p:nvPr/>
        </p:nvSpPr>
        <p:spPr>
          <a:xfrm rot="17940494">
            <a:off x="7592947" y="1048807"/>
            <a:ext cx="638175" cy="196208"/>
          </a:xfrm>
          <a:prstGeom prst="rect">
            <a:avLst/>
          </a:prstGeom>
          <a:noFill/>
        </p:spPr>
        <p:txBody>
          <a:bodyPr wrap="square" rtlCol="0">
            <a:spAutoFit/>
          </a:bodyPr>
          <a:lstStyle/>
          <a:p>
            <a:r>
              <a:rPr lang="es-MX" sz="675" dirty="0"/>
              <a:t>Lógica</a:t>
            </a:r>
          </a:p>
        </p:txBody>
      </p:sp>
      <p:sp>
        <p:nvSpPr>
          <p:cNvPr id="22" name="CuadroTexto 21"/>
          <p:cNvSpPr txBox="1"/>
          <p:nvPr/>
        </p:nvSpPr>
        <p:spPr>
          <a:xfrm rot="17995238">
            <a:off x="7708908" y="996495"/>
            <a:ext cx="638175" cy="300082"/>
          </a:xfrm>
          <a:prstGeom prst="rect">
            <a:avLst/>
          </a:prstGeom>
          <a:noFill/>
        </p:spPr>
        <p:txBody>
          <a:bodyPr wrap="square" rtlCol="0">
            <a:spAutoFit/>
          </a:bodyPr>
          <a:lstStyle/>
          <a:p>
            <a:r>
              <a:rPr lang="es-MX" sz="675" dirty="0"/>
              <a:t>Imparcialidad</a:t>
            </a:r>
          </a:p>
        </p:txBody>
      </p:sp>
      <p:sp>
        <p:nvSpPr>
          <p:cNvPr id="23" name="Rectángulo 22"/>
          <p:cNvSpPr/>
          <p:nvPr/>
        </p:nvSpPr>
        <p:spPr>
          <a:xfrm>
            <a:off x="6903900" y="1429284"/>
            <a:ext cx="1092439" cy="12217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75" dirty="0"/>
              <a:t>En general</a:t>
            </a:r>
          </a:p>
        </p:txBody>
      </p:sp>
      <p:sp>
        <p:nvSpPr>
          <p:cNvPr id="24" name="Rectángulo 23"/>
          <p:cNvSpPr/>
          <p:nvPr/>
        </p:nvSpPr>
        <p:spPr>
          <a:xfrm>
            <a:off x="6936742" y="2058886"/>
            <a:ext cx="985052" cy="112791"/>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75" dirty="0"/>
              <a:t>Las partes</a:t>
            </a:r>
          </a:p>
        </p:txBody>
      </p:sp>
      <p:sp>
        <p:nvSpPr>
          <p:cNvPr id="26" name="CuadroTexto 25"/>
          <p:cNvSpPr txBox="1"/>
          <p:nvPr/>
        </p:nvSpPr>
        <p:spPr>
          <a:xfrm rot="18157993">
            <a:off x="6607270" y="2203872"/>
            <a:ext cx="638175" cy="196208"/>
          </a:xfrm>
          <a:prstGeom prst="rect">
            <a:avLst/>
          </a:prstGeom>
          <a:noFill/>
        </p:spPr>
        <p:txBody>
          <a:bodyPr wrap="square" rtlCol="0">
            <a:spAutoFit/>
          </a:bodyPr>
          <a:lstStyle/>
          <a:p>
            <a:r>
              <a:rPr lang="es-MX" sz="675" dirty="0"/>
              <a:t>Propósito</a:t>
            </a:r>
          </a:p>
        </p:txBody>
      </p:sp>
      <p:sp>
        <p:nvSpPr>
          <p:cNvPr id="27" name="CuadroTexto 26"/>
          <p:cNvSpPr txBox="1"/>
          <p:nvPr/>
        </p:nvSpPr>
        <p:spPr>
          <a:xfrm rot="18157993">
            <a:off x="6731994" y="2203872"/>
            <a:ext cx="638175" cy="196208"/>
          </a:xfrm>
          <a:prstGeom prst="rect">
            <a:avLst/>
          </a:prstGeom>
          <a:noFill/>
        </p:spPr>
        <p:txBody>
          <a:bodyPr wrap="square" rtlCol="0">
            <a:spAutoFit/>
          </a:bodyPr>
          <a:lstStyle/>
          <a:p>
            <a:r>
              <a:rPr lang="es-MX" sz="675" dirty="0"/>
              <a:t>Pregunta</a:t>
            </a:r>
          </a:p>
        </p:txBody>
      </p:sp>
      <p:sp>
        <p:nvSpPr>
          <p:cNvPr id="28" name="CuadroTexto 27"/>
          <p:cNvSpPr txBox="1"/>
          <p:nvPr/>
        </p:nvSpPr>
        <p:spPr>
          <a:xfrm rot="18157993">
            <a:off x="6849516" y="2264521"/>
            <a:ext cx="638175" cy="196208"/>
          </a:xfrm>
          <a:prstGeom prst="rect">
            <a:avLst/>
          </a:prstGeom>
          <a:noFill/>
        </p:spPr>
        <p:txBody>
          <a:bodyPr wrap="square" rtlCol="0">
            <a:spAutoFit/>
          </a:bodyPr>
          <a:lstStyle/>
          <a:p>
            <a:r>
              <a:rPr lang="es-MX" sz="675" dirty="0"/>
              <a:t>Información</a:t>
            </a:r>
          </a:p>
        </p:txBody>
      </p:sp>
      <p:sp>
        <p:nvSpPr>
          <p:cNvPr id="29" name="CuadroTexto 28"/>
          <p:cNvSpPr txBox="1"/>
          <p:nvPr/>
        </p:nvSpPr>
        <p:spPr>
          <a:xfrm rot="18157993">
            <a:off x="7000673" y="2224669"/>
            <a:ext cx="638175" cy="196208"/>
          </a:xfrm>
          <a:prstGeom prst="rect">
            <a:avLst/>
          </a:prstGeom>
          <a:noFill/>
        </p:spPr>
        <p:txBody>
          <a:bodyPr wrap="square" rtlCol="0">
            <a:spAutoFit/>
          </a:bodyPr>
          <a:lstStyle/>
          <a:p>
            <a:r>
              <a:rPr lang="es-MX" sz="675" dirty="0"/>
              <a:t>Conceptos</a:t>
            </a:r>
          </a:p>
        </p:txBody>
      </p:sp>
      <p:sp>
        <p:nvSpPr>
          <p:cNvPr id="30" name="CuadroTexto 29"/>
          <p:cNvSpPr txBox="1"/>
          <p:nvPr/>
        </p:nvSpPr>
        <p:spPr>
          <a:xfrm rot="18157993">
            <a:off x="7088481" y="2298269"/>
            <a:ext cx="638175" cy="196208"/>
          </a:xfrm>
          <a:prstGeom prst="rect">
            <a:avLst/>
          </a:prstGeom>
          <a:noFill/>
        </p:spPr>
        <p:txBody>
          <a:bodyPr wrap="square" rtlCol="0">
            <a:spAutoFit/>
          </a:bodyPr>
          <a:lstStyle/>
          <a:p>
            <a:r>
              <a:rPr lang="es-MX" sz="675" dirty="0"/>
              <a:t>Suposiciones</a:t>
            </a:r>
          </a:p>
        </p:txBody>
      </p:sp>
      <p:sp>
        <p:nvSpPr>
          <p:cNvPr id="31" name="CuadroTexto 30"/>
          <p:cNvSpPr txBox="1"/>
          <p:nvPr/>
        </p:nvSpPr>
        <p:spPr>
          <a:xfrm rot="18157993">
            <a:off x="7269415" y="2216866"/>
            <a:ext cx="638175" cy="196208"/>
          </a:xfrm>
          <a:prstGeom prst="rect">
            <a:avLst/>
          </a:prstGeom>
          <a:noFill/>
        </p:spPr>
        <p:txBody>
          <a:bodyPr wrap="square" rtlCol="0">
            <a:spAutoFit/>
          </a:bodyPr>
          <a:lstStyle/>
          <a:p>
            <a:r>
              <a:rPr lang="es-MX" sz="675" dirty="0"/>
              <a:t>Inferencia</a:t>
            </a:r>
          </a:p>
        </p:txBody>
      </p:sp>
      <p:sp>
        <p:nvSpPr>
          <p:cNvPr id="32" name="CuadroTexto 31"/>
          <p:cNvSpPr txBox="1"/>
          <p:nvPr/>
        </p:nvSpPr>
        <p:spPr>
          <a:xfrm rot="18157993">
            <a:off x="7258616" y="2306358"/>
            <a:ext cx="787842" cy="196208"/>
          </a:xfrm>
          <a:prstGeom prst="rect">
            <a:avLst/>
          </a:prstGeom>
          <a:noFill/>
        </p:spPr>
        <p:txBody>
          <a:bodyPr wrap="square" rtlCol="0">
            <a:spAutoFit/>
          </a:bodyPr>
          <a:lstStyle/>
          <a:p>
            <a:r>
              <a:rPr lang="es-MX" sz="675" dirty="0"/>
              <a:t>Puntos de vista</a:t>
            </a:r>
          </a:p>
        </p:txBody>
      </p:sp>
      <p:sp>
        <p:nvSpPr>
          <p:cNvPr id="33" name="CuadroTexto 32"/>
          <p:cNvSpPr txBox="1"/>
          <p:nvPr/>
        </p:nvSpPr>
        <p:spPr>
          <a:xfrm rot="18157993">
            <a:off x="7448204" y="2287493"/>
            <a:ext cx="638175" cy="300082"/>
          </a:xfrm>
          <a:prstGeom prst="rect">
            <a:avLst/>
          </a:prstGeom>
          <a:noFill/>
        </p:spPr>
        <p:txBody>
          <a:bodyPr wrap="square" rtlCol="0">
            <a:spAutoFit/>
          </a:bodyPr>
          <a:lstStyle/>
          <a:p>
            <a:r>
              <a:rPr lang="es-MX" sz="675" dirty="0"/>
              <a:t>Implicaciones</a:t>
            </a:r>
          </a:p>
        </p:txBody>
      </p:sp>
      <p:sp>
        <p:nvSpPr>
          <p:cNvPr id="34" name="Flecha abajo 33"/>
          <p:cNvSpPr/>
          <p:nvPr/>
        </p:nvSpPr>
        <p:spPr>
          <a:xfrm>
            <a:off x="7334777" y="1934674"/>
            <a:ext cx="110903" cy="117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35" name="Flecha arriba 34"/>
          <p:cNvSpPr/>
          <p:nvPr/>
        </p:nvSpPr>
        <p:spPr>
          <a:xfrm>
            <a:off x="7340375" y="1544999"/>
            <a:ext cx="110903" cy="1221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cxnSp>
        <p:nvCxnSpPr>
          <p:cNvPr id="42" name="Conector recto de flecha 41"/>
          <p:cNvCxnSpPr>
            <a:stCxn id="4" idx="6"/>
            <a:endCxn id="14" idx="1"/>
          </p:cNvCxnSpPr>
          <p:nvPr/>
        </p:nvCxnSpPr>
        <p:spPr>
          <a:xfrm flipV="1">
            <a:off x="5030063" y="1816701"/>
            <a:ext cx="1609232" cy="280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uadroTexto 45"/>
          <p:cNvSpPr txBox="1"/>
          <p:nvPr/>
        </p:nvSpPr>
        <p:spPr>
          <a:xfrm>
            <a:off x="3875241" y="2570054"/>
            <a:ext cx="795338" cy="184666"/>
          </a:xfrm>
          <a:prstGeom prst="rect">
            <a:avLst/>
          </a:prstGeom>
          <a:noFill/>
        </p:spPr>
        <p:txBody>
          <a:bodyPr wrap="square" rtlCol="0">
            <a:spAutoFit/>
          </a:bodyPr>
          <a:lstStyle/>
          <a:p>
            <a:pPr algn="ctr"/>
            <a:r>
              <a:rPr lang="es-MX" sz="600" dirty="0"/>
              <a:t>Cuestionar para:</a:t>
            </a:r>
          </a:p>
        </p:txBody>
      </p:sp>
      <p:sp>
        <p:nvSpPr>
          <p:cNvPr id="47" name="Elipse 46"/>
          <p:cNvSpPr/>
          <p:nvPr/>
        </p:nvSpPr>
        <p:spPr>
          <a:xfrm>
            <a:off x="3627221" y="2816949"/>
            <a:ext cx="583484" cy="304112"/>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t>Aclarar</a:t>
            </a:r>
          </a:p>
        </p:txBody>
      </p:sp>
      <p:sp>
        <p:nvSpPr>
          <p:cNvPr id="48" name="Elipse 47"/>
          <p:cNvSpPr/>
          <p:nvPr/>
        </p:nvSpPr>
        <p:spPr>
          <a:xfrm>
            <a:off x="3995673" y="3075312"/>
            <a:ext cx="634064" cy="304112"/>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t>Precisar</a:t>
            </a:r>
          </a:p>
        </p:txBody>
      </p:sp>
      <p:cxnSp>
        <p:nvCxnSpPr>
          <p:cNvPr id="50" name="Conector recto de flecha 49"/>
          <p:cNvCxnSpPr>
            <a:stCxn id="4" idx="4"/>
            <a:endCxn id="46" idx="0"/>
          </p:cNvCxnSpPr>
          <p:nvPr/>
        </p:nvCxnSpPr>
        <p:spPr>
          <a:xfrm flipH="1">
            <a:off x="4272910" y="2282648"/>
            <a:ext cx="26776" cy="2874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1640888" y="2681598"/>
            <a:ext cx="635577" cy="184666"/>
          </a:xfrm>
          <a:prstGeom prst="rect">
            <a:avLst/>
          </a:prstGeom>
          <a:noFill/>
          <a:ln>
            <a:solidFill>
              <a:schemeClr val="accent2">
                <a:lumMod val="50000"/>
              </a:schemeClr>
            </a:solidFill>
          </a:ln>
        </p:spPr>
        <p:txBody>
          <a:bodyPr wrap="square" rtlCol="0">
            <a:spAutoFit/>
          </a:bodyPr>
          <a:lstStyle/>
          <a:p>
            <a:pPr algn="ctr"/>
            <a:r>
              <a:rPr lang="es-MX" sz="600" dirty="0"/>
              <a:t>Cuestionar al:</a:t>
            </a:r>
          </a:p>
        </p:txBody>
      </p:sp>
      <p:sp>
        <p:nvSpPr>
          <p:cNvPr id="53" name="Rectángulo 52"/>
          <p:cNvSpPr/>
          <p:nvPr/>
        </p:nvSpPr>
        <p:spPr>
          <a:xfrm>
            <a:off x="606058" y="3128580"/>
            <a:ext cx="357473" cy="18707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Leer</a:t>
            </a:r>
          </a:p>
        </p:txBody>
      </p:sp>
      <p:sp>
        <p:nvSpPr>
          <p:cNvPr id="54" name="CuadroTexto 53"/>
          <p:cNvSpPr txBox="1"/>
          <p:nvPr/>
        </p:nvSpPr>
        <p:spPr>
          <a:xfrm>
            <a:off x="518575" y="3506175"/>
            <a:ext cx="516269" cy="553998"/>
          </a:xfrm>
          <a:prstGeom prst="rect">
            <a:avLst/>
          </a:prstGeom>
          <a:noFill/>
          <a:ln>
            <a:solidFill>
              <a:schemeClr val="tx1"/>
            </a:solidFill>
          </a:ln>
        </p:spPr>
        <p:txBody>
          <a:bodyPr wrap="square" rtlCol="0">
            <a:spAutoFit/>
          </a:bodyPr>
          <a:lstStyle/>
          <a:p>
            <a:r>
              <a:rPr lang="es-MX" sz="600" dirty="0"/>
              <a:t>¿Para qué?</a:t>
            </a:r>
          </a:p>
          <a:p>
            <a:r>
              <a:rPr lang="es-MX" sz="600" dirty="0"/>
              <a:t>¿Por qué?</a:t>
            </a:r>
          </a:p>
          <a:p>
            <a:r>
              <a:rPr lang="es-MX" sz="600" dirty="0"/>
              <a:t>¿Cuál?</a:t>
            </a:r>
          </a:p>
          <a:p>
            <a:r>
              <a:rPr lang="es-MX" sz="600" dirty="0"/>
              <a:t>¿Cómo?</a:t>
            </a:r>
          </a:p>
        </p:txBody>
      </p:sp>
      <p:sp>
        <p:nvSpPr>
          <p:cNvPr id="55" name="Rectángulo 54"/>
          <p:cNvSpPr/>
          <p:nvPr/>
        </p:nvSpPr>
        <p:spPr>
          <a:xfrm>
            <a:off x="2092932" y="3148947"/>
            <a:ext cx="502894" cy="166703"/>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Escribir</a:t>
            </a:r>
          </a:p>
        </p:txBody>
      </p:sp>
      <p:sp>
        <p:nvSpPr>
          <p:cNvPr id="56" name="CuadroTexto 55"/>
          <p:cNvSpPr txBox="1"/>
          <p:nvPr/>
        </p:nvSpPr>
        <p:spPr>
          <a:xfrm>
            <a:off x="1165109" y="3512224"/>
            <a:ext cx="1219160" cy="646331"/>
          </a:xfrm>
          <a:prstGeom prst="rect">
            <a:avLst/>
          </a:prstGeom>
          <a:noFill/>
          <a:ln>
            <a:solidFill>
              <a:schemeClr val="tx1"/>
            </a:solidFill>
          </a:ln>
        </p:spPr>
        <p:txBody>
          <a:bodyPr wrap="square" rtlCol="0">
            <a:spAutoFit/>
          </a:bodyPr>
          <a:lstStyle/>
          <a:p>
            <a:r>
              <a:rPr lang="es-MX" sz="600" dirty="0"/>
              <a:t>Autoanalizar:</a:t>
            </a:r>
          </a:p>
          <a:p>
            <a:r>
              <a:rPr lang="es-MX" sz="600" dirty="0"/>
              <a:t>¿Por qué?</a:t>
            </a:r>
          </a:p>
          <a:p>
            <a:r>
              <a:rPr lang="es-MX" sz="600" dirty="0"/>
              <a:t>¿Cuál es mi propósito?</a:t>
            </a:r>
          </a:p>
          <a:p>
            <a:r>
              <a:rPr lang="es-MX" sz="600" dirty="0"/>
              <a:t>¿Qué necesito saber?</a:t>
            </a:r>
          </a:p>
          <a:p>
            <a:r>
              <a:rPr lang="es-MX" sz="600" dirty="0"/>
              <a:t>¿Cuáles son mis ideas principales?</a:t>
            </a:r>
          </a:p>
        </p:txBody>
      </p:sp>
      <p:sp>
        <p:nvSpPr>
          <p:cNvPr id="57" name="CuadroTexto 56"/>
          <p:cNvSpPr txBox="1"/>
          <p:nvPr/>
        </p:nvSpPr>
        <p:spPr>
          <a:xfrm>
            <a:off x="2455208" y="3525390"/>
            <a:ext cx="1165613" cy="553998"/>
          </a:xfrm>
          <a:prstGeom prst="rect">
            <a:avLst/>
          </a:prstGeom>
          <a:noFill/>
          <a:ln>
            <a:solidFill>
              <a:schemeClr val="tx1"/>
            </a:solidFill>
          </a:ln>
        </p:spPr>
        <p:txBody>
          <a:bodyPr wrap="square" rtlCol="0">
            <a:spAutoFit/>
          </a:bodyPr>
          <a:lstStyle/>
          <a:p>
            <a:r>
              <a:rPr lang="es-MX" sz="600" dirty="0"/>
              <a:t>Auto-evaluar:</a:t>
            </a:r>
          </a:p>
          <a:p>
            <a:r>
              <a:rPr lang="es-MX" sz="600" dirty="0"/>
              <a:t>¿Tengo claro lo que digo?</a:t>
            </a:r>
          </a:p>
          <a:p>
            <a:r>
              <a:rPr lang="es-MX" sz="600" dirty="0"/>
              <a:t>¿Añadí  detalles adecuados?</a:t>
            </a:r>
          </a:p>
          <a:p>
            <a:r>
              <a:rPr lang="es-MX" sz="600" dirty="0"/>
              <a:t>¿Mis ideas tienen lógica?</a:t>
            </a:r>
          </a:p>
          <a:p>
            <a:r>
              <a:rPr lang="es-MX" sz="600" dirty="0"/>
              <a:t>¿Renfoque claro y consistente?</a:t>
            </a:r>
          </a:p>
        </p:txBody>
      </p:sp>
      <p:cxnSp>
        <p:nvCxnSpPr>
          <p:cNvPr id="59" name="Conector recto de flecha 58"/>
          <p:cNvCxnSpPr>
            <a:stCxn id="46" idx="2"/>
            <a:endCxn id="47" idx="0"/>
          </p:cNvCxnSpPr>
          <p:nvPr/>
        </p:nvCxnSpPr>
        <p:spPr>
          <a:xfrm flipH="1">
            <a:off x="3918963" y="2754720"/>
            <a:ext cx="353947" cy="62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a:stCxn id="46" idx="2"/>
            <a:endCxn id="48" idx="0"/>
          </p:cNvCxnSpPr>
          <p:nvPr/>
        </p:nvCxnSpPr>
        <p:spPr>
          <a:xfrm>
            <a:off x="4272910" y="2754720"/>
            <a:ext cx="39795" cy="320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4" idx="3"/>
            <a:endCxn id="52" idx="0"/>
          </p:cNvCxnSpPr>
          <p:nvPr/>
        </p:nvCxnSpPr>
        <p:spPr>
          <a:xfrm flipH="1">
            <a:off x="1958677" y="2228414"/>
            <a:ext cx="1824554" cy="453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Abrir llave 64"/>
          <p:cNvSpPr/>
          <p:nvPr/>
        </p:nvSpPr>
        <p:spPr>
          <a:xfrm rot="5400000">
            <a:off x="1620804" y="1720283"/>
            <a:ext cx="440378" cy="2763014"/>
          </a:xfrm>
          <a:prstGeom prst="leftBrace">
            <a:avLst>
              <a:gd name="adj1" fmla="val 8333"/>
              <a:gd name="adj2" fmla="val 492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67" name="Abrir llave 66"/>
          <p:cNvSpPr/>
          <p:nvPr/>
        </p:nvSpPr>
        <p:spPr>
          <a:xfrm rot="5400000">
            <a:off x="660747" y="3117467"/>
            <a:ext cx="248098" cy="7001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68" name="Abrir llave 67"/>
          <p:cNvSpPr/>
          <p:nvPr/>
        </p:nvSpPr>
        <p:spPr>
          <a:xfrm rot="5400000">
            <a:off x="2324056" y="2178050"/>
            <a:ext cx="185108" cy="25634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dirty="0"/>
          </a:p>
        </p:txBody>
      </p:sp>
      <p:sp>
        <p:nvSpPr>
          <p:cNvPr id="70" name="Rectángulo 69"/>
          <p:cNvSpPr/>
          <p:nvPr/>
        </p:nvSpPr>
        <p:spPr>
          <a:xfrm>
            <a:off x="5645995" y="2705465"/>
            <a:ext cx="908822" cy="1667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Preguntas éticas</a:t>
            </a:r>
          </a:p>
        </p:txBody>
      </p:sp>
      <p:sp>
        <p:nvSpPr>
          <p:cNvPr id="73" name="CuadroTexto 72"/>
          <p:cNvSpPr txBox="1"/>
          <p:nvPr/>
        </p:nvSpPr>
        <p:spPr>
          <a:xfrm>
            <a:off x="5641247" y="3281157"/>
            <a:ext cx="1479689" cy="276999"/>
          </a:xfrm>
          <a:prstGeom prst="rect">
            <a:avLst/>
          </a:prstGeom>
          <a:noFill/>
          <a:ln>
            <a:solidFill>
              <a:schemeClr val="tx1"/>
            </a:solidFill>
          </a:ln>
        </p:spPr>
        <p:txBody>
          <a:bodyPr wrap="square" rtlCol="0">
            <a:spAutoFit/>
          </a:bodyPr>
          <a:lstStyle/>
          <a:p>
            <a:pPr algn="ctr"/>
            <a:r>
              <a:rPr lang="es-MX" sz="600" dirty="0"/>
              <a:t>Estudio de lo que hace daño o perjudica a las personas o creaturas</a:t>
            </a:r>
          </a:p>
        </p:txBody>
      </p:sp>
      <p:sp>
        <p:nvSpPr>
          <p:cNvPr id="74" name="CuadroTexto 73"/>
          <p:cNvSpPr txBox="1"/>
          <p:nvPr/>
        </p:nvSpPr>
        <p:spPr>
          <a:xfrm>
            <a:off x="6391100" y="3784478"/>
            <a:ext cx="337070" cy="184666"/>
          </a:xfrm>
          <a:prstGeom prst="rect">
            <a:avLst/>
          </a:prstGeom>
          <a:noFill/>
        </p:spPr>
        <p:txBody>
          <a:bodyPr wrap="square" rtlCol="0">
            <a:spAutoFit/>
          </a:bodyPr>
          <a:lstStyle/>
          <a:p>
            <a:r>
              <a:rPr lang="es-MX" sz="600" dirty="0"/>
              <a:t>tipos</a:t>
            </a:r>
          </a:p>
        </p:txBody>
      </p:sp>
      <p:sp>
        <p:nvSpPr>
          <p:cNvPr id="75" name="Rectángulo 74"/>
          <p:cNvSpPr/>
          <p:nvPr/>
        </p:nvSpPr>
        <p:spPr>
          <a:xfrm>
            <a:off x="6559635" y="4138511"/>
            <a:ext cx="685927" cy="22548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t>Sencillas</a:t>
            </a:r>
          </a:p>
        </p:txBody>
      </p:sp>
      <p:sp>
        <p:nvSpPr>
          <p:cNvPr id="76" name="Rectángulo 75"/>
          <p:cNvSpPr/>
          <p:nvPr/>
        </p:nvSpPr>
        <p:spPr>
          <a:xfrm>
            <a:off x="7106680" y="3726767"/>
            <a:ext cx="685927" cy="22548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t>Complejas</a:t>
            </a:r>
          </a:p>
        </p:txBody>
      </p:sp>
      <p:cxnSp>
        <p:nvCxnSpPr>
          <p:cNvPr id="78" name="Conector recto de flecha 77"/>
          <p:cNvCxnSpPr>
            <a:stCxn id="73" idx="2"/>
            <a:endCxn id="74" idx="0"/>
          </p:cNvCxnSpPr>
          <p:nvPr/>
        </p:nvCxnSpPr>
        <p:spPr>
          <a:xfrm>
            <a:off x="6381092" y="3558156"/>
            <a:ext cx="178543" cy="226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stCxn id="74" idx="2"/>
            <a:endCxn id="75" idx="0"/>
          </p:cNvCxnSpPr>
          <p:nvPr/>
        </p:nvCxnSpPr>
        <p:spPr>
          <a:xfrm>
            <a:off x="6559635" y="3969144"/>
            <a:ext cx="342964" cy="16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a:stCxn id="74" idx="2"/>
            <a:endCxn id="76" idx="1"/>
          </p:cNvCxnSpPr>
          <p:nvPr/>
        </p:nvCxnSpPr>
        <p:spPr>
          <a:xfrm flipV="1">
            <a:off x="6559635" y="3839511"/>
            <a:ext cx="547045" cy="129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CuadroTexto 85"/>
          <p:cNvSpPr txBox="1"/>
          <p:nvPr/>
        </p:nvSpPr>
        <p:spPr>
          <a:xfrm>
            <a:off x="7256400" y="4183985"/>
            <a:ext cx="685927" cy="369332"/>
          </a:xfrm>
          <a:prstGeom prst="rect">
            <a:avLst/>
          </a:prstGeom>
          <a:noFill/>
        </p:spPr>
        <p:txBody>
          <a:bodyPr wrap="square" rtlCol="0">
            <a:spAutoFit/>
          </a:bodyPr>
          <a:lstStyle/>
          <a:p>
            <a:r>
              <a:rPr lang="es-MX" sz="600" dirty="0"/>
              <a:t>Contienen principios éticos claros</a:t>
            </a:r>
          </a:p>
        </p:txBody>
      </p:sp>
      <p:sp>
        <p:nvSpPr>
          <p:cNvPr id="87" name="CuadroTexto 86"/>
          <p:cNvSpPr txBox="1"/>
          <p:nvPr/>
        </p:nvSpPr>
        <p:spPr>
          <a:xfrm>
            <a:off x="7792607" y="3552341"/>
            <a:ext cx="685927" cy="461665"/>
          </a:xfrm>
          <a:prstGeom prst="rect">
            <a:avLst/>
          </a:prstGeom>
          <a:noFill/>
        </p:spPr>
        <p:txBody>
          <a:bodyPr wrap="square" rtlCol="0">
            <a:spAutoFit/>
          </a:bodyPr>
          <a:lstStyle/>
          <a:p>
            <a:r>
              <a:rPr lang="es-MX" sz="600" dirty="0"/>
              <a:t>Se pueden argumentar en más de una manera </a:t>
            </a:r>
          </a:p>
        </p:txBody>
      </p:sp>
      <p:sp>
        <p:nvSpPr>
          <p:cNvPr id="88" name="CuadroTexto 87"/>
          <p:cNvSpPr txBox="1"/>
          <p:nvPr/>
        </p:nvSpPr>
        <p:spPr>
          <a:xfrm>
            <a:off x="6840251" y="2795509"/>
            <a:ext cx="611027" cy="369332"/>
          </a:xfrm>
          <a:prstGeom prst="rect">
            <a:avLst/>
          </a:prstGeom>
          <a:noFill/>
        </p:spPr>
        <p:txBody>
          <a:bodyPr wrap="square" rtlCol="0">
            <a:spAutoFit/>
          </a:bodyPr>
          <a:lstStyle/>
          <a:p>
            <a:r>
              <a:rPr lang="es-MX" sz="600" dirty="0"/>
              <a:t>Con confundir con:</a:t>
            </a:r>
          </a:p>
        </p:txBody>
      </p:sp>
      <p:sp>
        <p:nvSpPr>
          <p:cNvPr id="89" name="CuadroTexto 88"/>
          <p:cNvSpPr txBox="1"/>
          <p:nvPr/>
        </p:nvSpPr>
        <p:spPr>
          <a:xfrm>
            <a:off x="7747755" y="2875866"/>
            <a:ext cx="497167" cy="461665"/>
          </a:xfrm>
          <a:prstGeom prst="rect">
            <a:avLst/>
          </a:prstGeom>
          <a:noFill/>
          <a:ln>
            <a:solidFill>
              <a:schemeClr val="tx1"/>
            </a:solidFill>
          </a:ln>
        </p:spPr>
        <p:txBody>
          <a:bodyPr wrap="square" rtlCol="0">
            <a:spAutoFit/>
          </a:bodyPr>
          <a:lstStyle/>
          <a:p>
            <a:r>
              <a:rPr lang="es-MX" sz="600" dirty="0"/>
              <a:t>Cultural</a:t>
            </a:r>
          </a:p>
          <a:p>
            <a:r>
              <a:rPr lang="es-MX" sz="600" dirty="0"/>
              <a:t>Religioso y </a:t>
            </a:r>
          </a:p>
          <a:p>
            <a:r>
              <a:rPr lang="es-MX" sz="600" dirty="0"/>
              <a:t>Leyes</a:t>
            </a:r>
          </a:p>
        </p:txBody>
      </p:sp>
      <p:cxnSp>
        <p:nvCxnSpPr>
          <p:cNvPr id="91" name="Conector recto de flecha 90"/>
          <p:cNvCxnSpPr>
            <a:stCxn id="70" idx="3"/>
            <a:endCxn id="88" idx="1"/>
          </p:cNvCxnSpPr>
          <p:nvPr/>
        </p:nvCxnSpPr>
        <p:spPr>
          <a:xfrm>
            <a:off x="6554817" y="2788817"/>
            <a:ext cx="285434" cy="191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ector recto de flecha 92"/>
          <p:cNvCxnSpPr>
            <a:stCxn id="88" idx="3"/>
            <a:endCxn id="89" idx="1"/>
          </p:cNvCxnSpPr>
          <p:nvPr/>
        </p:nvCxnSpPr>
        <p:spPr>
          <a:xfrm>
            <a:off x="7451278" y="2980175"/>
            <a:ext cx="296477" cy="126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p:cNvCxnSpPr>
            <a:stCxn id="4" idx="5"/>
            <a:endCxn id="70" idx="0"/>
          </p:cNvCxnSpPr>
          <p:nvPr/>
        </p:nvCxnSpPr>
        <p:spPr>
          <a:xfrm>
            <a:off x="4816140" y="2228414"/>
            <a:ext cx="1284266" cy="4770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99"/>
          <p:cNvCxnSpPr>
            <a:stCxn id="70" idx="2"/>
            <a:endCxn id="73" idx="0"/>
          </p:cNvCxnSpPr>
          <p:nvPr/>
        </p:nvCxnSpPr>
        <p:spPr>
          <a:xfrm>
            <a:off x="6100406" y="2872168"/>
            <a:ext cx="280686" cy="408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CuadroTexto 133"/>
          <p:cNvSpPr txBox="1"/>
          <p:nvPr/>
        </p:nvSpPr>
        <p:spPr>
          <a:xfrm>
            <a:off x="6006173" y="4768746"/>
            <a:ext cx="2324862" cy="403957"/>
          </a:xfrm>
          <a:prstGeom prst="rect">
            <a:avLst/>
          </a:prstGeom>
          <a:noFill/>
          <a:ln>
            <a:solidFill>
              <a:schemeClr val="tx1"/>
            </a:solidFill>
          </a:ln>
        </p:spPr>
        <p:txBody>
          <a:bodyPr wrap="square" rtlCol="0">
            <a:spAutoFit/>
          </a:bodyPr>
          <a:lstStyle/>
          <a:p>
            <a:r>
              <a:rPr lang="es-MX" sz="675" dirty="0"/>
              <a:t>Lo que hacen los lectores críticos  es reconocer esa unilateralidad y buscar puntos de vista descartados  o ignorados.</a:t>
            </a:r>
          </a:p>
        </p:txBody>
      </p:sp>
      <p:sp>
        <p:nvSpPr>
          <p:cNvPr id="135" name="CuadroTexto 134"/>
          <p:cNvSpPr txBox="1"/>
          <p:nvPr/>
        </p:nvSpPr>
        <p:spPr>
          <a:xfrm>
            <a:off x="1034844" y="4600202"/>
            <a:ext cx="2419810" cy="507831"/>
          </a:xfrm>
          <a:prstGeom prst="rect">
            <a:avLst/>
          </a:prstGeom>
          <a:noFill/>
          <a:ln>
            <a:solidFill>
              <a:schemeClr val="tx1"/>
            </a:solidFill>
          </a:ln>
        </p:spPr>
        <p:txBody>
          <a:bodyPr wrap="square" rtlCol="0">
            <a:spAutoFit/>
          </a:bodyPr>
          <a:lstStyle/>
          <a:p>
            <a:r>
              <a:rPr lang="es-MX" sz="675" dirty="0"/>
              <a:t>La democracia puede ser una forma de gobierno efectiva sólo en el grado que el público este bien informado sobre los eventos nacionales e internacionales y puede pensar independientemente y críticamente sobre esos eventos</a:t>
            </a:r>
          </a:p>
        </p:txBody>
      </p:sp>
      <p:sp>
        <p:nvSpPr>
          <p:cNvPr id="136" name="Rectángulo 135"/>
          <p:cNvSpPr/>
          <p:nvPr/>
        </p:nvSpPr>
        <p:spPr>
          <a:xfrm>
            <a:off x="3800681" y="4080692"/>
            <a:ext cx="1486729" cy="3634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rPr>
              <a:t>Cuestionar los perjuicios y la propaganda</a:t>
            </a:r>
          </a:p>
        </p:txBody>
      </p:sp>
      <p:cxnSp>
        <p:nvCxnSpPr>
          <p:cNvPr id="137" name="Conector recto de flecha 136"/>
          <p:cNvCxnSpPr/>
          <p:nvPr/>
        </p:nvCxnSpPr>
        <p:spPr>
          <a:xfrm>
            <a:off x="4732783" y="2206605"/>
            <a:ext cx="100198" cy="1860209"/>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ector recto de flecha 141"/>
          <p:cNvCxnSpPr/>
          <p:nvPr/>
        </p:nvCxnSpPr>
        <p:spPr>
          <a:xfrm>
            <a:off x="5277188" y="4426716"/>
            <a:ext cx="728117" cy="36619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ector recto de flecha 143"/>
          <p:cNvCxnSpPr>
            <a:stCxn id="136" idx="1"/>
            <a:endCxn id="135" idx="0"/>
          </p:cNvCxnSpPr>
          <p:nvPr/>
        </p:nvCxnSpPr>
        <p:spPr>
          <a:xfrm flipH="1">
            <a:off x="2244749" y="4262429"/>
            <a:ext cx="1555932" cy="33777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7" name="CuadroTexto 146"/>
          <p:cNvSpPr txBox="1"/>
          <p:nvPr/>
        </p:nvSpPr>
        <p:spPr>
          <a:xfrm>
            <a:off x="4212820" y="4642642"/>
            <a:ext cx="662449" cy="276999"/>
          </a:xfrm>
          <a:prstGeom prst="rect">
            <a:avLst/>
          </a:prstGeom>
          <a:noFill/>
        </p:spPr>
        <p:txBody>
          <a:bodyPr wrap="square" rtlCol="0">
            <a:spAutoFit/>
          </a:bodyPr>
          <a:lstStyle/>
          <a:p>
            <a:r>
              <a:rPr lang="es-MX" sz="600" dirty="0"/>
              <a:t>Preguntas clave:</a:t>
            </a:r>
          </a:p>
        </p:txBody>
      </p:sp>
      <p:sp>
        <p:nvSpPr>
          <p:cNvPr id="186" name="CuadroTexto 185"/>
          <p:cNvSpPr txBox="1"/>
          <p:nvPr/>
        </p:nvSpPr>
        <p:spPr>
          <a:xfrm>
            <a:off x="3813507" y="5100787"/>
            <a:ext cx="1450852" cy="819455"/>
          </a:xfrm>
          <a:prstGeom prst="rect">
            <a:avLst/>
          </a:prstGeom>
          <a:noFill/>
          <a:ln>
            <a:solidFill>
              <a:schemeClr val="tx1"/>
            </a:solidFill>
          </a:ln>
        </p:spPr>
        <p:txBody>
          <a:bodyPr wrap="square" rtlCol="0">
            <a:spAutoFit/>
          </a:bodyPr>
          <a:lstStyle/>
          <a:p>
            <a:r>
              <a:rPr lang="es-MX" sz="675" dirty="0"/>
              <a:t>¿Cuál es el público?</a:t>
            </a:r>
          </a:p>
          <a:p>
            <a:r>
              <a:rPr lang="es-MX" sz="675" dirty="0"/>
              <a:t>¿Qué punto de vista esta favorecido?</a:t>
            </a:r>
          </a:p>
          <a:p>
            <a:r>
              <a:rPr lang="es-MX" sz="675" dirty="0"/>
              <a:t>¿Qué puntos no están considerados?</a:t>
            </a:r>
          </a:p>
          <a:p>
            <a:r>
              <a:rPr lang="es-MX" sz="675" dirty="0"/>
              <a:t>¿Dónde puedo investigar sobre ellos?</a:t>
            </a:r>
          </a:p>
        </p:txBody>
      </p:sp>
      <p:cxnSp>
        <p:nvCxnSpPr>
          <p:cNvPr id="191" name="Conector recto 190"/>
          <p:cNvCxnSpPr>
            <a:stCxn id="136" idx="2"/>
            <a:endCxn id="147" idx="0"/>
          </p:cNvCxnSpPr>
          <p:nvPr/>
        </p:nvCxnSpPr>
        <p:spPr>
          <a:xfrm flipH="1">
            <a:off x="4544045" y="4444166"/>
            <a:ext cx="1" cy="198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Conector recto de flecha 193"/>
          <p:cNvCxnSpPr>
            <a:stCxn id="147" idx="2"/>
            <a:endCxn id="186" idx="0"/>
          </p:cNvCxnSpPr>
          <p:nvPr/>
        </p:nvCxnSpPr>
        <p:spPr>
          <a:xfrm flipH="1">
            <a:off x="4538933" y="4919641"/>
            <a:ext cx="5112" cy="181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95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5B8E95-8B7E-4342-B488-CEBE6B8747DB}"/>
              </a:ext>
            </a:extLst>
          </p:cNvPr>
          <p:cNvPicPr>
            <a:picLocks noChangeAspect="1"/>
          </p:cNvPicPr>
          <p:nvPr/>
        </p:nvPicPr>
        <p:blipFill rotWithShape="1">
          <a:blip r:embed="rId2"/>
          <a:srcRect l="33074" t="22410" r="6289" b="15960"/>
          <a:stretch/>
        </p:blipFill>
        <p:spPr>
          <a:xfrm>
            <a:off x="611560" y="908720"/>
            <a:ext cx="8892986" cy="5081708"/>
          </a:xfrm>
          <a:prstGeom prst="rect">
            <a:avLst/>
          </a:prstGeom>
        </p:spPr>
      </p:pic>
    </p:spTree>
    <p:extLst>
      <p:ext uri="{BB962C8B-B14F-4D97-AF65-F5344CB8AC3E}">
        <p14:creationId xmlns:p14="http://schemas.microsoft.com/office/powerpoint/2010/main" val="1063190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2881" y="1268760"/>
            <a:ext cx="8784976" cy="646331"/>
          </a:xfrm>
          <a:prstGeom prst="rect">
            <a:avLst/>
          </a:prstGeom>
          <a:noFill/>
        </p:spPr>
        <p:txBody>
          <a:bodyPr wrap="square" rtlCol="0">
            <a:spAutoFit/>
          </a:bodyPr>
          <a:lstStyle/>
          <a:p>
            <a:pPr algn="just"/>
            <a:r>
              <a:rPr lang="es-ES" dirty="0"/>
              <a:t>Producto 5. Organizador gráfico. Proceso de indagación. </a:t>
            </a:r>
          </a:p>
          <a:p>
            <a:pPr algn="just"/>
            <a:endParaRPr lang="es-ES" dirty="0"/>
          </a:p>
        </p:txBody>
      </p:sp>
      <p:sp>
        <p:nvSpPr>
          <p:cNvPr id="3" name="2 CuadroTexto"/>
          <p:cNvSpPr txBox="1"/>
          <p:nvPr/>
        </p:nvSpPr>
        <p:spPr>
          <a:xfrm>
            <a:off x="6591047" y="476672"/>
            <a:ext cx="2396810" cy="646331"/>
          </a:xfrm>
          <a:prstGeom prst="rect">
            <a:avLst/>
          </a:prstGeom>
          <a:noFill/>
        </p:spPr>
        <p:txBody>
          <a:bodyPr wrap="none" rtlCol="0">
            <a:spAutoFit/>
          </a:bodyPr>
          <a:lstStyle/>
          <a:p>
            <a:r>
              <a:rPr lang="es-ES" dirty="0"/>
              <a:t>Proceso de indagación. </a:t>
            </a:r>
          </a:p>
          <a:p>
            <a:endParaRPr lang="es-ES" dirty="0"/>
          </a:p>
        </p:txBody>
      </p:sp>
      <p:sp>
        <p:nvSpPr>
          <p:cNvPr id="4" name="Rectángulo 3">
            <a:extLst>
              <a:ext uri="{FF2B5EF4-FFF2-40B4-BE49-F238E27FC236}">
                <a16:creationId xmlns:a16="http://schemas.microsoft.com/office/drawing/2014/main" id="{1A22477E-2AF5-4617-998A-DDD50B2F1275}"/>
              </a:ext>
            </a:extLst>
          </p:cNvPr>
          <p:cNvSpPr/>
          <p:nvPr/>
        </p:nvSpPr>
        <p:spPr>
          <a:xfrm>
            <a:off x="2286000" y="3105835"/>
            <a:ext cx="4572000" cy="646331"/>
          </a:xfrm>
          <a:prstGeom prst="rect">
            <a:avLst/>
          </a:prstGeom>
        </p:spPr>
        <p:txBody>
          <a:bodyPr>
            <a:spAutoFit/>
          </a:bodyPr>
          <a:lstStyle/>
          <a:p>
            <a:br>
              <a:rPr lang="es-MX" dirty="0"/>
            </a:br>
            <a:endParaRPr lang="es-MX" dirty="0"/>
          </a:p>
        </p:txBody>
      </p:sp>
      <p:sp>
        <p:nvSpPr>
          <p:cNvPr id="5" name="Rectángulo 4">
            <a:extLst>
              <a:ext uri="{FF2B5EF4-FFF2-40B4-BE49-F238E27FC236}">
                <a16:creationId xmlns:a16="http://schemas.microsoft.com/office/drawing/2014/main" id="{F65E0A12-F8CF-4C87-89D6-08314C40ED42}"/>
              </a:ext>
            </a:extLst>
          </p:cNvPr>
          <p:cNvSpPr/>
          <p:nvPr/>
        </p:nvSpPr>
        <p:spPr>
          <a:xfrm>
            <a:off x="2286000" y="3105835"/>
            <a:ext cx="4572000" cy="646331"/>
          </a:xfrm>
          <a:prstGeom prst="rect">
            <a:avLst/>
          </a:prstGeom>
        </p:spPr>
        <p:txBody>
          <a:bodyPr>
            <a:spAutoFit/>
          </a:bodyPr>
          <a:lstStyle/>
          <a:p>
            <a:br>
              <a:rPr lang="es-MX" dirty="0"/>
            </a:br>
            <a:endParaRPr lang="es-MX" dirty="0"/>
          </a:p>
        </p:txBody>
      </p:sp>
      <p:sp>
        <p:nvSpPr>
          <p:cNvPr id="6" name="Rectángulo 5">
            <a:extLst>
              <a:ext uri="{FF2B5EF4-FFF2-40B4-BE49-F238E27FC236}">
                <a16:creationId xmlns:a16="http://schemas.microsoft.com/office/drawing/2014/main" id="{19ED6F6A-391E-4478-AF79-A03CE0B45960}"/>
              </a:ext>
            </a:extLst>
          </p:cNvPr>
          <p:cNvSpPr/>
          <p:nvPr/>
        </p:nvSpPr>
        <p:spPr>
          <a:xfrm>
            <a:off x="2286000" y="3105835"/>
            <a:ext cx="4572000" cy="646331"/>
          </a:xfrm>
          <a:prstGeom prst="rect">
            <a:avLst/>
          </a:prstGeom>
        </p:spPr>
        <p:txBody>
          <a:bodyPr>
            <a:spAutoFit/>
          </a:bodyPr>
          <a:lstStyle/>
          <a:p>
            <a:br>
              <a:rPr lang="es-MX" dirty="0"/>
            </a:br>
            <a:endParaRPr lang="es-MX" dirty="0"/>
          </a:p>
        </p:txBody>
      </p:sp>
      <p:pic>
        <p:nvPicPr>
          <p:cNvPr id="8" name="Imagen 7">
            <a:extLst>
              <a:ext uri="{FF2B5EF4-FFF2-40B4-BE49-F238E27FC236}">
                <a16:creationId xmlns:a16="http://schemas.microsoft.com/office/drawing/2014/main" id="{25D09603-CAB6-44BB-8E93-0D04900F3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265" y="2060848"/>
            <a:ext cx="6444208" cy="4833156"/>
          </a:xfrm>
          <a:prstGeom prst="rect">
            <a:avLst/>
          </a:prstGeom>
        </p:spPr>
      </p:pic>
    </p:spTree>
    <p:extLst>
      <p:ext uri="{BB962C8B-B14F-4D97-AF65-F5344CB8AC3E}">
        <p14:creationId xmlns:p14="http://schemas.microsoft.com/office/powerpoint/2010/main" val="2545366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91680" y="1159724"/>
            <a:ext cx="6436057" cy="646331"/>
          </a:xfrm>
          <a:prstGeom prst="rect">
            <a:avLst/>
          </a:prstGeom>
          <a:noFill/>
        </p:spPr>
        <p:txBody>
          <a:bodyPr wrap="none" rtlCol="0">
            <a:spAutoFit/>
          </a:bodyPr>
          <a:lstStyle/>
          <a:p>
            <a:r>
              <a:rPr lang="es-ES" dirty="0"/>
              <a:t>Producto 6. e) A.M.E. General. (Análisis Mesa de Expertos General)</a:t>
            </a:r>
          </a:p>
          <a:p>
            <a:endParaRPr lang="es-ES" dirty="0"/>
          </a:p>
        </p:txBody>
      </p:sp>
      <p:sp>
        <p:nvSpPr>
          <p:cNvPr id="2" name="1 CuadroTexto"/>
          <p:cNvSpPr txBox="1"/>
          <p:nvPr/>
        </p:nvSpPr>
        <p:spPr>
          <a:xfrm>
            <a:off x="7092280" y="508030"/>
            <a:ext cx="1591911" cy="369332"/>
          </a:xfrm>
          <a:prstGeom prst="rect">
            <a:avLst/>
          </a:prstGeom>
          <a:noFill/>
        </p:spPr>
        <p:txBody>
          <a:bodyPr wrap="none" rtlCol="0">
            <a:spAutoFit/>
          </a:bodyPr>
          <a:lstStyle/>
          <a:p>
            <a:r>
              <a:rPr lang="es-ES" dirty="0"/>
              <a:t>A.M.E. General</a:t>
            </a:r>
          </a:p>
        </p:txBody>
      </p:sp>
      <p:pic>
        <p:nvPicPr>
          <p:cNvPr id="6" name="Picture 2">
            <a:extLst>
              <a:ext uri="{FF2B5EF4-FFF2-40B4-BE49-F238E27FC236}">
                <a16:creationId xmlns:a16="http://schemas.microsoft.com/office/drawing/2014/main" id="{373D3303-5BB1-4C09-BED4-38F51F994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9" y="846004"/>
            <a:ext cx="8103243" cy="548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36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356FB-DB26-4E55-A143-F1186533EB61}"/>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45A4B1CD-A941-4300-90BF-B527B17D72B1}"/>
              </a:ext>
            </a:extLst>
          </p:cNvPr>
          <p:cNvSpPr>
            <a:spLocks noGrp="1"/>
          </p:cNvSpPr>
          <p:nvPr>
            <p:ph idx="1"/>
          </p:nvPr>
        </p:nvSpPr>
        <p:spPr/>
        <p:txBody>
          <a:bodyPr/>
          <a:lstStyle/>
          <a:p>
            <a:endParaRPr lang="es-MX" dirty="0"/>
          </a:p>
        </p:txBody>
      </p:sp>
      <p:pic>
        <p:nvPicPr>
          <p:cNvPr id="5" name="Picture 2">
            <a:extLst>
              <a:ext uri="{FF2B5EF4-FFF2-40B4-BE49-F238E27FC236}">
                <a16:creationId xmlns:a16="http://schemas.microsoft.com/office/drawing/2014/main" id="{BECAFA7B-A80B-4087-862A-324FA6039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908720"/>
            <a:ext cx="8032377" cy="544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31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1E95C9-FA39-470C-809F-8BEBC235FB6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611C8AB-9DE9-483D-94FB-4E8947F2374C}"/>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B1D4052D-6CA1-472D-B631-78958DA0E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9" y="980729"/>
            <a:ext cx="7969893" cy="537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36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BE231-8E9E-4A4E-B873-2DDA48435CC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EDAE6EB-197B-4ADE-BF8E-C6B1D6A700E9}"/>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8236131F-F5E9-4EEF-9F00-94B4E80CC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84" y="846004"/>
            <a:ext cx="7490221" cy="548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055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6E588-FC7C-48BE-8799-A938C999A6C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48B1C50-7C30-4332-B517-7661C75C9E0E}"/>
              </a:ext>
            </a:extLst>
          </p:cNvPr>
          <p:cNvSpPr>
            <a:spLocks noGrp="1"/>
          </p:cNvSpPr>
          <p:nvPr>
            <p:ph idx="1"/>
          </p:nvPr>
        </p:nvSpPr>
        <p:spPr/>
        <p:txBody>
          <a:bodyPr/>
          <a:lstStyle/>
          <a:p>
            <a:endParaRPr lang="es-MX"/>
          </a:p>
        </p:txBody>
      </p:sp>
      <p:pic>
        <p:nvPicPr>
          <p:cNvPr id="4" name="Picture 2">
            <a:extLst>
              <a:ext uri="{FF2B5EF4-FFF2-40B4-BE49-F238E27FC236}">
                <a16:creationId xmlns:a16="http://schemas.microsoft.com/office/drawing/2014/main" id="{11D4F1B2-120C-454E-B4F7-E8A3BF0CC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2" y="980728"/>
            <a:ext cx="8124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28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732240" y="386620"/>
            <a:ext cx="2229906" cy="369332"/>
          </a:xfrm>
          <a:prstGeom prst="rect">
            <a:avLst/>
          </a:prstGeom>
          <a:noFill/>
        </p:spPr>
        <p:txBody>
          <a:bodyPr wrap="none" rtlCol="0">
            <a:spAutoFit/>
          </a:bodyPr>
          <a:lstStyle/>
          <a:p>
            <a:r>
              <a:rPr lang="es-ES" dirty="0"/>
              <a:t>Nombre del Proyecto </a:t>
            </a:r>
          </a:p>
        </p:txBody>
      </p:sp>
      <p:sp>
        <p:nvSpPr>
          <p:cNvPr id="4" name="Rectángulo 3">
            <a:extLst>
              <a:ext uri="{FF2B5EF4-FFF2-40B4-BE49-F238E27FC236}">
                <a16:creationId xmlns:a16="http://schemas.microsoft.com/office/drawing/2014/main" id="{61439AA2-C147-4299-90A7-AF44F486AE65}"/>
              </a:ext>
            </a:extLst>
          </p:cNvPr>
          <p:cNvSpPr/>
          <p:nvPr/>
        </p:nvSpPr>
        <p:spPr>
          <a:xfrm>
            <a:off x="1259632" y="1196752"/>
            <a:ext cx="6912768" cy="2308324"/>
          </a:xfrm>
          <a:prstGeom prst="rect">
            <a:avLst/>
          </a:prstGeom>
        </p:spPr>
        <p:txBody>
          <a:bodyPr wrap="square">
            <a:spAutoFit/>
          </a:bodyPr>
          <a:lstStyle/>
          <a:p>
            <a:pPr algn="just"/>
            <a:r>
              <a:rPr lang="es-ES" sz="3600" b="1" dirty="0">
                <a:latin typeface="Arial" pitchFamily="34" charset="0"/>
                <a:cs typeface="Arial" pitchFamily="34" charset="0"/>
              </a:rPr>
              <a:t>La industria en San Luis Potosí; desarrollo histórico, espacios de empleo y nuevos retos para la ciudad </a:t>
            </a:r>
          </a:p>
        </p:txBody>
      </p:sp>
    </p:spTree>
    <p:extLst>
      <p:ext uri="{BB962C8B-B14F-4D97-AF65-F5344CB8AC3E}">
        <p14:creationId xmlns:p14="http://schemas.microsoft.com/office/powerpoint/2010/main" val="3966020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A9751-9489-4DB3-AF40-B186200BE5E0}"/>
              </a:ext>
            </a:extLst>
          </p:cNvPr>
          <p:cNvSpPr>
            <a:spLocks noGrp="1"/>
          </p:cNvSpPr>
          <p:nvPr>
            <p:ph type="title"/>
          </p:nvPr>
        </p:nvSpPr>
        <p:spPr/>
        <p:txBody>
          <a:bodyPr/>
          <a:lstStyle/>
          <a:p>
            <a:endParaRPr lang="es-MX"/>
          </a:p>
        </p:txBody>
      </p:sp>
      <p:graphicFrame>
        <p:nvGraphicFramePr>
          <p:cNvPr id="4" name="Marcador de contenido 3">
            <a:extLst>
              <a:ext uri="{FF2B5EF4-FFF2-40B4-BE49-F238E27FC236}">
                <a16:creationId xmlns:a16="http://schemas.microsoft.com/office/drawing/2014/main" id="{A199CC36-F287-4D99-BD9C-9331DBA82E47}"/>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3533580938"/>
                    </a:ext>
                  </a:extLst>
                </a:gridCol>
              </a:tblGrid>
              <a:tr h="0">
                <a:tc>
                  <a:txBody>
                    <a:bodyPr/>
                    <a:lstStyle/>
                    <a:p>
                      <a:pPr algn="just">
                        <a:lnSpc>
                          <a:spcPct val="115000"/>
                        </a:lnSpc>
                        <a:spcAft>
                          <a:spcPts val="1125"/>
                        </a:spcAft>
                      </a:pPr>
                      <a:r>
                        <a:rPr lang="es-ES" sz="100" dirty="0">
                          <a:effectLst/>
                        </a:rPr>
                        <a:t>La industria se ha ido incrementando en el estado de San Luis Potosí y cómo se ha beneficiado para el desarrollo del mismo. Este desarrollo se dará en comunidades que tengan el potencial necesario para explotar la industria. </a:t>
                      </a:r>
                      <a:endParaRPr lang="es-MX" sz="100" dirty="0">
                        <a:effectLst/>
                      </a:endParaRPr>
                    </a:p>
                    <a:p>
                      <a:pPr>
                        <a:lnSpc>
                          <a:spcPct val="115000"/>
                        </a:lnSpc>
                        <a:spcAft>
                          <a:spcPts val="1125"/>
                        </a:spcAft>
                      </a:pPr>
                      <a:r>
                        <a:rPr lang="es-ES" sz="100" dirty="0">
                          <a:effectLst/>
                        </a:rPr>
                        <a:t>Es por eso que nos interesa conocer el desarrollo que se ha tenido en este estado en los últimos años, ya que un 70% de los habitantes de San Luis Potosí capital trabajan en la industria. </a:t>
                      </a:r>
                      <a:br>
                        <a:rPr lang="es-ES" sz="100" dirty="0">
                          <a:effectLst/>
                        </a:rPr>
                      </a:br>
                      <a:br>
                        <a:rPr lang="es-ES" sz="100" dirty="0">
                          <a:effectLst/>
                        </a:rPr>
                      </a:br>
                      <a:r>
                        <a:rPr lang="es-ES" sz="100" dirty="0">
                          <a:effectLst/>
                        </a:rPr>
                        <a:t>Pero para poder conocer el proceso transformador que ha generado el desarrollo económico en los últimos quince años en el Estado de San Luis Potosí, tenemos que contestar una serie de preguntas mediante encuestas que nos darán información real y actualizada, por ejemplo:</a:t>
                      </a:r>
                      <a:endParaRPr lang="es-MX" sz="100" dirty="0">
                        <a:effectLst/>
                      </a:endParaRPr>
                    </a:p>
                    <a:p>
                      <a:pPr algn="just">
                        <a:lnSpc>
                          <a:spcPct val="115000"/>
                        </a:lnSpc>
                        <a:spcAft>
                          <a:spcPts val="1125"/>
                        </a:spcAft>
                      </a:pPr>
                      <a:r>
                        <a:rPr lang="es-MX" sz="100" dirty="0">
                          <a:effectLst/>
                        </a:rPr>
                        <a:t>De 2009 a abril de este año, San Luis Potosí ha recibido inversiones por 90 mil 651.5 millones de pesos, para la instalación de mil 377 nuevas empresas y 97 ampliaciones más, con lo cual la entidad registra la mayor inversión privada de los últimos años. </a:t>
                      </a:r>
                    </a:p>
                    <a:p>
                      <a:pPr algn="just">
                        <a:lnSpc>
                          <a:spcPct val="115000"/>
                        </a:lnSpc>
                        <a:spcAft>
                          <a:spcPts val="1125"/>
                        </a:spcAft>
                      </a:pPr>
                      <a:r>
                        <a:rPr lang="es-MX" sz="100" dirty="0">
                          <a:effectLst/>
                        </a:rPr>
                        <a:t>En 2014, el Banco Mundial consideró a San Luis Potosí como una de las cuatro entidades en México altamente atractivas para invertir y es la doceava plataforma de exportación manufacturera de México para ingresar a los mercados internacionales.</a:t>
                      </a:r>
                    </a:p>
                    <a:p>
                      <a:pPr algn="just">
                        <a:lnSpc>
                          <a:spcPct val="115000"/>
                        </a:lnSpc>
                        <a:spcAft>
                          <a:spcPts val="1125"/>
                        </a:spcAft>
                      </a:pPr>
                      <a:r>
                        <a:rPr lang="es-MX" sz="100" dirty="0">
                          <a:effectLst/>
                        </a:rPr>
                        <a:t>Aunado a ello, en el lapso de 2012 al 2014, San Luis Potosí mejoró en competitividad, conforme a la evaluación del Instituto Mexicano para la Competitividad (IMCO), que ubica al estado entre los diez primeros lugares en los índices de Innovación y Sistema Político Estable.</a:t>
                      </a:r>
                    </a:p>
                    <a:p>
                      <a:pPr algn="just">
                        <a:lnSpc>
                          <a:spcPct val="115000"/>
                        </a:lnSpc>
                        <a:spcAft>
                          <a:spcPts val="1125"/>
                        </a:spcAft>
                      </a:pPr>
                      <a:r>
                        <a:rPr lang="es-MX" sz="100" dirty="0">
                          <a:effectLst/>
                        </a:rPr>
                        <a:t>Mientras que el estudio American </a:t>
                      </a:r>
                      <a:r>
                        <a:rPr lang="es-MX" sz="100" dirty="0" err="1">
                          <a:effectLst/>
                        </a:rPr>
                        <a:t>Cities</a:t>
                      </a:r>
                      <a:r>
                        <a:rPr lang="es-MX" sz="100" dirty="0">
                          <a:effectLst/>
                        </a:rPr>
                        <a:t> </a:t>
                      </a:r>
                      <a:r>
                        <a:rPr lang="es-MX" sz="100" dirty="0" err="1">
                          <a:effectLst/>
                        </a:rPr>
                        <a:t>of</a:t>
                      </a:r>
                      <a:r>
                        <a:rPr lang="es-MX" sz="100" dirty="0">
                          <a:effectLst/>
                        </a:rPr>
                        <a:t> </a:t>
                      </a:r>
                      <a:r>
                        <a:rPr lang="es-MX" sz="100" dirty="0" err="1">
                          <a:effectLst/>
                        </a:rPr>
                        <a:t>the</a:t>
                      </a:r>
                      <a:r>
                        <a:rPr lang="es-MX" sz="100" dirty="0">
                          <a:effectLst/>
                        </a:rPr>
                        <a:t> Futura 2015/2016, situó a la entidad en la sexta posición respecto a efectividad de costos y en séptimo lugar en facilidad para hacer negocios en ciudades grandes.</a:t>
                      </a:r>
                    </a:p>
                    <a:p>
                      <a:pPr algn="just">
                        <a:lnSpc>
                          <a:spcPct val="115000"/>
                        </a:lnSpc>
                        <a:spcAft>
                          <a:spcPts val="1125"/>
                        </a:spcAft>
                      </a:pPr>
                      <a:r>
                        <a:rPr lang="es-MX" sz="100" dirty="0">
                          <a:effectLst/>
                        </a:rPr>
                        <a:t>En el periodo comprendido entre el 2010 y el 2013, las exportaciones de San Luis Potosí registraron un crecimiento del 61%.</a:t>
                      </a:r>
                    </a:p>
                    <a:p>
                      <a:pPr algn="just">
                        <a:lnSpc>
                          <a:spcPct val="115000"/>
                        </a:lnSpc>
                        <a:spcAft>
                          <a:spcPts val="1125"/>
                        </a:spcAft>
                      </a:pPr>
                      <a:r>
                        <a:rPr lang="es-MX" sz="100" dirty="0">
                          <a:effectLst/>
                        </a:rPr>
                        <a:t>La entidad es sede de las empresas BMV, General Motors, Good </a:t>
                      </a:r>
                      <a:r>
                        <a:rPr lang="es-MX" sz="100" dirty="0" err="1">
                          <a:effectLst/>
                        </a:rPr>
                        <a:t>Year</a:t>
                      </a:r>
                      <a:r>
                        <a:rPr lang="es-MX" sz="100" dirty="0">
                          <a:effectLst/>
                        </a:rPr>
                        <a:t>, L’Oreal, el Centro de Investigación y Desarrollo Tecnológico </a:t>
                      </a:r>
                      <a:r>
                        <a:rPr lang="es-MX" sz="100" u="none" strike="noStrike" dirty="0">
                          <a:effectLst/>
                          <a:hlinkClick r:id="rId2"/>
                        </a:rPr>
                        <a:t>3M</a:t>
                      </a:r>
                      <a:r>
                        <a:rPr lang="es-MX" sz="100" dirty="0">
                          <a:effectLst/>
                        </a:rPr>
                        <a:t> y el Parque Eólico Dominica Energía Limpia, por citar algunas de las empresas más importantes y recientemente concertadas.</a:t>
                      </a:r>
                    </a:p>
                    <a:p>
                      <a:pPr algn="just">
                        <a:lnSpc>
                          <a:spcPct val="115000"/>
                        </a:lnSpc>
                        <a:spcAft>
                          <a:spcPts val="1125"/>
                        </a:spcAft>
                      </a:pPr>
                      <a:r>
                        <a:rPr lang="es-MX" sz="100" dirty="0">
                          <a:effectLst/>
                        </a:rPr>
                        <a:t>Por su parte, BMW </a:t>
                      </a:r>
                      <a:r>
                        <a:rPr lang="es-MX" sz="100" dirty="0" err="1">
                          <a:effectLst/>
                        </a:rPr>
                        <a:t>Group</a:t>
                      </a:r>
                      <a:r>
                        <a:rPr lang="es-MX" sz="100" dirty="0">
                          <a:effectLst/>
                        </a:rPr>
                        <a:t> invierte 12 mil 60 millones de pesos para la primera planta armadora en México que cambiará el perfil industrial de San Luis Potosí, y atraerá nuevas empresas proveedoras y de suministro de servicios en el corto y mediano plazo.</a:t>
                      </a:r>
                    </a:p>
                    <a:p>
                      <a:pPr algn="just">
                        <a:lnSpc>
                          <a:spcPct val="115000"/>
                        </a:lnSpc>
                        <a:spcAft>
                          <a:spcPts val="1125"/>
                        </a:spcAft>
                      </a:pPr>
                      <a:r>
                        <a:rPr lang="es-MX" sz="100" dirty="0">
                          <a:effectLst/>
                        </a:rPr>
                        <a:t>El pasado 28 de julio, Good </a:t>
                      </a:r>
                      <a:r>
                        <a:rPr lang="es-MX" sz="100" dirty="0" err="1">
                          <a:effectLst/>
                        </a:rPr>
                        <a:t>Year</a:t>
                      </a:r>
                      <a:r>
                        <a:rPr lang="es-MX" sz="100" dirty="0">
                          <a:effectLst/>
                        </a:rPr>
                        <a:t>, inició la construcción de su planta fabricante de llantas, con una inversión de ocho mil 816 millones de pesos.</a:t>
                      </a:r>
                    </a:p>
                    <a:p>
                      <a:pPr algn="just">
                        <a:lnSpc>
                          <a:spcPct val="115000"/>
                        </a:lnSpc>
                        <a:spcAft>
                          <a:spcPts val="1125"/>
                        </a:spcAft>
                      </a:pPr>
                      <a:r>
                        <a:rPr lang="es-MX" sz="100" dirty="0">
                          <a:effectLst/>
                        </a:rPr>
                        <a:t>La empresa L’Oreal, tiene en San Luis Potosí su fábrica más grande de tintes en el mundo, a la que destinó 585.6 millones de pesos y Dominica Energía Limpia, invierte cuatro mil 722 millones de pesos en la segunda etapa del parque generador de energía eólica.</a:t>
                      </a:r>
                    </a:p>
                    <a:p>
                      <a:pPr algn="just">
                        <a:lnSpc>
                          <a:spcPct val="115000"/>
                        </a:lnSpc>
                        <a:spcAft>
                          <a:spcPts val="1125"/>
                        </a:spcAft>
                      </a:pPr>
                      <a:r>
                        <a:rPr lang="es-MX" sz="100" dirty="0">
                          <a:effectLst/>
                        </a:rPr>
                        <a:t>Finalmente, San Luis Potosí ocupa el quinto sitio a nivel nacional en la producción minero-metalúrgica y es una opción real para el desarrollo regional.</a:t>
                      </a:r>
                    </a:p>
                    <a:p>
                      <a:pPr algn="just">
                        <a:lnSpc>
                          <a:spcPct val="115000"/>
                        </a:lnSpc>
                        <a:spcAft>
                          <a:spcPts val="1125"/>
                        </a:spcAft>
                      </a:pPr>
                      <a:r>
                        <a:rPr lang="es-MX" sz="100" dirty="0">
                          <a:effectLst/>
                        </a:rPr>
                        <a:t>Por otro lado la contaminación se ha ido incrementando debido a las industrias que fueron instaladas y además al incremento el parque vehicular, lo que aunado con la dirección de los vientos y la ubicación de la zona industrial trajo como consecuencia el aumento en la contaminación atmosférica. Al llegar más gente aumento de basura así como el gasto de agua y luz. </a:t>
                      </a:r>
                    </a:p>
                    <a:p>
                      <a:pPr algn="just">
                        <a:lnSpc>
                          <a:spcPct val="115000"/>
                        </a:lnSpc>
                        <a:spcAft>
                          <a:spcPts val="1125"/>
                        </a:spcAft>
                      </a:pPr>
                      <a:r>
                        <a:rPr lang="es-MX" sz="100" dirty="0">
                          <a:effectLst/>
                        </a:rPr>
                        <a:t>La generación de basura por los habitantes se </a:t>
                      </a:r>
                      <a:r>
                        <a:rPr lang="es-MX" sz="100" dirty="0" err="1">
                          <a:effectLst/>
                        </a:rPr>
                        <a:t>vió</a:t>
                      </a:r>
                      <a:r>
                        <a:rPr lang="es-MX" sz="100" dirty="0">
                          <a:effectLst/>
                        </a:rPr>
                        <a:t> incrementada al igual que la construcción y urbanización de áreas para la construcción de casas, trayendo como consecuencia la destrucción de hábitats desérticos.</a:t>
                      </a: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effectLst/>
                      </a:endParaRPr>
                    </a:p>
                    <a:p>
                      <a:pPr marR="114300">
                        <a:lnSpc>
                          <a:spcPct val="115000"/>
                        </a:lnSpc>
                        <a:spcBef>
                          <a:spcPts val="370"/>
                        </a:spcBef>
                        <a:spcAft>
                          <a:spcPts val="0"/>
                        </a:spcAft>
                      </a:pPr>
                      <a:r>
                        <a:rPr lang="es-ES" sz="100" dirty="0">
                          <a:effectLst/>
                        </a:rPr>
                        <a:t> </a:t>
                      </a:r>
                      <a:endParaRPr lang="es-MX" sz="100" dirty="0">
                        <a:solidFill>
                          <a:srgbClr val="00000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2866407368"/>
                  </a:ext>
                </a:extLst>
              </a:tr>
            </a:tbl>
          </a:graphicData>
        </a:graphic>
      </p:graphicFrame>
      <p:pic>
        <p:nvPicPr>
          <p:cNvPr id="6" name="Imagen 5">
            <a:extLst>
              <a:ext uri="{FF2B5EF4-FFF2-40B4-BE49-F238E27FC236}">
                <a16:creationId xmlns:a16="http://schemas.microsoft.com/office/drawing/2014/main" id="{1303F848-F0E3-46E0-8965-9D42488579BF}"/>
              </a:ext>
            </a:extLst>
          </p:cNvPr>
          <p:cNvPicPr>
            <a:picLocks noChangeAspect="1"/>
          </p:cNvPicPr>
          <p:nvPr/>
        </p:nvPicPr>
        <p:blipFill rotWithShape="1">
          <a:blip r:embed="rId3"/>
          <a:srcRect l="6688" t="33192" r="7475" b="24789"/>
          <a:stretch/>
        </p:blipFill>
        <p:spPr>
          <a:xfrm>
            <a:off x="539552" y="1916832"/>
            <a:ext cx="7848872" cy="2160241"/>
          </a:xfrm>
          <a:prstGeom prst="rect">
            <a:avLst/>
          </a:prstGeom>
        </p:spPr>
      </p:pic>
      <p:sp>
        <p:nvSpPr>
          <p:cNvPr id="7" name="Rectángulo 6">
            <a:extLst>
              <a:ext uri="{FF2B5EF4-FFF2-40B4-BE49-F238E27FC236}">
                <a16:creationId xmlns:a16="http://schemas.microsoft.com/office/drawing/2014/main" id="{ABF5E321-2DC8-4C3B-B24C-8A06B3E4D814}"/>
              </a:ext>
            </a:extLst>
          </p:cNvPr>
          <p:cNvSpPr/>
          <p:nvPr/>
        </p:nvSpPr>
        <p:spPr>
          <a:xfrm>
            <a:off x="1475656" y="1052736"/>
            <a:ext cx="5760640" cy="410882"/>
          </a:xfrm>
          <a:prstGeom prst="rect">
            <a:avLst/>
          </a:prstGeom>
        </p:spPr>
        <p:txBody>
          <a:bodyPr wrap="square">
            <a:spAutoFit/>
          </a:bodyPr>
          <a:lstStyle/>
          <a:p>
            <a:pPr marL="457200" algn="ctr">
              <a:lnSpc>
                <a:spcPct val="115000"/>
              </a:lnSpc>
              <a:spcAft>
                <a:spcPts val="0"/>
              </a:spcAft>
            </a:pPr>
            <a:r>
              <a:rPr lang="es-ES" b="1"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E.I.P. Resumen (Señalado. </a:t>
            </a:r>
            <a:r>
              <a:rPr lang="es-ES" b="1" dirty="0">
                <a:solidFill>
                  <a:srgbClr val="C00000"/>
                </a:solidFill>
                <a:latin typeface="Century Gothic" panose="020B0502020202020204" pitchFamily="34" charset="0"/>
                <a:ea typeface="Century Gothic" panose="020B0502020202020204" pitchFamily="34" charset="0"/>
                <a:cs typeface="Century Gothic" panose="020B0502020202020204" pitchFamily="34" charset="0"/>
              </a:rPr>
              <a:t>Producto7.</a:t>
            </a:r>
            <a:r>
              <a:rPr lang="es-ES" b="1" dirty="0">
                <a:solidFill>
                  <a:srgbClr val="0070C0"/>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1400" dirty="0">
              <a:solidFill>
                <a:srgbClr val="000000"/>
              </a:solidFill>
              <a:effectLst/>
              <a:latin typeface="Arial" panose="020B0604020202020204" pitchFamily="34" charset="0"/>
              <a:ea typeface="Arial" panose="020B0604020202020204" pitchFamily="34" charset="0"/>
            </a:endParaRPr>
          </a:p>
        </p:txBody>
      </p:sp>
      <p:pic>
        <p:nvPicPr>
          <p:cNvPr id="8" name="Imagen 7">
            <a:extLst>
              <a:ext uri="{FF2B5EF4-FFF2-40B4-BE49-F238E27FC236}">
                <a16:creationId xmlns:a16="http://schemas.microsoft.com/office/drawing/2014/main" id="{C383B7DD-A7FB-492B-B168-4631325DB311}"/>
              </a:ext>
            </a:extLst>
          </p:cNvPr>
          <p:cNvPicPr>
            <a:picLocks noChangeAspect="1"/>
          </p:cNvPicPr>
          <p:nvPr/>
        </p:nvPicPr>
        <p:blipFill rotWithShape="1">
          <a:blip r:embed="rId4"/>
          <a:srcRect l="9052" t="28991" r="8263" b="28989"/>
          <a:stretch/>
        </p:blipFill>
        <p:spPr>
          <a:xfrm>
            <a:off x="683568" y="3933056"/>
            <a:ext cx="7560840" cy="2160240"/>
          </a:xfrm>
          <a:prstGeom prst="rect">
            <a:avLst/>
          </a:prstGeom>
        </p:spPr>
      </p:pic>
    </p:spTree>
    <p:extLst>
      <p:ext uri="{BB962C8B-B14F-4D97-AF65-F5344CB8AC3E}">
        <p14:creationId xmlns:p14="http://schemas.microsoft.com/office/powerpoint/2010/main" val="857654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1D7C2-DC32-4E7E-B285-6C7BE451D26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6397456-4540-4DEE-BB37-9DE21411EA65}"/>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A47B9B91-C8E9-4E56-A8FE-E5BD7680F457}"/>
              </a:ext>
            </a:extLst>
          </p:cNvPr>
          <p:cNvPicPr>
            <a:picLocks noChangeAspect="1"/>
          </p:cNvPicPr>
          <p:nvPr/>
        </p:nvPicPr>
        <p:blipFill rotWithShape="1">
          <a:blip r:embed="rId2"/>
          <a:srcRect l="9838" t="26190" r="8262" b="13582"/>
          <a:stretch/>
        </p:blipFill>
        <p:spPr>
          <a:xfrm>
            <a:off x="827584" y="1412776"/>
            <a:ext cx="7488832" cy="3096345"/>
          </a:xfrm>
          <a:prstGeom prst="rect">
            <a:avLst/>
          </a:prstGeom>
        </p:spPr>
      </p:pic>
      <p:pic>
        <p:nvPicPr>
          <p:cNvPr id="5" name="Imagen 4">
            <a:extLst>
              <a:ext uri="{FF2B5EF4-FFF2-40B4-BE49-F238E27FC236}">
                <a16:creationId xmlns:a16="http://schemas.microsoft.com/office/drawing/2014/main" id="{2A6113C3-6842-4CA6-B6FD-8F8A2F089E0D}"/>
              </a:ext>
            </a:extLst>
          </p:cNvPr>
          <p:cNvPicPr>
            <a:picLocks noChangeAspect="1"/>
          </p:cNvPicPr>
          <p:nvPr/>
        </p:nvPicPr>
        <p:blipFill rotWithShape="1">
          <a:blip r:embed="rId3"/>
          <a:srcRect l="9607" t="70034" r="4558" b="20162"/>
          <a:stretch/>
        </p:blipFill>
        <p:spPr>
          <a:xfrm>
            <a:off x="827584" y="4535142"/>
            <a:ext cx="7848872" cy="504056"/>
          </a:xfrm>
          <a:prstGeom prst="rect">
            <a:avLst/>
          </a:prstGeom>
        </p:spPr>
      </p:pic>
    </p:spTree>
    <p:extLst>
      <p:ext uri="{BB962C8B-B14F-4D97-AF65-F5344CB8AC3E}">
        <p14:creationId xmlns:p14="http://schemas.microsoft.com/office/powerpoint/2010/main" val="3611421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6E75A-4182-4F4C-AC4B-7D8746E3887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E1052A5-2752-4344-8543-DC8150C64D0A}"/>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FE2CC0EE-670D-42DA-AF17-7CDA29B53ACD}"/>
              </a:ext>
            </a:extLst>
          </p:cNvPr>
          <p:cNvPicPr>
            <a:picLocks noChangeAspect="1"/>
          </p:cNvPicPr>
          <p:nvPr/>
        </p:nvPicPr>
        <p:blipFill rotWithShape="1">
          <a:blip r:embed="rId2"/>
          <a:srcRect l="9051" t="40195" r="7475" b="7979"/>
          <a:stretch/>
        </p:blipFill>
        <p:spPr>
          <a:xfrm>
            <a:off x="611560" y="1412776"/>
            <a:ext cx="7632848" cy="2664296"/>
          </a:xfrm>
          <a:prstGeom prst="rect">
            <a:avLst/>
          </a:prstGeom>
        </p:spPr>
      </p:pic>
    </p:spTree>
    <p:extLst>
      <p:ext uri="{BB962C8B-B14F-4D97-AF65-F5344CB8AC3E}">
        <p14:creationId xmlns:p14="http://schemas.microsoft.com/office/powerpoint/2010/main" val="3292530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20D421-66B5-4D3A-AD9C-3FC67E4FA24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C4D88F2-91B2-492A-AAE9-A432DB5D9C9A}"/>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3395FD95-2136-4C10-B03C-A3EB8AD62F93}"/>
              </a:ext>
            </a:extLst>
          </p:cNvPr>
          <p:cNvPicPr>
            <a:picLocks noChangeAspect="1"/>
          </p:cNvPicPr>
          <p:nvPr/>
        </p:nvPicPr>
        <p:blipFill rotWithShape="1">
          <a:blip r:embed="rId2"/>
          <a:srcRect l="8264" t="27590" r="5112" b="14983"/>
          <a:stretch/>
        </p:blipFill>
        <p:spPr>
          <a:xfrm>
            <a:off x="611560" y="1484784"/>
            <a:ext cx="8500454" cy="3168352"/>
          </a:xfrm>
          <a:prstGeom prst="rect">
            <a:avLst/>
          </a:prstGeom>
        </p:spPr>
      </p:pic>
    </p:spTree>
    <p:extLst>
      <p:ext uri="{BB962C8B-B14F-4D97-AF65-F5344CB8AC3E}">
        <p14:creationId xmlns:p14="http://schemas.microsoft.com/office/powerpoint/2010/main" val="1116557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9CD3F-503D-4A97-B6C6-6184B906E4A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90A7930-FD64-427A-84A7-8E2DBDDE3843}"/>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A64F78A7-B04A-4EE0-8058-0C334D288BF3}"/>
              </a:ext>
            </a:extLst>
          </p:cNvPr>
          <p:cNvPicPr>
            <a:picLocks noChangeAspect="1"/>
          </p:cNvPicPr>
          <p:nvPr/>
        </p:nvPicPr>
        <p:blipFill rotWithShape="1">
          <a:blip r:embed="rId2"/>
          <a:srcRect l="10625" t="31791" r="9838" b="14983"/>
          <a:stretch/>
        </p:blipFill>
        <p:spPr>
          <a:xfrm>
            <a:off x="899592" y="980728"/>
            <a:ext cx="7272808" cy="2736305"/>
          </a:xfrm>
          <a:prstGeom prst="rect">
            <a:avLst/>
          </a:prstGeom>
        </p:spPr>
      </p:pic>
      <p:pic>
        <p:nvPicPr>
          <p:cNvPr id="5" name="Imagen 4">
            <a:extLst>
              <a:ext uri="{FF2B5EF4-FFF2-40B4-BE49-F238E27FC236}">
                <a16:creationId xmlns:a16="http://schemas.microsoft.com/office/drawing/2014/main" id="{CA96A64F-65DF-41BA-9552-841C2C7E2F33}"/>
              </a:ext>
            </a:extLst>
          </p:cNvPr>
          <p:cNvPicPr>
            <a:picLocks noChangeAspect="1"/>
          </p:cNvPicPr>
          <p:nvPr/>
        </p:nvPicPr>
        <p:blipFill rotWithShape="1">
          <a:blip r:embed="rId3"/>
          <a:srcRect l="11413" t="27590" r="10625" b="14983"/>
          <a:stretch/>
        </p:blipFill>
        <p:spPr>
          <a:xfrm>
            <a:off x="971600" y="3501008"/>
            <a:ext cx="7128792" cy="2952329"/>
          </a:xfrm>
          <a:prstGeom prst="rect">
            <a:avLst/>
          </a:prstGeom>
        </p:spPr>
      </p:pic>
    </p:spTree>
    <p:extLst>
      <p:ext uri="{BB962C8B-B14F-4D97-AF65-F5344CB8AC3E}">
        <p14:creationId xmlns:p14="http://schemas.microsoft.com/office/powerpoint/2010/main" val="965643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5A9A5-E22A-49C3-A78F-E339ACCB7B1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E056E9A-8056-40F4-9B0D-F939B5C04576}"/>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6AA2701-BD02-44EA-9F53-877522F30927}"/>
              </a:ext>
            </a:extLst>
          </p:cNvPr>
          <p:cNvPicPr>
            <a:picLocks noChangeAspect="1"/>
          </p:cNvPicPr>
          <p:nvPr/>
        </p:nvPicPr>
        <p:blipFill rotWithShape="1">
          <a:blip r:embed="rId2"/>
          <a:srcRect l="12988" t="27590" r="10626" b="26188"/>
          <a:stretch/>
        </p:blipFill>
        <p:spPr>
          <a:xfrm>
            <a:off x="1043608" y="980728"/>
            <a:ext cx="6984776" cy="2376265"/>
          </a:xfrm>
          <a:prstGeom prst="rect">
            <a:avLst/>
          </a:prstGeom>
        </p:spPr>
      </p:pic>
      <p:pic>
        <p:nvPicPr>
          <p:cNvPr id="5" name="Imagen 4">
            <a:extLst>
              <a:ext uri="{FF2B5EF4-FFF2-40B4-BE49-F238E27FC236}">
                <a16:creationId xmlns:a16="http://schemas.microsoft.com/office/drawing/2014/main" id="{47697788-559E-4536-A589-7438C3C23A9C}"/>
              </a:ext>
            </a:extLst>
          </p:cNvPr>
          <p:cNvPicPr>
            <a:picLocks noChangeAspect="1"/>
          </p:cNvPicPr>
          <p:nvPr/>
        </p:nvPicPr>
        <p:blipFill rotWithShape="1">
          <a:blip r:embed="rId3"/>
          <a:srcRect l="12988" t="44397" r="12199" b="21988"/>
          <a:stretch/>
        </p:blipFill>
        <p:spPr>
          <a:xfrm>
            <a:off x="1043608" y="3212976"/>
            <a:ext cx="6840760" cy="1728192"/>
          </a:xfrm>
          <a:prstGeom prst="rect">
            <a:avLst/>
          </a:prstGeom>
        </p:spPr>
      </p:pic>
    </p:spTree>
    <p:extLst>
      <p:ext uri="{BB962C8B-B14F-4D97-AF65-F5344CB8AC3E}">
        <p14:creationId xmlns:p14="http://schemas.microsoft.com/office/powerpoint/2010/main" val="3040784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8D357-6ADC-4CAD-87A6-4235312D2D7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305AB29-9772-4BDE-A61D-42D5442598D6}"/>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023334C-0FF5-469F-AA4C-4432154ECA39}"/>
              </a:ext>
            </a:extLst>
          </p:cNvPr>
          <p:cNvPicPr>
            <a:picLocks noChangeAspect="1"/>
          </p:cNvPicPr>
          <p:nvPr/>
        </p:nvPicPr>
        <p:blipFill rotWithShape="1">
          <a:blip r:embed="rId2"/>
          <a:srcRect l="9838" t="26189" r="11413" b="14983"/>
          <a:stretch/>
        </p:blipFill>
        <p:spPr>
          <a:xfrm>
            <a:off x="539552" y="764704"/>
            <a:ext cx="7200800" cy="3024337"/>
          </a:xfrm>
          <a:prstGeom prst="rect">
            <a:avLst/>
          </a:prstGeom>
        </p:spPr>
      </p:pic>
      <p:pic>
        <p:nvPicPr>
          <p:cNvPr id="5" name="Imagen 4">
            <a:extLst>
              <a:ext uri="{FF2B5EF4-FFF2-40B4-BE49-F238E27FC236}">
                <a16:creationId xmlns:a16="http://schemas.microsoft.com/office/drawing/2014/main" id="{D4BFC319-35B7-41C1-BE16-4F65A8C26D76}"/>
              </a:ext>
            </a:extLst>
          </p:cNvPr>
          <p:cNvPicPr>
            <a:picLocks noChangeAspect="1"/>
          </p:cNvPicPr>
          <p:nvPr/>
        </p:nvPicPr>
        <p:blipFill rotWithShape="1">
          <a:blip r:embed="rId3"/>
          <a:srcRect l="12988" t="28990" r="12988" b="21986"/>
          <a:stretch/>
        </p:blipFill>
        <p:spPr>
          <a:xfrm>
            <a:off x="719572" y="3768825"/>
            <a:ext cx="6840760" cy="2547093"/>
          </a:xfrm>
          <a:prstGeom prst="rect">
            <a:avLst/>
          </a:prstGeom>
        </p:spPr>
      </p:pic>
    </p:spTree>
    <p:extLst>
      <p:ext uri="{BB962C8B-B14F-4D97-AF65-F5344CB8AC3E}">
        <p14:creationId xmlns:p14="http://schemas.microsoft.com/office/powerpoint/2010/main" val="1022304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60DC1-B15C-4805-9D0D-F47547CDD7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B853A22-0BEA-42DC-A4F5-A712A51ADD13}"/>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F4DFC1F8-8C38-4DB3-954C-B454C7C64BC9}"/>
              </a:ext>
            </a:extLst>
          </p:cNvPr>
          <p:cNvPicPr>
            <a:picLocks noChangeAspect="1"/>
          </p:cNvPicPr>
          <p:nvPr/>
        </p:nvPicPr>
        <p:blipFill rotWithShape="1">
          <a:blip r:embed="rId2"/>
          <a:srcRect l="12988" t="59804" r="12201" b="12183"/>
          <a:stretch/>
        </p:blipFill>
        <p:spPr>
          <a:xfrm>
            <a:off x="971600" y="1196752"/>
            <a:ext cx="6840760" cy="1440161"/>
          </a:xfrm>
          <a:prstGeom prst="rect">
            <a:avLst/>
          </a:prstGeom>
        </p:spPr>
      </p:pic>
      <p:pic>
        <p:nvPicPr>
          <p:cNvPr id="6" name="Imagen 5">
            <a:extLst>
              <a:ext uri="{FF2B5EF4-FFF2-40B4-BE49-F238E27FC236}">
                <a16:creationId xmlns:a16="http://schemas.microsoft.com/office/drawing/2014/main" id="{66BD06E3-77FB-4DC5-91A1-055BAE38E1C4}"/>
              </a:ext>
            </a:extLst>
          </p:cNvPr>
          <p:cNvPicPr>
            <a:picLocks noChangeAspect="1"/>
          </p:cNvPicPr>
          <p:nvPr/>
        </p:nvPicPr>
        <p:blipFill rotWithShape="1">
          <a:blip r:embed="rId3"/>
          <a:srcRect l="12988" t="30391" r="12201" b="16384"/>
          <a:stretch/>
        </p:blipFill>
        <p:spPr>
          <a:xfrm>
            <a:off x="971600" y="2603377"/>
            <a:ext cx="6840760" cy="2736305"/>
          </a:xfrm>
          <a:prstGeom prst="rect">
            <a:avLst/>
          </a:prstGeom>
        </p:spPr>
      </p:pic>
    </p:spTree>
    <p:extLst>
      <p:ext uri="{BB962C8B-B14F-4D97-AF65-F5344CB8AC3E}">
        <p14:creationId xmlns:p14="http://schemas.microsoft.com/office/powerpoint/2010/main" val="1729024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05B61-12ED-4773-BB57-601896D7A4F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6726A92-0C23-4651-8D8C-1383F08BA78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CA213E19-5B6E-42EE-944D-CB019F4B510D}"/>
              </a:ext>
            </a:extLst>
          </p:cNvPr>
          <p:cNvPicPr>
            <a:picLocks noChangeAspect="1"/>
          </p:cNvPicPr>
          <p:nvPr/>
        </p:nvPicPr>
        <p:blipFill rotWithShape="1">
          <a:blip r:embed="rId2"/>
          <a:srcRect l="12201" t="33192" r="11413" b="23387"/>
          <a:stretch/>
        </p:blipFill>
        <p:spPr>
          <a:xfrm>
            <a:off x="1115616" y="1052736"/>
            <a:ext cx="6984776" cy="2232249"/>
          </a:xfrm>
          <a:prstGeom prst="rect">
            <a:avLst/>
          </a:prstGeom>
        </p:spPr>
      </p:pic>
      <p:pic>
        <p:nvPicPr>
          <p:cNvPr id="5" name="Imagen 4">
            <a:extLst>
              <a:ext uri="{FF2B5EF4-FFF2-40B4-BE49-F238E27FC236}">
                <a16:creationId xmlns:a16="http://schemas.microsoft.com/office/drawing/2014/main" id="{81D9E519-8A96-46DF-9B79-8443B057EF6E}"/>
              </a:ext>
            </a:extLst>
          </p:cNvPr>
          <p:cNvPicPr>
            <a:picLocks noChangeAspect="1"/>
          </p:cNvPicPr>
          <p:nvPr/>
        </p:nvPicPr>
        <p:blipFill rotWithShape="1">
          <a:blip r:embed="rId3"/>
          <a:srcRect l="12201" t="37394" r="11413" b="40195"/>
          <a:stretch/>
        </p:blipFill>
        <p:spPr>
          <a:xfrm>
            <a:off x="1115616" y="3140968"/>
            <a:ext cx="6984776" cy="1152129"/>
          </a:xfrm>
          <a:prstGeom prst="rect">
            <a:avLst/>
          </a:prstGeom>
        </p:spPr>
      </p:pic>
    </p:spTree>
    <p:extLst>
      <p:ext uri="{BB962C8B-B14F-4D97-AF65-F5344CB8AC3E}">
        <p14:creationId xmlns:p14="http://schemas.microsoft.com/office/powerpoint/2010/main" val="3604671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46A5-3AFA-48D0-8018-59A0BB0AC50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8987348-D009-4514-9CF2-80017F261E83}"/>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2B8717DC-F544-42EB-9875-DC0FEAEDD7A1}"/>
              </a:ext>
            </a:extLst>
          </p:cNvPr>
          <p:cNvPicPr>
            <a:picLocks noChangeAspect="1"/>
          </p:cNvPicPr>
          <p:nvPr/>
        </p:nvPicPr>
        <p:blipFill rotWithShape="1">
          <a:blip r:embed="rId2"/>
          <a:srcRect l="11413" t="24788" r="11413" b="24788"/>
          <a:stretch/>
        </p:blipFill>
        <p:spPr>
          <a:xfrm>
            <a:off x="899591" y="764704"/>
            <a:ext cx="7448825" cy="2736304"/>
          </a:xfrm>
          <a:prstGeom prst="rect">
            <a:avLst/>
          </a:prstGeom>
        </p:spPr>
      </p:pic>
    </p:spTree>
    <p:extLst>
      <p:ext uri="{BB962C8B-B14F-4D97-AF65-F5344CB8AC3E}">
        <p14:creationId xmlns:p14="http://schemas.microsoft.com/office/powerpoint/2010/main" val="425253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5906A-49CB-43B7-A409-67B0E5AE9352}"/>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D99A369F-AFF7-450B-A406-2190B3D16DA3}"/>
              </a:ext>
            </a:extLst>
          </p:cNvPr>
          <p:cNvSpPr>
            <a:spLocks noGrp="1"/>
          </p:cNvSpPr>
          <p:nvPr>
            <p:ph idx="1"/>
          </p:nvPr>
        </p:nvSpPr>
        <p:spPr/>
        <p:txBody>
          <a:bodyPr/>
          <a:lstStyle/>
          <a:p>
            <a:endParaRPr lang="es-MX"/>
          </a:p>
        </p:txBody>
      </p:sp>
      <p:sp>
        <p:nvSpPr>
          <p:cNvPr id="4" name="CuadroTexto 3">
            <a:extLst>
              <a:ext uri="{FF2B5EF4-FFF2-40B4-BE49-F238E27FC236}">
                <a16:creationId xmlns:a16="http://schemas.microsoft.com/office/drawing/2014/main" id="{16D9A31F-2592-474A-9FCD-00A54F7A4440}"/>
              </a:ext>
            </a:extLst>
          </p:cNvPr>
          <p:cNvSpPr txBox="1"/>
          <p:nvPr/>
        </p:nvSpPr>
        <p:spPr>
          <a:xfrm>
            <a:off x="539552" y="1020536"/>
            <a:ext cx="8352928" cy="6278642"/>
          </a:xfrm>
          <a:prstGeom prst="rect">
            <a:avLst/>
          </a:prstGeom>
          <a:noFill/>
        </p:spPr>
        <p:txBody>
          <a:bodyPr wrap="square" rtlCol="0">
            <a:spAutoFit/>
          </a:bodyPr>
          <a:lstStyle/>
          <a:p>
            <a:r>
              <a:rPr lang="es-MX" sz="2400" dirty="0"/>
              <a:t>Diapositivas</a:t>
            </a:r>
          </a:p>
          <a:p>
            <a:r>
              <a:rPr lang="es-MX" sz="2000" dirty="0">
                <a:latin typeface="Arial" panose="020B0604020202020204" pitchFamily="34" charset="0"/>
                <a:cs typeface="Arial" panose="020B0604020202020204" pitchFamily="34" charset="0"/>
              </a:rPr>
              <a:t>Proyecto General  del Bachillerato ………………………………. 2</a:t>
            </a:r>
          </a:p>
          <a:p>
            <a:r>
              <a:rPr lang="es-MX" sz="2000" dirty="0">
                <a:latin typeface="Arial" panose="020B0604020202020204" pitchFamily="34" charset="0"/>
                <a:cs typeface="Arial" panose="020B0604020202020204" pitchFamily="34" charset="0"/>
              </a:rPr>
              <a:t>Profesores que participan………………………………………….. 3</a:t>
            </a:r>
          </a:p>
          <a:p>
            <a:r>
              <a:rPr lang="es-MX" sz="2000" dirty="0">
                <a:latin typeface="Arial" panose="020B0604020202020204" pitchFamily="34" charset="0"/>
                <a:cs typeface="Arial" panose="020B0604020202020204" pitchFamily="34" charset="0"/>
              </a:rPr>
              <a:t>Implementación ………………………………………………..4</a:t>
            </a:r>
          </a:p>
          <a:p>
            <a:r>
              <a:rPr lang="es-MX" sz="2000" dirty="0">
                <a:latin typeface="Arial" panose="020B0604020202020204" pitchFamily="34" charset="0"/>
                <a:cs typeface="Arial" panose="020B0604020202020204" pitchFamily="34" charset="0"/>
              </a:rPr>
              <a:t>Nombre del Proyecto……………………………………………………..5</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Productos 1 y 3 </a:t>
            </a:r>
          </a:p>
          <a:p>
            <a:r>
              <a:rPr lang="es-MX" sz="2000" dirty="0">
                <a:latin typeface="Arial" panose="020B0604020202020204" pitchFamily="34" charset="0"/>
                <a:cs typeface="Arial" panose="020B0604020202020204" pitchFamily="34" charset="0"/>
              </a:rPr>
              <a:t>C.A.I.A.C.  Conclusiones Generales………………………………..9-10</a:t>
            </a:r>
          </a:p>
          <a:p>
            <a:r>
              <a:rPr lang="es-MX" sz="2000" dirty="0">
                <a:latin typeface="Arial" panose="020B0604020202020204" pitchFamily="34" charset="0"/>
                <a:cs typeface="Arial" panose="020B0604020202020204" pitchFamily="34" charset="0"/>
              </a:rPr>
              <a:t>Fotografías S1…………………………………………………………11</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Producto 2.  5.b……………………………………………………….. 12</a:t>
            </a:r>
          </a:p>
          <a:p>
            <a:r>
              <a:rPr lang="es-MX" sz="2000" dirty="0">
                <a:latin typeface="Arial" panose="020B0604020202020204" pitchFamily="34" charset="0"/>
                <a:cs typeface="Arial" panose="020B0604020202020204" pitchFamily="34" charset="0"/>
              </a:rPr>
              <a:t>Organizador gráfico: Asignaturas involucradas</a:t>
            </a:r>
          </a:p>
          <a:p>
            <a:r>
              <a:rPr lang="es-MX" sz="2000" dirty="0">
                <a:latin typeface="Arial" panose="020B0604020202020204" pitchFamily="34" charset="0"/>
                <a:cs typeface="Arial" panose="020B0604020202020204" pitchFamily="34" charset="0"/>
              </a:rPr>
              <a:t>Organizador gráfico: Interrelación entre asignaturas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Productos 5.c</a:t>
            </a:r>
          </a:p>
          <a:p>
            <a:r>
              <a:rPr lang="es-MX" sz="2000" dirty="0">
                <a:latin typeface="Arial" panose="020B0604020202020204" pitchFamily="34" charset="0"/>
                <a:cs typeface="Arial" panose="020B0604020202020204" pitchFamily="34" charset="0"/>
              </a:rPr>
              <a:t>Introducción o  justificación …………………………………………13-14</a:t>
            </a:r>
          </a:p>
          <a:p>
            <a:r>
              <a:rPr lang="es-MX" sz="2000" dirty="0">
                <a:latin typeface="Arial" panose="020B0604020202020204" pitchFamily="34" charset="0"/>
                <a:cs typeface="Arial" panose="020B0604020202020204" pitchFamily="34" charset="0"/>
              </a:rPr>
              <a:t>Descripción del Proyecto</a:t>
            </a:r>
          </a:p>
          <a:p>
            <a:r>
              <a:rPr lang="es-MX" sz="2000" dirty="0">
                <a:latin typeface="Arial" panose="020B0604020202020204" pitchFamily="34" charset="0"/>
                <a:cs typeface="Arial" panose="020B0604020202020204" pitchFamily="34" charset="0"/>
              </a:rPr>
              <a:t>Objetivo General del Proyecto……………………………………….15 </a:t>
            </a:r>
          </a:p>
          <a:p>
            <a:endParaRPr lang="es-MX" sz="20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422444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20F312-E11C-423A-9E53-1A293B6533F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6613D45-83ED-4192-BB2E-9F3798E56CC5}"/>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FA155BC-2578-4102-B24E-DD87241153B4}"/>
              </a:ext>
            </a:extLst>
          </p:cNvPr>
          <p:cNvPicPr>
            <a:picLocks noChangeAspect="1"/>
          </p:cNvPicPr>
          <p:nvPr/>
        </p:nvPicPr>
        <p:blipFill rotWithShape="1">
          <a:blip r:embed="rId2"/>
          <a:srcRect l="21651" t="14983" r="21650" b="7980"/>
          <a:stretch/>
        </p:blipFill>
        <p:spPr>
          <a:xfrm>
            <a:off x="827584" y="1340768"/>
            <a:ext cx="3168352" cy="2420270"/>
          </a:xfrm>
          <a:prstGeom prst="rect">
            <a:avLst/>
          </a:prstGeom>
        </p:spPr>
      </p:pic>
      <p:pic>
        <p:nvPicPr>
          <p:cNvPr id="5" name="Imagen 4">
            <a:extLst>
              <a:ext uri="{FF2B5EF4-FFF2-40B4-BE49-F238E27FC236}">
                <a16:creationId xmlns:a16="http://schemas.microsoft.com/office/drawing/2014/main" id="{9908D350-C1F9-423C-B8E6-036F9EE6DFA9}"/>
              </a:ext>
            </a:extLst>
          </p:cNvPr>
          <p:cNvPicPr>
            <a:picLocks noChangeAspect="1"/>
          </p:cNvPicPr>
          <p:nvPr/>
        </p:nvPicPr>
        <p:blipFill rotWithShape="1">
          <a:blip r:embed="rId3"/>
          <a:srcRect l="21651" t="16383" r="21650" b="6580"/>
          <a:stretch/>
        </p:blipFill>
        <p:spPr>
          <a:xfrm>
            <a:off x="5364088" y="2060848"/>
            <a:ext cx="3299275" cy="2520280"/>
          </a:xfrm>
          <a:prstGeom prst="rect">
            <a:avLst/>
          </a:prstGeom>
        </p:spPr>
      </p:pic>
      <p:pic>
        <p:nvPicPr>
          <p:cNvPr id="6" name="Imagen 5">
            <a:extLst>
              <a:ext uri="{FF2B5EF4-FFF2-40B4-BE49-F238E27FC236}">
                <a16:creationId xmlns:a16="http://schemas.microsoft.com/office/drawing/2014/main" id="{98F7A77C-3630-41E4-94C2-E950C0421847}"/>
              </a:ext>
            </a:extLst>
          </p:cNvPr>
          <p:cNvPicPr>
            <a:picLocks noChangeAspect="1"/>
          </p:cNvPicPr>
          <p:nvPr/>
        </p:nvPicPr>
        <p:blipFill rotWithShape="1">
          <a:blip r:embed="rId4"/>
          <a:srcRect l="21651" t="16384" r="21650" b="9380"/>
          <a:stretch/>
        </p:blipFill>
        <p:spPr>
          <a:xfrm>
            <a:off x="1547664" y="4077072"/>
            <a:ext cx="3600400" cy="2650295"/>
          </a:xfrm>
          <a:prstGeom prst="rect">
            <a:avLst/>
          </a:prstGeom>
        </p:spPr>
      </p:pic>
    </p:spTree>
    <p:extLst>
      <p:ext uri="{BB962C8B-B14F-4D97-AF65-F5344CB8AC3E}">
        <p14:creationId xmlns:p14="http://schemas.microsoft.com/office/powerpoint/2010/main" val="987447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F77F-4796-4D4D-BCE8-B837B222A77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638190-1D64-47A0-9397-41A8A7CA93FF}"/>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8596D1C-5B3A-4188-98E0-113BC29E0AF2}"/>
              </a:ext>
            </a:extLst>
          </p:cNvPr>
          <p:cNvPicPr>
            <a:picLocks noChangeAspect="1"/>
          </p:cNvPicPr>
          <p:nvPr/>
        </p:nvPicPr>
        <p:blipFill rotWithShape="1">
          <a:blip r:embed="rId2"/>
          <a:srcRect l="20863" t="21986" r="6688" b="5179"/>
          <a:stretch/>
        </p:blipFill>
        <p:spPr>
          <a:xfrm>
            <a:off x="-28709" y="980728"/>
            <a:ext cx="9172709" cy="5184576"/>
          </a:xfrm>
          <a:prstGeom prst="rect">
            <a:avLst/>
          </a:prstGeom>
        </p:spPr>
      </p:pic>
    </p:spTree>
    <p:extLst>
      <p:ext uri="{BB962C8B-B14F-4D97-AF65-F5344CB8AC3E}">
        <p14:creationId xmlns:p14="http://schemas.microsoft.com/office/powerpoint/2010/main" val="2200742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C3468-4AB2-4EBF-92F0-EC6408C49BE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D65586D-CA40-4B2E-951E-F8608CC4495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54F3507-79CA-4347-BCB7-3C35C5816AA2}"/>
              </a:ext>
            </a:extLst>
          </p:cNvPr>
          <p:cNvPicPr>
            <a:picLocks noChangeAspect="1"/>
          </p:cNvPicPr>
          <p:nvPr/>
        </p:nvPicPr>
        <p:blipFill rotWithShape="1">
          <a:blip r:embed="rId2"/>
          <a:srcRect l="21651" t="21986" r="6688" b="5179"/>
          <a:stretch/>
        </p:blipFill>
        <p:spPr>
          <a:xfrm>
            <a:off x="539552" y="1268760"/>
            <a:ext cx="8442936" cy="4824536"/>
          </a:xfrm>
          <a:prstGeom prst="rect">
            <a:avLst/>
          </a:prstGeom>
        </p:spPr>
      </p:pic>
    </p:spTree>
    <p:extLst>
      <p:ext uri="{BB962C8B-B14F-4D97-AF65-F5344CB8AC3E}">
        <p14:creationId xmlns:p14="http://schemas.microsoft.com/office/powerpoint/2010/main" val="2595364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17A00-A1A3-4B91-AAFB-F6E191F3734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9D02672-2C04-4B97-93D6-19BC88EBF299}"/>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247BCA3-34CF-4A81-8827-11C072D6C28C}"/>
              </a:ext>
            </a:extLst>
          </p:cNvPr>
          <p:cNvPicPr>
            <a:picLocks noChangeAspect="1"/>
          </p:cNvPicPr>
          <p:nvPr/>
        </p:nvPicPr>
        <p:blipFill rotWithShape="1">
          <a:blip r:embed="rId2"/>
          <a:srcRect l="27163" t="23387" r="16926" b="3778"/>
          <a:stretch/>
        </p:blipFill>
        <p:spPr>
          <a:xfrm>
            <a:off x="611560" y="620688"/>
            <a:ext cx="7668850" cy="5616624"/>
          </a:xfrm>
          <a:prstGeom prst="rect">
            <a:avLst/>
          </a:prstGeom>
        </p:spPr>
      </p:pic>
    </p:spTree>
    <p:extLst>
      <p:ext uri="{BB962C8B-B14F-4D97-AF65-F5344CB8AC3E}">
        <p14:creationId xmlns:p14="http://schemas.microsoft.com/office/powerpoint/2010/main" val="1218705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A0BCF-A7A5-425E-9495-22C7DDC116A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5E13A6E-51C0-46F4-89DD-AC45F9A845D8}"/>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221CB4E1-2F6E-45DF-8917-8CDEC383518F}"/>
              </a:ext>
            </a:extLst>
          </p:cNvPr>
          <p:cNvPicPr>
            <a:picLocks noChangeAspect="1"/>
          </p:cNvPicPr>
          <p:nvPr/>
        </p:nvPicPr>
        <p:blipFill rotWithShape="1">
          <a:blip r:embed="rId2"/>
          <a:srcRect l="22519" t="22411" r="8652" b="7557"/>
          <a:stretch/>
        </p:blipFill>
        <p:spPr>
          <a:xfrm>
            <a:off x="-9578" y="1052736"/>
            <a:ext cx="8937090" cy="5112568"/>
          </a:xfrm>
          <a:prstGeom prst="rect">
            <a:avLst/>
          </a:prstGeom>
        </p:spPr>
      </p:pic>
    </p:spTree>
    <p:extLst>
      <p:ext uri="{BB962C8B-B14F-4D97-AF65-F5344CB8AC3E}">
        <p14:creationId xmlns:p14="http://schemas.microsoft.com/office/powerpoint/2010/main" val="13705957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F17F14-EC32-47A1-8160-6918B980097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94DA316F-748E-4C16-B192-0CF45A5583FB}"/>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7AF00625-A8CC-49DC-9013-7D4360240AB0}"/>
              </a:ext>
            </a:extLst>
          </p:cNvPr>
          <p:cNvPicPr>
            <a:picLocks noChangeAspect="1"/>
          </p:cNvPicPr>
          <p:nvPr/>
        </p:nvPicPr>
        <p:blipFill rotWithShape="1">
          <a:blip r:embed="rId2"/>
          <a:srcRect l="21651" t="24788" r="20863" b="7980"/>
          <a:stretch/>
        </p:blipFill>
        <p:spPr>
          <a:xfrm>
            <a:off x="1331640" y="908720"/>
            <a:ext cx="6624736" cy="4355992"/>
          </a:xfrm>
          <a:prstGeom prst="rect">
            <a:avLst/>
          </a:prstGeom>
        </p:spPr>
      </p:pic>
    </p:spTree>
    <p:extLst>
      <p:ext uri="{BB962C8B-B14F-4D97-AF65-F5344CB8AC3E}">
        <p14:creationId xmlns:p14="http://schemas.microsoft.com/office/powerpoint/2010/main" val="176181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29D6-11E5-4CD1-9C9B-9EA2EE2F666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9F9DE7E-D322-4B56-9092-DED0E583BC8F}"/>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B008D757-6E59-446A-81A0-F9E81B3A6317}"/>
              </a:ext>
            </a:extLst>
          </p:cNvPr>
          <p:cNvPicPr>
            <a:picLocks noChangeAspect="1"/>
          </p:cNvPicPr>
          <p:nvPr/>
        </p:nvPicPr>
        <p:blipFill rotWithShape="1">
          <a:blip r:embed="rId2"/>
          <a:srcRect l="12988" t="16384" r="15351" b="5178"/>
          <a:stretch/>
        </p:blipFill>
        <p:spPr>
          <a:xfrm>
            <a:off x="755576" y="1124744"/>
            <a:ext cx="7992888" cy="4918702"/>
          </a:xfrm>
          <a:prstGeom prst="rect">
            <a:avLst/>
          </a:prstGeom>
        </p:spPr>
      </p:pic>
    </p:spTree>
    <p:extLst>
      <p:ext uri="{BB962C8B-B14F-4D97-AF65-F5344CB8AC3E}">
        <p14:creationId xmlns:p14="http://schemas.microsoft.com/office/powerpoint/2010/main" val="375977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E8CC6-6BFA-4C30-93A0-281AE2EF0BA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41476E2C-EE8A-45DD-8AFE-E4C9FF169B75}"/>
              </a:ext>
            </a:extLst>
          </p:cNvPr>
          <p:cNvSpPr>
            <a:spLocks noGrp="1"/>
          </p:cNvSpPr>
          <p:nvPr>
            <p:ph idx="1"/>
          </p:nvPr>
        </p:nvSpPr>
        <p:spPr/>
        <p:txBody>
          <a:bodyPr/>
          <a:lstStyle/>
          <a:p>
            <a:endParaRPr lang="es-MX"/>
          </a:p>
        </p:txBody>
      </p:sp>
      <p:graphicFrame>
        <p:nvGraphicFramePr>
          <p:cNvPr id="6" name="Tabla 5">
            <a:extLst>
              <a:ext uri="{FF2B5EF4-FFF2-40B4-BE49-F238E27FC236}">
                <a16:creationId xmlns:a16="http://schemas.microsoft.com/office/drawing/2014/main" id="{23E6B41B-468C-4214-98C2-3891B7FF117D}"/>
              </a:ext>
            </a:extLst>
          </p:cNvPr>
          <p:cNvGraphicFramePr>
            <a:graphicFrameLocks noGrp="1"/>
          </p:cNvGraphicFramePr>
          <p:nvPr>
            <p:extLst>
              <p:ext uri="{D42A27DB-BD31-4B8C-83A1-F6EECF244321}">
                <p14:modId xmlns:p14="http://schemas.microsoft.com/office/powerpoint/2010/main" val="448052685"/>
              </p:ext>
            </p:extLst>
          </p:nvPr>
        </p:nvGraphicFramePr>
        <p:xfrm>
          <a:off x="683568" y="980728"/>
          <a:ext cx="7704856" cy="5040559"/>
        </p:xfrm>
        <a:graphic>
          <a:graphicData uri="http://schemas.openxmlformats.org/drawingml/2006/table">
            <a:tbl>
              <a:tblPr firstRow="1" firstCol="1" bandRow="1">
                <a:tableStyleId>{5C22544A-7EE6-4342-B048-85BDC9FD1C3A}</a:tableStyleId>
              </a:tblPr>
              <a:tblGrid>
                <a:gridCol w="601631">
                  <a:extLst>
                    <a:ext uri="{9D8B030D-6E8A-4147-A177-3AD203B41FA5}">
                      <a16:colId xmlns:a16="http://schemas.microsoft.com/office/drawing/2014/main" val="2953608201"/>
                    </a:ext>
                  </a:extLst>
                </a:gridCol>
                <a:gridCol w="1219049">
                  <a:extLst>
                    <a:ext uri="{9D8B030D-6E8A-4147-A177-3AD203B41FA5}">
                      <a16:colId xmlns:a16="http://schemas.microsoft.com/office/drawing/2014/main" val="2464303425"/>
                    </a:ext>
                  </a:extLst>
                </a:gridCol>
                <a:gridCol w="1077558">
                  <a:extLst>
                    <a:ext uri="{9D8B030D-6E8A-4147-A177-3AD203B41FA5}">
                      <a16:colId xmlns:a16="http://schemas.microsoft.com/office/drawing/2014/main" val="3434234000"/>
                    </a:ext>
                  </a:extLst>
                </a:gridCol>
                <a:gridCol w="745462">
                  <a:extLst>
                    <a:ext uri="{9D8B030D-6E8A-4147-A177-3AD203B41FA5}">
                      <a16:colId xmlns:a16="http://schemas.microsoft.com/office/drawing/2014/main" val="2085667950"/>
                    </a:ext>
                  </a:extLst>
                </a:gridCol>
                <a:gridCol w="1160581">
                  <a:extLst>
                    <a:ext uri="{9D8B030D-6E8A-4147-A177-3AD203B41FA5}">
                      <a16:colId xmlns:a16="http://schemas.microsoft.com/office/drawing/2014/main" val="4075282013"/>
                    </a:ext>
                  </a:extLst>
                </a:gridCol>
                <a:gridCol w="1491507">
                  <a:extLst>
                    <a:ext uri="{9D8B030D-6E8A-4147-A177-3AD203B41FA5}">
                      <a16:colId xmlns:a16="http://schemas.microsoft.com/office/drawing/2014/main" val="2801903320"/>
                    </a:ext>
                  </a:extLst>
                </a:gridCol>
                <a:gridCol w="1409068">
                  <a:extLst>
                    <a:ext uri="{9D8B030D-6E8A-4147-A177-3AD203B41FA5}">
                      <a16:colId xmlns:a16="http://schemas.microsoft.com/office/drawing/2014/main" val="3013978839"/>
                    </a:ext>
                  </a:extLst>
                </a:gridCol>
              </a:tblGrid>
              <a:tr h="932324">
                <a:tc gridSpan="7">
                  <a:txBody>
                    <a:bodyPr/>
                    <a:lstStyle/>
                    <a:p>
                      <a:pPr algn="ctr">
                        <a:lnSpc>
                          <a:spcPct val="115000"/>
                        </a:lnSpc>
                        <a:spcAft>
                          <a:spcPts val="1000"/>
                        </a:spcAft>
                      </a:pPr>
                      <a:r>
                        <a:rPr lang="es-ES" sz="800" dirty="0">
                          <a:effectLst/>
                        </a:rPr>
                        <a:t> </a:t>
                      </a:r>
                      <a:endParaRPr lang="es-MX" sz="800" dirty="0">
                        <a:effectLst/>
                      </a:endParaRPr>
                    </a:p>
                    <a:p>
                      <a:pPr algn="ctr">
                        <a:lnSpc>
                          <a:spcPct val="115000"/>
                        </a:lnSpc>
                        <a:spcAft>
                          <a:spcPts val="0"/>
                        </a:spcAft>
                      </a:pPr>
                      <a:r>
                        <a:rPr lang="es-ES" sz="800" dirty="0">
                          <a:effectLst/>
                        </a:rPr>
                        <a:t>FORMATO DE PLANIFICACIÓN DE COOPERACIÓN INTERDISCIPLINARIA</a:t>
                      </a:r>
                      <a:endParaRPr lang="es-MX" sz="800" dirty="0">
                        <a:effectLst/>
                      </a:endParaRPr>
                    </a:p>
                    <a:p>
                      <a:pPr algn="ctr">
                        <a:lnSpc>
                          <a:spcPct val="115000"/>
                        </a:lnSpc>
                        <a:spcAft>
                          <a:spcPts val="0"/>
                        </a:spcAft>
                      </a:pPr>
                      <a:r>
                        <a:rPr lang="es-ES" sz="800" dirty="0">
                          <a:effectLst/>
                        </a:rPr>
                        <a:t>MATERIA DE HISTORIA DE MÉXICO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43917462"/>
                  </a:ext>
                </a:extLst>
              </a:tr>
              <a:tr h="305072">
                <a:tc>
                  <a:txBody>
                    <a:bodyPr/>
                    <a:lstStyle/>
                    <a:p>
                      <a:pPr algn="ctr">
                        <a:lnSpc>
                          <a:spcPct val="115000"/>
                        </a:lnSpc>
                        <a:spcAft>
                          <a:spcPts val="1000"/>
                        </a:spcAft>
                      </a:pPr>
                      <a:r>
                        <a:rPr lang="es-ES" sz="800">
                          <a:effectLst/>
                        </a:rPr>
                        <a:t>UNIDAD 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TEMAS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ACTIVIDADES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FECHAS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ESTRATEGIAS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1000"/>
                        </a:spcAft>
                      </a:pPr>
                      <a:r>
                        <a:rPr lang="es-ES" sz="800">
                          <a:effectLst/>
                        </a:rPr>
                        <a:t>PRODUCTOS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gn="ctr">
                        <a:lnSpc>
                          <a:spcPct val="115000"/>
                        </a:lnSpc>
                        <a:spcAft>
                          <a:spcPts val="0"/>
                        </a:spcAft>
                      </a:pPr>
                      <a:r>
                        <a:rPr lang="es-ES" sz="800">
                          <a:effectLst/>
                        </a:rPr>
                        <a:t>EVALUACIÓN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extLst>
                  <a:ext uri="{0D108BD9-81ED-4DB2-BD59-A6C34878D82A}">
                    <a16:rowId xmlns:a16="http://schemas.microsoft.com/office/drawing/2014/main" val="1975399244"/>
                  </a:ext>
                </a:extLst>
              </a:tr>
              <a:tr h="3803163">
                <a:tc>
                  <a:txBody>
                    <a:bodyPr/>
                    <a:lstStyle/>
                    <a:p>
                      <a:pPr>
                        <a:lnSpc>
                          <a:spcPct val="115000"/>
                        </a:lnSpc>
                        <a:spcAft>
                          <a:spcPts val="1000"/>
                        </a:spcAft>
                      </a:pPr>
                      <a:r>
                        <a:rPr lang="es-ES" sz="800">
                          <a:effectLst/>
                        </a:rPr>
                        <a:t>México contemporáneo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Neoliberalismo </a:t>
                      </a:r>
                      <a:endParaRPr lang="es-MX" sz="800">
                        <a:effectLst/>
                      </a:endParaRPr>
                    </a:p>
                    <a:p>
                      <a:pPr>
                        <a:lnSpc>
                          <a:spcPct val="115000"/>
                        </a:lnSpc>
                        <a:spcAft>
                          <a:spcPts val="1000"/>
                        </a:spcAft>
                      </a:pPr>
                      <a:r>
                        <a:rPr lang="es-ES" sz="800">
                          <a:effectLst/>
                        </a:rPr>
                        <a:t> </a:t>
                      </a:r>
                      <a:endParaRPr lang="es-MX" sz="800">
                        <a:effectLst/>
                      </a:endParaRPr>
                    </a:p>
                    <a:p>
                      <a:pPr>
                        <a:lnSpc>
                          <a:spcPct val="115000"/>
                        </a:lnSpc>
                        <a:spcAft>
                          <a:spcPts val="1000"/>
                        </a:spcAft>
                      </a:pPr>
                      <a:r>
                        <a:rPr lang="es-ES"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a:effectLst/>
                        </a:rPr>
                        <a:t>Milagro mexicano e industrialización.</a:t>
                      </a:r>
                      <a:endParaRPr lang="es-MX" sz="800">
                        <a:effectLst/>
                      </a:endParaRPr>
                    </a:p>
                    <a:p>
                      <a:pPr>
                        <a:lnSpc>
                          <a:spcPct val="115000"/>
                        </a:lnSpc>
                        <a:spcAft>
                          <a:spcPts val="0"/>
                        </a:spcAft>
                      </a:pPr>
                      <a:r>
                        <a:rPr lang="es-ES" sz="800">
                          <a:effectLst/>
                        </a:rPr>
                        <a:t>Proceso de industrialización y cambio social y urbano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Proceso de apertura económica en México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a:effectLst/>
                        </a:rPr>
                        <a:t>Investiga el cambio social y económico generado por el desarrollo de la industria </a:t>
                      </a:r>
                      <a:endParaRPr lang="es-MX" sz="800">
                        <a:effectLst/>
                      </a:endParaRPr>
                    </a:p>
                    <a:p>
                      <a:pPr>
                        <a:lnSpc>
                          <a:spcPct val="115000"/>
                        </a:lnSpc>
                        <a:spcAft>
                          <a:spcPts val="0"/>
                        </a:spcAft>
                      </a:pPr>
                      <a:r>
                        <a:rPr lang="es-ES" sz="800">
                          <a:effectLst/>
                        </a:rPr>
                        <a:t> </a:t>
                      </a:r>
                      <a:endParaRPr lang="es-MX" sz="800">
                        <a:effectLst/>
                      </a:endParaRPr>
                    </a:p>
                    <a:p>
                      <a:pPr>
                        <a:lnSpc>
                          <a:spcPct val="115000"/>
                        </a:lnSpc>
                        <a:spcAft>
                          <a:spcPts val="0"/>
                        </a:spcAft>
                      </a:pPr>
                      <a:r>
                        <a:rPr lang="es-ES" sz="800">
                          <a:effectLst/>
                        </a:rPr>
                        <a:t>Realiza una historia de vida de un familiar sobre el cambio generado en la ciudad a partir de los años noventa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marL="48895">
                        <a:lnSpc>
                          <a:spcPct val="115000"/>
                        </a:lnSpc>
                        <a:spcAft>
                          <a:spcPts val="0"/>
                        </a:spcAft>
                      </a:pPr>
                      <a:r>
                        <a:rPr lang="es-ES" sz="800" dirty="0">
                          <a:effectLst/>
                        </a:rPr>
                        <a:t>Noviembre 2018</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Noviembre 2018</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0"/>
                        </a:spcAft>
                      </a:pPr>
                      <a:r>
                        <a:rPr lang="es-ES" sz="800" dirty="0">
                          <a:effectLst/>
                        </a:rPr>
                        <a:t> </a:t>
                      </a:r>
                      <a:endParaRPr lang="es-MX" sz="800" dirty="0">
                        <a:effectLst/>
                      </a:endParaRPr>
                    </a:p>
                    <a:p>
                      <a:pPr marL="48895">
                        <a:lnSpc>
                          <a:spcPct val="115000"/>
                        </a:lnSpc>
                        <a:spcAft>
                          <a:spcPts val="1000"/>
                        </a:spcAft>
                      </a:pP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1000"/>
                        </a:spcAft>
                      </a:pPr>
                      <a:r>
                        <a:rPr lang="es-ES" sz="800" dirty="0">
                          <a:effectLst/>
                        </a:rPr>
                        <a:t>Revisión del video documental sobre el milagro mexicano </a:t>
                      </a:r>
                      <a:endParaRPr lang="es-MX" sz="800" dirty="0">
                        <a:effectLst/>
                      </a:endParaRPr>
                    </a:p>
                    <a:p>
                      <a:pPr>
                        <a:lnSpc>
                          <a:spcPct val="115000"/>
                        </a:lnSpc>
                        <a:spcAft>
                          <a:spcPts val="1000"/>
                        </a:spcAft>
                      </a:pPr>
                      <a:r>
                        <a:rPr lang="es-ES" sz="800" dirty="0">
                          <a:effectLst/>
                        </a:rPr>
                        <a:t> </a:t>
                      </a:r>
                      <a:endParaRPr lang="es-MX" sz="800" dirty="0">
                        <a:effectLst/>
                      </a:endParaRPr>
                    </a:p>
                    <a:p>
                      <a:pPr>
                        <a:lnSpc>
                          <a:spcPct val="115000"/>
                        </a:lnSpc>
                        <a:spcAft>
                          <a:spcPts val="1000"/>
                        </a:spcAft>
                      </a:pPr>
                      <a:r>
                        <a:rPr lang="es-ES" sz="800" dirty="0">
                          <a:effectLst/>
                        </a:rPr>
                        <a:t>Realizar en video una entrevista a un miembro de la familia que pueda describir el cambio de la ciudad a partir del TLC</a:t>
                      </a:r>
                      <a:endParaRPr lang="es-MX" sz="800" dirty="0">
                        <a:effectLst/>
                      </a:endParaRPr>
                    </a:p>
                    <a:p>
                      <a:pPr>
                        <a:lnSpc>
                          <a:spcPct val="115000"/>
                        </a:lnSpc>
                        <a:spcAft>
                          <a:spcPts val="1000"/>
                        </a:spcAft>
                      </a:pPr>
                      <a:endParaRPr lang="es-MX" sz="800" dirty="0">
                        <a:effectLst/>
                      </a:endParaRPr>
                    </a:p>
                  </a:txBody>
                  <a:tcPr marL="52597" marR="52597" marT="0" marB="0"/>
                </a:tc>
                <a:tc>
                  <a:txBody>
                    <a:bodyPr/>
                    <a:lstStyle/>
                    <a:p>
                      <a:pPr>
                        <a:lnSpc>
                          <a:spcPct val="115000"/>
                        </a:lnSpc>
                        <a:spcAft>
                          <a:spcPts val="1000"/>
                        </a:spcAft>
                      </a:pPr>
                      <a:r>
                        <a:rPr lang="es-ES" sz="800" dirty="0">
                          <a:effectLst/>
                        </a:rPr>
                        <a:t>Reporte de video individual y discusión en grupo </a:t>
                      </a:r>
                      <a:endParaRPr lang="es-MX" sz="800" dirty="0">
                        <a:effectLst/>
                      </a:endParaRPr>
                    </a:p>
                    <a:p>
                      <a:pPr>
                        <a:lnSpc>
                          <a:spcPct val="115000"/>
                        </a:lnSpc>
                        <a:spcAft>
                          <a:spcPts val="1000"/>
                        </a:spcAft>
                      </a:pPr>
                      <a:r>
                        <a:rPr lang="es-ES" sz="800" dirty="0">
                          <a:effectLst/>
                        </a:rPr>
                        <a:t> </a:t>
                      </a:r>
                      <a:endParaRPr lang="es-MX" sz="800" dirty="0">
                        <a:effectLst/>
                      </a:endParaRPr>
                    </a:p>
                    <a:p>
                      <a:pPr>
                        <a:lnSpc>
                          <a:spcPct val="115000"/>
                        </a:lnSpc>
                        <a:spcAft>
                          <a:spcPts val="1000"/>
                        </a:spcAft>
                      </a:pPr>
                      <a:r>
                        <a:rPr lang="es-ES" sz="800" dirty="0">
                          <a:effectLst/>
                        </a:rPr>
                        <a:t>Video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tc>
                  <a:txBody>
                    <a:bodyPr/>
                    <a:lstStyle/>
                    <a:p>
                      <a:pPr>
                        <a:lnSpc>
                          <a:spcPct val="115000"/>
                        </a:lnSpc>
                        <a:spcAft>
                          <a:spcPts val="0"/>
                        </a:spcAft>
                      </a:pPr>
                      <a:r>
                        <a:rPr lang="es-ES" sz="800" dirty="0">
                          <a:effectLst/>
                        </a:rPr>
                        <a:t>5%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20% del período</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endParaRPr>
                    </a:p>
                    <a:p>
                      <a:pPr>
                        <a:lnSpc>
                          <a:spcPct val="115000"/>
                        </a:lnSpc>
                        <a:spcAft>
                          <a:spcPts val="0"/>
                        </a:spcAft>
                      </a:pPr>
                      <a:r>
                        <a:rPr lang="es-ES"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97" marR="52597" marT="0" marB="0"/>
                </a:tc>
                <a:extLst>
                  <a:ext uri="{0D108BD9-81ED-4DB2-BD59-A6C34878D82A}">
                    <a16:rowId xmlns:a16="http://schemas.microsoft.com/office/drawing/2014/main" val="3940850150"/>
                  </a:ext>
                </a:extLst>
              </a:tr>
            </a:tbl>
          </a:graphicData>
        </a:graphic>
      </p:graphicFrame>
    </p:spTree>
    <p:extLst>
      <p:ext uri="{BB962C8B-B14F-4D97-AF65-F5344CB8AC3E}">
        <p14:creationId xmlns:p14="http://schemas.microsoft.com/office/powerpoint/2010/main" val="2109662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36352-D6DC-45C4-8363-C2F0AB2C48F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58649DB-94D1-4FFC-8BCF-034A24548D67}"/>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049F5BEE-4137-495B-A9B3-D796A2B85164}"/>
              </a:ext>
            </a:extLst>
          </p:cNvPr>
          <p:cNvSpPr/>
          <p:nvPr/>
        </p:nvSpPr>
        <p:spPr>
          <a:xfrm>
            <a:off x="467544" y="620688"/>
            <a:ext cx="8910736" cy="5078313"/>
          </a:xfrm>
          <a:prstGeom prst="rect">
            <a:avLst/>
          </a:prstGeom>
        </p:spPr>
        <p:txBody>
          <a:bodyPr wrap="square">
            <a:spAutoFit/>
          </a:bodyPr>
          <a:lstStyle/>
          <a:p>
            <a:pPr algn="ctr">
              <a:lnSpc>
                <a:spcPct val="150000"/>
              </a:lnSpc>
              <a:spcAft>
                <a:spcPts val="0"/>
              </a:spcAft>
            </a:pPr>
            <a:r>
              <a:rPr lang="es-MX" dirty="0">
                <a:latin typeface="Arial" panose="020B0604020202020204" pitchFamily="34" charset="0"/>
                <a:ea typeface="Calibri" panose="020F0502020204030204" pitchFamily="34" charset="0"/>
              </a:rPr>
              <a:t>PRODUCTO 13. </a:t>
            </a:r>
          </a:p>
          <a:p>
            <a:pPr algn="ctr">
              <a:lnSpc>
                <a:spcPct val="150000"/>
              </a:lnSpc>
              <a:spcAft>
                <a:spcPts val="0"/>
              </a:spcAft>
            </a:pPr>
            <a:r>
              <a:rPr lang="es-MX" dirty="0">
                <a:latin typeface="Arial" panose="020B0604020202020204" pitchFamily="34" charset="0"/>
                <a:ea typeface="Calibri" panose="020F0502020204030204" pitchFamily="34" charset="0"/>
              </a:rPr>
              <a:t>Lista de pasos para realizar un </a:t>
            </a:r>
            <a:r>
              <a:rPr lang="es-MX" dirty="0" err="1">
                <a:latin typeface="Arial" panose="020B0604020202020204" pitchFamily="34" charset="0"/>
                <a:ea typeface="Calibri" panose="020F0502020204030204" pitchFamily="34" charset="0"/>
              </a:rPr>
              <a:t>infograma</a:t>
            </a:r>
            <a:r>
              <a:rPr lang="es-MX" dirty="0">
                <a:latin typeface="Arial" panose="020B0604020202020204" pitchFamily="34" charset="0"/>
                <a:ea typeface="Calibri" panose="020F0502020204030204" pitchFamily="34" charset="0"/>
              </a:rPr>
              <a:t> digital</a:t>
            </a:r>
          </a:p>
          <a:p>
            <a:pPr algn="ctr">
              <a:lnSpc>
                <a:spcPct val="150000"/>
              </a:lnSpc>
              <a:spcAft>
                <a:spcPts val="0"/>
              </a:spcAft>
            </a:pPr>
            <a:r>
              <a:rPr lang="es-MX" dirty="0">
                <a:latin typeface="Arial" panose="020B0604020202020204" pitchFamily="34" charset="0"/>
                <a:ea typeface="Calibri" panose="020F0502020204030204" pitchFamily="34" charset="0"/>
              </a:rPr>
              <a:t> </a:t>
            </a:r>
          </a:p>
          <a:p>
            <a:pPr>
              <a:lnSpc>
                <a:spcPct val="150000"/>
              </a:lnSpc>
            </a:pPr>
            <a:r>
              <a:rPr lang="es-MX" dirty="0">
                <a:latin typeface="Arial" panose="020B0604020202020204" pitchFamily="34" charset="0"/>
                <a:ea typeface="Calibri" panose="020F0502020204030204" pitchFamily="34" charset="0"/>
              </a:rPr>
              <a:t>1.- Tema principal de la infografía con el cual se capta la atención de los alumnos.</a:t>
            </a:r>
          </a:p>
          <a:p>
            <a:pPr>
              <a:lnSpc>
                <a:spcPct val="150000"/>
              </a:lnSpc>
            </a:pPr>
            <a:r>
              <a:rPr lang="es-MX" dirty="0">
                <a:latin typeface="Arial" panose="020B0604020202020204" pitchFamily="34" charset="0"/>
                <a:ea typeface="Calibri" panose="020F0502020204030204" pitchFamily="34" charset="0"/>
              </a:rPr>
              <a:t>2.- Búsqueda de información sobre el tema de la infografía.</a:t>
            </a:r>
          </a:p>
          <a:p>
            <a:pPr>
              <a:lnSpc>
                <a:spcPct val="150000"/>
              </a:lnSpc>
            </a:pPr>
            <a:r>
              <a:rPr lang="es-MX" dirty="0">
                <a:latin typeface="Arial" panose="020B0604020202020204" pitchFamily="34" charset="0"/>
                <a:ea typeface="Calibri" panose="020F0502020204030204" pitchFamily="34" charset="0"/>
              </a:rPr>
              <a:t>3.- Sintetizar la información y solo utilizar la útil de acuerdo al tema principal.</a:t>
            </a:r>
          </a:p>
          <a:p>
            <a:pPr>
              <a:lnSpc>
                <a:spcPct val="150000"/>
              </a:lnSpc>
            </a:pPr>
            <a:r>
              <a:rPr lang="es-MX" dirty="0">
                <a:latin typeface="Arial" panose="020B0604020202020204" pitchFamily="34" charset="0"/>
                <a:ea typeface="Calibri" panose="020F0502020204030204" pitchFamily="34" charset="0"/>
              </a:rPr>
              <a:t>4.- Jerarquizar la información.</a:t>
            </a:r>
          </a:p>
          <a:p>
            <a:pPr>
              <a:lnSpc>
                <a:spcPct val="150000"/>
              </a:lnSpc>
            </a:pPr>
            <a:r>
              <a:rPr lang="es-MX" dirty="0">
                <a:latin typeface="Arial" panose="020B0604020202020204" pitchFamily="34" charset="0"/>
                <a:ea typeface="Calibri" panose="020F0502020204030204" pitchFamily="34" charset="0"/>
              </a:rPr>
              <a:t>5.- Relacionar los conceptos de las diferentes materias hacia el tema principal.</a:t>
            </a:r>
          </a:p>
          <a:p>
            <a:pPr>
              <a:lnSpc>
                <a:spcPct val="150000"/>
              </a:lnSpc>
            </a:pPr>
            <a:r>
              <a:rPr lang="es-MX" dirty="0">
                <a:latin typeface="Arial" panose="020B0604020202020204" pitchFamily="34" charset="0"/>
                <a:ea typeface="Calibri" panose="020F0502020204030204" pitchFamily="34" charset="0"/>
              </a:rPr>
              <a:t>6.- Planear el diseño y lo que se quiere transmitir.</a:t>
            </a:r>
          </a:p>
          <a:p>
            <a:pPr>
              <a:lnSpc>
                <a:spcPct val="150000"/>
              </a:lnSpc>
            </a:pPr>
            <a:r>
              <a:rPr lang="es-MX" dirty="0">
                <a:latin typeface="Arial" panose="020B0604020202020204" pitchFamily="34" charset="0"/>
                <a:ea typeface="Calibri" panose="020F0502020204030204" pitchFamily="34" charset="0"/>
              </a:rPr>
              <a:t>7.- Seleccionar el software</a:t>
            </a:r>
          </a:p>
          <a:p>
            <a:pPr>
              <a:lnSpc>
                <a:spcPct val="150000"/>
              </a:lnSpc>
            </a:pPr>
            <a:r>
              <a:rPr lang="es-MX" dirty="0">
                <a:latin typeface="Arial" panose="020B0604020202020204" pitchFamily="34" charset="0"/>
                <a:ea typeface="Calibri" panose="020F0502020204030204" pitchFamily="34" charset="0"/>
              </a:rPr>
              <a:t>8.- Seleccionar los colores, imágenes y textos.</a:t>
            </a:r>
          </a:p>
          <a:p>
            <a:pPr>
              <a:lnSpc>
                <a:spcPct val="150000"/>
              </a:lnSpc>
            </a:pPr>
            <a:r>
              <a:rPr lang="es-MX" dirty="0">
                <a:latin typeface="Arial" panose="020B0604020202020204" pitchFamily="34" charset="0"/>
                <a:ea typeface="Calibri" panose="020F0502020204030204" pitchFamily="34" charset="0"/>
              </a:rPr>
              <a:t>9.- Elaborar el </a:t>
            </a:r>
            <a:r>
              <a:rPr lang="es-MX" dirty="0" err="1">
                <a:latin typeface="Arial" panose="020B0604020202020204" pitchFamily="34" charset="0"/>
                <a:ea typeface="Calibri" panose="020F0502020204030204" pitchFamily="34" charset="0"/>
              </a:rPr>
              <a:t>infograma</a:t>
            </a:r>
            <a:r>
              <a:rPr lang="es-MX" dirty="0">
                <a:latin typeface="Arial" panose="020B0604020202020204" pitchFamily="34" charset="0"/>
                <a:ea typeface="Calibri" panose="020F0502020204030204" pitchFamily="34" charset="0"/>
              </a:rPr>
              <a:t>, indicando las fuentes de la información utilizada.</a:t>
            </a:r>
          </a:p>
        </p:txBody>
      </p:sp>
    </p:spTree>
    <p:extLst>
      <p:ext uri="{BB962C8B-B14F-4D97-AF65-F5344CB8AC3E}">
        <p14:creationId xmlns:p14="http://schemas.microsoft.com/office/powerpoint/2010/main" val="280685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99873-2685-4869-9314-A704E4D6E56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3CCFCA3-3DED-40B1-9C80-D282B33DB030}"/>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E712ADE-D9F6-4CE5-B4EE-5E478FC35D92}"/>
              </a:ext>
            </a:extLst>
          </p:cNvPr>
          <p:cNvPicPr>
            <a:picLocks noChangeAspect="1"/>
          </p:cNvPicPr>
          <p:nvPr/>
        </p:nvPicPr>
        <p:blipFill>
          <a:blip r:embed="rId2"/>
          <a:stretch>
            <a:fillRect/>
          </a:stretch>
        </p:blipFill>
        <p:spPr>
          <a:xfrm>
            <a:off x="4570289" y="0"/>
            <a:ext cx="3422" cy="6858000"/>
          </a:xfrm>
          <a:prstGeom prst="rect">
            <a:avLst/>
          </a:prstGeom>
        </p:spPr>
      </p:pic>
      <p:pic>
        <p:nvPicPr>
          <p:cNvPr id="6" name="Imagen 5">
            <a:extLst>
              <a:ext uri="{FF2B5EF4-FFF2-40B4-BE49-F238E27FC236}">
                <a16:creationId xmlns:a16="http://schemas.microsoft.com/office/drawing/2014/main" id="{0417520A-6682-4B2E-B2E5-627EBE682D32}"/>
              </a:ext>
            </a:extLst>
          </p:cNvPr>
          <p:cNvPicPr>
            <a:picLocks noChangeAspect="1"/>
          </p:cNvPicPr>
          <p:nvPr/>
        </p:nvPicPr>
        <p:blipFill rotWithShape="1">
          <a:blip r:embed="rId3"/>
          <a:srcRect l="34250" t="-424" r="34250" b="-424"/>
          <a:stretch/>
        </p:blipFill>
        <p:spPr>
          <a:xfrm>
            <a:off x="2123728" y="27023"/>
            <a:ext cx="3816424" cy="6869563"/>
          </a:xfrm>
          <a:prstGeom prst="rect">
            <a:avLst/>
          </a:prstGeom>
        </p:spPr>
      </p:pic>
    </p:spTree>
    <p:extLst>
      <p:ext uri="{BB962C8B-B14F-4D97-AF65-F5344CB8AC3E}">
        <p14:creationId xmlns:p14="http://schemas.microsoft.com/office/powerpoint/2010/main" val="36611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81881-E3AB-4073-8E02-17FEA7365FE0}"/>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9023B2E-826B-43F1-816A-A9B4F017AB75}"/>
              </a:ext>
            </a:extLst>
          </p:cNvPr>
          <p:cNvSpPr>
            <a:spLocks noGrp="1"/>
          </p:cNvSpPr>
          <p:nvPr>
            <p:ph idx="1"/>
          </p:nvPr>
        </p:nvSpPr>
        <p:spPr/>
        <p:txBody>
          <a:bodyPr/>
          <a:lstStyle/>
          <a:p>
            <a:endParaRPr lang="es-MX"/>
          </a:p>
        </p:txBody>
      </p:sp>
      <p:sp>
        <p:nvSpPr>
          <p:cNvPr id="4" name="CuadroTexto 3">
            <a:extLst>
              <a:ext uri="{FF2B5EF4-FFF2-40B4-BE49-F238E27FC236}">
                <a16:creationId xmlns:a16="http://schemas.microsoft.com/office/drawing/2014/main" id="{E19451CC-AFCC-4236-B628-9ECB8F2C6786}"/>
              </a:ext>
            </a:extLst>
          </p:cNvPr>
          <p:cNvSpPr txBox="1"/>
          <p:nvPr/>
        </p:nvSpPr>
        <p:spPr>
          <a:xfrm>
            <a:off x="755576" y="1039417"/>
            <a:ext cx="7992888" cy="4739759"/>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Productos 5.d</a:t>
            </a:r>
          </a:p>
          <a:p>
            <a:r>
              <a:rPr lang="es-MX" sz="2000" dirty="0">
                <a:latin typeface="Arial" panose="020B0604020202020204" pitchFamily="34" charset="0"/>
                <a:cs typeface="Arial" panose="020B0604020202020204" pitchFamily="34" charset="0"/>
              </a:rPr>
              <a:t>Objetivo General de cada asignatura……………………….15</a:t>
            </a:r>
          </a:p>
          <a:p>
            <a:r>
              <a:rPr lang="es-MX" sz="2000" dirty="0">
                <a:latin typeface="Arial" panose="020B0604020202020204" pitchFamily="34" charset="0"/>
                <a:cs typeface="Arial" panose="020B0604020202020204" pitchFamily="34" charset="0"/>
              </a:rPr>
              <a:t>Pregunta generadora…………………………………………. 16</a:t>
            </a:r>
          </a:p>
          <a:p>
            <a:endParaRPr lang="es-MX"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Temas y productos propuestos 5.f</a:t>
            </a:r>
          </a:p>
          <a:p>
            <a:r>
              <a:rPr lang="es-MX" sz="2000" dirty="0">
                <a:latin typeface="Arial" panose="020B0604020202020204" pitchFamily="34" charset="0"/>
                <a:cs typeface="Arial" panose="020B0604020202020204" pitchFamily="34" charset="0"/>
              </a:rPr>
              <a:t>Temas y productos (evidencias o herramientas</a:t>
            </a:r>
            <a:r>
              <a:rPr lang="es-MX" dirty="0"/>
              <a:t>) 	</a:t>
            </a:r>
            <a:r>
              <a:rPr lang="es-MX" sz="2000" dirty="0">
                <a:latin typeface="Arial" panose="020B0604020202020204" pitchFamily="34" charset="0"/>
                <a:cs typeface="Arial" panose="020B0604020202020204" pitchFamily="34" charset="0"/>
              </a:rPr>
              <a:t>propuestos, organizados en forma cronológica………………………….17-19</a:t>
            </a:r>
            <a:r>
              <a:rPr lang="es-MX" dirty="0"/>
              <a:t>	</a:t>
            </a:r>
          </a:p>
          <a:p>
            <a:r>
              <a:rPr lang="es-MX" sz="2000" b="1" dirty="0">
                <a:latin typeface="Arial" panose="020B0604020202020204" pitchFamily="34" charset="0"/>
                <a:cs typeface="Arial" panose="020B0604020202020204" pitchFamily="34" charset="0"/>
              </a:rPr>
              <a:t> </a:t>
            </a:r>
          </a:p>
          <a:p>
            <a:r>
              <a:rPr lang="es-MX" sz="2000" b="1" dirty="0">
                <a:latin typeface="Arial" panose="020B0604020202020204" pitchFamily="34" charset="0"/>
                <a:cs typeface="Arial" panose="020B0604020202020204" pitchFamily="34" charset="0"/>
              </a:rPr>
              <a:t>5.g: Formatos e instrumentos</a:t>
            </a:r>
          </a:p>
          <a:p>
            <a:r>
              <a:rPr lang="es-MX" sz="2000" dirty="0">
                <a:latin typeface="Arial" panose="020B0604020202020204" pitchFamily="34" charset="0"/>
                <a:cs typeface="Arial" panose="020B0604020202020204" pitchFamily="34" charset="0"/>
              </a:rPr>
              <a:t>Planeación General……………………………………………20-25	</a:t>
            </a:r>
          </a:p>
          <a:p>
            <a:r>
              <a:rPr lang="es-MX" sz="2000" dirty="0">
                <a:latin typeface="Arial" panose="020B0604020202020204" pitchFamily="34" charset="0"/>
                <a:cs typeface="Arial" panose="020B0604020202020204" pitchFamily="34" charset="0"/>
              </a:rPr>
              <a:t>Planeación día a día………………………………………. 26-30</a:t>
            </a:r>
          </a:p>
          <a:p>
            <a:r>
              <a:rPr lang="es-MX" sz="2000" dirty="0">
                <a:latin typeface="Arial" panose="020B0604020202020204" pitchFamily="34" charset="0"/>
                <a:cs typeface="Arial" panose="020B0604020202020204" pitchFamily="34" charset="0"/>
              </a:rPr>
              <a:t>Evaluación……………………………………………………31-33</a:t>
            </a:r>
          </a:p>
          <a:p>
            <a:r>
              <a:rPr lang="es-MX" sz="2000" dirty="0">
                <a:latin typeface="Arial" panose="020B0604020202020204" pitchFamily="34" charset="0"/>
                <a:cs typeface="Arial" panose="020B0604020202020204" pitchFamily="34" charset="0"/>
              </a:rPr>
              <a:t>Autoevaluación y coevaluación. ………………………………34</a:t>
            </a:r>
          </a:p>
          <a:p>
            <a:endParaRPr lang="es-MX" sz="2000" dirty="0">
              <a:latin typeface="Arial" panose="020B0604020202020204" pitchFamily="34" charset="0"/>
              <a:cs typeface="Arial" panose="020B0604020202020204" pitchFamily="34" charset="0"/>
            </a:endParaRPr>
          </a:p>
          <a:p>
            <a:endParaRPr lang="es-MX" sz="2400" dirty="0"/>
          </a:p>
        </p:txBody>
      </p:sp>
    </p:spTree>
    <p:extLst>
      <p:ext uri="{BB962C8B-B14F-4D97-AF65-F5344CB8AC3E}">
        <p14:creationId xmlns:p14="http://schemas.microsoft.com/office/powerpoint/2010/main" val="1025430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CA6E5-F1FF-45F0-98C6-5F2019B54C0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4D922BE-3D13-4096-B2CA-2A6486CA3CB5}"/>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17D752F5-A172-4942-A61F-BAA801FE806D}"/>
              </a:ext>
            </a:extLst>
          </p:cNvPr>
          <p:cNvSpPr/>
          <p:nvPr/>
        </p:nvSpPr>
        <p:spPr>
          <a:xfrm>
            <a:off x="287016" y="692696"/>
            <a:ext cx="8856984" cy="4898842"/>
          </a:xfrm>
          <a:prstGeom prst="rect">
            <a:avLst/>
          </a:prstGeom>
        </p:spPr>
        <p:txBody>
          <a:bodyPr wrap="square">
            <a:spAutoFit/>
          </a:bodyPr>
          <a:lstStyle/>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PRODUCTO 15. REFLEXIÓN</a:t>
            </a: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LAURA PATRICIA ARAIZA BUENDÍA</a:t>
            </a: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a:t>
            </a:r>
            <a:r>
              <a:rPr lang="es-MX" sz="1400" u="sng" dirty="0">
                <a:latin typeface="Calibri" panose="020F0502020204030204" pitchFamily="34" charset="0"/>
                <a:ea typeface="Calibri" panose="020F0502020204030204" pitchFamily="34" charset="0"/>
                <a:cs typeface="Times New Roman" panose="02020603050405020304" pitchFamily="18" charset="0"/>
              </a:rPr>
              <a:t>Cuáles fueron las tres  principales dificultades, para la construcción del proyecto</a:t>
            </a:r>
            <a:r>
              <a:rPr lang="es-MX" sz="1400" dirty="0">
                <a:latin typeface="Calibri" panose="020F0502020204030204" pitchFamily="34" charset="0"/>
                <a:ea typeface="Calibri" panose="020F0502020204030204" pitchFamily="34" charset="0"/>
                <a:cs typeface="Times New Roman" panose="02020603050405020304" pitchFamily="18" charset="0"/>
              </a:rPr>
              <a:t> </a:t>
            </a:r>
            <a:r>
              <a:rPr lang="es-MX" sz="1400" u="sng" dirty="0">
                <a:latin typeface="Calibri" panose="020F0502020204030204" pitchFamily="34" charset="0"/>
                <a:ea typeface="Calibri" panose="020F0502020204030204" pitchFamily="34" charset="0"/>
                <a:cs typeface="Times New Roman" panose="02020603050405020304" pitchFamily="18" charset="0"/>
              </a:rPr>
              <a:t>interdisciplinario</a:t>
            </a:r>
            <a:r>
              <a:rPr lang="es-MX" sz="1400" dirty="0">
                <a:latin typeface="Calibri" panose="020F0502020204030204" pitchFamily="34" charset="0"/>
                <a:ea typeface="Calibri" panose="020F0502020204030204" pitchFamily="34" charset="0"/>
                <a:cs typeface="Times New Roman" panose="02020603050405020304" pitchFamily="18" charset="0"/>
              </a:rPr>
              <a:t>?. Principalmente la unión de los puntos clave del proyecto ya que cada una de las materias que lo conforman tiene sus propios objetivos. </a:t>
            </a:r>
          </a:p>
          <a:p>
            <a:pPr>
              <a:lnSpc>
                <a:spcPct val="107000"/>
              </a:lnSpc>
              <a:spcAft>
                <a:spcPts val="800"/>
              </a:spcAft>
            </a:pPr>
            <a:r>
              <a:rPr lang="es-MX" sz="1400" u="sng" dirty="0">
                <a:latin typeface="Calibri" panose="020F0502020204030204" pitchFamily="34" charset="0"/>
                <a:ea typeface="Calibri" panose="020F0502020204030204" pitchFamily="34" charset="0"/>
                <a:cs typeface="Times New Roman" panose="02020603050405020304" pitchFamily="18" charset="0"/>
              </a:rPr>
              <a:t>¿De qué manera las resolviste?</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Al entender la perspectiva de cada asignatura pudimos encontrar un hilo conector que nos llevó a crear un propósito en común y fue más fácil la conexión entre las tres materias. </a:t>
            </a:r>
          </a:p>
          <a:p>
            <a:pPr>
              <a:lnSpc>
                <a:spcPct val="107000"/>
              </a:lnSpc>
              <a:spcAft>
                <a:spcPts val="800"/>
              </a:spcAft>
            </a:pPr>
            <a:r>
              <a:rPr lang="es-MX" sz="1400" u="sng" dirty="0">
                <a:latin typeface="Calibri" panose="020F0502020204030204" pitchFamily="34" charset="0"/>
                <a:ea typeface="Calibri" panose="020F0502020204030204" pitchFamily="34" charset="0"/>
                <a:cs typeface="Times New Roman" panose="02020603050405020304" pitchFamily="18" charset="0"/>
              </a:rPr>
              <a:t>¿Qué resultados obtuviste y como se evidencian estos?</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Tuvimos los resultados esperados ya que el entender los contenidos temáticos de cada asignatura se realizó la secuencia didáctica con las diferentes sesiones con las tres materias que lo conforman.</a:t>
            </a:r>
          </a:p>
          <a:p>
            <a:pPr>
              <a:lnSpc>
                <a:spcPct val="107000"/>
              </a:lnSpc>
              <a:spcAft>
                <a:spcPts val="800"/>
              </a:spcAft>
            </a:pPr>
            <a:r>
              <a:rPr lang="es-MX" sz="1400" u="sng" dirty="0">
                <a:latin typeface="Calibri" panose="020F0502020204030204" pitchFamily="34" charset="0"/>
                <a:ea typeface="Calibri" panose="020F0502020204030204" pitchFamily="34" charset="0"/>
                <a:cs typeface="Times New Roman" panose="02020603050405020304" pitchFamily="18" charset="0"/>
              </a:rPr>
              <a:t>¿Qué aspectos crees que puedes seguir trabajando  en ti para obtener mejores resultados?</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El analizar los temas me permite encontrar diversas actividades y aumentar la creatividad en el proyecto.</a:t>
            </a:r>
          </a:p>
          <a:p>
            <a:pPr>
              <a:lnSpc>
                <a:spcPct val="107000"/>
              </a:lnSpc>
              <a:spcAft>
                <a:spcPts val="800"/>
              </a:spcAft>
            </a:pPr>
            <a:r>
              <a:rPr lang="es-MX" sz="1400" u="sng" dirty="0">
                <a:latin typeface="Calibri" panose="020F0502020204030204" pitchFamily="34" charset="0"/>
                <a:ea typeface="Calibri" panose="020F0502020204030204" pitchFamily="34" charset="0"/>
                <a:cs typeface="Times New Roman" panose="02020603050405020304" pitchFamily="18" charset="0"/>
              </a:rPr>
              <a:t>¿Que de lo que aprendí en el proceso repercute de forma positiva en tus sesiones cotidianas de trabajo? </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El darme cuenta que los contenidos pueden ser abordados desde todas las asignaturas lo cual permite al alumno tener un amplio gama de conocimientos.</a:t>
            </a:r>
          </a:p>
          <a:p>
            <a:pPr>
              <a:lnSpc>
                <a:spcPct val="107000"/>
              </a:lnSpc>
              <a:spcAft>
                <a:spcPts val="800"/>
              </a:spcAft>
            </a:pPr>
            <a:r>
              <a:rPr lang="es-MX" sz="1400" u="sng" dirty="0">
                <a:latin typeface="Calibri" panose="020F0502020204030204" pitchFamily="34" charset="0"/>
                <a:ea typeface="Calibri" panose="020F0502020204030204" pitchFamily="34" charset="0"/>
                <a:cs typeface="Times New Roman" panose="02020603050405020304" pitchFamily="18" charset="0"/>
              </a:rPr>
              <a:t>¿De que manera? </a:t>
            </a:r>
            <a:r>
              <a:rPr lang="es-MX" sz="1400" dirty="0">
                <a:latin typeface="Calibri" panose="020F0502020204030204" pitchFamily="34" charset="0"/>
                <a:ea typeface="Calibri" panose="020F0502020204030204" pitchFamily="34" charset="0"/>
                <a:cs typeface="Times New Roman" panose="02020603050405020304" pitchFamily="18" charset="0"/>
              </a:rPr>
              <a:t>Creando aprendizajes significativos con transversalidad en la utilidad de ellos.</a:t>
            </a:r>
          </a:p>
        </p:txBody>
      </p:sp>
    </p:spTree>
    <p:extLst>
      <p:ext uri="{BB962C8B-B14F-4D97-AF65-F5344CB8AC3E}">
        <p14:creationId xmlns:p14="http://schemas.microsoft.com/office/powerpoint/2010/main" val="3161996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AEC6F-CBF9-4E08-9742-7B4DA7B30E1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FE04B36-D88E-44BA-9077-3268433DD0D2}"/>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0E0AED05-7818-4E2F-A01F-EBDFB5742D1D}"/>
              </a:ext>
            </a:extLst>
          </p:cNvPr>
          <p:cNvSpPr/>
          <p:nvPr/>
        </p:nvSpPr>
        <p:spPr>
          <a:xfrm>
            <a:off x="1043608" y="692696"/>
            <a:ext cx="6912768" cy="5493812"/>
          </a:xfrm>
          <a:prstGeom prst="rect">
            <a:avLst/>
          </a:prstGeom>
        </p:spPr>
        <p:txBody>
          <a:bodyPr wrap="square">
            <a:spAutoFit/>
          </a:bodyPr>
          <a:lstStyle/>
          <a:p>
            <a:pPr algn="ctr">
              <a:lnSpc>
                <a:spcPct val="150000"/>
              </a:lnSpc>
              <a:spcAft>
                <a:spcPts val="0"/>
              </a:spcAft>
            </a:pPr>
            <a:r>
              <a:rPr lang="es-MX" dirty="0">
                <a:latin typeface="Arial" panose="020B0604020202020204" pitchFamily="34" charset="0"/>
                <a:ea typeface="Calibri" panose="020F0502020204030204" pitchFamily="34" charset="0"/>
              </a:rPr>
              <a:t>PRODUCTO 15. REFLEXION</a:t>
            </a:r>
          </a:p>
          <a:p>
            <a:pPr algn="ctr">
              <a:lnSpc>
                <a:spcPct val="150000"/>
              </a:lnSpc>
              <a:spcAft>
                <a:spcPts val="0"/>
              </a:spcAft>
            </a:pPr>
            <a:r>
              <a:rPr lang="es-MX" dirty="0">
                <a:latin typeface="Arial" panose="020B0604020202020204" pitchFamily="34" charset="0"/>
                <a:ea typeface="Calibri" panose="020F0502020204030204" pitchFamily="34" charset="0"/>
              </a:rPr>
              <a:t>MARIA ELENA AGUIRRE ALVAREZ</a:t>
            </a:r>
          </a:p>
          <a:p>
            <a:pPr algn="just">
              <a:lnSpc>
                <a:spcPct val="150000"/>
              </a:lnSpc>
              <a:spcAft>
                <a:spcPts val="0"/>
              </a:spcAft>
            </a:pPr>
            <a:r>
              <a:rPr lang="es-MX" dirty="0">
                <a:latin typeface="Arial" panose="020B0604020202020204" pitchFamily="34" charset="0"/>
                <a:ea typeface="Calibri" panose="020F0502020204030204" pitchFamily="34" charset="0"/>
              </a:rPr>
              <a:t>Desde mi punto de vista el principal problema fue el tiempo, ya que como sabemos la situación actual económica en ocasiones no permite que solo se tenga un trabajo, por lo que la mayoría de los docentes tienen hasta dos o tres trabajos y resulta difícil compaginar el tiempo para atender y organizar el proyecto. Lo resolvimos con la utilización  de las tecnologías de la información y comunicación, en este caso fue la red social de </a:t>
            </a:r>
            <a:r>
              <a:rPr lang="es-MX" dirty="0" err="1">
                <a:latin typeface="Arial" panose="020B0604020202020204" pitchFamily="34" charset="0"/>
                <a:ea typeface="Calibri" panose="020F0502020204030204" pitchFamily="34" charset="0"/>
              </a:rPr>
              <a:t>whats</a:t>
            </a:r>
            <a:r>
              <a:rPr lang="es-MX" dirty="0">
                <a:latin typeface="Arial" panose="020B0604020202020204" pitchFamily="34" charset="0"/>
                <a:ea typeface="Calibri" panose="020F0502020204030204" pitchFamily="34" charset="0"/>
              </a:rPr>
              <a:t>, esto nos acerco, ya que las ocasiones que teníamos tiempo era en los recesos que son cortos de 20 minutos, donde nos poníamos de acuerdo y después todo lo manejábamos a través del grupo de </a:t>
            </a:r>
            <a:r>
              <a:rPr lang="es-MX" dirty="0" err="1">
                <a:latin typeface="Arial" panose="020B0604020202020204" pitchFamily="34" charset="0"/>
                <a:ea typeface="Calibri" panose="020F0502020204030204" pitchFamily="34" charset="0"/>
              </a:rPr>
              <a:t>whats</a:t>
            </a:r>
            <a:r>
              <a:rPr lang="es-MX" dirty="0">
                <a:latin typeface="Arial" panose="020B0604020202020204" pitchFamily="34" charset="0"/>
                <a:ea typeface="Calibri" panose="020F0502020204030204" pitchFamily="34" charset="0"/>
              </a:rPr>
              <a:t>.</a:t>
            </a:r>
          </a:p>
        </p:txBody>
      </p:sp>
    </p:spTree>
    <p:extLst>
      <p:ext uri="{BB962C8B-B14F-4D97-AF65-F5344CB8AC3E}">
        <p14:creationId xmlns:p14="http://schemas.microsoft.com/office/powerpoint/2010/main" val="3052516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9BC36-A06F-4D5D-862F-119ABD41F94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E838E06-9846-402B-89D3-280682009369}"/>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DC1C7DF7-035D-4EBC-9C7D-1CE1B31C9DC1}"/>
              </a:ext>
            </a:extLst>
          </p:cNvPr>
          <p:cNvSpPr/>
          <p:nvPr/>
        </p:nvSpPr>
        <p:spPr>
          <a:xfrm>
            <a:off x="611560" y="548680"/>
            <a:ext cx="7902624" cy="5909310"/>
          </a:xfrm>
          <a:prstGeom prst="rect">
            <a:avLst/>
          </a:prstGeom>
        </p:spPr>
        <p:txBody>
          <a:bodyPr wrap="square">
            <a:spAutoFit/>
          </a:bodyPr>
          <a:lstStyle/>
          <a:p>
            <a:pPr algn="just">
              <a:lnSpc>
                <a:spcPct val="150000"/>
              </a:lnSpc>
              <a:spcAft>
                <a:spcPts val="0"/>
              </a:spcAft>
            </a:pPr>
            <a:r>
              <a:rPr lang="es-MX" dirty="0">
                <a:latin typeface="Arial" panose="020B0604020202020204" pitchFamily="34" charset="0"/>
                <a:ea typeface="Calibri" panose="020F0502020204030204" pitchFamily="34" charset="0"/>
              </a:rPr>
              <a:t>Al inicio se nos hacía muy complicado tratar de hacer el proyecto con materias tan distintas, pero cuando encontramos una situación en común para todos fue mucho más fácil y fluido desarrollarlo.</a:t>
            </a:r>
          </a:p>
          <a:p>
            <a:pPr algn="just">
              <a:lnSpc>
                <a:spcPct val="150000"/>
              </a:lnSpc>
              <a:spcAft>
                <a:spcPts val="0"/>
              </a:spcAft>
            </a:pPr>
            <a:r>
              <a:rPr lang="es-MX" dirty="0">
                <a:latin typeface="Arial" panose="020B0604020202020204" pitchFamily="34" charset="0"/>
                <a:ea typeface="Calibri" panose="020F0502020204030204" pitchFamily="34" charset="0"/>
              </a:rPr>
              <a:t>Para las próximas sesiones definitivamente debemos mejorar la comunicación, con la ayuda de tecnologías de la información y comunicación (TIC) es mucho más sencillo.</a:t>
            </a:r>
          </a:p>
          <a:p>
            <a:pPr algn="just">
              <a:lnSpc>
                <a:spcPct val="150000"/>
              </a:lnSpc>
              <a:spcAft>
                <a:spcPts val="0"/>
              </a:spcAft>
            </a:pPr>
            <a:r>
              <a:rPr lang="es-MX" dirty="0">
                <a:latin typeface="Arial" panose="020B0604020202020204" pitchFamily="34" charset="0"/>
                <a:ea typeface="Calibri" panose="020F0502020204030204" pitchFamily="34" charset="0"/>
              </a:rPr>
              <a:t>Desde el punto de vista personal fue muy positivo ya que me acercó a maestros con los cuales no tenía mucho contacto y también me da más apertura de hacerles ver a los jóvenes que el trabajo interdisciplinario es mucho mejor para resolver problemas más complejos y por tanto vivir mejor.</a:t>
            </a:r>
          </a:p>
          <a:p>
            <a:pPr algn="just">
              <a:lnSpc>
                <a:spcPct val="150000"/>
              </a:lnSpc>
              <a:spcAft>
                <a:spcPts val="0"/>
              </a:spcAft>
            </a:pPr>
            <a:r>
              <a:rPr lang="es-MX" dirty="0">
                <a:latin typeface="Arial" panose="020B0604020202020204" pitchFamily="34" charset="0"/>
                <a:ea typeface="Calibri" panose="020F0502020204030204" pitchFamily="34" charset="0"/>
              </a:rPr>
              <a:t>Esto lo puedo implementar en mi clase a través de análisis de casos en los cuales se pueden ver desde distintos puntos de vista y pueden intervenir distintas áreas del conocimiento.</a:t>
            </a:r>
          </a:p>
        </p:txBody>
      </p:sp>
    </p:spTree>
    <p:extLst>
      <p:ext uri="{BB962C8B-B14F-4D97-AF65-F5344CB8AC3E}">
        <p14:creationId xmlns:p14="http://schemas.microsoft.com/office/powerpoint/2010/main" val="1181454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33A09-52C9-481E-BD76-533A58CA49C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2D8647E-D2F9-4853-8E25-95505366869E}"/>
              </a:ext>
            </a:extLst>
          </p:cNvPr>
          <p:cNvSpPr>
            <a:spLocks noGrp="1"/>
          </p:cNvSpPr>
          <p:nvPr>
            <p:ph idx="1"/>
          </p:nvPr>
        </p:nvSpPr>
        <p:spPr/>
        <p:txBody>
          <a:bodyPr/>
          <a:lstStyle/>
          <a:p>
            <a:endParaRPr lang="es-MX"/>
          </a:p>
        </p:txBody>
      </p:sp>
      <p:sp>
        <p:nvSpPr>
          <p:cNvPr id="4" name="Rectángulo 3">
            <a:extLst>
              <a:ext uri="{FF2B5EF4-FFF2-40B4-BE49-F238E27FC236}">
                <a16:creationId xmlns:a16="http://schemas.microsoft.com/office/drawing/2014/main" id="{875013B3-CD40-4FC1-9EB4-F3B46E0ED85F}"/>
              </a:ext>
            </a:extLst>
          </p:cNvPr>
          <p:cNvSpPr/>
          <p:nvPr/>
        </p:nvSpPr>
        <p:spPr>
          <a:xfrm>
            <a:off x="1187624" y="548680"/>
            <a:ext cx="6858000" cy="5909310"/>
          </a:xfrm>
          <a:prstGeom prst="rect">
            <a:avLst/>
          </a:prstGeom>
        </p:spPr>
        <p:txBody>
          <a:bodyPr wrap="square">
            <a:spAutoFit/>
          </a:bodyPr>
          <a:lstStyle/>
          <a:p>
            <a:pPr>
              <a:lnSpc>
                <a:spcPct val="150000"/>
              </a:lnSpc>
            </a:pPr>
            <a:r>
              <a:rPr lang="es-MX" dirty="0">
                <a:latin typeface="Arial" panose="020B0604020202020204" pitchFamily="34" charset="0"/>
                <a:ea typeface="Calibri" panose="020F0502020204030204" pitchFamily="34" charset="0"/>
              </a:rPr>
              <a:t>REFLEXIÓN </a:t>
            </a:r>
          </a:p>
          <a:p>
            <a:pPr>
              <a:lnSpc>
                <a:spcPct val="150000"/>
              </a:lnSpc>
            </a:pPr>
            <a:r>
              <a:rPr lang="es-MX" dirty="0">
                <a:latin typeface="Arial" panose="020B0604020202020204" pitchFamily="34" charset="0"/>
                <a:ea typeface="Calibri" panose="020F0502020204030204" pitchFamily="34" charset="0"/>
              </a:rPr>
              <a:t>Fabián Eduardo Chávez García </a:t>
            </a:r>
          </a:p>
          <a:p>
            <a:pPr>
              <a:lnSpc>
                <a:spcPct val="150000"/>
              </a:lnSpc>
            </a:pPr>
            <a:r>
              <a:rPr lang="es-MX" dirty="0">
                <a:latin typeface="Arial" panose="020B0604020202020204" pitchFamily="34" charset="0"/>
                <a:ea typeface="Calibri" panose="020F0502020204030204" pitchFamily="34" charset="0"/>
              </a:rPr>
              <a:t> </a:t>
            </a:r>
          </a:p>
          <a:p>
            <a:pPr>
              <a:lnSpc>
                <a:spcPct val="150000"/>
              </a:lnSpc>
            </a:pPr>
            <a:r>
              <a:rPr lang="es-MX" dirty="0">
                <a:latin typeface="Arial" panose="020B0604020202020204" pitchFamily="34" charset="0"/>
                <a:ea typeface="Calibri" panose="020F0502020204030204" pitchFamily="34" charset="0"/>
              </a:rPr>
              <a:t>El trabajo generado a partir del modelo conexiones ha representado retos y oportunidades de todo tipo, me explico; el gran reto de este trabajo es encontrar coincidencias con materias muy disimiles, buscar los espacios de encuentro, tanto en tiempo como en compromiso y lograr que estos fueran provechosos. Han sido las herramientas tecnológicas las que se han vuelto clave para poder resolver el tema del tiempo y de los espacios. Sin embargo, el proyecto planeado me emociona como una herramienta más y la veo como una opción real para generar un acercamiento diferente a temas cotidianos y lograr la tan anhelada interdisciplinariedad  </a:t>
            </a:r>
          </a:p>
        </p:txBody>
      </p:sp>
    </p:spTree>
    <p:extLst>
      <p:ext uri="{BB962C8B-B14F-4D97-AF65-F5344CB8AC3E}">
        <p14:creationId xmlns:p14="http://schemas.microsoft.com/office/powerpoint/2010/main" val="341295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4C483-EF1B-4545-9B64-97F5BFD6D14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D3515E6-4B7E-4621-8B34-BC06C7D764A0}"/>
              </a:ext>
            </a:extLst>
          </p:cNvPr>
          <p:cNvSpPr>
            <a:spLocks noGrp="1"/>
          </p:cNvSpPr>
          <p:nvPr>
            <p:ph idx="1"/>
          </p:nvPr>
        </p:nvSpPr>
        <p:spPr/>
        <p:txBody>
          <a:bodyPr/>
          <a:lstStyle/>
          <a:p>
            <a:endParaRPr lang="es-MX"/>
          </a:p>
        </p:txBody>
      </p:sp>
      <p:sp>
        <p:nvSpPr>
          <p:cNvPr id="4" name="CuadroTexto 3">
            <a:extLst>
              <a:ext uri="{FF2B5EF4-FFF2-40B4-BE49-F238E27FC236}">
                <a16:creationId xmlns:a16="http://schemas.microsoft.com/office/drawing/2014/main" id="{5E68DBBD-0210-4344-826E-81EF816C94C2}"/>
              </a:ext>
            </a:extLst>
          </p:cNvPr>
          <p:cNvSpPr txBox="1"/>
          <p:nvPr/>
        </p:nvSpPr>
        <p:spPr>
          <a:xfrm>
            <a:off x="755576" y="579358"/>
            <a:ext cx="8136904" cy="538609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Productos 5.h</a:t>
            </a:r>
          </a:p>
          <a:p>
            <a:r>
              <a:rPr lang="es-MX" sz="2000" dirty="0">
                <a:latin typeface="Arial" panose="020B0604020202020204" pitchFamily="34" charset="0"/>
                <a:cs typeface="Arial" panose="020B0604020202020204" pitchFamily="34" charset="0"/>
              </a:rPr>
              <a:t>Reflexión grupo interdisciplinario ……………………….35-38</a:t>
            </a:r>
          </a:p>
          <a:p>
            <a:r>
              <a:rPr lang="es-MX" sz="2000" dirty="0">
                <a:latin typeface="Arial" panose="020B0604020202020204" pitchFamily="34" charset="0"/>
                <a:cs typeface="Arial" panose="020B0604020202020204" pitchFamily="34" charset="0"/>
              </a:rPr>
              <a:t>Reunión de zona………………………………………….39-40</a:t>
            </a:r>
          </a:p>
          <a:p>
            <a:endParaRPr lang="es-MX"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Productos 5.I</a:t>
            </a:r>
          </a:p>
          <a:p>
            <a:r>
              <a:rPr lang="es-MX" sz="2000" dirty="0">
                <a:latin typeface="Arial" panose="020B0604020202020204" pitchFamily="34" charset="0"/>
                <a:cs typeface="Arial" panose="020B0604020202020204" pitchFamily="34" charset="0"/>
              </a:rPr>
              <a:t>Organizador gráfico preguntas esenciales ……………….41-43</a:t>
            </a:r>
            <a:r>
              <a:rPr lang="es-MX" dirty="0"/>
              <a:t>	</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Organizador gráfico proceso de indagación ……………….44</a:t>
            </a:r>
            <a:endParaRPr lang="es-MX" dirty="0"/>
          </a:p>
          <a:p>
            <a:r>
              <a:rPr lang="es-MX" sz="2000" b="1" dirty="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 A.M.E. General……………………………………………45-49	</a:t>
            </a:r>
          </a:p>
          <a:p>
            <a:r>
              <a:rPr lang="es-MX" sz="2000" dirty="0">
                <a:latin typeface="Arial" panose="020B0604020202020204" pitchFamily="34" charset="0"/>
                <a:cs typeface="Arial" panose="020B0604020202020204" pitchFamily="34" charset="0"/>
              </a:rPr>
              <a:t>E.I.P resumen ………………………………………….50-57</a:t>
            </a:r>
          </a:p>
          <a:p>
            <a:r>
              <a:rPr lang="es-MX" sz="2000" dirty="0">
                <a:latin typeface="Arial" panose="020B0604020202020204" pitchFamily="34" charset="0"/>
                <a:cs typeface="Arial" panose="020B0604020202020204" pitchFamily="34" charset="0"/>
              </a:rPr>
              <a:t>E.I.P. elaboración de proyectos……………………………57-59</a:t>
            </a:r>
          </a:p>
          <a:p>
            <a:r>
              <a:rPr lang="es-MX" sz="2000" dirty="0">
                <a:latin typeface="Arial" panose="020B0604020202020204" pitchFamily="34" charset="0"/>
                <a:cs typeface="Arial" panose="020B0604020202020204" pitchFamily="34" charset="0"/>
              </a:rPr>
              <a:t>Fotos 2° ST. ……………………………………………..…60</a:t>
            </a:r>
          </a:p>
          <a:p>
            <a:r>
              <a:rPr lang="es-MX" sz="2000" dirty="0">
                <a:solidFill>
                  <a:prstClr val="black"/>
                </a:solidFill>
                <a:latin typeface="Arial" panose="020B0604020202020204" pitchFamily="34" charset="0"/>
                <a:cs typeface="Arial" panose="020B0604020202020204" pitchFamily="34" charset="0"/>
              </a:rPr>
              <a:t>Evaluación. Tipo y herramientas …………………………61-63</a:t>
            </a:r>
            <a:endParaRPr lang="es-MX" sz="2400" dirty="0"/>
          </a:p>
          <a:p>
            <a:r>
              <a:rPr lang="es-MX" sz="2000" dirty="0">
                <a:solidFill>
                  <a:prstClr val="black"/>
                </a:solidFill>
                <a:latin typeface="Arial" panose="020B0604020202020204" pitchFamily="34" charset="0"/>
                <a:cs typeface="Arial" panose="020B0604020202020204" pitchFamily="34" charset="0"/>
              </a:rPr>
              <a:t>Evaluación formato prerrequisito…………………………64-67</a:t>
            </a:r>
            <a:endParaRPr lang="es-MX" sz="2400" dirty="0"/>
          </a:p>
          <a:p>
            <a:r>
              <a:rPr lang="es-MX" sz="2000" dirty="0">
                <a:solidFill>
                  <a:prstClr val="black"/>
                </a:solidFill>
                <a:latin typeface="Arial" panose="020B0604020202020204" pitchFamily="34" charset="0"/>
                <a:cs typeface="Arial" panose="020B0604020202020204" pitchFamily="34" charset="0"/>
              </a:rPr>
              <a:t>Pasos para infografía………………………………………68</a:t>
            </a:r>
          </a:p>
          <a:p>
            <a:r>
              <a:rPr lang="es-MX" sz="2000" dirty="0">
                <a:solidFill>
                  <a:prstClr val="black"/>
                </a:solidFill>
                <a:latin typeface="Arial" panose="020B0604020202020204" pitchFamily="34" charset="0"/>
                <a:cs typeface="Arial" panose="020B0604020202020204" pitchFamily="34" charset="0"/>
              </a:rPr>
              <a:t>Infografía…………..……………………………………69</a:t>
            </a:r>
          </a:p>
          <a:p>
            <a:r>
              <a:rPr lang="es-MX" sz="2400" dirty="0"/>
              <a:t>Reflexiones personales………………………………………70-73</a:t>
            </a:r>
          </a:p>
          <a:p>
            <a:endParaRPr lang="es-MX" sz="2400" dirty="0"/>
          </a:p>
        </p:txBody>
      </p:sp>
    </p:spTree>
    <p:extLst>
      <p:ext uri="{BB962C8B-B14F-4D97-AF65-F5344CB8AC3E}">
        <p14:creationId xmlns:p14="http://schemas.microsoft.com/office/powerpoint/2010/main" val="283620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2080" y="692695"/>
            <a:ext cx="3600400" cy="769441"/>
          </a:xfrm>
          <a:prstGeom prst="rect">
            <a:avLst/>
          </a:prstGeom>
        </p:spPr>
        <p:txBody>
          <a:bodyPr wrap="square">
            <a:spAutoFit/>
          </a:bodyPr>
          <a:lstStyle/>
          <a:p>
            <a:pPr algn="ctr"/>
            <a:r>
              <a:rPr lang="es-MX" sz="2000" dirty="0"/>
              <a:t> </a:t>
            </a:r>
          </a:p>
          <a:p>
            <a:pPr algn="ctr"/>
            <a:r>
              <a:rPr lang="es-MX" sz="2400" dirty="0">
                <a:latin typeface="Arial" panose="020B0604020202020204" pitchFamily="34" charset="0"/>
                <a:cs typeface="Arial" panose="020B0604020202020204" pitchFamily="34" charset="0"/>
              </a:rPr>
              <a:t> </a:t>
            </a:r>
          </a:p>
        </p:txBody>
      </p:sp>
      <p:sp>
        <p:nvSpPr>
          <p:cNvPr id="3" name="2 CuadroTexto"/>
          <p:cNvSpPr txBox="1"/>
          <p:nvPr/>
        </p:nvSpPr>
        <p:spPr>
          <a:xfrm>
            <a:off x="5475262" y="441145"/>
            <a:ext cx="3435108" cy="646331"/>
          </a:xfrm>
          <a:prstGeom prst="rect">
            <a:avLst/>
          </a:prstGeom>
          <a:noFill/>
        </p:spPr>
        <p:txBody>
          <a:bodyPr wrap="none" rtlCol="0">
            <a:spAutoFit/>
          </a:bodyPr>
          <a:lstStyle/>
          <a:p>
            <a:r>
              <a:rPr lang="es-ES" dirty="0"/>
              <a:t>C.A.I.A.C. Conclusiones Generales. </a:t>
            </a:r>
          </a:p>
          <a:p>
            <a:endParaRPr lang="es-ES" dirty="0"/>
          </a:p>
        </p:txBody>
      </p:sp>
      <p:pic>
        <p:nvPicPr>
          <p:cNvPr id="6" name="Picture 1">
            <a:extLst>
              <a:ext uri="{FF2B5EF4-FFF2-40B4-BE49-F238E27FC236}">
                <a16:creationId xmlns:a16="http://schemas.microsoft.com/office/drawing/2014/main" id="{4B307488-025C-4CD0-90A9-8F8345780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52735"/>
            <a:ext cx="7910373" cy="544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03910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6480</TotalTime>
  <Words>4398</Words>
  <Application>Microsoft Office PowerPoint</Application>
  <PresentationFormat>Presentación en pantalla (4:3)</PresentationFormat>
  <Paragraphs>1426</Paragraphs>
  <Slides>73</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73</vt:i4>
      </vt:variant>
    </vt:vector>
  </HeadingPairs>
  <TitlesOfParts>
    <vt:vector size="83" baseType="lpstr">
      <vt:lpstr>Arial</vt:lpstr>
      <vt:lpstr>Calibri</vt:lpstr>
      <vt:lpstr>Century Gothic</vt:lpstr>
      <vt:lpstr>Symbol</vt:lpstr>
      <vt:lpstr>Times New Roman</vt:lpstr>
      <vt:lpstr>Verdana</vt:lpstr>
      <vt:lpstr>Wingdings</vt:lpstr>
      <vt:lpstr>Diseño personalizado</vt:lpstr>
      <vt:lpstr>1_Diseño personalizado</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Promocion Gilberto</dc:creator>
  <cp:lastModifiedBy>Fabián Chávez</cp:lastModifiedBy>
  <cp:revision>265</cp:revision>
  <cp:lastPrinted>2017-11-23T21:00:43Z</cp:lastPrinted>
  <dcterms:created xsi:type="dcterms:W3CDTF">2015-03-19T18:09:07Z</dcterms:created>
  <dcterms:modified xsi:type="dcterms:W3CDTF">2018-06-22T03:19:06Z</dcterms:modified>
</cp:coreProperties>
</file>