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3" r:id="rId10"/>
    <p:sldId id="266" r:id="rId11"/>
    <p:sldId id="262" r:id="rId12"/>
    <p:sldId id="267" r:id="rId13"/>
    <p:sldId id="269" r:id="rId14"/>
    <p:sldId id="270" r:id="rId15"/>
    <p:sldId id="271" r:id="rId16"/>
    <p:sldId id="272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787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5116EE-4D3E-4B6B-9EC1-C46F8963BBF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E75B8C0-1D89-4C5C-9807-36FE902ABC20}">
      <dgm:prSet phldrT="[Texto]"/>
      <dgm:spPr/>
      <dgm:t>
        <a:bodyPr/>
        <a:lstStyle/>
        <a:p>
          <a:r>
            <a:rPr lang="es-ES" dirty="0"/>
            <a:t>LENGUAJE Y COMUNICACIÓN</a:t>
          </a:r>
        </a:p>
      </dgm:t>
    </dgm:pt>
    <dgm:pt modelId="{BBF8889C-B19D-43A0-A655-AAE4AD6D0ABE}" type="parTrans" cxnId="{BED08865-3CE3-4558-9058-6E46AEBED5A3}">
      <dgm:prSet/>
      <dgm:spPr/>
      <dgm:t>
        <a:bodyPr/>
        <a:lstStyle/>
        <a:p>
          <a:endParaRPr lang="es-ES"/>
        </a:p>
      </dgm:t>
    </dgm:pt>
    <dgm:pt modelId="{526977C3-60DE-43C9-B88B-6265AA45FE5C}" type="sibTrans" cxnId="{BED08865-3CE3-4558-9058-6E46AEBED5A3}">
      <dgm:prSet/>
      <dgm:spPr/>
      <dgm:t>
        <a:bodyPr/>
        <a:lstStyle/>
        <a:p>
          <a:endParaRPr lang="es-ES"/>
        </a:p>
      </dgm:t>
    </dgm:pt>
    <dgm:pt modelId="{93B81966-49F5-4B2A-87C9-934CB3618CF5}">
      <dgm:prSet phldrT="[Texto]"/>
      <dgm:spPr/>
      <dgm:t>
        <a:bodyPr/>
        <a:lstStyle/>
        <a:p>
          <a:r>
            <a:rPr lang="es-ES" dirty="0"/>
            <a:t>Lógica</a:t>
          </a:r>
        </a:p>
        <a:p>
          <a:r>
            <a:rPr lang="es-ES" dirty="0"/>
            <a:t>Unidad 4</a:t>
          </a:r>
        </a:p>
        <a:p>
          <a:r>
            <a:rPr lang="es-ES" dirty="0"/>
            <a:t>Construcción e identificación de argumentos verbales</a:t>
          </a:r>
        </a:p>
      </dgm:t>
    </dgm:pt>
    <dgm:pt modelId="{2671D5E0-24A3-47FF-A61C-6106C8DFDF64}" type="parTrans" cxnId="{DE385A16-91F0-4221-BAD5-C5B37DE8B65B}">
      <dgm:prSet/>
      <dgm:spPr/>
      <dgm:t>
        <a:bodyPr/>
        <a:lstStyle/>
        <a:p>
          <a:endParaRPr lang="es-ES"/>
        </a:p>
      </dgm:t>
    </dgm:pt>
    <dgm:pt modelId="{1B1C54D4-5AC2-40D9-8BD3-CEAD62F05390}" type="sibTrans" cxnId="{DE385A16-91F0-4221-BAD5-C5B37DE8B65B}">
      <dgm:prSet/>
      <dgm:spPr/>
      <dgm:t>
        <a:bodyPr/>
        <a:lstStyle/>
        <a:p>
          <a:endParaRPr lang="es-ES"/>
        </a:p>
      </dgm:t>
    </dgm:pt>
    <dgm:pt modelId="{7FB17DE3-E75D-4AD6-B785-65E1769F7EC6}">
      <dgm:prSet phldrT="[Texto]"/>
      <dgm:spPr/>
      <dgm:t>
        <a:bodyPr/>
        <a:lstStyle/>
        <a:p>
          <a:r>
            <a:rPr lang="es-ES" dirty="0"/>
            <a:t>Inglés IV</a:t>
          </a:r>
        </a:p>
        <a:p>
          <a:r>
            <a:rPr lang="es-ES" dirty="0"/>
            <a:t>Unidad 4</a:t>
          </a:r>
        </a:p>
        <a:p>
          <a:r>
            <a:rPr lang="es-ES" dirty="0"/>
            <a:t>Sugerencias y posibilidades.</a:t>
          </a:r>
        </a:p>
      </dgm:t>
    </dgm:pt>
    <dgm:pt modelId="{FB6EF5B8-F3D1-41D0-BF8A-3DF07E58EE10}" type="parTrans" cxnId="{DE415F74-9A82-4195-8F8D-2D195729F0FD}">
      <dgm:prSet/>
      <dgm:spPr/>
      <dgm:t>
        <a:bodyPr/>
        <a:lstStyle/>
        <a:p>
          <a:endParaRPr lang="es-ES"/>
        </a:p>
      </dgm:t>
    </dgm:pt>
    <dgm:pt modelId="{2853EF31-3EF6-4CB5-AA86-AF7084439053}" type="sibTrans" cxnId="{DE415F74-9A82-4195-8F8D-2D195729F0FD}">
      <dgm:prSet/>
      <dgm:spPr/>
      <dgm:t>
        <a:bodyPr/>
        <a:lstStyle/>
        <a:p>
          <a:endParaRPr lang="es-ES"/>
        </a:p>
      </dgm:t>
    </dgm:pt>
    <dgm:pt modelId="{935380A4-9B7E-403F-8CE3-3DD992C79D31}">
      <dgm:prSet phldrT="[Texto]"/>
      <dgm:spPr/>
      <dgm:t>
        <a:bodyPr/>
        <a:lstStyle/>
        <a:p>
          <a:pPr>
            <a:buNone/>
          </a:pPr>
          <a:r>
            <a:rPr lang="es-ES" dirty="0"/>
            <a:t>Teatro IV</a:t>
          </a:r>
        </a:p>
        <a:p>
          <a:pPr>
            <a:buNone/>
          </a:pPr>
          <a:r>
            <a:rPr lang="es-ES" dirty="0"/>
            <a:t>Unidad 1</a:t>
          </a:r>
        </a:p>
        <a:p>
          <a:pPr>
            <a:buFont typeface="Arial" panose="020B0604020202020204" pitchFamily="34" charset="0"/>
            <a:buNone/>
          </a:pPr>
          <a:r>
            <a:rPr lang="es-ES" dirty="0"/>
            <a:t>Elementos para la expresión verbal y corporal. </a:t>
          </a:r>
        </a:p>
        <a:p>
          <a:pPr>
            <a:buFont typeface="Arial" panose="020B0604020202020204" pitchFamily="34" charset="0"/>
            <a:buNone/>
          </a:pPr>
          <a:r>
            <a:rPr lang="es-ES" dirty="0"/>
            <a:t>Expresión dramática.</a:t>
          </a:r>
        </a:p>
      </dgm:t>
    </dgm:pt>
    <dgm:pt modelId="{BF07CF50-9935-43C4-90AE-94938F32D195}" type="parTrans" cxnId="{45E200E0-D8DE-4648-89F8-2ABD4174EF66}">
      <dgm:prSet/>
      <dgm:spPr/>
      <dgm:t>
        <a:bodyPr/>
        <a:lstStyle/>
        <a:p>
          <a:endParaRPr lang="es-ES"/>
        </a:p>
      </dgm:t>
    </dgm:pt>
    <dgm:pt modelId="{F20BA8C3-36D9-46B1-8716-FF75E1B38066}" type="sibTrans" cxnId="{45E200E0-D8DE-4648-89F8-2ABD4174EF66}">
      <dgm:prSet/>
      <dgm:spPr/>
      <dgm:t>
        <a:bodyPr/>
        <a:lstStyle/>
        <a:p>
          <a:endParaRPr lang="es-ES"/>
        </a:p>
      </dgm:t>
    </dgm:pt>
    <dgm:pt modelId="{2DB1AB8E-F41F-4A85-B040-B588DF25AC1F}" type="pres">
      <dgm:prSet presAssocID="{725116EE-4D3E-4B6B-9EC1-C46F8963BBF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B1D1B15-5C56-45CD-9EAB-6359AFE906A7}" type="pres">
      <dgm:prSet presAssocID="{725116EE-4D3E-4B6B-9EC1-C46F8963BBFE}" presName="matrix" presStyleCnt="0"/>
      <dgm:spPr/>
    </dgm:pt>
    <dgm:pt modelId="{77B45ABF-7E32-4322-ADDD-6355094089A1}" type="pres">
      <dgm:prSet presAssocID="{725116EE-4D3E-4B6B-9EC1-C46F8963BBFE}" presName="tile1" presStyleLbl="node1" presStyleIdx="0" presStyleCnt="4" custLinFactNeighborX="0" custLinFactNeighborY="0"/>
      <dgm:spPr/>
    </dgm:pt>
    <dgm:pt modelId="{E7079631-8C6A-4983-935E-C8D1471A7BC2}" type="pres">
      <dgm:prSet presAssocID="{725116EE-4D3E-4B6B-9EC1-C46F8963BBF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0E3DE37-3C02-4158-889B-14668375D5EC}" type="pres">
      <dgm:prSet presAssocID="{725116EE-4D3E-4B6B-9EC1-C46F8963BBFE}" presName="tile2" presStyleLbl="node1" presStyleIdx="1" presStyleCnt="4" custLinFactNeighborX="-948"/>
      <dgm:spPr/>
    </dgm:pt>
    <dgm:pt modelId="{687272AC-986F-405B-8122-142D9DBDCEB9}" type="pres">
      <dgm:prSet presAssocID="{725116EE-4D3E-4B6B-9EC1-C46F8963BBF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A916B34-827A-402E-AB53-B58447FC05E8}" type="pres">
      <dgm:prSet presAssocID="{725116EE-4D3E-4B6B-9EC1-C46F8963BBFE}" presName="tile3" presStyleLbl="node1" presStyleIdx="2" presStyleCnt="4" custLinFactNeighborX="48615" custLinFactNeighborY="0"/>
      <dgm:spPr>
        <a:prstGeom prst="flowChartAlternateProcess">
          <a:avLst/>
        </a:prstGeom>
      </dgm:spPr>
    </dgm:pt>
    <dgm:pt modelId="{F668A5A7-8F98-4910-9ABE-646BB8EF2519}" type="pres">
      <dgm:prSet presAssocID="{725116EE-4D3E-4B6B-9EC1-C46F8963BBF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89CA33C-8D0A-4319-9B3A-C22D63B6DB6D}" type="pres">
      <dgm:prSet presAssocID="{725116EE-4D3E-4B6B-9EC1-C46F8963BBFE}" presName="tile4" presStyleLbl="node1" presStyleIdx="3" presStyleCnt="4" custFlipHor="0" custScaleX="858" custScaleY="3485" custLinFactNeighborX="-94328" custLinFactNeighborY="76425"/>
      <dgm:spPr/>
    </dgm:pt>
    <dgm:pt modelId="{3F267044-2A7F-444B-A509-A4234B79F70F}" type="pres">
      <dgm:prSet presAssocID="{725116EE-4D3E-4B6B-9EC1-C46F8963BBF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4A68DF2-9774-4950-A7C2-D3D70432A38E}" type="pres">
      <dgm:prSet presAssocID="{725116EE-4D3E-4B6B-9EC1-C46F8963BBFE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69AF910D-2436-4CC6-9EC2-E18CE91FA50F}" type="presOf" srcId="{935380A4-9B7E-403F-8CE3-3DD992C79D31}" destId="{2A916B34-827A-402E-AB53-B58447FC05E8}" srcOrd="0" destOrd="0" presId="urn:microsoft.com/office/officeart/2005/8/layout/matrix1"/>
    <dgm:cxn modelId="{DE385A16-91F0-4221-BAD5-C5B37DE8B65B}" srcId="{2E75B8C0-1D89-4C5C-9807-36FE902ABC20}" destId="{93B81966-49F5-4B2A-87C9-934CB3618CF5}" srcOrd="0" destOrd="0" parTransId="{2671D5E0-24A3-47FF-A61C-6106C8DFDF64}" sibTransId="{1B1C54D4-5AC2-40D9-8BD3-CEAD62F05390}"/>
    <dgm:cxn modelId="{519FFE5F-6472-4B3F-ABB6-A1A381AECA75}" type="presOf" srcId="{935380A4-9B7E-403F-8CE3-3DD992C79D31}" destId="{F668A5A7-8F98-4910-9ABE-646BB8EF2519}" srcOrd="1" destOrd="0" presId="urn:microsoft.com/office/officeart/2005/8/layout/matrix1"/>
    <dgm:cxn modelId="{BED08865-3CE3-4558-9058-6E46AEBED5A3}" srcId="{725116EE-4D3E-4B6B-9EC1-C46F8963BBFE}" destId="{2E75B8C0-1D89-4C5C-9807-36FE902ABC20}" srcOrd="0" destOrd="0" parTransId="{BBF8889C-B19D-43A0-A655-AAE4AD6D0ABE}" sibTransId="{526977C3-60DE-43C9-B88B-6265AA45FE5C}"/>
    <dgm:cxn modelId="{D19DE54A-50A8-4CEB-A06C-5C414565C38A}" type="presOf" srcId="{725116EE-4D3E-4B6B-9EC1-C46F8963BBFE}" destId="{2DB1AB8E-F41F-4A85-B040-B588DF25AC1F}" srcOrd="0" destOrd="0" presId="urn:microsoft.com/office/officeart/2005/8/layout/matrix1"/>
    <dgm:cxn modelId="{8732F96C-E837-469D-927F-806FAB9D8EA7}" type="presOf" srcId="{2E75B8C0-1D89-4C5C-9807-36FE902ABC20}" destId="{E4A68DF2-9774-4950-A7C2-D3D70432A38E}" srcOrd="0" destOrd="0" presId="urn:microsoft.com/office/officeart/2005/8/layout/matrix1"/>
    <dgm:cxn modelId="{DE415F74-9A82-4195-8F8D-2D195729F0FD}" srcId="{2E75B8C0-1D89-4C5C-9807-36FE902ABC20}" destId="{7FB17DE3-E75D-4AD6-B785-65E1769F7EC6}" srcOrd="1" destOrd="0" parTransId="{FB6EF5B8-F3D1-41D0-BF8A-3DF07E58EE10}" sibTransId="{2853EF31-3EF6-4CB5-AA86-AF7084439053}"/>
    <dgm:cxn modelId="{D6409291-146E-42B7-BD91-E4177BFF03A8}" type="presOf" srcId="{7FB17DE3-E75D-4AD6-B785-65E1769F7EC6}" destId="{A0E3DE37-3C02-4158-889B-14668375D5EC}" srcOrd="0" destOrd="0" presId="urn:microsoft.com/office/officeart/2005/8/layout/matrix1"/>
    <dgm:cxn modelId="{E2551BAD-FBBC-4FB4-9A2A-5A2A84C7513B}" type="presOf" srcId="{93B81966-49F5-4B2A-87C9-934CB3618CF5}" destId="{E7079631-8C6A-4983-935E-C8D1471A7BC2}" srcOrd="1" destOrd="0" presId="urn:microsoft.com/office/officeart/2005/8/layout/matrix1"/>
    <dgm:cxn modelId="{FD8FE9C6-653E-4768-A891-2EEDC200F0B4}" type="presOf" srcId="{7FB17DE3-E75D-4AD6-B785-65E1769F7EC6}" destId="{687272AC-986F-405B-8122-142D9DBDCEB9}" srcOrd="1" destOrd="0" presId="urn:microsoft.com/office/officeart/2005/8/layout/matrix1"/>
    <dgm:cxn modelId="{45E200E0-D8DE-4648-89F8-2ABD4174EF66}" srcId="{2E75B8C0-1D89-4C5C-9807-36FE902ABC20}" destId="{935380A4-9B7E-403F-8CE3-3DD992C79D31}" srcOrd="2" destOrd="0" parTransId="{BF07CF50-9935-43C4-90AE-94938F32D195}" sibTransId="{F20BA8C3-36D9-46B1-8716-FF75E1B38066}"/>
    <dgm:cxn modelId="{E7D97AEC-FB77-445F-9B9D-8652CE664FB6}" type="presOf" srcId="{93B81966-49F5-4B2A-87C9-934CB3618CF5}" destId="{77B45ABF-7E32-4322-ADDD-6355094089A1}" srcOrd="0" destOrd="0" presId="urn:microsoft.com/office/officeart/2005/8/layout/matrix1"/>
    <dgm:cxn modelId="{51B9D736-CB70-4ADE-8E0D-D639C8755C8D}" type="presParOf" srcId="{2DB1AB8E-F41F-4A85-B040-B588DF25AC1F}" destId="{8B1D1B15-5C56-45CD-9EAB-6359AFE906A7}" srcOrd="0" destOrd="0" presId="urn:microsoft.com/office/officeart/2005/8/layout/matrix1"/>
    <dgm:cxn modelId="{51F2C264-5685-4106-A5AE-FED8AD3B41E8}" type="presParOf" srcId="{8B1D1B15-5C56-45CD-9EAB-6359AFE906A7}" destId="{77B45ABF-7E32-4322-ADDD-6355094089A1}" srcOrd="0" destOrd="0" presId="urn:microsoft.com/office/officeart/2005/8/layout/matrix1"/>
    <dgm:cxn modelId="{536BB85B-308D-460F-8333-65CCDF1B5601}" type="presParOf" srcId="{8B1D1B15-5C56-45CD-9EAB-6359AFE906A7}" destId="{E7079631-8C6A-4983-935E-C8D1471A7BC2}" srcOrd="1" destOrd="0" presId="urn:microsoft.com/office/officeart/2005/8/layout/matrix1"/>
    <dgm:cxn modelId="{05D6380C-49E3-4533-8CAD-8451ADE2BAEC}" type="presParOf" srcId="{8B1D1B15-5C56-45CD-9EAB-6359AFE906A7}" destId="{A0E3DE37-3C02-4158-889B-14668375D5EC}" srcOrd="2" destOrd="0" presId="urn:microsoft.com/office/officeart/2005/8/layout/matrix1"/>
    <dgm:cxn modelId="{612ADC8C-BC53-409E-9F9A-40F6D3A2AF86}" type="presParOf" srcId="{8B1D1B15-5C56-45CD-9EAB-6359AFE906A7}" destId="{687272AC-986F-405B-8122-142D9DBDCEB9}" srcOrd="3" destOrd="0" presId="urn:microsoft.com/office/officeart/2005/8/layout/matrix1"/>
    <dgm:cxn modelId="{1809CD0B-1CDC-4990-9B45-4AF833203782}" type="presParOf" srcId="{8B1D1B15-5C56-45CD-9EAB-6359AFE906A7}" destId="{2A916B34-827A-402E-AB53-B58447FC05E8}" srcOrd="4" destOrd="0" presId="urn:microsoft.com/office/officeart/2005/8/layout/matrix1"/>
    <dgm:cxn modelId="{D6615A48-7327-4EE5-A7F4-E2A2932F1718}" type="presParOf" srcId="{8B1D1B15-5C56-45CD-9EAB-6359AFE906A7}" destId="{F668A5A7-8F98-4910-9ABE-646BB8EF2519}" srcOrd="5" destOrd="0" presId="urn:microsoft.com/office/officeart/2005/8/layout/matrix1"/>
    <dgm:cxn modelId="{75E12330-900A-431A-806B-29E9F0B1585C}" type="presParOf" srcId="{8B1D1B15-5C56-45CD-9EAB-6359AFE906A7}" destId="{289CA33C-8D0A-4319-9B3A-C22D63B6DB6D}" srcOrd="6" destOrd="0" presId="urn:microsoft.com/office/officeart/2005/8/layout/matrix1"/>
    <dgm:cxn modelId="{5C2E0DA8-3B88-4338-9B63-224C8DBF264D}" type="presParOf" srcId="{8B1D1B15-5C56-45CD-9EAB-6359AFE906A7}" destId="{3F267044-2A7F-444B-A509-A4234B79F70F}" srcOrd="7" destOrd="0" presId="urn:microsoft.com/office/officeart/2005/8/layout/matrix1"/>
    <dgm:cxn modelId="{61A6484E-DC05-41F5-B508-56D9AFAE1F67}" type="presParOf" srcId="{2DB1AB8E-F41F-4A85-B040-B588DF25AC1F}" destId="{E4A68DF2-9774-4950-A7C2-D3D70432A38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45ABF-7E32-4322-ADDD-6355094089A1}">
      <dsp:nvSpPr>
        <dsp:cNvPr id="0" name=""/>
        <dsp:cNvSpPr/>
      </dsp:nvSpPr>
      <dsp:spPr>
        <a:xfrm rot="16200000">
          <a:off x="1339452" y="-1339452"/>
          <a:ext cx="3350418" cy="60293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Lógica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Unidad 4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Construcción e identificación de argumentos verbales</a:t>
          </a:r>
        </a:p>
      </dsp:txBody>
      <dsp:txXfrm rot="5400000">
        <a:off x="0" y="0"/>
        <a:ext cx="6029324" cy="2512814"/>
      </dsp:txXfrm>
    </dsp:sp>
    <dsp:sp modelId="{A0E3DE37-3C02-4158-889B-14668375D5EC}">
      <dsp:nvSpPr>
        <dsp:cNvPr id="0" name=""/>
        <dsp:cNvSpPr/>
      </dsp:nvSpPr>
      <dsp:spPr>
        <a:xfrm>
          <a:off x="5972166" y="0"/>
          <a:ext cx="6029324" cy="33504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Inglés IV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Unidad 4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Sugerencias y posibilidades.</a:t>
          </a:r>
        </a:p>
      </dsp:txBody>
      <dsp:txXfrm>
        <a:off x="5972166" y="0"/>
        <a:ext cx="6029324" cy="2512814"/>
      </dsp:txXfrm>
    </dsp:sp>
    <dsp:sp modelId="{2A916B34-827A-402E-AB53-B58447FC05E8}">
      <dsp:nvSpPr>
        <dsp:cNvPr id="0" name=""/>
        <dsp:cNvSpPr/>
      </dsp:nvSpPr>
      <dsp:spPr>
        <a:xfrm rot="10800000">
          <a:off x="2931156" y="3350418"/>
          <a:ext cx="6029324" cy="3350418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Teatro IV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Unidad 1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2500" kern="1200" dirty="0"/>
            <a:t>Elementos para la expresión verbal y corporal.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2500" kern="1200" dirty="0"/>
            <a:t>Expresión dramática.</a:t>
          </a:r>
        </a:p>
      </dsp:txBody>
      <dsp:txXfrm rot="10800000">
        <a:off x="2931156" y="4188023"/>
        <a:ext cx="6029324" cy="2512814"/>
      </dsp:txXfrm>
    </dsp:sp>
    <dsp:sp modelId="{289CA33C-8D0A-4319-9B3A-C22D63B6DB6D}">
      <dsp:nvSpPr>
        <dsp:cNvPr id="0" name=""/>
        <dsp:cNvSpPr/>
      </dsp:nvSpPr>
      <dsp:spPr>
        <a:xfrm rot="5400000">
          <a:off x="3298264" y="6616591"/>
          <a:ext cx="116762" cy="5173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68DF2-9774-4950-A7C2-D3D70432A38E}">
      <dsp:nvSpPr>
        <dsp:cNvPr id="0" name=""/>
        <dsp:cNvSpPr/>
      </dsp:nvSpPr>
      <dsp:spPr>
        <a:xfrm>
          <a:off x="4220527" y="2512814"/>
          <a:ext cx="3617594" cy="167520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LENGUAJE Y COMUNICACIÓN</a:t>
          </a:r>
        </a:p>
      </dsp:txBody>
      <dsp:txXfrm>
        <a:off x="4302304" y="2594591"/>
        <a:ext cx="3454040" cy="1511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6F958-E9D4-418B-A060-E7509366B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9622BD-4DC6-42BE-B34A-5CE8C4B0C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F8B4F2-0428-49FA-BE0F-6E76C1E7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FB37CC-4E5F-40B1-8C11-51817EB3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E3C210-7C43-4750-941D-DFFD3955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867C2-7E5C-4557-A48C-3BF84D35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7A37AB-9E1E-4864-9604-A612DEE2A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DFB2D4-BC6F-452C-827A-BF8820B2F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0A2260-4EBE-4AAE-A244-DBF2B73D9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E510FD-194C-4CED-A678-3983A5E4B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6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A018F6-EF4A-4655-BB3F-7F3458C463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2FE0B4-B7B3-4853-96D6-900238402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206EFF-273A-49A9-AB09-CAD1ED4D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DF7CEE-F47B-46B8-A951-53879153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BDEEB0-B0F4-49B7-8144-A3DB3DF2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9D9E05-2490-4214-8203-609C64CED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472AB6-398C-401D-9932-F3D5A654F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6A49BA-F812-4723-80EB-2DE8DF7B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D497B-3D7C-47BF-8F5C-C0E8B5699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2CF627-CA7B-480F-A8C7-2D4237F9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1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C5BA5-B465-453E-913C-330160738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4D16F8-10F2-4767-B92E-059803393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369AE8-69A1-4CE0-8038-95972527B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D562B7-C89A-457F-B3FE-5A4E336DC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48DCE4-4011-4BF2-BFE9-05591B01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4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2F3DA-28D5-4E44-AF62-9A904FA4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0DD8A9-BE26-4AFA-B46C-88A36C9CE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BD73E2-DC49-4039-881C-BC024D695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BAF4F1-CB0A-4557-9240-3AC1D06B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4350AB-E246-4754-80E8-33F6CE45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EAB861-C9F8-4C25-8090-620E46E6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3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A1EF3-A727-4211-B143-060BD50B3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2796BF-B5DD-45FE-959A-58B908CAF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059F5A-4DC1-436A-BE2C-0FA14A70E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555F871-3BD1-4E8E-A7F2-803928A79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6B20D8-CBF8-446C-8FE8-AA55F5A56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CCAAF3-D415-4CCB-869F-B3830EF8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21A667E-F2EE-4AC6-8A1E-2306810BA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B61CFB-F912-46B3-8703-71EDE0A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5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043BFB-255D-4CE5-910C-BF68D7E5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D31626-05D2-42B7-80EF-4E4B3932C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A6D5E6-8D08-4D9C-9DBF-DDC09A7F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22803F4-40F0-4C7A-BEA2-F4C4DBB80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3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DBDA34-1DA4-405B-973C-5D6C3D23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EB52000-25EA-40D8-8B18-BFDA16B0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76A984-B842-4672-9E03-99CBE90D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1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45830-A97B-4CFD-9DC8-869FFF929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9D5297-65B0-41C1-9589-02ECA2665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D49937-3AA2-400F-B5FF-9C96E7428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146AA2-D7F8-4FFE-8393-57B44942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F44D36-4439-46D1-B88C-C34103B4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944274-FC33-4485-9906-C603BBA3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3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7789B-4A71-4C3D-8204-363ADEDBE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D5D1125-FA7F-428E-A91A-EA5940E20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4C9A68-E91A-4558-8E24-7235D24CA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D60708-88BA-46C9-BD05-1A83DCC2E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2A6287-2C8A-41D3-828B-AE7BB384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245DC6-E1C3-4656-A5F5-C7E2B1709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3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7EA0FDC-FA03-4107-8485-2A64CB013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60B457-C51D-4472-9A31-AF836C212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0EE185-3BAB-42E7-98E7-593752C72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DE08D-795C-4EF6-9197-C7AF6F13A7F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1E95AF-6A8D-481A-B1F8-9C853CD57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A355D9-EAB4-4BF2-A100-935040EA7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3C870-3A1F-448D-AF4B-C4E5761E21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2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43DD2-6326-4639-85E7-A0A653AE47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D5677D-09D9-47F4-8BE2-A3E259831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988" y="3714750"/>
            <a:ext cx="9625012" cy="2244090"/>
          </a:xfrm>
        </p:spPr>
        <p:txBody>
          <a:bodyPr>
            <a:normAutofit fontScale="92500"/>
          </a:bodyPr>
          <a:lstStyle/>
          <a:p>
            <a:r>
              <a:rPr lang="es-MX" dirty="0"/>
              <a:t>NOMBRE DE LA INSTITUCIÓN  : UNIVERSIDAD LATINA S.C., CAMPUS CUAUTLA </a:t>
            </a:r>
          </a:p>
          <a:p>
            <a:r>
              <a:rPr lang="es-MX" dirty="0"/>
              <a:t>CLAVE DE LA INSTITUCIÓN :    6939</a:t>
            </a:r>
          </a:p>
          <a:p>
            <a:endParaRPr lang="es-MX" dirty="0"/>
          </a:p>
          <a:p>
            <a:r>
              <a:rPr lang="es-MX" dirty="0"/>
              <a:t>Equipo 7 </a:t>
            </a:r>
          </a:p>
          <a:p>
            <a:r>
              <a:rPr lang="es-MX" dirty="0"/>
              <a:t>Portafolio de evidencias</a:t>
            </a:r>
            <a:endParaRPr lang="en-US" dirty="0"/>
          </a:p>
        </p:txBody>
      </p:sp>
      <p:pic>
        <p:nvPicPr>
          <p:cNvPr id="3074" name="Picture 2" descr="https://ci5.googleusercontent.com/proxy/AJeDJ9M7jzn9DSVQRRSdA8nRTDq3plNXR_ga0LoUCaNIL4JZ5_O0zl6ghOX5A-GNuvsUnZIdyST78UrppvhF3eisqqYcPjPNXu-Pmctf26MnitGwRTMgg-hbtFkFnFraKBnHMVr3d5nTlX-I3Id6v55VwhsBS1uiQ2F91G0hcAU95Bk78QY-qJGiF_Dx3RuFWfc6immcCA0hxvA=s0-d-e1-ft#https://docs.google.com/uc?export=download&amp;id=0B7a97XElJKhoOUhjdGZYVkEtdG8&amp;revid=0B7a97XElJKhod24zc3RsMVNqN25nZ1V1aFNwUEQ5NVlicDZ3PQ">
            <a:extLst>
              <a:ext uri="{FF2B5EF4-FFF2-40B4-BE49-F238E27FC236}">
                <a16:creationId xmlns:a16="http://schemas.microsoft.com/office/drawing/2014/main" id="{0FE8489E-B761-417F-A19D-48D8FCEA6F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349" b="31102"/>
          <a:stretch/>
        </p:blipFill>
        <p:spPr bwMode="auto">
          <a:xfrm>
            <a:off x="4754880" y="-51433"/>
            <a:ext cx="2682240" cy="356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43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241F0-90DB-432E-9EB1-5400D0B8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900113"/>
            <a:ext cx="10515600" cy="1319212"/>
          </a:xfrm>
        </p:spPr>
        <p:txBody>
          <a:bodyPr>
            <a:noAutofit/>
          </a:bodyPr>
          <a:lstStyle/>
          <a:p>
            <a:pPr algn="ctr"/>
            <a:r>
              <a:rPr lang="es-MX" sz="10000" dirty="0"/>
              <a:t>PRODUCTO 2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423198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0093B-FEA4-44EB-B2C4-ACD8E1EF1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473A0C6-2387-4083-A562-6EE8F70A13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826128"/>
              </p:ext>
            </p:extLst>
          </p:nvPr>
        </p:nvGraphicFramePr>
        <p:xfrm>
          <a:off x="0" y="0"/>
          <a:ext cx="12058649" cy="6700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7628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522EB-E5BF-4E3B-9925-3C5D052C4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5A54E-7585-43C0-86B8-62E14CA6B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923"/>
            <a:ext cx="10515600" cy="49460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La juventud se encuentra en una etapa de carencia expresiva entre individuos. Debido a factores como el uso de las redes sociales; la generación que actualmente cursa la educación media superior, necesita una mayor seguridad al comunicarse y un lenguaje más asertivo, tener la capacidad de comprender instrucciones y ser crítico.</a:t>
            </a:r>
          </a:p>
          <a:p>
            <a:pPr marL="0" indent="0">
              <a:buNone/>
            </a:pPr>
            <a:r>
              <a:rPr lang="es-MX" dirty="0"/>
              <a:t>Actualmente la juventud vive la cultura de la poca atención y falta de concentración. Todo esto justo en un momento donde la globalización está desarrollándose en todas las áreas, y un ejemplo claro de esto, es el  requerimiento del idioma inglés y la incursión de la tecnología en el campo laboral y educativo.</a:t>
            </a:r>
          </a:p>
          <a:p>
            <a:pPr marL="0" indent="0">
              <a:buNone/>
            </a:pPr>
            <a:r>
              <a:rPr lang="es-MX" dirty="0"/>
              <a:t>La finalidad de este proyecto es brindar al alumno la pauta para poder desarrollar las herramientas lingüísticas y comunicativas para poder comprender y poder expresar los mensajes claramente; mediante la identificación de los errores o interferencias que se encuentren dentro de la comunicación.</a:t>
            </a:r>
          </a:p>
        </p:txBody>
      </p:sp>
    </p:spTree>
    <p:extLst>
      <p:ext uri="{BB962C8B-B14F-4D97-AF65-F5344CB8AC3E}">
        <p14:creationId xmlns:p14="http://schemas.microsoft.com/office/powerpoint/2010/main" val="2821800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522EB-E5BF-4E3B-9925-3C5D052C4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OBJETIVO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5A54E-7585-43C0-86B8-62E14CA6B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923"/>
            <a:ext cx="10515600" cy="4946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Aplicar apropiadamente aquellos elementos envueltos dentro de la comunicación (comprensión y expresión) mediante la asociación de ideas primarias y secundarias. Lo cual le permitirá analizar y evaluar los mensajes recibidos. </a:t>
            </a:r>
          </a:p>
        </p:txBody>
      </p:sp>
    </p:spTree>
    <p:extLst>
      <p:ext uri="{BB962C8B-B14F-4D97-AF65-F5344CB8AC3E}">
        <p14:creationId xmlns:p14="http://schemas.microsoft.com/office/powerpoint/2010/main" val="242442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522EB-E5BF-4E3B-9925-3C5D052C4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OBJETIVOS POR MATERIAS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B6FB8F3-2984-4BA9-B000-82D3663E56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122347"/>
              </p:ext>
            </p:extLst>
          </p:nvPr>
        </p:nvGraphicFramePr>
        <p:xfrm>
          <a:off x="838200" y="1370990"/>
          <a:ext cx="10515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962920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b="1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LÓGICA:</a:t>
                      </a:r>
                    </a:p>
                    <a:p>
                      <a:r>
                        <a:rPr lang="es-MX" sz="1800" b="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Comprender argumentos orales y escritos; parcial y totalmente. </a:t>
                      </a:r>
                    </a:p>
                    <a:p>
                      <a:r>
                        <a:rPr lang="es-MX" sz="1800" b="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Elaborar ideas principales y sencundarias apropiadamente.</a:t>
                      </a:r>
                    </a:p>
                    <a:p>
                      <a:endParaRPr lang="es-MX" sz="1800" b="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339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1" noProof="0"/>
                        <a:t>INGLÉS:  </a:t>
                      </a:r>
                    </a:p>
                    <a:p>
                      <a:r>
                        <a:rPr lang="es-MX" b="0" noProof="0"/>
                        <a:t>Sugerir mediante estructuras formales  distintos puntos de vista.</a:t>
                      </a:r>
                    </a:p>
                    <a:p>
                      <a:r>
                        <a:rPr lang="es-MX" b="0" noProof="0"/>
                        <a:t>Expresar posibilidades mediante condicionales escrios y verbales.</a:t>
                      </a:r>
                    </a:p>
                    <a:p>
                      <a:r>
                        <a:rPr lang="es-MX" b="0" noProof="0"/>
                        <a:t>Distinguir errores gramaticales dentro de expresiones para recomendar o expresar posibilidades.</a:t>
                      </a:r>
                    </a:p>
                    <a:p>
                      <a:r>
                        <a:rPr lang="es-MX" b="0" noProof="0"/>
                        <a:t>                 </a:t>
                      </a:r>
                      <a:endParaRPr lang="es-MX" b="1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375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1" noProof="0" dirty="0"/>
                        <a:t>TEATRO:</a:t>
                      </a:r>
                    </a:p>
                    <a:p>
                      <a:r>
                        <a:rPr lang="es-MX" b="0" noProof="0" dirty="0"/>
                        <a:t>Conocer las características de la </a:t>
                      </a:r>
                      <a:r>
                        <a:rPr lang="es-MX" b="0" noProof="0" dirty="0" err="1"/>
                        <a:t>expressi</a:t>
                      </a:r>
                      <a:endParaRPr lang="es-MX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990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221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522EB-E5BF-4E3B-9925-3C5D052C4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ASUNTO A RESOLVER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5A54E-7585-43C0-86B8-62E14CA6B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923"/>
            <a:ext cx="10515600" cy="4946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Elabora un </a:t>
            </a:r>
            <a:r>
              <a:rPr lang="es-MX" dirty="0" err="1"/>
              <a:t>guión</a:t>
            </a:r>
            <a:r>
              <a:rPr lang="es-MX" dirty="0"/>
              <a:t> en inglés que te permita expresar una problemática social desde la perspectiva estudiantil, haciendo uso apropiado de la expresión y finalmente presentarlo como obra teatral.</a:t>
            </a:r>
          </a:p>
        </p:txBody>
      </p:sp>
    </p:spTree>
    <p:extLst>
      <p:ext uri="{BB962C8B-B14F-4D97-AF65-F5344CB8AC3E}">
        <p14:creationId xmlns:p14="http://schemas.microsoft.com/office/powerpoint/2010/main" val="3154835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522EB-E5BF-4E3B-9925-3C5D052C4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-22923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SECUENCIA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6933A0F-BCFE-4E72-91A4-80EA0AA40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062188"/>
              </p:ext>
            </p:extLst>
          </p:nvPr>
        </p:nvGraphicFramePr>
        <p:xfrm>
          <a:off x="358140" y="1016174"/>
          <a:ext cx="11475720" cy="5779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101361496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3418509976"/>
                    </a:ext>
                  </a:extLst>
                </a:gridCol>
                <a:gridCol w="4987290">
                  <a:extLst>
                    <a:ext uri="{9D8B030D-6E8A-4147-A177-3AD203B41FA5}">
                      <a16:colId xmlns:a16="http://schemas.microsoft.com/office/drawing/2014/main" val="2008108902"/>
                    </a:ext>
                  </a:extLst>
                </a:gridCol>
                <a:gridCol w="2868930">
                  <a:extLst>
                    <a:ext uri="{9D8B030D-6E8A-4147-A177-3AD203B41FA5}">
                      <a16:colId xmlns:a16="http://schemas.microsoft.com/office/drawing/2014/main" val="3386340403"/>
                    </a:ext>
                  </a:extLst>
                </a:gridCol>
              </a:tblGrid>
              <a:tr h="348099">
                <a:tc>
                  <a:txBody>
                    <a:bodyPr/>
                    <a:lstStyle/>
                    <a:p>
                      <a:r>
                        <a:rPr lang="en-US" sz="1900" dirty="0"/>
                        <a:t>Etapa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/>
                        <a:t>Inglés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/>
                        <a:t>Lógica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Teatro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269096"/>
                  </a:ext>
                </a:extLst>
              </a:tr>
              <a:tr h="2958838">
                <a:tc>
                  <a:txBody>
                    <a:bodyPr/>
                    <a:lstStyle/>
                    <a:p>
                      <a:r>
                        <a:rPr lang="es-MX" sz="1900" noProof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900" noProof="0" dirty="0"/>
                        <a:t>1.- Verbos modales: can, </a:t>
                      </a:r>
                      <a:r>
                        <a:rPr lang="es-MX" sz="1900" noProof="0" dirty="0" err="1"/>
                        <a:t>may</a:t>
                      </a:r>
                      <a:r>
                        <a:rPr lang="es-MX" sz="1900" noProof="0" dirty="0"/>
                        <a:t> </a:t>
                      </a:r>
                      <a:r>
                        <a:rPr lang="es-MX" sz="1900" noProof="0" dirty="0" err="1"/>
                        <a:t>should</a:t>
                      </a:r>
                      <a:r>
                        <a:rPr lang="es-MX" sz="1900" noProof="0" dirty="0"/>
                        <a:t>, </a:t>
                      </a:r>
                      <a:r>
                        <a:rPr lang="es-MX" sz="1900" noProof="0" dirty="0" err="1"/>
                        <a:t>could</a:t>
                      </a:r>
                      <a:r>
                        <a:rPr lang="es-MX" sz="1900" noProof="0" dirty="0"/>
                        <a:t>.</a:t>
                      </a:r>
                    </a:p>
                    <a:p>
                      <a:endParaRPr lang="es-MX" sz="1900" noProof="0" dirty="0"/>
                    </a:p>
                    <a:p>
                      <a:r>
                        <a:rPr lang="es-MX" sz="1900" noProof="0" dirty="0"/>
                        <a:t>4.- Estructuras de permiso y posibilidad.</a:t>
                      </a:r>
                    </a:p>
                    <a:p>
                      <a:endParaRPr lang="es-MX" sz="1900" noProof="0" dirty="0"/>
                    </a:p>
                    <a:p>
                      <a:r>
                        <a:rPr lang="es-MX" sz="1900" noProof="0" dirty="0"/>
                        <a:t>10.- Sugerencias, estructuras imperativas en presente simple-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900" noProof="0" dirty="0"/>
                        <a:t>2.- Elementos del argumento escrito: tema, tesis principal e ideas secundarias.</a:t>
                      </a:r>
                    </a:p>
                    <a:p>
                      <a:endParaRPr lang="es-MX" sz="1900" noProof="0" dirty="0"/>
                    </a:p>
                    <a:p>
                      <a:r>
                        <a:rPr lang="es-MX" sz="1900" noProof="0" dirty="0"/>
                        <a:t>3.- Conectores, premisas y conclusiones.</a:t>
                      </a:r>
                    </a:p>
                    <a:p>
                      <a:endParaRPr lang="es-MX" sz="1900" noProof="0" dirty="0"/>
                    </a:p>
                    <a:p>
                      <a:r>
                        <a:rPr lang="es-MX" sz="1900" noProof="0" dirty="0"/>
                        <a:t>5.- Intenciones  e implicaciones del argumento.</a:t>
                      </a:r>
                    </a:p>
                    <a:p>
                      <a:endParaRPr lang="es-MX" sz="1900" noProof="0" dirty="0"/>
                    </a:p>
                    <a:p>
                      <a:r>
                        <a:rPr lang="es-MX" sz="1900" noProof="0" dirty="0"/>
                        <a:t>6.- Esquematización de argumentos.</a:t>
                      </a:r>
                    </a:p>
                    <a:p>
                      <a:endParaRPr lang="es-MX" sz="1900" noProof="0" dirty="0"/>
                    </a:p>
                    <a:p>
                      <a:r>
                        <a:rPr lang="es-MX" sz="1900" noProof="0" dirty="0"/>
                        <a:t>9.- Estructuras del texto, argumento principal y secundario.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900" noProof="0" dirty="0"/>
                        <a:t>7.- La expresión dramática y el juego.</a:t>
                      </a:r>
                    </a:p>
                    <a:p>
                      <a:endParaRPr lang="es-MX" sz="1900" noProof="0" dirty="0"/>
                    </a:p>
                    <a:p>
                      <a:r>
                        <a:rPr lang="es-MX" sz="1900" noProof="0" dirty="0"/>
                        <a:t>8.- Elementos para la expresión verbal y corporal.</a:t>
                      </a:r>
                    </a:p>
                    <a:p>
                      <a:endParaRPr lang="es-MX" sz="1900" noProof="0" dirty="0"/>
                    </a:p>
                    <a:p>
                      <a:r>
                        <a:rPr lang="es-MX" sz="1900" noProof="0" dirty="0"/>
                        <a:t>11.- Convenciones teatrales.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660633"/>
                  </a:ext>
                </a:extLst>
              </a:tr>
              <a:tr h="348099">
                <a:tc>
                  <a:txBody>
                    <a:bodyPr/>
                    <a:lstStyle/>
                    <a:p>
                      <a:r>
                        <a:rPr lang="es-MX" sz="1900" noProof="0" dirty="0"/>
                        <a:t>B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900" noProof="0" dirty="0"/>
                        <a:t>Elaboración del </a:t>
                      </a:r>
                      <a:r>
                        <a:rPr lang="es-MX" sz="1900" noProof="0" dirty="0" err="1"/>
                        <a:t>guión</a:t>
                      </a:r>
                      <a:r>
                        <a:rPr lang="es-MX" sz="1900" noProof="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4870"/>
                  </a:ext>
                </a:extLst>
              </a:tr>
              <a:tr h="609172">
                <a:tc>
                  <a:txBody>
                    <a:bodyPr/>
                    <a:lstStyle/>
                    <a:p>
                      <a:r>
                        <a:rPr lang="es-MX" sz="1900" noProof="0" dirty="0"/>
                        <a:t>C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900" noProof="0" dirty="0"/>
                        <a:t>Ensayo del y preparación de materiales.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712076"/>
                  </a:ext>
                </a:extLst>
              </a:tr>
              <a:tr h="842154">
                <a:tc>
                  <a:txBody>
                    <a:bodyPr/>
                    <a:lstStyle/>
                    <a:p>
                      <a:r>
                        <a:rPr lang="es-MX" sz="1900" noProof="0" dirty="0"/>
                        <a:t>D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900" noProof="0" dirty="0"/>
                        <a:t>Presentación de la obra.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983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008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C2C382-145E-4981-B0D7-BF0449359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1A5FBD-0E06-43FA-B33B-6F7096DB9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2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6EEC3-80FD-4DFB-8481-361A389F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Integrantes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9FB4A7-0E43-4EA6-8B49-72536782D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Guillermo Daniel Gutiérrez Toledano. Inglés IV</a:t>
            </a:r>
          </a:p>
          <a:p>
            <a:r>
              <a:rPr lang="es-MX" dirty="0"/>
              <a:t>Jesús Pérez </a:t>
            </a:r>
            <a:r>
              <a:rPr lang="es-MX" dirty="0" err="1"/>
              <a:t>Ortíz</a:t>
            </a:r>
            <a:r>
              <a:rPr lang="es-MX" dirty="0"/>
              <a:t> Lógica</a:t>
            </a:r>
          </a:p>
          <a:p>
            <a:r>
              <a:rPr lang="es-MX" dirty="0"/>
              <a:t>Celso Alberto Hernández </a:t>
            </a:r>
            <a:r>
              <a:rPr lang="es-MX" dirty="0" err="1"/>
              <a:t>Tufiño</a:t>
            </a:r>
            <a:r>
              <a:rPr lang="es-MX" dirty="0"/>
              <a:t>. Teatro IV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9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7ECF2-2BF2-4576-B44A-492CD9BA6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Nombre del proyecto: </a:t>
            </a:r>
            <a:r>
              <a:rPr lang="es-MX" u="sng" dirty="0"/>
              <a:t>LENGUAJE Y COMUNICACIÓN</a:t>
            </a:r>
            <a:endParaRPr lang="en-US" u="sng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A6798D2-C256-4103-895A-DBE2D0BA118B}"/>
              </a:ext>
            </a:extLst>
          </p:cNvPr>
          <p:cNvSpPr txBox="1">
            <a:spLocks/>
          </p:cNvSpPr>
          <p:nvPr/>
        </p:nvSpPr>
        <p:spPr>
          <a:xfrm>
            <a:off x="838200" y="22320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Fecha para aplicación del proyecto: </a:t>
            </a:r>
            <a:r>
              <a:rPr lang="es-MX" u="sng" dirty="0"/>
              <a:t>CICLO ESCOLAR 2018 2019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2176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C84FF-26F7-429A-ACE6-8B33A09D6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CONTENIDO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ADBAC-6D91-46DA-BBB6-FEFA98E5D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A)</a:t>
            </a:r>
          </a:p>
          <a:p>
            <a:pPr lvl="1"/>
            <a:r>
              <a:rPr lang="es-MX" dirty="0" err="1"/>
              <a:t>Pruducto</a:t>
            </a:r>
            <a:r>
              <a:rPr lang="es-MX" dirty="0"/>
              <a:t> 1. CAIAC. Conclusiones generales</a:t>
            </a:r>
          </a:p>
          <a:p>
            <a:pPr lvl="1"/>
            <a:r>
              <a:rPr lang="es-MX" dirty="0"/>
              <a:t>Producto 3. Fotografías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B)  </a:t>
            </a:r>
          </a:p>
          <a:p>
            <a:pPr lvl="1"/>
            <a:r>
              <a:rPr lang="es-MX" dirty="0"/>
              <a:t>Producto 2. Organizador gráfico del tema relacionando las materias</a:t>
            </a:r>
          </a:p>
          <a:p>
            <a:pPr marL="457200" lvl="1" indent="0">
              <a:buNone/>
            </a:pPr>
            <a:endParaRPr lang="es-MX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436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241F0-90DB-432E-9EB1-5400D0B8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900113"/>
            <a:ext cx="10515600" cy="1319212"/>
          </a:xfrm>
        </p:spPr>
        <p:txBody>
          <a:bodyPr>
            <a:noAutofit/>
          </a:bodyPr>
          <a:lstStyle/>
          <a:p>
            <a:pPr algn="ctr"/>
            <a:r>
              <a:rPr lang="es-MX" sz="10000" dirty="0"/>
              <a:t>PRODUCTO 1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60387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37AEE-D5BE-4531-B35B-16F26241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7B129F0-4883-4293-94AB-8E9C4B1C3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598264"/>
              </p:ext>
            </p:extLst>
          </p:nvPr>
        </p:nvGraphicFramePr>
        <p:xfrm>
          <a:off x="128588" y="0"/>
          <a:ext cx="12063412" cy="6477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0622">
                  <a:extLst>
                    <a:ext uri="{9D8B030D-6E8A-4147-A177-3AD203B41FA5}">
                      <a16:colId xmlns:a16="http://schemas.microsoft.com/office/drawing/2014/main" val="3122510375"/>
                    </a:ext>
                  </a:extLst>
                </a:gridCol>
                <a:gridCol w="8402790">
                  <a:extLst>
                    <a:ext uri="{9D8B030D-6E8A-4147-A177-3AD203B41FA5}">
                      <a16:colId xmlns:a16="http://schemas.microsoft.com/office/drawing/2014/main" val="2072180292"/>
                    </a:ext>
                  </a:extLst>
                </a:gridCol>
              </a:tblGrid>
              <a:tr h="2633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err="1">
                          <a:effectLst/>
                        </a:rPr>
                        <a:t>Interdisciplinariedad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60371"/>
                  </a:ext>
                </a:extLst>
              </a:tr>
              <a:tr h="63207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 dirty="0">
                          <a:effectLst/>
                        </a:rPr>
                        <a:t>1. ¿Qué es?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684" marR="6684" marT="66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 dirty="0">
                          <a:effectLst/>
                        </a:rPr>
                        <a:t>Es el punto de convergencia donde coinciden varias áreas del </a:t>
                      </a:r>
                      <a:r>
                        <a:rPr lang="es-MX" sz="1500" u="none" strike="noStrike" dirty="0" err="1">
                          <a:effectLst/>
                        </a:rPr>
                        <a:t>conocimineto</a:t>
                      </a:r>
                      <a:r>
                        <a:rPr lang="es-MX" sz="1500" u="none" strike="noStrike" dirty="0">
                          <a:effectLst/>
                        </a:rPr>
                        <a:t> para la aplicación de conocimientos en un entorno real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extLst>
                  <a:ext uri="{0D108BD9-81ED-4DB2-BD59-A6C34878D82A}">
                    <a16:rowId xmlns:a16="http://schemas.microsoft.com/office/drawing/2014/main" val="3537257679"/>
                  </a:ext>
                </a:extLst>
              </a:tr>
              <a:tr h="82169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 dirty="0">
                          <a:effectLst/>
                        </a:rPr>
                        <a:t>2. ¿Qué características tiene ?</a:t>
                      </a:r>
                      <a:endParaRPr lang="es-MX" sz="15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684" marR="6684" marT="66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 dirty="0">
                          <a:effectLst/>
                        </a:rPr>
                        <a:t>Los </a:t>
                      </a:r>
                      <a:r>
                        <a:rPr lang="es-MX" sz="1500" u="none" strike="noStrike" dirty="0" err="1">
                          <a:effectLst/>
                        </a:rPr>
                        <a:t>conocomientos</a:t>
                      </a:r>
                      <a:r>
                        <a:rPr lang="es-MX" sz="1500" u="none" strike="noStrike" dirty="0">
                          <a:effectLst/>
                        </a:rPr>
                        <a:t> se trasladan a un entorno práctico, hay una aportación a la comunidad </a:t>
                      </a:r>
                      <a:r>
                        <a:rPr lang="es-MX" sz="1500" u="none" strike="noStrike" dirty="0" err="1">
                          <a:effectLst/>
                        </a:rPr>
                        <a:t>estudiantilo</a:t>
                      </a:r>
                      <a:r>
                        <a:rPr lang="es-MX" sz="1500" u="none" strike="noStrike" dirty="0">
                          <a:effectLst/>
                        </a:rPr>
                        <a:t> ciudadana en general, se hace en equipo y el resultado exitoso involucra la buena aplicación de las áreas relacionadas y la buena coordinación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extLst>
                  <a:ext uri="{0D108BD9-81ED-4DB2-BD59-A6C34878D82A}">
                    <a16:rowId xmlns:a16="http://schemas.microsoft.com/office/drawing/2014/main" val="1008837204"/>
                  </a:ext>
                </a:extLst>
              </a:tr>
              <a:tr h="7690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>
                          <a:effectLst/>
                        </a:rPr>
                        <a:t>3. ¿Por qué es importante en la educación?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684" marR="6684" marT="66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 dirty="0">
                          <a:effectLst/>
                        </a:rPr>
                        <a:t>Para la aproximación al "mundo real" que generalmente queda distanciado de los estudios formales. El conocimiento adquiere una relevancia distinta a que si no hubiese interdisciplinariedad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extLst>
                  <a:ext uri="{0D108BD9-81ED-4DB2-BD59-A6C34878D82A}">
                    <a16:rowId xmlns:a16="http://schemas.microsoft.com/office/drawing/2014/main" val="3086309472"/>
                  </a:ext>
                </a:extLst>
              </a:tr>
              <a:tr h="140004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>
                          <a:effectLst/>
                        </a:rPr>
                        <a:t>4. ¿Cómo motivar  a los estudiantes para el trabajo interdisciplinario?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684" marR="6684" marT="66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 dirty="0">
                          <a:effectLst/>
                        </a:rPr>
                        <a:t>El simple hecho de tener un proyecto </a:t>
                      </a:r>
                      <a:r>
                        <a:rPr lang="es-MX" sz="1500" u="none" strike="noStrike" dirty="0" err="1">
                          <a:effectLst/>
                        </a:rPr>
                        <a:t>interdiscipliario</a:t>
                      </a:r>
                      <a:r>
                        <a:rPr lang="es-MX" sz="1500" u="none" strike="noStrike" dirty="0">
                          <a:effectLst/>
                        </a:rPr>
                        <a:t> bien elaborado motiva a los alumnos por el simple hecho de ser algo distinto, además de que fusiona varias materias en un solo trabajo; es decir que hay practicidad en la evaluación de las materias involucradas. Además de ello, una manera de aumentar la motivación de los alumnos, es precisamente involucrar a los alumnos desde el inicio del proyecto en aspectos que el profesor determine, tales como la rúbrica de evaluación y el cronograma.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extLst>
                  <a:ext uri="{0D108BD9-81ED-4DB2-BD59-A6C34878D82A}">
                    <a16:rowId xmlns:a16="http://schemas.microsoft.com/office/drawing/2014/main" val="2865875269"/>
                  </a:ext>
                </a:extLst>
              </a:tr>
              <a:tr h="121147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>
                          <a:effectLst/>
                        </a:rPr>
                        <a:t>5. ¿Cuáles son los prerrequisitos materiales, organizacionales y personales para la planeación del trabajo interdisciplinario?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684" marR="6684" marT="66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 dirty="0">
                          <a:effectLst/>
                        </a:rPr>
                        <a:t>Apertura al trabajo en equipo, buena comunicación entre el equipo. Conocimiento de las áreas relacionadas y capacidad de ver la relación que hay entre ellas.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extLst>
                  <a:ext uri="{0D108BD9-81ED-4DB2-BD59-A6C34878D82A}">
                    <a16:rowId xmlns:a16="http://schemas.microsoft.com/office/drawing/2014/main" val="1408022525"/>
                  </a:ext>
                </a:extLst>
              </a:tr>
              <a:tr h="138002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>
                          <a:effectLst/>
                        </a:rPr>
                        <a:t>6. ¿Qué papel juega la planeación en el trabajo interdisciplinario y qué características debe tener? 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684" marR="6684" marT="66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 dirty="0">
                          <a:effectLst/>
                        </a:rPr>
                        <a:t>La creación del punto de partida y la previsualización del trabajo en equipo. Incluso puede ayudar al profesor a general un nuevo paradigma que le ayude a percibir su materia de una manera sistemática y no individualizada. Como características debe ser claro e inclusivo, organizado en tiempo, lugar y forma. Considerando la naturaleza de los alumnos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" marR="6684" marT="6684" marB="0" anchor="b"/>
                </a:tc>
                <a:extLst>
                  <a:ext uri="{0D108BD9-81ED-4DB2-BD59-A6C34878D82A}">
                    <a16:rowId xmlns:a16="http://schemas.microsoft.com/office/drawing/2014/main" val="1845699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23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C6D10-64C9-488D-89CF-B2BD31A24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72D8ECB-8564-4649-979A-C01DD94EE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349332"/>
              </p:ext>
            </p:extLst>
          </p:nvPr>
        </p:nvGraphicFramePr>
        <p:xfrm>
          <a:off x="0" y="0"/>
          <a:ext cx="12192000" cy="4729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9642">
                  <a:extLst>
                    <a:ext uri="{9D8B030D-6E8A-4147-A177-3AD203B41FA5}">
                      <a16:colId xmlns:a16="http://schemas.microsoft.com/office/drawing/2014/main" val="1532640896"/>
                    </a:ext>
                  </a:extLst>
                </a:gridCol>
                <a:gridCol w="8492358">
                  <a:extLst>
                    <a:ext uri="{9D8B030D-6E8A-4147-A177-3AD203B41FA5}">
                      <a16:colId xmlns:a16="http://schemas.microsoft.com/office/drawing/2014/main" val="75590367"/>
                    </a:ext>
                  </a:extLst>
                </a:gridCol>
              </a:tblGrid>
              <a:tr h="4775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err="1">
                          <a:effectLst/>
                        </a:rPr>
                        <a:t>Aprendizaje</a:t>
                      </a:r>
                      <a:r>
                        <a:rPr lang="en-US" sz="1500" b="1" u="none" strike="noStrike" dirty="0">
                          <a:effectLst/>
                        </a:rPr>
                        <a:t> </a:t>
                      </a:r>
                      <a:r>
                        <a:rPr lang="en-US" sz="1500" b="1" u="none" strike="noStrike" dirty="0" err="1">
                          <a:effectLst/>
                        </a:rPr>
                        <a:t>cooperativo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678423"/>
                  </a:ext>
                </a:extLst>
              </a:tr>
              <a:tr h="47757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>
                          <a:effectLst/>
                        </a:rPr>
                        <a:t>1. ¿Qué es?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El trabajar en conjunto para lograr aprender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23960940"/>
                  </a:ext>
                </a:extLst>
              </a:tr>
              <a:tr h="85963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>
                          <a:effectLst/>
                        </a:rPr>
                        <a:t>2. ¿Cuáles son sus características?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>
                          <a:effectLst/>
                        </a:rPr>
                        <a:t>Los logros se adquieren de manera grupal, es llevado de forma democrática y con respeto, la carga de trabajo es equilibrada y se busca el avance en conjunto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3202556"/>
                  </a:ext>
                </a:extLst>
              </a:tr>
              <a:tr h="43937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>
                          <a:effectLst/>
                        </a:rPr>
                        <a:t>3. ¿ Cuáles son sus objetivos?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u="none" strike="noStrike">
                          <a:effectLst/>
                        </a:rPr>
                        <a:t>El usar un grupo como herramienta de aprendizaje efectivo.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3275839"/>
                  </a:ext>
                </a:extLst>
              </a:tr>
              <a:tr h="148916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>
                          <a:effectLst/>
                        </a:rPr>
                        <a:t>4. ¿Cuáles son las acciones de planteación y acompañamiento más importantes del profesro, en este tio de trabajos?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 dirty="0">
                          <a:effectLst/>
                        </a:rPr>
                        <a:t>Seguir un enfoque constructivista en el cual se mantenga suma atención a los procesos de la planeación. Considerando que los alumnos deben aplicar los conocimientos ya adquiridos. Durante el acompañamiento se debe tener sumo cuidado de no ser intrusivo en los equipos y permitir que desarrollen su trabajo conforme a los lineamientos ya acordados.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47706550"/>
                  </a:ext>
                </a:extLst>
              </a:tr>
              <a:tr h="98583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u="none" strike="noStrike">
                          <a:effectLst/>
                        </a:rPr>
                        <a:t>5. ¿De qué  manera se  vinculan  el trabajo interdisciplinario  y el aprendizaje coperativo?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 dirty="0">
                          <a:effectLst/>
                        </a:rPr>
                        <a:t>No puede haber interdisciplinariedad sin el trabajo en equipo. Características como el trabajo en equipo y el aprendizaje cooperativo son las que permiten que haya el desarrollo de un proyecto interdisciplinario.</a:t>
                      </a:r>
                      <a:endParaRPr lang="es-MX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6044823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BEF6E8DB-3ADC-498B-8DD3-FE39CA7106BA}"/>
              </a:ext>
            </a:extLst>
          </p:cNvPr>
          <p:cNvSpPr/>
          <p:nvPr/>
        </p:nvSpPr>
        <p:spPr>
          <a:xfrm>
            <a:off x="4519061" y="3244334"/>
            <a:ext cx="3153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Celso Alberto Hernández </a:t>
            </a:r>
            <a:r>
              <a:rPr lang="es-MX" dirty="0" err="1"/>
              <a:t>Tufiño</a:t>
            </a:r>
            <a:endParaRPr lang="en-US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687A6E6-8897-4C7D-ABB8-EEBA661FA594}"/>
              </a:ext>
            </a:extLst>
          </p:cNvPr>
          <p:cNvSpPr/>
          <p:nvPr/>
        </p:nvSpPr>
        <p:spPr>
          <a:xfrm>
            <a:off x="4519061" y="3244334"/>
            <a:ext cx="3153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Celso Alberto Hernández </a:t>
            </a:r>
            <a:r>
              <a:rPr lang="es-MX" dirty="0" err="1"/>
              <a:t>Tufiño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3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241F0-90DB-432E-9EB1-5400D0B8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900113"/>
            <a:ext cx="10515600" cy="1319212"/>
          </a:xfrm>
        </p:spPr>
        <p:txBody>
          <a:bodyPr>
            <a:noAutofit/>
          </a:bodyPr>
          <a:lstStyle/>
          <a:p>
            <a:pPr algn="ctr"/>
            <a:r>
              <a:rPr lang="es-MX" sz="10000" dirty="0"/>
              <a:t>PRODUCTO 3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752097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031E1-B623-4167-B578-DD3F5AE58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F7BAC2BC-8BDA-4009-967F-775C013ADF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871318"/>
            <a:ext cx="6932523" cy="3090862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43B1CF6-5EF2-4804-833A-49F3063919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523" y="104180"/>
            <a:ext cx="537210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9B2BC67-2A33-472D-AEB3-DBB3D42C4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76" y="3346847"/>
            <a:ext cx="5989548" cy="351115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6369072-CC6B-4E88-BA61-3866C53B04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6" y="0"/>
            <a:ext cx="6915016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41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1073</Words>
  <Application>Microsoft Office PowerPoint</Application>
  <PresentationFormat>Panorámica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Integrantes</vt:lpstr>
      <vt:lpstr>Nombre del proyecto: LENGUAJE Y COMUNICACIÓN</vt:lpstr>
      <vt:lpstr>CONTENIDO</vt:lpstr>
      <vt:lpstr>PRODUCTO 1</vt:lpstr>
      <vt:lpstr>Presentación de PowerPoint</vt:lpstr>
      <vt:lpstr>Presentación de PowerPoint</vt:lpstr>
      <vt:lpstr>PRODUCTO 3</vt:lpstr>
      <vt:lpstr>Presentación de PowerPoint</vt:lpstr>
      <vt:lpstr>PRODUCTO 2</vt:lpstr>
      <vt:lpstr>Presentación de PowerPoint</vt:lpstr>
      <vt:lpstr>INTRODUCCIÓN</vt:lpstr>
      <vt:lpstr>OBJETIVO GENERAL</vt:lpstr>
      <vt:lpstr>OBJETIVOS POR MATERIAS</vt:lpstr>
      <vt:lpstr>ASUNTO A RESOLVER</vt:lpstr>
      <vt:lpstr>SECUENCIA</vt:lpstr>
      <vt:lpstr>PLANEACIÓN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Ishimura</dc:creator>
  <cp:lastModifiedBy>Ishimura</cp:lastModifiedBy>
  <cp:revision>27</cp:revision>
  <dcterms:created xsi:type="dcterms:W3CDTF">2017-10-31T01:28:41Z</dcterms:created>
  <dcterms:modified xsi:type="dcterms:W3CDTF">2018-02-15T15:21:03Z</dcterms:modified>
</cp:coreProperties>
</file>