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Bell M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D3AD875-ACB8-4D31-A7DD-668C39A5CB13}">
  <a:tblStyle styleId="{4D3AD875-ACB8-4D31-A7DD-668C39A5CB1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8747B480-3318-4147-81A4-0D13FBB4368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BellMT-regular.fntdata"/><Relationship Id="rId11" Type="http://schemas.openxmlformats.org/officeDocument/2006/relationships/slide" Target="slides/slide6.xml"/><Relationship Id="rId22" Type="http://schemas.openxmlformats.org/officeDocument/2006/relationships/font" Target="fonts/BellMT-italic.fntdata"/><Relationship Id="rId10" Type="http://schemas.openxmlformats.org/officeDocument/2006/relationships/slide" Target="slides/slide5.xml"/><Relationship Id="rId21" Type="http://schemas.openxmlformats.org/officeDocument/2006/relationships/font" Target="fonts/BellMT-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BellM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27925b9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27925b9d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527925b9d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MX"/>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MX"/>
              <a:t>Dos  Interdisciplinarias de la fase de desarrollo</a:t>
            </a:r>
            <a:endParaRPr/>
          </a:p>
          <a:p>
            <a:pPr indent="0" lvl="0" marL="0" rtl="0" algn="l">
              <a:spcBef>
                <a:spcPts val="0"/>
              </a:spcBef>
              <a:spcAft>
                <a:spcPts val="0"/>
              </a:spcAft>
              <a:buNone/>
            </a:pPr>
            <a:r>
              <a:t/>
            </a:r>
            <a:endParaRPr/>
          </a:p>
        </p:txBody>
      </p:sp>
      <p:sp>
        <p:nvSpPr>
          <p:cNvPr id="205" name="Google Shape;2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sz="1200">
                <a:solidFill>
                  <a:schemeClr val="dk1"/>
                </a:solidFill>
                <a:latin typeface="Calibri"/>
                <a:ea typeface="Calibri"/>
                <a:cs typeface="Calibri"/>
                <a:sym typeface="Calibri"/>
              </a:rPr>
              <a:t>Una por asignatura de la fase de desarrollo del proyecto</a:t>
            </a:r>
            <a:endParaRPr/>
          </a:p>
          <a:p>
            <a:pPr indent="0" lvl="0" marL="0" rtl="0" algn="l">
              <a:spcBef>
                <a:spcPts val="0"/>
              </a:spcBef>
              <a:spcAft>
                <a:spcPts val="0"/>
              </a:spcAft>
              <a:buNone/>
            </a:pPr>
            <a:r>
              <a:t/>
            </a:r>
            <a:endParaRPr/>
          </a:p>
        </p:txBody>
      </p:sp>
      <p:sp>
        <p:nvSpPr>
          <p:cNvPr id="218" name="Google Shape;21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p:nvPr/>
        </p:nvSpPr>
        <p:spPr>
          <a:xfrm>
            <a:off x="5047489" y="4672700"/>
            <a:ext cx="6853158"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MX" sz="6600" u="none" cap="none" strike="noStrike">
                <a:solidFill>
                  <a:srgbClr val="C00000"/>
                </a:solidFill>
                <a:latin typeface="Calibri"/>
                <a:ea typeface="Calibri"/>
                <a:cs typeface="Calibri"/>
                <a:sym typeface="Calibri"/>
              </a:rPr>
              <a:t>El partido del siglo </a:t>
            </a:r>
            <a:endParaRPr b="1" i="0" sz="6600" u="none" cap="none" strike="noStrike">
              <a:solidFill>
                <a:srgbClr val="C00000"/>
              </a:solidFill>
              <a:latin typeface="Calibri"/>
              <a:ea typeface="Calibri"/>
              <a:cs typeface="Calibri"/>
              <a:sym typeface="Calibri"/>
            </a:endParaRPr>
          </a:p>
        </p:txBody>
      </p:sp>
      <p:sp>
        <p:nvSpPr>
          <p:cNvPr id="89" name="Google Shape;89;p13"/>
          <p:cNvSpPr txBox="1"/>
          <p:nvPr/>
        </p:nvSpPr>
        <p:spPr>
          <a:xfrm>
            <a:off x="5047489" y="3781680"/>
            <a:ext cx="3542095"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MX" sz="6600" u="none" cap="none" strike="noStrike">
                <a:solidFill>
                  <a:schemeClr val="accent5"/>
                </a:solidFill>
                <a:latin typeface="Calibri"/>
                <a:ea typeface="Calibri"/>
                <a:cs typeface="Calibri"/>
                <a:sym typeface="Calibri"/>
              </a:rPr>
              <a:t>Equipo 1: </a:t>
            </a:r>
            <a:endParaRPr b="1" sz="6600">
              <a:solidFill>
                <a:schemeClr val="accent5"/>
              </a:solidFill>
              <a:latin typeface="Calibri"/>
              <a:ea typeface="Calibri"/>
              <a:cs typeface="Calibri"/>
              <a:sym typeface="Calibri"/>
            </a:endParaRPr>
          </a:p>
        </p:txBody>
      </p:sp>
      <p:sp>
        <p:nvSpPr>
          <p:cNvPr id="90" name="Google Shape;90;p13"/>
          <p:cNvSpPr/>
          <p:nvPr/>
        </p:nvSpPr>
        <p:spPr>
          <a:xfrm>
            <a:off x="6544061" y="2658070"/>
            <a:ext cx="5356586" cy="10203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txBox="1"/>
          <p:nvPr/>
        </p:nvSpPr>
        <p:spPr>
          <a:xfrm>
            <a:off x="5541855" y="5589142"/>
            <a:ext cx="6095457"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MX" sz="2400">
                <a:solidFill>
                  <a:srgbClr val="1F3864"/>
                </a:solidFill>
                <a:latin typeface="Calibri"/>
                <a:ea typeface="Calibri"/>
                <a:cs typeface="Calibri"/>
                <a:sym typeface="Calibri"/>
              </a:rPr>
              <a:t>Cuarto año de preparatoria</a:t>
            </a:r>
            <a:endParaRPr sz="2400">
              <a:solidFill>
                <a:srgbClr val="1F3864"/>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b="0" l="0" r="0" t="0"/>
          <a:stretch/>
        </p:blipFill>
        <p:spPr>
          <a:xfrm>
            <a:off x="0" y="0"/>
            <a:ext cx="12192000" cy="6854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graphicFrame>
        <p:nvGraphicFramePr>
          <p:cNvPr id="177" name="Google Shape;177;p22"/>
          <p:cNvGraphicFramePr/>
          <p:nvPr/>
        </p:nvGraphicFramePr>
        <p:xfrm>
          <a:off x="94527" y="2058617"/>
          <a:ext cx="3000000" cy="3000000"/>
        </p:xfrm>
        <a:graphic>
          <a:graphicData uri="http://schemas.openxmlformats.org/drawingml/2006/table">
            <a:tbl>
              <a:tblPr bandRow="1" firstRow="1">
                <a:noFill/>
                <a:tableStyleId>{8747B480-3318-4147-81A4-0D13FBB43686}</a:tableStyleId>
              </a:tblPr>
              <a:tblGrid>
                <a:gridCol w="3116100"/>
                <a:gridCol w="8457500"/>
              </a:tblGrid>
              <a:tr h="4519175">
                <a:tc>
                  <a:txBody>
                    <a:bodyPr>
                      <a:noAutofit/>
                    </a:bodyPr>
                    <a:lstStyle/>
                    <a:p>
                      <a:pPr indent="0" lvl="0" marL="0" marR="0" rtl="0" algn="l">
                        <a:lnSpc>
                          <a:spcPct val="100000"/>
                        </a:lnSpc>
                        <a:spcBef>
                          <a:spcPts val="0"/>
                        </a:spcBef>
                        <a:spcAft>
                          <a:spcPts val="0"/>
                        </a:spcAft>
                        <a:buNone/>
                      </a:pPr>
                      <a:r>
                        <a:rPr b="0" lang="es-MX" sz="1800">
                          <a:solidFill>
                            <a:schemeClr val="dk1"/>
                          </a:solidFill>
                        </a:rPr>
                        <a:t>Lógica</a:t>
                      </a:r>
                      <a:endParaRPr b="0" sz="1800">
                        <a:solidFill>
                          <a:schemeClr val="dk1"/>
                        </a:solidFill>
                      </a:endParaRPr>
                    </a:p>
                  </a:txBody>
                  <a:tcPr marT="45725" marB="45725" marR="91450" marL="91450">
                    <a:solidFill>
                      <a:srgbClr val="C9DAF8"/>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s-MX" sz="1800">
                          <a:solidFill>
                            <a:schemeClr val="dk1"/>
                          </a:solidFill>
                        </a:rPr>
                        <a:t>Objetivo de la unidad	</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El alumno:</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	Demuestra y comprueba la validez de un argumento mediante el empleo de las tablas de verdad de las conectivas lógicas.</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Objetivo de la actividad	</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El alumno:</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	Tomará un pequeño dictado en donde se describe cada una de las tablas de verdad.</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	Identificará los símbolos lógicos que se utilizan para representar las diferentes conectivas lógicas de la lógica proposicional bivalente (negación, conjunción, disyunción, condicional, bicondicional). </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	Traducirá lenguaje formal a lenguaje natural y viceversa.</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	Reconocerá lo que expresa cada una de las tablas de verdad de las conectivas lógicas.</a:t>
                      </a:r>
                      <a:endParaRPr b="0" sz="1800">
                        <a:solidFill>
                          <a:schemeClr val="dk1"/>
                        </a:solidFill>
                      </a:endParaRPr>
                    </a:p>
                    <a:p>
                      <a:pPr indent="0" lvl="0" marL="0" marR="0" rtl="0" algn="l">
                        <a:lnSpc>
                          <a:spcPct val="100000"/>
                        </a:lnSpc>
                        <a:spcBef>
                          <a:spcPts val="0"/>
                        </a:spcBef>
                        <a:spcAft>
                          <a:spcPts val="0"/>
                        </a:spcAft>
                        <a:buClr>
                          <a:srgbClr val="000000"/>
                        </a:buClr>
                        <a:buFont typeface="Arial"/>
                        <a:buNone/>
                      </a:pPr>
                      <a:r>
                        <a:rPr b="0" lang="es-MX" sz="1800">
                          <a:solidFill>
                            <a:schemeClr val="dk1"/>
                          </a:solidFill>
                        </a:rPr>
                        <a:t>●	Realizará los ejercicios correspondientes a la práctica tanto de elaboración, solución como aplicación de las tablas de verdad para la realización de diversas estrategias en un partido de fútbol. </a:t>
                      </a:r>
                      <a:endParaRPr b="0" sz="1800">
                        <a:solidFill>
                          <a:schemeClr val="dk1"/>
                        </a:solidFill>
                      </a:endParaRPr>
                    </a:p>
                  </a:txBody>
                  <a:tcPr marT="45725" marB="45725" marR="91450" marL="91450">
                    <a:solidFill>
                      <a:srgbClr val="A4C2F4"/>
                    </a:solidFill>
                  </a:tcPr>
                </a:tc>
              </a:tr>
            </a:tbl>
          </a:graphicData>
        </a:graphic>
      </p:graphicFrame>
      <p:graphicFrame>
        <p:nvGraphicFramePr>
          <p:cNvPr id="178" name="Google Shape;178;p22"/>
          <p:cNvGraphicFramePr/>
          <p:nvPr/>
        </p:nvGraphicFramePr>
        <p:xfrm>
          <a:off x="471464" y="1513717"/>
          <a:ext cx="3000000" cy="3000000"/>
        </p:xfrm>
        <a:graphic>
          <a:graphicData uri="http://schemas.openxmlformats.org/drawingml/2006/table">
            <a:tbl>
              <a:tblPr bandRow="1" firstRow="1">
                <a:noFill/>
                <a:tableStyleId>{8747B480-3318-4147-81A4-0D13FBB43686}</a:tableStyleId>
              </a:tblPr>
              <a:tblGrid>
                <a:gridCol w="3042800"/>
                <a:gridCol w="8300800"/>
              </a:tblGrid>
              <a:tr h="370850">
                <a:tc>
                  <a:txBody>
                    <a:bodyPr>
                      <a:noAutofit/>
                    </a:bodyPr>
                    <a:lstStyle/>
                    <a:p>
                      <a:pPr indent="0" lvl="0" marL="0" marR="0" rtl="0" algn="ctr">
                        <a:spcBef>
                          <a:spcPts val="0"/>
                        </a:spcBef>
                        <a:spcAft>
                          <a:spcPts val="0"/>
                        </a:spcAft>
                        <a:buNone/>
                      </a:pPr>
                      <a:r>
                        <a:rPr lang="es-MX" sz="1800"/>
                        <a:t>Materia </a:t>
                      </a:r>
                      <a:endParaRPr sz="1800"/>
                    </a:p>
                  </a:txBody>
                  <a:tcPr marT="45725" marB="45725" marR="91450" marL="91450"/>
                </a:tc>
                <a:tc>
                  <a:txBody>
                    <a:bodyPr>
                      <a:noAutofit/>
                    </a:bodyPr>
                    <a:lstStyle/>
                    <a:p>
                      <a:pPr indent="0" lvl="0" marL="0" marR="0" rtl="0" algn="ctr">
                        <a:spcBef>
                          <a:spcPts val="0"/>
                        </a:spcBef>
                        <a:spcAft>
                          <a:spcPts val="0"/>
                        </a:spcAft>
                        <a:buNone/>
                      </a:pPr>
                      <a:r>
                        <a:rPr lang="es-MX" sz="1800"/>
                        <a:t>Objetivo</a:t>
                      </a:r>
                      <a:endParaRPr sz="1800"/>
                    </a:p>
                  </a:txBody>
                  <a:tcPr marT="45725" marB="45725" marR="91450" marL="91450"/>
                </a:tc>
              </a:tr>
            </a:tbl>
          </a:graphicData>
        </a:graphic>
      </p:graphicFrame>
      <p:pic>
        <p:nvPicPr>
          <p:cNvPr id="179" name="Google Shape;179;p22"/>
          <p:cNvPicPr preferRelativeResize="0"/>
          <p:nvPr/>
        </p:nvPicPr>
        <p:blipFill rotWithShape="1">
          <a:blip r:embed="rId3">
            <a:alphaModFix/>
          </a:blip>
          <a:srcRect b="0" l="0" r="0" t="0"/>
          <a:stretch/>
        </p:blipFill>
        <p:spPr>
          <a:xfrm>
            <a:off x="94524" y="1"/>
            <a:ext cx="1802926" cy="1339675"/>
          </a:xfrm>
          <a:prstGeom prst="rect">
            <a:avLst/>
          </a:prstGeom>
          <a:noFill/>
          <a:ln>
            <a:noFill/>
          </a:ln>
        </p:spPr>
      </p:pic>
      <p:sp>
        <p:nvSpPr>
          <p:cNvPr id="180" name="Google Shape;180;p22"/>
          <p:cNvSpPr txBox="1"/>
          <p:nvPr/>
        </p:nvSpPr>
        <p:spPr>
          <a:xfrm>
            <a:off x="2410124" y="100888"/>
            <a:ext cx="9258000" cy="144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Objetivo o propósitos a alcanzar, de cada asignatura involucrada</a:t>
            </a:r>
            <a:r>
              <a:rPr lang="es-MX" sz="1800">
                <a:solidFill>
                  <a:schemeClr val="dk1"/>
                </a:solidFill>
                <a:latin typeface="Calibri"/>
                <a:ea typeface="Calibri"/>
                <a:cs typeface="Calibri"/>
                <a:sym typeface="Calibri"/>
              </a:rPr>
              <a:t>.</a:t>
            </a:r>
            <a:endParaRPr b="1" sz="3600">
              <a:solidFill>
                <a:srgbClr val="FFC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23"/>
          <p:cNvPicPr preferRelativeResize="0"/>
          <p:nvPr/>
        </p:nvPicPr>
        <p:blipFill rotWithShape="1">
          <a:blip r:embed="rId3">
            <a:alphaModFix/>
          </a:blip>
          <a:srcRect b="0" l="0" r="0" t="0"/>
          <a:stretch/>
        </p:blipFill>
        <p:spPr>
          <a:xfrm>
            <a:off x="78893" y="775732"/>
            <a:ext cx="1998100" cy="1484699"/>
          </a:xfrm>
          <a:prstGeom prst="rect">
            <a:avLst/>
          </a:prstGeom>
          <a:noFill/>
          <a:ln>
            <a:noFill/>
          </a:ln>
        </p:spPr>
      </p:pic>
      <p:sp>
        <p:nvSpPr>
          <p:cNvPr id="186" name="Google Shape;186;p23"/>
          <p:cNvSpPr/>
          <p:nvPr/>
        </p:nvSpPr>
        <p:spPr>
          <a:xfrm>
            <a:off x="2076993" y="1523650"/>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3"/>
          <p:cNvSpPr/>
          <p:nvPr/>
        </p:nvSpPr>
        <p:spPr>
          <a:xfrm>
            <a:off x="2076993" y="1816874"/>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88" name="Google Shape;188;p23"/>
          <p:cNvSpPr txBox="1"/>
          <p:nvPr/>
        </p:nvSpPr>
        <p:spPr>
          <a:xfrm>
            <a:off x="2359071" y="194643"/>
            <a:ext cx="9339152"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3600">
                <a:solidFill>
                  <a:srgbClr val="FFC000"/>
                </a:solidFill>
                <a:latin typeface="Calibri"/>
                <a:ea typeface="Calibri"/>
                <a:cs typeface="Calibri"/>
                <a:sym typeface="Calibri"/>
              </a:rPr>
              <a:t> 8.</a:t>
            </a:r>
            <a:r>
              <a:rPr b="1" lang="es-MX" sz="4000">
                <a:solidFill>
                  <a:srgbClr val="FFC000"/>
                </a:solidFill>
                <a:latin typeface="Calibri"/>
                <a:ea typeface="Calibri"/>
                <a:cs typeface="Calibri"/>
                <a:sym typeface="Calibri"/>
              </a:rPr>
              <a:t>Una Interdisciplinaria para dar inicio o detonar el proyecto</a:t>
            </a:r>
            <a:endParaRPr/>
          </a:p>
        </p:txBody>
      </p:sp>
      <p:sp>
        <p:nvSpPr>
          <p:cNvPr id="189" name="Google Shape;189;p23"/>
          <p:cNvSpPr/>
          <p:nvPr/>
        </p:nvSpPr>
        <p:spPr>
          <a:xfrm>
            <a:off x="1949775" y="2596100"/>
            <a:ext cx="8840100" cy="2973900"/>
          </a:xfrm>
          <a:prstGeom prst="rect">
            <a:avLst/>
          </a:prstGeom>
          <a:solidFill>
            <a:srgbClr val="0B539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a:off x="2545675" y="3041000"/>
            <a:ext cx="7801800" cy="2084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1800">
                <a:solidFill>
                  <a:schemeClr val="lt1"/>
                </a:solidFill>
              </a:rPr>
              <a:t>La actividad detonadora se realiza en el marco de un partido de futbol femenil y otro varonil. Los cuales serán planeados y ejecutados por los alumnos del cuarto grado.</a:t>
            </a:r>
            <a:endParaRPr sz="1800">
              <a:solidFill>
                <a:schemeClr val="lt1"/>
              </a:solidFill>
            </a:endParaRPr>
          </a:p>
          <a:p>
            <a:pPr indent="0" lvl="0" marL="0" marR="0" rtl="0" algn="just">
              <a:spcBef>
                <a:spcPts val="0"/>
              </a:spcBef>
              <a:spcAft>
                <a:spcPts val="0"/>
              </a:spcAft>
              <a:buNone/>
            </a:pPr>
            <a:r>
              <a:t/>
            </a:r>
            <a:endParaRPr sz="1800">
              <a:solidFill>
                <a:schemeClr val="lt1"/>
              </a:solidFill>
            </a:endParaRPr>
          </a:p>
          <a:p>
            <a:pPr indent="0" lvl="0" marL="0" marR="0" rtl="0" algn="just">
              <a:spcBef>
                <a:spcPts val="0"/>
              </a:spcBef>
              <a:spcAft>
                <a:spcPts val="0"/>
              </a:spcAft>
              <a:buNone/>
            </a:pPr>
            <a:r>
              <a:rPr lang="es-MX" sz="1800">
                <a:solidFill>
                  <a:schemeClr val="lt1"/>
                </a:solidFill>
              </a:rPr>
              <a:t>Su principal finalidad es generar interés en el tema para poder entonces realizar diversas actividades con las materias integradoras a partir del enfoque didáctico que cada una de ellas.</a:t>
            </a:r>
            <a:endParaRPr sz="1800">
              <a:solidFill>
                <a:schemeClr val="lt1"/>
              </a:solidFill>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24"/>
          <p:cNvPicPr preferRelativeResize="0"/>
          <p:nvPr/>
        </p:nvPicPr>
        <p:blipFill rotWithShape="1">
          <a:blip r:embed="rId3">
            <a:alphaModFix/>
          </a:blip>
          <a:srcRect b="0" l="0" r="0" t="0"/>
          <a:stretch/>
        </p:blipFill>
        <p:spPr>
          <a:xfrm>
            <a:off x="224246" y="226535"/>
            <a:ext cx="1998100" cy="1484699"/>
          </a:xfrm>
          <a:prstGeom prst="rect">
            <a:avLst/>
          </a:prstGeom>
          <a:noFill/>
          <a:ln>
            <a:noFill/>
          </a:ln>
        </p:spPr>
      </p:pic>
      <p:sp>
        <p:nvSpPr>
          <p:cNvPr id="196" name="Google Shape;196;p24"/>
          <p:cNvSpPr/>
          <p:nvPr/>
        </p:nvSpPr>
        <p:spPr>
          <a:xfrm>
            <a:off x="2076993" y="1123406"/>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4"/>
          <p:cNvSpPr/>
          <p:nvPr/>
        </p:nvSpPr>
        <p:spPr>
          <a:xfrm>
            <a:off x="2076993" y="1317236"/>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98" name="Google Shape;198;p24"/>
          <p:cNvSpPr txBox="1"/>
          <p:nvPr/>
        </p:nvSpPr>
        <p:spPr>
          <a:xfrm>
            <a:off x="3255785" y="345878"/>
            <a:ext cx="797767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MX" sz="4000">
                <a:solidFill>
                  <a:srgbClr val="FFC000"/>
                </a:solidFill>
                <a:latin typeface="Calibri"/>
                <a:ea typeface="Calibri"/>
                <a:cs typeface="Calibri"/>
                <a:sym typeface="Calibri"/>
              </a:rPr>
              <a:t>8. Evidencias del partido del siglo</a:t>
            </a:r>
            <a:endParaRPr b="1" sz="4000">
              <a:solidFill>
                <a:srgbClr val="FFC000"/>
              </a:solidFill>
              <a:latin typeface="Calibri"/>
              <a:ea typeface="Calibri"/>
              <a:cs typeface="Calibri"/>
              <a:sym typeface="Calibri"/>
            </a:endParaRPr>
          </a:p>
        </p:txBody>
      </p:sp>
      <p:pic>
        <p:nvPicPr>
          <p:cNvPr id="199" name="Google Shape;199;p24"/>
          <p:cNvPicPr preferRelativeResize="0"/>
          <p:nvPr/>
        </p:nvPicPr>
        <p:blipFill rotWithShape="1">
          <a:blip r:embed="rId4">
            <a:alphaModFix/>
          </a:blip>
          <a:srcRect b="43107" l="0" r="7798" t="0"/>
          <a:stretch/>
        </p:blipFill>
        <p:spPr>
          <a:xfrm>
            <a:off x="554180" y="1641817"/>
            <a:ext cx="5278582" cy="2442839"/>
          </a:xfrm>
          <a:prstGeom prst="rect">
            <a:avLst/>
          </a:prstGeom>
          <a:noFill/>
          <a:ln cap="flat" cmpd="sng" w="9525">
            <a:solidFill>
              <a:srgbClr val="000000"/>
            </a:solidFill>
            <a:prstDash val="solid"/>
            <a:bevel/>
            <a:headEnd len="sm" w="sm" type="none"/>
            <a:tailEnd len="sm" w="sm" type="none"/>
          </a:ln>
        </p:spPr>
      </p:pic>
      <p:pic>
        <p:nvPicPr>
          <p:cNvPr id="200" name="Google Shape;200;p24"/>
          <p:cNvPicPr preferRelativeResize="0"/>
          <p:nvPr/>
        </p:nvPicPr>
        <p:blipFill rotWithShape="1">
          <a:blip r:embed="rId5">
            <a:alphaModFix/>
          </a:blip>
          <a:srcRect b="30368" l="0" r="0" t="5009"/>
          <a:stretch/>
        </p:blipFill>
        <p:spPr>
          <a:xfrm>
            <a:off x="6162696" y="1626960"/>
            <a:ext cx="5070764" cy="2457696"/>
          </a:xfrm>
          <a:prstGeom prst="rect">
            <a:avLst/>
          </a:prstGeom>
          <a:noFill/>
          <a:ln cap="flat" cmpd="sng" w="9525">
            <a:solidFill>
              <a:srgbClr val="0C343D"/>
            </a:solidFill>
            <a:prstDash val="solid"/>
            <a:bevel/>
            <a:headEnd len="sm" w="sm" type="none"/>
            <a:tailEnd len="sm" w="sm" type="none"/>
          </a:ln>
        </p:spPr>
      </p:pic>
      <p:pic>
        <p:nvPicPr>
          <p:cNvPr id="201" name="Google Shape;201;p24"/>
          <p:cNvPicPr preferRelativeResize="0"/>
          <p:nvPr/>
        </p:nvPicPr>
        <p:blipFill rotWithShape="1">
          <a:blip r:embed="rId6">
            <a:alphaModFix/>
          </a:blip>
          <a:srcRect b="25471" l="10016" r="7429" t="29968"/>
          <a:stretch/>
        </p:blipFill>
        <p:spPr>
          <a:xfrm>
            <a:off x="2611580" y="4270255"/>
            <a:ext cx="6075220" cy="2459365"/>
          </a:xfrm>
          <a:prstGeom prst="rect">
            <a:avLst/>
          </a:prstGeom>
          <a:noFill/>
          <a:ln cap="flat" cmpd="sng" w="9525">
            <a:solidFill>
              <a:srgbClr val="000000"/>
            </a:solidFill>
            <a:prstDash val="solid"/>
            <a:bevel/>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25"/>
          <p:cNvPicPr preferRelativeResize="0"/>
          <p:nvPr/>
        </p:nvPicPr>
        <p:blipFill rotWithShape="1">
          <a:blip r:embed="rId3">
            <a:alphaModFix/>
          </a:blip>
          <a:srcRect b="0" l="0" r="0" t="0"/>
          <a:stretch/>
        </p:blipFill>
        <p:spPr>
          <a:xfrm>
            <a:off x="196537" y="1115255"/>
            <a:ext cx="1998100" cy="1484699"/>
          </a:xfrm>
          <a:prstGeom prst="rect">
            <a:avLst/>
          </a:prstGeom>
          <a:noFill/>
          <a:ln>
            <a:noFill/>
          </a:ln>
        </p:spPr>
      </p:pic>
      <p:sp>
        <p:nvSpPr>
          <p:cNvPr id="208" name="Google Shape;208;p25"/>
          <p:cNvSpPr/>
          <p:nvPr/>
        </p:nvSpPr>
        <p:spPr>
          <a:xfrm>
            <a:off x="2076994" y="1999408"/>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5"/>
          <p:cNvSpPr/>
          <p:nvPr/>
        </p:nvSpPr>
        <p:spPr>
          <a:xfrm>
            <a:off x="2076993" y="2278450"/>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210" name="Google Shape;210;p25"/>
          <p:cNvSpPr txBox="1"/>
          <p:nvPr/>
        </p:nvSpPr>
        <p:spPr>
          <a:xfrm>
            <a:off x="1915111" y="392361"/>
            <a:ext cx="9919838"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000">
                <a:solidFill>
                  <a:srgbClr val="FFC000"/>
                </a:solidFill>
                <a:latin typeface="Calibri"/>
                <a:ea typeface="Calibri"/>
                <a:cs typeface="Calibri"/>
                <a:sym typeface="Calibri"/>
              </a:rPr>
              <a:t>9. 10.Dos Interdisciplinarias de la fase de desarrollo del proyecto</a:t>
            </a:r>
            <a:endParaRPr/>
          </a:p>
        </p:txBody>
      </p:sp>
      <p:sp>
        <p:nvSpPr>
          <p:cNvPr id="211" name="Google Shape;211;p25"/>
          <p:cNvSpPr/>
          <p:nvPr/>
        </p:nvSpPr>
        <p:spPr>
          <a:xfrm>
            <a:off x="3240050" y="2790225"/>
            <a:ext cx="6703800" cy="1795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txBox="1"/>
          <p:nvPr/>
        </p:nvSpPr>
        <p:spPr>
          <a:xfrm>
            <a:off x="3616025" y="3124200"/>
            <a:ext cx="5985300" cy="1236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1800">
                <a:solidFill>
                  <a:schemeClr val="lt1"/>
                </a:solidFill>
                <a:latin typeface="Calibri"/>
                <a:ea typeface="Calibri"/>
                <a:cs typeface="Calibri"/>
                <a:sym typeface="Calibri"/>
              </a:rPr>
              <a:t>Elaboración de memes y carteles dirigida a que el estudiante tome conciencia de la importancia de una buena alimentación, así como de los riesgos de los vicios en el deporte. </a:t>
            </a:r>
            <a:endParaRPr sz="1800">
              <a:solidFill>
                <a:schemeClr val="lt1"/>
              </a:solidFill>
              <a:latin typeface="Calibri"/>
              <a:ea typeface="Calibri"/>
              <a:cs typeface="Calibri"/>
              <a:sym typeface="Calibri"/>
            </a:endParaRPr>
          </a:p>
        </p:txBody>
      </p:sp>
      <p:sp>
        <p:nvSpPr>
          <p:cNvPr id="213" name="Google Shape;213;p25"/>
          <p:cNvSpPr/>
          <p:nvPr/>
        </p:nvSpPr>
        <p:spPr>
          <a:xfrm>
            <a:off x="3240050" y="5014875"/>
            <a:ext cx="6703800" cy="1323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txBox="1"/>
          <p:nvPr/>
        </p:nvSpPr>
        <p:spPr>
          <a:xfrm>
            <a:off x="3616025" y="5334000"/>
            <a:ext cx="5985300" cy="7935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1800">
                <a:solidFill>
                  <a:schemeClr val="lt1"/>
                </a:solidFill>
                <a:latin typeface="Calibri"/>
                <a:ea typeface="Calibri"/>
                <a:cs typeface="Calibri"/>
                <a:sym typeface="Calibri"/>
              </a:rPr>
              <a:t>Elaboración de cómics en inglés enfocados al uso de modismos y vocabulario empleados en el futbol.</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26"/>
          <p:cNvPicPr preferRelativeResize="0"/>
          <p:nvPr/>
        </p:nvPicPr>
        <p:blipFill rotWithShape="1">
          <a:blip r:embed="rId3">
            <a:alphaModFix/>
          </a:blip>
          <a:srcRect b="0" l="0" r="0" t="0"/>
          <a:stretch/>
        </p:blipFill>
        <p:spPr>
          <a:xfrm>
            <a:off x="224246" y="226535"/>
            <a:ext cx="1998100" cy="1484699"/>
          </a:xfrm>
          <a:prstGeom prst="rect">
            <a:avLst/>
          </a:prstGeom>
          <a:noFill/>
          <a:ln>
            <a:noFill/>
          </a:ln>
        </p:spPr>
      </p:pic>
      <p:sp>
        <p:nvSpPr>
          <p:cNvPr id="221" name="Google Shape;221;p26"/>
          <p:cNvSpPr/>
          <p:nvPr/>
        </p:nvSpPr>
        <p:spPr>
          <a:xfrm>
            <a:off x="2076993" y="1580606"/>
            <a:ext cx="9758100" cy="96000"/>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6"/>
          <p:cNvSpPr/>
          <p:nvPr/>
        </p:nvSpPr>
        <p:spPr>
          <a:xfrm>
            <a:off x="2076993" y="1774436"/>
            <a:ext cx="9758100" cy="93600"/>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223" name="Google Shape;223;p26"/>
          <p:cNvSpPr txBox="1"/>
          <p:nvPr/>
        </p:nvSpPr>
        <p:spPr>
          <a:xfrm>
            <a:off x="2067511" y="239961"/>
            <a:ext cx="99198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000">
                <a:solidFill>
                  <a:srgbClr val="FFC000"/>
                </a:solidFill>
                <a:latin typeface="Calibri"/>
                <a:ea typeface="Calibri"/>
                <a:cs typeface="Calibri"/>
                <a:sym typeface="Calibri"/>
              </a:rPr>
              <a:t>11</a:t>
            </a:r>
            <a:r>
              <a:rPr b="1" lang="es-MX" sz="4000">
                <a:solidFill>
                  <a:srgbClr val="FFC000"/>
                </a:solidFill>
                <a:latin typeface="Calibri"/>
                <a:ea typeface="Calibri"/>
                <a:cs typeface="Calibri"/>
                <a:sym typeface="Calibri"/>
              </a:rPr>
              <a:t>. Una Interdisciplinarias de la fase final    del proyecto</a:t>
            </a:r>
            <a:endParaRPr/>
          </a:p>
        </p:txBody>
      </p:sp>
      <p:sp>
        <p:nvSpPr>
          <p:cNvPr id="224" name="Google Shape;224;p26"/>
          <p:cNvSpPr/>
          <p:nvPr/>
        </p:nvSpPr>
        <p:spPr>
          <a:xfrm>
            <a:off x="1949775" y="2596100"/>
            <a:ext cx="8840100" cy="3217200"/>
          </a:xfrm>
          <a:prstGeom prst="rect">
            <a:avLst/>
          </a:prstGeom>
          <a:solidFill>
            <a:srgbClr val="0B539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6"/>
          <p:cNvSpPr/>
          <p:nvPr/>
        </p:nvSpPr>
        <p:spPr>
          <a:xfrm>
            <a:off x="2545675" y="3041000"/>
            <a:ext cx="7801800" cy="237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rPr>
              <a:t>“El futbol desde un enfoque educativo”</a:t>
            </a:r>
            <a:endParaRPr sz="1800">
              <a:solidFill>
                <a:schemeClr val="lt1"/>
              </a:solidFill>
            </a:endParaRPr>
          </a:p>
          <a:p>
            <a:pPr indent="0" lvl="0" marL="0" marR="0" rtl="0" algn="ctr">
              <a:spcBef>
                <a:spcPts val="0"/>
              </a:spcBef>
              <a:spcAft>
                <a:spcPts val="0"/>
              </a:spcAft>
              <a:buNone/>
            </a:pPr>
            <a:r>
              <a:t/>
            </a:r>
            <a:endParaRPr sz="1800">
              <a:solidFill>
                <a:schemeClr val="lt1"/>
              </a:solidFill>
            </a:endParaRPr>
          </a:p>
          <a:p>
            <a:pPr indent="0" lvl="0" marL="0" marR="0" rtl="0" algn="just">
              <a:spcBef>
                <a:spcPts val="0"/>
              </a:spcBef>
              <a:spcAft>
                <a:spcPts val="0"/>
              </a:spcAft>
              <a:buNone/>
            </a:pPr>
            <a:r>
              <a:rPr lang="es-MX" sz="1800">
                <a:solidFill>
                  <a:schemeClr val="lt1"/>
                </a:solidFill>
              </a:rPr>
              <a:t>La actividad final se realizará a través de una exposición de los trabajos realizados a lo largo del proyecto en cada una de las materias </a:t>
            </a:r>
            <a:r>
              <a:rPr lang="es-MX" sz="1800">
                <a:solidFill>
                  <a:schemeClr val="lt1"/>
                </a:solidFill>
              </a:rPr>
              <a:t>interdisciplinarias</a:t>
            </a:r>
            <a:r>
              <a:rPr lang="es-MX" sz="1800">
                <a:solidFill>
                  <a:schemeClr val="lt1"/>
                </a:solidFill>
              </a:rPr>
              <a:t>,  en donde los alumnos lograrán observar la manera en que relacionaron una actividad de su vida cotidiana con los aprendizajes obtenidos en las diferentes áreas de conocimiento, impartidas en el cuarto grado de preparatoria.</a:t>
            </a:r>
            <a:endParaRPr sz="1800">
              <a:solidFill>
                <a:schemeClr val="lt1"/>
              </a:solidFill>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0" l="0" r="0" t="0"/>
          <a:stretch/>
        </p:blipFill>
        <p:spPr>
          <a:xfrm>
            <a:off x="224246" y="226535"/>
            <a:ext cx="1998100" cy="1484699"/>
          </a:xfrm>
          <a:prstGeom prst="rect">
            <a:avLst/>
          </a:prstGeom>
          <a:noFill/>
          <a:ln>
            <a:noFill/>
          </a:ln>
        </p:spPr>
      </p:pic>
      <p:sp>
        <p:nvSpPr>
          <p:cNvPr id="98" name="Google Shape;98;p14"/>
          <p:cNvSpPr/>
          <p:nvPr/>
        </p:nvSpPr>
        <p:spPr>
          <a:xfrm>
            <a:off x="2076993" y="1123406"/>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2076993" y="1317236"/>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00" name="Google Shape;100;p14"/>
          <p:cNvSpPr txBox="1"/>
          <p:nvPr/>
        </p:nvSpPr>
        <p:spPr>
          <a:xfrm>
            <a:off x="2576949" y="205175"/>
            <a:ext cx="9337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MX" sz="4400">
                <a:solidFill>
                  <a:srgbClr val="FFC000"/>
                </a:solidFill>
                <a:latin typeface="Calibri"/>
                <a:ea typeface="Calibri"/>
                <a:cs typeface="Calibri"/>
                <a:sym typeface="Calibri"/>
              </a:rPr>
              <a:t>2. Maestros participantes y asignaturas</a:t>
            </a:r>
            <a:endParaRPr b="1" sz="4400">
              <a:solidFill>
                <a:srgbClr val="FFC000"/>
              </a:solidFill>
              <a:latin typeface="Calibri"/>
              <a:ea typeface="Calibri"/>
              <a:cs typeface="Calibri"/>
              <a:sym typeface="Calibri"/>
            </a:endParaRPr>
          </a:p>
        </p:txBody>
      </p:sp>
      <p:graphicFrame>
        <p:nvGraphicFramePr>
          <p:cNvPr id="101" name="Google Shape;101;p14"/>
          <p:cNvGraphicFramePr/>
          <p:nvPr/>
        </p:nvGraphicFramePr>
        <p:xfrm>
          <a:off x="1732609" y="1860029"/>
          <a:ext cx="3000000" cy="3000000"/>
        </p:xfrm>
        <a:graphic>
          <a:graphicData uri="http://schemas.openxmlformats.org/drawingml/2006/table">
            <a:tbl>
              <a:tblPr bandRow="1" firstRow="1">
                <a:noFill/>
                <a:tableStyleId>{4D3AD875-ACB8-4D31-A7DD-668C39A5CB13}</a:tableStyleId>
              </a:tblPr>
              <a:tblGrid>
                <a:gridCol w="4627025"/>
                <a:gridCol w="4627025"/>
              </a:tblGrid>
              <a:tr h="418375">
                <a:tc>
                  <a:txBody>
                    <a:bodyPr>
                      <a:noAutofit/>
                    </a:bodyPr>
                    <a:lstStyle/>
                    <a:p>
                      <a:pPr indent="0" lvl="0" marL="0" marR="0" rtl="0" algn="ctr">
                        <a:spcBef>
                          <a:spcPts val="0"/>
                        </a:spcBef>
                        <a:spcAft>
                          <a:spcPts val="0"/>
                        </a:spcAft>
                        <a:buNone/>
                      </a:pPr>
                      <a:r>
                        <a:rPr lang="es-MX" sz="1800" u="none" cap="none" strike="noStrike"/>
                        <a:t>Nombre del profesor</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Materia impartida</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María Inés Olvera Bonilla</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Lengua Española</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José Guadalupe Martínez</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Historia Universal</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Josefina Izquierdo Morales</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Geografía</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Raúl Herrera Fragoso</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Física </a:t>
                      </a:r>
                      <a:r>
                        <a:rPr lang="es-MX" sz="1800" u="none" cap="none" strike="noStrike">
                          <a:latin typeface="Bell MT"/>
                          <a:ea typeface="Bell MT"/>
                          <a:cs typeface="Bell MT"/>
                          <a:sym typeface="Bell MT"/>
                        </a:rPr>
                        <a:t>III</a:t>
                      </a:r>
                      <a:endParaRPr sz="1800" u="none" cap="none" strike="noStrike">
                        <a:latin typeface="Bell MT"/>
                        <a:ea typeface="Bell MT"/>
                        <a:cs typeface="Bell MT"/>
                        <a:sym typeface="Bell MT"/>
                      </a:endParaRPr>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Ulises Díaz Ramírez</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Matemáticas </a:t>
                      </a:r>
                      <a:r>
                        <a:rPr lang="es-MX" sz="1800" u="none" cap="none" strike="noStrike">
                          <a:latin typeface="Bell MT"/>
                          <a:ea typeface="Bell MT"/>
                          <a:cs typeface="Bell MT"/>
                          <a:sym typeface="Bell MT"/>
                        </a:rPr>
                        <a:t>IV</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Jimena Ramírez Salinas</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Informática</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Dolores Susana González Cáceres</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Lógica</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Miguel Miranda Rizo </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Educación Física </a:t>
                      </a:r>
                      <a:r>
                        <a:rPr lang="es-MX" sz="1800" u="none" cap="none" strike="noStrike">
                          <a:latin typeface="Bell MT"/>
                          <a:ea typeface="Bell MT"/>
                          <a:cs typeface="Bell MT"/>
                          <a:sym typeface="Bell MT"/>
                        </a:rPr>
                        <a:t>IV</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Eva María Suárez </a:t>
                      </a:r>
                      <a:r>
                        <a:rPr lang="es-MX" sz="1800"/>
                        <a:t>A</a:t>
                      </a:r>
                      <a:r>
                        <a:rPr lang="es-MX" sz="1800" u="none" cap="none" strike="noStrike"/>
                        <a:t>vila</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Lengua </a:t>
                      </a:r>
                      <a:r>
                        <a:rPr lang="es-MX" sz="1800"/>
                        <a:t>E</a:t>
                      </a:r>
                      <a:r>
                        <a:rPr lang="es-MX" sz="1800" u="none" cap="none" strike="noStrike"/>
                        <a:t>xtranjera </a:t>
                      </a:r>
                      <a:r>
                        <a:rPr lang="es-MX" sz="1800"/>
                        <a:t>I</a:t>
                      </a:r>
                      <a:r>
                        <a:rPr lang="es-MX" sz="1800" u="none" cap="none" strike="noStrike"/>
                        <a:t>nglés  </a:t>
                      </a:r>
                      <a:r>
                        <a:rPr lang="es-MX" sz="1800" u="none" cap="none" strike="noStrike">
                          <a:latin typeface="Bell MT"/>
                          <a:ea typeface="Bell MT"/>
                          <a:cs typeface="Bell MT"/>
                          <a:sym typeface="Bell MT"/>
                        </a:rPr>
                        <a:t>IV</a:t>
                      </a:r>
                      <a:endParaRPr sz="1800" u="none" cap="none" strike="noStrike"/>
                    </a:p>
                  </a:txBody>
                  <a:tcPr marT="45725" marB="45725" marR="91450" marL="91450"/>
                </a:tc>
              </a:tr>
              <a:tr h="418375">
                <a:tc>
                  <a:txBody>
                    <a:bodyPr>
                      <a:noAutofit/>
                    </a:bodyPr>
                    <a:lstStyle/>
                    <a:p>
                      <a:pPr indent="0" lvl="0" marL="0" marR="0" rtl="0" algn="ctr">
                        <a:spcBef>
                          <a:spcPts val="0"/>
                        </a:spcBef>
                        <a:spcAft>
                          <a:spcPts val="0"/>
                        </a:spcAft>
                        <a:buNone/>
                      </a:pPr>
                      <a:r>
                        <a:rPr lang="es-MX" sz="1800" u="none" cap="none" strike="noStrike"/>
                        <a:t>Alejandro Rodríguez Ramírez</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Orientación Educativa </a:t>
                      </a:r>
                      <a:r>
                        <a:rPr lang="es-MX" sz="1800" u="none" cap="none" strike="noStrike">
                          <a:latin typeface="Bell MT"/>
                          <a:ea typeface="Bell MT"/>
                          <a:cs typeface="Bell MT"/>
                          <a:sym typeface="Bell MT"/>
                        </a:rPr>
                        <a:t>IV</a:t>
                      </a:r>
                      <a:endParaRPr sz="1800" u="none" cap="none" strike="noStrike"/>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0" r="0" t="0"/>
          <a:stretch/>
        </p:blipFill>
        <p:spPr>
          <a:xfrm>
            <a:off x="224246" y="226535"/>
            <a:ext cx="1998100" cy="1484699"/>
          </a:xfrm>
          <a:prstGeom prst="rect">
            <a:avLst/>
          </a:prstGeom>
          <a:noFill/>
          <a:ln>
            <a:noFill/>
          </a:ln>
        </p:spPr>
      </p:pic>
      <p:sp>
        <p:nvSpPr>
          <p:cNvPr id="107" name="Google Shape;107;p15"/>
          <p:cNvSpPr/>
          <p:nvPr/>
        </p:nvSpPr>
        <p:spPr>
          <a:xfrm>
            <a:off x="2076993" y="1123406"/>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2076993" y="1317236"/>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09" name="Google Shape;109;p15"/>
          <p:cNvSpPr txBox="1"/>
          <p:nvPr/>
        </p:nvSpPr>
        <p:spPr>
          <a:xfrm>
            <a:off x="2576962" y="205170"/>
            <a:ext cx="890336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3. Fechas</a:t>
            </a:r>
            <a:endParaRPr b="1" sz="4400">
              <a:solidFill>
                <a:srgbClr val="FFC000"/>
              </a:solidFill>
              <a:latin typeface="Calibri"/>
              <a:ea typeface="Calibri"/>
              <a:cs typeface="Calibri"/>
              <a:sym typeface="Calibri"/>
            </a:endParaRPr>
          </a:p>
        </p:txBody>
      </p:sp>
      <p:sp>
        <p:nvSpPr>
          <p:cNvPr id="110" name="Google Shape;110;p15"/>
          <p:cNvSpPr/>
          <p:nvPr/>
        </p:nvSpPr>
        <p:spPr>
          <a:xfrm>
            <a:off x="1476103" y="2090057"/>
            <a:ext cx="4088674" cy="4271554"/>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6474823" y="2090056"/>
            <a:ext cx="4088674" cy="4271554"/>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746212" y="3102449"/>
            <a:ext cx="3548455"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2800">
                <a:solidFill>
                  <a:srgbClr val="FFC000"/>
                </a:solidFill>
                <a:latin typeface="Calibri"/>
                <a:ea typeface="Calibri"/>
                <a:cs typeface="Calibri"/>
                <a:sym typeface="Calibri"/>
              </a:rPr>
              <a:t>Ciclo escolar en el que se planea llevar a cabo el proyecto</a:t>
            </a:r>
            <a:endParaRPr/>
          </a:p>
          <a:p>
            <a:pPr indent="0" lvl="0" marL="0" marR="0" rtl="0" algn="ctr">
              <a:spcBef>
                <a:spcPts val="0"/>
              </a:spcBef>
              <a:spcAft>
                <a:spcPts val="0"/>
              </a:spcAft>
              <a:buNone/>
            </a:pPr>
            <a:r>
              <a:t/>
            </a:r>
            <a:endParaRPr sz="2800">
              <a:solidFill>
                <a:srgbClr val="FFC000"/>
              </a:solidFill>
              <a:latin typeface="Calibri"/>
              <a:ea typeface="Calibri"/>
              <a:cs typeface="Calibri"/>
              <a:sym typeface="Calibri"/>
            </a:endParaRPr>
          </a:p>
          <a:p>
            <a:pPr indent="0" lvl="0" marL="0" marR="0" rtl="0" algn="ctr">
              <a:spcBef>
                <a:spcPts val="0"/>
              </a:spcBef>
              <a:spcAft>
                <a:spcPts val="0"/>
              </a:spcAft>
              <a:buNone/>
            </a:pPr>
            <a:r>
              <a:rPr lang="es-MX" sz="2800">
                <a:solidFill>
                  <a:srgbClr val="FFC000"/>
                </a:solidFill>
                <a:latin typeface="Calibri"/>
                <a:ea typeface="Calibri"/>
                <a:cs typeface="Calibri"/>
                <a:sym typeface="Calibri"/>
              </a:rPr>
              <a:t>2018 – 2019 </a:t>
            </a:r>
            <a:endParaRPr sz="2800">
              <a:solidFill>
                <a:srgbClr val="FFC000"/>
              </a:solidFill>
              <a:latin typeface="Calibri"/>
              <a:ea typeface="Calibri"/>
              <a:cs typeface="Calibri"/>
              <a:sym typeface="Calibri"/>
            </a:endParaRPr>
          </a:p>
        </p:txBody>
      </p:sp>
      <p:sp>
        <p:nvSpPr>
          <p:cNvPr id="113" name="Google Shape;113;p15"/>
          <p:cNvSpPr/>
          <p:nvPr/>
        </p:nvSpPr>
        <p:spPr>
          <a:xfrm>
            <a:off x="6864530" y="3102448"/>
            <a:ext cx="3507379"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2800">
                <a:solidFill>
                  <a:srgbClr val="FFC000"/>
                </a:solidFill>
                <a:latin typeface="Calibri"/>
                <a:ea typeface="Calibri"/>
                <a:cs typeface="Calibri"/>
                <a:sym typeface="Calibri"/>
              </a:rPr>
              <a:t>Fecha de inicio y de término del Proyecto</a:t>
            </a:r>
            <a:endParaRPr/>
          </a:p>
          <a:p>
            <a:pPr indent="0" lvl="0" marL="0" marR="0" rtl="0" algn="ctr">
              <a:spcBef>
                <a:spcPts val="0"/>
              </a:spcBef>
              <a:spcAft>
                <a:spcPts val="0"/>
              </a:spcAft>
              <a:buNone/>
            </a:pPr>
            <a:r>
              <a:t/>
            </a:r>
            <a:endParaRPr sz="2800">
              <a:solidFill>
                <a:srgbClr val="FFC000"/>
              </a:solidFill>
              <a:latin typeface="Calibri"/>
              <a:ea typeface="Calibri"/>
              <a:cs typeface="Calibri"/>
              <a:sym typeface="Calibri"/>
            </a:endParaRPr>
          </a:p>
          <a:p>
            <a:pPr indent="0" lvl="0" marL="0" marR="0" rtl="0" algn="ctr">
              <a:spcBef>
                <a:spcPts val="0"/>
              </a:spcBef>
              <a:spcAft>
                <a:spcPts val="0"/>
              </a:spcAft>
              <a:buNone/>
            </a:pPr>
            <a:r>
              <a:rPr lang="es-MX" sz="2800">
                <a:solidFill>
                  <a:srgbClr val="FFC000"/>
                </a:solidFill>
                <a:latin typeface="Calibri"/>
                <a:ea typeface="Calibri"/>
                <a:cs typeface="Calibri"/>
                <a:sym typeface="Calibri"/>
              </a:rPr>
              <a:t>24/ septiembre/ 2018</a:t>
            </a:r>
            <a:endParaRPr/>
          </a:p>
          <a:p>
            <a:pPr indent="0" lvl="0" marL="0" marR="0" rtl="0" algn="ctr">
              <a:spcBef>
                <a:spcPts val="0"/>
              </a:spcBef>
              <a:spcAft>
                <a:spcPts val="0"/>
              </a:spcAft>
              <a:buNone/>
            </a:pPr>
            <a:r>
              <a:rPr lang="es-MX" sz="2800">
                <a:solidFill>
                  <a:srgbClr val="FFC000"/>
                </a:solidFill>
                <a:latin typeface="Calibri"/>
                <a:ea typeface="Calibri"/>
                <a:cs typeface="Calibri"/>
                <a:sym typeface="Calibri"/>
              </a:rPr>
              <a:t>/ 2019</a:t>
            </a:r>
            <a:endParaRPr sz="2800">
              <a:solidFill>
                <a:srgbClr val="FFC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b="0" l="0" r="0" t="0"/>
          <a:stretch/>
        </p:blipFill>
        <p:spPr>
          <a:xfrm>
            <a:off x="165718" y="803161"/>
            <a:ext cx="1998100" cy="1484699"/>
          </a:xfrm>
          <a:prstGeom prst="rect">
            <a:avLst/>
          </a:prstGeom>
          <a:noFill/>
          <a:ln>
            <a:noFill/>
          </a:ln>
        </p:spPr>
      </p:pic>
      <p:sp>
        <p:nvSpPr>
          <p:cNvPr id="119" name="Google Shape;119;p16"/>
          <p:cNvSpPr/>
          <p:nvPr/>
        </p:nvSpPr>
        <p:spPr>
          <a:xfrm>
            <a:off x="2076993" y="1545511"/>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6"/>
          <p:cNvSpPr/>
          <p:nvPr/>
        </p:nvSpPr>
        <p:spPr>
          <a:xfrm>
            <a:off x="2076993" y="1765419"/>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21" name="Google Shape;121;p16"/>
          <p:cNvSpPr txBox="1"/>
          <p:nvPr/>
        </p:nvSpPr>
        <p:spPr>
          <a:xfrm>
            <a:off x="2431479" y="98961"/>
            <a:ext cx="9048981"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4. Nombre del P.V.E./ Proyecto CONEXIONES ETAPA I. </a:t>
            </a:r>
            <a:endParaRPr b="1" sz="4400">
              <a:solidFill>
                <a:srgbClr val="FFC000"/>
              </a:solidFill>
              <a:latin typeface="Calibri"/>
              <a:ea typeface="Calibri"/>
              <a:cs typeface="Calibri"/>
              <a:sym typeface="Calibri"/>
            </a:endParaRPr>
          </a:p>
        </p:txBody>
      </p:sp>
      <p:sp>
        <p:nvSpPr>
          <p:cNvPr id="122" name="Google Shape;122;p16"/>
          <p:cNvSpPr/>
          <p:nvPr/>
        </p:nvSpPr>
        <p:spPr>
          <a:xfrm>
            <a:off x="1549875" y="2615494"/>
            <a:ext cx="9512400" cy="3299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9600">
                <a:solidFill>
                  <a:srgbClr val="C00000"/>
                </a:solidFill>
                <a:latin typeface="Arial"/>
                <a:ea typeface="Arial"/>
                <a:cs typeface="Arial"/>
                <a:sym typeface="Arial"/>
              </a:rPr>
              <a:t>“El partido del siglo”</a:t>
            </a:r>
            <a:endParaRPr sz="9600">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7"/>
          <p:cNvSpPr/>
          <p:nvPr/>
        </p:nvSpPr>
        <p:spPr>
          <a:xfrm>
            <a:off x="2222346" y="1865755"/>
            <a:ext cx="8617528" cy="2068681"/>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8" name="Google Shape;128;p17"/>
          <p:cNvPicPr preferRelativeResize="0"/>
          <p:nvPr/>
        </p:nvPicPr>
        <p:blipFill rotWithShape="1">
          <a:blip r:embed="rId3">
            <a:alphaModFix/>
          </a:blip>
          <a:srcRect b="0" l="0" r="0" t="0"/>
          <a:stretch/>
        </p:blipFill>
        <p:spPr>
          <a:xfrm>
            <a:off x="224246" y="226535"/>
            <a:ext cx="1998100" cy="1484699"/>
          </a:xfrm>
          <a:prstGeom prst="rect">
            <a:avLst/>
          </a:prstGeom>
          <a:noFill/>
          <a:ln>
            <a:noFill/>
          </a:ln>
        </p:spPr>
      </p:pic>
      <p:sp>
        <p:nvSpPr>
          <p:cNvPr id="129" name="Google Shape;129;p17"/>
          <p:cNvSpPr/>
          <p:nvPr/>
        </p:nvSpPr>
        <p:spPr>
          <a:xfrm>
            <a:off x="2076993" y="1123406"/>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2076993" y="1317236"/>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31" name="Google Shape;131;p17"/>
          <p:cNvSpPr txBox="1"/>
          <p:nvPr/>
        </p:nvSpPr>
        <p:spPr>
          <a:xfrm>
            <a:off x="1926057" y="311329"/>
            <a:ext cx="10205181"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5. Justificación y descripción del proyecto</a:t>
            </a:r>
            <a:endParaRPr b="1" sz="4400">
              <a:solidFill>
                <a:srgbClr val="FFC000"/>
              </a:solidFill>
              <a:latin typeface="Calibri"/>
              <a:ea typeface="Calibri"/>
              <a:cs typeface="Calibri"/>
              <a:sym typeface="Calibri"/>
            </a:endParaRPr>
          </a:p>
        </p:txBody>
      </p:sp>
      <p:sp>
        <p:nvSpPr>
          <p:cNvPr id="132" name="Google Shape;132;p17"/>
          <p:cNvSpPr txBox="1"/>
          <p:nvPr/>
        </p:nvSpPr>
        <p:spPr>
          <a:xfrm>
            <a:off x="2914479" y="2299930"/>
            <a:ext cx="723326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2400">
                <a:solidFill>
                  <a:schemeClr val="lt1"/>
                </a:solidFill>
                <a:latin typeface="Calibri"/>
                <a:ea typeface="Calibri"/>
                <a:cs typeface="Calibri"/>
                <a:sym typeface="Calibri"/>
              </a:rPr>
              <a:t>Se buscó una actividad que les interesara a los jóvenes, en donde ellos pudieran darse cuenta de la interrelación que hay entre varias materias.</a:t>
            </a:r>
            <a:endParaRPr sz="2400">
              <a:solidFill>
                <a:schemeClr val="lt1"/>
              </a:solidFill>
              <a:latin typeface="Calibri"/>
              <a:ea typeface="Calibri"/>
              <a:cs typeface="Calibri"/>
              <a:sym typeface="Calibri"/>
            </a:endParaRPr>
          </a:p>
        </p:txBody>
      </p:sp>
      <p:sp>
        <p:nvSpPr>
          <p:cNvPr id="133" name="Google Shape;133;p17"/>
          <p:cNvSpPr/>
          <p:nvPr/>
        </p:nvSpPr>
        <p:spPr>
          <a:xfrm>
            <a:off x="2222346" y="4368611"/>
            <a:ext cx="8617528" cy="2068681"/>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txBox="1"/>
          <p:nvPr/>
        </p:nvSpPr>
        <p:spPr>
          <a:xfrm>
            <a:off x="2914475" y="4835049"/>
            <a:ext cx="7233300" cy="128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2400">
                <a:solidFill>
                  <a:schemeClr val="lt1"/>
                </a:solidFill>
                <a:latin typeface="Calibri"/>
                <a:ea typeface="Calibri"/>
                <a:cs typeface="Calibri"/>
                <a:sym typeface="Calibri"/>
              </a:rPr>
              <a:t>Cada materia involucrada en el proyecto desarrollará actividades y trabajos que permitan al estudiante ver el futbol desde un enfoque didáctico y lúdico .</a:t>
            </a:r>
            <a:endParaRPr sz="2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b="0" l="0" r="0" t="0"/>
          <a:stretch/>
        </p:blipFill>
        <p:spPr>
          <a:xfrm>
            <a:off x="224246" y="226535"/>
            <a:ext cx="1998100" cy="1484699"/>
          </a:xfrm>
          <a:prstGeom prst="rect">
            <a:avLst/>
          </a:prstGeom>
          <a:noFill/>
          <a:ln>
            <a:noFill/>
          </a:ln>
        </p:spPr>
      </p:pic>
      <p:sp>
        <p:nvSpPr>
          <p:cNvPr id="140" name="Google Shape;140;p18"/>
          <p:cNvSpPr/>
          <p:nvPr/>
        </p:nvSpPr>
        <p:spPr>
          <a:xfrm>
            <a:off x="2076993" y="1123406"/>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2076993" y="1317236"/>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42" name="Google Shape;142;p18"/>
          <p:cNvSpPr txBox="1"/>
          <p:nvPr/>
        </p:nvSpPr>
        <p:spPr>
          <a:xfrm>
            <a:off x="1914745" y="226535"/>
            <a:ext cx="9257986"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6. Objetivo general del proyecto</a:t>
            </a:r>
            <a:endParaRPr/>
          </a:p>
        </p:txBody>
      </p:sp>
      <p:sp>
        <p:nvSpPr>
          <p:cNvPr id="143" name="Google Shape;143;p18"/>
          <p:cNvSpPr/>
          <p:nvPr/>
        </p:nvSpPr>
        <p:spPr>
          <a:xfrm>
            <a:off x="1914745" y="3066283"/>
            <a:ext cx="8617528" cy="2068681"/>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txBox="1"/>
          <p:nvPr/>
        </p:nvSpPr>
        <p:spPr>
          <a:xfrm>
            <a:off x="1914745" y="3500458"/>
            <a:ext cx="8617528"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2400">
                <a:solidFill>
                  <a:schemeClr val="lt1"/>
                </a:solidFill>
                <a:latin typeface="Calibri"/>
                <a:ea typeface="Calibri"/>
                <a:cs typeface="Calibri"/>
                <a:sym typeface="Calibri"/>
              </a:rPr>
              <a:t>El alumno será capaz de asociar, por medio de diferentes actividades, la relación entre diversas materias basadas en un partido de </a:t>
            </a:r>
            <a:r>
              <a:rPr lang="es-MX" sz="2400">
                <a:solidFill>
                  <a:schemeClr val="lt1"/>
                </a:solidFill>
                <a:latin typeface="Calibri"/>
                <a:ea typeface="Calibri"/>
                <a:cs typeface="Calibri"/>
                <a:sym typeface="Calibri"/>
              </a:rPr>
              <a:t>fútbol</a:t>
            </a:r>
            <a:r>
              <a:rPr lang="es-MX"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19"/>
          <p:cNvPicPr preferRelativeResize="0"/>
          <p:nvPr/>
        </p:nvPicPr>
        <p:blipFill rotWithShape="1">
          <a:blip r:embed="rId3">
            <a:alphaModFix/>
          </a:blip>
          <a:srcRect b="0" l="0" r="0" t="0"/>
          <a:stretch/>
        </p:blipFill>
        <p:spPr>
          <a:xfrm>
            <a:off x="145214" y="761811"/>
            <a:ext cx="1998100" cy="1484699"/>
          </a:xfrm>
          <a:prstGeom prst="rect">
            <a:avLst/>
          </a:prstGeom>
          <a:noFill/>
          <a:ln>
            <a:noFill/>
          </a:ln>
        </p:spPr>
      </p:pic>
      <p:sp>
        <p:nvSpPr>
          <p:cNvPr id="150" name="Google Shape;150;p19"/>
          <p:cNvSpPr/>
          <p:nvPr/>
        </p:nvSpPr>
        <p:spPr>
          <a:xfrm>
            <a:off x="2097934" y="1547438"/>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9"/>
          <p:cNvSpPr/>
          <p:nvPr/>
        </p:nvSpPr>
        <p:spPr>
          <a:xfrm>
            <a:off x="2097933" y="1744212"/>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52" name="Google Shape;152;p19"/>
          <p:cNvSpPr txBox="1"/>
          <p:nvPr/>
        </p:nvSpPr>
        <p:spPr>
          <a:xfrm>
            <a:off x="2410124" y="100888"/>
            <a:ext cx="9257986"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7. Objetivo o propósitos a alcanzar, de cada asignatura involucrada</a:t>
            </a:r>
            <a:r>
              <a:rPr lang="es-MX" sz="1800">
                <a:solidFill>
                  <a:schemeClr val="dk1"/>
                </a:solidFill>
                <a:latin typeface="Calibri"/>
                <a:ea typeface="Calibri"/>
                <a:cs typeface="Calibri"/>
                <a:sym typeface="Calibri"/>
              </a:rPr>
              <a:t>.</a:t>
            </a:r>
            <a:endParaRPr b="1" sz="3600">
              <a:solidFill>
                <a:srgbClr val="FFC000"/>
              </a:solidFill>
              <a:latin typeface="Calibri"/>
              <a:ea typeface="Calibri"/>
              <a:cs typeface="Calibri"/>
              <a:sym typeface="Calibri"/>
            </a:endParaRPr>
          </a:p>
        </p:txBody>
      </p:sp>
      <p:graphicFrame>
        <p:nvGraphicFramePr>
          <p:cNvPr id="153" name="Google Shape;153;p19"/>
          <p:cNvGraphicFramePr/>
          <p:nvPr/>
        </p:nvGraphicFramePr>
        <p:xfrm>
          <a:off x="501177" y="2246442"/>
          <a:ext cx="3000000" cy="3000000"/>
        </p:xfrm>
        <a:graphic>
          <a:graphicData uri="http://schemas.openxmlformats.org/drawingml/2006/table">
            <a:tbl>
              <a:tblPr bandRow="1" firstRow="1">
                <a:noFill/>
                <a:tableStyleId>{8747B480-3318-4147-81A4-0D13FBB43686}</a:tableStyleId>
              </a:tblPr>
              <a:tblGrid>
                <a:gridCol w="5677375"/>
                <a:gridCol w="5677375"/>
              </a:tblGrid>
              <a:tr h="524625">
                <a:tc>
                  <a:txBody>
                    <a:bodyPr>
                      <a:noAutofit/>
                    </a:bodyPr>
                    <a:lstStyle/>
                    <a:p>
                      <a:pPr indent="0" lvl="0" marL="0" marR="0" rtl="0" algn="ctr">
                        <a:spcBef>
                          <a:spcPts val="0"/>
                        </a:spcBef>
                        <a:spcAft>
                          <a:spcPts val="0"/>
                        </a:spcAft>
                        <a:buNone/>
                      </a:pPr>
                      <a:r>
                        <a:rPr lang="es-MX" sz="1800" u="none" cap="none" strike="noStrike"/>
                        <a:t>Materia </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s-MX" sz="1800" u="none" cap="none" strike="noStrike"/>
                        <a:t>Objetivo</a:t>
                      </a:r>
                      <a:endParaRPr sz="1800" u="none" cap="none" strike="noStrike"/>
                    </a:p>
                  </a:txBody>
                  <a:tcPr marT="45725" marB="45725" marR="91450" marL="91450"/>
                </a:tc>
              </a:tr>
              <a:tr h="524625">
                <a:tc>
                  <a:txBody>
                    <a:bodyPr>
                      <a:noAutofit/>
                    </a:bodyPr>
                    <a:lstStyle/>
                    <a:p>
                      <a:pPr indent="0" lvl="0" marL="0" marR="0" rtl="0" algn="l">
                        <a:spcBef>
                          <a:spcPts val="0"/>
                        </a:spcBef>
                        <a:spcAft>
                          <a:spcPts val="0"/>
                        </a:spcAft>
                        <a:buNone/>
                      </a:pPr>
                      <a:r>
                        <a:rPr lang="es-MX" sz="1800" u="none" cap="none" strike="noStrike"/>
                        <a:t>Lengua española</a:t>
                      </a:r>
                      <a:endParaRPr/>
                    </a:p>
                  </a:txBody>
                  <a:tcPr marT="45725" marB="45725" marR="91450" marL="91450"/>
                </a:tc>
                <a:tc>
                  <a:txBody>
                    <a:bodyPr>
                      <a:noAutofit/>
                    </a:bodyPr>
                    <a:lstStyle/>
                    <a:p>
                      <a:pPr indent="0" lvl="0" marL="0" rtl="0" algn="l">
                        <a:lnSpc>
                          <a:spcPct val="111328"/>
                        </a:lnSpc>
                        <a:spcBef>
                          <a:spcPts val="0"/>
                        </a:spcBef>
                        <a:spcAft>
                          <a:spcPts val="0"/>
                        </a:spcAft>
                        <a:buClr>
                          <a:schemeClr val="dk1"/>
                        </a:buClr>
                        <a:buSzPts val="1100"/>
                        <a:buFont typeface="Arial"/>
                        <a:buNone/>
                      </a:pPr>
                      <a:r>
                        <a:rPr lang="es-MX" sz="1100">
                          <a:latin typeface="Arial"/>
                          <a:ea typeface="Arial"/>
                          <a:cs typeface="Arial"/>
                          <a:sym typeface="Arial"/>
                        </a:rPr>
                        <a:t>El alumno </a:t>
                      </a:r>
                      <a:r>
                        <a:rPr lang="es-MX" sz="1200">
                          <a:latin typeface="Arial"/>
                          <a:ea typeface="Arial"/>
                          <a:cs typeface="Arial"/>
                          <a:sym typeface="Arial"/>
                        </a:rPr>
                        <a:t> escribirá una crónica del partido del siglo</a:t>
                      </a:r>
                      <a:endParaRPr sz="1200">
                        <a:latin typeface="Arial"/>
                        <a:ea typeface="Arial"/>
                        <a:cs typeface="Arial"/>
                        <a:sym typeface="Arial"/>
                      </a:endParaRPr>
                    </a:p>
                    <a:p>
                      <a:pPr indent="0" lvl="0" marL="0" rtl="0" algn="l">
                        <a:lnSpc>
                          <a:spcPct val="111328"/>
                        </a:lnSpc>
                        <a:spcBef>
                          <a:spcPts val="0"/>
                        </a:spcBef>
                        <a:spcAft>
                          <a:spcPts val="0"/>
                        </a:spcAft>
                        <a:buClr>
                          <a:schemeClr val="dk1"/>
                        </a:buClr>
                        <a:buSzPts val="1100"/>
                        <a:buFont typeface="Arial"/>
                        <a:buNone/>
                      </a:pPr>
                      <a:r>
                        <a:rPr lang="es-MX" sz="1200">
                          <a:latin typeface="Arial"/>
                          <a:ea typeface="Arial"/>
                          <a:cs typeface="Arial"/>
                          <a:sym typeface="Arial"/>
                        </a:rPr>
                        <a:t>● Con dicha crónica, el alumno estructurará su trabajo, según las</a:t>
                      </a:r>
                      <a:endParaRPr sz="1200">
                        <a:latin typeface="Arial"/>
                        <a:ea typeface="Arial"/>
                        <a:cs typeface="Arial"/>
                        <a:sym typeface="Arial"/>
                      </a:endParaRPr>
                    </a:p>
                    <a:p>
                      <a:pPr indent="0" lvl="0" marL="0" rtl="0" algn="l">
                        <a:lnSpc>
                          <a:spcPct val="108301"/>
                        </a:lnSpc>
                        <a:spcBef>
                          <a:spcPts val="0"/>
                        </a:spcBef>
                        <a:spcAft>
                          <a:spcPts val="0"/>
                        </a:spcAft>
                        <a:buClr>
                          <a:schemeClr val="dk1"/>
                        </a:buClr>
                        <a:buSzPts val="1100"/>
                        <a:buFont typeface="Arial"/>
                        <a:buNone/>
                      </a:pPr>
                      <a:r>
                        <a:rPr lang="es-MX" sz="1200">
                          <a:latin typeface="Arial"/>
                          <a:ea typeface="Arial"/>
                          <a:cs typeface="Arial"/>
                          <a:sym typeface="Arial"/>
                        </a:rPr>
                        <a:t>características del texto narrativo no literario</a:t>
                      </a:r>
                      <a:endParaRPr sz="1200">
                        <a:latin typeface="Arial"/>
                        <a:ea typeface="Arial"/>
                        <a:cs typeface="Arial"/>
                        <a:sym typeface="Arial"/>
                      </a:endParaRPr>
                    </a:p>
                    <a:p>
                      <a:pPr indent="0" lvl="0" marL="0" marR="0" rtl="0" algn="l">
                        <a:spcBef>
                          <a:spcPts val="0"/>
                        </a:spcBef>
                        <a:spcAft>
                          <a:spcPts val="0"/>
                        </a:spcAft>
                        <a:buNone/>
                      </a:pPr>
                      <a:r>
                        <a:t/>
                      </a:r>
                      <a:endParaRPr sz="1800"/>
                    </a:p>
                  </a:txBody>
                  <a:tcPr marT="45725" marB="45725" marR="91450" marL="91450"/>
                </a:tc>
              </a:tr>
              <a:tr h="524625">
                <a:tc>
                  <a:txBody>
                    <a:bodyPr>
                      <a:noAutofit/>
                    </a:bodyPr>
                    <a:lstStyle/>
                    <a:p>
                      <a:pPr indent="0" lvl="0" marL="0" marR="0" rtl="0" algn="l">
                        <a:spcBef>
                          <a:spcPts val="0"/>
                        </a:spcBef>
                        <a:spcAft>
                          <a:spcPts val="0"/>
                        </a:spcAft>
                        <a:buNone/>
                      </a:pPr>
                      <a:r>
                        <a:rPr lang="es-MX" sz="1800"/>
                        <a:t>Historia Universal</a:t>
                      </a:r>
                      <a:endParaRPr sz="1800"/>
                    </a:p>
                  </a:txBody>
                  <a:tcPr marT="45725" marB="45725" marR="91450" marL="91450"/>
                </a:tc>
                <a:tc>
                  <a:txBody>
                    <a:bodyPr>
                      <a:noAutofit/>
                    </a:bodyPr>
                    <a:lstStyle/>
                    <a:p>
                      <a:pPr indent="0" lvl="0" marL="0" rtl="0" algn="l">
                        <a:spcBef>
                          <a:spcPts val="0"/>
                        </a:spcBef>
                        <a:spcAft>
                          <a:spcPts val="0"/>
                        </a:spcAft>
                        <a:buClr>
                          <a:schemeClr val="dk1"/>
                        </a:buClr>
                        <a:buSzPts val="1100"/>
                        <a:buFont typeface="Arial"/>
                        <a:buNone/>
                      </a:pPr>
                      <a:r>
                        <a:rPr lang="es-MX" sz="1200">
                          <a:latin typeface="Arial"/>
                          <a:ea typeface="Arial"/>
                          <a:cs typeface="Arial"/>
                          <a:sym typeface="Arial"/>
                        </a:rPr>
                        <a:t>Que el alumno relaciones la historia y los momentos más importantes en que se</a:t>
                      </a:r>
                      <a:endParaRPr sz="1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s-MX" sz="1200">
                          <a:latin typeface="Arial"/>
                          <a:ea typeface="Arial"/>
                          <a:cs typeface="Arial"/>
                          <a:sym typeface="Arial"/>
                        </a:rPr>
                        <a:t>desarrolló el mundial de fútbol en 1970</a:t>
                      </a:r>
                      <a:endParaRPr sz="1200">
                        <a:latin typeface="Arial"/>
                        <a:ea typeface="Arial"/>
                        <a:cs typeface="Arial"/>
                        <a:sym typeface="Arial"/>
                      </a:endParaRPr>
                    </a:p>
                    <a:p>
                      <a:pPr indent="0" lvl="0" marL="0" marR="0" rtl="0" algn="l">
                        <a:spcBef>
                          <a:spcPts val="0"/>
                        </a:spcBef>
                        <a:spcAft>
                          <a:spcPts val="0"/>
                        </a:spcAft>
                        <a:buNone/>
                      </a:pPr>
                      <a:r>
                        <a:t/>
                      </a:r>
                      <a:endParaRPr sz="1800"/>
                    </a:p>
                  </a:txBody>
                  <a:tcPr marT="45725" marB="45725" marR="91450" marL="91450"/>
                </a:tc>
              </a:tr>
              <a:tr h="524625">
                <a:tc>
                  <a:txBody>
                    <a:bodyPr>
                      <a:noAutofit/>
                    </a:bodyPr>
                    <a:lstStyle/>
                    <a:p>
                      <a:pPr indent="0" lvl="0" marL="0" marR="0" rtl="0" algn="l">
                        <a:spcBef>
                          <a:spcPts val="0"/>
                        </a:spcBef>
                        <a:spcAft>
                          <a:spcPts val="0"/>
                        </a:spcAft>
                        <a:buNone/>
                      </a:pPr>
                      <a:r>
                        <a:rPr lang="es-MX" sz="1800"/>
                        <a:t>Geografía</a:t>
                      </a:r>
                      <a:endParaRPr sz="1800"/>
                    </a:p>
                  </a:txBody>
                  <a:tcPr marT="45725" marB="45725" marR="91450" marL="91450"/>
                </a:tc>
                <a:tc>
                  <a:txBody>
                    <a:bodyPr>
                      <a:noAutofit/>
                    </a:bodyPr>
                    <a:lstStyle/>
                    <a:p>
                      <a:pPr indent="0" lvl="0" marL="0" rtl="0" algn="l">
                        <a:spcBef>
                          <a:spcPts val="0"/>
                        </a:spcBef>
                        <a:spcAft>
                          <a:spcPts val="0"/>
                        </a:spcAft>
                        <a:buClr>
                          <a:schemeClr val="dk1"/>
                        </a:buClr>
                        <a:buSzPts val="1100"/>
                        <a:buFont typeface="Arial"/>
                        <a:buNone/>
                      </a:pPr>
                      <a:r>
                        <a:rPr lang="es-MX" sz="1200">
                          <a:latin typeface="Arial"/>
                          <a:ea typeface="Arial"/>
                          <a:cs typeface="Arial"/>
                          <a:sym typeface="Arial"/>
                        </a:rPr>
                        <a:t>El alumno identificará como los elementos y factores del clima pueden influir en el desarrollo de los jugadores durante un partido de futbol</a:t>
                      </a:r>
                      <a:endParaRPr sz="1200">
                        <a:latin typeface="Arial"/>
                        <a:ea typeface="Arial"/>
                        <a:cs typeface="Arial"/>
                        <a:sym typeface="Arial"/>
                      </a:endParaRPr>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0"/>
          <p:cNvPicPr preferRelativeResize="0"/>
          <p:nvPr/>
        </p:nvPicPr>
        <p:blipFill rotWithShape="1">
          <a:blip r:embed="rId3">
            <a:alphaModFix/>
          </a:blip>
          <a:srcRect b="0" l="0" r="0" t="0"/>
          <a:stretch/>
        </p:blipFill>
        <p:spPr>
          <a:xfrm>
            <a:off x="145214" y="761811"/>
            <a:ext cx="1998100" cy="1484699"/>
          </a:xfrm>
          <a:prstGeom prst="rect">
            <a:avLst/>
          </a:prstGeom>
          <a:noFill/>
          <a:ln>
            <a:noFill/>
          </a:ln>
        </p:spPr>
      </p:pic>
      <p:sp>
        <p:nvSpPr>
          <p:cNvPr id="159" name="Google Shape;159;p20"/>
          <p:cNvSpPr/>
          <p:nvPr/>
        </p:nvSpPr>
        <p:spPr>
          <a:xfrm>
            <a:off x="2097934" y="1547438"/>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0"/>
          <p:cNvSpPr/>
          <p:nvPr/>
        </p:nvSpPr>
        <p:spPr>
          <a:xfrm>
            <a:off x="2097933" y="1744212"/>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61" name="Google Shape;161;p20"/>
          <p:cNvSpPr txBox="1"/>
          <p:nvPr/>
        </p:nvSpPr>
        <p:spPr>
          <a:xfrm>
            <a:off x="2410124" y="100888"/>
            <a:ext cx="9257986"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Objetivo o propósitos a alcanzar, de cada asignatura involucrada</a:t>
            </a:r>
            <a:r>
              <a:rPr lang="es-MX" sz="1800">
                <a:solidFill>
                  <a:schemeClr val="dk1"/>
                </a:solidFill>
                <a:latin typeface="Calibri"/>
                <a:ea typeface="Calibri"/>
                <a:cs typeface="Calibri"/>
                <a:sym typeface="Calibri"/>
              </a:rPr>
              <a:t>.</a:t>
            </a:r>
            <a:endParaRPr b="1" sz="3600">
              <a:solidFill>
                <a:srgbClr val="FFC000"/>
              </a:solidFill>
              <a:latin typeface="Calibri"/>
              <a:ea typeface="Calibri"/>
              <a:cs typeface="Calibri"/>
              <a:sym typeface="Calibri"/>
            </a:endParaRPr>
          </a:p>
        </p:txBody>
      </p:sp>
      <p:graphicFrame>
        <p:nvGraphicFramePr>
          <p:cNvPr id="162" name="Google Shape;162;p20"/>
          <p:cNvGraphicFramePr/>
          <p:nvPr/>
        </p:nvGraphicFramePr>
        <p:xfrm>
          <a:off x="463027" y="2246517"/>
          <a:ext cx="3000000" cy="3000000"/>
        </p:xfrm>
        <a:graphic>
          <a:graphicData uri="http://schemas.openxmlformats.org/drawingml/2006/table">
            <a:tbl>
              <a:tblPr bandRow="1" firstRow="1">
                <a:noFill/>
                <a:tableStyleId>{8747B480-3318-4147-81A4-0D13FBB43686}</a:tableStyleId>
              </a:tblPr>
              <a:tblGrid>
                <a:gridCol w="1818675"/>
                <a:gridCol w="9574225"/>
              </a:tblGrid>
              <a:tr h="635500">
                <a:tc>
                  <a:txBody>
                    <a:bodyPr>
                      <a:noAutofit/>
                    </a:bodyPr>
                    <a:lstStyle/>
                    <a:p>
                      <a:pPr indent="0" lvl="0" marL="0" marR="0" rtl="0" algn="ctr">
                        <a:spcBef>
                          <a:spcPts val="0"/>
                        </a:spcBef>
                        <a:spcAft>
                          <a:spcPts val="0"/>
                        </a:spcAft>
                        <a:buNone/>
                      </a:pPr>
                      <a:r>
                        <a:rPr lang="es-MX" sz="1800"/>
                        <a:t>Materia </a:t>
                      </a:r>
                      <a:endParaRPr sz="1800"/>
                    </a:p>
                  </a:txBody>
                  <a:tcPr marT="45725" marB="45725" marR="91450" marL="91450"/>
                </a:tc>
                <a:tc>
                  <a:txBody>
                    <a:bodyPr>
                      <a:noAutofit/>
                    </a:bodyPr>
                    <a:lstStyle/>
                    <a:p>
                      <a:pPr indent="0" lvl="0" marL="0" marR="0" rtl="0" algn="ctr">
                        <a:spcBef>
                          <a:spcPts val="0"/>
                        </a:spcBef>
                        <a:spcAft>
                          <a:spcPts val="0"/>
                        </a:spcAft>
                        <a:buNone/>
                      </a:pPr>
                      <a:r>
                        <a:rPr lang="es-MX" sz="1800"/>
                        <a:t>Objetivo</a:t>
                      </a:r>
                      <a:endParaRPr sz="1800"/>
                    </a:p>
                  </a:txBody>
                  <a:tcPr marT="45725" marB="45725" marR="91450" marL="91450"/>
                </a:tc>
              </a:tr>
              <a:tr h="635500">
                <a:tc>
                  <a:txBody>
                    <a:bodyPr>
                      <a:noAutofit/>
                    </a:bodyPr>
                    <a:lstStyle/>
                    <a:p>
                      <a:pPr indent="0" lvl="0" marL="0" marR="0" rtl="0" algn="l">
                        <a:spcBef>
                          <a:spcPts val="0"/>
                        </a:spcBef>
                        <a:spcAft>
                          <a:spcPts val="0"/>
                        </a:spcAft>
                        <a:buNone/>
                      </a:pPr>
                      <a:r>
                        <a:rPr lang="es-MX" sz="1800"/>
                        <a:t>Física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1590350">
                <a:tc>
                  <a:txBody>
                    <a:bodyPr>
                      <a:noAutofit/>
                    </a:bodyPr>
                    <a:lstStyle/>
                    <a:p>
                      <a:pPr indent="0" lvl="0" marL="0" marR="0" rtl="0" algn="l">
                        <a:spcBef>
                          <a:spcPts val="0"/>
                        </a:spcBef>
                        <a:spcAft>
                          <a:spcPts val="0"/>
                        </a:spcAft>
                        <a:buNone/>
                      </a:pPr>
                      <a:r>
                        <a:rPr lang="es-MX" sz="1800"/>
                        <a:t>Matemáticas</a:t>
                      </a:r>
                      <a:endParaRPr sz="1800"/>
                    </a:p>
                  </a:txBody>
                  <a:tcPr marT="45725" marB="45725" marR="91450" marL="91450"/>
                </a:tc>
                <a:tc>
                  <a:txBody>
                    <a:bodyPr>
                      <a:noAutofit/>
                    </a:bodyPr>
                    <a:lstStyle/>
                    <a:p>
                      <a:pPr indent="0" lvl="0" marL="0" rtl="0" algn="l">
                        <a:lnSpc>
                          <a:spcPct val="100000"/>
                        </a:lnSpc>
                        <a:spcBef>
                          <a:spcPts val="0"/>
                        </a:spcBef>
                        <a:spcAft>
                          <a:spcPts val="0"/>
                        </a:spcAft>
                        <a:buNone/>
                      </a:pPr>
                      <a:r>
                        <a:rPr lang="es-MX" sz="1800"/>
                        <a:t>Desarrollará habilidades de razonamiento lógico al: cuantificar fenómenos o eventos a </a:t>
                      </a:r>
                      <a:r>
                        <a:rPr lang="es-MX" sz="1800"/>
                        <a:t>través</a:t>
                      </a:r>
                      <a:r>
                        <a:rPr lang="es-MX" sz="1800"/>
                        <a:t> de modelos gráficos y aritméticos que involucren la resolución de operaciones con números reales usando procedimientos diversos diversos y aplicando las propiedades pertinentes. </a:t>
                      </a:r>
                      <a:endParaRPr sz="1800"/>
                    </a:p>
                  </a:txBody>
                  <a:tcPr marT="45725" marB="45725" marR="91450" marL="91450"/>
                </a:tc>
              </a:tr>
              <a:tr h="635500">
                <a:tc>
                  <a:txBody>
                    <a:bodyPr>
                      <a:noAutofit/>
                    </a:bodyPr>
                    <a:lstStyle/>
                    <a:p>
                      <a:pPr indent="0" lvl="0" marL="0" marR="0" rtl="0" algn="l">
                        <a:spcBef>
                          <a:spcPts val="0"/>
                        </a:spcBef>
                        <a:spcAft>
                          <a:spcPts val="0"/>
                        </a:spcAft>
                        <a:buNone/>
                      </a:pPr>
                      <a:r>
                        <a:rPr lang="es-MX" sz="1800"/>
                        <a:t>Informática</a:t>
                      </a:r>
                      <a:endParaRPr sz="1800"/>
                    </a:p>
                  </a:txBody>
                  <a:tcPr marT="45725" marB="45725" marR="91450" marL="91450"/>
                </a:tc>
                <a:tc>
                  <a:txBody>
                    <a:bodyPr>
                      <a:noAutofit/>
                    </a:bodyPr>
                    <a:lstStyle/>
                    <a:p>
                      <a:pPr indent="0" lvl="0" marL="0" rtl="0" algn="l">
                        <a:lnSpc>
                          <a:spcPct val="115000"/>
                        </a:lnSpc>
                        <a:spcBef>
                          <a:spcPts val="0"/>
                        </a:spcBef>
                        <a:spcAft>
                          <a:spcPts val="0"/>
                        </a:spcAft>
                        <a:buClr>
                          <a:schemeClr val="dk1"/>
                        </a:buClr>
                        <a:buSzPts val="1100"/>
                        <a:buFont typeface="Arial"/>
                        <a:buNone/>
                      </a:pPr>
                      <a:r>
                        <a:rPr lang="es-MX">
                          <a:latin typeface="Arial"/>
                          <a:ea typeface="Arial"/>
                          <a:cs typeface="Arial"/>
                          <a:sym typeface="Arial"/>
                        </a:rPr>
                        <a:t>Que el alumno analice las posibilidades de búsqueda avanzada  para la investigación del tema “El partido del siglo” que viene en los buscadores actuales</a:t>
                      </a:r>
                      <a:endParaRPr>
                        <a:latin typeface="Arial"/>
                        <a:ea typeface="Arial"/>
                        <a:cs typeface="Arial"/>
                        <a:sym typeface="Arial"/>
                      </a:endParaRPr>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1"/>
          <p:cNvPicPr preferRelativeResize="0"/>
          <p:nvPr/>
        </p:nvPicPr>
        <p:blipFill rotWithShape="1">
          <a:blip r:embed="rId3">
            <a:alphaModFix/>
          </a:blip>
          <a:srcRect b="0" l="0" r="0" t="0"/>
          <a:stretch/>
        </p:blipFill>
        <p:spPr>
          <a:xfrm>
            <a:off x="145214" y="761811"/>
            <a:ext cx="1998100" cy="1484699"/>
          </a:xfrm>
          <a:prstGeom prst="rect">
            <a:avLst/>
          </a:prstGeom>
          <a:noFill/>
          <a:ln>
            <a:noFill/>
          </a:ln>
        </p:spPr>
      </p:pic>
      <p:sp>
        <p:nvSpPr>
          <p:cNvPr id="168" name="Google Shape;168;p21"/>
          <p:cNvSpPr/>
          <p:nvPr/>
        </p:nvSpPr>
        <p:spPr>
          <a:xfrm>
            <a:off x="2097934" y="1547438"/>
            <a:ext cx="9757955" cy="95885"/>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1"/>
          <p:cNvSpPr/>
          <p:nvPr/>
        </p:nvSpPr>
        <p:spPr>
          <a:xfrm>
            <a:off x="2097933" y="1744212"/>
            <a:ext cx="9757956" cy="93554"/>
          </a:xfrm>
          <a:prstGeom prst="rect">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
        <p:nvSpPr>
          <p:cNvPr id="170" name="Google Shape;170;p21"/>
          <p:cNvSpPr txBox="1"/>
          <p:nvPr/>
        </p:nvSpPr>
        <p:spPr>
          <a:xfrm>
            <a:off x="2410124" y="100888"/>
            <a:ext cx="9257986"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400">
                <a:solidFill>
                  <a:srgbClr val="FFC000"/>
                </a:solidFill>
                <a:latin typeface="Calibri"/>
                <a:ea typeface="Calibri"/>
                <a:cs typeface="Calibri"/>
                <a:sym typeface="Calibri"/>
              </a:rPr>
              <a:t>Objetivo o propósitos a alcanzar, de cada asignatura involucrada</a:t>
            </a:r>
            <a:r>
              <a:rPr lang="es-MX" sz="1800">
                <a:solidFill>
                  <a:schemeClr val="dk1"/>
                </a:solidFill>
                <a:latin typeface="Calibri"/>
                <a:ea typeface="Calibri"/>
                <a:cs typeface="Calibri"/>
                <a:sym typeface="Calibri"/>
              </a:rPr>
              <a:t>.</a:t>
            </a:r>
            <a:endParaRPr b="1" sz="3600">
              <a:solidFill>
                <a:srgbClr val="FFC000"/>
              </a:solidFill>
              <a:latin typeface="Calibri"/>
              <a:ea typeface="Calibri"/>
              <a:cs typeface="Calibri"/>
              <a:sym typeface="Calibri"/>
            </a:endParaRPr>
          </a:p>
        </p:txBody>
      </p:sp>
      <p:graphicFrame>
        <p:nvGraphicFramePr>
          <p:cNvPr id="171" name="Google Shape;171;p21"/>
          <p:cNvGraphicFramePr/>
          <p:nvPr/>
        </p:nvGraphicFramePr>
        <p:xfrm>
          <a:off x="512302" y="2246492"/>
          <a:ext cx="3000000" cy="3000000"/>
        </p:xfrm>
        <a:graphic>
          <a:graphicData uri="http://schemas.openxmlformats.org/drawingml/2006/table">
            <a:tbl>
              <a:tblPr bandRow="1" firstRow="1">
                <a:noFill/>
                <a:tableStyleId>{8747B480-3318-4147-81A4-0D13FBB43686}</a:tableStyleId>
              </a:tblPr>
              <a:tblGrid>
                <a:gridCol w="3042800"/>
                <a:gridCol w="8300800"/>
              </a:tblGrid>
              <a:tr h="370850">
                <a:tc>
                  <a:txBody>
                    <a:bodyPr>
                      <a:noAutofit/>
                    </a:bodyPr>
                    <a:lstStyle/>
                    <a:p>
                      <a:pPr indent="0" lvl="0" marL="0" marR="0" rtl="0" algn="ctr">
                        <a:spcBef>
                          <a:spcPts val="0"/>
                        </a:spcBef>
                        <a:spcAft>
                          <a:spcPts val="0"/>
                        </a:spcAft>
                        <a:buNone/>
                      </a:pPr>
                      <a:r>
                        <a:rPr lang="es-MX" sz="1800"/>
                        <a:t>Materia </a:t>
                      </a:r>
                      <a:endParaRPr sz="1800"/>
                    </a:p>
                  </a:txBody>
                  <a:tcPr marT="45725" marB="45725" marR="91450" marL="91450"/>
                </a:tc>
                <a:tc>
                  <a:txBody>
                    <a:bodyPr>
                      <a:noAutofit/>
                    </a:bodyPr>
                    <a:lstStyle/>
                    <a:p>
                      <a:pPr indent="0" lvl="0" marL="0" marR="0" rtl="0" algn="ctr">
                        <a:spcBef>
                          <a:spcPts val="0"/>
                        </a:spcBef>
                        <a:spcAft>
                          <a:spcPts val="0"/>
                        </a:spcAft>
                        <a:buNone/>
                      </a:pPr>
                      <a:r>
                        <a:rPr lang="es-MX" sz="1800"/>
                        <a:t>Objetivo</a:t>
                      </a:r>
                      <a:endParaRPr sz="1800"/>
                    </a:p>
                  </a:txBody>
                  <a:tcPr marT="45725" marB="45725" marR="91450" marL="91450"/>
                </a:tc>
              </a:tr>
              <a:tr h="370850">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s-MX" sz="1800"/>
                        <a:t>Lengua</a:t>
                      </a:r>
                      <a:r>
                        <a:rPr lang="es-MX" sz="1800"/>
                        <a:t> </a:t>
                      </a:r>
                      <a:r>
                        <a:rPr lang="es-MX" sz="1800"/>
                        <a:t>E</a:t>
                      </a:r>
                      <a:r>
                        <a:rPr lang="es-MX" sz="1800"/>
                        <a:t>xtranjera </a:t>
                      </a:r>
                      <a:r>
                        <a:rPr lang="es-MX" sz="1800"/>
                        <a:t>I</a:t>
                      </a:r>
                      <a:r>
                        <a:rPr lang="es-MX" sz="1800"/>
                        <a:t>nglés  </a:t>
                      </a:r>
                      <a:r>
                        <a:rPr lang="es-MX" sz="1800">
                          <a:latin typeface="Bell MT"/>
                          <a:ea typeface="Bell MT"/>
                          <a:cs typeface="Bell MT"/>
                          <a:sym typeface="Bell MT"/>
                        </a:rPr>
                        <a:t>IV</a:t>
                      </a:r>
                      <a:endParaRPr sz="1800"/>
                    </a:p>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rtl="0" algn="just">
                        <a:lnSpc>
                          <a:spcPct val="115000"/>
                        </a:lnSpc>
                        <a:spcBef>
                          <a:spcPts val="0"/>
                        </a:spcBef>
                        <a:spcAft>
                          <a:spcPts val="0"/>
                        </a:spcAft>
                        <a:buSzPts val="1100"/>
                        <a:buNone/>
                      </a:pPr>
                      <a:r>
                        <a:rPr lang="es-MX" sz="700">
                          <a:latin typeface="Arial"/>
                          <a:ea typeface="Arial"/>
                          <a:cs typeface="Arial"/>
                          <a:sym typeface="Arial"/>
                        </a:rPr>
                        <a:t> </a:t>
                      </a:r>
                      <a:r>
                        <a:rPr lang="es-MX" sz="1800"/>
                        <a:t>El alumno será capaz de emplear adecuadamente los tiempos verbale sosteniendo conversaciones y escribiendo reseñas breves utilizando vocabulario relacionado al futbol.</a:t>
                      </a:r>
                      <a:endParaRPr sz="1800"/>
                    </a:p>
                  </a:txBody>
                  <a:tcPr marT="45725" marB="45725" marR="91450" marL="91450"/>
                </a:tc>
              </a:tr>
              <a:tr h="370850">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s-MX" sz="1800"/>
                        <a:t>Orientación</a:t>
                      </a:r>
                      <a:r>
                        <a:rPr lang="es-MX" sz="1800"/>
                        <a:t> </a:t>
                      </a:r>
                      <a:r>
                        <a:rPr lang="es-MX" sz="1800"/>
                        <a:t>E</a:t>
                      </a:r>
                      <a:r>
                        <a:rPr lang="es-MX" sz="1800"/>
                        <a:t>ducativa </a:t>
                      </a:r>
                      <a:r>
                        <a:rPr lang="es-MX" sz="1800">
                          <a:latin typeface="Bell MT"/>
                          <a:ea typeface="Bell MT"/>
                          <a:cs typeface="Bell MT"/>
                          <a:sym typeface="Bell MT"/>
                        </a:rPr>
                        <a:t>IV</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370850">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s-MX" sz="1800"/>
                        <a:t>Educación Física</a:t>
                      </a:r>
                      <a:r>
                        <a:rPr lang="es-MX" sz="1800"/>
                        <a:t> </a:t>
                      </a:r>
                      <a:r>
                        <a:rPr lang="es-MX" sz="1800">
                          <a:latin typeface="Bell MT"/>
                          <a:ea typeface="Bell MT"/>
                          <a:cs typeface="Bell MT"/>
                          <a:sym typeface="Bell MT"/>
                        </a:rPr>
                        <a:t>IV</a:t>
                      </a:r>
                      <a:endParaRPr sz="1800"/>
                    </a:p>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3708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