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62" r:id="rId3"/>
    <p:sldId id="257" r:id="rId4"/>
    <p:sldId id="263" r:id="rId5"/>
    <p:sldId id="258" r:id="rId6"/>
    <p:sldId id="264" r:id="rId7"/>
    <p:sldId id="261" r:id="rId8"/>
    <p:sldId id="265" r:id="rId9"/>
    <p:sldId id="259" r:id="rId10"/>
    <p:sldId id="266" r:id="rId11"/>
    <p:sldId id="260" r:id="rId12"/>
    <p:sldId id="267" r:id="rId13"/>
    <p:sldId id="268" r:id="rId14"/>
    <p:sldId id="269" r:id="rId15"/>
    <p:sldId id="270" r:id="rId16"/>
    <p:sldId id="271" r:id="rId17"/>
    <p:sldId id="272"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30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CEDF94CD-62B7-429C-82E5-79DF4033E8B5}" type="datetimeFigureOut">
              <a:rPr lang="es-MX" smtClean="0"/>
              <a:pPr/>
              <a:t>23/10/2017</a:t>
            </a:fld>
            <a:endParaRPr lang="es-MX"/>
          </a:p>
        </p:txBody>
      </p:sp>
      <p:sp>
        <p:nvSpPr>
          <p:cNvPr id="17" name="16 Marcador de pie de página"/>
          <p:cNvSpPr>
            <a:spLocks noGrp="1"/>
          </p:cNvSpPr>
          <p:nvPr>
            <p:ph type="ftr" sz="quarter" idx="11"/>
          </p:nvPr>
        </p:nvSpPr>
        <p:spPr/>
        <p:txBody>
          <a:bodyPr/>
          <a:lstStyle/>
          <a:p>
            <a:endParaRPr lang="es-MX"/>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DF434759-32EE-46EC-8FC8-23D51F03FE23}" type="slidenum">
              <a:rPr lang="es-MX" smtClean="0"/>
              <a:pPr/>
              <a:t>‹Nº›</a:t>
            </a:fld>
            <a:endParaRPr lang="es-MX"/>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EDF94CD-62B7-429C-82E5-79DF4033E8B5}" type="datetimeFigureOut">
              <a:rPr lang="es-MX" smtClean="0"/>
              <a:pPr/>
              <a:t>23/10/2017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F434759-32EE-46EC-8FC8-23D51F03FE23}"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EDF94CD-62B7-429C-82E5-79DF4033E8B5}" type="datetimeFigureOut">
              <a:rPr lang="es-MX" smtClean="0"/>
              <a:pPr/>
              <a:t>23/10/2017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F434759-32EE-46EC-8FC8-23D51F03FE23}"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EDF94CD-62B7-429C-82E5-79DF4033E8B5}" type="datetimeFigureOut">
              <a:rPr lang="es-MX" smtClean="0"/>
              <a:pPr/>
              <a:t>23/10/2017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F434759-32EE-46EC-8FC8-23D51F03FE23}" type="slidenum">
              <a:rPr lang="es-MX" smtClean="0"/>
              <a:pPr/>
              <a:t>‹Nº›</a:t>
            </a:fld>
            <a:endParaRPr lang="es-MX"/>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CEDF94CD-62B7-429C-82E5-79DF4033E8B5}" type="datetimeFigureOut">
              <a:rPr lang="es-MX" smtClean="0"/>
              <a:pPr/>
              <a:t>23/10/2017</a:t>
            </a:fld>
            <a:endParaRPr lang="es-MX"/>
          </a:p>
        </p:txBody>
      </p:sp>
      <p:sp>
        <p:nvSpPr>
          <p:cNvPr id="5" name="4 Marcador de pie de página"/>
          <p:cNvSpPr>
            <a:spLocks noGrp="1"/>
          </p:cNvSpPr>
          <p:nvPr>
            <p:ph type="ftr" sz="quarter" idx="11"/>
          </p:nvPr>
        </p:nvSpPr>
        <p:spPr>
          <a:xfrm>
            <a:off x="800100" y="6172200"/>
            <a:ext cx="4000500" cy="457200"/>
          </a:xfrm>
        </p:spPr>
        <p:txBody>
          <a:bodyPr/>
          <a:lstStyle/>
          <a:p>
            <a:endParaRPr lang="es-MX"/>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DF434759-32EE-46EC-8FC8-23D51F03FE23}"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EDF94CD-62B7-429C-82E5-79DF4033E8B5}" type="datetimeFigureOut">
              <a:rPr lang="es-MX" smtClean="0"/>
              <a:pPr/>
              <a:t>23/10/2017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F434759-32EE-46EC-8FC8-23D51F03FE23}" type="slidenum">
              <a:rPr lang="es-MX" smtClean="0"/>
              <a:pPr/>
              <a:t>‹Nº›</a:t>
            </a:fld>
            <a:endParaRPr lang="es-MX"/>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CEDF94CD-62B7-429C-82E5-79DF4033E8B5}" type="datetimeFigureOut">
              <a:rPr lang="es-MX" smtClean="0"/>
              <a:pPr/>
              <a:t>23/10/2017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F434759-32EE-46EC-8FC8-23D51F03FE23}" type="slidenum">
              <a:rPr lang="es-MX" smtClean="0"/>
              <a:pPr/>
              <a:t>‹Nº›</a:t>
            </a:fld>
            <a:endParaRPr lang="es-MX"/>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EDF94CD-62B7-429C-82E5-79DF4033E8B5}" type="datetimeFigureOut">
              <a:rPr lang="es-MX" smtClean="0"/>
              <a:pPr/>
              <a:t>23/10/2017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F434759-32EE-46EC-8FC8-23D51F03FE23}"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DF94CD-62B7-429C-82E5-79DF4033E8B5}" type="datetimeFigureOut">
              <a:rPr lang="es-MX" smtClean="0"/>
              <a:pPr/>
              <a:t>23/10/2017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F434759-32EE-46EC-8FC8-23D51F03FE23}"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EDF94CD-62B7-429C-82E5-79DF4033E8B5}" type="datetimeFigureOut">
              <a:rPr lang="es-MX" smtClean="0"/>
              <a:pPr/>
              <a:t>23/10/2017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F434759-32EE-46EC-8FC8-23D51F03FE23}" type="slidenum">
              <a:rPr lang="es-MX" smtClean="0"/>
              <a:pPr/>
              <a:t>‹Nº›</a:t>
            </a:fld>
            <a:endParaRPr lang="es-MX"/>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EDF94CD-62B7-429C-82E5-79DF4033E8B5}" type="datetimeFigureOut">
              <a:rPr lang="es-MX" smtClean="0"/>
              <a:pPr/>
              <a:t>23/10/2017</a:t>
            </a:fld>
            <a:endParaRPr lang="es-MX"/>
          </a:p>
        </p:txBody>
      </p:sp>
      <p:sp>
        <p:nvSpPr>
          <p:cNvPr id="6" name="5 Marcador de pie de página"/>
          <p:cNvSpPr>
            <a:spLocks noGrp="1"/>
          </p:cNvSpPr>
          <p:nvPr>
            <p:ph type="ftr" sz="quarter" idx="11"/>
          </p:nvPr>
        </p:nvSpPr>
        <p:spPr>
          <a:xfrm>
            <a:off x="914400" y="6172200"/>
            <a:ext cx="3886200" cy="457200"/>
          </a:xfrm>
        </p:spPr>
        <p:txBody>
          <a:bodyPr/>
          <a:lstStyle/>
          <a:p>
            <a:endParaRPr lang="es-MX"/>
          </a:p>
        </p:txBody>
      </p:sp>
      <p:sp>
        <p:nvSpPr>
          <p:cNvPr id="7" name="6 Marcador de número de diapositiva"/>
          <p:cNvSpPr>
            <a:spLocks noGrp="1"/>
          </p:cNvSpPr>
          <p:nvPr>
            <p:ph type="sldNum" sz="quarter" idx="12"/>
          </p:nvPr>
        </p:nvSpPr>
        <p:spPr>
          <a:xfrm>
            <a:off x="146304" y="6208776"/>
            <a:ext cx="457200" cy="457200"/>
          </a:xfrm>
        </p:spPr>
        <p:txBody>
          <a:bodyPr/>
          <a:lstStyle/>
          <a:p>
            <a:fld id="{DF434759-32EE-46EC-8FC8-23D51F03FE23}" type="slidenum">
              <a:rPr lang="es-MX" smtClean="0"/>
              <a:pPr/>
              <a:t>‹Nº›</a:t>
            </a:fld>
            <a:endParaRPr lang="es-MX"/>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EDF94CD-62B7-429C-82E5-79DF4033E8B5}" type="datetimeFigureOut">
              <a:rPr lang="es-MX" smtClean="0"/>
              <a:pPr/>
              <a:t>23/10/2017</a:t>
            </a:fld>
            <a:endParaRPr lang="es-MX"/>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MX"/>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F434759-32EE-46EC-8FC8-23D51F03FE23}"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85852" y="3214686"/>
            <a:ext cx="6400800" cy="1371608"/>
          </a:xfrm>
        </p:spPr>
        <p:txBody>
          <a:bodyPr>
            <a:normAutofit/>
          </a:bodyPr>
          <a:lstStyle/>
          <a:p>
            <a:r>
              <a:rPr lang="es-MX" dirty="0" smtClean="0"/>
              <a:t>Mauricio </a:t>
            </a:r>
            <a:r>
              <a:rPr lang="es-MX" dirty="0" err="1" smtClean="0"/>
              <a:t>Algalán</a:t>
            </a:r>
            <a:r>
              <a:rPr lang="es-MX" dirty="0" smtClean="0"/>
              <a:t>: </a:t>
            </a:r>
            <a:r>
              <a:rPr lang="es-MX" dirty="0" smtClean="0"/>
              <a:t>Informática</a:t>
            </a:r>
            <a:br>
              <a:rPr lang="es-MX" dirty="0" smtClean="0"/>
            </a:br>
            <a:r>
              <a:rPr lang="es-MX" dirty="0" err="1" smtClean="0"/>
              <a:t>Floricel</a:t>
            </a:r>
            <a:r>
              <a:rPr lang="es-MX" dirty="0" smtClean="0"/>
              <a:t> Ramos: </a:t>
            </a:r>
            <a:r>
              <a:rPr lang="es-MX" dirty="0" smtClean="0"/>
              <a:t>Matemáticas IV</a:t>
            </a:r>
            <a:br>
              <a:rPr lang="es-MX" dirty="0" smtClean="0"/>
            </a:br>
            <a:r>
              <a:rPr lang="es-MX" dirty="0" smtClean="0"/>
              <a:t>Irma Ponce: </a:t>
            </a:r>
            <a:r>
              <a:rPr lang="es-MX" dirty="0" smtClean="0"/>
              <a:t>Dibujo</a:t>
            </a:r>
          </a:p>
        </p:txBody>
      </p:sp>
      <p:sp>
        <p:nvSpPr>
          <p:cNvPr id="2" name="1 Título"/>
          <p:cNvSpPr>
            <a:spLocks noGrp="1"/>
          </p:cNvSpPr>
          <p:nvPr>
            <p:ph type="ctrTitle"/>
          </p:nvPr>
        </p:nvSpPr>
        <p:spPr/>
        <p:txBody>
          <a:bodyPr>
            <a:normAutofit/>
          </a:bodyPr>
          <a:lstStyle/>
          <a:p>
            <a:r>
              <a:rPr lang="es-MX" sz="2800" dirty="0" smtClean="0"/>
              <a:t>Preparatoria Oviedo </a:t>
            </a:r>
            <a:r>
              <a:rPr lang="es-MX" sz="2800" dirty="0" err="1" smtClean="0"/>
              <a:t>Schönthal</a:t>
            </a:r>
            <a:r>
              <a:rPr lang="es-MX" sz="2800" dirty="0" smtClean="0"/>
              <a:t/>
            </a:r>
            <a:br>
              <a:rPr lang="es-MX" sz="2800" dirty="0" smtClean="0"/>
            </a:br>
            <a:r>
              <a:rPr lang="es-MX" sz="2800" dirty="0" smtClean="0"/>
              <a:t>Equipo 2.</a:t>
            </a:r>
            <a:endParaRPr lang="es-MX" dirty="0"/>
          </a:p>
        </p:txBody>
      </p:sp>
      <p:sp>
        <p:nvSpPr>
          <p:cNvPr id="5" name="4 CuadroTexto"/>
          <p:cNvSpPr txBox="1"/>
          <p:nvPr/>
        </p:nvSpPr>
        <p:spPr>
          <a:xfrm>
            <a:off x="2643174" y="4786322"/>
            <a:ext cx="4214842" cy="954107"/>
          </a:xfrm>
          <a:prstGeom prst="rect">
            <a:avLst/>
          </a:prstGeom>
          <a:noFill/>
        </p:spPr>
        <p:txBody>
          <a:bodyPr wrap="square" rtlCol="0">
            <a:spAutoFit/>
          </a:bodyPr>
          <a:lstStyle/>
          <a:p>
            <a:pPr algn="ctr"/>
            <a:r>
              <a:rPr lang="es-MX" sz="2800" dirty="0" smtClean="0"/>
              <a:t>Curso: IV año</a:t>
            </a:r>
          </a:p>
          <a:p>
            <a:pPr algn="ctr"/>
            <a:r>
              <a:rPr lang="es-MX" sz="2800" dirty="0" smtClean="0"/>
              <a:t>¿Cómo tomarse una </a:t>
            </a:r>
            <a:r>
              <a:rPr lang="es-MX" sz="2800" dirty="0" err="1" smtClean="0"/>
              <a:t>selfie</a:t>
            </a:r>
            <a:r>
              <a:rPr lang="es-MX" sz="2800" dirty="0" smtClean="0"/>
              <a:t>?</a:t>
            </a:r>
            <a:endParaRPr lang="es-MX" sz="2800" dirty="0"/>
          </a:p>
        </p:txBody>
      </p:sp>
      <p:pic>
        <p:nvPicPr>
          <p:cNvPr id="6" name="5 Imagen"/>
          <p:cNvPicPr/>
          <p:nvPr/>
        </p:nvPicPr>
        <p:blipFill rotWithShape="1">
          <a:blip r:embed="rId2" cstate="print"/>
          <a:srcRect l="2973" r="80182"/>
          <a:stretch/>
        </p:blipFill>
        <p:spPr bwMode="auto">
          <a:xfrm>
            <a:off x="785786" y="1785926"/>
            <a:ext cx="1214446" cy="942857"/>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samuel-zeller-242172.jpg"/>
          <p:cNvPicPr>
            <a:picLocks noGrp="1" noChangeAspect="1"/>
          </p:cNvPicPr>
          <p:nvPr>
            <p:ph sz="quarter" idx="1"/>
          </p:nvPr>
        </p:nvPicPr>
        <p:blipFill>
          <a:blip r:embed="rId2" cstate="print"/>
          <a:stretch>
            <a:fillRect/>
          </a:stretch>
        </p:blipFill>
        <p:spPr>
          <a:xfrm>
            <a:off x="1371223" y="1447800"/>
            <a:ext cx="6858753" cy="4572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¿Cómo tomarse una </a:t>
            </a:r>
            <a:r>
              <a:rPr lang="es-MX" dirty="0" err="1" smtClean="0"/>
              <a:t>selfie</a:t>
            </a:r>
            <a:r>
              <a:rPr lang="es-MX" dirty="0" smtClean="0"/>
              <a:t>?</a:t>
            </a:r>
            <a:endParaRPr lang="es-MX" dirty="0"/>
          </a:p>
        </p:txBody>
      </p:sp>
      <p:sp>
        <p:nvSpPr>
          <p:cNvPr id="3" name="2 Marcador de contenido"/>
          <p:cNvSpPr>
            <a:spLocks noGrp="1"/>
          </p:cNvSpPr>
          <p:nvPr>
            <p:ph sz="quarter" idx="1"/>
          </p:nvPr>
        </p:nvSpPr>
        <p:spPr/>
        <p:txBody>
          <a:bodyPr/>
          <a:lstStyle/>
          <a:p>
            <a:r>
              <a:rPr lang="es-MX" dirty="0" smtClean="0"/>
              <a:t>Una de las formas de representar la línea recta es mediante una función. </a:t>
            </a:r>
          </a:p>
          <a:p>
            <a:r>
              <a:rPr lang="es-MX" dirty="0" smtClean="0"/>
              <a:t>Una función es aquella que dado un número da otro.</a:t>
            </a:r>
          </a:p>
          <a:p>
            <a:r>
              <a:rPr lang="es-MX" dirty="0" smtClean="0"/>
              <a:t>En Informática se pueden automatizar ese tipo de cálculos mediante la hoja de cálculo y representarlos gráficamente.</a:t>
            </a:r>
          </a:p>
          <a:p>
            <a:r>
              <a:rPr lang="es-MX" dirty="0" smtClean="0"/>
              <a:t>Una habilidad esperada de los alumnos es manejar la hoja de cálculo.</a:t>
            </a:r>
          </a:p>
          <a:p>
            <a:r>
              <a:rPr lang="es-MX" dirty="0" smtClean="0"/>
              <a:t>Nuevamente si los alumnos asocian la hoja de cálculo con una fotografía les será más fácil saber que es lo que se espera en </a:t>
            </a:r>
            <a:r>
              <a:rPr lang="es-MX" smtClean="0"/>
              <a:t>la gráfica.</a:t>
            </a:r>
            <a:endParaRPr lang="es-MX"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¿Cómo tomarse una </a:t>
            </a:r>
            <a:r>
              <a:rPr lang="es-MX" dirty="0" err="1" smtClean="0"/>
              <a:t>selfie</a:t>
            </a:r>
            <a:r>
              <a:rPr lang="es-MX" dirty="0" smtClean="0"/>
              <a:t>?</a:t>
            </a:r>
            <a:endParaRPr lang="es-MX" dirty="0"/>
          </a:p>
        </p:txBody>
      </p:sp>
      <p:pic>
        <p:nvPicPr>
          <p:cNvPr id="6" name="5 Marcador de contenido" descr="numbers-16804_1280.jpg"/>
          <p:cNvPicPr>
            <a:picLocks noGrp="1" noChangeAspect="1"/>
          </p:cNvPicPr>
          <p:nvPr>
            <p:ph sz="quarter" idx="1"/>
          </p:nvPr>
        </p:nvPicPr>
        <p:blipFill>
          <a:blip r:embed="rId2"/>
          <a:stretch>
            <a:fillRect/>
          </a:stretch>
        </p:blipFill>
        <p:spPr>
          <a:xfrm>
            <a:off x="1382282" y="1447800"/>
            <a:ext cx="6836636" cy="4572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¿Cómo tomarse una </a:t>
            </a:r>
            <a:r>
              <a:rPr lang="es-MX" dirty="0" err="1" smtClean="0"/>
              <a:t>selfie</a:t>
            </a:r>
            <a:r>
              <a:rPr lang="es-MX" dirty="0" smtClean="0"/>
              <a:t>?</a:t>
            </a:r>
            <a:endParaRPr lang="es-MX" dirty="0"/>
          </a:p>
        </p:txBody>
      </p:sp>
      <p:sp>
        <p:nvSpPr>
          <p:cNvPr id="3" name="2 Marcador de contenido"/>
          <p:cNvSpPr>
            <a:spLocks noGrp="1"/>
          </p:cNvSpPr>
          <p:nvPr>
            <p:ph sz="quarter" idx="1"/>
          </p:nvPr>
        </p:nvSpPr>
        <p:spPr/>
        <p:txBody>
          <a:bodyPr/>
          <a:lstStyle/>
          <a:p>
            <a:r>
              <a:rPr lang="es-MX" dirty="0" smtClean="0"/>
              <a:t>Con este trabajo multidisciplinario se pretende que los alumnos </a:t>
            </a:r>
            <a:r>
              <a:rPr lang="es-MX" dirty="0" err="1" smtClean="0"/>
              <a:t>comprendad</a:t>
            </a:r>
            <a:r>
              <a:rPr lang="es-MX" dirty="0" smtClean="0"/>
              <a:t>:</a:t>
            </a:r>
          </a:p>
          <a:p>
            <a:pPr lvl="1"/>
            <a:r>
              <a:rPr lang="es-MX" dirty="0" smtClean="0"/>
              <a:t>Los conceptos de luz, sombra y como se comportan ante una fuente de luz fija, Las sombras y luces siempre caen en línea recta cuando la fuente de luz es conocida y </a:t>
            </a:r>
            <a:r>
              <a:rPr lang="es-MX" dirty="0" err="1" smtClean="0"/>
              <a:t>fíja</a:t>
            </a:r>
            <a:r>
              <a:rPr lang="es-MX" dirty="0" smtClean="0"/>
              <a:t>,</a:t>
            </a:r>
          </a:p>
          <a:p>
            <a:pPr lvl="1"/>
            <a:r>
              <a:rPr lang="es-MX" dirty="0" smtClean="0"/>
              <a:t>La línea recta es un concepto matemático importante que permite comprender lo que es una función y un polinomio de primer grado.</a:t>
            </a:r>
          </a:p>
          <a:p>
            <a:pPr lvl="1"/>
            <a:r>
              <a:rPr lang="es-MX" dirty="0" smtClean="0"/>
              <a:t>En computación  se puede automatizar los cálculos de las funciones y graficar los resultados.</a:t>
            </a:r>
            <a:endParaRPr lang="es-MX"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¿Cómo tomarse una </a:t>
            </a:r>
            <a:r>
              <a:rPr lang="es-MX" dirty="0" err="1" smtClean="0"/>
              <a:t>selfie</a:t>
            </a:r>
            <a:r>
              <a:rPr lang="es-MX" dirty="0" smtClean="0"/>
              <a:t>?</a:t>
            </a:r>
            <a:endParaRPr lang="es-MX" dirty="0"/>
          </a:p>
        </p:txBody>
      </p:sp>
      <p:sp>
        <p:nvSpPr>
          <p:cNvPr id="3" name="2 Marcador de contenido"/>
          <p:cNvSpPr>
            <a:spLocks noGrp="1"/>
          </p:cNvSpPr>
          <p:nvPr>
            <p:ph sz="quarter" idx="1"/>
          </p:nvPr>
        </p:nvSpPr>
        <p:spPr/>
        <p:txBody>
          <a:bodyPr/>
          <a:lstStyle/>
          <a:p>
            <a:r>
              <a:rPr lang="es-MX" dirty="0" smtClean="0"/>
              <a:t>Estos son los conceptos que se entrelazaran en el trabajo multidisciplinario.</a:t>
            </a:r>
          </a:p>
          <a:p>
            <a:endParaRPr lang="es-MX" dirty="0"/>
          </a:p>
        </p:txBody>
      </p:sp>
      <p:pic>
        <p:nvPicPr>
          <p:cNvPr id="4" name="3 Imagen" descr="20171020_135150.jpg"/>
          <p:cNvPicPr>
            <a:picLocks noChangeAspect="1"/>
          </p:cNvPicPr>
          <p:nvPr/>
        </p:nvPicPr>
        <p:blipFill>
          <a:blip r:embed="rId2" cstate="print"/>
          <a:srcRect l="24219" r="14843"/>
          <a:stretch>
            <a:fillRect/>
          </a:stretch>
        </p:blipFill>
        <p:spPr>
          <a:xfrm rot="5400000">
            <a:off x="2780084" y="2506272"/>
            <a:ext cx="3869566" cy="357188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¿Cómo tomarse una </a:t>
            </a:r>
            <a:r>
              <a:rPr lang="es-MX" dirty="0" err="1" smtClean="0"/>
              <a:t>selfie</a:t>
            </a:r>
            <a:r>
              <a:rPr lang="es-MX" dirty="0" smtClean="0"/>
              <a:t>?</a:t>
            </a:r>
            <a:endParaRPr lang="es-MX" dirty="0"/>
          </a:p>
        </p:txBody>
      </p:sp>
      <p:sp>
        <p:nvSpPr>
          <p:cNvPr id="3" name="2 Marcador de contenido"/>
          <p:cNvSpPr>
            <a:spLocks noGrp="1"/>
          </p:cNvSpPr>
          <p:nvPr>
            <p:ph sz="quarter" idx="1"/>
          </p:nvPr>
        </p:nvSpPr>
        <p:spPr/>
        <p:txBody>
          <a:bodyPr/>
          <a:lstStyle/>
          <a:p>
            <a:r>
              <a:rPr lang="es-MX" dirty="0" smtClean="0"/>
              <a:t>Integrantes del proyecto trabajando.</a:t>
            </a:r>
          </a:p>
          <a:p>
            <a:endParaRPr lang="es-MX" dirty="0"/>
          </a:p>
        </p:txBody>
      </p:sp>
      <p:pic>
        <p:nvPicPr>
          <p:cNvPr id="4" name="3 Imagen" descr="20171020_133508.jpg"/>
          <p:cNvPicPr>
            <a:picLocks noChangeAspect="1"/>
          </p:cNvPicPr>
          <p:nvPr/>
        </p:nvPicPr>
        <p:blipFill>
          <a:blip r:embed="rId2" cstate="print"/>
          <a:srcRect l="16406" r="15624"/>
          <a:stretch>
            <a:fillRect/>
          </a:stretch>
        </p:blipFill>
        <p:spPr>
          <a:xfrm rot="5400000">
            <a:off x="89870" y="2410404"/>
            <a:ext cx="3929091" cy="3251639"/>
          </a:xfrm>
          <a:prstGeom prst="rect">
            <a:avLst/>
          </a:prstGeom>
        </p:spPr>
      </p:pic>
      <p:pic>
        <p:nvPicPr>
          <p:cNvPr id="5" name="4 Imagen" descr="20171020_131701.jpg"/>
          <p:cNvPicPr>
            <a:picLocks noChangeAspect="1"/>
          </p:cNvPicPr>
          <p:nvPr/>
        </p:nvPicPr>
        <p:blipFill>
          <a:blip r:embed="rId3" cstate="print"/>
          <a:stretch>
            <a:fillRect/>
          </a:stretch>
        </p:blipFill>
        <p:spPr>
          <a:xfrm>
            <a:off x="3929058" y="2643182"/>
            <a:ext cx="4444999" cy="250031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¿Cómo tomarse una </a:t>
            </a:r>
            <a:r>
              <a:rPr lang="es-MX" dirty="0" err="1" smtClean="0"/>
              <a:t>selfie</a:t>
            </a:r>
            <a:r>
              <a:rPr lang="es-MX" dirty="0" smtClean="0"/>
              <a:t>?</a:t>
            </a:r>
            <a:endParaRPr lang="es-MX" dirty="0"/>
          </a:p>
        </p:txBody>
      </p:sp>
      <p:sp>
        <p:nvSpPr>
          <p:cNvPr id="3" name="2 Marcador de contenido"/>
          <p:cNvSpPr>
            <a:spLocks noGrp="1"/>
          </p:cNvSpPr>
          <p:nvPr>
            <p:ph sz="quarter" idx="1"/>
          </p:nvPr>
        </p:nvSpPr>
        <p:spPr/>
        <p:txBody>
          <a:bodyPr>
            <a:normAutofit lnSpcReduction="10000"/>
          </a:bodyPr>
          <a:lstStyle/>
          <a:p>
            <a:r>
              <a:rPr lang="es-MX" dirty="0" smtClean="0"/>
              <a:t>Consideramos que los alumnos se interesarían en el tema por:</a:t>
            </a:r>
          </a:p>
          <a:p>
            <a:pPr lvl="1"/>
            <a:r>
              <a:rPr lang="es-MX" dirty="0" smtClean="0"/>
              <a:t>Son seres visuales que comprenden mejor un tema si es expuesto en imágenes.</a:t>
            </a:r>
          </a:p>
          <a:p>
            <a:pPr lvl="1"/>
            <a:r>
              <a:rPr lang="es-MX" dirty="0" smtClean="0"/>
              <a:t>Les gusta tomar fotos.</a:t>
            </a:r>
          </a:p>
          <a:p>
            <a:pPr lvl="1"/>
            <a:r>
              <a:rPr lang="es-MX" dirty="0" smtClean="0"/>
              <a:t>Puede compartir la experiencia en redes sociales.</a:t>
            </a:r>
          </a:p>
          <a:p>
            <a:r>
              <a:rPr lang="es-MX" dirty="0" smtClean="0"/>
              <a:t>De parte de los profesores consideramos:</a:t>
            </a:r>
          </a:p>
          <a:p>
            <a:pPr lvl="1"/>
            <a:r>
              <a:rPr lang="es-MX" dirty="0" smtClean="0"/>
              <a:t>Podemos tratar conceptos que son difíciles para los alumnos.</a:t>
            </a:r>
          </a:p>
          <a:p>
            <a:pPr lvl="1"/>
            <a:r>
              <a:rPr lang="es-MX" dirty="0" smtClean="0"/>
              <a:t>Los temas desarrollan habilidades en los alumnos, como la visual, formal y de resolución de problemas.</a:t>
            </a:r>
          </a:p>
          <a:p>
            <a:pPr lvl="1"/>
            <a:r>
              <a:rPr lang="es-MX" dirty="0" smtClean="0"/>
              <a:t>Experimentan de forma propia que las artes, las matemáticas y la computación están relacionadas.</a:t>
            </a:r>
            <a:endParaRPr lang="es-MX"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a:xfrm>
            <a:off x="2285984" y="2000240"/>
            <a:ext cx="4429156" cy="1571636"/>
          </a:xfrm>
        </p:spPr>
        <p:txBody>
          <a:bodyPr>
            <a:normAutofit/>
          </a:bodyPr>
          <a:lstStyle/>
          <a:p>
            <a:pPr algn="ctr">
              <a:buNone/>
            </a:pPr>
            <a:r>
              <a:rPr lang="es-MX" sz="9600" dirty="0" smtClean="0"/>
              <a:t>Gracias.</a:t>
            </a:r>
            <a:endParaRPr lang="es-MX" sz="9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¿Cómo tomarse una </a:t>
            </a:r>
            <a:r>
              <a:rPr lang="es-MX" dirty="0" err="1" smtClean="0"/>
              <a:t>selfie</a:t>
            </a:r>
            <a:r>
              <a:rPr lang="es-MX" dirty="0" smtClean="0"/>
              <a:t>?</a:t>
            </a:r>
            <a:endParaRPr lang="es-MX" dirty="0"/>
          </a:p>
        </p:txBody>
      </p:sp>
      <p:pic>
        <p:nvPicPr>
          <p:cNvPr id="3" name="2 Imagen" descr="camera-2606778_1280.jpg"/>
          <p:cNvPicPr>
            <a:picLocks noChangeAspect="1"/>
          </p:cNvPicPr>
          <p:nvPr/>
        </p:nvPicPr>
        <p:blipFill>
          <a:blip r:embed="rId2"/>
          <a:stretch>
            <a:fillRect/>
          </a:stretch>
        </p:blipFill>
        <p:spPr>
          <a:xfrm>
            <a:off x="1571604" y="2000240"/>
            <a:ext cx="5809879" cy="38717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¿Cómo tomarse una </a:t>
            </a:r>
            <a:r>
              <a:rPr lang="es-MX" dirty="0" err="1" smtClean="0"/>
              <a:t>selfie</a:t>
            </a:r>
            <a:r>
              <a:rPr lang="es-MX" dirty="0" smtClean="0"/>
              <a:t>?</a:t>
            </a:r>
            <a:endParaRPr lang="es-MX" dirty="0"/>
          </a:p>
        </p:txBody>
      </p:sp>
      <p:sp>
        <p:nvSpPr>
          <p:cNvPr id="3" name="2 Marcador de contenido"/>
          <p:cNvSpPr>
            <a:spLocks noGrp="1"/>
          </p:cNvSpPr>
          <p:nvPr>
            <p:ph sz="quarter" idx="1"/>
          </p:nvPr>
        </p:nvSpPr>
        <p:spPr/>
        <p:txBody>
          <a:bodyPr/>
          <a:lstStyle/>
          <a:p>
            <a:r>
              <a:rPr lang="es-MX" dirty="0" smtClean="0"/>
              <a:t>Los alumnos de las nuevas generaciones están interesados en los medios visuales interactivos. </a:t>
            </a:r>
            <a:r>
              <a:rPr lang="es-MX" dirty="0" err="1" smtClean="0"/>
              <a:t>Facebook</a:t>
            </a:r>
            <a:r>
              <a:rPr lang="es-MX" dirty="0" smtClean="0"/>
              <a:t>, </a:t>
            </a:r>
            <a:r>
              <a:rPr lang="es-MX" dirty="0" err="1" smtClean="0"/>
              <a:t>Instagram</a:t>
            </a:r>
            <a:r>
              <a:rPr lang="es-MX" dirty="0" smtClean="0"/>
              <a:t>, </a:t>
            </a:r>
            <a:r>
              <a:rPr lang="es-MX" dirty="0" err="1" smtClean="0"/>
              <a:t>Snapchat</a:t>
            </a:r>
            <a:r>
              <a:rPr lang="es-MX" dirty="0" smtClean="0"/>
              <a:t> entre otros son sus medios de comunicación. Todos estos medios se conocen como las “Redes Sociales”</a:t>
            </a:r>
          </a:p>
          <a:p>
            <a:r>
              <a:rPr lang="es-MX" dirty="0" smtClean="0"/>
              <a:t>Uno de los aspectos que les interesan es tener una foto que muestre quienes son. Sin embargo muchos de ellos desconocen que dependiendo de la fuente de luz la foto se vera afectada.</a:t>
            </a:r>
          </a:p>
          <a:p>
            <a:r>
              <a:rPr lang="es-MX" dirty="0" smtClean="0"/>
              <a:t>La propuesta de este grupo es aprovechar el conocimiento que el tema de Luz y Sombras de la materia de dibujo aporta.</a:t>
            </a:r>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¿Cómo tomarse una </a:t>
            </a:r>
            <a:r>
              <a:rPr lang="es-MX" dirty="0" err="1" smtClean="0"/>
              <a:t>selfie</a:t>
            </a:r>
            <a:r>
              <a:rPr lang="es-MX" dirty="0" smtClean="0"/>
              <a:t>?</a:t>
            </a:r>
            <a:endParaRPr lang="es-MX" dirty="0"/>
          </a:p>
        </p:txBody>
      </p:sp>
      <p:pic>
        <p:nvPicPr>
          <p:cNvPr id="3" name="2 Imagen" descr="finger-769300_1280.jpg"/>
          <p:cNvPicPr>
            <a:picLocks noChangeAspect="1"/>
          </p:cNvPicPr>
          <p:nvPr/>
        </p:nvPicPr>
        <p:blipFill>
          <a:blip r:embed="rId2"/>
          <a:stretch>
            <a:fillRect/>
          </a:stretch>
        </p:blipFill>
        <p:spPr>
          <a:xfrm>
            <a:off x="1785918" y="2143116"/>
            <a:ext cx="5272660" cy="373205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¿Cómo tomarse una </a:t>
            </a:r>
            <a:r>
              <a:rPr lang="es-MX" dirty="0" err="1" smtClean="0"/>
              <a:t>selfie</a:t>
            </a:r>
            <a:r>
              <a:rPr lang="es-MX" dirty="0" smtClean="0"/>
              <a:t>?</a:t>
            </a:r>
            <a:endParaRPr lang="es-MX" dirty="0"/>
          </a:p>
        </p:txBody>
      </p:sp>
      <p:sp>
        <p:nvSpPr>
          <p:cNvPr id="3" name="2 Marcador de contenido"/>
          <p:cNvSpPr>
            <a:spLocks noGrp="1"/>
          </p:cNvSpPr>
          <p:nvPr>
            <p:ph sz="quarter" idx="1"/>
          </p:nvPr>
        </p:nvSpPr>
        <p:spPr/>
        <p:txBody>
          <a:bodyPr/>
          <a:lstStyle/>
          <a:p>
            <a:r>
              <a:rPr lang="es-MX" dirty="0" smtClean="0"/>
              <a:t>Una fuente de luz puede cambiar la forma en que un objeto se ve.</a:t>
            </a:r>
          </a:p>
          <a:p>
            <a:r>
              <a:rPr lang="es-MX" dirty="0" smtClean="0"/>
              <a:t>Demasiada sombra o un punto de luz intenso es un problema que los alumnos enfrentan al hacerse una “</a:t>
            </a:r>
            <a:r>
              <a:rPr lang="es-MX" dirty="0" err="1" smtClean="0"/>
              <a:t>selfie</a:t>
            </a:r>
            <a:r>
              <a:rPr lang="es-MX" dirty="0" smtClean="0"/>
              <a:t>”, un </a:t>
            </a:r>
            <a:r>
              <a:rPr lang="es-MX" dirty="0" err="1" smtClean="0"/>
              <a:t>autoretrato</a:t>
            </a:r>
            <a:r>
              <a:rPr lang="es-MX" dirty="0" smtClean="0"/>
              <a:t> de fotografía.</a:t>
            </a:r>
          </a:p>
          <a:p>
            <a:r>
              <a:rPr lang="es-MX" dirty="0" smtClean="0"/>
              <a:t>Conocer las propiedades de la luz y sus consecuencias para la luz y sombra les permitiría tomar mejores fotos, o cambiar la cantidad de luz o sombra que quieren que salga en su foto. </a:t>
            </a:r>
            <a:endParaRPr lang="es-MX"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¿Cómo tomarse una </a:t>
            </a:r>
            <a:r>
              <a:rPr lang="es-MX" dirty="0" err="1" smtClean="0"/>
              <a:t>selfie</a:t>
            </a:r>
            <a:r>
              <a:rPr lang="es-MX" dirty="0" smtClean="0"/>
              <a:t>?</a:t>
            </a:r>
            <a:endParaRPr lang="es-MX" dirty="0"/>
          </a:p>
        </p:txBody>
      </p:sp>
      <p:pic>
        <p:nvPicPr>
          <p:cNvPr id="3" name="2 Imagen" descr="light-2611679_1280.jpg"/>
          <p:cNvPicPr>
            <a:picLocks noChangeAspect="1"/>
          </p:cNvPicPr>
          <p:nvPr/>
        </p:nvPicPr>
        <p:blipFill>
          <a:blip r:embed="rId2"/>
          <a:stretch>
            <a:fillRect/>
          </a:stretch>
        </p:blipFill>
        <p:spPr>
          <a:xfrm>
            <a:off x="2000232" y="1928802"/>
            <a:ext cx="5500726" cy="412554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¿Cómo tomarse una </a:t>
            </a:r>
            <a:r>
              <a:rPr lang="es-MX" dirty="0" err="1" smtClean="0"/>
              <a:t>selfie</a:t>
            </a:r>
            <a:r>
              <a:rPr lang="es-MX" dirty="0" smtClean="0"/>
              <a:t>?</a:t>
            </a:r>
            <a:endParaRPr lang="es-MX" dirty="0"/>
          </a:p>
        </p:txBody>
      </p:sp>
      <p:sp>
        <p:nvSpPr>
          <p:cNvPr id="3" name="2 Marcador de contenido"/>
          <p:cNvSpPr>
            <a:spLocks noGrp="1"/>
          </p:cNvSpPr>
          <p:nvPr>
            <p:ph sz="quarter" idx="1"/>
          </p:nvPr>
        </p:nvSpPr>
        <p:spPr/>
        <p:txBody>
          <a:bodyPr/>
          <a:lstStyle/>
          <a:p>
            <a:r>
              <a:rPr lang="es-MX" dirty="0" smtClean="0"/>
              <a:t>En dibujo las técnicas de Luz y Sombra son necesarias para entender que es la perspectiva.</a:t>
            </a:r>
          </a:p>
          <a:p>
            <a:r>
              <a:rPr lang="es-MX" dirty="0" smtClean="0"/>
              <a:t>Entender como se comportan luz/sombra permitirá a los alumnos identificar en que lugar la luz es demasiado intensa, o hay muy poca luz, dónde tapan la fuente de luz, o a tapar una fuente de luz demasiado intensa.</a:t>
            </a:r>
          </a:p>
          <a:p>
            <a:r>
              <a:rPr lang="es-MX" dirty="0" smtClean="0"/>
              <a:t>Este trabajo también prepararía a los alumnos a entender como funciona la iluminación en un dibujo.</a:t>
            </a:r>
            <a:endParaRPr lang="es-MX"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¿Cómo tomarse una </a:t>
            </a:r>
            <a:r>
              <a:rPr lang="es-MX" dirty="0" err="1" smtClean="0"/>
              <a:t>selfie</a:t>
            </a:r>
            <a:r>
              <a:rPr lang="es-MX" dirty="0" smtClean="0"/>
              <a:t>?</a:t>
            </a:r>
            <a:endParaRPr lang="es-MX" dirty="0"/>
          </a:p>
        </p:txBody>
      </p:sp>
      <p:pic>
        <p:nvPicPr>
          <p:cNvPr id="4" name="3 Marcador de contenido" descr="platform-2140392_1280.jpg"/>
          <p:cNvPicPr>
            <a:picLocks noGrp="1" noChangeAspect="1"/>
          </p:cNvPicPr>
          <p:nvPr>
            <p:ph sz="quarter" idx="1"/>
          </p:nvPr>
        </p:nvPicPr>
        <p:blipFill>
          <a:blip r:embed="rId2"/>
          <a:stretch>
            <a:fillRect/>
          </a:stretch>
        </p:blipFill>
        <p:spPr>
          <a:xfrm>
            <a:off x="1142976" y="2214554"/>
            <a:ext cx="7154980" cy="35719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¿Cómo tomarse una </a:t>
            </a:r>
            <a:r>
              <a:rPr lang="es-MX" dirty="0" err="1" smtClean="0"/>
              <a:t>selfie</a:t>
            </a:r>
            <a:r>
              <a:rPr lang="es-MX" dirty="0" smtClean="0"/>
              <a:t>?</a:t>
            </a:r>
            <a:endParaRPr lang="es-MX" dirty="0"/>
          </a:p>
        </p:txBody>
      </p:sp>
      <p:sp>
        <p:nvSpPr>
          <p:cNvPr id="3" name="2 Marcador de contenido"/>
          <p:cNvSpPr>
            <a:spLocks noGrp="1"/>
          </p:cNvSpPr>
          <p:nvPr>
            <p:ph sz="quarter" idx="1"/>
          </p:nvPr>
        </p:nvSpPr>
        <p:spPr/>
        <p:txBody>
          <a:bodyPr/>
          <a:lstStyle/>
          <a:p>
            <a:r>
              <a:rPr lang="es-MX" dirty="0" smtClean="0"/>
              <a:t>Una de las propiedades de la luz/sombra es que esta se define por una línea recta.</a:t>
            </a:r>
          </a:p>
          <a:p>
            <a:r>
              <a:rPr lang="es-MX" dirty="0" smtClean="0"/>
              <a:t>Dentro del programa de matemáticas uno de los aspectos más importantes del curso es entender el concepto de línea como una función en la </a:t>
            </a:r>
            <a:r>
              <a:rPr lang="es-MX" dirty="0" smtClean="0"/>
              <a:t>geometría </a:t>
            </a:r>
            <a:r>
              <a:rPr lang="es-MX" dirty="0" smtClean="0"/>
              <a:t>analítica.</a:t>
            </a:r>
          </a:p>
          <a:p>
            <a:r>
              <a:rPr lang="es-MX" dirty="0" smtClean="0"/>
              <a:t>Asociar una foto con la ecuación de primer grado, permitiría a los alumnos a dejar de lado su miedo a los números.</a:t>
            </a:r>
          </a:p>
          <a:p>
            <a:r>
              <a:rPr lang="es-MX" dirty="0" smtClean="0"/>
              <a:t>También es posible que al entender las propiedades de la línea recta, mejoren su técnica de dibujo al identificar errores en la luz/sombra.</a:t>
            </a:r>
            <a:endParaRPr lang="es-MX"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225</TotalTime>
  <Words>720</Words>
  <Application>Microsoft Office PowerPoint</Application>
  <PresentationFormat>Presentación en pantalla (4:3)</PresentationFormat>
  <Paragraphs>51</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Equidad</vt:lpstr>
      <vt:lpstr>Preparatoria Oviedo Schönthal Equipo 2.</vt:lpstr>
      <vt:lpstr>¿Cómo tomarse una selfie?</vt:lpstr>
      <vt:lpstr>¿Cómo tomarse una selfie?</vt:lpstr>
      <vt:lpstr>¿Cómo tomarse una selfie?</vt:lpstr>
      <vt:lpstr>¿Cómo tomarse una selfie?</vt:lpstr>
      <vt:lpstr>¿Cómo tomarse una selfie?</vt:lpstr>
      <vt:lpstr>¿Cómo tomarse una selfie?</vt:lpstr>
      <vt:lpstr>¿Cómo tomarse una selfie?</vt:lpstr>
      <vt:lpstr>¿Cómo tomarse una selfie?</vt:lpstr>
      <vt:lpstr>Diapositiva 10</vt:lpstr>
      <vt:lpstr>¿Cómo tomarse una selfie?</vt:lpstr>
      <vt:lpstr>¿Cómo tomarse una selfie?</vt:lpstr>
      <vt:lpstr>¿Cómo tomarse una selfie?</vt:lpstr>
      <vt:lpstr>¿Cómo tomarse una selfie?</vt:lpstr>
      <vt:lpstr>¿Cómo tomarse una selfie?</vt:lpstr>
      <vt:lpstr>¿Cómo tomarse una selfie?</vt:lpstr>
      <vt:lpstr>Diapositiva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Preparatoria Oviedo Schönthal Equipo 2.</dc:title>
  <dc:creator>Mauricio Algalan Meneses</dc:creator>
  <cp:lastModifiedBy>Mauricio Algalan Meneses</cp:lastModifiedBy>
  <cp:revision>15</cp:revision>
  <dcterms:created xsi:type="dcterms:W3CDTF">2017-10-23T15:49:00Z</dcterms:created>
  <dcterms:modified xsi:type="dcterms:W3CDTF">2017-10-24T01:28:18Z</dcterms:modified>
</cp:coreProperties>
</file>