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312" r:id="rId6"/>
    <p:sldId id="260" r:id="rId7"/>
    <p:sldId id="262" r:id="rId8"/>
    <p:sldId id="264" r:id="rId9"/>
    <p:sldId id="266" r:id="rId10"/>
    <p:sldId id="265" r:id="rId11"/>
    <p:sldId id="283" r:id="rId12"/>
    <p:sldId id="267" r:id="rId13"/>
    <p:sldId id="274" r:id="rId14"/>
    <p:sldId id="275" r:id="rId15"/>
    <p:sldId id="269" r:id="rId16"/>
    <p:sldId id="272" r:id="rId17"/>
    <p:sldId id="271" r:id="rId18"/>
    <p:sldId id="270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68" r:id="rId27"/>
    <p:sldId id="273" r:id="rId28"/>
    <p:sldId id="276" r:id="rId29"/>
    <p:sldId id="299" r:id="rId30"/>
    <p:sldId id="300" r:id="rId31"/>
    <p:sldId id="298" r:id="rId32"/>
    <p:sldId id="301" r:id="rId33"/>
    <p:sldId id="318" r:id="rId34"/>
    <p:sldId id="285" r:id="rId35"/>
    <p:sldId id="286" r:id="rId36"/>
    <p:sldId id="287" r:id="rId37"/>
    <p:sldId id="288" r:id="rId38"/>
    <p:sldId id="289" r:id="rId39"/>
    <p:sldId id="290" r:id="rId40"/>
    <p:sldId id="302" r:id="rId41"/>
    <p:sldId id="303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304" r:id="rId50"/>
    <p:sldId id="305" r:id="rId51"/>
    <p:sldId id="313" r:id="rId52"/>
    <p:sldId id="314" r:id="rId53"/>
    <p:sldId id="315" r:id="rId54"/>
    <p:sldId id="316" r:id="rId55"/>
    <p:sldId id="317" r:id="rId56"/>
    <p:sldId id="319" r:id="rId57"/>
    <p:sldId id="320" r:id="rId58"/>
    <p:sldId id="310" r:id="rId59"/>
    <p:sldId id="311" r:id="rId60"/>
    <p:sldId id="306" r:id="rId61"/>
    <p:sldId id="307" r:id="rId62"/>
    <p:sldId id="308" r:id="rId63"/>
    <p:sldId id="309" r:id="rId64"/>
    <p:sldId id="324" r:id="rId65"/>
    <p:sldId id="321" r:id="rId66"/>
    <p:sldId id="322" r:id="rId67"/>
    <p:sldId id="323" r:id="rId6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88534" autoAdjust="0"/>
  </p:normalViewPr>
  <p:slideViewPr>
    <p:cSldViewPr>
      <p:cViewPr varScale="1">
        <p:scale>
          <a:sx n="92" d="100"/>
          <a:sy n="92" d="100"/>
        </p:scale>
        <p:origin x="123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50E82-731D-4064-AD1D-EEAEEF4E500E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EAD8F-DA19-4099-955D-A8B85DC04D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112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522747-D1F6-4C93-8FE9-4EB5D752BBED}" type="datetimeFigureOut">
              <a:rPr lang="es-MX" smtClean="0"/>
              <a:t>19/06/2018</a:t>
            </a:fld>
            <a:endParaRPr lang="es-MX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6EB8AA-3527-48C6-BB53-B55F6C283421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gBdYXzV-wGU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85392" y="4077072"/>
            <a:ext cx="6400800" cy="622920"/>
          </a:xfrm>
        </p:spPr>
        <p:txBody>
          <a:bodyPr/>
          <a:lstStyle/>
          <a:p>
            <a:r>
              <a:rPr lang="es-MX" dirty="0" smtClean="0"/>
              <a:t>Clave UNAM 1057</a:t>
            </a:r>
            <a:endParaRPr lang="es-MX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7772400" cy="29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/>
          </a:bodyPr>
          <a:lstStyle/>
          <a:p>
            <a:r>
              <a:rPr lang="es-MX" dirty="0" smtClean="0"/>
              <a:t>Planeación de actividades</a:t>
            </a:r>
            <a:endParaRPr lang="es-MX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9" b="24243"/>
          <a:stretch/>
        </p:blipFill>
        <p:spPr>
          <a:xfrm>
            <a:off x="1043608" y="1381222"/>
            <a:ext cx="6192688" cy="47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1412776"/>
            <a:ext cx="8686800" cy="2736304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/>
              <a:t>2° reunión de trabajo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19592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5152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Producto 4 </a:t>
            </a:r>
            <a:br>
              <a:rPr lang="es-MX" dirty="0" smtClean="0"/>
            </a:br>
            <a:r>
              <a:rPr lang="es-MX" dirty="0" smtClean="0"/>
              <a:t>El arte de formular preguntas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" y="1377420"/>
            <a:ext cx="8280920" cy="548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5  procesos de indagación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822"/>
            <a:ext cx="9144000" cy="54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7" y="765807"/>
            <a:ext cx="9108105" cy="55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" y="1192149"/>
            <a:ext cx="9036496" cy="56658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6 mesa de expertos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457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" y="116632"/>
            <a:ext cx="9144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7 experiencias de éxito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98448"/>
            <a:ext cx="9144000" cy="54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Equipo 5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Profesora Rita Rivas Roa		</a:t>
            </a:r>
          </a:p>
          <a:p>
            <a:pPr marL="0" indent="0">
              <a:buNone/>
            </a:pPr>
            <a:r>
              <a:rPr lang="es-MX" dirty="0" smtClean="0"/>
              <a:t>		Temas Selectos de Morfología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 smtClean="0"/>
              <a:t>Profesor Ricardo Jasso </a:t>
            </a:r>
            <a:r>
              <a:rPr lang="es-MX" dirty="0" err="1" smtClean="0"/>
              <a:t>Jaimes</a:t>
            </a:r>
            <a:endParaRPr lang="es-MX" dirty="0" smtClean="0"/>
          </a:p>
          <a:p>
            <a:pPr marL="1828800" lvl="4" indent="0">
              <a:buNone/>
            </a:pPr>
            <a:r>
              <a:rPr lang="es-MX" sz="3200" dirty="0"/>
              <a:t>Estadística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 smtClean="0"/>
              <a:t>Profesora Alma Ivette Trujillo Tamez</a:t>
            </a:r>
          </a:p>
          <a:p>
            <a:pPr marL="1828800" lvl="4" indent="0">
              <a:buNone/>
            </a:pPr>
            <a:r>
              <a:rPr lang="es-MX" sz="3200" dirty="0" smtClean="0"/>
              <a:t>Derecho</a:t>
            </a:r>
          </a:p>
          <a:p>
            <a:pPr marL="1828800" lvl="4" indent="0">
              <a:buNone/>
            </a:pPr>
            <a:endParaRPr lang="es-MX" sz="3200" dirty="0" smtClean="0"/>
          </a:p>
        </p:txBody>
      </p:sp>
    </p:spTree>
    <p:extLst>
      <p:ext uri="{BB962C8B-B14F-4D97-AF65-F5344CB8AC3E}">
        <p14:creationId xmlns:p14="http://schemas.microsoft.com/office/powerpoint/2010/main" val="4745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336950"/>
            <a:ext cx="8732545" cy="61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614715"/>
            <a:ext cx="8732545" cy="56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321688"/>
            <a:ext cx="8732545" cy="62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692852" cy="62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373578"/>
            <a:ext cx="8732545" cy="61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8 estructura del proyecto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373"/>
            <a:ext cx="9144000" cy="551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   </a:t>
            </a:r>
            <a:endParaRPr lang="es-MX" dirty="0"/>
          </a:p>
        </p:txBody>
      </p:sp>
      <p:sp>
        <p:nvSpPr>
          <p:cNvPr id="3" name="Pergamino vertical 1"/>
          <p:cNvSpPr>
            <a:spLocks noChangeArrowheads="1"/>
          </p:cNvSpPr>
          <p:nvPr/>
        </p:nvSpPr>
        <p:spPr bwMode="auto">
          <a:xfrm>
            <a:off x="16503" y="1939389"/>
            <a:ext cx="2914650" cy="4642970"/>
          </a:xfrm>
          <a:prstGeom prst="verticalScroll">
            <a:avLst>
              <a:gd name="adj" fmla="val 12500"/>
            </a:avLst>
          </a:prstGeom>
          <a:solidFill>
            <a:srgbClr val="9AA7EA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2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Introducción</a:t>
            </a:r>
            <a:r>
              <a:rPr kumimoji="0" lang="es-MX" altLang="es-MX" sz="1200" b="1" i="0" u="none" strike="noStrike" cap="none" normalizeH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MX" altLang="es-MX" sz="12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presente proyecto est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33F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inserto en las materias de: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Morfolog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a: 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embarazos adolescentes, negligencia m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dica durante el parto y puerperio, violaci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n;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Derecho: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derechos humanos, derechos a la salud y reproductivos, delitos sexuales;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Estad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stica: 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registro de violaciones de derechos humanos en adolescentes embarazadas, clasificaci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del derecho a la salud y las negligencias m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dicas y estad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sticas de los delitos sexuales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</a:t>
            </a: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blico al que se dirige son: 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j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venes que cursan el sexto grado de preparatoria, porque las materias mencionadas est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incluidas en el plan de estudios de ese grado escolar.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ergamino vertical 4"/>
          <p:cNvSpPr>
            <a:spLocks noChangeArrowheads="1"/>
          </p:cNvSpPr>
          <p:nvPr/>
        </p:nvSpPr>
        <p:spPr bwMode="auto">
          <a:xfrm>
            <a:off x="2943028" y="2017269"/>
            <a:ext cx="2962275" cy="4487210"/>
          </a:xfrm>
          <a:prstGeom prst="verticalScroll">
            <a:avLst>
              <a:gd name="adj" fmla="val 12500"/>
            </a:avLst>
          </a:prstGeom>
          <a:solidFill>
            <a:srgbClr val="FFC000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objetivo general del proyecto</a:t>
            </a:r>
            <a:endParaRPr kumimoji="0" lang="es-MX" alt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Concientizar a los estudiantes acerca de la problem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tica social y las consecuencias de no ejercer una sexualidad responsable, por medio del conocimiento de los conceptos fundamentales de Morfolog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Derecho y Estad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stica, espec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ficamente en lo referente a los temas antes se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ñ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alados.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objetivos particulares son: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Identificar las caracter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sticas de cada una de las materias en cuesti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Analizar y Participar en actividades que faciliten la comprensi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de los conceptos.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Evaluar si el proyecto y las actividades fueron eficientes para el aprendizaje del alumno.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recursos materiales necesarios para el curso son computadora, internet, Tablet, links y ambientes virtuales de aprendizaje</a:t>
            </a:r>
            <a:r>
              <a:rPr kumimoji="0" lang="es-MX" altLang="es-MX" sz="9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es-MX" altLang="es-MX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Pergamino vertical 5"/>
          <p:cNvSpPr>
            <a:spLocks noChangeArrowheads="1"/>
          </p:cNvSpPr>
          <p:nvPr/>
        </p:nvSpPr>
        <p:spPr bwMode="auto">
          <a:xfrm>
            <a:off x="6050089" y="1939389"/>
            <a:ext cx="2938462" cy="4759452"/>
          </a:xfrm>
          <a:prstGeom prst="verticalScroll">
            <a:avLst>
              <a:gd name="adj" fmla="val 12500"/>
            </a:avLst>
          </a:prstGeom>
          <a:solidFill>
            <a:srgbClr val="FF66FF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1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En el presente proyecto se realizara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dise</a:t>
            </a: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ñ</a:t>
            </a: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de una p</a:t>
            </a: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000" b="1" i="0" u="sng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gina web</a:t>
            </a:r>
            <a:r>
              <a:rPr kumimoji="0" lang="es-MX" altLang="es-MX" sz="1000" b="1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haciendo uso de la tecnolog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el cual se llev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cabo desde un enfoque pedag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gico, did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ctico y educativo, a trav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de la creaci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de una p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gina de internet.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ambiente virtual de aprendizaje es un entorno de aprendizaje mediado por tecnolog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lo cual transforma la relaci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educativa, ya que la acci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tecnol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gica facilita la comunicaci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n, el procesamiento, la gesti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y la distribuci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de la informaci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n, agregando a la relaci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MX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educativa, nuevas posibilidades y limitaciones para el aprendizaje.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esta modalidad en l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nea se pretende asegurar un enlace 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ptimo de los materiales de estudio con el alumno a trav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del uso de las nuevas tecnolog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de informaci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y comunicaci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y el logro de su aprendizaje independiente en cualquier lugar y tiempo, as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es-ES" altLang="es-MX" sz="1000" b="0" i="0" u="none" strike="noStrike" cap="none" normalizeH="0" baseline="0" dirty="0" smtClean="0">
                <a:ln>
                  <a:noFill/>
                </a:ln>
                <a:solidFill>
                  <a:srgbClr val="3B38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como para la mejora continua del proceso educativo.</a:t>
            </a:r>
            <a:endParaRPr kumimoji="0" lang="es-ES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3552" y="1340181"/>
            <a:ext cx="88849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MX" altLang="es-MX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tica social en los adolescentes y la sexualidad</a:t>
            </a:r>
            <a:endParaRPr kumimoji="0" lang="es-MX" altLang="es-MX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 flipV="1">
            <a:off x="103553" y="117105"/>
            <a:ext cx="135183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1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10350" algn="l"/>
              </a:tabLst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10350" algn="l"/>
              </a:tabLst>
            </a:pPr>
            <a:r>
              <a: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10350" algn="l"/>
              </a:tabLst>
            </a:pPr>
            <a:r>
              <a:rPr kumimoji="0" lang="es-MX" altLang="es-MX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s-MX" altLang="es-MX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10350" algn="l"/>
              </a:tabLst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60" y="268561"/>
            <a:ext cx="8272606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9 Fotos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298448"/>
            <a:ext cx="4320479" cy="2562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14" y="3933056"/>
            <a:ext cx="3749429" cy="27445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933057"/>
            <a:ext cx="4111561" cy="27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089883"/>
            <a:ext cx="4218447" cy="25252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3946720"/>
            <a:ext cx="2998415" cy="28116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48680"/>
            <a:ext cx="2816215" cy="25922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975" y="65104"/>
            <a:ext cx="5534025" cy="363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81000" y="2708921"/>
            <a:ext cx="8458200" cy="936103"/>
          </a:xfrm>
        </p:spPr>
        <p:txBody>
          <a:bodyPr/>
          <a:lstStyle/>
          <a:p>
            <a:pPr algn="ctr"/>
            <a:r>
              <a:rPr lang="es-MX" dirty="0" smtClean="0"/>
              <a:t>3° REUNIÓN DE TRABAJO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4628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Equipo 5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Fecha de realización del proyecto: maestros de 6º. Año de preparatoria, aplicaría para el </a:t>
            </a:r>
          </a:p>
          <a:p>
            <a:pPr marL="0" indent="0">
              <a:buNone/>
            </a:pPr>
            <a:r>
              <a:rPr lang="es-MX" dirty="0"/>
              <a:t> </a:t>
            </a:r>
            <a:r>
              <a:rPr lang="es-MX" dirty="0" smtClean="0"/>
              <a:t>    Ciclo escolar 2020 – 2021</a:t>
            </a:r>
          </a:p>
          <a:p>
            <a:pPr marL="0" indent="0">
              <a:buNone/>
            </a:pPr>
            <a:r>
              <a:rPr lang="es-MX" dirty="0" smtClean="0"/>
              <a:t>Inicio septiembre 2020 – término mayo 2021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Nombre del proyecto:</a:t>
            </a:r>
          </a:p>
          <a:p>
            <a:pPr marL="0" indent="0">
              <a:buNone/>
            </a:pPr>
            <a:r>
              <a:rPr lang="es-MX" dirty="0" smtClean="0"/>
              <a:t>Problemática social en los adolescentes y la sexualidad.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077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178768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>PRODUCTO 10 EVALUACIÓN, TIPOS, HERAMIENTAS Y PRODUCTOS DE APRENDIZAJE</a:t>
            </a:r>
            <a:endParaRPr lang="es-MX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906654" y="3975488"/>
            <a:ext cx="776793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MX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kumimoji="0" lang="en-US" altLang="es-MX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s-MX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MX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kumimoji="0" lang="en-US" altLang="es-MX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89916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:\Users\Ivette Trujillo\Downloads\IMG_20180420_173850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148735" y="525719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MX" sz="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García </a:t>
            </a:r>
            <a:r>
              <a:rPr lang="es-MX" sz="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Aretio</a:t>
            </a:r>
            <a:r>
              <a:rPr lang="es-MX" sz="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Lorenzo, (2001) De la teoría a la práctica, Madrid, España, UAEH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MX" sz="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Díaz F. Barriga A. (2002) Tipos de evaluación, en Estrategias Docentes para un Aprendizaje Significativo: una interpretación constructivista; México: McGraw </a:t>
            </a:r>
            <a:endParaRPr lang="es-MX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12968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840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1298448"/>
            <a:ext cx="8732545" cy="522260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11 evaluación. formatos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77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323214"/>
            <a:ext cx="8732545" cy="621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74" y="533827"/>
            <a:ext cx="8692852" cy="57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74" y="265219"/>
            <a:ext cx="8692852" cy="63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301847"/>
            <a:ext cx="8732545" cy="62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1438855"/>
            <a:ext cx="8732545" cy="398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4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3713" y="188640"/>
            <a:ext cx="8686800" cy="838200"/>
          </a:xfrm>
        </p:spPr>
        <p:txBody>
          <a:bodyPr/>
          <a:lstStyle/>
          <a:p>
            <a:r>
              <a:rPr lang="es-MX" dirty="0" err="1" smtClean="0"/>
              <a:t>Indice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MX" dirty="0" smtClean="0"/>
              <a:t>Productos generados en la 1ª. Reunión de trabajo…5</a:t>
            </a:r>
          </a:p>
          <a:p>
            <a:r>
              <a:rPr lang="es-MX" dirty="0" smtClean="0"/>
              <a:t>Fotografías ………………………………………………………….7</a:t>
            </a:r>
          </a:p>
          <a:p>
            <a:r>
              <a:rPr lang="es-MX" dirty="0" smtClean="0"/>
              <a:t>Contenidos involucrados en el proyecto………………...8</a:t>
            </a:r>
          </a:p>
          <a:p>
            <a:r>
              <a:rPr lang="es-MX" dirty="0" smtClean="0"/>
              <a:t>Planeación de actividades generales ….....................9</a:t>
            </a:r>
          </a:p>
          <a:p>
            <a:r>
              <a:rPr lang="es-MX" dirty="0" smtClean="0"/>
              <a:t>El arte de formular preguntas (producto 4)…………..11</a:t>
            </a:r>
          </a:p>
          <a:p>
            <a:r>
              <a:rPr lang="es-MX" dirty="0" smtClean="0"/>
              <a:t>Procesos de indagación (producto 5)…………………..12</a:t>
            </a:r>
          </a:p>
          <a:p>
            <a:r>
              <a:rPr lang="es-MX" dirty="0" smtClean="0"/>
              <a:t>Análisis Mesa de expertos (producto 6)……………....14</a:t>
            </a:r>
          </a:p>
          <a:p>
            <a:r>
              <a:rPr lang="es-MX" dirty="0" smtClean="0"/>
              <a:t>Experiencias de éxito (producto 7)……………………...18</a:t>
            </a:r>
          </a:p>
          <a:p>
            <a:r>
              <a:rPr lang="es-MX" dirty="0" smtClean="0"/>
              <a:t>Elaboración del proyecto (producto 8)………………...24</a:t>
            </a:r>
          </a:p>
          <a:p>
            <a:r>
              <a:rPr lang="es-MX" dirty="0" smtClean="0"/>
              <a:t>Fotografías (producto 9)………………………………….…26</a:t>
            </a:r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83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normAutofit/>
          </a:bodyPr>
          <a:lstStyle/>
          <a:p>
            <a:r>
              <a:rPr lang="es-MX" dirty="0" smtClean="0"/>
              <a:t>Formas de evaluación para el proyecto interdisciplinario 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6" y="1556792"/>
            <a:ext cx="820891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2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352928" cy="52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395536" y="692696"/>
            <a:ext cx="7920880" cy="98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1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Planeación por sesión para Proyecto Interdisciplinario</a:t>
            </a:r>
            <a:endParaRPr lang="es-MX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1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s-MX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90170">
              <a:lnSpc>
                <a:spcPct val="150000"/>
              </a:lnSpc>
              <a:spcAft>
                <a:spcPts val="0"/>
              </a:spcAft>
            </a:pPr>
            <a:r>
              <a:rPr lang="es-MX" sz="11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Profesores: Rita Rivas Roa, Ricardo Jasso </a:t>
            </a:r>
            <a:r>
              <a:rPr lang="es-MX" sz="11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Jaimes</a:t>
            </a:r>
            <a:r>
              <a:rPr lang="es-MX" sz="11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Alma Ivette Trujillo Tamez</a:t>
            </a:r>
            <a:endParaRPr lang="es-MX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90170">
              <a:lnSpc>
                <a:spcPct val="150000"/>
              </a:lnSpc>
              <a:spcAft>
                <a:spcPts val="0"/>
              </a:spcAft>
            </a:pPr>
            <a:r>
              <a:rPr lang="es-MX" sz="11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Grado</a:t>
            </a:r>
            <a:r>
              <a:rPr lang="es-MX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6°</a:t>
            </a:r>
            <a:endParaRPr lang="es-MX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213088"/>
              </p:ext>
            </p:extLst>
          </p:nvPr>
        </p:nvGraphicFramePr>
        <p:xfrm>
          <a:off x="371475" y="1682199"/>
          <a:ext cx="8553450" cy="1349502"/>
        </p:xfrm>
        <a:graphic>
          <a:graphicData uri="http://schemas.openxmlformats.org/drawingml/2006/table">
            <a:tbl>
              <a:tblPr/>
              <a:tblGrid>
                <a:gridCol w="8553450"/>
              </a:tblGrid>
              <a:tr h="374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Fecha de elaboración.     2017 – 2018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Fechas de aplicación.      2020 -2021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Nombre del Proyecto.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Problemática social en los adolescentes y la sexualidad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371475" y="3209709"/>
            <a:ext cx="3408437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MX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Asignaturas involucradas.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000" b="1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Agregar o disminuir casillas según necesidades.</a:t>
            </a:r>
            <a:endParaRPr lang="es-MX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289161"/>
              </p:ext>
            </p:extLst>
          </p:nvPr>
        </p:nvGraphicFramePr>
        <p:xfrm>
          <a:off x="381000" y="3648290"/>
          <a:ext cx="8534400" cy="860830"/>
        </p:xfrm>
        <a:graphic>
          <a:graphicData uri="http://schemas.openxmlformats.org/drawingml/2006/table">
            <a:tbl>
              <a:tblPr bandRow="1"/>
              <a:tblGrid>
                <a:gridCol w="8534400"/>
              </a:tblGrid>
              <a:tr h="312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s-MX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Temas </a:t>
                      </a: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selectos de Morfología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s-MX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Probabilidad </a:t>
                      </a: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y Estadística 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s-MX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Derecho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5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51520" y="404664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MX" sz="11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Conceptos clave del proyecto por asignatura. </a:t>
            </a:r>
            <a:r>
              <a:rPr lang="es-MX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000" b="1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Agregar o disminuir casillas según necesidades.</a:t>
            </a:r>
            <a:endParaRPr lang="es-MX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73514"/>
              </p:ext>
            </p:extLst>
          </p:nvPr>
        </p:nvGraphicFramePr>
        <p:xfrm>
          <a:off x="107504" y="843246"/>
          <a:ext cx="7948182" cy="2497074"/>
        </p:xfrm>
        <a:graphic>
          <a:graphicData uri="http://schemas.openxmlformats.org/drawingml/2006/table">
            <a:tbl>
              <a:tblPr bandRow="1"/>
              <a:tblGrid>
                <a:gridCol w="2511227"/>
                <a:gridCol w="2674783"/>
                <a:gridCol w="2762172"/>
              </a:tblGrid>
              <a:tr h="456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Embarazos en adolescentes 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Negligencia médica durante el parto y </a:t>
                      </a:r>
                      <a:r>
                        <a:rPr lang="es-MX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puerperio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Violación 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Derechos humanos 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Derecho a la salud y reproductivos 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Delitos sexuales 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Registro de violaciones de derechos humanos.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Registro de número de adolescentes embarazadas 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Clasificación del derecho a la </a:t>
                      </a:r>
                      <a:r>
                        <a:rPr lang="es-MX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salud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Estadísticas de delitos sexuales 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7504" y="843912"/>
            <a:ext cx="8496944" cy="46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-450708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86" y="3438849"/>
            <a:ext cx="8298971" cy="63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8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03621"/>
              </p:ext>
            </p:extLst>
          </p:nvPr>
        </p:nvGraphicFramePr>
        <p:xfrm>
          <a:off x="251520" y="404664"/>
          <a:ext cx="8496943" cy="5840131"/>
        </p:xfrm>
        <a:graphic>
          <a:graphicData uri="http://schemas.openxmlformats.org/drawingml/2006/table">
            <a:tbl>
              <a:tblPr bandRow="1"/>
              <a:tblGrid>
                <a:gridCol w="2261892"/>
                <a:gridCol w="3067417"/>
                <a:gridCol w="3167634"/>
              </a:tblGrid>
              <a:tr h="28803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MX" sz="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Sesión1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16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Asignatura A.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Morfología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Asignatura B.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Derecho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Asignatura C.</a:t>
                      </a:r>
                      <a:endParaRPr lang="es-MX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Actividades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Plantear el objetivo sobre los embarazos adolescentes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Tomando en cuenta los aspectos sociales y los aspectos del derecho referentes a la salud.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PRESENTACIÓN DEL TEMA: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Para iniciar el curso veremos como tema inicial, </a:t>
                      </a: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Derechos Humanos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, sus características y clasificación 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R="1104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Los alumnos discutirán en clase algunas de las violaciones a los derechos humanos que ellos conozcan o tomados de algún medio de comunicación.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PRESENTACIÓN DE ESTÍMULO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Antes de definir lo que son los derechos humanos los invito a que veamos juntos este video donde se explica de forma sencilla y clara lo que es </a:t>
                      </a:r>
                      <a:r>
                        <a:rPr lang="es-MX" sz="800" u="sng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hlinkClick r:id="rId2"/>
                        </a:rPr>
                        <a:t>http://www.youtube.com/watch?v=gBdYXzV-wGU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DISCUSIÓN EN UN FORO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¿Qué opinas de lo visto en el video y del tema que se trató en esta sesión? ¿Qué pueden proponer para mejorar al Estado? ¿Qué opinión tienen del video?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REFLEXIÓN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Como han visto los derechos humanos que regula el Estado y su relación con los individuos y con los demás Estados.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EJERCICIO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Los alumnos realizarán un cuadro sinóptico de los temas tratados en esta sesión y una actividad de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HotPotatoes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CONCLUSIONES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Opinen sobre lo que entendieron acerca del tema visto el día de hoy e intercambien puntos de vista sobre lo tratado.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CIERRE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En la siguiente sesión abordaremos el tema de derecho de la salud.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Bases teóricas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fundamentos de manejo de información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Materiales.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Buscar información en la biblioteca, películas e internet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Presentación de un video que muestre diferentes violaciones a los derechos humanos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Internet, cuestionarios, tabla de datos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47" marR="42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7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952717"/>
              </p:ext>
            </p:extLst>
          </p:nvPr>
        </p:nvGraphicFramePr>
        <p:xfrm>
          <a:off x="179512" y="476672"/>
          <a:ext cx="8712968" cy="5500353"/>
        </p:xfrm>
        <a:graphic>
          <a:graphicData uri="http://schemas.openxmlformats.org/drawingml/2006/table">
            <a:tbl>
              <a:tblPr bandRow="1"/>
              <a:tblGrid>
                <a:gridCol w="2752860"/>
                <a:gridCol w="2932155"/>
                <a:gridCol w="3027953"/>
              </a:tblGrid>
              <a:tr h="28803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Sesión 2</a:t>
                      </a:r>
                      <a:endParaRPr lang="es-MX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175" marR="50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126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Actividades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Delimitar la información sobre las negligencias médicas apegados a los objetivos que se buscan.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175" marR="50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PRESENTACIÓN DEL TEMA: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Para iniciar el curso veremos como tema inicial, </a:t>
                      </a: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Derechos a la salud y los derechos reproductivos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, sus características y clasificación.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PRESENTACIÓN DE ESTÍMULO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Antes de definir lo que son los derechos de la salud y reproductivos los invito a que veamos juntos este video donde se explica de forma sencilla y clara lo que es </a:t>
                      </a: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DISCUSIÓN EN UN FORO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¿Qué opinas de lo visto en el video y del tema que se trató en esta sesión? ¿Qué pueden proponer para mejorar? ¿Qué opinión tienen del video?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REFLEXIÓN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Como han visto los derechos de la salud y reproductivos que regula el Estado.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EJERCICIO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Los alumnos realizarán un cuadro sinóptico de los temas tratados en esta sesión y una actividad de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HotPotatoes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CONCLUSIONES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Opinen sobre lo que entendieron acerca del tema visto el día de hoy e intercambien puntos de vista sobre lo tratado.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CIERRE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En la siguiente sesión abordaremos el tema de , las Penas y Medidas de Seguridad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175" marR="50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Integración de datos  en datos en tablas de frecuencia y gráficos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175" marR="50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6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Materiales.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Copias, lecturas, noticias, videos.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175" marR="50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Videos y </a:t>
                      </a:r>
                      <a:r>
                        <a:rPr lang="es-MX" sz="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Plataforma Moodle</a:t>
                      </a:r>
                      <a:endParaRPr lang="es-MX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175" marR="50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Rota folio, PC,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Colores (plumones)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175" marR="50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8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423058"/>
              </p:ext>
            </p:extLst>
          </p:nvPr>
        </p:nvGraphicFramePr>
        <p:xfrm>
          <a:off x="251520" y="332657"/>
          <a:ext cx="8712968" cy="5841659"/>
        </p:xfrm>
        <a:graphic>
          <a:graphicData uri="http://schemas.openxmlformats.org/drawingml/2006/table">
            <a:tbl>
              <a:tblPr bandRow="1"/>
              <a:tblGrid>
                <a:gridCol w="2752862"/>
                <a:gridCol w="2932154"/>
                <a:gridCol w="3027952"/>
              </a:tblGrid>
              <a:tr h="39295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Sesión 3</a:t>
                      </a:r>
                      <a:endParaRPr lang="es-MX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297" marR="42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852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Actividades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Sintetizar la información sobre las negligencias médicas durante el embarazo y puerperio.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Integrar todos los conocimientos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297" marR="42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PRESENTACIÓN DEL TEMA: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Para iniciar el curso veremos como tema inicial, las Penas y Medidas de Seguridad, sus características y clasificación 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R="1104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Los alumnos discutirán en clase algunas de las violaciones a las leyes y sus consecuencias legales.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PRESENTACIÓN DE ESTÍMULO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Antes de definir lo que son las Penas y medidas de seguridad, los invito a que veamos juntos este video donde se explica de forma sencilla y clara lo que es </a:t>
                      </a: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DISCUSIÓN EN UN FORO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¿Qué opinas de lo visto en el video y del tema que se trató en esta sesión? ¿Qué pueden proponer para mejorar en las medidas de seguridad y las penas? ¿Qué opinión tienen del video?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REFLEXIÓN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Como han visto las Penas y Medidas de Seguridad que regula el Estado y su relación con los individuos.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EJERCICIO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Los alumnos realizarán un mapa mental de los temas tratados en esta sesión y una actividad de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HotPotatoes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CONCLUSIONES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Opinen sobre lo que entendieron acerca del tema visto el día de hoy e intercambien puntos de vista sobre lo tratado. 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CIERRE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En la siguiente sesión abordaremos el tema de delitos de abuso sexual y violación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297" marR="42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Análisis de datos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Cálculos de coeficiente de correlación y </a:t>
                      </a:r>
                      <a:r>
                        <a:rPr lang="es-MX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validación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297" marR="42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Materiales.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Videos, páginas web, libros.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297" marR="42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Utilizar en los buscadores de internet la página de la SCJN y PGJ, videos</a:t>
                      </a:r>
                      <a:endParaRPr lang="es-MX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297" marR="42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PC, ejemplos sugeridos, cuadros de análisis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297" marR="42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2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298394"/>
              </p:ext>
            </p:extLst>
          </p:nvPr>
        </p:nvGraphicFramePr>
        <p:xfrm>
          <a:off x="251520" y="404664"/>
          <a:ext cx="8784975" cy="5755631"/>
        </p:xfrm>
        <a:graphic>
          <a:graphicData uri="http://schemas.openxmlformats.org/drawingml/2006/table">
            <a:tbl>
              <a:tblPr bandRow="1"/>
              <a:tblGrid>
                <a:gridCol w="2376264"/>
                <a:gridCol w="3672408"/>
                <a:gridCol w="2736303"/>
              </a:tblGrid>
              <a:tr h="485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154" marR="51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                         Sesión 4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154" marR="51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154" marR="51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7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Actividades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Análisis sobre las violaciones y sus consecuencias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Analizar los resultados de las actividades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Concluir 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154" marR="51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PRESENTACIÓN DEL TEMA: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Para iniciar el curso veremos como tema inicial, Delitos Sexuales sus características y clasificación 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R="1104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Los alumnos discutirán en clase algunos casos de abuso sexual y de violaciones y sus consecuencias legales.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PRESENTACIÓN DE ESTÍMULO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Antes de definir lo que son los Delitos Sexuales, los invito a que veamos juntos este video donde se explica de forma sencilla y clara lo que es </a:t>
                      </a: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DISCUSIÓN EN UN FORO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¿Qué opinas de lo visto en el video y del tema que se trató en esta sesión? ¿Qué pueden proponer para evitar el abuso sexual y las violaciones? ¿Qué opinión tienen del video?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REFLEXIÓN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Como han visto Delitos Sexuales.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EJERCICIO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Los alumnos crearan una historia de abuso sexual que conozcan a través del método de puro cuento y una actividad de </a:t>
                      </a:r>
                      <a:r>
                        <a:rPr lang="es-MX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HotPotatoes</a:t>
                      </a: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CONCLUSIONES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Opinen sobre lo que entendieron acerca del tema visto el día de hoy e intercambien puntos de vista sobre lo tratado.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CIERRE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154" marR="51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Generación de resultados y conclusiones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154" marR="51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2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Materiales.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Videos, páginas web.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154" marR="51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Se presentarán videos donde se habla de los diferentes delitos sexuales 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154" marR="51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Cuadro de resultados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PC</a:t>
                      </a:r>
                      <a:endParaRPr lang="es-MX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1154" marR="51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4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2" y="332656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MX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Evaluación.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spcAft>
                <a:spcPts val="0"/>
              </a:spcAft>
            </a:pPr>
            <a:r>
              <a:rPr lang="es-MX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MX" sz="1000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Registrar cualquier tipo de evaluación que conformará la evaluación final, incluyendo las evidencias de aprendizaje para el seguimiento (en orden cronológico).</a:t>
            </a:r>
            <a:endParaRPr lang="es-MX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732673"/>
              </p:ext>
            </p:extLst>
          </p:nvPr>
        </p:nvGraphicFramePr>
        <p:xfrm>
          <a:off x="179511" y="908720"/>
          <a:ext cx="8593509" cy="5199078"/>
        </p:xfrm>
        <a:graphic>
          <a:graphicData uri="http://schemas.openxmlformats.org/drawingml/2006/table">
            <a:tbl>
              <a:tblPr bandRow="1"/>
              <a:tblGrid>
                <a:gridCol w="2715118"/>
                <a:gridCol w="2891953"/>
                <a:gridCol w="2986438"/>
              </a:tblGrid>
              <a:tr h="201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Asignatura A.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98" marR="6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Asignatura B.</a:t>
                      </a:r>
                      <a:endParaRPr lang="es-MX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98" marR="6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Asignatura C.</a:t>
                      </a:r>
                      <a:endParaRPr lang="es-MX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98" marR="6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68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Evaluación cuantitativa y cualitativamente durante todo el proceso </a:t>
                      </a:r>
                      <a:endParaRPr lang="es-MX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3098" marR="6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Evaluación por desempeño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Rubricas 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Test en línea</a:t>
                      </a: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63098" marR="6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Evaluación cualitativa y de conclusiones y cuantitativa de resultados 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98" marR="6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Conjunta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098" marR="6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369652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Evaluación por desempeño 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Se pretende a través de la aplicación de varios instrumentos de evaluación, medir las actitudes y aptitudes del estudiante como respuesta al proceso educativo; es decir, las demostraciones de los conocimientos, habilidades, destrezas y valores desarrollados, como resultado del proceso educativo y su aplicación en la vida cotidiana 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Rubrica 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Permiten evaluar las competencias relacionadas con síntesis, aplicación, crítica, producción de trabajos, etc. Explicitando el mayor o menor dominio de una competencia.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3098" marR="6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12457" y="1465524"/>
            <a:ext cx="9985057" cy="51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09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9512" y="404664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64770">
              <a:spcAft>
                <a:spcPts val="0"/>
              </a:spcAft>
              <a:tabLst>
                <a:tab pos="4561205" algn="l"/>
              </a:tabLst>
            </a:pPr>
            <a:r>
              <a:rPr lang="es-MX" sz="850" b="1" u="sng" dirty="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</a:rPr>
              <a:t>LISTA</a:t>
            </a:r>
            <a:r>
              <a:rPr lang="es-MX" sz="850" b="1" u="sng" spc="-10" dirty="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MX" sz="850" b="1" u="sng" dirty="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MX" sz="850" b="1" u="sng" spc="-10" dirty="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MX" sz="850" b="1" u="sng" dirty="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</a:rPr>
              <a:t>COTEJO:</a:t>
            </a:r>
            <a:endParaRPr lang="es-MX" sz="850" b="1" dirty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Bef>
                <a:spcPts val="40"/>
              </a:spcBef>
              <a:spcAft>
                <a:spcPts val="0"/>
              </a:spcAft>
            </a:pPr>
            <a:r>
              <a:rPr lang="es-MX" sz="550" b="1" dirty="0"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  <a:endParaRPr lang="es-MX" sz="1100" dirty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es-MX" sz="1100" dirty="0">
                <a:solidFill>
                  <a:srgbClr val="58585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EVALUACIÓN</a:t>
            </a:r>
            <a:r>
              <a:rPr lang="es-MX" sz="1100" spc="-20" dirty="0">
                <a:solidFill>
                  <a:srgbClr val="58585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MX" sz="1100" dirty="0">
                <a:solidFill>
                  <a:srgbClr val="58585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POR</a:t>
            </a:r>
            <a:r>
              <a:rPr lang="es-MX" sz="1100" spc="-10" dirty="0">
                <a:solidFill>
                  <a:srgbClr val="58585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MX" sz="1100" dirty="0">
                <a:solidFill>
                  <a:srgbClr val="58585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EQUIPO.	NOMBRE DEL</a:t>
            </a:r>
            <a:r>
              <a:rPr lang="es-MX" sz="1100" spc="-50" dirty="0">
                <a:solidFill>
                  <a:srgbClr val="58585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MX" sz="1100" dirty="0">
                <a:solidFill>
                  <a:srgbClr val="58585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PROYECTO:</a:t>
            </a:r>
            <a:r>
              <a:rPr lang="es-MX" sz="1100" u="sng" dirty="0">
                <a:solidFill>
                  <a:srgbClr val="585858"/>
                </a:solidFill>
                <a:uFill>
                  <a:solidFill>
                    <a:srgbClr val="575757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</a:rPr>
              <a:t> 	</a:t>
            </a:r>
            <a:endParaRPr lang="es-MX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34782"/>
              </p:ext>
            </p:extLst>
          </p:nvPr>
        </p:nvGraphicFramePr>
        <p:xfrm>
          <a:off x="179512" y="980728"/>
          <a:ext cx="8208912" cy="554461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16675"/>
                <a:gridCol w="2816675"/>
                <a:gridCol w="1287781"/>
                <a:gridCol w="1287781"/>
              </a:tblGrid>
              <a:tr h="12621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50520" algn="r">
                        <a:lnSpc>
                          <a:spcPts val="93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POND.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4B5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ts val="93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PUNTUACION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4B5"/>
                    </a:solidFill>
                  </a:tcPr>
                </a:tc>
              </a:tr>
              <a:tr h="126210">
                <a:tc gridSpan="2">
                  <a:txBody>
                    <a:bodyPr/>
                    <a:lstStyle/>
                    <a:p>
                      <a:pPr marL="67945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 b="1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TRABAJO ESCRITO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7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s-MX" sz="6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PRESENTACIÓN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Hojas blancas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3850" algn="r">
                        <a:lnSpc>
                          <a:spcPts val="93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rebuchet MS" panose="020B060302020202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Impreso a computadora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3850" algn="r">
                        <a:lnSpc>
                          <a:spcPts val="93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rebuchet MS" panose="020B060302020202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Portada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3850" algn="r">
                        <a:lnSpc>
                          <a:spcPts val="92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rebuchet MS" panose="020B060302020202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Hojas numeradas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3850" algn="r">
                        <a:lnSpc>
                          <a:spcPts val="93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rebuchet MS" panose="020B060302020202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rowSpan="4"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s-MX" sz="10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7635"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CONTENIDO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Índice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Introducción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Desarrollo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Conclusiones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rowSpan="4">
                  <a:txBody>
                    <a:bodyPr/>
                    <a:lstStyle/>
                    <a:p>
                      <a:pPr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s-MX" sz="7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15570" marR="97790" indent="71120"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TABLA DE FRECUENCIA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Marcas de clase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Intervalos de Clase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Frecuencia absoluta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Frecuencia Relativa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rowSpan="3"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s-MX" sz="7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8097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GRÁFICAS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Tipo de grafica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Títulos y etiquetas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Marcadores de tendencia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rowSpan="3">
                  <a:txBody>
                    <a:bodyPr/>
                    <a:lstStyle/>
                    <a:p>
                      <a:pPr marL="113665" marR="107950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MEDIDAS DE TENDENCIA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13665" marR="107315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CENTRAL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Moda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Mediana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rowSpan="3">
                  <a:txBody>
                    <a:bodyPr/>
                    <a:lstStyle/>
                    <a:p>
                      <a:pPr marL="121285" marR="99060" indent="-7620">
                        <a:spcBef>
                          <a:spcPts val="56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MEDIDAS DE DISPERSIÓN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Desviación Media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Desviación Estándar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Varianza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rowSpan="3"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s-MX" sz="7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160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Tabla de comparación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Coeficiente de variación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Conclusión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gridSpan="2">
                  <a:txBody>
                    <a:bodyPr/>
                    <a:lstStyle/>
                    <a:p>
                      <a:pPr marL="67945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 b="1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SUB TOTAL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82575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 b="1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5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4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4B5"/>
                    </a:solidFill>
                  </a:tcPr>
                </a:tc>
              </a:tr>
              <a:tr h="126210">
                <a:tc gridSpan="2">
                  <a:txBody>
                    <a:bodyPr/>
                    <a:lstStyle/>
                    <a:p>
                      <a:pPr marL="67945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 b="1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PRESENTACIÓN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gridSpan="2">
                  <a:txBody>
                    <a:bodyPr/>
                    <a:lstStyle/>
                    <a:p>
                      <a:pPr marL="67945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Power Point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gridSpan="2">
                  <a:txBody>
                    <a:bodyPr/>
                    <a:lstStyle/>
                    <a:p>
                      <a:pPr marL="67945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Introducción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gridSpan="2">
                  <a:txBody>
                    <a:bodyPr/>
                    <a:lstStyle/>
                    <a:p>
                      <a:pPr marL="67945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Desarrollo: Tres ejemplos con ilustraciones.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92100" algn="r">
                        <a:lnSpc>
                          <a:spcPts val="93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gridSpan="2">
                  <a:txBody>
                    <a:bodyPr/>
                    <a:lstStyle/>
                    <a:p>
                      <a:pPr marL="67945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Conclusiones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gridSpan="2">
                  <a:txBody>
                    <a:bodyPr/>
                    <a:lstStyle/>
                    <a:p>
                      <a:pPr marL="67945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El equipo está preparado con su presentación e inicia a tiempo.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22580" algn="r">
                        <a:lnSpc>
                          <a:spcPts val="94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677">
                <a:tc gridSpan="2">
                  <a:txBody>
                    <a:bodyPr/>
                    <a:lstStyle/>
                    <a:p>
                      <a:pPr marL="67945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15 minutos de exposición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1025"/>
                        </a:lnSpc>
                        <a:spcAft>
                          <a:spcPts val="0"/>
                        </a:spcAft>
                        <a:tabLst>
                          <a:tab pos="2310130" algn="l"/>
                        </a:tabLs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Si excede</a:t>
                      </a:r>
                      <a:r>
                        <a:rPr lang="es-MX" sz="700" spc="-3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s-MX" sz="700" spc="-1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tiempo	- 4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93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374265" algn="l"/>
                        </a:tabLs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Si le</a:t>
                      </a:r>
                      <a:r>
                        <a:rPr lang="es-MX" sz="700" spc="-2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sobra</a:t>
                      </a:r>
                      <a:r>
                        <a:rPr lang="es-MX" sz="700" spc="-1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tiempo	- 4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s-MX" sz="6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22580" algn="r"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15">
                <a:tc gridSpan="2">
                  <a:txBody>
                    <a:bodyPr/>
                    <a:lstStyle/>
                    <a:p>
                      <a:pPr marL="67945" marR="1238885">
                        <a:lnSpc>
                          <a:spcPts val="103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tabLst>
                          <a:tab pos="2042160" algn="l"/>
                        </a:tabLs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Todos los miembros del equipo participan Por cada miembro que</a:t>
                      </a:r>
                      <a:r>
                        <a:rPr lang="es-MX" sz="700" spc="-55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s-MX" sz="700" spc="-5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participe	- 5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22580" algn="r">
                        <a:spcBef>
                          <a:spcPts val="505"/>
                        </a:spcBef>
                        <a:spcAft>
                          <a:spcPts val="0"/>
                        </a:spcAft>
                      </a:pPr>
                      <a:r>
                        <a:rPr lang="es-MX" sz="700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0">
                <a:tc gridSpan="2">
                  <a:txBody>
                    <a:bodyPr/>
                    <a:lstStyle/>
                    <a:p>
                      <a:pPr marL="67945">
                        <a:lnSpc>
                          <a:spcPts val="915"/>
                        </a:lnSpc>
                        <a:spcAft>
                          <a:spcPts val="0"/>
                        </a:spcAft>
                      </a:pPr>
                      <a:r>
                        <a:rPr lang="es-MX" sz="700" b="1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SUB TOTAL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82575" algn="r">
                        <a:lnSpc>
                          <a:spcPts val="915"/>
                        </a:lnSpc>
                        <a:spcAft>
                          <a:spcPts val="0"/>
                        </a:spcAft>
                      </a:pPr>
                      <a:r>
                        <a:rPr lang="es-MX" sz="700" b="1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5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4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4B5"/>
                    </a:solidFill>
                  </a:tcPr>
                </a:tc>
              </a:tr>
              <a:tr h="280467">
                <a:tc gridSpan="2">
                  <a:txBody>
                    <a:bodyPr/>
                    <a:lstStyle/>
                    <a:p>
                      <a:pPr marL="67945">
                        <a:lnSpc>
                          <a:spcPts val="1015"/>
                        </a:lnSpc>
                        <a:spcAft>
                          <a:spcPts val="0"/>
                        </a:spcAft>
                      </a:pPr>
                      <a:r>
                        <a:rPr lang="es-MX" sz="700" b="1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8745" marR="113665" algn="ctr">
                        <a:lnSpc>
                          <a:spcPts val="1025"/>
                        </a:lnSpc>
                        <a:spcAft>
                          <a:spcPts val="0"/>
                        </a:spcAft>
                      </a:pPr>
                      <a:r>
                        <a:rPr lang="es-MX" sz="700" b="1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1920" marR="113665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s-MX" sz="700" b="1">
                          <a:solidFill>
                            <a:srgbClr val="585858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PUNTOS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0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5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MX" sz="9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1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307504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índice</a:t>
            </a:r>
            <a:endParaRPr lang="es-MX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304800" y="980728"/>
            <a:ext cx="8686800" cy="5099397"/>
          </a:xfrm>
        </p:spPr>
        <p:txBody>
          <a:bodyPr>
            <a:normAutofit lnSpcReduction="10000"/>
          </a:bodyPr>
          <a:lstStyle/>
          <a:p>
            <a:r>
              <a:rPr lang="es-MX" sz="2400" dirty="0" smtClean="0"/>
              <a:t>Evaluación tipos, herramientas y productos de aprendizaje, organizadores  Gráficos (producto 10) ……..………………………  30 </a:t>
            </a:r>
          </a:p>
          <a:p>
            <a:r>
              <a:rPr lang="es-MX" sz="2400" dirty="0" smtClean="0"/>
              <a:t>Evaluación, formatos Planeación General, Planeación Sesión por Sesión (Producto 11) …………………………………………………  34</a:t>
            </a:r>
          </a:p>
          <a:p>
            <a:r>
              <a:rPr lang="es-MX" sz="2400" dirty="0" smtClean="0"/>
              <a:t>Formas de Evaluación para el Proyecto </a:t>
            </a:r>
            <a:r>
              <a:rPr lang="es-MX" sz="2400" dirty="0"/>
              <a:t>I</a:t>
            </a:r>
            <a:r>
              <a:rPr lang="es-MX" sz="2400" dirty="0" smtClean="0"/>
              <a:t>nterdisciplinario ..… 40</a:t>
            </a:r>
          </a:p>
          <a:p>
            <a:r>
              <a:rPr lang="es-MX" sz="2400" dirty="0" smtClean="0"/>
              <a:t>Evaluación de formatos (Producto 12) ……………………………….50</a:t>
            </a:r>
          </a:p>
          <a:p>
            <a:r>
              <a:rPr lang="es-MX" sz="2400" dirty="0" smtClean="0"/>
              <a:t>Fotos ………………………………………………………………………………  58</a:t>
            </a:r>
          </a:p>
          <a:p>
            <a:r>
              <a:rPr lang="es-MX" sz="2400" dirty="0" smtClean="0"/>
              <a:t>Conclusiones de la Reunión de Zona ……………………………….. 60</a:t>
            </a:r>
          </a:p>
          <a:p>
            <a:r>
              <a:rPr lang="es-MX" sz="2400" dirty="0" smtClean="0"/>
              <a:t>Pasos para una infografía (Producto 13) ………………………….. </a:t>
            </a:r>
            <a:r>
              <a:rPr lang="es-MX" sz="2400" dirty="0" smtClean="0"/>
              <a:t>65</a:t>
            </a:r>
            <a:endParaRPr lang="es-MX" sz="2400" dirty="0" smtClean="0"/>
          </a:p>
          <a:p>
            <a:r>
              <a:rPr lang="es-MX" sz="2400" dirty="0" smtClean="0"/>
              <a:t>Infografía (Producto 14) ………………………………………………….. </a:t>
            </a:r>
            <a:r>
              <a:rPr lang="es-MX" sz="2400" dirty="0" smtClean="0"/>
              <a:t>66</a:t>
            </a:r>
            <a:endParaRPr lang="es-MX" sz="2400" dirty="0" smtClean="0"/>
          </a:p>
          <a:p>
            <a:r>
              <a:rPr lang="es-MX" sz="2400" dirty="0" smtClean="0"/>
              <a:t>Reflexiones personales (Producto 15) ……………………………… </a:t>
            </a:r>
            <a:r>
              <a:rPr lang="es-MX" sz="2400" dirty="0" smtClean="0"/>
              <a:t>67</a:t>
            </a:r>
            <a:endParaRPr lang="es-MX" sz="2400" dirty="0" smtClean="0"/>
          </a:p>
          <a:p>
            <a:r>
              <a:rPr lang="es-MX" sz="2400" dirty="0" smtClean="0"/>
              <a:t>                                     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4140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12 evaluación. Formatos 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1298448"/>
            <a:ext cx="8732545" cy="538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321688"/>
            <a:ext cx="8732545" cy="62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205698"/>
            <a:ext cx="8732545" cy="644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74" y="204171"/>
            <a:ext cx="8692852" cy="64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3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234695"/>
            <a:ext cx="8732545" cy="638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7" y="481937"/>
            <a:ext cx="8732545" cy="58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568952" cy="60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6987"/>
            <a:ext cx="8640960" cy="610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Fotos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18474"/>
            <a:ext cx="3709218" cy="20882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6" y="4142433"/>
            <a:ext cx="3690764" cy="20778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992" y="1124744"/>
            <a:ext cx="3672408" cy="21732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566" y="2555153"/>
            <a:ext cx="1656185" cy="26381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262" y="4141954"/>
            <a:ext cx="3619868" cy="25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5202932" cy="26950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607" y="18735"/>
            <a:ext cx="3528393" cy="56807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36" y="3212976"/>
            <a:ext cx="4919021" cy="348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8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Productos 1ª. Reunión de trabajo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467544" y="1268760"/>
            <a:ext cx="3514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C.A.I.A.C. Conclusiones Generales.</a:t>
            </a:r>
            <a:endParaRPr lang="es-MX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7743" y="201411"/>
            <a:ext cx="4621282" cy="776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Conclusiones de la reunión de zona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301752" y="1412776"/>
            <a:ext cx="8590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14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REFLEXION</a:t>
            </a:r>
          </a:p>
          <a:p>
            <a:pPr lvl="0"/>
            <a:r>
              <a:rPr lang="es-MX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Conclusiones de la 3ª Reunión de Conexiones de la Zona I ENP, llevada a cabo en el Colegio Alejandro </a:t>
            </a:r>
            <a:r>
              <a:rPr lang="es-MX" sz="1400" dirty="0" err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Guillot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8851" y="2265768"/>
            <a:ext cx="35814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4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1. Trabajo Cooperativo de los Maestros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449075"/>
              </p:ext>
            </p:extLst>
          </p:nvPr>
        </p:nvGraphicFramePr>
        <p:xfrm>
          <a:off x="107265" y="2593895"/>
          <a:ext cx="8979702" cy="4128839"/>
        </p:xfrm>
        <a:graphic>
          <a:graphicData uri="http://schemas.openxmlformats.org/drawingml/2006/table">
            <a:tbl>
              <a:tblPr firstRow="1" bandRow="1"/>
              <a:tblGrid>
                <a:gridCol w="2993234"/>
                <a:gridCol w="2993234"/>
                <a:gridCol w="2993234"/>
              </a:tblGrid>
              <a:tr h="41027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AVANCES</a:t>
                      </a:r>
                      <a:endParaRPr lang="es-E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TROPIEZOS</a:t>
                      </a:r>
                      <a:endParaRPr lang="es-E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SOLUCIONES O PROPUESTAS</a:t>
                      </a:r>
                      <a:endParaRPr lang="es-E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212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da el trabajo Cooperativo.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 da la sinergia entre equipos.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Los maestros se dan cuenta de la relación entre materias.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Apertura y colaboración por parte de los docentes.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 ha fomentado el compañerismo compartiendo ideas y estrategias de trabajo.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Los profesores están más enfocados en el trabajo interdisciplinario.</a:t>
                      </a:r>
                    </a:p>
                    <a:p>
                      <a:endParaRPr lang="es-ES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Romper con paradigmas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 difícil que coincidan en horarios para establecer acuerdos.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 hay tiempo para reunirse y ponerse de acuerdo en la logística.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Maestros compartidos con secundaria o que laboran en otras instituciones.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Resistencia al cambio.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Falta de interés en el proyecto, ya que se considera como trabajo extra.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Complicaciones con la plataforma.</a:t>
                      </a:r>
                      <a:endParaRPr lang="es-ES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Seguir trabajando con los docentes de forma más sistemática y sin carga de trabajo.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Buscar espacios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como el cierre del ciclo escolar para llevar a cabo dicha actividad.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 proyecto por ciclo escolar y por materia.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Reuniones similares a las juntas de consejo de la SEP para el trabajo con docentes.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Uso de la tecnología: Google Drive.</a:t>
                      </a:r>
                      <a:endParaRPr lang="es-ES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9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1520" y="476672"/>
            <a:ext cx="7992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2. Proceso de planeación de las propuestas para proyectos interdisciplinarios.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118143"/>
              </p:ext>
            </p:extLst>
          </p:nvPr>
        </p:nvGraphicFramePr>
        <p:xfrm>
          <a:off x="33579" y="1196752"/>
          <a:ext cx="9002916" cy="4896544"/>
        </p:xfrm>
        <a:graphic>
          <a:graphicData uri="http://schemas.openxmlformats.org/drawingml/2006/table">
            <a:tbl>
              <a:tblPr firstRow="1" bandRow="1"/>
              <a:tblGrid>
                <a:gridCol w="3000972"/>
                <a:gridCol w="3000972"/>
                <a:gridCol w="3000972"/>
              </a:tblGrid>
              <a:tr h="384728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AVANCES</a:t>
                      </a:r>
                      <a:endParaRPr lang="es-E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TROPIEZOS</a:t>
                      </a:r>
                      <a:endParaRPr lang="es-E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SOLUCIONES O PROPUESTAS</a:t>
                      </a:r>
                      <a:endParaRPr lang="es-E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1181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Mayor disposición de los docentes.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Conocer programas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de otras materias y afinidades.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Habilidad docente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 definió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la metodología y los productos finales del trabajo interdisciplinario.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Los programas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se llenan de forma individual, ahora es en convergencia con varias materias.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s-MX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s-MX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s-MX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s-MX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Directrices del proyecto se establecieron ya iniciado el curso y no hubo la planeación adecuada de las actividades.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Sismo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Maestros en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distintos grados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 matrículas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pequeñas dificulta el número de proyectos.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Formatos rígidos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y explicaciones muy rebuscadas.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 todos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los grupos trabajan al mismo ritmo.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Existe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incertidumbre de los productos realizados ya que no hay retroalimentación.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través de la DGIRE buscar momentos específicos de trabajo a lo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largo del ciclo escolar, como el indicado el día de la interdisciplinariedad.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Proyecto por grado / materia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 viernes al mes ayuda a organizar y coincidir en tiempos,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al menos durante el tiempo que arranca el proyecto.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Sirvió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mucho ver proyectos exitosos como ejemplos.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s-ES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5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404664"/>
            <a:ext cx="8208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4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3. Puntos a tomarse en cuenta para la implementación de proyectos interdisciplinarios.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261205"/>
              </p:ext>
            </p:extLst>
          </p:nvPr>
        </p:nvGraphicFramePr>
        <p:xfrm>
          <a:off x="304800" y="836712"/>
          <a:ext cx="8731695" cy="5400600"/>
        </p:xfrm>
        <a:graphic>
          <a:graphicData uri="http://schemas.openxmlformats.org/drawingml/2006/table">
            <a:tbl>
              <a:tblPr firstRow="1" bandRow="1"/>
              <a:tblGrid>
                <a:gridCol w="2910565"/>
                <a:gridCol w="2910565"/>
                <a:gridCol w="2910565"/>
              </a:tblGrid>
              <a:tr h="729221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AVANCES</a:t>
                      </a:r>
                      <a:endParaRPr lang="es-E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TROPIEZOS</a:t>
                      </a:r>
                      <a:endParaRPr lang="es-E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SOLUCIONES O PROPUESTAS</a:t>
                      </a:r>
                      <a:endParaRPr lang="es-ES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713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Coincidencia de programas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Intereses comunes.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Trabajar colaborativamente con compañeros.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 tienen más opciones metodológicas.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 rompieron paradigmas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s-ES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Tiempos / horarios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Características del alumnado ya que en teoría ya manejan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trabajo por proyectos por modelo educativo de SEP.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 hay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madurez por parte de los alumnos para la responsabilidad de proyectos.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Rotación de profesores.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 hay calendarios de todo el proyecto y no ha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podido realizarse una planeación real.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None/>
                      </a:pPr>
                      <a:endParaRPr lang="es-ES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Proyecto por grado o por materia, no por docente.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Delimitar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alcances para que la mayor parte de los proyectos se lleven en clase.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Uso</a:t>
                      </a:r>
                      <a:r>
                        <a:rPr lang="es-MX" sz="1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de la tecnología.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Establecer estrategias para avanzar en los objetivos de los profesores.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s-MX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s-MX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s-MX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s-MX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s-MX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ES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7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4" y="1412776"/>
            <a:ext cx="2926334" cy="4304149"/>
          </a:xfrm>
          <a:prstGeom prst="rect">
            <a:avLst/>
          </a:prstGeom>
        </p:spPr>
      </p:pic>
      <p:pic>
        <p:nvPicPr>
          <p:cNvPr id="3" name="7 Imagen" descr="C:\Users\Maq-01\AppData\Local\Temp\Rar$DIa0.092\IMG-20180323-WA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57841">
            <a:off x="3036266" y="1277677"/>
            <a:ext cx="3490911" cy="270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8 Imagen" descr="C:\Users\Maq-01\AppData\Local\Temp\Rar$DIa0.503\IMG-20180323-WA00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01186">
            <a:off x="3027812" y="4448065"/>
            <a:ext cx="3338377" cy="199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6 Imagen" descr="C:\Users\Maq-01\AppData\Local\Temp\Rar$DIa0.565\IMG-20180323-WA00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6736" y="2724304"/>
            <a:ext cx="2537264" cy="413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79512" y="93904"/>
            <a:ext cx="8686800" cy="841248"/>
          </a:xfrm>
        </p:spPr>
        <p:txBody>
          <a:bodyPr/>
          <a:lstStyle/>
          <a:p>
            <a:r>
              <a:rPr lang="es-MX" dirty="0" smtClean="0"/>
              <a:t>fotos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63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2564904"/>
            <a:ext cx="8712968" cy="1440160"/>
          </a:xfrm>
        </p:spPr>
        <p:txBody>
          <a:bodyPr/>
          <a:lstStyle/>
          <a:p>
            <a:pPr algn="ctr"/>
            <a:r>
              <a:rPr lang="es-MX" dirty="0" smtClean="0"/>
              <a:t>4° </a:t>
            </a:r>
            <a:r>
              <a:rPr lang="es-MX" dirty="0"/>
              <a:t>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13744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 smtClean="0"/>
              <a:t>Producto 13. lista. Pasoso para una infografía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14 infografía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98447"/>
            <a:ext cx="4896544" cy="554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15 reflexiones personales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s-MX" sz="3100" b="1" dirty="0"/>
              <a:t>REFLEXIÓN PERSONALES SOBRE EL PROCESO DE CONSTRUCCIÓN DEL PROYECTO INTERDISCIPLINARIO</a:t>
            </a:r>
            <a:endParaRPr lang="es-MX" sz="3100" dirty="0"/>
          </a:p>
          <a:p>
            <a:pPr algn="just"/>
            <a:r>
              <a:rPr lang="es-MX" sz="3100" u="sng" dirty="0"/>
              <a:t>¿Cuáles fueron las tres principales dificultades propias, para la construcción del proyecto interdisciplinario?</a:t>
            </a:r>
            <a:endParaRPr lang="es-MX" sz="3100" dirty="0"/>
          </a:p>
          <a:p>
            <a:pPr algn="just"/>
            <a:r>
              <a:rPr lang="es-MX" sz="3100" dirty="0"/>
              <a:t>El poder ponernos de acuerdo las tres profesoras con horarios distintos y cada uno tener a su vez otro trabajo en otras instituciones.</a:t>
            </a:r>
          </a:p>
          <a:p>
            <a:pPr algn="just"/>
            <a:r>
              <a:rPr lang="es-MX" sz="3100" dirty="0"/>
              <a:t>En algunos casos el retraso de alguno de los profesores para entregar el trabajo o entregarlo incompleto.</a:t>
            </a:r>
          </a:p>
          <a:p>
            <a:pPr algn="just"/>
            <a:r>
              <a:rPr lang="es-MX" sz="3100" dirty="0"/>
              <a:t>A veces no se entendían bien las instrucciones de lo que debíamos hacer y varias veces tuvimos que preguntar y corregir algunos trabajos ya hechos.  </a:t>
            </a:r>
          </a:p>
          <a:p>
            <a:pPr algn="just"/>
            <a:r>
              <a:rPr lang="es-MX" sz="3100" u="sng" dirty="0"/>
              <a:t>¿De qué forma las resolviste?</a:t>
            </a:r>
            <a:endParaRPr lang="es-MX" sz="3100" dirty="0"/>
          </a:p>
          <a:p>
            <a:pPr algn="just"/>
            <a:r>
              <a:rPr lang="es-MX" sz="3100" dirty="0"/>
              <a:t>Abrir un chat de WhatsApp donde continuamente nos comunicábamos o vernos en cierto tiempo para poder ponernos de acuerdo respecto a la temática del proyecto y enviándonos la información por correo.</a:t>
            </a:r>
          </a:p>
          <a:p>
            <a:pPr algn="just"/>
            <a:r>
              <a:rPr lang="es-MX" sz="3100" u="sng" dirty="0"/>
              <a:t>¿Qué resultados obtuviste y como se evidencian estos?</a:t>
            </a:r>
            <a:endParaRPr lang="es-MX" sz="3100" dirty="0"/>
          </a:p>
          <a:p>
            <a:pPr algn="just"/>
            <a:r>
              <a:rPr lang="es-MX" sz="3100" dirty="0"/>
              <a:t>Un buen resultado tal vez no como quisiéramos pero ha salido bien y a tiempo, con lo que hemos presentado en la plataforma del proyecto de conexiones  </a:t>
            </a:r>
          </a:p>
          <a:p>
            <a:pPr algn="just"/>
            <a:r>
              <a:rPr lang="es-MX" sz="3100" u="sng" dirty="0"/>
              <a:t>¿Qué aspectos crees que puedes seguir trabajando en ti para obtener mejores resultados?</a:t>
            </a:r>
            <a:endParaRPr lang="es-MX" sz="3100" dirty="0"/>
          </a:p>
          <a:p>
            <a:pPr algn="just"/>
            <a:r>
              <a:rPr lang="es-MX" sz="3100" dirty="0"/>
              <a:t>La paciencia respecto a los tiempos de los otros profesores.</a:t>
            </a:r>
          </a:p>
          <a:p>
            <a:pPr algn="just"/>
            <a:r>
              <a:rPr lang="es-MX" sz="3100" u="sng" dirty="0"/>
              <a:t>¿Qué de lo aprendido en el proceso repercute de forma positiva en tus sesiones cotidianas de trabajo?</a:t>
            </a:r>
            <a:endParaRPr lang="es-MX" sz="3100" dirty="0"/>
          </a:p>
          <a:p>
            <a:pPr algn="just"/>
            <a:r>
              <a:rPr lang="es-MX" sz="3100" dirty="0"/>
              <a:t>Lo que he aprendido durante todo este proceso es en acoplarme a los tiempos de los otros profesores, a ver, escuchar y aceptar las opiniones diferentes a las que uno tiene. </a:t>
            </a:r>
          </a:p>
          <a:p>
            <a:pPr algn="just"/>
            <a:r>
              <a:rPr lang="es-MX" sz="3100" u="sng" dirty="0"/>
              <a:t>¿De qué manera?</a:t>
            </a:r>
            <a:endParaRPr lang="es-MX" sz="3100" dirty="0"/>
          </a:p>
          <a:p>
            <a:pPr algn="just"/>
            <a:r>
              <a:rPr lang="es-MX" sz="3100" dirty="0"/>
              <a:t>Siendo más comprensiva en cuanto a que cada uno de nosotros tiene sus tiempos y sus opiniones sobre cómo deben hacerse las cosas.</a:t>
            </a:r>
          </a:p>
          <a:p>
            <a:pPr algn="just"/>
            <a:r>
              <a:rPr lang="es-MX" sz="3100" b="1" dirty="0"/>
              <a:t>Alma Ivette Trujillo Tamez - Derecho</a:t>
            </a:r>
            <a:endParaRPr lang="es-MX" sz="3100" dirty="0"/>
          </a:p>
          <a:p>
            <a:endParaRPr lang="es-MX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050" b="1" dirty="0"/>
              <a:t>REFLEXION PERSONAL </a:t>
            </a:r>
            <a:endParaRPr lang="es-MX" sz="1050" dirty="0"/>
          </a:p>
          <a:p>
            <a:r>
              <a:rPr lang="es-MX" sz="1050" dirty="0"/>
              <a:t> </a:t>
            </a:r>
          </a:p>
          <a:p>
            <a:r>
              <a:rPr lang="es-MX" sz="1050" dirty="0"/>
              <a:t>Las dificultades a las que nos enfrentamos:</a:t>
            </a:r>
          </a:p>
          <a:p>
            <a:pPr lvl="0"/>
            <a:r>
              <a:rPr lang="es-MX" sz="1050" dirty="0"/>
              <a:t>La disponibilidad de tiempo de cada uno de los profesores.</a:t>
            </a:r>
          </a:p>
          <a:p>
            <a:pPr lvl="0"/>
            <a:r>
              <a:rPr lang="es-MX" sz="1050" dirty="0"/>
              <a:t>El tener una hora en la que coincidamos todos</a:t>
            </a:r>
          </a:p>
          <a:p>
            <a:pPr lvl="0"/>
            <a:r>
              <a:rPr lang="es-MX" sz="1050" dirty="0"/>
              <a:t>Darnos cuenta que no existen otras materias más importantes que otras </a:t>
            </a:r>
          </a:p>
          <a:p>
            <a:pPr lvl="0"/>
            <a:r>
              <a:rPr lang="es-MX" sz="1050" dirty="0"/>
              <a:t>El ver que no tenemos la verdad absoluta como creemos </a:t>
            </a:r>
          </a:p>
          <a:p>
            <a:r>
              <a:rPr lang="es-MX" sz="1050" b="1" dirty="0"/>
              <a:t> </a:t>
            </a:r>
            <a:endParaRPr lang="es-MX" sz="1050" dirty="0"/>
          </a:p>
          <a:p>
            <a:r>
              <a:rPr lang="es-MX" sz="1050" dirty="0"/>
              <a:t>Conexiones viene a enseñarnos en trabajo en equipo, primero en nosotros los profesores para posteriormente aplicarlo en los grupos.</a:t>
            </a:r>
          </a:p>
          <a:p>
            <a:r>
              <a:rPr lang="es-MX" sz="1050" dirty="0"/>
              <a:t> </a:t>
            </a:r>
          </a:p>
          <a:p>
            <a:r>
              <a:rPr lang="es-MX" sz="1050" dirty="0"/>
              <a:t>Con esta integración estaremos logrando un aprendizaje en el alumno más completo de conocimientos.</a:t>
            </a:r>
          </a:p>
          <a:p>
            <a:r>
              <a:rPr lang="es-MX" sz="1050" dirty="0"/>
              <a:t> </a:t>
            </a:r>
          </a:p>
          <a:p>
            <a:r>
              <a:rPr lang="es-MX" sz="1050" dirty="0"/>
              <a:t>Dándonos cuenta que un tema nos lleva a tener varias aplicaciones en las diferentes asignaturas.</a:t>
            </a:r>
          </a:p>
          <a:p>
            <a:r>
              <a:rPr lang="es-MX" sz="1050" dirty="0"/>
              <a:t> </a:t>
            </a:r>
          </a:p>
          <a:p>
            <a:r>
              <a:rPr lang="es-MX" sz="1050" b="1" dirty="0"/>
              <a:t>Rita Rivas Roa – Temas selectos de Morfología </a:t>
            </a:r>
            <a:endParaRPr lang="es-MX" sz="1050" dirty="0"/>
          </a:p>
          <a:p>
            <a:endParaRPr lang="es-MX" sz="1050" dirty="0"/>
          </a:p>
        </p:txBody>
      </p:sp>
    </p:spTree>
    <p:extLst>
      <p:ext uri="{BB962C8B-B14F-4D97-AF65-F5344CB8AC3E}">
        <p14:creationId xmlns:p14="http://schemas.microsoft.com/office/powerpoint/2010/main" val="40593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2338" y="-222018"/>
            <a:ext cx="5299364" cy="7848871"/>
          </a:xfrm>
          <a:prstGeom prst="rect">
            <a:avLst/>
          </a:prstGeo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B8AA-3527-48C6-BB53-B55F6C283421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26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Fotografías 1ª. Reunión de trabajo</a:t>
            </a:r>
            <a:endParaRPr lang="es-MX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5064"/>
            <a:ext cx="3360000" cy="2520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40160"/>
            <a:ext cx="3360000" cy="2520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84" y="4149080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Contenidos relacionados</a:t>
            </a:r>
            <a:endParaRPr lang="es-MX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20808"/>
          <a:stretch/>
        </p:blipFill>
        <p:spPr>
          <a:xfrm>
            <a:off x="1619672" y="1268760"/>
            <a:ext cx="6093875" cy="497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1525</TotalTime>
  <Words>2563</Words>
  <Application>Microsoft Office PowerPoint</Application>
  <PresentationFormat>Presentación en pantalla (4:3)</PresentationFormat>
  <Paragraphs>527</Paragraphs>
  <Slides>67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8" baseType="lpstr">
      <vt:lpstr>Arial</vt:lpstr>
      <vt:lpstr>Calibri</vt:lpstr>
      <vt:lpstr>Century Gothic</vt:lpstr>
      <vt:lpstr>Franklin Gothic Book</vt:lpstr>
      <vt:lpstr>Franklin Gothic Medium</vt:lpstr>
      <vt:lpstr>Tahoma</vt:lpstr>
      <vt:lpstr>Times New Roman</vt:lpstr>
      <vt:lpstr>Trebuchet MS</vt:lpstr>
      <vt:lpstr>Wingdings</vt:lpstr>
      <vt:lpstr>Wingdings 2</vt:lpstr>
      <vt:lpstr>Viajes</vt:lpstr>
      <vt:lpstr>Presentación de PowerPoint</vt:lpstr>
      <vt:lpstr>Equipo 5</vt:lpstr>
      <vt:lpstr>Equipo 5</vt:lpstr>
      <vt:lpstr>Indice</vt:lpstr>
      <vt:lpstr>índice</vt:lpstr>
      <vt:lpstr>Productos 1ª. Reunión de trabajo</vt:lpstr>
      <vt:lpstr>Presentación de PowerPoint</vt:lpstr>
      <vt:lpstr>Fotografías 1ª. Reunión de trabajo</vt:lpstr>
      <vt:lpstr>Contenidos relacionados</vt:lpstr>
      <vt:lpstr>Planeación de actividades</vt:lpstr>
      <vt:lpstr>2° reunión de trabajo</vt:lpstr>
      <vt:lpstr>Producto 4  El arte de formular preguntas</vt:lpstr>
      <vt:lpstr>Producto 5  procesos de indagación </vt:lpstr>
      <vt:lpstr>Presentación de PowerPoint</vt:lpstr>
      <vt:lpstr>Producto 6 mesa de expertos </vt:lpstr>
      <vt:lpstr>Presentación de PowerPoint</vt:lpstr>
      <vt:lpstr>Presentación de PowerPoint</vt:lpstr>
      <vt:lpstr>Presentación de PowerPoint</vt:lpstr>
      <vt:lpstr>Producto 7 experiencias de éxito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8 estructura del proyecto</vt:lpstr>
      <vt:lpstr>   </vt:lpstr>
      <vt:lpstr>Producto 9 Fotos </vt:lpstr>
      <vt:lpstr>Presentación de PowerPoint</vt:lpstr>
      <vt:lpstr>3° REUNIÓN DE TRABAJO</vt:lpstr>
      <vt:lpstr>PRODUCTO 10 EVALUACIÓN, TIPOS, HERAMIENTAS Y PRODUCTOS DE APRENDIZAJE</vt:lpstr>
      <vt:lpstr>Presentación de PowerPoint</vt:lpstr>
      <vt:lpstr>Presentación de PowerPoint</vt:lpstr>
      <vt:lpstr>Presentación de PowerPoint</vt:lpstr>
      <vt:lpstr>Producto 11 evaluación. formatos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Formas de evaluación para el proyecto interdisciplinario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12 evaluación. Formatos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Fotos </vt:lpstr>
      <vt:lpstr>Presentación de PowerPoint</vt:lpstr>
      <vt:lpstr>Conclusiones de la reunión de zona</vt:lpstr>
      <vt:lpstr>Presentación de PowerPoint</vt:lpstr>
      <vt:lpstr>Presentación de PowerPoint</vt:lpstr>
      <vt:lpstr>fotos</vt:lpstr>
      <vt:lpstr>4° REUNIÓN DE TRABAJO</vt:lpstr>
      <vt:lpstr>Producto 13. lista. Pasoso para una infografía </vt:lpstr>
      <vt:lpstr>Producto 14 infografía</vt:lpstr>
      <vt:lpstr>Producto 15 reflexiones personales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Juárez</dc:title>
  <dc:creator>Dirección Técnica</dc:creator>
  <cp:lastModifiedBy>Ivette Trujillo</cp:lastModifiedBy>
  <cp:revision>60</cp:revision>
  <dcterms:created xsi:type="dcterms:W3CDTF">2017-10-27T13:12:45Z</dcterms:created>
  <dcterms:modified xsi:type="dcterms:W3CDTF">2018-06-20T00:15:27Z</dcterms:modified>
</cp:coreProperties>
</file>