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6"/>
  </p:notesMasterIdLst>
  <p:handoutMasterIdLst>
    <p:handoutMasterId r:id="rId67"/>
  </p:handoutMasterIdLst>
  <p:sldIdLst>
    <p:sldId id="256" r:id="rId5"/>
    <p:sldId id="343" r:id="rId6"/>
    <p:sldId id="344" r:id="rId7"/>
    <p:sldId id="417" r:id="rId8"/>
    <p:sldId id="451" r:id="rId9"/>
    <p:sldId id="419" r:id="rId10"/>
    <p:sldId id="353" r:id="rId11"/>
    <p:sldId id="420" r:id="rId12"/>
    <p:sldId id="422" r:id="rId13"/>
    <p:sldId id="274" r:id="rId14"/>
    <p:sldId id="418" r:id="rId15"/>
    <p:sldId id="351" r:id="rId16"/>
    <p:sldId id="447" r:id="rId17"/>
    <p:sldId id="448" r:id="rId18"/>
    <p:sldId id="450" r:id="rId19"/>
    <p:sldId id="449" r:id="rId20"/>
    <p:sldId id="453" r:id="rId21"/>
    <p:sldId id="454" r:id="rId22"/>
    <p:sldId id="455" r:id="rId23"/>
    <p:sldId id="456" r:id="rId24"/>
    <p:sldId id="457" r:id="rId25"/>
    <p:sldId id="458" r:id="rId26"/>
    <p:sldId id="459" r:id="rId27"/>
    <p:sldId id="460" r:id="rId28"/>
    <p:sldId id="461" r:id="rId29"/>
    <p:sldId id="464" r:id="rId30"/>
    <p:sldId id="480" r:id="rId31"/>
    <p:sldId id="423" r:id="rId32"/>
    <p:sldId id="424" r:id="rId33"/>
    <p:sldId id="425" r:id="rId34"/>
    <p:sldId id="426" r:id="rId35"/>
    <p:sldId id="427" r:id="rId36"/>
    <p:sldId id="428" r:id="rId37"/>
    <p:sldId id="429" r:id="rId38"/>
    <p:sldId id="430" r:id="rId39"/>
    <p:sldId id="431" r:id="rId40"/>
    <p:sldId id="432" r:id="rId41"/>
    <p:sldId id="433" r:id="rId42"/>
    <p:sldId id="434" r:id="rId43"/>
    <p:sldId id="435" r:id="rId44"/>
    <p:sldId id="436" r:id="rId45"/>
    <p:sldId id="445" r:id="rId46"/>
    <p:sldId id="440" r:id="rId47"/>
    <p:sldId id="444" r:id="rId48"/>
    <p:sldId id="443" r:id="rId49"/>
    <p:sldId id="442" r:id="rId50"/>
    <p:sldId id="441" r:id="rId51"/>
    <p:sldId id="446" r:id="rId52"/>
    <p:sldId id="466" r:id="rId53"/>
    <p:sldId id="467" r:id="rId54"/>
    <p:sldId id="468" r:id="rId55"/>
    <p:sldId id="469" r:id="rId56"/>
    <p:sldId id="470" r:id="rId57"/>
    <p:sldId id="471" r:id="rId58"/>
    <p:sldId id="472" r:id="rId59"/>
    <p:sldId id="473" r:id="rId60"/>
    <p:sldId id="474" r:id="rId61"/>
    <p:sldId id="476" r:id="rId62"/>
    <p:sldId id="477" r:id="rId63"/>
    <p:sldId id="478" r:id="rId64"/>
    <p:sldId id="479" r:id="rId6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F7"/>
    <a:srgbClr val="00477C"/>
    <a:srgbClr val="E2E2E2"/>
    <a:srgbClr val="024C96"/>
    <a:srgbClr val="D1D1D1"/>
    <a:srgbClr val="676767"/>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9" autoAdjust="0"/>
    <p:restoredTop sz="94660"/>
  </p:normalViewPr>
  <p:slideViewPr>
    <p:cSldViewPr snapToGrid="0">
      <p:cViewPr varScale="1">
        <p:scale>
          <a:sx n="81" d="100"/>
          <a:sy n="81" d="100"/>
        </p:scale>
        <p:origin x="821"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416E08-9BDE-4A43-AEDA-5CF573FF2C19}" type="datetimeFigureOut">
              <a:rPr lang="pt-BR" smtClean="0"/>
              <a:t>26/06/2020</a:t>
            </a:fld>
            <a:endParaRPr lang="pt-B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048A53-8B9D-43F0-BD7B-F74897699050}" type="slidenum">
              <a:rPr lang="pt-BR" smtClean="0"/>
              <a:t>‹Nº›</a:t>
            </a:fld>
            <a:endParaRPr lang="pt-B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7D8EA-F888-479E-BA21-2F27C0D7F855}" type="datetimeFigureOut">
              <a:rPr lang="es-ES"/>
              <a:t>26/06/2020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ACE03-2E26-43DA-900E-5B1F1E1A041A}" type="slidenum">
              <a:rPr lang="es-ES"/>
              <a:t>‹Nº›</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B9ACE03-2E26-43DA-900E-5B1F1E1A041A}" type="slidenum">
              <a:rPr lang="es-ES"/>
              <a:t>2</a:t>
            </a:fld>
            <a:endParaRPr lang="es-ES"/>
          </a:p>
        </p:txBody>
      </p:sp>
    </p:spTree>
    <p:extLst>
      <p:ext uri="{BB962C8B-B14F-4D97-AF65-F5344CB8AC3E}">
        <p14:creationId xmlns:p14="http://schemas.microsoft.com/office/powerpoint/2010/main" val="78915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B9ACE03-2E26-43DA-900E-5B1F1E1A041A}" type="slidenum">
              <a:rPr lang="es-ES"/>
              <a:t>3</a:t>
            </a:fld>
            <a:endParaRPr lang="es-ES"/>
          </a:p>
        </p:txBody>
      </p:sp>
    </p:spTree>
    <p:extLst>
      <p:ext uri="{BB962C8B-B14F-4D97-AF65-F5344CB8AC3E}">
        <p14:creationId xmlns:p14="http://schemas.microsoft.com/office/powerpoint/2010/main" val="2385913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2770" y="277090"/>
            <a:ext cx="5597236" cy="3996000"/>
          </a:xfrm>
        </p:spPr>
        <p:txBody>
          <a:bodyPr anchor="ctr" anchorCtr="0">
            <a:normAutofit/>
          </a:bodyPr>
          <a:lstStyle>
            <a:lvl1pPr algn="ctr">
              <a:defRPr sz="8000" b="1">
                <a:solidFill>
                  <a:schemeClr val="bg1"/>
                </a:solidFill>
                <a:latin typeface="Century Gothic" panose="020B0502020202020204" pitchFamily="34" charset="0"/>
              </a:defRPr>
            </a:lvl1pPr>
          </a:lstStyle>
          <a:p>
            <a:r>
              <a:rPr lang="x-none"/>
              <a:t>Haga clic para editar o título</a:t>
            </a:r>
            <a:endParaRPr lang="pt-BR"/>
          </a:p>
        </p:txBody>
      </p:sp>
      <p:sp>
        <p:nvSpPr>
          <p:cNvPr id="3" name="Subtitle 2"/>
          <p:cNvSpPr>
            <a:spLocks noGrp="1"/>
          </p:cNvSpPr>
          <p:nvPr>
            <p:ph type="subTitle" idx="1" hasCustomPrompt="1"/>
          </p:nvPr>
        </p:nvSpPr>
        <p:spPr>
          <a:xfrm>
            <a:off x="3310078" y="4742512"/>
            <a:ext cx="5597236" cy="969818"/>
          </a:xfrm>
          <a:solidFill>
            <a:schemeClr val="bg2">
              <a:lumMod val="10000"/>
              <a:alpha val="50000"/>
            </a:schemeClr>
          </a:solidFill>
        </p:spPr>
        <p:txBody>
          <a:bodyPr anchor="ctr" anchorCtr="0">
            <a:normAutofit/>
          </a:bodyPr>
          <a:lstStyle>
            <a:lvl1pPr marL="0" indent="0" algn="ctr">
              <a:buNone/>
              <a:defRPr sz="3000" baseline="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x-none"/>
              <a:t>Haga clic para editar subtítulo</a:t>
            </a:r>
            <a:endParaRPr lang="pt-BR"/>
          </a:p>
        </p:txBody>
      </p:sp>
      <p:sp>
        <p:nvSpPr>
          <p:cNvPr id="4" name="Date Placeholder 3"/>
          <p:cNvSpPr>
            <a:spLocks noGrp="1"/>
          </p:cNvSpPr>
          <p:nvPr>
            <p:ph type="dt" sz="half" idx="10"/>
          </p:nvPr>
        </p:nvSpPr>
        <p:spPr/>
        <p:txBody>
          <a:bodyPr/>
          <a:lstStyle/>
          <a:p>
            <a:fld id="{BB5A3CAC-C3CD-4A44-AC49-E28DCE66EB06}" type="datetimeFigureOut">
              <a:rPr lang="pt-BR" smtClean="0"/>
              <a:t>26/06/2020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E24064-1A18-41C8-975B-9CF9FC1A77B5}" type="slidenum">
              <a:rPr lang="pt-BR" smtClean="0"/>
              <a:t>‹Nº›</a:t>
            </a:fld>
            <a:endParaRPr lang="pt-BR"/>
          </a:p>
        </p:txBody>
      </p:sp>
      <p:cxnSp>
        <p:nvCxnSpPr>
          <p:cNvPr id="9" name="Straight Connector 8"/>
          <p:cNvCxnSpPr/>
          <p:nvPr userDrawn="1"/>
        </p:nvCxnSpPr>
        <p:spPr>
          <a:xfrm>
            <a:off x="3286986" y="5917767"/>
            <a:ext cx="5645727" cy="27709"/>
          </a:xfrm>
          <a:prstGeom prst="line">
            <a:avLst/>
          </a:prstGeom>
          <a:ln w="53975">
            <a:solidFill>
              <a:schemeClr val="tx1">
                <a:alpha val="50000"/>
              </a:schemeClr>
            </a:solidFill>
          </a:ln>
          <a:effectLst>
            <a:reflection stA="45000" endPos="2000" dist="508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3313737" y="4536345"/>
            <a:ext cx="5572991" cy="4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3306421" y="4656932"/>
            <a:ext cx="5572991" cy="4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10252340" y="2199565"/>
            <a:ext cx="1533277" cy="432000"/>
            <a:chOff x="10252340" y="2199565"/>
            <a:chExt cx="1533277" cy="432000"/>
          </a:xfrm>
        </p:grpSpPr>
        <p:sp>
          <p:nvSpPr>
            <p:cNvPr id="20" name="Oval 19"/>
            <p:cNvSpPr/>
            <p:nvPr userDrawn="1"/>
          </p:nvSpPr>
          <p:spPr>
            <a:xfrm>
              <a:off x="10756046" y="2253564"/>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Oval 21"/>
            <p:cNvSpPr/>
            <p:nvPr userDrawn="1"/>
          </p:nvSpPr>
          <p:spPr>
            <a:xfrm>
              <a:off x="10252340" y="2297802"/>
              <a:ext cx="232063" cy="23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Oval 18"/>
            <p:cNvSpPr/>
            <p:nvPr userDrawn="1"/>
          </p:nvSpPr>
          <p:spPr>
            <a:xfrm>
              <a:off x="11353617" y="2199565"/>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4" name="Group 23"/>
          <p:cNvGrpSpPr/>
          <p:nvPr userDrawn="1"/>
        </p:nvGrpSpPr>
        <p:grpSpPr>
          <a:xfrm>
            <a:off x="420245" y="2200420"/>
            <a:ext cx="1539618" cy="432000"/>
            <a:chOff x="420245" y="2200420"/>
            <a:chExt cx="1539618" cy="432000"/>
          </a:xfrm>
        </p:grpSpPr>
        <p:sp>
          <p:nvSpPr>
            <p:cNvPr id="18" name="Oval 17"/>
            <p:cNvSpPr/>
            <p:nvPr userDrawn="1"/>
          </p:nvSpPr>
          <p:spPr>
            <a:xfrm>
              <a:off x="420245" y="22004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Oval 20"/>
            <p:cNvSpPr/>
            <p:nvPr userDrawn="1"/>
          </p:nvSpPr>
          <p:spPr>
            <a:xfrm>
              <a:off x="1131392" y="2248776"/>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Oval 22"/>
            <p:cNvSpPr/>
            <p:nvPr userDrawn="1"/>
          </p:nvSpPr>
          <p:spPr>
            <a:xfrm>
              <a:off x="1727800" y="2293014"/>
              <a:ext cx="232063" cy="23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160302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orient="horz" pos="129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72625" cy="1325563"/>
          </a:xfrm>
        </p:spPr>
        <p:txBody>
          <a:bodyPr/>
          <a:lstStyle>
            <a:lvl1pPr>
              <a:defRPr strike="noStrike">
                <a:solidFill>
                  <a:srgbClr val="E2E2E2"/>
                </a:solidFill>
                <a:latin typeface="Century Gothic" panose="020B0502020202020204" pitchFamily="34" charset="0"/>
              </a:defRPr>
            </a:lvl1pPr>
          </a:lstStyle>
          <a:p>
            <a:r>
              <a:rPr lang="es-ES"/>
              <a:t>Haga clic para modificar el estilo de título del patrón</a:t>
            </a:r>
            <a:endParaRPr lang="pt-BR"/>
          </a:p>
        </p:txBody>
      </p:sp>
      <p:sp>
        <p:nvSpPr>
          <p:cNvPr id="3" name="Date Placeholder 2"/>
          <p:cNvSpPr>
            <a:spLocks noGrp="1"/>
          </p:cNvSpPr>
          <p:nvPr>
            <p:ph type="dt" sz="half" idx="10"/>
          </p:nvPr>
        </p:nvSpPr>
        <p:spPr/>
        <p:txBody>
          <a:bodyPr/>
          <a:lstStyle/>
          <a:p>
            <a:fld id="{BB5A3CAC-C3CD-4A44-AC49-E28DCE66EB06}" type="datetimeFigureOut">
              <a:rPr lang="pt-BR" smtClean="0"/>
              <a:t>26/06/2020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2E24064-1A18-41C8-975B-9CF9FC1A77B5}" type="slidenum">
              <a:rPr lang="pt-BR" smtClean="0"/>
              <a:t>‹Nº›</a:t>
            </a:fld>
            <a:endParaRPr lang="pt-BR"/>
          </a:p>
        </p:txBody>
      </p:sp>
      <p:cxnSp>
        <p:nvCxnSpPr>
          <p:cNvPr id="10" name="Straight Connector 9"/>
          <p:cNvCxnSpPr/>
          <p:nvPr userDrawn="1"/>
        </p:nvCxnSpPr>
        <p:spPr>
          <a:xfrm>
            <a:off x="838200" y="360217"/>
            <a:ext cx="0" cy="1368000"/>
          </a:xfrm>
          <a:prstGeom prst="line">
            <a:avLst/>
          </a:prstGeom>
          <a:ln w="50800">
            <a:solidFill>
              <a:srgbClr val="E2E2E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819149" y="1690255"/>
            <a:ext cx="9612000" cy="27926"/>
          </a:xfrm>
          <a:prstGeom prst="line">
            <a:avLst/>
          </a:prstGeom>
          <a:ln w="50800">
            <a:solidFill>
              <a:srgbClr val="E2E2E2"/>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noChangeAspect="1"/>
          </p:cNvSpPr>
          <p:nvPr>
            <p:ph type="body" sz="quarter" idx="14"/>
          </p:nvPr>
        </p:nvSpPr>
        <p:spPr>
          <a:xfrm rot="27000000">
            <a:off x="8139547" y="2805546"/>
            <a:ext cx="6858000" cy="1246906"/>
          </a:xfrm>
          <a:solidFill>
            <a:srgbClr val="E2E2E2"/>
          </a:solidFill>
        </p:spPr>
        <p:txBody>
          <a:bodyPr vert="horz" anchor="ctr" anchorCtr="0">
            <a:normAutofit/>
          </a:bodyPr>
          <a:lstStyle>
            <a:lvl1pPr marL="0" indent="0" algn="ctr">
              <a:buNone/>
              <a:defRPr lang="pt-BR" sz="4100" dirty="0">
                <a:solidFill>
                  <a:srgbClr val="676767"/>
                </a:solidFill>
                <a:latin typeface="Century Gothic" panose="020B0502020202020204" pitchFamily="34" charset="0"/>
              </a:defRPr>
            </a:lvl1pPr>
          </a:lstStyle>
          <a:p>
            <a:pPr lvl="0"/>
            <a:r>
              <a:rPr lang="es-ES"/>
              <a:t>Editar el estilo de texto del patrón</a:t>
            </a:r>
          </a:p>
        </p:txBody>
      </p:sp>
      <p:sp>
        <p:nvSpPr>
          <p:cNvPr id="7" name="Text Placeholder 6"/>
          <p:cNvSpPr>
            <a:spLocks noGrp="1"/>
          </p:cNvSpPr>
          <p:nvPr>
            <p:ph type="body" sz="quarter" idx="15"/>
          </p:nvPr>
        </p:nvSpPr>
        <p:spPr>
          <a:xfrm>
            <a:off x="838199" y="2008188"/>
            <a:ext cx="9572625" cy="4129087"/>
          </a:xfrm>
        </p:spPr>
        <p:txBody>
          <a:bodyPr vert="vert"/>
          <a:lstStyle>
            <a:lvl1pPr marL="0" indent="0">
              <a:buNone/>
              <a:defRPr>
                <a:solidFill>
                  <a:schemeClr val="bg1"/>
                </a:solidFill>
                <a:latin typeface="Century Gothic" panose="020B0502020202020204" pitchFamily="34" charset="0"/>
              </a:defRPr>
            </a:lvl1pPr>
          </a:lstStyle>
          <a:p>
            <a:pPr lvl="0"/>
            <a:r>
              <a:rPr lang="es-ES"/>
              <a:t>Editar el estilo de texto del patrón</a:t>
            </a:r>
          </a:p>
        </p:txBody>
      </p:sp>
    </p:spTree>
    <p:extLst>
      <p:ext uri="{BB962C8B-B14F-4D97-AF65-F5344CB8AC3E}">
        <p14:creationId xmlns:p14="http://schemas.microsoft.com/office/powerpoint/2010/main" val="290160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texto vertica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2312988" y="1419225"/>
            <a:ext cx="9407525" cy="4829175"/>
          </a:xfrm>
        </p:spPr>
        <p:txBody>
          <a:bodyPr vert="vert270"/>
          <a:lstStyle>
            <a:lvl1pPr marL="0" indent="0">
              <a:buNone/>
              <a:defRPr>
                <a:solidFill>
                  <a:schemeClr val="bg1"/>
                </a:solidFill>
                <a:latin typeface="Century Gothic" panose="020B0502020202020204" pitchFamily="34" charset="0"/>
              </a:defRPr>
            </a:lvl1pPr>
          </a:lstStyle>
          <a:p>
            <a:pPr lvl="0"/>
            <a:r>
              <a:rPr lang="es-ES"/>
              <a:t>Editar el estilo de texto del patrón</a:t>
            </a:r>
          </a:p>
        </p:txBody>
      </p:sp>
      <p:sp>
        <p:nvSpPr>
          <p:cNvPr id="10" name="Rectangle 9"/>
          <p:cNvSpPr/>
          <p:nvPr userDrawn="1"/>
        </p:nvSpPr>
        <p:spPr>
          <a:xfrm>
            <a:off x="0" y="1419225"/>
            <a:ext cx="1270800" cy="543877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itle 1"/>
          <p:cNvSpPr>
            <a:spLocks noGrp="1"/>
          </p:cNvSpPr>
          <p:nvPr>
            <p:ph type="title"/>
          </p:nvPr>
        </p:nvSpPr>
        <p:spPr>
          <a:xfrm rot="16200000">
            <a:off x="-1774351" y="3197622"/>
            <a:ext cx="4829176" cy="1272382"/>
          </a:xfrm>
          <a:noFill/>
        </p:spPr>
        <p:txBody>
          <a:bodyPr>
            <a:normAutofit/>
          </a:bodyPr>
          <a:lstStyle>
            <a:lvl1pPr algn="l">
              <a:defRPr sz="4400">
                <a:solidFill>
                  <a:srgbClr val="024C96"/>
                </a:solidFill>
                <a:latin typeface="Century Gothic" panose="020B0502020202020204" pitchFamily="34" charset="0"/>
              </a:defRPr>
            </a:lvl1pPr>
          </a:lstStyle>
          <a:p>
            <a:r>
              <a:rPr lang="es-ES"/>
              <a:t>Haga clic para modificar el estilo de título del patrón</a:t>
            </a:r>
            <a:endParaRPr lang="pt-BR"/>
          </a:p>
        </p:txBody>
      </p:sp>
      <p:sp>
        <p:nvSpPr>
          <p:cNvPr id="12" name="Rectangle 11"/>
          <p:cNvSpPr/>
          <p:nvPr userDrawn="1"/>
        </p:nvSpPr>
        <p:spPr>
          <a:xfrm>
            <a:off x="1264765" y="1420793"/>
            <a:ext cx="795600" cy="54387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2">
                  <a:lumMod val="25000"/>
                </a:schemeClr>
              </a:solidFill>
            </a:endParaRPr>
          </a:p>
        </p:txBody>
      </p:sp>
      <p:sp>
        <p:nvSpPr>
          <p:cNvPr id="13" name="Text Placeholder 7"/>
          <p:cNvSpPr>
            <a:spLocks noGrp="1"/>
          </p:cNvSpPr>
          <p:nvPr>
            <p:ph type="body" sz="quarter" idx="13"/>
          </p:nvPr>
        </p:nvSpPr>
        <p:spPr>
          <a:xfrm rot="16200000">
            <a:off x="-757381" y="3455811"/>
            <a:ext cx="4829180" cy="756000"/>
          </a:xfrm>
          <a:noFill/>
        </p:spPr>
        <p:txBody>
          <a:bodyPr anchor="ctr">
            <a:noAutofit/>
          </a:bodyPr>
          <a:lstStyle>
            <a:lvl1pPr marL="0" indent="0">
              <a:buNone/>
              <a:defRPr sz="2800">
                <a:solidFill>
                  <a:schemeClr val="bg2">
                    <a:lumMod val="25000"/>
                  </a:schemeClr>
                </a:solidFill>
                <a:latin typeface="Century Gothic" panose="020B0502020202020204" pitchFamily="34" charset="0"/>
              </a:defRPr>
            </a:lvl1pPr>
          </a:lstStyle>
          <a:p>
            <a:pPr lvl="0"/>
            <a:r>
              <a:rPr lang="es-ES"/>
              <a:t>Editar el estilo de texto del patrón</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066925" cy="1419225"/>
          </a:xfrm>
          <a:prstGeom prst="rect">
            <a:avLst/>
          </a:prstGeom>
        </p:spPr>
      </p:pic>
      <p:sp>
        <p:nvSpPr>
          <p:cNvPr id="7" name="Date Placeholder 6"/>
          <p:cNvSpPr>
            <a:spLocks noGrp="1"/>
          </p:cNvSpPr>
          <p:nvPr>
            <p:ph type="dt" sz="half" idx="15"/>
          </p:nvPr>
        </p:nvSpPr>
        <p:spPr/>
        <p:txBody>
          <a:bodyPr/>
          <a:lstStyle/>
          <a:p>
            <a:fld id="{BB5A3CAC-C3CD-4A44-AC49-E28DCE66EB06}" type="datetimeFigureOut">
              <a:rPr lang="pt-BR" smtClean="0"/>
              <a:t>26/06/2020</a:t>
            </a:fld>
            <a:endParaRPr lang="pt-BR"/>
          </a:p>
        </p:txBody>
      </p:sp>
      <p:sp>
        <p:nvSpPr>
          <p:cNvPr id="15" name="Footer Placeholder 14"/>
          <p:cNvSpPr>
            <a:spLocks noGrp="1"/>
          </p:cNvSpPr>
          <p:nvPr>
            <p:ph type="ftr" sz="quarter" idx="16"/>
          </p:nvPr>
        </p:nvSpPr>
        <p:spPr/>
        <p:txBody>
          <a:bodyPr/>
          <a:lstStyle/>
          <a:p>
            <a:endParaRPr lang="pt-BR"/>
          </a:p>
        </p:txBody>
      </p:sp>
      <p:sp>
        <p:nvSpPr>
          <p:cNvPr id="16" name="Slide Number Placeholder 15"/>
          <p:cNvSpPr>
            <a:spLocks noGrp="1"/>
          </p:cNvSpPr>
          <p:nvPr>
            <p:ph type="sldNum" sz="quarter" idx="17"/>
          </p:nvPr>
        </p:nvSpPr>
        <p:spPr/>
        <p:txBody>
          <a:bodyPr/>
          <a:lstStyle/>
          <a:p>
            <a:fld id="{F2E24064-1A18-41C8-975B-9CF9FC1A77B5}" type="slidenum">
              <a:rPr lang="pt-BR" smtClean="0"/>
              <a:t>‹Nº›</a:t>
            </a:fld>
            <a:endParaRPr lang="pt-BR"/>
          </a:p>
        </p:txBody>
      </p:sp>
    </p:spTree>
    <p:extLst>
      <p:ext uri="{BB962C8B-B14F-4D97-AF65-F5344CB8AC3E}">
        <p14:creationId xmlns:p14="http://schemas.microsoft.com/office/powerpoint/2010/main" val="417663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256" y="365124"/>
            <a:ext cx="10049943" cy="1296000"/>
          </a:xfrm>
        </p:spPr>
        <p:txBody>
          <a:bodyPr>
            <a:normAutofit/>
          </a:bodyPr>
          <a:lstStyle>
            <a:lvl1pPr>
              <a:defRPr sz="6000">
                <a:solidFill>
                  <a:schemeClr val="bg1"/>
                </a:solidFill>
                <a:latin typeface="Century Gothic" panose="020B0502020202020204" pitchFamily="34" charset="0"/>
              </a:defRPr>
            </a:lvl1pPr>
          </a:lstStyle>
          <a:p>
            <a:r>
              <a:rPr lang="es-ES"/>
              <a:t>Haga clic para modificar el estilo de título del patrón</a:t>
            </a:r>
            <a:endParaRPr lang="pt-BR"/>
          </a:p>
        </p:txBody>
      </p:sp>
      <p:sp>
        <p:nvSpPr>
          <p:cNvPr id="4" name="Date Placeholder 3"/>
          <p:cNvSpPr>
            <a:spLocks noGrp="1"/>
          </p:cNvSpPr>
          <p:nvPr>
            <p:ph type="dt" sz="half" idx="10"/>
          </p:nvPr>
        </p:nvSpPr>
        <p:spPr/>
        <p:txBody>
          <a:bodyPr/>
          <a:lstStyle/>
          <a:p>
            <a:fld id="{BB5A3CAC-C3CD-4A44-AC49-E28DCE66EB06}" type="datetimeFigureOut">
              <a:rPr lang="pt-BR" smtClean="0"/>
              <a:t>26/06/2020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E24064-1A18-41C8-975B-9CF9FC1A77B5}" type="slidenum">
              <a:rPr lang="pt-BR" smtClean="0"/>
              <a:t>‹Nº›</a:t>
            </a:fld>
            <a:endParaRPr lang="pt-BR"/>
          </a:p>
        </p:txBody>
      </p:sp>
      <p:cxnSp>
        <p:nvCxnSpPr>
          <p:cNvPr id="8" name="Straight Connector 7"/>
          <p:cNvCxnSpPr/>
          <p:nvPr userDrawn="1"/>
        </p:nvCxnSpPr>
        <p:spPr>
          <a:xfrm>
            <a:off x="692705" y="365125"/>
            <a:ext cx="0" cy="175909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01658" y="365125"/>
            <a:ext cx="0" cy="175909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6246055"/>
            <a:ext cx="12192000" cy="611945"/>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Content Placeholder 6"/>
          <p:cNvSpPr>
            <a:spLocks noGrp="1"/>
          </p:cNvSpPr>
          <p:nvPr>
            <p:ph sz="quarter" idx="13"/>
          </p:nvPr>
        </p:nvSpPr>
        <p:spPr>
          <a:xfrm>
            <a:off x="1066803" y="1690688"/>
            <a:ext cx="10051200" cy="4279900"/>
          </a:xfrm>
        </p:spPr>
        <p:txBody>
          <a:bodyPr>
            <a:normAutofit/>
          </a:bodyPr>
          <a:lstStyle>
            <a:lvl1pPr marL="0" indent="0">
              <a:buNone/>
              <a:defRPr sz="3600">
                <a:solidFill>
                  <a:schemeClr val="bg1"/>
                </a:solidFill>
                <a:latin typeface="Century Gothic" panose="020B0502020202020204" pitchFamily="34" charset="0"/>
              </a:defRPr>
            </a:lvl1pPr>
          </a:lstStyle>
          <a:p>
            <a:pPr lvl="0"/>
            <a:r>
              <a:rPr lang="es-ES"/>
              <a:t>Editar el estilo de texto del patrón</a:t>
            </a:r>
          </a:p>
        </p:txBody>
      </p:sp>
    </p:spTree>
    <p:extLst>
      <p:ext uri="{BB962C8B-B14F-4D97-AF65-F5344CB8AC3E}">
        <p14:creationId xmlns:p14="http://schemas.microsoft.com/office/powerpoint/2010/main" val="1425678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775" y="2301877"/>
            <a:ext cx="7345079" cy="1382074"/>
          </a:xfrm>
        </p:spPr>
        <p:txBody>
          <a:bodyPr anchor="ctr" anchorCtr="0"/>
          <a:lstStyle>
            <a:lvl1pPr>
              <a:defRPr sz="6000">
                <a:solidFill>
                  <a:srgbClr val="008DF7"/>
                </a:solidFill>
                <a:latin typeface="Century Gothic" panose="020B0502020202020204" pitchFamily="34" charset="0"/>
              </a:defRPr>
            </a:lvl1pPr>
          </a:lstStyle>
          <a:p>
            <a:r>
              <a:rPr lang="es-ES"/>
              <a:t>Haga clic para modificar el estilo de título del patrón</a:t>
            </a:r>
            <a:endParaRPr lang="pt-BR"/>
          </a:p>
        </p:txBody>
      </p:sp>
      <p:sp>
        <p:nvSpPr>
          <p:cNvPr id="4" name="Date Placeholder 3"/>
          <p:cNvSpPr>
            <a:spLocks noGrp="1"/>
          </p:cNvSpPr>
          <p:nvPr>
            <p:ph type="dt" sz="half" idx="10"/>
          </p:nvPr>
        </p:nvSpPr>
        <p:spPr/>
        <p:txBody>
          <a:bodyPr/>
          <a:lstStyle/>
          <a:p>
            <a:fld id="{BB5A3CAC-C3CD-4A44-AC49-E28DCE66EB06}" type="datetimeFigureOut">
              <a:rPr lang="pt-BR" smtClean="0"/>
              <a:t>26/06/2020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E24064-1A18-41C8-975B-9CF9FC1A77B5}" type="slidenum">
              <a:rPr lang="pt-BR" smtClean="0"/>
              <a:t>‹Nº›</a:t>
            </a:fld>
            <a:endParaRPr lang="pt-BR"/>
          </a:p>
        </p:txBody>
      </p:sp>
      <p:sp>
        <p:nvSpPr>
          <p:cNvPr id="8" name="Rectangle 7"/>
          <p:cNvSpPr/>
          <p:nvPr userDrawn="1"/>
        </p:nvSpPr>
        <p:spPr>
          <a:xfrm>
            <a:off x="572281" y="3692525"/>
            <a:ext cx="5036234" cy="781001"/>
          </a:xfrm>
          <a:prstGeom prst="rect">
            <a:avLst/>
          </a:prstGeom>
          <a:solidFill>
            <a:srgbClr val="0047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ext Placeholder 9"/>
          <p:cNvSpPr>
            <a:spLocks noGrp="1"/>
          </p:cNvSpPr>
          <p:nvPr>
            <p:ph type="body" sz="quarter" idx="13"/>
          </p:nvPr>
        </p:nvSpPr>
        <p:spPr>
          <a:xfrm>
            <a:off x="576775" y="3692525"/>
            <a:ext cx="5031740" cy="781001"/>
          </a:xfrm>
        </p:spPr>
        <p:txBody>
          <a:bodyPr anchor="ctr" anchorCtr="0">
            <a:normAutofit/>
          </a:bodyPr>
          <a:lstStyle>
            <a:lvl1pPr marL="0" indent="0">
              <a:buNone/>
              <a:defRPr sz="3000">
                <a:solidFill>
                  <a:schemeClr val="bg1"/>
                </a:solidFill>
                <a:latin typeface="Century Gothic" panose="020B0502020202020204" pitchFamily="34" charset="0"/>
              </a:defRPr>
            </a:lvl1pPr>
          </a:lstStyle>
          <a:p>
            <a:pPr lvl="0"/>
            <a:r>
              <a:rPr lang="es-ES"/>
              <a:t>Editar el estilo de texto del patrón</a:t>
            </a:r>
          </a:p>
        </p:txBody>
      </p:sp>
      <p:cxnSp>
        <p:nvCxnSpPr>
          <p:cNvPr id="12" name="Straight Connector 11"/>
          <p:cNvCxnSpPr/>
          <p:nvPr userDrawn="1"/>
        </p:nvCxnSpPr>
        <p:spPr>
          <a:xfrm>
            <a:off x="325371" y="2292449"/>
            <a:ext cx="4567" cy="2171650"/>
          </a:xfrm>
          <a:prstGeom prst="line">
            <a:avLst/>
          </a:prstGeom>
          <a:ln w="53975">
            <a:solidFill>
              <a:srgbClr val="008DF7"/>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p:cNvPicPr>
          <p:nvPr userDrawn="1"/>
        </p:nvPicPr>
        <p:blipFill rotWithShape="1">
          <a:blip r:embed="rId3">
            <a:extLst>
              <a:ext uri="{28A0092B-C50C-407E-A947-70E740481C1C}">
                <a14:useLocalDpi xmlns:a14="http://schemas.microsoft.com/office/drawing/2010/main" val="0"/>
              </a:ext>
            </a:extLst>
          </a:blip>
          <a:srcRect/>
          <a:stretch/>
        </p:blipFill>
        <p:spPr>
          <a:xfrm>
            <a:off x="7939610" y="2294351"/>
            <a:ext cx="4248000" cy="1389600"/>
          </a:xfrm>
          <a:prstGeom prst="rect">
            <a:avLst/>
          </a:prstGeom>
        </p:spPr>
      </p:pic>
    </p:spTree>
    <p:extLst>
      <p:ext uri="{BB962C8B-B14F-4D97-AF65-F5344CB8AC3E}">
        <p14:creationId xmlns:p14="http://schemas.microsoft.com/office/powerpoint/2010/main" val="2892487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de conteni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71"/>
            <a:ext cx="12192000" cy="2574388"/>
          </a:xfrm>
          <a:prstGeom prst="rect">
            <a:avLst/>
          </a:prstGeom>
          <a:ln>
            <a:noFill/>
          </a:ln>
        </p:spPr>
      </p:pic>
      <p:sp>
        <p:nvSpPr>
          <p:cNvPr id="2" name="Title 1"/>
          <p:cNvSpPr>
            <a:spLocks noGrp="1"/>
          </p:cNvSpPr>
          <p:nvPr>
            <p:ph type="title"/>
          </p:nvPr>
        </p:nvSpPr>
        <p:spPr>
          <a:xfrm>
            <a:off x="2062573" y="239082"/>
            <a:ext cx="8074856" cy="1325563"/>
          </a:xfrm>
        </p:spPr>
        <p:txBody>
          <a:bodyPr>
            <a:normAutofit/>
          </a:bodyPr>
          <a:lstStyle>
            <a:lvl1pPr algn="ctr">
              <a:defRPr sz="6000">
                <a:solidFill>
                  <a:schemeClr val="bg1"/>
                </a:solidFill>
                <a:latin typeface="Century Gothic" panose="020B0502020202020204" pitchFamily="34" charset="0"/>
              </a:defRPr>
            </a:lvl1pPr>
          </a:lstStyle>
          <a:p>
            <a:r>
              <a:rPr lang="es-ES"/>
              <a:t>Haga clic para modificar el estilo de título del patrón</a:t>
            </a:r>
            <a:endParaRPr lang="pt-BR"/>
          </a:p>
        </p:txBody>
      </p:sp>
      <p:sp>
        <p:nvSpPr>
          <p:cNvPr id="5" name="Date Placeholder 4"/>
          <p:cNvSpPr>
            <a:spLocks noGrp="1"/>
          </p:cNvSpPr>
          <p:nvPr>
            <p:ph type="dt" sz="half" idx="10"/>
          </p:nvPr>
        </p:nvSpPr>
        <p:spPr/>
        <p:txBody>
          <a:bodyPr/>
          <a:lstStyle/>
          <a:p>
            <a:fld id="{BB5A3CAC-C3CD-4A44-AC49-E28DCE66EB06}" type="datetimeFigureOut">
              <a:rPr lang="pt-BR" smtClean="0"/>
              <a:t>26/06/2020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E24064-1A18-41C8-975B-9CF9FC1A77B5}" type="slidenum">
              <a:rPr lang="pt-BR" smtClean="0"/>
              <a:t>‹Nº›</a:t>
            </a:fld>
            <a:endParaRPr lang="pt-BR"/>
          </a:p>
        </p:txBody>
      </p:sp>
      <p:sp>
        <p:nvSpPr>
          <p:cNvPr id="11" name="Rectangle 10"/>
          <p:cNvSpPr/>
          <p:nvPr userDrawn="1"/>
        </p:nvSpPr>
        <p:spPr>
          <a:xfrm>
            <a:off x="3369" y="1913207"/>
            <a:ext cx="12193200" cy="661182"/>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5" name="Text Placeholder 14"/>
          <p:cNvSpPr>
            <a:spLocks noGrp="1"/>
          </p:cNvSpPr>
          <p:nvPr>
            <p:ph type="body" sz="quarter" idx="13"/>
          </p:nvPr>
        </p:nvSpPr>
        <p:spPr>
          <a:xfrm>
            <a:off x="762216" y="1912938"/>
            <a:ext cx="4899025" cy="661987"/>
          </a:xfrm>
        </p:spPr>
        <p:txBody>
          <a:bodyPr anchor="ctr" anchorCtr="0">
            <a:normAutofit/>
          </a:bodyPr>
          <a:lstStyle>
            <a:lvl1pPr marL="0" indent="0" algn="ctr">
              <a:buNone/>
              <a:defRPr sz="3000">
                <a:solidFill>
                  <a:schemeClr val="bg1"/>
                </a:solidFill>
                <a:latin typeface="Century Gothic" panose="020B0502020202020204" pitchFamily="34" charset="0"/>
              </a:defRPr>
            </a:lvl1pPr>
          </a:lstStyle>
          <a:p>
            <a:pPr lvl="0"/>
            <a:r>
              <a:rPr lang="es-ES"/>
              <a:t>Editar el estilo de texto del patrón</a:t>
            </a:r>
          </a:p>
        </p:txBody>
      </p:sp>
      <p:sp>
        <p:nvSpPr>
          <p:cNvPr id="17" name="Text Placeholder 16"/>
          <p:cNvSpPr>
            <a:spLocks noGrp="1"/>
          </p:cNvSpPr>
          <p:nvPr>
            <p:ph type="body" sz="quarter" idx="14"/>
          </p:nvPr>
        </p:nvSpPr>
        <p:spPr>
          <a:xfrm>
            <a:off x="6570349" y="1912938"/>
            <a:ext cx="4899600" cy="661987"/>
          </a:xfrm>
        </p:spPr>
        <p:txBody>
          <a:bodyPr anchor="ctr" anchorCtr="0">
            <a:normAutofit/>
          </a:bodyPr>
          <a:lstStyle>
            <a:lvl1pPr marL="0" indent="0" algn="ctr">
              <a:buNone/>
              <a:defRPr sz="3000">
                <a:solidFill>
                  <a:schemeClr val="bg1"/>
                </a:solidFill>
                <a:latin typeface="Century Gothic" panose="020B0502020202020204" pitchFamily="34" charset="0"/>
              </a:defRPr>
            </a:lvl1pPr>
          </a:lstStyle>
          <a:p>
            <a:pPr lvl="0"/>
            <a:r>
              <a:rPr lang="es-ES"/>
              <a:t>Editar el estilo de texto del patrón</a:t>
            </a:r>
          </a:p>
        </p:txBody>
      </p:sp>
      <p:sp>
        <p:nvSpPr>
          <p:cNvPr id="4" name="Content Placeholder 3"/>
          <p:cNvSpPr>
            <a:spLocks noGrp="1"/>
          </p:cNvSpPr>
          <p:nvPr>
            <p:ph sz="quarter" idx="15"/>
          </p:nvPr>
        </p:nvSpPr>
        <p:spPr>
          <a:xfrm>
            <a:off x="762216" y="2710353"/>
            <a:ext cx="4899600" cy="3532187"/>
          </a:xfrm>
        </p:spPr>
        <p:txBody>
          <a:bodyPr/>
          <a:lstStyle>
            <a:lvl1pPr marL="0" indent="0" algn="ctr">
              <a:buNone/>
              <a:defRPr>
                <a:solidFill>
                  <a:srgbClr val="00477C"/>
                </a:solidFill>
                <a:latin typeface="Century Gothic" panose="020B0502020202020204" pitchFamily="34" charset="0"/>
              </a:defRPr>
            </a:lvl1pPr>
          </a:lstStyle>
          <a:p>
            <a:pPr lvl="0"/>
            <a:r>
              <a:rPr lang="es-ES"/>
              <a:t>Editar el estilo de texto del patrón</a:t>
            </a:r>
          </a:p>
        </p:txBody>
      </p:sp>
      <p:sp>
        <p:nvSpPr>
          <p:cNvPr id="34" name="Content Placeholder 3"/>
          <p:cNvSpPr>
            <a:spLocks noGrp="1"/>
          </p:cNvSpPr>
          <p:nvPr>
            <p:ph sz="quarter" idx="16"/>
          </p:nvPr>
        </p:nvSpPr>
        <p:spPr>
          <a:xfrm>
            <a:off x="6571845" y="2727697"/>
            <a:ext cx="4899600" cy="3532187"/>
          </a:xfrm>
        </p:spPr>
        <p:txBody>
          <a:bodyPr/>
          <a:lstStyle>
            <a:lvl1pPr marL="0" indent="0" algn="ctr">
              <a:buNone/>
              <a:defRPr>
                <a:solidFill>
                  <a:srgbClr val="00477C"/>
                </a:solidFill>
                <a:latin typeface="Century Gothic" panose="020B0502020202020204" pitchFamily="34" charset="0"/>
              </a:defRPr>
            </a:lvl1pPr>
          </a:lstStyle>
          <a:p>
            <a:pPr lvl="0"/>
            <a:r>
              <a:rPr lang="es-ES"/>
              <a:t>Editar el estilo de texto del patrón</a:t>
            </a:r>
          </a:p>
        </p:txBody>
      </p:sp>
      <p:sp>
        <p:nvSpPr>
          <p:cNvPr id="8" name="Oval 7"/>
          <p:cNvSpPr/>
          <p:nvPr userDrawn="1"/>
        </p:nvSpPr>
        <p:spPr>
          <a:xfrm>
            <a:off x="6024000" y="192022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Oval 34"/>
          <p:cNvSpPr/>
          <p:nvPr userDrawn="1"/>
        </p:nvSpPr>
        <p:spPr>
          <a:xfrm>
            <a:off x="6024000" y="214895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Oval 35"/>
          <p:cNvSpPr/>
          <p:nvPr userDrawn="1"/>
        </p:nvSpPr>
        <p:spPr>
          <a:xfrm>
            <a:off x="6024000" y="2361678"/>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7" name="Group 36"/>
          <p:cNvGrpSpPr/>
          <p:nvPr userDrawn="1"/>
        </p:nvGrpSpPr>
        <p:grpSpPr>
          <a:xfrm>
            <a:off x="10252340" y="700695"/>
            <a:ext cx="1533277" cy="432000"/>
            <a:chOff x="10252340" y="2199565"/>
            <a:chExt cx="1533277" cy="432000"/>
          </a:xfrm>
        </p:grpSpPr>
        <p:sp>
          <p:nvSpPr>
            <p:cNvPr id="38" name="Oval 37"/>
            <p:cNvSpPr/>
            <p:nvPr userDrawn="1"/>
          </p:nvSpPr>
          <p:spPr>
            <a:xfrm>
              <a:off x="10756046" y="2253564"/>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Oval 38"/>
            <p:cNvSpPr/>
            <p:nvPr userDrawn="1"/>
          </p:nvSpPr>
          <p:spPr>
            <a:xfrm>
              <a:off x="10252340" y="2297802"/>
              <a:ext cx="232063" cy="23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Oval 39"/>
            <p:cNvSpPr/>
            <p:nvPr userDrawn="1"/>
          </p:nvSpPr>
          <p:spPr>
            <a:xfrm>
              <a:off x="11353617" y="2199565"/>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41" name="Group 40"/>
          <p:cNvGrpSpPr/>
          <p:nvPr userDrawn="1"/>
        </p:nvGrpSpPr>
        <p:grpSpPr>
          <a:xfrm>
            <a:off x="420245" y="710978"/>
            <a:ext cx="1539618" cy="432000"/>
            <a:chOff x="420245" y="2200420"/>
            <a:chExt cx="1539618" cy="432000"/>
          </a:xfrm>
        </p:grpSpPr>
        <p:sp>
          <p:nvSpPr>
            <p:cNvPr id="42" name="Oval 41"/>
            <p:cNvSpPr/>
            <p:nvPr userDrawn="1"/>
          </p:nvSpPr>
          <p:spPr>
            <a:xfrm>
              <a:off x="420245" y="22004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Oval 42"/>
            <p:cNvSpPr/>
            <p:nvPr userDrawn="1"/>
          </p:nvSpPr>
          <p:spPr>
            <a:xfrm>
              <a:off x="1131392" y="2248776"/>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Oval 43"/>
            <p:cNvSpPr/>
            <p:nvPr userDrawn="1"/>
          </p:nvSpPr>
          <p:spPr>
            <a:xfrm>
              <a:off x="1727800" y="2293014"/>
              <a:ext cx="232063" cy="23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12" name="Straight Connector 11"/>
          <p:cNvCxnSpPr/>
          <p:nvPr userDrawn="1"/>
        </p:nvCxnSpPr>
        <p:spPr>
          <a:xfrm>
            <a:off x="6096000" y="2605145"/>
            <a:ext cx="0" cy="3672000"/>
          </a:xfrm>
          <a:prstGeom prst="line">
            <a:avLst/>
          </a:prstGeom>
          <a:ln w="38100">
            <a:solidFill>
              <a:schemeClr val="bg1">
                <a:lumMod val="85000"/>
              </a:schemeClr>
            </a:solidFill>
          </a:ln>
          <a:effectLst>
            <a:outerShdw blurRad="63500" sx="102000" sy="102000" algn="c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94236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orient="horz" pos="2160" userDrawn="1">
          <p15:clr>
            <a:srgbClr val="FBAE40"/>
          </p15:clr>
        </p15:guide>
        <p15:guide id="2" pos="35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9" y="0"/>
            <a:ext cx="12193200" cy="2561342"/>
          </a:xfrm>
          <a:prstGeom prst="rect">
            <a:avLst/>
          </a:prstGeom>
        </p:spPr>
      </p:pic>
      <p:sp>
        <p:nvSpPr>
          <p:cNvPr id="2" name="Title 1"/>
          <p:cNvSpPr>
            <a:spLocks noGrp="1"/>
          </p:cNvSpPr>
          <p:nvPr>
            <p:ph type="title"/>
          </p:nvPr>
        </p:nvSpPr>
        <p:spPr>
          <a:xfrm>
            <a:off x="2072000" y="239082"/>
            <a:ext cx="8074856" cy="1325563"/>
          </a:xfrm>
        </p:spPr>
        <p:txBody>
          <a:bodyPr>
            <a:normAutofit/>
          </a:bodyPr>
          <a:lstStyle>
            <a:lvl1pPr algn="ctr">
              <a:defRPr sz="6000">
                <a:solidFill>
                  <a:schemeClr val="bg1"/>
                </a:solidFill>
                <a:latin typeface="Century Gothic" panose="020B0502020202020204" pitchFamily="34" charset="0"/>
              </a:defRPr>
            </a:lvl1pPr>
          </a:lstStyle>
          <a:p>
            <a:r>
              <a:rPr lang="es-ES"/>
              <a:t>Haga clic para modificar el estilo de título del patrón</a:t>
            </a:r>
            <a:endParaRPr lang="pt-BR"/>
          </a:p>
        </p:txBody>
      </p:sp>
      <p:sp>
        <p:nvSpPr>
          <p:cNvPr id="5" name="Date Placeholder 4"/>
          <p:cNvSpPr>
            <a:spLocks noGrp="1"/>
          </p:cNvSpPr>
          <p:nvPr>
            <p:ph type="dt" sz="half" idx="10"/>
          </p:nvPr>
        </p:nvSpPr>
        <p:spPr/>
        <p:txBody>
          <a:bodyPr/>
          <a:lstStyle/>
          <a:p>
            <a:fld id="{BB5A3CAC-C3CD-4A44-AC49-E28DCE66EB06}" type="datetimeFigureOut">
              <a:rPr lang="pt-BR" smtClean="0"/>
              <a:t>26/06/2020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E24064-1A18-41C8-975B-9CF9FC1A77B5}" type="slidenum">
              <a:rPr lang="pt-BR" smtClean="0"/>
              <a:t>‹Nº›</a:t>
            </a:fld>
            <a:endParaRPr lang="pt-BR"/>
          </a:p>
        </p:txBody>
      </p:sp>
      <p:sp>
        <p:nvSpPr>
          <p:cNvPr id="11" name="Rectangle 10"/>
          <p:cNvSpPr/>
          <p:nvPr userDrawn="1"/>
        </p:nvSpPr>
        <p:spPr>
          <a:xfrm>
            <a:off x="3369" y="1913207"/>
            <a:ext cx="12193200" cy="661182"/>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5" name="Text Placeholder 14"/>
          <p:cNvSpPr>
            <a:spLocks noGrp="1"/>
          </p:cNvSpPr>
          <p:nvPr>
            <p:ph type="body" sz="quarter" idx="13"/>
          </p:nvPr>
        </p:nvSpPr>
        <p:spPr>
          <a:xfrm>
            <a:off x="769467" y="1921601"/>
            <a:ext cx="4899025" cy="639742"/>
          </a:xfrm>
        </p:spPr>
        <p:txBody>
          <a:bodyPr anchor="ctr" anchorCtr="0">
            <a:normAutofit/>
          </a:bodyPr>
          <a:lstStyle>
            <a:lvl1pPr marL="0" indent="0" algn="ctr">
              <a:buNone/>
              <a:defRPr sz="3000">
                <a:solidFill>
                  <a:schemeClr val="bg1"/>
                </a:solidFill>
                <a:latin typeface="Century Gothic" panose="020B0502020202020204" pitchFamily="34" charset="0"/>
              </a:defRPr>
            </a:lvl1pPr>
          </a:lstStyle>
          <a:p>
            <a:pPr lvl="0"/>
            <a:r>
              <a:rPr lang="es-ES"/>
              <a:t>Editar el estilo de texto del patrón</a:t>
            </a:r>
          </a:p>
        </p:txBody>
      </p:sp>
      <p:sp>
        <p:nvSpPr>
          <p:cNvPr id="17" name="Text Placeholder 16"/>
          <p:cNvSpPr>
            <a:spLocks noGrp="1"/>
          </p:cNvSpPr>
          <p:nvPr>
            <p:ph type="body" sz="quarter" idx="14"/>
          </p:nvPr>
        </p:nvSpPr>
        <p:spPr>
          <a:xfrm>
            <a:off x="6561608" y="1913509"/>
            <a:ext cx="4899600" cy="640800"/>
          </a:xfrm>
        </p:spPr>
        <p:txBody>
          <a:bodyPr anchor="ctr" anchorCtr="0">
            <a:normAutofit/>
          </a:bodyPr>
          <a:lstStyle>
            <a:lvl1pPr marL="0" indent="0" algn="ctr">
              <a:buNone/>
              <a:defRPr sz="3000">
                <a:solidFill>
                  <a:schemeClr val="bg1"/>
                </a:solidFill>
                <a:latin typeface="Century Gothic" panose="020B0502020202020204" pitchFamily="34" charset="0"/>
              </a:defRPr>
            </a:lvl1pPr>
          </a:lstStyle>
          <a:p>
            <a:pPr lvl="0"/>
            <a:r>
              <a:rPr lang="es-ES"/>
              <a:t>Editar el estilo de texto del patrón</a:t>
            </a:r>
          </a:p>
        </p:txBody>
      </p:sp>
      <p:sp>
        <p:nvSpPr>
          <p:cNvPr id="4" name="Content Placeholder 3"/>
          <p:cNvSpPr>
            <a:spLocks noGrp="1"/>
          </p:cNvSpPr>
          <p:nvPr>
            <p:ph sz="quarter" idx="15"/>
          </p:nvPr>
        </p:nvSpPr>
        <p:spPr>
          <a:xfrm>
            <a:off x="763588" y="3342411"/>
            <a:ext cx="4899600" cy="2934733"/>
          </a:xfrm>
        </p:spPr>
        <p:txBody>
          <a:bodyPr/>
          <a:lstStyle>
            <a:lvl1pPr marL="0" indent="0" algn="ctr">
              <a:buNone/>
              <a:defRPr>
                <a:solidFill>
                  <a:srgbClr val="00477C"/>
                </a:solidFill>
                <a:latin typeface="Century Gothic" panose="020B0502020202020204" pitchFamily="34" charset="0"/>
              </a:defRPr>
            </a:lvl1pPr>
          </a:lstStyle>
          <a:p>
            <a:pPr lvl="0"/>
            <a:r>
              <a:rPr lang="es-ES"/>
              <a:t>Editar el estilo de texto del patrón</a:t>
            </a:r>
          </a:p>
        </p:txBody>
      </p:sp>
      <p:sp>
        <p:nvSpPr>
          <p:cNvPr id="34" name="Content Placeholder 3"/>
          <p:cNvSpPr>
            <a:spLocks noGrp="1"/>
          </p:cNvSpPr>
          <p:nvPr>
            <p:ph sz="quarter" idx="16"/>
          </p:nvPr>
        </p:nvSpPr>
        <p:spPr>
          <a:xfrm>
            <a:off x="6571133" y="3333752"/>
            <a:ext cx="4899600" cy="2934000"/>
          </a:xfrm>
        </p:spPr>
        <p:txBody>
          <a:bodyPr/>
          <a:lstStyle>
            <a:lvl1pPr marL="0" indent="0" algn="ctr">
              <a:buNone/>
              <a:defRPr>
                <a:solidFill>
                  <a:srgbClr val="00477C"/>
                </a:solidFill>
                <a:latin typeface="Century Gothic" panose="020B0502020202020204" pitchFamily="34" charset="0"/>
              </a:defRPr>
            </a:lvl1pPr>
          </a:lstStyle>
          <a:p>
            <a:pPr lvl="0"/>
            <a:r>
              <a:rPr lang="es-ES"/>
              <a:t>Editar el estilo de texto del patrón</a:t>
            </a:r>
          </a:p>
        </p:txBody>
      </p:sp>
      <p:sp>
        <p:nvSpPr>
          <p:cNvPr id="8" name="Oval 7"/>
          <p:cNvSpPr/>
          <p:nvPr userDrawn="1"/>
        </p:nvSpPr>
        <p:spPr>
          <a:xfrm>
            <a:off x="6024000" y="192022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Oval 34"/>
          <p:cNvSpPr/>
          <p:nvPr userDrawn="1"/>
        </p:nvSpPr>
        <p:spPr>
          <a:xfrm>
            <a:off x="6024000" y="214895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Oval 35"/>
          <p:cNvSpPr/>
          <p:nvPr userDrawn="1"/>
        </p:nvSpPr>
        <p:spPr>
          <a:xfrm>
            <a:off x="6024000" y="2361678"/>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ounded Rectangle 36"/>
          <p:cNvSpPr/>
          <p:nvPr userDrawn="1"/>
        </p:nvSpPr>
        <p:spPr>
          <a:xfrm>
            <a:off x="766520" y="2647451"/>
            <a:ext cx="4899026" cy="579600"/>
          </a:xfrm>
          <a:prstGeom prst="roundRect">
            <a:avLst/>
          </a:prstGeom>
          <a:solidFill>
            <a:srgbClr val="0047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ounded Rectangle 37"/>
          <p:cNvSpPr/>
          <p:nvPr userDrawn="1"/>
        </p:nvSpPr>
        <p:spPr>
          <a:xfrm>
            <a:off x="6553589" y="2645894"/>
            <a:ext cx="4899600" cy="578253"/>
          </a:xfrm>
          <a:prstGeom prst="roundRect">
            <a:avLst/>
          </a:prstGeom>
          <a:solidFill>
            <a:srgbClr val="0047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ext Placeholder 9"/>
          <p:cNvSpPr>
            <a:spLocks noGrp="1"/>
          </p:cNvSpPr>
          <p:nvPr>
            <p:ph type="body" sz="quarter" idx="17"/>
          </p:nvPr>
        </p:nvSpPr>
        <p:spPr>
          <a:xfrm>
            <a:off x="765962" y="2648536"/>
            <a:ext cx="4899025" cy="575357"/>
          </a:xfrm>
        </p:spPr>
        <p:txBody>
          <a:bodyPr anchor="ctr" anchorCtr="0">
            <a:normAutofit/>
          </a:bodyPr>
          <a:lstStyle>
            <a:lvl1pPr marL="0" indent="0" algn="ctr">
              <a:buNone/>
              <a:defRPr sz="2400">
                <a:solidFill>
                  <a:schemeClr val="bg1"/>
                </a:solidFill>
                <a:latin typeface="Century Gothic" panose="020B0502020202020204" pitchFamily="34" charset="0"/>
              </a:defRPr>
            </a:lvl1pPr>
          </a:lstStyle>
          <a:p>
            <a:pPr lvl="0"/>
            <a:r>
              <a:rPr lang="es-ES"/>
              <a:t>Editar el estilo de texto del patrón</a:t>
            </a:r>
          </a:p>
        </p:txBody>
      </p:sp>
      <p:sp>
        <p:nvSpPr>
          <p:cNvPr id="39" name="Text Placeholder 9"/>
          <p:cNvSpPr>
            <a:spLocks noGrp="1"/>
          </p:cNvSpPr>
          <p:nvPr>
            <p:ph type="body" sz="quarter" idx="18"/>
          </p:nvPr>
        </p:nvSpPr>
        <p:spPr>
          <a:xfrm>
            <a:off x="6564555" y="2647450"/>
            <a:ext cx="4899025" cy="576000"/>
          </a:xfrm>
        </p:spPr>
        <p:txBody>
          <a:bodyPr anchor="ctr" anchorCtr="0">
            <a:normAutofit/>
          </a:bodyPr>
          <a:lstStyle>
            <a:lvl1pPr marL="0" indent="0" algn="ctr">
              <a:buNone/>
              <a:defRPr sz="2400">
                <a:solidFill>
                  <a:schemeClr val="bg1"/>
                </a:solidFill>
                <a:latin typeface="Century Gothic" panose="020B0502020202020204" pitchFamily="34" charset="0"/>
              </a:defRPr>
            </a:lvl1pPr>
          </a:lstStyle>
          <a:p>
            <a:pPr lvl="0"/>
            <a:r>
              <a:rPr lang="es-ES"/>
              <a:t>Editar el estilo de texto del patrón</a:t>
            </a:r>
          </a:p>
        </p:txBody>
      </p:sp>
      <p:grpSp>
        <p:nvGrpSpPr>
          <p:cNvPr id="40" name="Group 39"/>
          <p:cNvGrpSpPr/>
          <p:nvPr userDrawn="1"/>
        </p:nvGrpSpPr>
        <p:grpSpPr>
          <a:xfrm>
            <a:off x="10252340" y="700695"/>
            <a:ext cx="1533277" cy="432000"/>
            <a:chOff x="10252340" y="2199565"/>
            <a:chExt cx="1533277" cy="432000"/>
          </a:xfrm>
        </p:grpSpPr>
        <p:sp>
          <p:nvSpPr>
            <p:cNvPr id="41" name="Oval 40"/>
            <p:cNvSpPr/>
            <p:nvPr userDrawn="1"/>
          </p:nvSpPr>
          <p:spPr>
            <a:xfrm>
              <a:off x="10756046" y="2253564"/>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Oval 41"/>
            <p:cNvSpPr/>
            <p:nvPr userDrawn="1"/>
          </p:nvSpPr>
          <p:spPr>
            <a:xfrm>
              <a:off x="10252340" y="2297802"/>
              <a:ext cx="232063" cy="23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Oval 42"/>
            <p:cNvSpPr/>
            <p:nvPr userDrawn="1"/>
          </p:nvSpPr>
          <p:spPr>
            <a:xfrm>
              <a:off x="11353617" y="2199565"/>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44" name="Group 43"/>
          <p:cNvGrpSpPr/>
          <p:nvPr userDrawn="1"/>
        </p:nvGrpSpPr>
        <p:grpSpPr>
          <a:xfrm>
            <a:off x="420245" y="710978"/>
            <a:ext cx="1539618" cy="432000"/>
            <a:chOff x="420245" y="2200420"/>
            <a:chExt cx="1539618" cy="432000"/>
          </a:xfrm>
        </p:grpSpPr>
        <p:sp>
          <p:nvSpPr>
            <p:cNvPr id="45" name="Oval 44"/>
            <p:cNvSpPr/>
            <p:nvPr userDrawn="1"/>
          </p:nvSpPr>
          <p:spPr>
            <a:xfrm>
              <a:off x="420245" y="22004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Oval 45"/>
            <p:cNvSpPr/>
            <p:nvPr userDrawn="1"/>
          </p:nvSpPr>
          <p:spPr>
            <a:xfrm>
              <a:off x="1131392" y="2248776"/>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Oval 46"/>
            <p:cNvSpPr/>
            <p:nvPr userDrawn="1"/>
          </p:nvSpPr>
          <p:spPr>
            <a:xfrm>
              <a:off x="1727800" y="2293014"/>
              <a:ext cx="232063" cy="23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48" name="Straight Connector 47"/>
          <p:cNvCxnSpPr/>
          <p:nvPr userDrawn="1"/>
        </p:nvCxnSpPr>
        <p:spPr>
          <a:xfrm>
            <a:off x="6096000" y="2605145"/>
            <a:ext cx="0" cy="3672000"/>
          </a:xfrm>
          <a:prstGeom prst="line">
            <a:avLst/>
          </a:prstGeom>
          <a:ln w="38100">
            <a:solidFill>
              <a:schemeClr val="bg1">
                <a:lumMod val="85000"/>
              </a:schemeClr>
            </a:solidFill>
          </a:ln>
          <a:effectLst>
            <a:outerShdw blurRad="63500" sx="102000" sy="102000" algn="c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41860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orient="horz" pos="2092"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8905"/>
            <a:ext cx="12192000" cy="481865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89"/>
            <a:ext cx="12192000" cy="2022434"/>
          </a:xfrm>
          <a:prstGeom prst="rect">
            <a:avLst/>
          </a:prstGeom>
        </p:spPr>
      </p:pic>
      <p:sp>
        <p:nvSpPr>
          <p:cNvPr id="2" name="Title 1"/>
          <p:cNvSpPr>
            <a:spLocks noGrp="1"/>
          </p:cNvSpPr>
          <p:nvPr>
            <p:ph type="title"/>
          </p:nvPr>
        </p:nvSpPr>
        <p:spPr/>
        <p:txBody>
          <a:bodyPr>
            <a:noAutofit/>
          </a:bodyPr>
          <a:lstStyle>
            <a:lvl1pPr>
              <a:defRPr sz="6000">
                <a:solidFill>
                  <a:srgbClr val="00477C"/>
                </a:solidFill>
                <a:latin typeface="Century Gothic" panose="020B0502020202020204" pitchFamily="34" charset="0"/>
              </a:defRPr>
            </a:lvl1pPr>
          </a:lstStyle>
          <a:p>
            <a:r>
              <a:rPr lang="es-ES"/>
              <a:t>Haga clic para modificar el estilo de título del patrón</a:t>
            </a:r>
            <a:endParaRPr lang="pt-BR"/>
          </a:p>
        </p:txBody>
      </p:sp>
      <p:sp>
        <p:nvSpPr>
          <p:cNvPr id="3" name="Date Placeholder 2"/>
          <p:cNvSpPr>
            <a:spLocks noGrp="1"/>
          </p:cNvSpPr>
          <p:nvPr>
            <p:ph type="dt" sz="half" idx="10"/>
          </p:nvPr>
        </p:nvSpPr>
        <p:spPr/>
        <p:txBody>
          <a:bodyPr/>
          <a:lstStyle/>
          <a:p>
            <a:fld id="{BB5A3CAC-C3CD-4A44-AC49-E28DCE66EB06}" type="datetimeFigureOut">
              <a:rPr lang="pt-BR" smtClean="0"/>
              <a:t>26/06/2020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2E24064-1A18-41C8-975B-9CF9FC1A77B5}" type="slidenum">
              <a:rPr lang="pt-BR" smtClean="0"/>
              <a:t>‹Nº›</a:t>
            </a:fld>
            <a:endParaRPr lang="pt-BR"/>
          </a:p>
        </p:txBody>
      </p:sp>
    </p:spTree>
    <p:extLst>
      <p:ext uri="{BB962C8B-B14F-4D97-AF65-F5344CB8AC3E}">
        <p14:creationId xmlns:p14="http://schemas.microsoft.com/office/powerpoint/2010/main" val="3840742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3926" y="3841423"/>
            <a:ext cx="3323734" cy="3016577"/>
          </a:xfrm>
          <a:prstGeom prst="rtTriangle">
            <a:avLst/>
          </a:prstGeom>
        </p:spPr>
      </p:pic>
      <p:pic>
        <p:nvPicPr>
          <p:cNvPr id="9" name="Picture 8"/>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8868266" y="0"/>
            <a:ext cx="3323734" cy="3016577"/>
          </a:xfrm>
          <a:prstGeom prst="rtTriangle">
            <a:avLst/>
          </a:prstGeom>
        </p:spPr>
      </p:pic>
      <p:sp>
        <p:nvSpPr>
          <p:cNvPr id="2" name="Date Placeholder 1"/>
          <p:cNvSpPr>
            <a:spLocks noGrp="1"/>
          </p:cNvSpPr>
          <p:nvPr>
            <p:ph type="dt" sz="half" idx="10"/>
          </p:nvPr>
        </p:nvSpPr>
        <p:spPr/>
        <p:txBody>
          <a:bodyPr/>
          <a:lstStyle/>
          <a:p>
            <a:fld id="{BB5A3CAC-C3CD-4A44-AC49-E28DCE66EB06}" type="datetimeFigureOut">
              <a:rPr lang="pt-BR" smtClean="0"/>
              <a:t>26/06/2020</a:t>
            </a:fld>
            <a:endParaRPr lang="pt-BR"/>
          </a:p>
        </p:txBody>
      </p:sp>
      <p:sp>
        <p:nvSpPr>
          <p:cNvPr id="6" name="Footer Placeholder 5"/>
          <p:cNvSpPr>
            <a:spLocks noGrp="1"/>
          </p:cNvSpPr>
          <p:nvPr>
            <p:ph type="ftr" sz="quarter" idx="11"/>
          </p:nvPr>
        </p:nvSpPr>
        <p:spPr/>
        <p:txBody>
          <a:bodyPr/>
          <a:lstStyle/>
          <a:p>
            <a:endParaRPr lang="pt-BR"/>
          </a:p>
        </p:txBody>
      </p:sp>
      <p:sp>
        <p:nvSpPr>
          <p:cNvPr id="10" name="Slide Number Placeholder 9"/>
          <p:cNvSpPr>
            <a:spLocks noGrp="1"/>
          </p:cNvSpPr>
          <p:nvPr>
            <p:ph type="sldNum" sz="quarter" idx="12"/>
          </p:nvPr>
        </p:nvSpPr>
        <p:spPr/>
        <p:txBody>
          <a:bodyPr/>
          <a:lstStyle/>
          <a:p>
            <a:fld id="{B0980539-7229-4423-8979-4AF7DBD43039}" type="slidenum">
              <a:rPr lang="en-US" smtClean="0"/>
              <a:t>‹Nº›</a:t>
            </a:fld>
            <a:endParaRPr lang="pt-BR"/>
          </a:p>
        </p:txBody>
      </p:sp>
    </p:spTree>
    <p:extLst>
      <p:ext uri="{BB962C8B-B14F-4D97-AF65-F5344CB8AC3E}">
        <p14:creationId xmlns:p14="http://schemas.microsoft.com/office/powerpoint/2010/main" val="4200818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leyenda">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725988" cy="6858000"/>
          </a:xfrm>
          <a:prstGeom prst="rect">
            <a:avLst/>
          </a:prstGeom>
        </p:spPr>
      </p:pic>
      <p:sp>
        <p:nvSpPr>
          <p:cNvPr id="3" name="Content Placeholder 2"/>
          <p:cNvSpPr>
            <a:spLocks noGrp="1"/>
          </p:cNvSpPr>
          <p:nvPr>
            <p:ph idx="1"/>
          </p:nvPr>
        </p:nvSpPr>
        <p:spPr>
          <a:xfrm>
            <a:off x="5386099" y="297512"/>
            <a:ext cx="6514956" cy="6058838"/>
          </a:xfrm>
        </p:spPr>
        <p:txBody>
          <a:bodyPr>
            <a:normAutofit/>
          </a:bodyPr>
          <a:lstStyle>
            <a:lvl1pPr marL="0" indent="0">
              <a:buNone/>
              <a:defRPr sz="3000">
                <a:solidFill>
                  <a:srgbClr val="00477C"/>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B5A3CAC-C3CD-4A44-AC49-E28DCE66EB06}" type="datetimeFigureOut">
              <a:rPr lang="pt-BR" smtClean="0"/>
              <a:t>26/06/2020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E24064-1A18-41C8-975B-9CF9FC1A77B5}" type="slidenum">
              <a:rPr lang="pt-BR" smtClean="0"/>
              <a:t>‹Nº›</a:t>
            </a:fld>
            <a:endParaRPr lang="pt-BR"/>
          </a:p>
        </p:txBody>
      </p:sp>
      <p:sp>
        <p:nvSpPr>
          <p:cNvPr id="20" name="Rectangle 19"/>
          <p:cNvSpPr/>
          <p:nvPr userDrawn="1"/>
        </p:nvSpPr>
        <p:spPr>
          <a:xfrm>
            <a:off x="0" y="0"/>
            <a:ext cx="4702311" cy="2363788"/>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 name="Title 1"/>
          <p:cNvSpPr>
            <a:spLocks noGrp="1"/>
          </p:cNvSpPr>
          <p:nvPr>
            <p:ph type="title"/>
          </p:nvPr>
        </p:nvSpPr>
        <p:spPr>
          <a:xfrm>
            <a:off x="236464" y="268936"/>
            <a:ext cx="4142509" cy="1920443"/>
          </a:xfrm>
        </p:spPr>
        <p:txBody>
          <a:bodyPr anchor="ctr" anchorCtr="0">
            <a:normAutofit/>
          </a:bodyPr>
          <a:lstStyle>
            <a:lvl1pPr algn="ctr">
              <a:defRPr sz="5400">
                <a:solidFill>
                  <a:schemeClr val="bg1"/>
                </a:solidFill>
                <a:latin typeface="Century Gothic" panose="020B0502020202020204" pitchFamily="34" charset="0"/>
              </a:defRPr>
            </a:lvl1pPr>
          </a:lstStyle>
          <a:p>
            <a:r>
              <a:rPr lang="es-ES"/>
              <a:t>Haga clic para modificar el estilo de título del patrón</a:t>
            </a:r>
            <a:endParaRPr lang="pt-BR"/>
          </a:p>
        </p:txBody>
      </p:sp>
      <p:sp>
        <p:nvSpPr>
          <p:cNvPr id="22" name="Rounded Rectangle 21"/>
          <p:cNvSpPr/>
          <p:nvPr userDrawn="1"/>
        </p:nvSpPr>
        <p:spPr>
          <a:xfrm>
            <a:off x="243320" y="2461251"/>
            <a:ext cx="4142509" cy="7534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Text Placeholder 3"/>
          <p:cNvSpPr>
            <a:spLocks noGrp="1"/>
          </p:cNvSpPr>
          <p:nvPr>
            <p:ph type="body" sz="half" idx="2"/>
          </p:nvPr>
        </p:nvSpPr>
        <p:spPr>
          <a:xfrm>
            <a:off x="245989" y="2461250"/>
            <a:ext cx="4143600" cy="753487"/>
          </a:xfrm>
        </p:spPr>
        <p:txBody>
          <a:bodyPr anchor="ctr" anchorCtr="0">
            <a:normAutofit/>
          </a:bodyPr>
          <a:lstStyle>
            <a:lvl1pPr marL="0" indent="0" algn="ctr">
              <a:buNone/>
              <a:defRPr sz="3000">
                <a:solidFill>
                  <a:srgbClr val="00477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24" name="Text Placeholder 12"/>
          <p:cNvSpPr>
            <a:spLocks noGrp="1"/>
          </p:cNvSpPr>
          <p:nvPr>
            <p:ph type="body" sz="quarter" idx="13"/>
          </p:nvPr>
        </p:nvSpPr>
        <p:spPr>
          <a:xfrm>
            <a:off x="261938" y="3400425"/>
            <a:ext cx="4100400" cy="2955925"/>
          </a:xfrm>
        </p:spPr>
        <p:txBody>
          <a:bodyPr/>
          <a:lstStyle>
            <a:lvl1pPr marL="0" indent="0" algn="ctr">
              <a:buNone/>
              <a:defRPr>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a:t>Editar el estilo de texto del patrón</a:t>
            </a:r>
          </a:p>
        </p:txBody>
      </p:sp>
    </p:spTree>
    <p:extLst>
      <p:ext uri="{BB962C8B-B14F-4D97-AF65-F5344CB8AC3E}">
        <p14:creationId xmlns:p14="http://schemas.microsoft.com/office/powerpoint/2010/main" val="3527926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orient="horz" pos="2160" userDrawn="1">
          <p15:clr>
            <a:srgbClr val="FBAE40"/>
          </p15:clr>
        </p15:guide>
        <p15:guide id="2" pos="1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leyenda">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725988" cy="6858000"/>
          </a:xfrm>
          <a:prstGeom prst="rect">
            <a:avLst/>
          </a:prstGeom>
        </p:spPr>
      </p:pic>
      <p:sp>
        <p:nvSpPr>
          <p:cNvPr id="9" name="Rectangle 8"/>
          <p:cNvSpPr/>
          <p:nvPr userDrawn="1"/>
        </p:nvSpPr>
        <p:spPr>
          <a:xfrm>
            <a:off x="0" y="0"/>
            <a:ext cx="4702311" cy="2363788"/>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Title 1"/>
          <p:cNvSpPr>
            <a:spLocks noGrp="1"/>
          </p:cNvSpPr>
          <p:nvPr userDrawn="1">
            <p:ph type="title"/>
          </p:nvPr>
        </p:nvSpPr>
        <p:spPr>
          <a:xfrm>
            <a:off x="236464" y="268936"/>
            <a:ext cx="4142509" cy="1920443"/>
          </a:xfrm>
        </p:spPr>
        <p:txBody>
          <a:bodyPr anchor="ctr" anchorCtr="0">
            <a:normAutofit/>
          </a:bodyPr>
          <a:lstStyle>
            <a:lvl1pPr algn="ctr">
              <a:defRPr sz="5400">
                <a:solidFill>
                  <a:schemeClr val="bg1"/>
                </a:solidFill>
                <a:latin typeface="Century Gothic" panose="020B0502020202020204" pitchFamily="34" charset="0"/>
              </a:defRPr>
            </a:lvl1pPr>
          </a:lstStyle>
          <a:p>
            <a:r>
              <a:rPr lang="es-ES"/>
              <a:t>Haga clic para modificar el estilo de título del patrón</a:t>
            </a:r>
            <a:endParaRPr lang="pt-BR"/>
          </a:p>
        </p:txBody>
      </p:sp>
      <p:sp>
        <p:nvSpPr>
          <p:cNvPr id="5" name="Date Placeholder 4"/>
          <p:cNvSpPr>
            <a:spLocks noGrp="1"/>
          </p:cNvSpPr>
          <p:nvPr userDrawn="1">
            <p:ph type="dt" sz="half" idx="10"/>
          </p:nvPr>
        </p:nvSpPr>
        <p:spPr/>
        <p:txBody>
          <a:bodyPr/>
          <a:lstStyle/>
          <a:p>
            <a:fld id="{BB5A3CAC-C3CD-4A44-AC49-E28DCE66EB06}" type="datetimeFigureOut">
              <a:rPr lang="pt-BR" smtClean="0"/>
              <a:t>26/06/2020</a:t>
            </a:fld>
            <a:endParaRPr lang="pt-BR"/>
          </a:p>
        </p:txBody>
      </p:sp>
      <p:sp>
        <p:nvSpPr>
          <p:cNvPr id="6" name="Footer Placeholder 5"/>
          <p:cNvSpPr>
            <a:spLocks noGrp="1"/>
          </p:cNvSpPr>
          <p:nvPr userDrawn="1">
            <p:ph type="ftr" sz="quarter" idx="11"/>
          </p:nvPr>
        </p:nvSpPr>
        <p:spPr/>
        <p:txBody>
          <a:bodyPr/>
          <a:lstStyle/>
          <a:p>
            <a:endParaRPr lang="pt-BR"/>
          </a:p>
        </p:txBody>
      </p:sp>
      <p:sp>
        <p:nvSpPr>
          <p:cNvPr id="7" name="Slide Number Placeholder 6"/>
          <p:cNvSpPr>
            <a:spLocks noGrp="1"/>
          </p:cNvSpPr>
          <p:nvPr userDrawn="1">
            <p:ph type="sldNum" sz="quarter" idx="12"/>
          </p:nvPr>
        </p:nvSpPr>
        <p:spPr/>
        <p:txBody>
          <a:bodyPr/>
          <a:lstStyle/>
          <a:p>
            <a:fld id="{F2E24064-1A18-41C8-975B-9CF9FC1A77B5}" type="slidenum">
              <a:rPr lang="pt-BR" smtClean="0"/>
              <a:t>‹Nº›</a:t>
            </a:fld>
            <a:endParaRPr lang="pt-BR"/>
          </a:p>
        </p:txBody>
      </p:sp>
      <p:sp>
        <p:nvSpPr>
          <p:cNvPr id="11" name="Rounded Rectangle 10"/>
          <p:cNvSpPr/>
          <p:nvPr userDrawn="1"/>
        </p:nvSpPr>
        <p:spPr>
          <a:xfrm>
            <a:off x="243320" y="2461251"/>
            <a:ext cx="4142509" cy="7534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ext Placeholder 3"/>
          <p:cNvSpPr>
            <a:spLocks noGrp="1"/>
          </p:cNvSpPr>
          <p:nvPr userDrawn="1">
            <p:ph type="body" sz="half" idx="2"/>
          </p:nvPr>
        </p:nvSpPr>
        <p:spPr>
          <a:xfrm>
            <a:off x="245989" y="2461250"/>
            <a:ext cx="4143600" cy="753487"/>
          </a:xfrm>
        </p:spPr>
        <p:txBody>
          <a:bodyPr anchor="ctr" anchorCtr="0">
            <a:normAutofit/>
          </a:bodyPr>
          <a:lstStyle>
            <a:lvl1pPr marL="0" indent="0" algn="ctr">
              <a:buNone/>
              <a:defRPr sz="3000">
                <a:solidFill>
                  <a:srgbClr val="00477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13" name="Text Placeholder 12"/>
          <p:cNvSpPr>
            <a:spLocks noGrp="1"/>
          </p:cNvSpPr>
          <p:nvPr userDrawn="1">
            <p:ph type="body" sz="quarter" idx="13"/>
          </p:nvPr>
        </p:nvSpPr>
        <p:spPr>
          <a:xfrm>
            <a:off x="261938" y="3400425"/>
            <a:ext cx="4100400" cy="2955925"/>
          </a:xfrm>
        </p:spPr>
        <p:txBody>
          <a:bodyPr/>
          <a:lstStyle>
            <a:lvl1pPr marL="0" indent="0" algn="ctr">
              <a:buNone/>
              <a:defRPr>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a:t>Editar el estilo de texto del patrón</a:t>
            </a:r>
          </a:p>
        </p:txBody>
      </p:sp>
      <p:sp>
        <p:nvSpPr>
          <p:cNvPr id="14" name="Picture Placeholder 13"/>
          <p:cNvSpPr>
            <a:spLocks noGrp="1"/>
          </p:cNvSpPr>
          <p:nvPr userDrawn="1">
            <p:ph type="pic" sz="quarter" idx="14"/>
          </p:nvPr>
        </p:nvSpPr>
        <p:spPr>
          <a:xfrm>
            <a:off x="5426075" y="297511"/>
            <a:ext cx="6461126" cy="6058839"/>
          </a:xfrm>
        </p:spPr>
        <p:txBody>
          <a:bodyPr anchor="t"/>
          <a:lstStyle>
            <a:lvl1pPr marL="0" indent="0" algn="l">
              <a:buNone/>
              <a:defRPr>
                <a:solidFill>
                  <a:srgbClr val="00477C"/>
                </a:solidFill>
              </a:defRPr>
            </a:lvl1pPr>
          </a:lstStyle>
          <a:p>
            <a:r>
              <a:rPr lang="es-ES"/>
              <a:t>Haga clic en el icono para agregar una imagen</a:t>
            </a:r>
            <a:endParaRPr lang="pt-BR"/>
          </a:p>
        </p:txBody>
      </p:sp>
    </p:spTree>
    <p:extLst>
      <p:ext uri="{BB962C8B-B14F-4D97-AF65-F5344CB8AC3E}">
        <p14:creationId xmlns:p14="http://schemas.microsoft.com/office/powerpoint/2010/main" val="2430303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orient="horz" pos="2160" userDrawn="1">
          <p15:clr>
            <a:srgbClr val="FBAE40"/>
          </p15:clr>
        </p15:guide>
        <p15:guide id="2" pos="14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A3CAC-C3CD-4A44-AC49-E28DCE66EB06}" type="datetimeFigureOut">
              <a:rPr lang="pt-BR" smtClean="0"/>
              <a:t>26/06/2020</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24064-1A18-41C8-975B-9CF9FC1A77B5}" type="slidenum">
              <a:rPr lang="pt-BR" smtClean="0"/>
              <a:t>‹Nº›</a:t>
            </a:fld>
            <a:endParaRPr lang="pt-BR"/>
          </a:p>
        </p:txBody>
      </p:sp>
    </p:spTree>
    <p:extLst>
      <p:ext uri="{BB962C8B-B14F-4D97-AF65-F5344CB8AC3E}">
        <p14:creationId xmlns:p14="http://schemas.microsoft.com/office/powerpoint/2010/main" val="2436825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6" r:id="rId5"/>
    <p:sldLayoutId id="2147483661" r:id="rId6"/>
    <p:sldLayoutId id="2147483662" r:id="rId7"/>
    <p:sldLayoutId id="2147483656" r:id="rId8"/>
    <p:sldLayoutId id="2147483667" r:id="rId9"/>
    <p:sldLayoutId id="2147483664" r:id="rId10"/>
    <p:sldLayoutId id="214748366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0.xml"/><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slide" Target="slide55.xml"/><Relationship Id="rId3" Type="http://schemas.openxmlformats.org/officeDocument/2006/relationships/slide" Target="slide10.xml"/><Relationship Id="rId7" Type="http://schemas.openxmlformats.org/officeDocument/2006/relationships/slide" Target="slide16.xml"/><Relationship Id="rId12" Type="http://schemas.openxmlformats.org/officeDocument/2006/relationships/slide" Target="slide29.xml"/><Relationship Id="rId17" Type="http://schemas.openxmlformats.org/officeDocument/2006/relationships/slide" Target="slide49.xml"/><Relationship Id="rId2" Type="http://schemas.openxmlformats.org/officeDocument/2006/relationships/slide" Target="slide6.xml"/><Relationship Id="rId16" Type="http://schemas.openxmlformats.org/officeDocument/2006/relationships/slide" Target="slide48.xml"/><Relationship Id="rId1" Type="http://schemas.openxmlformats.org/officeDocument/2006/relationships/slideLayout" Target="../slideLayouts/slideLayout9.xml"/><Relationship Id="rId6" Type="http://schemas.openxmlformats.org/officeDocument/2006/relationships/slide" Target="slide14.xml"/><Relationship Id="rId11" Type="http://schemas.openxmlformats.org/officeDocument/2006/relationships/slide" Target="slide28.xml"/><Relationship Id="rId5" Type="http://schemas.openxmlformats.org/officeDocument/2006/relationships/slide" Target="slide13.xml"/><Relationship Id="rId15" Type="http://schemas.openxmlformats.org/officeDocument/2006/relationships/slide" Target="slide41.xml"/><Relationship Id="rId10" Type="http://schemas.openxmlformats.org/officeDocument/2006/relationships/slide" Target="slide27.xml"/><Relationship Id="rId19" Type="http://schemas.openxmlformats.org/officeDocument/2006/relationships/slide" Target="slide57.xml"/><Relationship Id="rId4" Type="http://schemas.openxmlformats.org/officeDocument/2006/relationships/slide" Target="slide12.xml"/><Relationship Id="rId9" Type="http://schemas.openxmlformats.org/officeDocument/2006/relationships/slide" Target="slide17.xml"/><Relationship Id="rId14" Type="http://schemas.openxmlformats.org/officeDocument/2006/relationships/slide" Target="slide34.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7174" y="1966432"/>
            <a:ext cx="7103039" cy="1567341"/>
          </a:xfrm>
          <a:effectLst>
            <a:outerShdw blurRad="50800" dist="38100" algn="l" rotWithShape="0">
              <a:prstClr val="black">
                <a:alpha val="40000"/>
              </a:prstClr>
            </a:outerShdw>
          </a:effectLst>
        </p:spPr>
        <p:txBody>
          <a:bodyPr>
            <a:noAutofit/>
          </a:bodyPr>
          <a:lstStyle/>
          <a:p>
            <a:r>
              <a:rPr lang="es-MX" sz="5200" dirty="0"/>
              <a:t>PREPARATORIA ISEC</a:t>
            </a:r>
            <a:br>
              <a:rPr lang="es-MX" sz="5200" dirty="0"/>
            </a:br>
            <a:r>
              <a:rPr lang="es-MX" sz="5200" dirty="0"/>
              <a:t>COLEGIO DEL VALLE</a:t>
            </a:r>
          </a:p>
        </p:txBody>
      </p:sp>
      <p:sp>
        <p:nvSpPr>
          <p:cNvPr id="3" name="Subtitle 2"/>
          <p:cNvSpPr>
            <a:spLocks noGrp="1"/>
          </p:cNvSpPr>
          <p:nvPr>
            <p:ph type="subTitle" idx="1"/>
          </p:nvPr>
        </p:nvSpPr>
        <p:spPr>
          <a:xfrm>
            <a:off x="3310075" y="3732819"/>
            <a:ext cx="5597236" cy="969818"/>
          </a:xfrm>
          <a:effectLst>
            <a:outerShdw blurRad="50800" dist="38100" dir="16200000" rotWithShape="0">
              <a:prstClr val="black">
                <a:alpha val="40000"/>
              </a:prstClr>
            </a:outerShdw>
          </a:effectLst>
        </p:spPr>
        <p:txBody>
          <a:bodyPr>
            <a:normAutofit/>
          </a:bodyPr>
          <a:lstStyle/>
          <a:p>
            <a:r>
              <a:rPr lang="es-MX" b="1" dirty="0"/>
              <a:t>Equipo 1</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5973" y="231467"/>
            <a:ext cx="2745443" cy="1654237"/>
          </a:xfrm>
          <a:prstGeom prst="rect">
            <a:avLst/>
          </a:prstGeom>
          <a:effectLst>
            <a:glow rad="228600">
              <a:schemeClr val="accent1">
                <a:lumMod val="60000"/>
                <a:lumOff val="40000"/>
                <a:alpha val="40000"/>
              </a:schemeClr>
            </a:glow>
          </a:effectLst>
        </p:spPr>
      </p:pic>
      <p:sp>
        <p:nvSpPr>
          <p:cNvPr id="5" name="CuadroTexto 4"/>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1</a:t>
            </a:r>
          </a:p>
        </p:txBody>
      </p:sp>
      <p:sp>
        <p:nvSpPr>
          <p:cNvPr id="6" name="Subtitle 2"/>
          <p:cNvSpPr txBox="1">
            <a:spLocks/>
          </p:cNvSpPr>
          <p:nvPr/>
        </p:nvSpPr>
        <p:spPr>
          <a:xfrm>
            <a:off x="3310077" y="5181843"/>
            <a:ext cx="5597236" cy="1444690"/>
          </a:xfrm>
          <a:prstGeom prst="rect">
            <a:avLst/>
          </a:prstGeom>
          <a:solidFill>
            <a:schemeClr val="bg2">
              <a:lumMod val="10000"/>
              <a:alpha val="50000"/>
            </a:schemeClr>
          </a:solidFill>
          <a:effectLst>
            <a:outerShdw blurRad="50800" dist="38100" dir="16200000" rotWithShape="0">
              <a:prstClr val="black">
                <a:alpha val="40000"/>
              </a:prstClr>
            </a:outerShdw>
          </a:effectLst>
        </p:spPr>
        <p:txBody>
          <a:bodyPr vert="horz" lIns="91440" tIns="45720" rIns="91440" bIns="45720"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3200" b="1" dirty="0">
                <a:solidFill>
                  <a:schemeClr val="bg1"/>
                </a:solidFill>
              </a:rPr>
              <a:t>Proyecto para Cuarto grado</a:t>
            </a:r>
          </a:p>
          <a:p>
            <a:pPr algn="ctr"/>
            <a:r>
              <a:rPr lang="es-MX" sz="3200" b="1" dirty="0">
                <a:solidFill>
                  <a:schemeClr val="bg1"/>
                </a:solidFill>
              </a:rPr>
              <a:t>No es interdisciplinario</a:t>
            </a:r>
          </a:p>
        </p:txBody>
      </p:sp>
    </p:spTree>
    <p:extLst>
      <p:ext uri="{BB962C8B-B14F-4D97-AF65-F5344CB8AC3E}">
        <p14:creationId xmlns:p14="http://schemas.microsoft.com/office/powerpoint/2010/main" val="21017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800" dirty="0"/>
              <a:t>Fotografías de la sesión</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3042139"/>
            <a:ext cx="3997569" cy="299817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985" y="3270739"/>
            <a:ext cx="3692769" cy="2769577"/>
          </a:xfrm>
          <a:prstGeom prst="rect">
            <a:avLst/>
          </a:prstGeom>
        </p:spPr>
      </p:pic>
      <p:sp>
        <p:nvSpPr>
          <p:cNvPr id="6" name="CuadroTexto 5"/>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5.a</a:t>
            </a:r>
          </a:p>
        </p:txBody>
      </p:sp>
    </p:spTree>
    <p:extLst>
      <p:ext uri="{BB962C8B-B14F-4D97-AF65-F5344CB8AC3E}">
        <p14:creationId xmlns:p14="http://schemas.microsoft.com/office/powerpoint/2010/main" val="1171324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071446"/>
            <a:ext cx="4185138" cy="3138854"/>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5907" y="3018692"/>
            <a:ext cx="4325815" cy="3244361"/>
          </a:xfrm>
          <a:prstGeom prst="rect">
            <a:avLst/>
          </a:prstGeom>
        </p:spPr>
      </p:pic>
      <p:sp>
        <p:nvSpPr>
          <p:cNvPr id="5" name="CuadroTexto 4"/>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5.a</a:t>
            </a:r>
          </a:p>
        </p:txBody>
      </p:sp>
      <p:sp>
        <p:nvSpPr>
          <p:cNvPr id="8" name="Title 1"/>
          <p:cNvSpPr>
            <a:spLocks noGrp="1"/>
          </p:cNvSpPr>
          <p:nvPr>
            <p:ph type="title"/>
          </p:nvPr>
        </p:nvSpPr>
        <p:spPr>
          <a:xfrm>
            <a:off x="2062573" y="239082"/>
            <a:ext cx="8074856" cy="1325563"/>
          </a:xfrm>
        </p:spPr>
        <p:txBody>
          <a:bodyPr>
            <a:noAutofit/>
          </a:bodyPr>
          <a:lstStyle/>
          <a:p>
            <a:r>
              <a:rPr lang="es-ES" sz="4800" dirty="0"/>
              <a:t>Fotografías de la sesión</a:t>
            </a:r>
          </a:p>
        </p:txBody>
      </p:sp>
    </p:spTree>
    <p:extLst>
      <p:ext uri="{BB962C8B-B14F-4D97-AF65-F5344CB8AC3E}">
        <p14:creationId xmlns:p14="http://schemas.microsoft.com/office/powerpoint/2010/main" val="3001957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332167" y="131701"/>
            <a:ext cx="5860601" cy="1002155"/>
          </a:xfrm>
        </p:spPr>
        <p:txBody>
          <a:bodyPr>
            <a:normAutofit/>
          </a:bodyPr>
          <a:lstStyle/>
          <a:p>
            <a:r>
              <a:rPr lang="es-MX" sz="4400" dirty="0"/>
              <a:t>Organizador gráfico</a:t>
            </a:r>
          </a:p>
        </p:txBody>
      </p:sp>
      <p:sp>
        <p:nvSpPr>
          <p:cNvPr id="4" name="CuadroTexto 3"/>
          <p:cNvSpPr txBox="1"/>
          <p:nvPr/>
        </p:nvSpPr>
        <p:spPr>
          <a:xfrm>
            <a:off x="11057206" y="207665"/>
            <a:ext cx="776068" cy="523220"/>
          </a:xfrm>
          <a:prstGeom prst="rect">
            <a:avLst/>
          </a:prstGeom>
          <a:noFill/>
        </p:spPr>
        <p:txBody>
          <a:bodyPr wrap="square" rtlCol="0">
            <a:spAutoFit/>
          </a:bodyPr>
          <a:lstStyle/>
          <a:p>
            <a:r>
              <a:rPr lang="es-ES" sz="2800" dirty="0"/>
              <a:t>5.b</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16" y="1266859"/>
            <a:ext cx="11352990" cy="5017562"/>
          </a:xfrm>
          <a:prstGeom prst="rect">
            <a:avLst/>
          </a:prstGeom>
        </p:spPr>
      </p:pic>
    </p:spTree>
    <p:extLst>
      <p:ext uri="{BB962C8B-B14F-4D97-AF65-F5344CB8AC3E}">
        <p14:creationId xmlns:p14="http://schemas.microsoft.com/office/powerpoint/2010/main" val="365110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001" y="469275"/>
            <a:ext cx="10515600" cy="1325563"/>
          </a:xfrm>
        </p:spPr>
        <p:txBody>
          <a:bodyPr/>
          <a:lstStyle/>
          <a:p>
            <a:pPr algn="ctr"/>
            <a:r>
              <a:rPr lang="es-ES" sz="3600" dirty="0"/>
              <a:t>Introducción o justificación  y descripción del proyecto</a:t>
            </a:r>
          </a:p>
        </p:txBody>
      </p:sp>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t>5.c</a:t>
            </a:r>
          </a:p>
        </p:txBody>
      </p:sp>
      <p:sp>
        <p:nvSpPr>
          <p:cNvPr id="4" name="Rectángulo 3"/>
          <p:cNvSpPr/>
          <p:nvPr/>
        </p:nvSpPr>
        <p:spPr>
          <a:xfrm>
            <a:off x="579120" y="2745939"/>
            <a:ext cx="11109960" cy="3108543"/>
          </a:xfrm>
          <a:prstGeom prst="rect">
            <a:avLst/>
          </a:prstGeom>
        </p:spPr>
        <p:txBody>
          <a:bodyPr wrap="square">
            <a:spAutoFit/>
          </a:bodyPr>
          <a:lstStyle/>
          <a:p>
            <a:r>
              <a:rPr lang="es-ES" sz="2800" dirty="0">
                <a:solidFill>
                  <a:schemeClr val="bg1">
                    <a:lumMod val="95000"/>
                  </a:schemeClr>
                </a:solidFill>
                <a:latin typeface="Century Gothic" panose="020B0502020202020204" pitchFamily="34" charset="0"/>
                <a:ea typeface="Century Gothic" panose="020B0502020202020204" pitchFamily="34" charset="0"/>
                <a:cs typeface="Century Gothic" panose="020B0502020202020204" pitchFamily="34" charset="0"/>
              </a:rPr>
              <a:t>Generar y desarrollar las herramientas buscando una actividad humana objetiva”, es decir, real; “actividad crítico-práctica”.  orientada a la transformación, del mundo estructurando las herramientas de la razón ofrecidas por las materias referenciadas, forjando así en la práctica un ejercicio o actividad, pero que se enriquece en la teoría como el manejo real y complementario de los saberes académicos.</a:t>
            </a:r>
            <a:endParaRPr lang="es-ES" sz="2800" dirty="0">
              <a:solidFill>
                <a:schemeClr val="bg1">
                  <a:lumMod val="95000"/>
                </a:schemeClr>
              </a:solidFill>
            </a:endParaRPr>
          </a:p>
        </p:txBody>
      </p:sp>
    </p:spTree>
    <p:extLst>
      <p:ext uri="{BB962C8B-B14F-4D97-AF65-F5344CB8AC3E}">
        <p14:creationId xmlns:p14="http://schemas.microsoft.com/office/powerpoint/2010/main" val="564910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563" y="262726"/>
            <a:ext cx="10515600" cy="1325563"/>
          </a:xfrm>
        </p:spPr>
        <p:txBody>
          <a:bodyPr/>
          <a:lstStyle/>
          <a:p>
            <a:pPr algn="ctr"/>
            <a:r>
              <a:rPr lang="es-ES" sz="3600" dirty="0"/>
              <a:t>Objetivo general del proyecto y de cada asignatura involucrada</a:t>
            </a:r>
          </a:p>
        </p:txBody>
      </p:sp>
      <p:sp>
        <p:nvSpPr>
          <p:cNvPr id="3" name="CuadroTexto 2"/>
          <p:cNvSpPr txBox="1"/>
          <p:nvPr/>
        </p:nvSpPr>
        <p:spPr>
          <a:xfrm>
            <a:off x="11152163" y="186551"/>
            <a:ext cx="776068" cy="523220"/>
          </a:xfrm>
          <a:prstGeom prst="rect">
            <a:avLst/>
          </a:prstGeom>
          <a:noFill/>
        </p:spPr>
        <p:txBody>
          <a:bodyPr wrap="square" rtlCol="0">
            <a:spAutoFit/>
          </a:bodyPr>
          <a:lstStyle/>
          <a:p>
            <a:r>
              <a:rPr lang="es-ES" sz="2800" dirty="0"/>
              <a:t>5.d</a:t>
            </a:r>
          </a:p>
        </p:txBody>
      </p:sp>
      <p:sp>
        <p:nvSpPr>
          <p:cNvPr id="4" name="Rectángulo 3"/>
          <p:cNvSpPr/>
          <p:nvPr/>
        </p:nvSpPr>
        <p:spPr>
          <a:xfrm>
            <a:off x="636563" y="2051971"/>
            <a:ext cx="11101754" cy="1938992"/>
          </a:xfrm>
          <a:prstGeom prst="rect">
            <a:avLst/>
          </a:prstGeom>
        </p:spPr>
        <p:txBody>
          <a:bodyPr wrap="square">
            <a:spAutoFit/>
          </a:bodyPr>
          <a:lstStyle/>
          <a:p>
            <a:r>
              <a:rPr lang="es-ES" sz="24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Que los alumnos realicen razonamientos correctos para aprender la solución de los productos notables al desarrollar su solución con las herramientas que proporciona  un lenguaje estructurado ofrecido por el análisis de las relaciones del pensamiento lógico aplicado a un lenguaje de programación.</a:t>
            </a:r>
            <a:endParaRPr lang="es-ES" sz="2400" dirty="0">
              <a:solidFill>
                <a:schemeClr val="bg1"/>
              </a:solidFill>
            </a:endParaRPr>
          </a:p>
        </p:txBody>
      </p:sp>
      <p:sp>
        <p:nvSpPr>
          <p:cNvPr id="5" name="Rectángulo 4"/>
          <p:cNvSpPr/>
          <p:nvPr/>
        </p:nvSpPr>
        <p:spPr>
          <a:xfrm>
            <a:off x="343486" y="4127051"/>
            <a:ext cx="3542714" cy="2303451"/>
          </a:xfrm>
          <a:prstGeom prst="rect">
            <a:avLst/>
          </a:prstGeom>
        </p:spPr>
        <p:txBody>
          <a:bodyPr wrap="square">
            <a:spAutoFit/>
          </a:bodyPr>
          <a:lstStyle/>
          <a:p>
            <a:pPr algn="ctr">
              <a:lnSpc>
                <a:spcPct val="115000"/>
              </a:lnSpc>
              <a:spcAft>
                <a:spcPts val="0"/>
              </a:spcAft>
            </a:pPr>
            <a:r>
              <a:rPr lang="es-ES" dirty="0">
                <a:solidFill>
                  <a:schemeClr val="bg1"/>
                </a:solidFill>
                <a:ea typeface="Century Gothic" panose="020B0502020202020204" pitchFamily="34" charset="0"/>
                <a:cs typeface="Calibri" panose="020F0502020204030204" pitchFamily="34" charset="0"/>
              </a:rPr>
              <a:t>Lógica</a:t>
            </a:r>
          </a:p>
          <a:p>
            <a:pPr algn="ctr">
              <a:lnSpc>
                <a:spcPct val="115000"/>
              </a:lnSpc>
              <a:spcAft>
                <a:spcPts val="0"/>
              </a:spcAft>
            </a:pPr>
            <a:endParaRPr lang="es-ES" dirty="0">
              <a:solidFill>
                <a:schemeClr val="bg1"/>
              </a:solidFill>
              <a:ea typeface="Century Gothic" panose="020B0502020202020204" pitchFamily="34" charset="0"/>
              <a:cs typeface="Calibri" panose="020F0502020204030204" pitchFamily="34" charset="0"/>
            </a:endParaRPr>
          </a:p>
          <a:p>
            <a:pPr>
              <a:lnSpc>
                <a:spcPct val="115000"/>
              </a:lnSpc>
              <a:spcAft>
                <a:spcPts val="0"/>
              </a:spcAft>
            </a:pPr>
            <a:r>
              <a:rPr lang="es-ES" dirty="0">
                <a:solidFill>
                  <a:schemeClr val="bg1"/>
                </a:solidFill>
                <a:ea typeface="Century Gothic" panose="020B0502020202020204" pitchFamily="34" charset="0"/>
                <a:cs typeface="Calibri" panose="020F0502020204030204" pitchFamily="34" charset="0"/>
              </a:rPr>
              <a:t> Llevar  a la praxis los contenidos lógicos en apoyo  interdisciplinario y resaltar la importancia implícita y el papel relevante en el desarrollo humano</a:t>
            </a:r>
            <a:endParaRPr lang="es-ES" dirty="0">
              <a:solidFill>
                <a:schemeClr val="bg1"/>
              </a:solidFill>
              <a:ea typeface="Arial" panose="020B0604020202020204" pitchFamily="34" charset="0"/>
              <a:cs typeface="Calibri" panose="020F0502020204030204" pitchFamily="34" charset="0"/>
            </a:endParaRPr>
          </a:p>
        </p:txBody>
      </p:sp>
      <p:sp>
        <p:nvSpPr>
          <p:cNvPr id="6" name="Rectángulo 5"/>
          <p:cNvSpPr/>
          <p:nvPr/>
        </p:nvSpPr>
        <p:spPr>
          <a:xfrm>
            <a:off x="3886200" y="4172076"/>
            <a:ext cx="3947160" cy="2322174"/>
          </a:xfrm>
          <a:prstGeom prst="rect">
            <a:avLst/>
          </a:prstGeom>
        </p:spPr>
        <p:txBody>
          <a:bodyPr wrap="square">
            <a:spAutoFit/>
          </a:bodyPr>
          <a:lstStyle/>
          <a:p>
            <a:pPr algn="ctr">
              <a:lnSpc>
                <a:spcPct val="115000"/>
              </a:lnSpc>
              <a:spcAft>
                <a:spcPts val="0"/>
              </a:spcAft>
            </a:pPr>
            <a:r>
              <a:rPr lang="es-ES" dirty="0">
                <a:solidFill>
                  <a:schemeClr val="bg1"/>
                </a:solidFill>
                <a:ea typeface="Century Gothic" panose="020B0502020202020204" pitchFamily="34" charset="0"/>
                <a:cs typeface="Century Gothic" panose="020B0502020202020204" pitchFamily="34" charset="0"/>
              </a:rPr>
              <a:t>Matemáticas</a:t>
            </a:r>
          </a:p>
          <a:p>
            <a:pPr algn="ctr">
              <a:lnSpc>
                <a:spcPct val="115000"/>
              </a:lnSpc>
              <a:spcAft>
                <a:spcPts val="0"/>
              </a:spcAft>
            </a:pPr>
            <a:endParaRPr lang="es-ES"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endParaRPr>
          </a:p>
          <a:p>
            <a:pPr algn="ctr">
              <a:lnSpc>
                <a:spcPct val="115000"/>
              </a:lnSpc>
              <a:spcAft>
                <a:spcPts val="0"/>
              </a:spcAft>
            </a:pPr>
            <a:r>
              <a:rPr lang="es-ES" dirty="0">
                <a:solidFill>
                  <a:schemeClr val="bg1"/>
                </a:solidFill>
              </a:rPr>
              <a:t>Que el alumno desarrolle la habilidad para resolver problemas reales que involucren sistemas de ecuaciones lineales, a través de diversas herramientas tecnológicas.</a:t>
            </a:r>
            <a:endParaRPr lang="es-ES" dirty="0">
              <a:solidFill>
                <a:schemeClr val="bg1"/>
              </a:solidFill>
              <a:latin typeface="Arial" panose="020B0604020202020204" pitchFamily="34" charset="0"/>
              <a:ea typeface="Arial" panose="020B0604020202020204" pitchFamily="34" charset="0"/>
            </a:endParaRPr>
          </a:p>
        </p:txBody>
      </p:sp>
      <p:sp>
        <p:nvSpPr>
          <p:cNvPr id="7" name="Rectángulo 6"/>
          <p:cNvSpPr/>
          <p:nvPr/>
        </p:nvSpPr>
        <p:spPr>
          <a:xfrm>
            <a:off x="7981071" y="4127051"/>
            <a:ext cx="3947160" cy="2626873"/>
          </a:xfrm>
          <a:prstGeom prst="rect">
            <a:avLst/>
          </a:prstGeom>
        </p:spPr>
        <p:txBody>
          <a:bodyPr wrap="square">
            <a:spAutoFit/>
          </a:bodyPr>
          <a:lstStyle/>
          <a:p>
            <a:pPr algn="ctr">
              <a:lnSpc>
                <a:spcPct val="115000"/>
              </a:lnSpc>
              <a:spcAft>
                <a:spcPts val="0"/>
              </a:spcAft>
            </a:pPr>
            <a:r>
              <a:rPr lang="es-ES" dirty="0">
                <a:solidFill>
                  <a:schemeClr val="bg1"/>
                </a:solidFill>
                <a:ea typeface="Century Gothic" panose="020B0502020202020204" pitchFamily="34" charset="0"/>
                <a:cs typeface="Century Gothic" panose="020B0502020202020204" pitchFamily="34" charset="0"/>
              </a:rPr>
              <a:t>Informática</a:t>
            </a:r>
            <a:endParaRPr lang="es-ES" dirty="0">
              <a:solidFill>
                <a:schemeClr val="bg1"/>
              </a:solidFill>
              <a:ea typeface="Arial" panose="020B0604020202020204" pitchFamily="34" charset="0"/>
            </a:endParaRPr>
          </a:p>
          <a:p>
            <a:endParaRPr lang="es-ES" dirty="0">
              <a:solidFill>
                <a:schemeClr val="bg1"/>
              </a:solidFill>
            </a:endParaRPr>
          </a:p>
          <a:p>
            <a:r>
              <a:rPr lang="es-ES" dirty="0">
                <a:solidFill>
                  <a:schemeClr val="bg1"/>
                </a:solidFill>
              </a:rPr>
              <a:t>Desarrollar habilidades para adquirir un pensamiento lógico matemático y algorítmico en el análisis y resolución de problemas computables mediante la</a:t>
            </a:r>
          </a:p>
          <a:p>
            <a:r>
              <a:rPr lang="es-ES" dirty="0">
                <a:solidFill>
                  <a:schemeClr val="bg1"/>
                </a:solidFill>
              </a:rPr>
              <a:t>elaboración de diagramas de flujo, comprobando la solución codificada a través de un lenguaje de programación.</a:t>
            </a:r>
            <a:endParaRPr lang="es-ES" dirty="0">
              <a:solidFill>
                <a:schemeClr val="bg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33650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207665"/>
            <a:ext cx="10515600" cy="1325563"/>
          </a:xfrm>
        </p:spPr>
        <p:txBody>
          <a:bodyPr/>
          <a:lstStyle/>
          <a:p>
            <a:r>
              <a:rPr lang="es-ES" sz="3600" dirty="0"/>
              <a:t>Contenido/Temas y productos propuestos</a:t>
            </a:r>
          </a:p>
        </p:txBody>
      </p:sp>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t>5.f</a:t>
            </a:r>
          </a:p>
        </p:txBody>
      </p:sp>
      <p:graphicFrame>
        <p:nvGraphicFramePr>
          <p:cNvPr id="5" name="Tabla 4"/>
          <p:cNvGraphicFramePr>
            <a:graphicFrameLocks noGrp="1"/>
          </p:cNvGraphicFramePr>
          <p:nvPr>
            <p:extLst>
              <p:ext uri="{D42A27DB-BD31-4B8C-83A1-F6EECF244321}">
                <p14:modId xmlns:p14="http://schemas.microsoft.com/office/powerpoint/2010/main" val="3800936155"/>
              </p:ext>
            </p:extLst>
          </p:nvPr>
        </p:nvGraphicFramePr>
        <p:xfrm>
          <a:off x="246743" y="2191657"/>
          <a:ext cx="11698513" cy="4310743"/>
        </p:xfrm>
        <a:graphic>
          <a:graphicData uri="http://schemas.openxmlformats.org/drawingml/2006/table">
            <a:tbl>
              <a:tblPr>
                <a:tableStyleId>{5C22544A-7EE6-4342-B048-85BDC9FD1C3A}</a:tableStyleId>
              </a:tblPr>
              <a:tblGrid>
                <a:gridCol w="3624482">
                  <a:extLst>
                    <a:ext uri="{9D8B030D-6E8A-4147-A177-3AD203B41FA5}">
                      <a16:colId xmlns:a16="http://schemas.microsoft.com/office/drawing/2014/main" val="2291016447"/>
                    </a:ext>
                  </a:extLst>
                </a:gridCol>
                <a:gridCol w="3591091">
                  <a:extLst>
                    <a:ext uri="{9D8B030D-6E8A-4147-A177-3AD203B41FA5}">
                      <a16:colId xmlns:a16="http://schemas.microsoft.com/office/drawing/2014/main" val="2521755517"/>
                    </a:ext>
                  </a:extLst>
                </a:gridCol>
                <a:gridCol w="4482940">
                  <a:extLst>
                    <a:ext uri="{9D8B030D-6E8A-4147-A177-3AD203B41FA5}">
                      <a16:colId xmlns:a16="http://schemas.microsoft.com/office/drawing/2014/main" val="2805796999"/>
                    </a:ext>
                  </a:extLst>
                </a:gridCol>
              </a:tblGrid>
              <a:tr h="1255026">
                <a:tc>
                  <a:txBody>
                    <a:bodyPr/>
                    <a:lstStyle/>
                    <a:p>
                      <a:pPr>
                        <a:lnSpc>
                          <a:spcPct val="115000"/>
                        </a:lnSpc>
                        <a:spcAft>
                          <a:spcPts val="0"/>
                        </a:spcAft>
                      </a:pPr>
                      <a:r>
                        <a:rPr lang="es-ES" sz="1800" b="1" dirty="0">
                          <a:effectLst/>
                        </a:rPr>
                        <a:t>Lógica:</a:t>
                      </a:r>
                      <a:r>
                        <a:rPr lang="es-ES" sz="1800" baseline="0" dirty="0">
                          <a:effectLst/>
                        </a:rPr>
                        <a:t> </a:t>
                      </a:r>
                      <a:r>
                        <a:rPr lang="es-ES" sz="1800" dirty="0">
                          <a:effectLst/>
                        </a:rPr>
                        <a:t>Para ordenar el razonamiento: lógica deductiva</a:t>
                      </a:r>
                      <a:endParaRPr lang="es-MX" sz="18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800" b="1" dirty="0">
                          <a:effectLst/>
                        </a:rPr>
                        <a:t>Matemáticas: </a:t>
                      </a:r>
                      <a:r>
                        <a:rPr lang="es-ES" sz="1800" dirty="0">
                          <a:effectLst/>
                        </a:rPr>
                        <a:t>Sistemas de ecuaciones lineales.</a:t>
                      </a:r>
                      <a:endParaRPr lang="es-MX" sz="18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800" b="1" dirty="0">
                          <a:effectLst/>
                        </a:rPr>
                        <a:t>Informática:</a:t>
                      </a:r>
                      <a:r>
                        <a:rPr lang="es-ES" sz="1800" dirty="0">
                          <a:effectLst/>
                        </a:rPr>
                        <a:t> Metodología de solución de problemas computables.</a:t>
                      </a:r>
                      <a:endParaRPr lang="es-MX" sz="18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299675446"/>
                  </a:ext>
                </a:extLst>
              </a:tr>
              <a:tr h="3055717">
                <a:tc>
                  <a:txBody>
                    <a:bodyPr/>
                    <a:lstStyle/>
                    <a:p>
                      <a:pPr>
                        <a:lnSpc>
                          <a:spcPct val="115000"/>
                        </a:lnSpc>
                        <a:spcAft>
                          <a:spcPts val="0"/>
                        </a:spcAft>
                      </a:pPr>
                      <a:r>
                        <a:rPr lang="es-ES" sz="1800" dirty="0">
                          <a:effectLst/>
                        </a:rPr>
                        <a:t>Argumentos, símbolos lógico</a:t>
                      </a:r>
                      <a:endParaRPr lang="es-MX" sz="1800" dirty="0">
                        <a:effectLst/>
                      </a:endParaRPr>
                    </a:p>
                    <a:p>
                      <a:pPr>
                        <a:lnSpc>
                          <a:spcPct val="115000"/>
                        </a:lnSpc>
                        <a:spcAft>
                          <a:spcPts val="0"/>
                        </a:spcAft>
                      </a:pPr>
                      <a:r>
                        <a:rPr lang="es-ES" sz="1800" dirty="0">
                          <a:effectLst/>
                        </a:rPr>
                        <a:t>Conectivas lógicas y tablas de verdad, Reglas de inferencia, equivalencia:</a:t>
                      </a:r>
                      <a:endParaRPr lang="es-MX" sz="1800" dirty="0">
                        <a:effectLst/>
                      </a:endParaRPr>
                    </a:p>
                    <a:p>
                      <a:pPr>
                        <a:lnSpc>
                          <a:spcPct val="115000"/>
                        </a:lnSpc>
                        <a:spcAft>
                          <a:spcPts val="0"/>
                        </a:spcAft>
                      </a:pPr>
                      <a:r>
                        <a:rPr lang="es-ES" sz="1800" dirty="0">
                          <a:effectLst/>
                        </a:rPr>
                        <a:t>Modus </a:t>
                      </a:r>
                      <a:r>
                        <a:rPr lang="es-ES" sz="1800" dirty="0" err="1">
                          <a:effectLst/>
                        </a:rPr>
                        <a:t>Ponens</a:t>
                      </a:r>
                      <a:r>
                        <a:rPr lang="es-ES" sz="1800" dirty="0">
                          <a:effectLst/>
                        </a:rPr>
                        <a:t>, Modus </a:t>
                      </a:r>
                      <a:r>
                        <a:rPr lang="es-ES" sz="1800" dirty="0" err="1">
                          <a:effectLst/>
                        </a:rPr>
                        <a:t>Tollens</a:t>
                      </a:r>
                      <a:r>
                        <a:rPr lang="es-ES" sz="1800" dirty="0">
                          <a:effectLst/>
                        </a:rPr>
                        <a:t>, Silogismo</a:t>
                      </a:r>
                      <a:endParaRPr lang="es-MX" sz="1800" dirty="0">
                        <a:effectLst/>
                      </a:endParaRPr>
                    </a:p>
                    <a:p>
                      <a:pPr>
                        <a:lnSpc>
                          <a:spcPct val="115000"/>
                        </a:lnSpc>
                        <a:spcAft>
                          <a:spcPts val="0"/>
                        </a:spcAft>
                      </a:pPr>
                      <a:r>
                        <a:rPr lang="es-ES" sz="1800" dirty="0">
                          <a:effectLst/>
                        </a:rPr>
                        <a:t>Disyuntivo, Silogismo Hipotético, Doble negación, Conjunción, Adición,</a:t>
                      </a:r>
                      <a:endParaRPr lang="es-MX" sz="1800" dirty="0">
                        <a:effectLst/>
                      </a:endParaRPr>
                    </a:p>
                    <a:p>
                      <a:pPr>
                        <a:lnSpc>
                          <a:spcPct val="115000"/>
                        </a:lnSpc>
                        <a:spcAft>
                          <a:spcPts val="0"/>
                        </a:spcAft>
                      </a:pPr>
                      <a:r>
                        <a:rPr lang="es-ES" sz="1800" dirty="0">
                          <a:effectLst/>
                        </a:rPr>
                        <a:t>Simplificación, Conmutación</a:t>
                      </a:r>
                      <a:endParaRPr lang="es-MX" sz="18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800" dirty="0">
                          <a:effectLst/>
                        </a:rPr>
                        <a:t>Variables.</a:t>
                      </a:r>
                      <a:endParaRPr lang="es-MX" sz="1800" dirty="0">
                        <a:effectLst/>
                      </a:endParaRPr>
                    </a:p>
                    <a:p>
                      <a:pPr>
                        <a:lnSpc>
                          <a:spcPct val="115000"/>
                        </a:lnSpc>
                        <a:spcAft>
                          <a:spcPts val="0"/>
                        </a:spcAft>
                      </a:pPr>
                      <a:r>
                        <a:rPr lang="es-ES" sz="1800" dirty="0">
                          <a:effectLst/>
                        </a:rPr>
                        <a:t>Ecuación lineal con una y dos variables</a:t>
                      </a:r>
                      <a:endParaRPr lang="es-MX" sz="1800" dirty="0">
                        <a:effectLst/>
                      </a:endParaRPr>
                    </a:p>
                    <a:p>
                      <a:pPr>
                        <a:lnSpc>
                          <a:spcPct val="115000"/>
                        </a:lnSpc>
                        <a:spcAft>
                          <a:spcPts val="0"/>
                        </a:spcAft>
                      </a:pPr>
                      <a:r>
                        <a:rPr lang="es-ES" sz="1800" dirty="0">
                          <a:effectLst/>
                        </a:rPr>
                        <a:t>Aplicaciones</a:t>
                      </a:r>
                      <a:endParaRPr lang="es-MX" sz="1800" dirty="0">
                        <a:effectLst/>
                      </a:endParaRPr>
                    </a:p>
                    <a:p>
                      <a:pPr>
                        <a:lnSpc>
                          <a:spcPct val="115000"/>
                        </a:lnSpc>
                        <a:spcAft>
                          <a:spcPts val="0"/>
                        </a:spcAft>
                      </a:pPr>
                      <a:r>
                        <a:rPr lang="es-ES" sz="1800" dirty="0">
                          <a:effectLst/>
                        </a:rPr>
                        <a:t>Ecuaciones lineales con una y dos variables</a:t>
                      </a:r>
                      <a:endParaRPr lang="es-MX" sz="1800" dirty="0">
                        <a:effectLst/>
                      </a:endParaRPr>
                    </a:p>
                    <a:p>
                      <a:pPr>
                        <a:lnSpc>
                          <a:spcPct val="115000"/>
                        </a:lnSpc>
                        <a:spcAft>
                          <a:spcPts val="0"/>
                        </a:spcAft>
                      </a:pPr>
                      <a:r>
                        <a:rPr lang="es-ES" sz="1800" dirty="0">
                          <a:effectLst/>
                        </a:rPr>
                        <a:t>Métodos de solución.</a:t>
                      </a:r>
                      <a:endParaRPr lang="es-MX" sz="18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800" dirty="0">
                          <a:effectLst/>
                        </a:rPr>
                        <a:t>Algoritmo</a:t>
                      </a:r>
                      <a:endParaRPr lang="es-MX" sz="1800" dirty="0">
                        <a:effectLst/>
                      </a:endParaRPr>
                    </a:p>
                    <a:p>
                      <a:pPr>
                        <a:lnSpc>
                          <a:spcPct val="115000"/>
                        </a:lnSpc>
                        <a:spcAft>
                          <a:spcPts val="0"/>
                        </a:spcAft>
                      </a:pPr>
                      <a:r>
                        <a:rPr lang="es-ES" sz="1800" dirty="0">
                          <a:effectLst/>
                        </a:rPr>
                        <a:t>Pseudocódigo</a:t>
                      </a:r>
                      <a:endParaRPr lang="es-MX" sz="1800" dirty="0">
                        <a:effectLst/>
                      </a:endParaRPr>
                    </a:p>
                    <a:p>
                      <a:pPr>
                        <a:lnSpc>
                          <a:spcPct val="115000"/>
                        </a:lnSpc>
                        <a:spcAft>
                          <a:spcPts val="0"/>
                        </a:spcAft>
                      </a:pPr>
                      <a:r>
                        <a:rPr lang="es-ES" sz="1800" dirty="0">
                          <a:effectLst/>
                        </a:rPr>
                        <a:t>diagrama de flujo</a:t>
                      </a:r>
                      <a:endParaRPr lang="es-MX" sz="1800" dirty="0">
                        <a:effectLst/>
                      </a:endParaRPr>
                    </a:p>
                    <a:p>
                      <a:pPr>
                        <a:lnSpc>
                          <a:spcPct val="115000"/>
                        </a:lnSpc>
                        <a:spcAft>
                          <a:spcPts val="0"/>
                        </a:spcAft>
                      </a:pPr>
                      <a:r>
                        <a:rPr lang="es-ES" sz="1800" dirty="0">
                          <a:effectLst/>
                        </a:rPr>
                        <a:t>Codificación</a:t>
                      </a:r>
                      <a:endParaRPr lang="es-MX" sz="1800" dirty="0">
                        <a:effectLst/>
                      </a:endParaRPr>
                    </a:p>
                    <a:p>
                      <a:pPr>
                        <a:lnSpc>
                          <a:spcPct val="115000"/>
                        </a:lnSpc>
                        <a:spcAft>
                          <a:spcPts val="0"/>
                        </a:spcAft>
                      </a:pPr>
                      <a:r>
                        <a:rPr lang="es-ES" sz="1800" dirty="0">
                          <a:effectLst/>
                        </a:rPr>
                        <a:t>Lenguaje de programación</a:t>
                      </a:r>
                      <a:endParaRPr lang="es-MX" sz="1800" dirty="0">
                        <a:effectLst/>
                      </a:endParaRPr>
                    </a:p>
                    <a:p>
                      <a:pPr>
                        <a:lnSpc>
                          <a:spcPct val="115000"/>
                        </a:lnSpc>
                        <a:spcAft>
                          <a:spcPts val="0"/>
                        </a:spcAft>
                      </a:pPr>
                      <a:r>
                        <a:rPr lang="es-ES" sz="1800" dirty="0">
                          <a:effectLst/>
                        </a:rPr>
                        <a:t>Estructuras de control</a:t>
                      </a:r>
                      <a:endParaRPr lang="es-MX" sz="1800" dirty="0">
                        <a:effectLst/>
                      </a:endParaRPr>
                    </a:p>
                    <a:p>
                      <a:pPr>
                        <a:lnSpc>
                          <a:spcPct val="115000"/>
                        </a:lnSpc>
                        <a:spcAft>
                          <a:spcPts val="0"/>
                        </a:spcAft>
                      </a:pPr>
                      <a:r>
                        <a:rPr lang="es-ES" sz="1800" dirty="0">
                          <a:effectLst/>
                        </a:rPr>
                        <a:t>condición lógica</a:t>
                      </a:r>
                      <a:endParaRPr lang="es-MX" sz="1800" dirty="0">
                        <a:effectLst/>
                      </a:endParaRPr>
                    </a:p>
                    <a:p>
                      <a:pPr>
                        <a:lnSpc>
                          <a:spcPct val="115000"/>
                        </a:lnSpc>
                        <a:spcAft>
                          <a:spcPts val="0"/>
                        </a:spcAft>
                      </a:pPr>
                      <a:r>
                        <a:rPr lang="es-ES" sz="1800" dirty="0">
                          <a:effectLst/>
                        </a:rPr>
                        <a:t>operadores lógicos</a:t>
                      </a:r>
                      <a:endParaRPr lang="es-MX" sz="18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09631869"/>
                  </a:ext>
                </a:extLst>
              </a:tr>
            </a:tbl>
          </a:graphicData>
        </a:graphic>
      </p:graphicFrame>
    </p:spTree>
    <p:extLst>
      <p:ext uri="{BB962C8B-B14F-4D97-AF65-F5344CB8AC3E}">
        <p14:creationId xmlns:p14="http://schemas.microsoft.com/office/powerpoint/2010/main" val="3331233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1606" y="469275"/>
            <a:ext cx="10515600" cy="1325563"/>
          </a:xfrm>
        </p:spPr>
        <p:txBody>
          <a:bodyPr/>
          <a:lstStyle/>
          <a:p>
            <a:pPr algn="ctr"/>
            <a:r>
              <a:rPr lang="es-ES" sz="3600" dirty="0"/>
              <a:t>Pregunta generadora, pregunta guía, problema a abordar</a:t>
            </a:r>
          </a:p>
        </p:txBody>
      </p:sp>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t>5.e</a:t>
            </a:r>
          </a:p>
        </p:txBody>
      </p:sp>
      <p:sp>
        <p:nvSpPr>
          <p:cNvPr id="4" name="Rectángulo 3"/>
          <p:cNvSpPr/>
          <p:nvPr/>
        </p:nvSpPr>
        <p:spPr>
          <a:xfrm>
            <a:off x="870855" y="2098754"/>
            <a:ext cx="10824977" cy="941796"/>
          </a:xfrm>
          <a:prstGeom prst="rect">
            <a:avLst/>
          </a:prstGeom>
        </p:spPr>
        <p:txBody>
          <a:bodyPr wrap="square">
            <a:spAutoFit/>
          </a:bodyPr>
          <a:lstStyle/>
          <a:p>
            <a:pPr>
              <a:lnSpc>
                <a:spcPct val="115000"/>
              </a:lnSpc>
              <a:spcAft>
                <a:spcPts val="0"/>
              </a:spcAft>
            </a:pPr>
            <a:r>
              <a:rPr lang="es-ES" sz="24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¿Cómo se estructura el pensamiento en sus relaciones para lograr el pensamiento científicas?</a:t>
            </a:r>
            <a:endParaRPr lang="es-MX" sz="2400" dirty="0">
              <a:solidFill>
                <a:schemeClr val="bg1"/>
              </a:solidFill>
              <a:latin typeface="Arial" panose="020B0604020202020204" pitchFamily="34" charset="0"/>
              <a:ea typeface="Arial" panose="020B0604020202020204" pitchFamily="34" charset="0"/>
            </a:endParaRPr>
          </a:p>
        </p:txBody>
      </p:sp>
      <p:sp>
        <p:nvSpPr>
          <p:cNvPr id="5" name="Rectángulo 4"/>
          <p:cNvSpPr/>
          <p:nvPr/>
        </p:nvSpPr>
        <p:spPr>
          <a:xfrm>
            <a:off x="187343" y="3162707"/>
            <a:ext cx="12192000" cy="1680460"/>
          </a:xfrm>
          <a:prstGeom prst="rect">
            <a:avLst/>
          </a:prstGeom>
        </p:spPr>
        <p:txBody>
          <a:bodyPr wrap="square">
            <a:spAutoFit/>
          </a:bodyPr>
          <a:lstStyle/>
          <a:p>
            <a:pPr>
              <a:lnSpc>
                <a:spcPct val="115000"/>
              </a:lnSpc>
              <a:spcAft>
                <a:spcPts val="0"/>
              </a:spcAft>
            </a:pPr>
            <a:r>
              <a:rPr lang="es-ES" sz="24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¿Existe una relación entre las matemáticas, lógica e informática?</a:t>
            </a:r>
            <a:endParaRPr lang="es-MX" sz="2400" dirty="0">
              <a:solidFill>
                <a:schemeClr val="bg1"/>
              </a:solidFill>
              <a:latin typeface="Arial" panose="020B0604020202020204" pitchFamily="34" charset="0"/>
              <a:ea typeface="Arial" panose="020B0604020202020204" pitchFamily="34" charset="0"/>
            </a:endParaRPr>
          </a:p>
          <a:p>
            <a:pPr>
              <a:lnSpc>
                <a:spcPct val="115000"/>
              </a:lnSpc>
              <a:spcAft>
                <a:spcPts val="0"/>
              </a:spcAft>
            </a:pPr>
            <a:r>
              <a:rPr lang="es-ES" sz="24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2400" dirty="0">
              <a:solidFill>
                <a:schemeClr val="bg1"/>
              </a:solidFill>
              <a:latin typeface="Arial" panose="020B0604020202020204" pitchFamily="34" charset="0"/>
              <a:ea typeface="Arial" panose="020B0604020202020204" pitchFamily="34" charset="0"/>
            </a:endParaRPr>
          </a:p>
          <a:p>
            <a:r>
              <a:rPr lang="es-ES" sz="24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¿Consideras que los sistemas ecuaciones lineales tienen alguna relación con la lógica y la informática? </a:t>
            </a:r>
            <a:endParaRPr lang="es-MX" sz="2400" dirty="0">
              <a:solidFill>
                <a:schemeClr val="bg1"/>
              </a:solidFill>
            </a:endParaRPr>
          </a:p>
        </p:txBody>
      </p:sp>
      <p:sp>
        <p:nvSpPr>
          <p:cNvPr id="6" name="Rectángulo 5"/>
          <p:cNvSpPr/>
          <p:nvPr/>
        </p:nvSpPr>
        <p:spPr>
          <a:xfrm>
            <a:off x="187342" y="5149206"/>
            <a:ext cx="11645931" cy="830997"/>
          </a:xfrm>
          <a:prstGeom prst="rect">
            <a:avLst/>
          </a:prstGeom>
        </p:spPr>
        <p:txBody>
          <a:bodyPr wrap="square">
            <a:spAutoFit/>
          </a:bodyPr>
          <a:lstStyle/>
          <a:p>
            <a:r>
              <a:rPr lang="es-ES" sz="24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¿Se pueden implementar fórmulas matemáticas en el lenguaje de alto nivel manejado (visual </a:t>
            </a:r>
            <a:r>
              <a:rPr lang="es-ES" sz="2400" dirty="0" err="1">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basic</a:t>
            </a:r>
            <a:r>
              <a:rPr lang="es-ES" sz="24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a:t>
            </a:r>
            <a:endParaRPr lang="es-MX" sz="2400" dirty="0">
              <a:solidFill>
                <a:schemeClr val="bg1"/>
              </a:solidFill>
            </a:endParaRPr>
          </a:p>
        </p:txBody>
      </p:sp>
    </p:spTree>
    <p:extLst>
      <p:ext uri="{BB962C8B-B14F-4D97-AF65-F5344CB8AC3E}">
        <p14:creationId xmlns:p14="http://schemas.microsoft.com/office/powerpoint/2010/main" val="3041495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619" t="16949" r="24683" b="6860"/>
          <a:stretch/>
        </p:blipFill>
        <p:spPr>
          <a:xfrm>
            <a:off x="1698171" y="207665"/>
            <a:ext cx="8244114" cy="6493458"/>
          </a:xfrm>
          <a:prstGeom prst="rect">
            <a:avLst/>
          </a:prstGeom>
        </p:spPr>
      </p:pic>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5.g</a:t>
            </a:r>
          </a:p>
        </p:txBody>
      </p:sp>
    </p:spTree>
    <p:extLst>
      <p:ext uri="{BB962C8B-B14F-4D97-AF65-F5344CB8AC3E}">
        <p14:creationId xmlns:p14="http://schemas.microsoft.com/office/powerpoint/2010/main" val="1560771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3889" t="19065" r="25635" b="7425"/>
          <a:stretch/>
        </p:blipFill>
        <p:spPr>
          <a:xfrm>
            <a:off x="1799766" y="215910"/>
            <a:ext cx="7736115" cy="6337290"/>
          </a:xfrm>
          <a:prstGeom prst="rect">
            <a:avLst/>
          </a:prstGeom>
        </p:spPr>
      </p:pic>
      <p:sp>
        <p:nvSpPr>
          <p:cNvPr id="4" name="CuadroTexto 3"/>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5.g</a:t>
            </a:r>
          </a:p>
        </p:txBody>
      </p:sp>
    </p:spTree>
    <p:extLst>
      <p:ext uri="{BB962C8B-B14F-4D97-AF65-F5344CB8AC3E}">
        <p14:creationId xmlns:p14="http://schemas.microsoft.com/office/powerpoint/2010/main" val="3508763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3650" t="19489" r="24603" b="7425"/>
          <a:stretch/>
        </p:blipFill>
        <p:spPr>
          <a:xfrm>
            <a:off x="1254503" y="0"/>
            <a:ext cx="8485149" cy="6741268"/>
          </a:xfrm>
          <a:prstGeom prst="rect">
            <a:avLst/>
          </a:prstGeom>
        </p:spPr>
      </p:pic>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5.g</a:t>
            </a:r>
          </a:p>
        </p:txBody>
      </p:sp>
    </p:spTree>
    <p:extLst>
      <p:ext uri="{BB962C8B-B14F-4D97-AF65-F5344CB8AC3E}">
        <p14:creationId xmlns:p14="http://schemas.microsoft.com/office/powerpoint/2010/main" val="3127430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4000" b="1" dirty="0">
                <a:effectLst>
                  <a:outerShdw blurRad="38100" dist="38100" dir="2700000" algn="tl">
                    <a:srgbClr val="000000">
                      <a:alpha val="43137"/>
                    </a:srgbClr>
                  </a:outerShdw>
                </a:effectLst>
              </a:rPr>
              <a:t>Maestros participantes y asignaturas</a:t>
            </a:r>
          </a:p>
        </p:txBody>
      </p:sp>
      <p:graphicFrame>
        <p:nvGraphicFramePr>
          <p:cNvPr id="10" name="Tabla 10"/>
          <p:cNvGraphicFramePr>
            <a:graphicFrameLocks noGrp="1"/>
          </p:cNvGraphicFramePr>
          <p:nvPr>
            <p:extLst>
              <p:ext uri="{D42A27DB-BD31-4B8C-83A1-F6EECF244321}">
                <p14:modId xmlns:p14="http://schemas.microsoft.com/office/powerpoint/2010/main" val="332927607"/>
              </p:ext>
            </p:extLst>
          </p:nvPr>
        </p:nvGraphicFramePr>
        <p:xfrm>
          <a:off x="2062573" y="3289695"/>
          <a:ext cx="7264186" cy="2119532"/>
        </p:xfrm>
        <a:graphic>
          <a:graphicData uri="http://schemas.openxmlformats.org/drawingml/2006/table">
            <a:tbl>
              <a:tblPr firstRow="1" bandRow="1">
                <a:tableStyleId>{5C22544A-7EE6-4342-B048-85BDC9FD1C3A}</a:tableStyleId>
              </a:tblPr>
              <a:tblGrid>
                <a:gridCol w="4017223">
                  <a:extLst>
                    <a:ext uri="{9D8B030D-6E8A-4147-A177-3AD203B41FA5}">
                      <a16:colId xmlns:a16="http://schemas.microsoft.com/office/drawing/2014/main" val="1262914860"/>
                    </a:ext>
                  </a:extLst>
                </a:gridCol>
                <a:gridCol w="3246963">
                  <a:extLst>
                    <a:ext uri="{9D8B030D-6E8A-4147-A177-3AD203B41FA5}">
                      <a16:colId xmlns:a16="http://schemas.microsoft.com/office/drawing/2014/main" val="2873369657"/>
                    </a:ext>
                  </a:extLst>
                </a:gridCol>
              </a:tblGrid>
              <a:tr h="370839">
                <a:tc>
                  <a:txBody>
                    <a:bodyPr/>
                    <a:lstStyle/>
                    <a:p>
                      <a:pPr algn="ctr">
                        <a:buNone/>
                      </a:pPr>
                      <a:r>
                        <a:rPr lang="es-ES" sz="2000" dirty="0">
                          <a:effectLst>
                            <a:outerShdw blurRad="38100" dist="38100" dir="2700000" algn="tl">
                              <a:srgbClr val="000000">
                                <a:alpha val="43137"/>
                              </a:srgbClr>
                            </a:outerShdw>
                          </a:effectLst>
                          <a:latin typeface="Century Gothic"/>
                        </a:rPr>
                        <a:t>NOMBRE</a:t>
                      </a:r>
                    </a:p>
                  </a:txBody>
                  <a:tcPr anchor="ctr"/>
                </a:tc>
                <a:tc>
                  <a:txBody>
                    <a:bodyPr/>
                    <a:lstStyle/>
                    <a:p>
                      <a:pPr algn="ctr">
                        <a:buNone/>
                      </a:pPr>
                      <a:r>
                        <a:rPr lang="es-ES" sz="2000" dirty="0">
                          <a:effectLst>
                            <a:outerShdw blurRad="38100" dist="38100" dir="2700000" algn="tl">
                              <a:srgbClr val="000000">
                                <a:alpha val="43137"/>
                              </a:srgbClr>
                            </a:outerShdw>
                          </a:effectLst>
                          <a:latin typeface="Century Gothic"/>
                        </a:rPr>
                        <a:t>ASIGNATURA</a:t>
                      </a:r>
                    </a:p>
                  </a:txBody>
                  <a:tcPr anchor="ctr"/>
                </a:tc>
                <a:extLst>
                  <a:ext uri="{0D108BD9-81ED-4DB2-BD59-A6C34878D82A}">
                    <a16:rowId xmlns:a16="http://schemas.microsoft.com/office/drawing/2014/main" val="3831891915"/>
                  </a:ext>
                </a:extLst>
              </a:tr>
              <a:tr h="430823">
                <a:tc>
                  <a:txBody>
                    <a:bodyPr/>
                    <a:lstStyle/>
                    <a:p>
                      <a:pPr algn="ctr">
                        <a:buNone/>
                      </a:pPr>
                      <a:r>
                        <a:rPr lang="es-ES" sz="2000" dirty="0">
                          <a:latin typeface="Century Gothic"/>
                        </a:rPr>
                        <a:t>Maximino López Martínez</a:t>
                      </a:r>
                    </a:p>
                  </a:txBody>
                  <a:tcPr anchor="ctr"/>
                </a:tc>
                <a:tc>
                  <a:txBody>
                    <a:bodyPr/>
                    <a:lstStyle/>
                    <a:p>
                      <a:pPr algn="ctr">
                        <a:buNone/>
                      </a:pPr>
                      <a:r>
                        <a:rPr lang="es-ES" sz="2000" dirty="0">
                          <a:latin typeface="Century Gothic"/>
                        </a:rPr>
                        <a:t>Lógica</a:t>
                      </a:r>
                    </a:p>
                  </a:txBody>
                  <a:tcPr anchor="ctr"/>
                </a:tc>
                <a:extLst>
                  <a:ext uri="{0D108BD9-81ED-4DB2-BD59-A6C34878D82A}">
                    <a16:rowId xmlns:a16="http://schemas.microsoft.com/office/drawing/2014/main" val="1292814711"/>
                  </a:ext>
                </a:extLst>
              </a:tr>
              <a:tr h="413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latin typeface="Century Gothic"/>
                        </a:rPr>
                        <a:t>Mariana Marín Castro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latin typeface="Century Gothic"/>
                        </a:rPr>
                        <a:t>Matemáticas</a:t>
                      </a:r>
                    </a:p>
                  </a:txBody>
                  <a:tcPr anchor="ctr"/>
                </a:tc>
                <a:extLst>
                  <a:ext uri="{0D108BD9-81ED-4DB2-BD59-A6C34878D82A}">
                    <a16:rowId xmlns:a16="http://schemas.microsoft.com/office/drawing/2014/main" val="3344189743"/>
                  </a:ext>
                </a:extLst>
              </a:tr>
              <a:tr h="439615">
                <a:tc>
                  <a:txBody>
                    <a:bodyPr/>
                    <a:lstStyle/>
                    <a:p>
                      <a:pPr algn="ctr">
                        <a:buNone/>
                      </a:pPr>
                      <a:r>
                        <a:rPr lang="es-ES" sz="2000" dirty="0">
                          <a:latin typeface="Century Gothic"/>
                        </a:rPr>
                        <a:t>Vanessa Suárez</a:t>
                      </a:r>
                      <a:r>
                        <a:rPr lang="es-ES" sz="2000" baseline="0" dirty="0">
                          <a:latin typeface="Century Gothic"/>
                        </a:rPr>
                        <a:t> Navarrete</a:t>
                      </a:r>
                      <a:endParaRPr lang="es-ES" sz="2000" dirty="0">
                        <a:latin typeface="Century Gothic"/>
                      </a:endParaRPr>
                    </a:p>
                  </a:txBody>
                  <a:tcPr anchor="ctr"/>
                </a:tc>
                <a:tc>
                  <a:txBody>
                    <a:bodyPr/>
                    <a:lstStyle/>
                    <a:p>
                      <a:pPr algn="ctr">
                        <a:buNone/>
                      </a:pPr>
                      <a:r>
                        <a:rPr lang="es-ES" sz="2000" dirty="0">
                          <a:latin typeface="Century Gothic"/>
                        </a:rPr>
                        <a:t>Informática</a:t>
                      </a:r>
                    </a:p>
                  </a:txBody>
                  <a:tcPr anchor="ctr"/>
                </a:tc>
                <a:extLst>
                  <a:ext uri="{0D108BD9-81ED-4DB2-BD59-A6C34878D82A}">
                    <a16:rowId xmlns:a16="http://schemas.microsoft.com/office/drawing/2014/main" val="3016192626"/>
                  </a:ext>
                </a:extLst>
              </a:tr>
              <a:tr h="4396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latin typeface="Century Gothic"/>
                        </a:rPr>
                        <a:t>José</a:t>
                      </a:r>
                      <a:r>
                        <a:rPr lang="es-ES" sz="2000" baseline="0" dirty="0">
                          <a:latin typeface="Century Gothic"/>
                        </a:rPr>
                        <a:t> </a:t>
                      </a:r>
                      <a:r>
                        <a:rPr lang="es-ES" sz="2000" dirty="0">
                          <a:latin typeface="Century Gothic"/>
                        </a:rPr>
                        <a:t>Florián</a:t>
                      </a:r>
                      <a:r>
                        <a:rPr lang="es-ES" sz="2000" baseline="0" dirty="0">
                          <a:latin typeface="Century Gothic"/>
                        </a:rPr>
                        <a:t> Ramos Rojas</a:t>
                      </a:r>
                      <a:endParaRPr lang="es-ES" sz="2000" dirty="0">
                        <a:latin typeface="Century Gothic"/>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latin typeface="Century Gothic"/>
                        </a:rPr>
                        <a:t>Informática</a:t>
                      </a:r>
                    </a:p>
                  </a:txBody>
                  <a:tcPr anchor="ctr"/>
                </a:tc>
                <a:extLst>
                  <a:ext uri="{0D108BD9-81ED-4DB2-BD59-A6C34878D82A}">
                    <a16:rowId xmlns:a16="http://schemas.microsoft.com/office/drawing/2014/main" val="2189215029"/>
                  </a:ext>
                </a:extLst>
              </a:tr>
            </a:tbl>
          </a:graphicData>
        </a:graphic>
      </p:graphicFrame>
      <p:sp>
        <p:nvSpPr>
          <p:cNvPr id="4" name="CuadroTexto 3"/>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2</a:t>
            </a:r>
          </a:p>
        </p:txBody>
      </p:sp>
    </p:spTree>
    <p:extLst>
      <p:ext uri="{BB962C8B-B14F-4D97-AF65-F5344CB8AC3E}">
        <p14:creationId xmlns:p14="http://schemas.microsoft.com/office/powerpoint/2010/main" val="3392823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3809" t="16808" r="25317" b="10811"/>
          <a:stretch/>
        </p:blipFill>
        <p:spPr>
          <a:xfrm>
            <a:off x="1329446" y="88632"/>
            <a:ext cx="8485763" cy="6791259"/>
          </a:xfrm>
          <a:prstGeom prst="rect">
            <a:avLst/>
          </a:prstGeom>
        </p:spPr>
      </p:pic>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5.g</a:t>
            </a:r>
          </a:p>
        </p:txBody>
      </p:sp>
    </p:spTree>
    <p:extLst>
      <p:ext uri="{BB962C8B-B14F-4D97-AF65-F5344CB8AC3E}">
        <p14:creationId xmlns:p14="http://schemas.microsoft.com/office/powerpoint/2010/main" val="1962093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3730" t="18925" r="25397" b="8130"/>
          <a:stretch/>
        </p:blipFill>
        <p:spPr>
          <a:xfrm>
            <a:off x="1189090" y="0"/>
            <a:ext cx="8295378" cy="6690656"/>
          </a:xfrm>
          <a:prstGeom prst="rect">
            <a:avLst/>
          </a:prstGeom>
        </p:spPr>
      </p:pic>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5.g</a:t>
            </a:r>
          </a:p>
        </p:txBody>
      </p:sp>
    </p:spTree>
    <p:extLst>
      <p:ext uri="{BB962C8B-B14F-4D97-AF65-F5344CB8AC3E}">
        <p14:creationId xmlns:p14="http://schemas.microsoft.com/office/powerpoint/2010/main" val="3401855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508" t="27532" r="24841" b="9823"/>
          <a:stretch/>
        </p:blipFill>
        <p:spPr>
          <a:xfrm>
            <a:off x="1117598" y="123371"/>
            <a:ext cx="9298037" cy="6734629"/>
          </a:xfrm>
          <a:prstGeom prst="rect">
            <a:avLst/>
          </a:prstGeom>
        </p:spPr>
      </p:pic>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5.g</a:t>
            </a:r>
          </a:p>
        </p:txBody>
      </p:sp>
    </p:spTree>
    <p:extLst>
      <p:ext uri="{BB962C8B-B14F-4D97-AF65-F5344CB8AC3E}">
        <p14:creationId xmlns:p14="http://schemas.microsoft.com/office/powerpoint/2010/main" val="1877377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4286" t="22875" r="24207" b="9824"/>
          <a:stretch/>
        </p:blipFill>
        <p:spPr>
          <a:xfrm>
            <a:off x="1248228" y="0"/>
            <a:ext cx="9330906" cy="6858000"/>
          </a:xfrm>
          <a:prstGeom prst="rect">
            <a:avLst/>
          </a:prstGeom>
        </p:spPr>
      </p:pic>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5.g</a:t>
            </a:r>
          </a:p>
        </p:txBody>
      </p:sp>
    </p:spTree>
    <p:extLst>
      <p:ext uri="{BB962C8B-B14F-4D97-AF65-F5344CB8AC3E}">
        <p14:creationId xmlns:p14="http://schemas.microsoft.com/office/powerpoint/2010/main" val="2426942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5397" t="23721" r="25239" b="9541"/>
          <a:stretch/>
        </p:blipFill>
        <p:spPr>
          <a:xfrm>
            <a:off x="1596570" y="0"/>
            <a:ext cx="9027887" cy="6865257"/>
          </a:xfrm>
          <a:prstGeom prst="rect">
            <a:avLst/>
          </a:prstGeom>
        </p:spPr>
      </p:pic>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5.g</a:t>
            </a:r>
          </a:p>
        </p:txBody>
      </p:sp>
    </p:spTree>
    <p:extLst>
      <p:ext uri="{BB962C8B-B14F-4D97-AF65-F5344CB8AC3E}">
        <p14:creationId xmlns:p14="http://schemas.microsoft.com/office/powerpoint/2010/main" val="1101935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111" t="24991" r="25079" b="8412"/>
          <a:stretch/>
        </p:blipFill>
        <p:spPr>
          <a:xfrm>
            <a:off x="1683657" y="7256"/>
            <a:ext cx="8926286" cy="6850744"/>
          </a:xfrm>
          <a:prstGeom prst="rect">
            <a:avLst/>
          </a:prstGeom>
        </p:spPr>
      </p:pic>
      <p:sp>
        <p:nvSpPr>
          <p:cNvPr id="3" name="CuadroTexto 2"/>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5.g</a:t>
            </a:r>
          </a:p>
        </p:txBody>
      </p:sp>
    </p:spTree>
    <p:extLst>
      <p:ext uri="{BB962C8B-B14F-4D97-AF65-F5344CB8AC3E}">
        <p14:creationId xmlns:p14="http://schemas.microsoft.com/office/powerpoint/2010/main" val="1298008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8968" t="6790" r="20635" b="5733"/>
          <a:stretch/>
        </p:blipFill>
        <p:spPr>
          <a:xfrm>
            <a:off x="1857829" y="0"/>
            <a:ext cx="8316686" cy="6775749"/>
          </a:xfrm>
          <a:prstGeom prst="rect">
            <a:avLst/>
          </a:prstGeom>
        </p:spPr>
      </p:pic>
      <p:sp>
        <p:nvSpPr>
          <p:cNvPr id="4" name="CuadroTexto 3"/>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5.g</a:t>
            </a:r>
          </a:p>
        </p:txBody>
      </p:sp>
    </p:spTree>
    <p:extLst>
      <p:ext uri="{BB962C8B-B14F-4D97-AF65-F5344CB8AC3E}">
        <p14:creationId xmlns:p14="http://schemas.microsoft.com/office/powerpoint/2010/main" val="293675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E80C92A-281C-4776-AC3C-BAF3E1A744E3}"/>
              </a:ext>
            </a:extLst>
          </p:cNvPr>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5.h</a:t>
            </a:r>
          </a:p>
        </p:txBody>
      </p:sp>
      <p:sp>
        <p:nvSpPr>
          <p:cNvPr id="3" name="Título 1">
            <a:extLst>
              <a:ext uri="{FF2B5EF4-FFF2-40B4-BE49-F238E27FC236}">
                <a16:creationId xmlns:a16="http://schemas.microsoft.com/office/drawing/2014/main" id="{B7DF9059-F0A5-400F-B8E9-ED780D122335}"/>
              </a:ext>
            </a:extLst>
          </p:cNvPr>
          <p:cNvSpPr txBox="1">
            <a:spLocks/>
          </p:cNvSpPr>
          <p:nvPr/>
        </p:nvSpPr>
        <p:spPr>
          <a:xfrm>
            <a:off x="1267523" y="389001"/>
            <a:ext cx="6489637" cy="6196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dirty="0"/>
              <a:t>Reflexión grupo. Interdisciplinario. Reunión de zona</a:t>
            </a:r>
          </a:p>
        </p:txBody>
      </p:sp>
    </p:spTree>
    <p:extLst>
      <p:ext uri="{BB962C8B-B14F-4D97-AF65-F5344CB8AC3E}">
        <p14:creationId xmlns:p14="http://schemas.microsoft.com/office/powerpoint/2010/main" val="4101902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89643" y="206862"/>
            <a:ext cx="8540941" cy="619614"/>
          </a:xfrm>
        </p:spPr>
        <p:txBody>
          <a:bodyPr>
            <a:normAutofit/>
          </a:bodyPr>
          <a:lstStyle/>
          <a:p>
            <a:r>
              <a:rPr lang="es-ES" sz="2000" dirty="0"/>
              <a:t>Organizador gráfico: preguntas esenciales    </a:t>
            </a:r>
          </a:p>
        </p:txBody>
      </p:sp>
      <p:pic>
        <p:nvPicPr>
          <p:cNvPr id="5" name="Marcador de contenido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50606" y="712178"/>
            <a:ext cx="7225165" cy="5418874"/>
          </a:xfrm>
        </p:spPr>
      </p:pic>
      <p:sp>
        <p:nvSpPr>
          <p:cNvPr id="4" name="CuadroTexto 3"/>
          <p:cNvSpPr txBox="1"/>
          <p:nvPr/>
        </p:nvSpPr>
        <p:spPr>
          <a:xfrm>
            <a:off x="11493553" y="0"/>
            <a:ext cx="581906" cy="523220"/>
          </a:xfrm>
          <a:prstGeom prst="rect">
            <a:avLst/>
          </a:prstGeom>
          <a:noFill/>
        </p:spPr>
        <p:txBody>
          <a:bodyPr wrap="square" rtlCol="0">
            <a:spAutoFit/>
          </a:bodyPr>
          <a:lstStyle/>
          <a:p>
            <a:r>
              <a:rPr lang="es-ES" sz="2800" dirty="0">
                <a:solidFill>
                  <a:schemeClr val="bg1"/>
                </a:solidFill>
              </a:rPr>
              <a:t>5.i</a:t>
            </a:r>
          </a:p>
        </p:txBody>
      </p:sp>
    </p:spTree>
    <p:extLst>
      <p:ext uri="{BB962C8B-B14F-4D97-AF65-F5344CB8AC3E}">
        <p14:creationId xmlns:p14="http://schemas.microsoft.com/office/powerpoint/2010/main" val="3298651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89643" y="206862"/>
            <a:ext cx="6204775" cy="619614"/>
          </a:xfrm>
        </p:spPr>
        <p:txBody>
          <a:bodyPr>
            <a:normAutofit/>
          </a:bodyPr>
          <a:lstStyle/>
          <a:p>
            <a:r>
              <a:rPr lang="es-ES" sz="2000" dirty="0"/>
              <a:t>Organizador gráfico: proceso de indagación</a:t>
            </a:r>
          </a:p>
        </p:txBody>
      </p:sp>
      <p:pic>
        <p:nvPicPr>
          <p:cNvPr id="4" name="Marcador de contenido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037714" y="692364"/>
            <a:ext cx="8081645" cy="6061234"/>
          </a:xfrm>
        </p:spPr>
      </p:pic>
      <p:sp>
        <p:nvSpPr>
          <p:cNvPr id="5" name="CuadroTexto 4"/>
          <p:cNvSpPr txBox="1"/>
          <p:nvPr/>
        </p:nvSpPr>
        <p:spPr>
          <a:xfrm>
            <a:off x="11493553" y="0"/>
            <a:ext cx="581906" cy="523220"/>
          </a:xfrm>
          <a:prstGeom prst="rect">
            <a:avLst/>
          </a:prstGeom>
          <a:noFill/>
        </p:spPr>
        <p:txBody>
          <a:bodyPr wrap="square" rtlCol="0">
            <a:spAutoFit/>
          </a:bodyPr>
          <a:lstStyle/>
          <a:p>
            <a:r>
              <a:rPr lang="es-ES" sz="2800" dirty="0">
                <a:solidFill>
                  <a:schemeClr val="bg1"/>
                </a:solidFill>
              </a:rPr>
              <a:t>5.i</a:t>
            </a:r>
          </a:p>
        </p:txBody>
      </p:sp>
    </p:spTree>
    <p:extLst>
      <p:ext uri="{BB962C8B-B14F-4D97-AF65-F5344CB8AC3E}">
        <p14:creationId xmlns:p14="http://schemas.microsoft.com/office/powerpoint/2010/main" val="2568028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189535" y="5450210"/>
            <a:ext cx="7482254" cy="646331"/>
          </a:xfrm>
          <a:prstGeom prst="rect">
            <a:avLst/>
          </a:prstGeom>
          <a:solidFill>
            <a:schemeClr val="accent5"/>
          </a:solidFill>
          <a:ln>
            <a:noFill/>
          </a:ln>
          <a:effectLst>
            <a:outerShdw blurRad="50800" dist="38100" dir="18900000" algn="b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nchor="t">
            <a:spAutoFit/>
          </a:bodyPr>
          <a:lstStyle/>
          <a:p>
            <a:pPr algn="ctr"/>
            <a:r>
              <a:rPr lang="en-US" sz="3600" b="1" dirty="0">
                <a:effectLst>
                  <a:outerShdw blurRad="38100" dist="38100" dir="2700000" algn="tl">
                    <a:srgbClr val="000000">
                      <a:alpha val="43137"/>
                    </a:srgbClr>
                  </a:outerShdw>
                </a:effectLst>
              </a:rPr>
              <a:t>TÉRMINO: 5 </a:t>
            </a:r>
            <a:r>
              <a:rPr lang="en-US" sz="3600" b="1" dirty="0" err="1">
                <a:effectLst>
                  <a:outerShdw blurRad="38100" dist="38100" dir="2700000" algn="tl">
                    <a:srgbClr val="000000">
                      <a:alpha val="43137"/>
                    </a:srgbClr>
                  </a:outerShdw>
                </a:effectLst>
              </a:rPr>
              <a:t>abril</a:t>
            </a:r>
            <a:r>
              <a:rPr lang="en-US" sz="3600" b="1" dirty="0">
                <a:effectLst>
                  <a:outerShdw blurRad="38100" dist="38100" dir="2700000" algn="tl">
                    <a:srgbClr val="000000">
                      <a:alpha val="43137"/>
                    </a:srgbClr>
                  </a:outerShdw>
                </a:effectLst>
              </a:rPr>
              <a:t> 2019</a:t>
            </a:r>
          </a:p>
        </p:txBody>
      </p:sp>
      <p:sp>
        <p:nvSpPr>
          <p:cNvPr id="2" name="CuadroTexto 1"/>
          <p:cNvSpPr txBox="1"/>
          <p:nvPr/>
        </p:nvSpPr>
        <p:spPr>
          <a:xfrm>
            <a:off x="647700" y="590548"/>
            <a:ext cx="7652238" cy="1569660"/>
          </a:xfrm>
          <a:prstGeom prst="rect">
            <a:avLst/>
          </a:prstGeom>
          <a:solidFill>
            <a:schemeClr val="accent5"/>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b="1" dirty="0">
                <a:effectLst>
                  <a:outerShdw blurRad="38100" dist="38100" dir="2700000" algn="tl">
                    <a:srgbClr val="000000">
                      <a:alpha val="43137"/>
                    </a:srgbClr>
                  </a:outerShdw>
                </a:effectLst>
              </a:rPr>
              <a:t>PROYECTO A REALIZARSE EN EL CICLO ESCOLAR 2018-2019</a:t>
            </a:r>
            <a:endParaRPr lang="es-ES" sz="4800" dirty="0">
              <a:solidFill>
                <a:schemeClr val="bg1"/>
              </a:solidFill>
            </a:endParaRPr>
          </a:p>
        </p:txBody>
      </p:sp>
      <p:sp>
        <p:nvSpPr>
          <p:cNvPr id="4" name="CuadroTexto 3"/>
          <p:cNvSpPr txBox="1"/>
          <p:nvPr/>
        </p:nvSpPr>
        <p:spPr>
          <a:xfrm>
            <a:off x="2476500" y="3302168"/>
            <a:ext cx="7482254" cy="646331"/>
          </a:xfrm>
          <a:prstGeom prst="rect">
            <a:avLst/>
          </a:prstGeom>
          <a:solidFill>
            <a:schemeClr val="accent5"/>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ES"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INICIO: 12 marzo 2019</a:t>
            </a:r>
          </a:p>
        </p:txBody>
      </p:sp>
      <p:sp>
        <p:nvSpPr>
          <p:cNvPr id="6" name="CuadroTexto 5"/>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3</a:t>
            </a:r>
          </a:p>
        </p:txBody>
      </p:sp>
    </p:spTree>
    <p:extLst>
      <p:ext uri="{BB962C8B-B14F-4D97-AF65-F5344CB8AC3E}">
        <p14:creationId xmlns:p14="http://schemas.microsoft.com/office/powerpoint/2010/main" val="4199273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a:srcRect l="14426" t="4365" r="15739" b="8044"/>
          <a:stretch/>
        </p:blipFill>
        <p:spPr bwMode="auto">
          <a:xfrm>
            <a:off x="623149" y="426544"/>
            <a:ext cx="10898920" cy="6308750"/>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P6 A.M.E. General</a:t>
            </a:r>
            <a:endParaRPr lang="es-MX" dirty="0">
              <a:solidFill>
                <a:schemeClr val="bg1"/>
              </a:solidFill>
            </a:endParaRPr>
          </a:p>
        </p:txBody>
      </p:sp>
    </p:spTree>
    <p:extLst>
      <p:ext uri="{BB962C8B-B14F-4D97-AF65-F5344CB8AC3E}">
        <p14:creationId xmlns:p14="http://schemas.microsoft.com/office/powerpoint/2010/main" val="508451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6269" t="7913" r="16964" b="12680"/>
          <a:stretch/>
        </p:blipFill>
        <p:spPr bwMode="auto">
          <a:xfrm>
            <a:off x="414337" y="281940"/>
            <a:ext cx="11076623" cy="636270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P6 A.M.E. General</a:t>
            </a:r>
            <a:endParaRPr lang="es-MX" dirty="0">
              <a:solidFill>
                <a:schemeClr val="bg1"/>
              </a:solidFill>
            </a:endParaRPr>
          </a:p>
        </p:txBody>
      </p:sp>
    </p:spTree>
    <p:extLst>
      <p:ext uri="{BB962C8B-B14F-4D97-AF65-F5344CB8AC3E}">
        <p14:creationId xmlns:p14="http://schemas.microsoft.com/office/powerpoint/2010/main" val="4111464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7649" t="4093" r="15583" b="8042"/>
          <a:stretch/>
        </p:blipFill>
        <p:spPr bwMode="auto">
          <a:xfrm>
            <a:off x="552132" y="256222"/>
            <a:ext cx="8283575" cy="6132195"/>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P6 A.M.E. General</a:t>
            </a:r>
            <a:endParaRPr lang="es-MX" dirty="0">
              <a:solidFill>
                <a:schemeClr val="bg1"/>
              </a:solidFill>
            </a:endParaRPr>
          </a:p>
        </p:txBody>
      </p:sp>
    </p:spTree>
    <p:extLst>
      <p:ext uri="{BB962C8B-B14F-4D97-AF65-F5344CB8AC3E}">
        <p14:creationId xmlns:p14="http://schemas.microsoft.com/office/powerpoint/2010/main" val="773031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8417" t="15280" r="17119" b="35876"/>
          <a:stretch/>
        </p:blipFill>
        <p:spPr bwMode="auto">
          <a:xfrm>
            <a:off x="1106170" y="600392"/>
            <a:ext cx="10125710" cy="4032568"/>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P6 A.M.E. General</a:t>
            </a:r>
            <a:endParaRPr lang="es-MX" dirty="0">
              <a:solidFill>
                <a:schemeClr val="bg1"/>
              </a:solidFill>
            </a:endParaRPr>
          </a:p>
        </p:txBody>
      </p:sp>
    </p:spTree>
    <p:extLst>
      <p:ext uri="{BB962C8B-B14F-4D97-AF65-F5344CB8AC3E}">
        <p14:creationId xmlns:p14="http://schemas.microsoft.com/office/powerpoint/2010/main" val="3514110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18571" t="4913" r="18963" b="5044"/>
          <a:stretch/>
        </p:blipFill>
        <p:spPr bwMode="auto">
          <a:xfrm>
            <a:off x="366422" y="259081"/>
            <a:ext cx="9831070" cy="6598919"/>
          </a:xfrm>
          <a:prstGeom prst="rect">
            <a:avLst/>
          </a:prstGeom>
          <a:ln>
            <a:noFill/>
          </a:ln>
          <a:extLst>
            <a:ext uri="{53640926-AAD7-44D8-BBD7-CCE9431645EC}">
              <a14:shadowObscured xmlns:a14="http://schemas.microsoft.com/office/drawing/2010/main"/>
            </a:ext>
          </a:extLst>
        </p:spPr>
      </p:pic>
      <p:sp>
        <p:nvSpPr>
          <p:cNvPr id="4" name="CuadroTexto 3"/>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P7 E.I.P. Resumen</a:t>
            </a:r>
            <a:endParaRPr lang="es-MX" dirty="0">
              <a:solidFill>
                <a:schemeClr val="bg1"/>
              </a:solidFill>
            </a:endParaRPr>
          </a:p>
        </p:txBody>
      </p:sp>
    </p:spTree>
    <p:extLst>
      <p:ext uri="{BB962C8B-B14F-4D97-AF65-F5344CB8AC3E}">
        <p14:creationId xmlns:p14="http://schemas.microsoft.com/office/powerpoint/2010/main" val="646840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19338" t="3820" r="19421" b="6677"/>
          <a:stretch/>
        </p:blipFill>
        <p:spPr bwMode="auto">
          <a:xfrm>
            <a:off x="534538" y="147954"/>
            <a:ext cx="9561513" cy="6710046"/>
          </a:xfrm>
          <a:prstGeom prst="rect">
            <a:avLst/>
          </a:prstGeom>
          <a:ln>
            <a:noFill/>
          </a:ln>
          <a:extLst>
            <a:ext uri="{53640926-AAD7-44D8-BBD7-CCE9431645EC}">
              <a14:shadowObscured xmlns:a14="http://schemas.microsoft.com/office/drawing/2010/main"/>
            </a:ext>
          </a:extLst>
        </p:spPr>
      </p:pic>
      <p:sp>
        <p:nvSpPr>
          <p:cNvPr id="4" name="CuadroTexto 3"/>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P7 E.I.P. Resumen</a:t>
            </a:r>
            <a:endParaRPr lang="es-MX" dirty="0">
              <a:solidFill>
                <a:schemeClr val="bg1"/>
              </a:solidFill>
            </a:endParaRPr>
          </a:p>
        </p:txBody>
      </p:sp>
    </p:spTree>
    <p:extLst>
      <p:ext uri="{BB962C8B-B14F-4D97-AF65-F5344CB8AC3E}">
        <p14:creationId xmlns:p14="http://schemas.microsoft.com/office/powerpoint/2010/main" val="72253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9491" t="6549" r="19577" b="4498"/>
          <a:stretch/>
        </p:blipFill>
        <p:spPr bwMode="auto">
          <a:xfrm>
            <a:off x="513106" y="0"/>
            <a:ext cx="9684386" cy="685800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P7 </a:t>
            </a:r>
            <a:r>
              <a:rPr lang="es-ES" dirty="0" err="1">
                <a:solidFill>
                  <a:schemeClr val="bg1"/>
                </a:solidFill>
              </a:rPr>
              <a:t>E.i.P</a:t>
            </a:r>
            <a:r>
              <a:rPr lang="es-ES" dirty="0">
                <a:solidFill>
                  <a:schemeClr val="bg1"/>
                </a:solidFill>
              </a:rPr>
              <a:t>. Resumen</a:t>
            </a:r>
            <a:endParaRPr lang="es-MX" dirty="0">
              <a:solidFill>
                <a:schemeClr val="bg1"/>
              </a:solidFill>
            </a:endParaRPr>
          </a:p>
        </p:txBody>
      </p:sp>
    </p:spTree>
    <p:extLst>
      <p:ext uri="{BB962C8B-B14F-4D97-AF65-F5344CB8AC3E}">
        <p14:creationId xmlns:p14="http://schemas.microsoft.com/office/powerpoint/2010/main" val="4023199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9953" t="5457" r="19112" b="5313"/>
          <a:stretch/>
        </p:blipFill>
        <p:spPr bwMode="auto">
          <a:xfrm>
            <a:off x="523539" y="0"/>
            <a:ext cx="9464040" cy="685800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P7 </a:t>
            </a:r>
            <a:r>
              <a:rPr lang="es-ES" dirty="0" err="1">
                <a:solidFill>
                  <a:schemeClr val="bg1"/>
                </a:solidFill>
              </a:rPr>
              <a:t>E.i.P</a:t>
            </a:r>
            <a:r>
              <a:rPr lang="es-ES" dirty="0">
                <a:solidFill>
                  <a:schemeClr val="bg1"/>
                </a:solidFill>
              </a:rPr>
              <a:t>. Resumen</a:t>
            </a:r>
            <a:endParaRPr lang="es-MX" dirty="0">
              <a:solidFill>
                <a:schemeClr val="bg1"/>
              </a:solidFill>
            </a:endParaRPr>
          </a:p>
        </p:txBody>
      </p:sp>
    </p:spTree>
    <p:extLst>
      <p:ext uri="{BB962C8B-B14F-4D97-AF65-F5344CB8AC3E}">
        <p14:creationId xmlns:p14="http://schemas.microsoft.com/office/powerpoint/2010/main" val="2591855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18982" t="6700" r="19876" b="4701"/>
          <a:stretch/>
        </p:blipFill>
        <p:spPr bwMode="auto">
          <a:xfrm>
            <a:off x="265457" y="0"/>
            <a:ext cx="9932035" cy="685800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P7 </a:t>
            </a:r>
            <a:r>
              <a:rPr lang="es-ES" dirty="0" err="1">
                <a:solidFill>
                  <a:schemeClr val="bg1"/>
                </a:solidFill>
              </a:rPr>
              <a:t>E.i.P</a:t>
            </a:r>
            <a:r>
              <a:rPr lang="es-ES" dirty="0">
                <a:solidFill>
                  <a:schemeClr val="bg1"/>
                </a:solidFill>
              </a:rPr>
              <a:t>. Resumen</a:t>
            </a:r>
            <a:endParaRPr lang="es-MX" dirty="0">
              <a:solidFill>
                <a:schemeClr val="bg1"/>
              </a:solidFill>
            </a:endParaRPr>
          </a:p>
        </p:txBody>
      </p:sp>
    </p:spTree>
    <p:extLst>
      <p:ext uri="{BB962C8B-B14F-4D97-AF65-F5344CB8AC3E}">
        <p14:creationId xmlns:p14="http://schemas.microsoft.com/office/powerpoint/2010/main" val="618344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19820" t="4467" r="19321" b="6197"/>
          <a:stretch/>
        </p:blipFill>
        <p:spPr bwMode="auto">
          <a:xfrm>
            <a:off x="393943" y="0"/>
            <a:ext cx="9625013" cy="685800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P7 </a:t>
            </a:r>
            <a:r>
              <a:rPr lang="es-ES" dirty="0" err="1">
                <a:solidFill>
                  <a:schemeClr val="bg1"/>
                </a:solidFill>
              </a:rPr>
              <a:t>E.i.P</a:t>
            </a:r>
            <a:r>
              <a:rPr lang="es-ES" dirty="0">
                <a:solidFill>
                  <a:schemeClr val="bg1"/>
                </a:solidFill>
              </a:rPr>
              <a:t>. Resumen</a:t>
            </a:r>
            <a:endParaRPr lang="es-MX" dirty="0">
              <a:solidFill>
                <a:schemeClr val="bg1"/>
              </a:solidFill>
            </a:endParaRPr>
          </a:p>
        </p:txBody>
      </p:sp>
    </p:spTree>
    <p:extLst>
      <p:ext uri="{BB962C8B-B14F-4D97-AF65-F5344CB8AC3E}">
        <p14:creationId xmlns:p14="http://schemas.microsoft.com/office/powerpoint/2010/main" val="3496889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00294"/>
            <a:ext cx="9753599" cy="1325563"/>
          </a:xfrm>
          <a:effectLst>
            <a:outerShdw blurRad="50800" dist="38100" algn="l" rotWithShape="0">
              <a:prstClr val="black">
                <a:alpha val="40000"/>
              </a:prstClr>
            </a:outerShdw>
          </a:effectLst>
        </p:spPr>
        <p:txBody>
          <a:bodyPr>
            <a:noAutofit/>
          </a:bodyPr>
          <a:lstStyle/>
          <a:p>
            <a:pPr algn="ctr"/>
            <a:r>
              <a:rPr lang="es-MX" sz="5200" b="1" dirty="0"/>
              <a:t>PROYECTO</a:t>
            </a:r>
          </a:p>
        </p:txBody>
      </p:sp>
      <p:sp>
        <p:nvSpPr>
          <p:cNvPr id="13" name="CuadroTexto 12"/>
          <p:cNvSpPr txBox="1"/>
          <p:nvPr/>
        </p:nvSpPr>
        <p:spPr>
          <a:xfrm>
            <a:off x="1341120" y="2926666"/>
            <a:ext cx="9225280" cy="2554545"/>
          </a:xfrm>
          <a:prstGeom prst="rect">
            <a:avLst/>
          </a:prstGeom>
          <a:noFill/>
        </p:spPr>
        <p:txBody>
          <a:bodyPr wrap="square" rtlCol="0">
            <a:spAutoFit/>
          </a:bodyPr>
          <a:lstStyle/>
          <a:p>
            <a:pPr algn="r"/>
            <a:r>
              <a:rPr lang="es-MX" sz="4000" b="1" i="1" dirty="0">
                <a:solidFill>
                  <a:schemeClr val="bg1"/>
                </a:solidFill>
                <a:effectLst>
                  <a:outerShdw blurRad="38100" dist="38100" dir="2700000" algn="tl">
                    <a:srgbClr val="000000">
                      <a:alpha val="43137"/>
                    </a:srgbClr>
                  </a:outerShdw>
                </a:effectLst>
                <a:latin typeface="Century Gothic" panose="020B0502020202020204" pitchFamily="34" charset="0"/>
              </a:rPr>
              <a:t>Programación de la solución de un sistema de ecuaciones lineales de 2x2 y 3x3 por el método de determinantes.</a:t>
            </a:r>
            <a:endParaRPr lang="es-ES"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4" name="CuadroTexto 3"/>
          <p:cNvSpPr txBox="1"/>
          <p:nvPr/>
        </p:nvSpPr>
        <p:spPr>
          <a:xfrm>
            <a:off x="11057206" y="207665"/>
            <a:ext cx="776068" cy="523220"/>
          </a:xfrm>
          <a:prstGeom prst="rect">
            <a:avLst/>
          </a:prstGeom>
          <a:noFill/>
        </p:spPr>
        <p:txBody>
          <a:bodyPr wrap="square" rtlCol="0">
            <a:spAutoFit/>
          </a:bodyPr>
          <a:lstStyle/>
          <a:p>
            <a:r>
              <a:rPr lang="es-ES" sz="2800" dirty="0"/>
              <a:t>4</a:t>
            </a:r>
          </a:p>
        </p:txBody>
      </p:sp>
    </p:spTree>
    <p:extLst>
      <p:ext uri="{BB962C8B-B14F-4D97-AF65-F5344CB8AC3E}">
        <p14:creationId xmlns:p14="http://schemas.microsoft.com/office/powerpoint/2010/main" val="685749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9123" t="8437" r="19879" b="20836"/>
          <a:stretch/>
        </p:blipFill>
        <p:spPr bwMode="auto">
          <a:xfrm>
            <a:off x="0" y="0"/>
            <a:ext cx="9745345" cy="685800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0197492" y="57212"/>
            <a:ext cx="1994508" cy="369332"/>
          </a:xfrm>
          <a:prstGeom prst="rect">
            <a:avLst/>
          </a:prstGeom>
          <a:noFill/>
        </p:spPr>
        <p:txBody>
          <a:bodyPr wrap="square" rtlCol="0">
            <a:spAutoFit/>
          </a:bodyPr>
          <a:lstStyle/>
          <a:p>
            <a:r>
              <a:rPr lang="es-ES" dirty="0">
                <a:solidFill>
                  <a:schemeClr val="bg1"/>
                </a:solidFill>
              </a:rPr>
              <a:t>P7 E.I.P. Resumen</a:t>
            </a:r>
            <a:endParaRPr lang="es-MX" dirty="0">
              <a:solidFill>
                <a:schemeClr val="bg1"/>
              </a:solidFill>
            </a:endParaRPr>
          </a:p>
        </p:txBody>
      </p:sp>
    </p:spTree>
    <p:extLst>
      <p:ext uri="{BB962C8B-B14F-4D97-AF65-F5344CB8AC3E}">
        <p14:creationId xmlns:p14="http://schemas.microsoft.com/office/powerpoint/2010/main" val="2453245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2267" t="20321" r="24439" b="6706"/>
          <a:stretch/>
        </p:blipFill>
        <p:spPr>
          <a:xfrm>
            <a:off x="1582615" y="105508"/>
            <a:ext cx="8669215" cy="6676988"/>
          </a:xfrm>
          <a:prstGeom prst="rect">
            <a:avLst/>
          </a:prstGeom>
        </p:spPr>
      </p:pic>
      <p:sp>
        <p:nvSpPr>
          <p:cNvPr id="4" name="CuadroTexto 3"/>
          <p:cNvSpPr txBox="1"/>
          <p:nvPr/>
        </p:nvSpPr>
        <p:spPr>
          <a:xfrm>
            <a:off x="10251830" y="105508"/>
            <a:ext cx="2057950" cy="646331"/>
          </a:xfrm>
          <a:prstGeom prst="rect">
            <a:avLst/>
          </a:prstGeom>
          <a:noFill/>
        </p:spPr>
        <p:txBody>
          <a:bodyPr wrap="square" rtlCol="0">
            <a:spAutoFit/>
          </a:bodyPr>
          <a:lstStyle/>
          <a:p>
            <a:r>
              <a:rPr lang="es-ES" dirty="0">
                <a:solidFill>
                  <a:schemeClr val="bg1"/>
                </a:solidFill>
              </a:rPr>
              <a:t>P8 E.I.P. Elaboración del proyecto</a:t>
            </a:r>
            <a:endParaRPr lang="es-MX" dirty="0">
              <a:solidFill>
                <a:schemeClr val="bg1"/>
              </a:solidFill>
            </a:endParaRPr>
          </a:p>
        </p:txBody>
      </p:sp>
    </p:spTree>
    <p:extLst>
      <p:ext uri="{BB962C8B-B14F-4D97-AF65-F5344CB8AC3E}">
        <p14:creationId xmlns:p14="http://schemas.microsoft.com/office/powerpoint/2010/main" val="3290851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5000" t="19804" r="24803" b="5773"/>
          <a:stretch/>
        </p:blipFill>
        <p:spPr>
          <a:xfrm>
            <a:off x="1071971" y="0"/>
            <a:ext cx="9179859" cy="6829384"/>
          </a:xfrm>
          <a:prstGeom prst="rect">
            <a:avLst/>
          </a:prstGeom>
        </p:spPr>
      </p:pic>
      <p:sp>
        <p:nvSpPr>
          <p:cNvPr id="4" name="CuadroTexto 3"/>
          <p:cNvSpPr txBox="1"/>
          <p:nvPr/>
        </p:nvSpPr>
        <p:spPr>
          <a:xfrm>
            <a:off x="10251830" y="105508"/>
            <a:ext cx="2057950" cy="646331"/>
          </a:xfrm>
          <a:prstGeom prst="rect">
            <a:avLst/>
          </a:prstGeom>
          <a:noFill/>
        </p:spPr>
        <p:txBody>
          <a:bodyPr wrap="square" rtlCol="0">
            <a:spAutoFit/>
          </a:bodyPr>
          <a:lstStyle/>
          <a:p>
            <a:r>
              <a:rPr lang="es-ES" dirty="0">
                <a:solidFill>
                  <a:schemeClr val="bg1"/>
                </a:solidFill>
              </a:rPr>
              <a:t>P8 E.I.P. Elaboración del proyecto</a:t>
            </a:r>
            <a:endParaRPr lang="es-MX" dirty="0">
              <a:solidFill>
                <a:schemeClr val="bg1"/>
              </a:solidFill>
            </a:endParaRPr>
          </a:p>
        </p:txBody>
      </p:sp>
    </p:spTree>
    <p:extLst>
      <p:ext uri="{BB962C8B-B14F-4D97-AF65-F5344CB8AC3E}">
        <p14:creationId xmlns:p14="http://schemas.microsoft.com/office/powerpoint/2010/main" val="497069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5196" t="19891" r="24559" b="6209"/>
          <a:stretch/>
        </p:blipFill>
        <p:spPr>
          <a:xfrm>
            <a:off x="1140759" y="123092"/>
            <a:ext cx="9188824" cy="6611816"/>
          </a:xfrm>
          <a:prstGeom prst="rect">
            <a:avLst/>
          </a:prstGeom>
        </p:spPr>
      </p:pic>
      <p:sp>
        <p:nvSpPr>
          <p:cNvPr id="4" name="CuadroTexto 3"/>
          <p:cNvSpPr txBox="1"/>
          <p:nvPr/>
        </p:nvSpPr>
        <p:spPr>
          <a:xfrm>
            <a:off x="10251830" y="105508"/>
            <a:ext cx="2057950" cy="646331"/>
          </a:xfrm>
          <a:prstGeom prst="rect">
            <a:avLst/>
          </a:prstGeom>
          <a:noFill/>
        </p:spPr>
        <p:txBody>
          <a:bodyPr wrap="square" rtlCol="0">
            <a:spAutoFit/>
          </a:bodyPr>
          <a:lstStyle/>
          <a:p>
            <a:r>
              <a:rPr lang="es-ES" dirty="0">
                <a:solidFill>
                  <a:schemeClr val="bg1"/>
                </a:solidFill>
              </a:rPr>
              <a:t>P8 E.I.P. Elaboración del proyecto</a:t>
            </a:r>
            <a:endParaRPr lang="es-MX" dirty="0">
              <a:solidFill>
                <a:schemeClr val="bg1"/>
              </a:solidFill>
            </a:endParaRPr>
          </a:p>
        </p:txBody>
      </p:sp>
    </p:spTree>
    <p:extLst>
      <p:ext uri="{BB962C8B-B14F-4D97-AF65-F5344CB8AC3E}">
        <p14:creationId xmlns:p14="http://schemas.microsoft.com/office/powerpoint/2010/main" val="3869709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3572" t="16244" r="24524" b="11939"/>
          <a:stretch/>
        </p:blipFill>
        <p:spPr>
          <a:xfrm>
            <a:off x="1944914" y="101600"/>
            <a:ext cx="8244115" cy="6516914"/>
          </a:xfrm>
          <a:prstGeom prst="rect">
            <a:avLst/>
          </a:prstGeom>
        </p:spPr>
      </p:pic>
      <p:sp>
        <p:nvSpPr>
          <p:cNvPr id="3" name="CuadroTexto 2"/>
          <p:cNvSpPr txBox="1"/>
          <p:nvPr/>
        </p:nvSpPr>
        <p:spPr>
          <a:xfrm>
            <a:off x="10251830" y="105508"/>
            <a:ext cx="2057950" cy="646331"/>
          </a:xfrm>
          <a:prstGeom prst="rect">
            <a:avLst/>
          </a:prstGeom>
          <a:noFill/>
        </p:spPr>
        <p:txBody>
          <a:bodyPr wrap="square" rtlCol="0">
            <a:spAutoFit/>
          </a:bodyPr>
          <a:lstStyle/>
          <a:p>
            <a:r>
              <a:rPr lang="es-ES" dirty="0">
                <a:solidFill>
                  <a:schemeClr val="bg1"/>
                </a:solidFill>
              </a:rPr>
              <a:t>P8 E.I.P. Elaboración del proyecto</a:t>
            </a:r>
            <a:endParaRPr lang="es-MX" dirty="0">
              <a:solidFill>
                <a:schemeClr val="bg1"/>
              </a:solidFill>
            </a:endParaRPr>
          </a:p>
        </p:txBody>
      </p:sp>
    </p:spTree>
    <p:extLst>
      <p:ext uri="{BB962C8B-B14F-4D97-AF65-F5344CB8AC3E}">
        <p14:creationId xmlns:p14="http://schemas.microsoft.com/office/powerpoint/2010/main" val="54860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286" t="16808" r="24207" b="8554"/>
          <a:stretch/>
        </p:blipFill>
        <p:spPr>
          <a:xfrm>
            <a:off x="1930398" y="123371"/>
            <a:ext cx="8262335" cy="6734629"/>
          </a:xfrm>
          <a:prstGeom prst="rect">
            <a:avLst/>
          </a:prstGeom>
        </p:spPr>
      </p:pic>
      <p:sp>
        <p:nvSpPr>
          <p:cNvPr id="3" name="CuadroTexto 2"/>
          <p:cNvSpPr txBox="1"/>
          <p:nvPr/>
        </p:nvSpPr>
        <p:spPr>
          <a:xfrm>
            <a:off x="10251830" y="105508"/>
            <a:ext cx="2057950" cy="646331"/>
          </a:xfrm>
          <a:prstGeom prst="rect">
            <a:avLst/>
          </a:prstGeom>
          <a:noFill/>
        </p:spPr>
        <p:txBody>
          <a:bodyPr wrap="square" rtlCol="0">
            <a:spAutoFit/>
          </a:bodyPr>
          <a:lstStyle/>
          <a:p>
            <a:r>
              <a:rPr lang="es-ES" dirty="0">
                <a:solidFill>
                  <a:schemeClr val="bg1"/>
                </a:solidFill>
              </a:rPr>
              <a:t>P8 E.I.P. Elaboración del proyecto</a:t>
            </a:r>
            <a:endParaRPr lang="es-MX" dirty="0">
              <a:solidFill>
                <a:schemeClr val="bg1"/>
              </a:solidFill>
            </a:endParaRPr>
          </a:p>
        </p:txBody>
      </p:sp>
    </p:spTree>
    <p:extLst>
      <p:ext uri="{BB962C8B-B14F-4D97-AF65-F5344CB8AC3E}">
        <p14:creationId xmlns:p14="http://schemas.microsoft.com/office/powerpoint/2010/main" val="3263466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5539" t="20762" r="24608" b="5163"/>
          <a:stretch/>
        </p:blipFill>
        <p:spPr>
          <a:xfrm>
            <a:off x="1134725" y="105508"/>
            <a:ext cx="9117105" cy="6644055"/>
          </a:xfrm>
          <a:prstGeom prst="rect">
            <a:avLst/>
          </a:prstGeom>
        </p:spPr>
      </p:pic>
      <p:sp>
        <p:nvSpPr>
          <p:cNvPr id="4" name="CuadroTexto 3"/>
          <p:cNvSpPr txBox="1"/>
          <p:nvPr/>
        </p:nvSpPr>
        <p:spPr>
          <a:xfrm>
            <a:off x="10251830" y="105508"/>
            <a:ext cx="2057950" cy="646331"/>
          </a:xfrm>
          <a:prstGeom prst="rect">
            <a:avLst/>
          </a:prstGeom>
          <a:noFill/>
        </p:spPr>
        <p:txBody>
          <a:bodyPr wrap="square" rtlCol="0">
            <a:spAutoFit/>
          </a:bodyPr>
          <a:lstStyle/>
          <a:p>
            <a:r>
              <a:rPr lang="es-ES" dirty="0">
                <a:solidFill>
                  <a:schemeClr val="bg1"/>
                </a:solidFill>
              </a:rPr>
              <a:t>P8 E.I.P. Elaboración del proyecto</a:t>
            </a:r>
            <a:endParaRPr lang="es-MX" dirty="0">
              <a:solidFill>
                <a:schemeClr val="bg1"/>
              </a:solidFill>
            </a:endParaRPr>
          </a:p>
        </p:txBody>
      </p:sp>
    </p:spTree>
    <p:extLst>
      <p:ext uri="{BB962C8B-B14F-4D97-AF65-F5344CB8AC3E}">
        <p14:creationId xmlns:p14="http://schemas.microsoft.com/office/powerpoint/2010/main" val="170081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5196" t="21111" r="25147" b="5055"/>
          <a:stretch/>
        </p:blipFill>
        <p:spPr>
          <a:xfrm>
            <a:off x="1170582" y="105508"/>
            <a:ext cx="9081248" cy="6734564"/>
          </a:xfrm>
          <a:prstGeom prst="rect">
            <a:avLst/>
          </a:prstGeom>
        </p:spPr>
      </p:pic>
      <p:sp>
        <p:nvSpPr>
          <p:cNvPr id="4" name="CuadroTexto 3"/>
          <p:cNvSpPr txBox="1"/>
          <p:nvPr/>
        </p:nvSpPr>
        <p:spPr>
          <a:xfrm>
            <a:off x="10251830" y="105508"/>
            <a:ext cx="2057950" cy="646331"/>
          </a:xfrm>
          <a:prstGeom prst="rect">
            <a:avLst/>
          </a:prstGeom>
          <a:noFill/>
        </p:spPr>
        <p:txBody>
          <a:bodyPr wrap="square" rtlCol="0">
            <a:spAutoFit/>
          </a:bodyPr>
          <a:lstStyle/>
          <a:p>
            <a:r>
              <a:rPr lang="es-ES" dirty="0">
                <a:solidFill>
                  <a:schemeClr val="bg1"/>
                </a:solidFill>
              </a:rPr>
              <a:t>P8 E.I.P. Elaboración del proyecto</a:t>
            </a:r>
            <a:endParaRPr lang="es-MX" dirty="0">
              <a:solidFill>
                <a:schemeClr val="bg1"/>
              </a:solidFill>
            </a:endParaRPr>
          </a:p>
        </p:txBody>
      </p:sp>
    </p:spTree>
    <p:extLst>
      <p:ext uri="{BB962C8B-B14F-4D97-AF65-F5344CB8AC3E}">
        <p14:creationId xmlns:p14="http://schemas.microsoft.com/office/powerpoint/2010/main" val="80733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6321" y="243205"/>
            <a:ext cx="9235440" cy="1021715"/>
          </a:xfrm>
        </p:spPr>
        <p:txBody>
          <a:bodyPr>
            <a:normAutofit/>
          </a:bodyPr>
          <a:lstStyle/>
          <a:p>
            <a:pPr algn="ctr"/>
            <a:r>
              <a:rPr lang="es-ES" sz="4000" dirty="0"/>
              <a:t>Fotografías 2da reunión de trabajo</a:t>
            </a:r>
          </a:p>
        </p:txBody>
      </p:sp>
      <p:sp>
        <p:nvSpPr>
          <p:cNvPr id="3" name="Marcador de texto 2"/>
          <p:cNvSpPr>
            <a:spLocks noGrp="1"/>
          </p:cNvSpPr>
          <p:nvPr>
            <p:ph type="body" sz="quarter" idx="14"/>
          </p:nvPr>
        </p:nvSpPr>
        <p:spPr/>
        <p:txBody>
          <a:bodyPr/>
          <a:lstStyle/>
          <a:p>
            <a:endParaRPr lang="es-ES" dirty="0"/>
          </a:p>
        </p:txBody>
      </p:sp>
      <p:sp>
        <p:nvSpPr>
          <p:cNvPr id="4" name="Marcador de texto 3"/>
          <p:cNvSpPr>
            <a:spLocks noGrp="1"/>
          </p:cNvSpPr>
          <p:nvPr>
            <p:ph type="body" sz="quarter" idx="15"/>
          </p:nvPr>
        </p:nvSpPr>
        <p:spPr/>
        <p:txBody>
          <a:bodyPr/>
          <a:lstStyle/>
          <a:p>
            <a:endParaRPr lang="es-E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361" y="3348355"/>
            <a:ext cx="3718560" cy="278892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669" y="2255736"/>
            <a:ext cx="2521136" cy="189085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0034" y="2124520"/>
            <a:ext cx="2795947" cy="2096960"/>
          </a:xfrm>
          <a:prstGeom prst="rect">
            <a:avLst/>
          </a:prstGeom>
        </p:spPr>
      </p:pic>
      <p:sp>
        <p:nvSpPr>
          <p:cNvPr id="9" name="CuadroTexto 8"/>
          <p:cNvSpPr txBox="1"/>
          <p:nvPr/>
        </p:nvSpPr>
        <p:spPr>
          <a:xfrm>
            <a:off x="10331327" y="58539"/>
            <a:ext cx="554200" cy="369332"/>
          </a:xfrm>
          <a:prstGeom prst="rect">
            <a:avLst/>
          </a:prstGeom>
          <a:noFill/>
        </p:spPr>
        <p:txBody>
          <a:bodyPr wrap="square" rtlCol="0">
            <a:spAutoFit/>
          </a:bodyPr>
          <a:lstStyle/>
          <a:p>
            <a:r>
              <a:rPr lang="es-ES" dirty="0">
                <a:solidFill>
                  <a:schemeClr val="bg1"/>
                </a:solidFill>
              </a:rPr>
              <a:t>P 9</a:t>
            </a:r>
            <a:endParaRPr lang="es-MX" dirty="0">
              <a:solidFill>
                <a:schemeClr val="bg1"/>
              </a:solidFill>
            </a:endParaRPr>
          </a:p>
        </p:txBody>
      </p:sp>
    </p:spTree>
    <p:extLst>
      <p:ext uri="{BB962C8B-B14F-4D97-AF65-F5344CB8AC3E}">
        <p14:creationId xmlns:p14="http://schemas.microsoft.com/office/powerpoint/2010/main" val="1120796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2417" y="710425"/>
            <a:ext cx="11814382" cy="5582289"/>
          </a:xfrm>
          <a:prstGeom prst="rect">
            <a:avLst/>
          </a:prstGeom>
          <a:ln w="88900" cap="sq" cmpd="thickThin">
            <a:solidFill>
              <a:srgbClr val="00477C"/>
            </a:solidFill>
            <a:prstDash val="solid"/>
            <a:miter lim="800000"/>
          </a:ln>
          <a:effectLst>
            <a:innerShdw blurRad="76200">
              <a:srgbClr val="000000"/>
            </a:innerShdw>
          </a:effectLst>
        </p:spPr>
      </p:pic>
      <p:sp>
        <p:nvSpPr>
          <p:cNvPr id="3" name="CuadroTexto 2"/>
          <p:cNvSpPr txBox="1"/>
          <p:nvPr/>
        </p:nvSpPr>
        <p:spPr>
          <a:xfrm>
            <a:off x="11259173" y="112327"/>
            <a:ext cx="747625" cy="369332"/>
          </a:xfrm>
          <a:prstGeom prst="rect">
            <a:avLst/>
          </a:prstGeom>
          <a:noFill/>
        </p:spPr>
        <p:txBody>
          <a:bodyPr wrap="square" rtlCol="0">
            <a:spAutoFit/>
          </a:bodyPr>
          <a:lstStyle/>
          <a:p>
            <a:r>
              <a:rPr lang="es-ES" dirty="0">
                <a:solidFill>
                  <a:schemeClr val="bg1"/>
                </a:solidFill>
              </a:rPr>
              <a:t>P 10</a:t>
            </a:r>
            <a:endParaRPr lang="es-MX" dirty="0">
              <a:solidFill>
                <a:schemeClr val="bg1"/>
              </a:solidFill>
            </a:endParaRPr>
          </a:p>
        </p:txBody>
      </p:sp>
    </p:spTree>
    <p:extLst>
      <p:ext uri="{BB962C8B-B14F-4D97-AF65-F5344CB8AC3E}">
        <p14:creationId xmlns:p14="http://schemas.microsoft.com/office/powerpoint/2010/main" val="7755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397" y="1883405"/>
            <a:ext cx="4142509" cy="1920443"/>
          </a:xfrm>
        </p:spPr>
        <p:txBody>
          <a:bodyPr>
            <a:normAutofit/>
          </a:bodyPr>
          <a:lstStyle/>
          <a:p>
            <a:pPr algn="ctr"/>
            <a:r>
              <a:rPr lang="es-ES" sz="4000" dirty="0">
                <a:solidFill>
                  <a:schemeClr val="tx1"/>
                </a:solidFill>
              </a:rPr>
              <a:t>Índice </a:t>
            </a:r>
            <a:endParaRPr lang="es-MX" sz="4000" dirty="0">
              <a:solidFill>
                <a:schemeClr val="tx1"/>
              </a:solidFill>
            </a:endParaRPr>
          </a:p>
        </p:txBody>
      </p:sp>
      <p:sp>
        <p:nvSpPr>
          <p:cNvPr id="4" name="CuadroTexto 3"/>
          <p:cNvSpPr txBox="1"/>
          <p:nvPr/>
        </p:nvSpPr>
        <p:spPr>
          <a:xfrm>
            <a:off x="4648875" y="0"/>
            <a:ext cx="7543125" cy="7586692"/>
          </a:xfrm>
          <a:prstGeom prst="rect">
            <a:avLst/>
          </a:prstGeom>
          <a:noFill/>
        </p:spPr>
        <p:txBody>
          <a:bodyPr wrap="square" rtlCol="0">
            <a:spAutoFit/>
          </a:bodyPr>
          <a:lstStyle/>
          <a:p>
            <a:r>
              <a:rPr lang="es-ES" sz="2100" dirty="0">
                <a:hlinkClick r:id="rId2" action="ppaction://hlinksldjump"/>
              </a:rPr>
              <a:t>Producto 1.</a:t>
            </a:r>
            <a:r>
              <a:rPr lang="es-ES" sz="2100" dirty="0">
                <a:solidFill>
                  <a:schemeClr val="bg1"/>
                </a:solidFill>
              </a:rPr>
              <a:t> </a:t>
            </a:r>
            <a:r>
              <a:rPr lang="es-ES" sz="2100" dirty="0">
                <a:solidFill>
                  <a:srgbClr val="002060"/>
                </a:solidFill>
              </a:rPr>
              <a:t>C.A.I.A.C. Conclusiones generales.</a:t>
            </a:r>
          </a:p>
          <a:p>
            <a:r>
              <a:rPr lang="es-ES" sz="2100" dirty="0">
                <a:hlinkClick r:id="rId3" action="ppaction://hlinksldjump"/>
              </a:rPr>
              <a:t>Producto 2.</a:t>
            </a:r>
            <a:r>
              <a:rPr lang="es-ES" sz="2100" dirty="0">
                <a:solidFill>
                  <a:schemeClr val="bg1"/>
                </a:solidFill>
              </a:rPr>
              <a:t> </a:t>
            </a:r>
            <a:r>
              <a:rPr lang="es-ES" sz="2100" dirty="0">
                <a:solidFill>
                  <a:srgbClr val="002060"/>
                </a:solidFill>
              </a:rPr>
              <a:t>Fotografías de la sesión.</a:t>
            </a:r>
          </a:p>
          <a:p>
            <a:r>
              <a:rPr lang="es-ES" sz="2100" dirty="0">
                <a:hlinkClick r:id="rId4" action="ppaction://hlinksldjump"/>
              </a:rPr>
              <a:t>Producto 3</a:t>
            </a:r>
            <a:r>
              <a:rPr lang="es-ES" sz="2100" dirty="0"/>
              <a:t>.</a:t>
            </a:r>
            <a:r>
              <a:rPr lang="es-ES" sz="2100" dirty="0">
                <a:solidFill>
                  <a:schemeClr val="bg1"/>
                </a:solidFill>
              </a:rPr>
              <a:t> </a:t>
            </a:r>
            <a:r>
              <a:rPr lang="es-ES" sz="2100" dirty="0">
                <a:solidFill>
                  <a:srgbClr val="002060"/>
                </a:solidFill>
              </a:rPr>
              <a:t>Organizador gráfico.</a:t>
            </a:r>
          </a:p>
          <a:p>
            <a:r>
              <a:rPr lang="es-ES" sz="2100" dirty="0"/>
              <a:t>    </a:t>
            </a:r>
            <a:r>
              <a:rPr lang="es-ES" sz="2100" dirty="0">
                <a:hlinkClick r:id="rId5" action="ppaction://hlinksldjump"/>
              </a:rPr>
              <a:t>5.c</a:t>
            </a:r>
            <a:r>
              <a:rPr lang="es-ES" sz="2100" dirty="0"/>
              <a:t>    Introducción o justificación y descripción del proyecto.</a:t>
            </a:r>
          </a:p>
          <a:p>
            <a:r>
              <a:rPr lang="es-ES" sz="2100" dirty="0"/>
              <a:t>    </a:t>
            </a:r>
            <a:r>
              <a:rPr lang="es-ES" sz="2100" dirty="0">
                <a:hlinkClick r:id="rId6" action="ppaction://hlinksldjump"/>
              </a:rPr>
              <a:t>5.d</a:t>
            </a:r>
            <a:r>
              <a:rPr lang="es-ES" sz="2100" dirty="0"/>
              <a:t>   Objetivo general del proyecto y de cada asignatura.</a:t>
            </a:r>
          </a:p>
          <a:p>
            <a:r>
              <a:rPr lang="es-ES" sz="2100" dirty="0"/>
              <a:t>    </a:t>
            </a:r>
            <a:r>
              <a:rPr lang="es-ES" sz="2100" dirty="0">
                <a:hlinkClick r:id="rId7" action="ppaction://hlinksldjump"/>
              </a:rPr>
              <a:t>5.e</a:t>
            </a:r>
            <a:r>
              <a:rPr lang="es-ES" sz="2100" dirty="0"/>
              <a:t>   Pregunta generadora/guía.</a:t>
            </a:r>
          </a:p>
          <a:p>
            <a:r>
              <a:rPr lang="es-ES" sz="2100" dirty="0"/>
              <a:t>    </a:t>
            </a:r>
            <a:r>
              <a:rPr lang="es-ES" sz="2100" dirty="0">
                <a:hlinkClick r:id="rId8" action="ppaction://hlinksldjump"/>
              </a:rPr>
              <a:t>5.f</a:t>
            </a:r>
            <a:r>
              <a:rPr lang="es-ES" sz="2100" dirty="0"/>
              <a:t>    Contenido/Temas y productos propuestos.</a:t>
            </a:r>
          </a:p>
          <a:p>
            <a:r>
              <a:rPr lang="es-ES" sz="2100" dirty="0"/>
              <a:t>    </a:t>
            </a:r>
            <a:r>
              <a:rPr lang="es-ES" sz="2100" dirty="0">
                <a:hlinkClick r:id="rId9" action="ppaction://hlinksldjump"/>
              </a:rPr>
              <a:t>5.g</a:t>
            </a:r>
            <a:r>
              <a:rPr lang="es-ES" sz="2100" dirty="0"/>
              <a:t>   Planeación general.</a:t>
            </a:r>
          </a:p>
          <a:p>
            <a:r>
              <a:rPr lang="es-ES" sz="2100" dirty="0"/>
              <a:t>    </a:t>
            </a:r>
            <a:r>
              <a:rPr lang="es-ES" sz="2100" dirty="0">
                <a:hlinkClick r:id="rId10" action="ppaction://hlinksldjump"/>
              </a:rPr>
              <a:t>5.h</a:t>
            </a:r>
            <a:r>
              <a:rPr lang="es-ES" sz="2100" dirty="0"/>
              <a:t>   Reflexión. Grupo interdisciplinario y de zona.</a:t>
            </a:r>
          </a:p>
          <a:p>
            <a:r>
              <a:rPr lang="es-ES" sz="2100" dirty="0">
                <a:solidFill>
                  <a:schemeClr val="bg1"/>
                </a:solidFill>
                <a:hlinkClick r:id="rId11" action="ppaction://hlinksldjump"/>
              </a:rPr>
              <a:t>Producto 4.</a:t>
            </a:r>
            <a:r>
              <a:rPr lang="es-ES" sz="2100" dirty="0">
                <a:solidFill>
                  <a:schemeClr val="bg1"/>
                </a:solidFill>
              </a:rPr>
              <a:t> </a:t>
            </a:r>
            <a:r>
              <a:rPr lang="es-ES" sz="2100" dirty="0">
                <a:solidFill>
                  <a:srgbClr val="002060"/>
                </a:solidFill>
              </a:rPr>
              <a:t>Organizador gráfico: preguntas esenciales.</a:t>
            </a:r>
          </a:p>
          <a:p>
            <a:r>
              <a:rPr lang="es-ES" sz="2100" dirty="0">
                <a:solidFill>
                  <a:srgbClr val="002060"/>
                </a:solidFill>
                <a:hlinkClick r:id="rId12" action="ppaction://hlinksldjump"/>
              </a:rPr>
              <a:t>Producto 5.</a:t>
            </a:r>
            <a:r>
              <a:rPr lang="es-ES" sz="2100" dirty="0">
                <a:solidFill>
                  <a:srgbClr val="002060"/>
                </a:solidFill>
              </a:rPr>
              <a:t> Organizador gráfico: proceso de indagación.</a:t>
            </a:r>
          </a:p>
          <a:p>
            <a:r>
              <a:rPr lang="es-ES" sz="2100" dirty="0">
                <a:solidFill>
                  <a:srgbClr val="002060"/>
                </a:solidFill>
                <a:hlinkClick r:id="rId13" action="ppaction://hlinksldjump"/>
              </a:rPr>
              <a:t>Producto 6.</a:t>
            </a:r>
            <a:r>
              <a:rPr lang="es-ES" sz="2100" dirty="0">
                <a:solidFill>
                  <a:srgbClr val="002060"/>
                </a:solidFill>
              </a:rPr>
              <a:t> A.M.E. General.</a:t>
            </a:r>
          </a:p>
          <a:p>
            <a:r>
              <a:rPr lang="es-ES" sz="2100" dirty="0">
                <a:solidFill>
                  <a:srgbClr val="002060"/>
                </a:solidFill>
                <a:hlinkClick r:id="rId14" action="ppaction://hlinksldjump"/>
              </a:rPr>
              <a:t>Producto 7.</a:t>
            </a:r>
            <a:r>
              <a:rPr lang="es-ES" sz="2100" dirty="0">
                <a:solidFill>
                  <a:srgbClr val="002060"/>
                </a:solidFill>
              </a:rPr>
              <a:t> E. I. P. Resumen.</a:t>
            </a:r>
          </a:p>
          <a:p>
            <a:r>
              <a:rPr lang="es-ES" sz="2100" dirty="0">
                <a:solidFill>
                  <a:srgbClr val="002060"/>
                </a:solidFill>
                <a:hlinkClick r:id="rId15" action="ppaction://hlinksldjump"/>
              </a:rPr>
              <a:t>Producto 8.</a:t>
            </a:r>
            <a:r>
              <a:rPr lang="es-ES" sz="2100" dirty="0">
                <a:solidFill>
                  <a:srgbClr val="002060"/>
                </a:solidFill>
              </a:rPr>
              <a:t> E. I. P. Elaboración del proyecto.</a:t>
            </a:r>
          </a:p>
          <a:p>
            <a:r>
              <a:rPr lang="es-ES" sz="2100" dirty="0">
                <a:solidFill>
                  <a:srgbClr val="002060"/>
                </a:solidFill>
                <a:hlinkClick r:id="rId16" action="ppaction://hlinksldjump"/>
              </a:rPr>
              <a:t>Producto 9.</a:t>
            </a:r>
            <a:r>
              <a:rPr lang="es-ES" sz="2100" dirty="0">
                <a:solidFill>
                  <a:srgbClr val="002060"/>
                </a:solidFill>
              </a:rPr>
              <a:t> Fotografías sesión 2 R. T. </a:t>
            </a:r>
          </a:p>
          <a:p>
            <a:r>
              <a:rPr lang="es-ES" sz="2100" dirty="0">
                <a:solidFill>
                  <a:srgbClr val="002060"/>
                </a:solidFill>
                <a:hlinkClick r:id="rId17" action="ppaction://hlinksldjump"/>
              </a:rPr>
              <a:t>Producto 10.</a:t>
            </a:r>
            <a:r>
              <a:rPr lang="es-ES" sz="2100" dirty="0">
                <a:solidFill>
                  <a:srgbClr val="002060"/>
                </a:solidFill>
              </a:rPr>
              <a:t> Evaluación. Tipos, herramientas y de aprendizaje</a:t>
            </a:r>
          </a:p>
          <a:p>
            <a:r>
              <a:rPr lang="es-ES" sz="2100" dirty="0">
                <a:solidFill>
                  <a:srgbClr val="002060"/>
                </a:solidFill>
                <a:hlinkClick r:id="rId9" action="ppaction://hlinksldjump"/>
              </a:rPr>
              <a:t>Producto 11.</a:t>
            </a:r>
            <a:r>
              <a:rPr lang="es-ES" sz="2100" dirty="0">
                <a:solidFill>
                  <a:srgbClr val="002060"/>
                </a:solidFill>
              </a:rPr>
              <a:t> Evaluación. Formatos, prerrequisitos.</a:t>
            </a:r>
          </a:p>
          <a:p>
            <a:r>
              <a:rPr lang="es-ES" sz="2100" dirty="0">
                <a:solidFill>
                  <a:srgbClr val="002060"/>
                </a:solidFill>
                <a:hlinkClick r:id="rId9" action="ppaction://hlinksldjump"/>
              </a:rPr>
              <a:t>Producto 12.</a:t>
            </a:r>
            <a:r>
              <a:rPr lang="es-ES" sz="2100" dirty="0">
                <a:solidFill>
                  <a:srgbClr val="002060"/>
                </a:solidFill>
              </a:rPr>
              <a:t> Evaluación.  Formatos, Grupos heterogéneos.</a:t>
            </a:r>
          </a:p>
          <a:p>
            <a:r>
              <a:rPr lang="es-ES" sz="2100" dirty="0">
                <a:solidFill>
                  <a:srgbClr val="002060"/>
                </a:solidFill>
                <a:hlinkClick r:id="rId18" action="ppaction://hlinksldjump"/>
              </a:rPr>
              <a:t>Producto 13.</a:t>
            </a:r>
            <a:r>
              <a:rPr lang="es-ES" sz="2100" dirty="0">
                <a:solidFill>
                  <a:srgbClr val="002060"/>
                </a:solidFill>
              </a:rPr>
              <a:t> Lista de pasos para realizar la infografía.</a:t>
            </a:r>
          </a:p>
          <a:p>
            <a:r>
              <a:rPr lang="es-ES" sz="2100" dirty="0">
                <a:solidFill>
                  <a:srgbClr val="002060"/>
                </a:solidFill>
                <a:hlinkClick r:id="rId19" action="ppaction://hlinksldjump"/>
              </a:rPr>
              <a:t>Producto 14.</a:t>
            </a:r>
            <a:r>
              <a:rPr lang="es-ES" sz="2100" dirty="0">
                <a:solidFill>
                  <a:srgbClr val="002060"/>
                </a:solidFill>
              </a:rPr>
              <a:t> Infografía.</a:t>
            </a:r>
          </a:p>
          <a:p>
            <a:r>
              <a:rPr lang="es-ES" sz="2100" dirty="0">
                <a:solidFill>
                  <a:srgbClr val="002060"/>
                </a:solidFill>
                <a:hlinkClick r:id="rId15" action="ppaction://hlinksldjump"/>
              </a:rPr>
              <a:t>Producto 15.</a:t>
            </a:r>
            <a:r>
              <a:rPr lang="es-ES" sz="2100" dirty="0">
                <a:solidFill>
                  <a:srgbClr val="002060"/>
                </a:solidFill>
              </a:rPr>
              <a:t> Reflexiones personales.</a:t>
            </a:r>
          </a:p>
          <a:p>
            <a:endParaRPr lang="es-ES" sz="2800" dirty="0">
              <a:solidFill>
                <a:schemeClr val="bg1"/>
              </a:solidFill>
            </a:endParaRPr>
          </a:p>
          <a:p>
            <a:r>
              <a:rPr lang="es-MX" dirty="0">
                <a:solidFill>
                  <a:schemeClr val="bg1"/>
                </a:solidFill>
              </a:rPr>
              <a:t>.</a:t>
            </a:r>
          </a:p>
        </p:txBody>
      </p:sp>
      <p:sp>
        <p:nvSpPr>
          <p:cNvPr id="5" name="CuadroTexto 4"/>
          <p:cNvSpPr txBox="1"/>
          <p:nvPr/>
        </p:nvSpPr>
        <p:spPr>
          <a:xfrm>
            <a:off x="11533627" y="0"/>
            <a:ext cx="453161" cy="523220"/>
          </a:xfrm>
          <a:prstGeom prst="rect">
            <a:avLst/>
          </a:prstGeom>
          <a:noFill/>
        </p:spPr>
        <p:txBody>
          <a:bodyPr wrap="square" rtlCol="0">
            <a:spAutoFit/>
          </a:bodyPr>
          <a:lstStyle/>
          <a:p>
            <a:r>
              <a:rPr lang="es-ES" sz="2800" dirty="0">
                <a:solidFill>
                  <a:schemeClr val="accent5"/>
                </a:solidFill>
              </a:rPr>
              <a:t>5</a:t>
            </a:r>
          </a:p>
        </p:txBody>
      </p:sp>
    </p:spTree>
    <p:extLst>
      <p:ext uri="{BB962C8B-B14F-4D97-AF65-F5344CB8AC3E}">
        <p14:creationId xmlns:p14="http://schemas.microsoft.com/office/powerpoint/2010/main" val="4160064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8-06-07 a las 17.04.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557" y="673339"/>
            <a:ext cx="7767507" cy="5905677"/>
          </a:xfrm>
          <a:prstGeom prst="rect">
            <a:avLst/>
          </a:prstGeom>
          <a:ln w="88900" cap="sq" cmpd="thickThin">
            <a:solidFill>
              <a:srgbClr val="00477C"/>
            </a:solidFill>
            <a:prstDash val="solid"/>
            <a:miter lim="800000"/>
          </a:ln>
          <a:effectLst>
            <a:innerShdw blurRad="76200">
              <a:srgbClr val="000000"/>
            </a:innerShdw>
          </a:effectLst>
        </p:spPr>
      </p:pic>
    </p:spTree>
    <p:extLst>
      <p:ext uri="{BB962C8B-B14F-4D97-AF65-F5344CB8AC3E}">
        <p14:creationId xmlns:p14="http://schemas.microsoft.com/office/powerpoint/2010/main" val="1394618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8-06-07 a las 17.05.45.png"/>
          <p:cNvPicPr>
            <a:picLocks noChangeAspect="1"/>
          </p:cNvPicPr>
          <p:nvPr/>
        </p:nvPicPr>
        <p:blipFill rotWithShape="1">
          <a:blip r:embed="rId2">
            <a:extLst>
              <a:ext uri="{28A0092B-C50C-407E-A947-70E740481C1C}">
                <a14:useLocalDpi xmlns:a14="http://schemas.microsoft.com/office/drawing/2010/main" val="0"/>
              </a:ext>
            </a:extLst>
          </a:blip>
          <a:srcRect l="3182" t="3783" b="1864"/>
          <a:stretch/>
        </p:blipFill>
        <p:spPr>
          <a:xfrm>
            <a:off x="2041135" y="306286"/>
            <a:ext cx="8149419" cy="6208216"/>
          </a:xfrm>
          <a:prstGeom prst="rect">
            <a:avLst/>
          </a:prstGeom>
          <a:ln w="88900" cap="sq" cmpd="thickThin">
            <a:solidFill>
              <a:srgbClr val="00477C"/>
            </a:solidFill>
            <a:prstDash val="solid"/>
            <a:miter lim="800000"/>
          </a:ln>
          <a:effectLst>
            <a:innerShdw blurRad="76200">
              <a:srgbClr val="000000"/>
            </a:innerShdw>
          </a:effectLst>
        </p:spPr>
      </p:pic>
    </p:spTree>
    <p:extLst>
      <p:ext uri="{BB962C8B-B14F-4D97-AF65-F5344CB8AC3E}">
        <p14:creationId xmlns:p14="http://schemas.microsoft.com/office/powerpoint/2010/main" val="2302741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336730" y="530651"/>
            <a:ext cx="11394899" cy="5564428"/>
            <a:chOff x="125056" y="455059"/>
            <a:chExt cx="11394899" cy="5564428"/>
          </a:xfrm>
        </p:grpSpPr>
        <p:sp>
          <p:nvSpPr>
            <p:cNvPr id="4" name="Forma libre 3"/>
            <p:cNvSpPr/>
            <p:nvPr/>
          </p:nvSpPr>
          <p:spPr>
            <a:xfrm>
              <a:off x="6783304" y="4091669"/>
              <a:ext cx="245518" cy="245518"/>
            </a:xfrm>
            <a:prstGeom prst="line">
              <a:avLst/>
            </a:prstGeom>
            <a:ln w="12700">
              <a:solidFill>
                <a:srgbClr val="487BA9"/>
              </a:solidFill>
              <a:miter/>
            </a:ln>
          </p:spPr>
          <p:txBody>
            <a:bodyPr lIns="45719" rIns="45719"/>
            <a:lstStyle/>
            <a:p>
              <a:endParaRPr/>
            </a:p>
          </p:txBody>
        </p:sp>
        <p:sp>
          <p:nvSpPr>
            <p:cNvPr id="5" name="Forma libre 8"/>
            <p:cNvSpPr/>
            <p:nvPr/>
          </p:nvSpPr>
          <p:spPr>
            <a:xfrm flipV="1">
              <a:off x="6763090" y="2769476"/>
              <a:ext cx="917623" cy="342713"/>
            </a:xfrm>
            <a:prstGeom prst="line">
              <a:avLst/>
            </a:prstGeom>
            <a:ln w="12700">
              <a:solidFill>
                <a:srgbClr val="487BA9"/>
              </a:solidFill>
              <a:miter/>
            </a:ln>
          </p:spPr>
          <p:txBody>
            <a:bodyPr lIns="45719" rIns="45719"/>
            <a:lstStyle/>
            <a:p>
              <a:endParaRPr/>
            </a:p>
          </p:txBody>
        </p:sp>
        <p:sp>
          <p:nvSpPr>
            <p:cNvPr id="6" name="Forma libre 9"/>
            <p:cNvSpPr/>
            <p:nvPr/>
          </p:nvSpPr>
          <p:spPr>
            <a:xfrm flipV="1">
              <a:off x="6405941" y="1632767"/>
              <a:ext cx="622881" cy="1005374"/>
            </a:xfrm>
            <a:prstGeom prst="line">
              <a:avLst/>
            </a:prstGeom>
            <a:ln w="12700">
              <a:solidFill>
                <a:srgbClr val="487BA9"/>
              </a:solidFill>
              <a:miter/>
            </a:ln>
          </p:spPr>
          <p:txBody>
            <a:bodyPr lIns="45719" rIns="45719"/>
            <a:lstStyle/>
            <a:p>
              <a:endParaRPr/>
            </a:p>
          </p:txBody>
        </p:sp>
        <p:sp>
          <p:nvSpPr>
            <p:cNvPr id="7" name="Elipse 10"/>
            <p:cNvSpPr/>
            <p:nvPr/>
          </p:nvSpPr>
          <p:spPr>
            <a:xfrm>
              <a:off x="4520802" y="2317712"/>
              <a:ext cx="2660517" cy="2067905"/>
            </a:xfrm>
            <a:prstGeom prst="ellipse">
              <a:avLst/>
            </a:prstGeom>
            <a:solidFill>
              <a:schemeClr val="accent1"/>
            </a:solidFill>
            <a:ln w="19050">
              <a:solidFill>
                <a:srgbClr val="FFFFFF"/>
              </a:solidFill>
              <a:miter/>
            </a:ln>
          </p:spPr>
          <p:txBody>
            <a:bodyPr lIns="45719" rIns="45719"/>
            <a:lstStyle/>
            <a:p>
              <a:endParaRPr/>
            </a:p>
          </p:txBody>
        </p:sp>
        <p:grpSp>
          <p:nvGrpSpPr>
            <p:cNvPr id="8" name="Forma libre 11"/>
            <p:cNvGrpSpPr/>
            <p:nvPr/>
          </p:nvGrpSpPr>
          <p:grpSpPr>
            <a:xfrm>
              <a:off x="6571394" y="558442"/>
              <a:ext cx="1596314" cy="1240746"/>
              <a:chOff x="-1" y="-1"/>
              <a:chExt cx="1596312" cy="1240745"/>
            </a:xfrm>
          </p:grpSpPr>
          <p:sp>
            <p:nvSpPr>
              <p:cNvPr id="32"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33" name="¿Qué es?"/>
              <p:cNvSpPr txBox="1"/>
              <p:nvPr/>
            </p:nvSpPr>
            <p:spPr>
              <a:xfrm>
                <a:off x="-1" y="333758"/>
                <a:ext cx="1596311" cy="5732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rPr sz="1800" dirty="0"/>
                  <a:t>¿</a:t>
                </a:r>
                <a:r>
                  <a:rPr sz="1800" dirty="0" err="1"/>
                  <a:t>Qué</a:t>
                </a:r>
                <a:r>
                  <a:rPr sz="1800" dirty="0"/>
                  <a:t> </a:t>
                </a:r>
                <a:r>
                  <a:rPr sz="1800" dirty="0" err="1"/>
                  <a:t>es</a:t>
                </a:r>
                <a:r>
                  <a:rPr sz="1800" dirty="0"/>
                  <a:t>?</a:t>
                </a:r>
              </a:p>
            </p:txBody>
          </p:sp>
        </p:grpSp>
        <p:sp>
          <p:nvSpPr>
            <p:cNvPr id="9" name="Forma libre 12"/>
            <p:cNvSpPr txBox="1"/>
            <p:nvPr/>
          </p:nvSpPr>
          <p:spPr>
            <a:xfrm>
              <a:off x="8327336" y="455059"/>
              <a:ext cx="2394464" cy="112082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dirty="0"/>
                <a:t> Evaluación que se usa para evaluar los objetivos anteriores alcanzados.</a:t>
              </a:r>
            </a:p>
            <a:p>
              <a:pPr marL="57150" lvl="1" indent="-57150" defTabSz="488950">
                <a:lnSpc>
                  <a:spcPct val="90000"/>
                </a:lnSpc>
                <a:spcBef>
                  <a:spcPts val="100"/>
                </a:spcBef>
                <a:buSzPct val="100000"/>
                <a:buChar char="•"/>
                <a:defRPr sz="1100"/>
              </a:pPr>
              <a:r>
                <a:rPr sz="1600" dirty="0"/>
                <a:t>Disposición para nuevos temas.</a:t>
              </a:r>
            </a:p>
          </p:txBody>
        </p:sp>
        <p:grpSp>
          <p:nvGrpSpPr>
            <p:cNvPr id="10" name="Forma libre 13"/>
            <p:cNvGrpSpPr/>
            <p:nvPr/>
          </p:nvGrpSpPr>
          <p:grpSpPr>
            <a:xfrm>
              <a:off x="7529179" y="2149103"/>
              <a:ext cx="1596313" cy="1240746"/>
              <a:chOff x="-1" y="-1"/>
              <a:chExt cx="1596312" cy="1240745"/>
            </a:xfrm>
          </p:grpSpPr>
          <p:sp>
            <p:nvSpPr>
              <p:cNvPr id="30"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31" name="¿cómo y con qué se evalúa?"/>
              <p:cNvSpPr txBox="1"/>
              <p:nvPr/>
            </p:nvSpPr>
            <p:spPr>
              <a:xfrm>
                <a:off x="-1" y="84460"/>
                <a:ext cx="1596311" cy="10718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rPr sz="1800" dirty="0"/>
                  <a:t>¿cómo y con qué se evalúa?</a:t>
                </a:r>
              </a:p>
            </p:txBody>
          </p:sp>
        </p:grpSp>
        <p:sp>
          <p:nvSpPr>
            <p:cNvPr id="11" name="Forma libre 14"/>
            <p:cNvSpPr txBox="1"/>
            <p:nvPr/>
          </p:nvSpPr>
          <p:spPr>
            <a:xfrm>
              <a:off x="9125492" y="1967087"/>
              <a:ext cx="2394463" cy="156401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dirty="0"/>
                <a:t>Realizando tests, actividades, instrumentos educativos, actividades diversas e  interactúando con los alumnos.</a:t>
              </a:r>
            </a:p>
            <a:p>
              <a:pPr marL="57150" lvl="1" indent="-57150" defTabSz="488950">
                <a:lnSpc>
                  <a:spcPct val="90000"/>
                </a:lnSpc>
                <a:spcBef>
                  <a:spcPts val="100"/>
                </a:spcBef>
                <a:buSzPct val="100000"/>
                <a:buChar char="•"/>
                <a:defRPr sz="1100"/>
              </a:pPr>
              <a:r>
                <a:rPr sz="1600" dirty="0"/>
                <a:t>No califica de forma cuantitativa.</a:t>
              </a:r>
            </a:p>
          </p:txBody>
        </p:sp>
        <p:sp>
          <p:nvSpPr>
            <p:cNvPr id="12" name="Forma libre 17"/>
            <p:cNvSpPr/>
            <p:nvPr/>
          </p:nvSpPr>
          <p:spPr>
            <a:xfrm>
              <a:off x="6405941" y="4263743"/>
              <a:ext cx="2066697" cy="1494834"/>
            </a:xfrm>
            <a:prstGeom prst="ellipse">
              <a:avLst/>
            </a:prstGeom>
            <a:solidFill>
              <a:schemeClr val="accent1"/>
            </a:solidFill>
            <a:ln w="19050">
              <a:solidFill>
                <a:srgbClr val="FFFFFF"/>
              </a:solidFill>
              <a:miter/>
            </a:ln>
          </p:spPr>
          <p:txBody>
            <a:bodyPr lIns="45719" rIns="45719" anchor="ctr"/>
            <a:lstStyle/>
            <a:p>
              <a:pPr algn="ctr" defTabSz="711200">
                <a:lnSpc>
                  <a:spcPct val="90000"/>
                </a:lnSpc>
                <a:spcBef>
                  <a:spcPts val="700"/>
                </a:spcBef>
                <a:defRPr sz="1600">
                  <a:solidFill>
                    <a:srgbClr val="FFFFFF"/>
                  </a:solidFill>
                </a:defRPr>
              </a:pPr>
              <a:endParaRPr/>
            </a:p>
          </p:txBody>
        </p:sp>
        <p:sp>
          <p:nvSpPr>
            <p:cNvPr id="13" name="CuadroTexto 19"/>
            <p:cNvSpPr txBox="1"/>
            <p:nvPr/>
          </p:nvSpPr>
          <p:spPr>
            <a:xfrm>
              <a:off x="8460865" y="4953141"/>
              <a:ext cx="305909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85750" indent="-285750">
                <a:buSzPct val="100000"/>
                <a:buFont typeface="Arial"/>
                <a:buChar char="•"/>
                <a:defRPr sz="1200"/>
              </a:pPr>
              <a:r>
                <a:rPr sz="1600" dirty="0"/>
                <a:t>El </a:t>
              </a:r>
              <a:r>
                <a:rPr sz="1600" dirty="0" err="1"/>
                <a:t>docente</a:t>
              </a:r>
              <a:r>
                <a:rPr sz="1600" dirty="0"/>
                <a:t>.</a:t>
              </a:r>
            </a:p>
            <a:p>
              <a:pPr marL="285750" indent="-285750">
                <a:buSzPct val="100000"/>
                <a:buFont typeface="Arial"/>
                <a:buChar char="•"/>
                <a:defRPr sz="1200"/>
              </a:pPr>
              <a:r>
                <a:rPr sz="1600" dirty="0"/>
                <a:t>El </a:t>
              </a:r>
              <a:r>
                <a:rPr sz="1600" dirty="0" err="1"/>
                <a:t>alumno</a:t>
              </a:r>
              <a:r>
                <a:rPr sz="1600" dirty="0"/>
                <a:t> o </a:t>
              </a:r>
              <a:r>
                <a:rPr sz="1600" dirty="0" err="1"/>
                <a:t>grupo</a:t>
              </a:r>
              <a:r>
                <a:rPr sz="1600" dirty="0"/>
                <a:t> de </a:t>
              </a:r>
              <a:r>
                <a:rPr sz="1600" dirty="0" err="1"/>
                <a:t>alumnos</a:t>
              </a:r>
              <a:r>
                <a:rPr sz="1600" dirty="0"/>
                <a:t> </a:t>
              </a:r>
              <a:r>
                <a:rPr sz="1600" dirty="0" err="1"/>
                <a:t>involucrados</a:t>
              </a:r>
              <a:endParaRPr sz="1600" dirty="0"/>
            </a:p>
          </p:txBody>
        </p:sp>
        <p:sp>
          <p:nvSpPr>
            <p:cNvPr id="14" name="CuadroTexto 23"/>
            <p:cNvSpPr txBox="1"/>
            <p:nvPr/>
          </p:nvSpPr>
          <p:spPr>
            <a:xfrm>
              <a:off x="6543484" y="4708754"/>
              <a:ext cx="1818488"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200">
                  <a:solidFill>
                    <a:srgbClr val="FFFFFF"/>
                  </a:solidFill>
                </a:defRPr>
              </a:pPr>
              <a:r>
                <a:rPr dirty="0"/>
                <a:t>¿Quíen evalúa y a quién se evalúa?</a:t>
              </a:r>
            </a:p>
          </p:txBody>
        </p:sp>
        <p:sp>
          <p:nvSpPr>
            <p:cNvPr id="15" name="CuadroTexto 24"/>
            <p:cNvSpPr txBox="1"/>
            <p:nvPr/>
          </p:nvSpPr>
          <p:spPr>
            <a:xfrm>
              <a:off x="4944077" y="2795945"/>
              <a:ext cx="1773304" cy="9541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a:solidFill>
                    <a:srgbClr val="FFFFFF"/>
                  </a:solidFill>
                </a:defRPr>
              </a:lvl1pPr>
            </a:lstStyle>
            <a:p>
              <a:r>
                <a:rPr sz="2800" dirty="0" err="1"/>
                <a:t>Evaluación</a:t>
              </a:r>
              <a:r>
                <a:rPr sz="2800" dirty="0"/>
                <a:t> </a:t>
              </a:r>
              <a:endParaRPr lang="es-MX" sz="2800" dirty="0"/>
            </a:p>
            <a:p>
              <a:r>
                <a:rPr sz="2800" dirty="0" err="1"/>
                <a:t>Diagnóstica</a:t>
              </a:r>
              <a:endParaRPr sz="2800" dirty="0"/>
            </a:p>
          </p:txBody>
        </p:sp>
        <p:sp>
          <p:nvSpPr>
            <p:cNvPr id="16" name="Forma libre 7"/>
            <p:cNvSpPr/>
            <p:nvPr/>
          </p:nvSpPr>
          <p:spPr>
            <a:xfrm>
              <a:off x="4520802" y="1985247"/>
              <a:ext cx="514989" cy="524567"/>
            </a:xfrm>
            <a:prstGeom prst="line">
              <a:avLst/>
            </a:prstGeom>
            <a:ln w="12700">
              <a:solidFill>
                <a:srgbClr val="487BA9"/>
              </a:solidFill>
              <a:miter/>
            </a:ln>
          </p:spPr>
          <p:txBody>
            <a:bodyPr lIns="45719" rIns="45719"/>
            <a:lstStyle/>
            <a:p>
              <a:endParaRPr/>
            </a:p>
          </p:txBody>
        </p:sp>
        <p:sp>
          <p:nvSpPr>
            <p:cNvPr id="17" name="Forma libre 7"/>
            <p:cNvSpPr/>
            <p:nvPr/>
          </p:nvSpPr>
          <p:spPr>
            <a:xfrm flipV="1">
              <a:off x="4293098" y="3953882"/>
              <a:ext cx="521093" cy="521092"/>
            </a:xfrm>
            <a:prstGeom prst="line">
              <a:avLst/>
            </a:prstGeom>
            <a:ln w="12700">
              <a:solidFill>
                <a:srgbClr val="487BA9"/>
              </a:solidFill>
              <a:miter/>
            </a:ln>
          </p:spPr>
          <p:txBody>
            <a:bodyPr lIns="45719" rIns="45719"/>
            <a:lstStyle/>
            <a:p>
              <a:endParaRPr/>
            </a:p>
          </p:txBody>
        </p:sp>
        <p:sp>
          <p:nvSpPr>
            <p:cNvPr id="18" name="Forma libre 7"/>
            <p:cNvSpPr/>
            <p:nvPr/>
          </p:nvSpPr>
          <p:spPr>
            <a:xfrm flipH="1">
              <a:off x="3507727" y="3389849"/>
              <a:ext cx="1012769" cy="126465"/>
            </a:xfrm>
            <a:prstGeom prst="line">
              <a:avLst/>
            </a:prstGeom>
            <a:ln w="12700">
              <a:solidFill>
                <a:srgbClr val="487BA9"/>
              </a:solidFill>
              <a:miter/>
            </a:ln>
          </p:spPr>
          <p:txBody>
            <a:bodyPr lIns="45719" rIns="45719"/>
            <a:lstStyle/>
            <a:p>
              <a:endParaRPr/>
            </a:p>
          </p:txBody>
        </p:sp>
        <p:sp>
          <p:nvSpPr>
            <p:cNvPr id="19" name="Óvalo"/>
            <p:cNvSpPr/>
            <p:nvPr/>
          </p:nvSpPr>
          <p:spPr>
            <a:xfrm>
              <a:off x="3261747" y="1042117"/>
              <a:ext cx="1596312" cy="1240744"/>
            </a:xfrm>
            <a:prstGeom prst="ellipse">
              <a:avLst/>
            </a:prstGeom>
            <a:solidFill>
              <a:schemeClr val="accent1"/>
            </a:solidFill>
            <a:ln w="19050">
              <a:solidFill>
                <a:srgbClr val="FFFFFF"/>
              </a:solidFill>
              <a:miter/>
            </a:ln>
          </p:spPr>
          <p:txBody>
            <a:bodyPr lIns="45719" rIns="45719" anchor="ctr"/>
            <a:lstStyle/>
            <a:p>
              <a:pPr algn="ctr" defTabSz="711200">
                <a:lnSpc>
                  <a:spcPct val="90000"/>
                </a:lnSpc>
                <a:spcBef>
                  <a:spcPts val="700"/>
                </a:spcBef>
                <a:defRPr sz="1600">
                  <a:solidFill>
                    <a:srgbClr val="FFFFFF"/>
                  </a:solidFill>
                </a:defRPr>
              </a:pPr>
              <a:endParaRPr/>
            </a:p>
          </p:txBody>
        </p:sp>
        <p:sp>
          <p:nvSpPr>
            <p:cNvPr id="20" name="Cuándo"/>
            <p:cNvSpPr txBox="1"/>
            <p:nvPr/>
          </p:nvSpPr>
          <p:spPr>
            <a:xfrm>
              <a:off x="3185500" y="1417586"/>
              <a:ext cx="1596310" cy="573226"/>
            </a:xfrm>
            <a:prstGeom prst="rect">
              <a:avLst/>
            </a:prstGeom>
            <a:ln w="12700">
              <a:miter lim="400000"/>
            </a:ln>
            <a:extLst>
              <a:ext uri="{C572A759-6A51-4108-AA02-DFA0A04FC94B}">
                <ma14:wrappingTextBoxFlag xmlns="" xmlns:ma14="http://schemas.microsoft.com/office/mac/drawingml/2011/main" val="1"/>
              </a:ext>
            </a:extLst>
          </p:spPr>
          <p:txBody>
            <a:bodyPr lIns="160397" tIns="160397" rIns="160397" bIns="160397" anchor="ctr">
              <a:spAutoFit/>
            </a:bodyPr>
            <a:lstStyle>
              <a:lvl1pPr algn="ctr" defTabSz="711200">
                <a:lnSpc>
                  <a:spcPct val="90000"/>
                </a:lnSpc>
                <a:spcBef>
                  <a:spcPts val="600"/>
                </a:spcBef>
                <a:defRPr sz="1600">
                  <a:solidFill>
                    <a:srgbClr val="FFFFFF"/>
                  </a:solidFill>
                </a:defRPr>
              </a:lvl1pPr>
            </a:lstStyle>
            <a:p>
              <a:r>
                <a:rPr sz="1800" dirty="0" err="1"/>
                <a:t>Cuándo</a:t>
              </a:r>
              <a:r>
                <a:rPr sz="1800" dirty="0"/>
                <a:t> </a:t>
              </a:r>
            </a:p>
          </p:txBody>
        </p:sp>
        <p:grpSp>
          <p:nvGrpSpPr>
            <p:cNvPr id="21" name="Forma libre 11"/>
            <p:cNvGrpSpPr/>
            <p:nvPr/>
          </p:nvGrpSpPr>
          <p:grpSpPr>
            <a:xfrm>
              <a:off x="1723624" y="2769476"/>
              <a:ext cx="1936437" cy="1240747"/>
              <a:chOff x="-1" y="-1"/>
              <a:chExt cx="1596312" cy="1240745"/>
            </a:xfrm>
          </p:grpSpPr>
          <p:sp>
            <p:nvSpPr>
              <p:cNvPr id="28"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29" name="¿Características?"/>
              <p:cNvSpPr txBox="1"/>
              <p:nvPr/>
            </p:nvSpPr>
            <p:spPr>
              <a:xfrm>
                <a:off x="-1" y="333757"/>
                <a:ext cx="1596311" cy="5732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rPr sz="1800" dirty="0"/>
                  <a:t>¿Características?</a:t>
                </a:r>
              </a:p>
            </p:txBody>
          </p:sp>
        </p:grpSp>
        <p:grpSp>
          <p:nvGrpSpPr>
            <p:cNvPr id="22" name="Forma libre 11"/>
            <p:cNvGrpSpPr/>
            <p:nvPr/>
          </p:nvGrpSpPr>
          <p:grpSpPr>
            <a:xfrm>
              <a:off x="3185499" y="4445602"/>
              <a:ext cx="1596314" cy="1240746"/>
              <a:chOff x="-1" y="-1"/>
              <a:chExt cx="1596312" cy="1240745"/>
            </a:xfrm>
          </p:grpSpPr>
          <p:sp>
            <p:nvSpPr>
              <p:cNvPr id="26"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27" name="¿Para qué?"/>
              <p:cNvSpPr txBox="1"/>
              <p:nvPr/>
            </p:nvSpPr>
            <p:spPr>
              <a:xfrm>
                <a:off x="-1" y="333758"/>
                <a:ext cx="1596311" cy="5732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rPr sz="1800"/>
                  <a:t>¿Para qué?</a:t>
                </a:r>
              </a:p>
            </p:txBody>
          </p:sp>
        </p:grpSp>
        <p:sp>
          <p:nvSpPr>
            <p:cNvPr id="23" name="Forma libre 12"/>
            <p:cNvSpPr txBox="1"/>
            <p:nvPr/>
          </p:nvSpPr>
          <p:spPr>
            <a:xfrm>
              <a:off x="789035" y="854113"/>
              <a:ext cx="2394464" cy="4431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dirty="0"/>
                <a:t> Al inicio de la unidad o ciclo educativo</a:t>
              </a:r>
            </a:p>
          </p:txBody>
        </p:sp>
        <p:sp>
          <p:nvSpPr>
            <p:cNvPr id="24" name="Forma libre 12"/>
            <p:cNvSpPr txBox="1"/>
            <p:nvPr/>
          </p:nvSpPr>
          <p:spPr>
            <a:xfrm>
              <a:off x="125056" y="2766394"/>
              <a:ext cx="2394464" cy="4431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dirty="0"/>
                <a:t> Ubica, clasifica y adapta los conocimientos anteriores.</a:t>
              </a:r>
            </a:p>
          </p:txBody>
        </p:sp>
        <p:sp>
          <p:nvSpPr>
            <p:cNvPr id="25" name="Forma libre 12"/>
            <p:cNvSpPr txBox="1"/>
            <p:nvPr/>
          </p:nvSpPr>
          <p:spPr>
            <a:xfrm>
              <a:off x="1113263" y="4860195"/>
              <a:ext cx="2394464" cy="1159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dirty="0"/>
                <a:t>Objetivos anteriores alcanzados.</a:t>
              </a:r>
            </a:p>
            <a:p>
              <a:pPr marL="57150" lvl="1" indent="-57150" defTabSz="488950">
                <a:lnSpc>
                  <a:spcPct val="90000"/>
                </a:lnSpc>
                <a:spcBef>
                  <a:spcPts val="300"/>
                </a:spcBef>
                <a:buSzPct val="100000"/>
                <a:buChar char="•"/>
                <a:defRPr sz="1100"/>
              </a:pPr>
              <a:endParaRPr sz="1600" dirty="0"/>
            </a:p>
            <a:p>
              <a:pPr marL="57150" lvl="1" indent="-57150" defTabSz="488950">
                <a:lnSpc>
                  <a:spcPct val="90000"/>
                </a:lnSpc>
                <a:spcBef>
                  <a:spcPts val="100"/>
                </a:spcBef>
                <a:buSzPct val="100000"/>
                <a:buChar char="•"/>
                <a:defRPr sz="1100"/>
              </a:pPr>
              <a:r>
                <a:rPr sz="1600" dirty="0"/>
                <a:t>Disposición para nuevos temas.</a:t>
              </a:r>
            </a:p>
          </p:txBody>
        </p:sp>
      </p:grpSp>
    </p:spTree>
    <p:extLst>
      <p:ext uri="{BB962C8B-B14F-4D97-AF65-F5344CB8AC3E}">
        <p14:creationId xmlns:p14="http://schemas.microsoft.com/office/powerpoint/2010/main" val="2592530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650138" y="273785"/>
            <a:ext cx="11112845" cy="6045630"/>
            <a:chOff x="336729" y="291059"/>
            <a:chExt cx="11414814" cy="5678749"/>
          </a:xfrm>
        </p:grpSpPr>
        <p:sp>
          <p:nvSpPr>
            <p:cNvPr id="3" name="Forma libre 3"/>
            <p:cNvSpPr/>
            <p:nvPr/>
          </p:nvSpPr>
          <p:spPr>
            <a:xfrm>
              <a:off x="6783303" y="4091668"/>
              <a:ext cx="398015" cy="693257"/>
            </a:xfrm>
            <a:prstGeom prst="line">
              <a:avLst/>
            </a:prstGeom>
            <a:ln w="12700">
              <a:solidFill>
                <a:srgbClr val="487BA9"/>
              </a:solidFill>
              <a:miter/>
            </a:ln>
          </p:spPr>
          <p:txBody>
            <a:bodyPr lIns="45719" rIns="45719"/>
            <a:lstStyle/>
            <a:p>
              <a:endParaRPr/>
            </a:p>
          </p:txBody>
        </p:sp>
        <p:sp>
          <p:nvSpPr>
            <p:cNvPr id="4" name="Forma libre 8"/>
            <p:cNvSpPr/>
            <p:nvPr/>
          </p:nvSpPr>
          <p:spPr>
            <a:xfrm flipV="1">
              <a:off x="6763090" y="2791035"/>
              <a:ext cx="1038580" cy="321153"/>
            </a:xfrm>
            <a:prstGeom prst="line">
              <a:avLst/>
            </a:prstGeom>
            <a:ln w="12700">
              <a:solidFill>
                <a:srgbClr val="487BA9"/>
              </a:solidFill>
              <a:miter/>
            </a:ln>
          </p:spPr>
          <p:txBody>
            <a:bodyPr lIns="45719" rIns="45719"/>
            <a:lstStyle/>
            <a:p>
              <a:endParaRPr/>
            </a:p>
          </p:txBody>
        </p:sp>
        <p:sp>
          <p:nvSpPr>
            <p:cNvPr id="5" name="Forma libre 9"/>
            <p:cNvSpPr/>
            <p:nvPr/>
          </p:nvSpPr>
          <p:spPr>
            <a:xfrm flipV="1">
              <a:off x="6405941" y="1587413"/>
              <a:ext cx="703106" cy="1050728"/>
            </a:xfrm>
            <a:prstGeom prst="line">
              <a:avLst/>
            </a:prstGeom>
            <a:ln w="12700">
              <a:solidFill>
                <a:srgbClr val="487BA9"/>
              </a:solidFill>
              <a:miter/>
            </a:ln>
          </p:spPr>
          <p:txBody>
            <a:bodyPr lIns="45719" rIns="45719"/>
            <a:lstStyle/>
            <a:p>
              <a:endParaRPr/>
            </a:p>
          </p:txBody>
        </p:sp>
        <p:sp>
          <p:nvSpPr>
            <p:cNvPr id="6" name="Elipse 10"/>
            <p:cNvSpPr/>
            <p:nvPr/>
          </p:nvSpPr>
          <p:spPr>
            <a:xfrm>
              <a:off x="4520802" y="2317712"/>
              <a:ext cx="2660517" cy="2067905"/>
            </a:xfrm>
            <a:prstGeom prst="ellipse">
              <a:avLst/>
            </a:prstGeom>
            <a:solidFill>
              <a:schemeClr val="accent1"/>
            </a:solidFill>
            <a:ln w="19050">
              <a:solidFill>
                <a:srgbClr val="FFFFFF"/>
              </a:solidFill>
              <a:miter/>
            </a:ln>
          </p:spPr>
          <p:txBody>
            <a:bodyPr lIns="45719" rIns="45719"/>
            <a:lstStyle/>
            <a:p>
              <a:endParaRPr/>
            </a:p>
          </p:txBody>
        </p:sp>
        <p:grpSp>
          <p:nvGrpSpPr>
            <p:cNvPr id="7" name="Forma libre 11"/>
            <p:cNvGrpSpPr/>
            <p:nvPr/>
          </p:nvGrpSpPr>
          <p:grpSpPr>
            <a:xfrm>
              <a:off x="6571395" y="558443"/>
              <a:ext cx="1596312" cy="1240744"/>
              <a:chOff x="0" y="0"/>
              <a:chExt cx="1596310" cy="1240743"/>
            </a:xfrm>
          </p:grpSpPr>
          <p:sp>
            <p:nvSpPr>
              <p:cNvPr id="31"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32" name="¿Qué es?"/>
              <p:cNvSpPr txBox="1"/>
              <p:nvPr/>
            </p:nvSpPr>
            <p:spPr>
              <a:xfrm>
                <a:off x="-1" y="339323"/>
                <a:ext cx="1596311" cy="5620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t>¿Qué es?</a:t>
                </a:r>
              </a:p>
            </p:txBody>
          </p:sp>
        </p:grpSp>
        <p:sp>
          <p:nvSpPr>
            <p:cNvPr id="8" name="Forma libre 12"/>
            <p:cNvSpPr txBox="1"/>
            <p:nvPr/>
          </p:nvSpPr>
          <p:spPr>
            <a:xfrm>
              <a:off x="8327336" y="291059"/>
              <a:ext cx="2394464" cy="12609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dirty="0"/>
                <a:t> Observa y analiza el proceso de aprendizaje de nuevos conocimientos.</a:t>
              </a:r>
            </a:p>
            <a:p>
              <a:pPr marL="57150" lvl="1" indent="-57150" defTabSz="488950">
                <a:lnSpc>
                  <a:spcPct val="90000"/>
                </a:lnSpc>
                <a:spcBef>
                  <a:spcPts val="100"/>
                </a:spcBef>
                <a:buSzPct val="100000"/>
                <a:buChar char="•"/>
                <a:defRPr sz="1100"/>
              </a:pPr>
              <a:r>
                <a:rPr sz="1600" dirty="0"/>
                <a:t>Localiza deficiencias y conductas para corregir si es necesario.</a:t>
              </a:r>
            </a:p>
          </p:txBody>
        </p:sp>
        <p:grpSp>
          <p:nvGrpSpPr>
            <p:cNvPr id="9" name="Forma libre 13"/>
            <p:cNvGrpSpPr/>
            <p:nvPr/>
          </p:nvGrpSpPr>
          <p:grpSpPr>
            <a:xfrm>
              <a:off x="7601139" y="1944731"/>
              <a:ext cx="1596311" cy="1240744"/>
              <a:chOff x="0" y="0"/>
              <a:chExt cx="1596310" cy="1240743"/>
            </a:xfrm>
          </p:grpSpPr>
          <p:sp>
            <p:nvSpPr>
              <p:cNvPr id="29"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30" name="¿cómo y con qué se evalúa?"/>
              <p:cNvSpPr txBox="1"/>
              <p:nvPr/>
            </p:nvSpPr>
            <p:spPr>
              <a:xfrm>
                <a:off x="-1" y="122153"/>
                <a:ext cx="1596311" cy="9964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t>¿cómo y con qué se evalúa?</a:t>
                </a:r>
              </a:p>
            </p:txBody>
          </p:sp>
        </p:grpSp>
        <p:sp>
          <p:nvSpPr>
            <p:cNvPr id="10" name="Forma libre 14"/>
            <p:cNvSpPr txBox="1"/>
            <p:nvPr/>
          </p:nvSpPr>
          <p:spPr>
            <a:xfrm>
              <a:off x="9197451" y="2232255"/>
              <a:ext cx="2394463" cy="6364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a:t> A criterio del docente según el tema.</a:t>
              </a:r>
            </a:p>
            <a:p>
              <a:pPr marL="57150" lvl="1" indent="-57150" defTabSz="488950">
                <a:lnSpc>
                  <a:spcPct val="90000"/>
                </a:lnSpc>
                <a:spcBef>
                  <a:spcPts val="100"/>
                </a:spcBef>
                <a:buSzPct val="100000"/>
                <a:buChar char="•"/>
                <a:defRPr sz="1100"/>
              </a:pPr>
              <a:r>
                <a:rPr sz="1600"/>
                <a:t> No se califica.</a:t>
              </a:r>
            </a:p>
          </p:txBody>
        </p:sp>
        <p:sp>
          <p:nvSpPr>
            <p:cNvPr id="11" name="Forma libre 17"/>
            <p:cNvSpPr/>
            <p:nvPr/>
          </p:nvSpPr>
          <p:spPr>
            <a:xfrm>
              <a:off x="6571394" y="4474974"/>
              <a:ext cx="2066697" cy="1494834"/>
            </a:xfrm>
            <a:prstGeom prst="ellipse">
              <a:avLst/>
            </a:prstGeom>
            <a:solidFill>
              <a:schemeClr val="accent1"/>
            </a:solidFill>
            <a:ln w="19050">
              <a:solidFill>
                <a:srgbClr val="FFFFFF"/>
              </a:solidFill>
              <a:miter/>
            </a:ln>
          </p:spPr>
          <p:txBody>
            <a:bodyPr lIns="45719" rIns="45719" anchor="ctr"/>
            <a:lstStyle/>
            <a:p>
              <a:pPr algn="ctr" defTabSz="711200">
                <a:lnSpc>
                  <a:spcPct val="90000"/>
                </a:lnSpc>
                <a:spcBef>
                  <a:spcPts val="700"/>
                </a:spcBef>
                <a:defRPr sz="1600">
                  <a:solidFill>
                    <a:srgbClr val="FFFFFF"/>
                  </a:solidFill>
                </a:defRPr>
              </a:pPr>
              <a:endParaRPr/>
            </a:p>
          </p:txBody>
        </p:sp>
        <p:sp>
          <p:nvSpPr>
            <p:cNvPr id="12" name="CuadroTexto 19"/>
            <p:cNvSpPr txBox="1"/>
            <p:nvPr/>
          </p:nvSpPr>
          <p:spPr>
            <a:xfrm>
              <a:off x="8692453" y="4900824"/>
              <a:ext cx="3059090" cy="78056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85750" indent="-285750">
                <a:buSzPct val="100000"/>
                <a:buFont typeface="Arial"/>
                <a:buChar char="•"/>
                <a:defRPr sz="1200"/>
              </a:pPr>
              <a:r>
                <a:rPr sz="1600"/>
                <a:t>El docente.</a:t>
              </a:r>
            </a:p>
            <a:p>
              <a:pPr marL="285750" indent="-285750">
                <a:buSzPct val="100000"/>
                <a:buFont typeface="Arial"/>
                <a:buChar char="•"/>
                <a:defRPr sz="1200"/>
              </a:pPr>
              <a:r>
                <a:rPr sz="1600"/>
                <a:t>El alumno o grupo de alumnos involucrados</a:t>
              </a:r>
            </a:p>
          </p:txBody>
        </p:sp>
        <p:sp>
          <p:nvSpPr>
            <p:cNvPr id="13" name="CuadroTexto 23"/>
            <p:cNvSpPr txBox="1"/>
            <p:nvPr/>
          </p:nvSpPr>
          <p:spPr>
            <a:xfrm>
              <a:off x="6691893" y="4993553"/>
              <a:ext cx="1818488" cy="58477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200">
                  <a:solidFill>
                    <a:srgbClr val="FFFFFF"/>
                  </a:solidFill>
                </a:defRPr>
              </a:pPr>
              <a:r>
                <a:rPr dirty="0"/>
                <a:t>¿</a:t>
              </a:r>
              <a:r>
                <a:rPr sz="1600" dirty="0"/>
                <a:t>Quíen evalúa y a quién se evalúa?</a:t>
              </a:r>
            </a:p>
          </p:txBody>
        </p:sp>
        <p:sp>
          <p:nvSpPr>
            <p:cNvPr id="14" name="CuadroTexto 24"/>
            <p:cNvSpPr txBox="1"/>
            <p:nvPr/>
          </p:nvSpPr>
          <p:spPr>
            <a:xfrm>
              <a:off x="4921710" y="2893120"/>
              <a:ext cx="1770184" cy="8962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a:solidFill>
                    <a:srgbClr val="FFFFFF"/>
                  </a:solidFill>
                </a:defRPr>
              </a:lvl1pPr>
            </a:lstStyle>
            <a:p>
              <a:r>
                <a:rPr sz="2800" dirty="0" err="1"/>
                <a:t>Evaluación</a:t>
              </a:r>
              <a:r>
                <a:rPr sz="2800" dirty="0"/>
                <a:t> </a:t>
              </a:r>
              <a:endParaRPr lang="es-MX" sz="2800" dirty="0"/>
            </a:p>
            <a:p>
              <a:r>
                <a:rPr sz="2800" dirty="0" err="1"/>
                <a:t>Formativa</a:t>
              </a:r>
              <a:endParaRPr sz="2800" dirty="0"/>
            </a:p>
          </p:txBody>
        </p:sp>
        <p:sp>
          <p:nvSpPr>
            <p:cNvPr id="15" name="Forma libre 7"/>
            <p:cNvSpPr/>
            <p:nvPr/>
          </p:nvSpPr>
          <p:spPr>
            <a:xfrm>
              <a:off x="4520802" y="1985247"/>
              <a:ext cx="514989" cy="524567"/>
            </a:xfrm>
            <a:prstGeom prst="line">
              <a:avLst/>
            </a:prstGeom>
            <a:ln w="12700">
              <a:solidFill>
                <a:srgbClr val="487BA9"/>
              </a:solidFill>
              <a:miter/>
            </a:ln>
          </p:spPr>
          <p:txBody>
            <a:bodyPr lIns="45719" rIns="45719"/>
            <a:lstStyle/>
            <a:p>
              <a:endParaRPr/>
            </a:p>
          </p:txBody>
        </p:sp>
        <p:sp>
          <p:nvSpPr>
            <p:cNvPr id="16" name="Forma libre 7"/>
            <p:cNvSpPr/>
            <p:nvPr/>
          </p:nvSpPr>
          <p:spPr>
            <a:xfrm flipV="1">
              <a:off x="4293098" y="3953882"/>
              <a:ext cx="521093" cy="521092"/>
            </a:xfrm>
            <a:prstGeom prst="line">
              <a:avLst/>
            </a:prstGeom>
            <a:ln w="12700">
              <a:solidFill>
                <a:srgbClr val="487BA9"/>
              </a:solidFill>
              <a:miter/>
            </a:ln>
          </p:spPr>
          <p:txBody>
            <a:bodyPr lIns="45719" rIns="45719"/>
            <a:lstStyle/>
            <a:p>
              <a:endParaRPr/>
            </a:p>
          </p:txBody>
        </p:sp>
        <p:sp>
          <p:nvSpPr>
            <p:cNvPr id="17" name="Forma libre 7"/>
            <p:cNvSpPr/>
            <p:nvPr/>
          </p:nvSpPr>
          <p:spPr>
            <a:xfrm flipH="1">
              <a:off x="3784902" y="3389849"/>
              <a:ext cx="735595" cy="1"/>
            </a:xfrm>
            <a:prstGeom prst="line">
              <a:avLst/>
            </a:prstGeom>
            <a:ln w="12700">
              <a:solidFill>
                <a:srgbClr val="487BA9"/>
              </a:solidFill>
              <a:miter/>
            </a:ln>
          </p:spPr>
          <p:txBody>
            <a:bodyPr lIns="45719" rIns="45719"/>
            <a:lstStyle/>
            <a:p>
              <a:endParaRPr/>
            </a:p>
          </p:txBody>
        </p:sp>
        <p:sp>
          <p:nvSpPr>
            <p:cNvPr id="18" name="Óvalo"/>
            <p:cNvSpPr/>
            <p:nvPr/>
          </p:nvSpPr>
          <p:spPr>
            <a:xfrm>
              <a:off x="3185500" y="1083827"/>
              <a:ext cx="1596312" cy="1240744"/>
            </a:xfrm>
            <a:prstGeom prst="ellipse">
              <a:avLst/>
            </a:prstGeom>
            <a:solidFill>
              <a:schemeClr val="accent1"/>
            </a:solidFill>
            <a:ln w="19050">
              <a:solidFill>
                <a:srgbClr val="FFFFFF"/>
              </a:solidFill>
              <a:miter/>
            </a:ln>
          </p:spPr>
          <p:txBody>
            <a:bodyPr lIns="45719" rIns="45719" anchor="ctr"/>
            <a:lstStyle/>
            <a:p>
              <a:pPr algn="ctr" defTabSz="711200">
                <a:lnSpc>
                  <a:spcPct val="90000"/>
                </a:lnSpc>
                <a:spcBef>
                  <a:spcPts val="700"/>
                </a:spcBef>
                <a:defRPr sz="1600">
                  <a:solidFill>
                    <a:srgbClr val="FFFFFF"/>
                  </a:solidFill>
                </a:defRPr>
              </a:pPr>
              <a:endParaRPr/>
            </a:p>
          </p:txBody>
        </p:sp>
        <p:sp>
          <p:nvSpPr>
            <p:cNvPr id="19" name="Cuándo"/>
            <p:cNvSpPr txBox="1"/>
            <p:nvPr/>
          </p:nvSpPr>
          <p:spPr>
            <a:xfrm>
              <a:off x="3185500" y="1423150"/>
              <a:ext cx="1596310" cy="562097"/>
            </a:xfrm>
            <a:prstGeom prst="rect">
              <a:avLst/>
            </a:prstGeom>
            <a:ln w="12700">
              <a:miter lim="400000"/>
            </a:ln>
            <a:extLst>
              <a:ext uri="{C572A759-6A51-4108-AA02-DFA0A04FC94B}">
                <ma14:wrappingTextBoxFlag xmlns="" xmlns:ma14="http://schemas.microsoft.com/office/mac/drawingml/2011/main" val="1"/>
              </a:ext>
            </a:extLst>
          </p:spPr>
          <p:txBody>
            <a:bodyPr lIns="160397" tIns="160397" rIns="160397" bIns="160397" anchor="ctr">
              <a:spAutoFit/>
            </a:bodyPr>
            <a:lstStyle>
              <a:lvl1pPr algn="ctr" defTabSz="711200">
                <a:lnSpc>
                  <a:spcPct val="90000"/>
                </a:lnSpc>
                <a:spcBef>
                  <a:spcPts val="600"/>
                </a:spcBef>
                <a:defRPr sz="1600">
                  <a:solidFill>
                    <a:srgbClr val="FFFFFF"/>
                  </a:solidFill>
                </a:defRPr>
              </a:lvl1pPr>
            </a:lstStyle>
            <a:p>
              <a:r>
                <a:t>Cuándo </a:t>
              </a:r>
            </a:p>
          </p:txBody>
        </p:sp>
        <p:grpSp>
          <p:nvGrpSpPr>
            <p:cNvPr id="20" name="Forma libre 11"/>
            <p:cNvGrpSpPr/>
            <p:nvPr/>
          </p:nvGrpSpPr>
          <p:grpSpPr>
            <a:xfrm>
              <a:off x="2063749" y="2769477"/>
              <a:ext cx="1867325" cy="1240745"/>
              <a:chOff x="0" y="0"/>
              <a:chExt cx="1596310" cy="1240743"/>
            </a:xfrm>
          </p:grpSpPr>
          <p:sp>
            <p:nvSpPr>
              <p:cNvPr id="27"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28" name="¿Características?"/>
              <p:cNvSpPr txBox="1"/>
              <p:nvPr/>
            </p:nvSpPr>
            <p:spPr>
              <a:xfrm>
                <a:off x="-1" y="230737"/>
                <a:ext cx="1596311" cy="7792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t>¿Características?</a:t>
                </a:r>
              </a:p>
            </p:txBody>
          </p:sp>
        </p:grpSp>
        <p:grpSp>
          <p:nvGrpSpPr>
            <p:cNvPr id="21" name="Forma libre 11"/>
            <p:cNvGrpSpPr/>
            <p:nvPr/>
          </p:nvGrpSpPr>
          <p:grpSpPr>
            <a:xfrm>
              <a:off x="3185500" y="4445603"/>
              <a:ext cx="1596312" cy="1240744"/>
              <a:chOff x="0" y="0"/>
              <a:chExt cx="1596310" cy="1240743"/>
            </a:xfrm>
          </p:grpSpPr>
          <p:sp>
            <p:nvSpPr>
              <p:cNvPr id="25"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26" name="¿Para qué?"/>
              <p:cNvSpPr txBox="1"/>
              <p:nvPr/>
            </p:nvSpPr>
            <p:spPr>
              <a:xfrm>
                <a:off x="-1" y="339323"/>
                <a:ext cx="1596311" cy="5620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t>¿Para qué?</a:t>
                </a:r>
              </a:p>
            </p:txBody>
          </p:sp>
        </p:grpSp>
        <p:sp>
          <p:nvSpPr>
            <p:cNvPr id="22" name="Forma libre 12"/>
            <p:cNvSpPr txBox="1"/>
            <p:nvPr/>
          </p:nvSpPr>
          <p:spPr>
            <a:xfrm>
              <a:off x="2296626" y="1010598"/>
              <a:ext cx="2394464" cy="2081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dirty="0"/>
                <a:t> A lo largo del curso.</a:t>
              </a:r>
            </a:p>
          </p:txBody>
        </p:sp>
        <p:sp>
          <p:nvSpPr>
            <p:cNvPr id="23" name="Forma libre 12"/>
            <p:cNvSpPr txBox="1"/>
            <p:nvPr/>
          </p:nvSpPr>
          <p:spPr>
            <a:xfrm>
              <a:off x="336729" y="2584090"/>
              <a:ext cx="2394464" cy="41630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dirty="0"/>
                <a:t> Regula, da seguimiento y da un control de calidad.</a:t>
              </a:r>
            </a:p>
          </p:txBody>
        </p:sp>
        <p:sp>
          <p:nvSpPr>
            <p:cNvPr id="24" name="Forma libre 12"/>
            <p:cNvSpPr txBox="1"/>
            <p:nvPr/>
          </p:nvSpPr>
          <p:spPr>
            <a:xfrm>
              <a:off x="1390438" y="5241314"/>
              <a:ext cx="2394464" cy="41630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a:t> Evaluar el desarrollo del alumno.</a:t>
              </a:r>
            </a:p>
          </p:txBody>
        </p:sp>
      </p:grpSp>
    </p:spTree>
    <p:extLst>
      <p:ext uri="{BB962C8B-B14F-4D97-AF65-F5344CB8AC3E}">
        <p14:creationId xmlns:p14="http://schemas.microsoft.com/office/powerpoint/2010/main" val="2205553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317510" y="558443"/>
            <a:ext cx="11434033" cy="6000227"/>
            <a:chOff x="125056" y="558443"/>
            <a:chExt cx="11626487" cy="5577555"/>
          </a:xfrm>
        </p:grpSpPr>
        <p:sp>
          <p:nvSpPr>
            <p:cNvPr id="3" name="Forma libre 3"/>
            <p:cNvSpPr/>
            <p:nvPr/>
          </p:nvSpPr>
          <p:spPr>
            <a:xfrm>
              <a:off x="6783303" y="4091668"/>
              <a:ext cx="398015" cy="549623"/>
            </a:xfrm>
            <a:prstGeom prst="line">
              <a:avLst/>
            </a:prstGeom>
            <a:ln w="12700">
              <a:solidFill>
                <a:srgbClr val="487BA9"/>
              </a:solidFill>
              <a:miter/>
            </a:ln>
          </p:spPr>
          <p:txBody>
            <a:bodyPr lIns="45719" rIns="45719"/>
            <a:lstStyle/>
            <a:p>
              <a:endParaRPr/>
            </a:p>
          </p:txBody>
        </p:sp>
        <p:sp>
          <p:nvSpPr>
            <p:cNvPr id="4" name="Forma libre 8"/>
            <p:cNvSpPr/>
            <p:nvPr/>
          </p:nvSpPr>
          <p:spPr>
            <a:xfrm flipV="1">
              <a:off x="6763091" y="2769476"/>
              <a:ext cx="1068818" cy="342713"/>
            </a:xfrm>
            <a:prstGeom prst="line">
              <a:avLst/>
            </a:prstGeom>
            <a:ln w="12700">
              <a:solidFill>
                <a:srgbClr val="487BA9"/>
              </a:solidFill>
              <a:miter/>
            </a:ln>
          </p:spPr>
          <p:txBody>
            <a:bodyPr lIns="45719" rIns="45719"/>
            <a:lstStyle/>
            <a:p>
              <a:endParaRPr/>
            </a:p>
          </p:txBody>
        </p:sp>
        <p:sp>
          <p:nvSpPr>
            <p:cNvPr id="5" name="Forma libre 9"/>
            <p:cNvSpPr/>
            <p:nvPr/>
          </p:nvSpPr>
          <p:spPr>
            <a:xfrm flipV="1">
              <a:off x="6405941" y="1459862"/>
              <a:ext cx="595701" cy="1178279"/>
            </a:xfrm>
            <a:prstGeom prst="line">
              <a:avLst/>
            </a:prstGeom>
            <a:ln w="12700">
              <a:solidFill>
                <a:srgbClr val="487BA9"/>
              </a:solidFill>
              <a:miter/>
            </a:ln>
          </p:spPr>
          <p:txBody>
            <a:bodyPr lIns="45719" rIns="45719"/>
            <a:lstStyle/>
            <a:p>
              <a:endParaRPr/>
            </a:p>
          </p:txBody>
        </p:sp>
        <p:sp>
          <p:nvSpPr>
            <p:cNvPr id="6" name="Elipse 10"/>
            <p:cNvSpPr/>
            <p:nvPr/>
          </p:nvSpPr>
          <p:spPr>
            <a:xfrm>
              <a:off x="4520802" y="2317712"/>
              <a:ext cx="2660517" cy="2067905"/>
            </a:xfrm>
            <a:prstGeom prst="ellipse">
              <a:avLst/>
            </a:prstGeom>
            <a:solidFill>
              <a:schemeClr val="accent1"/>
            </a:solidFill>
            <a:ln w="19050">
              <a:solidFill>
                <a:srgbClr val="FFFFFF"/>
              </a:solidFill>
              <a:miter/>
            </a:ln>
          </p:spPr>
          <p:txBody>
            <a:bodyPr lIns="45719" rIns="45719"/>
            <a:lstStyle/>
            <a:p>
              <a:endParaRPr/>
            </a:p>
          </p:txBody>
        </p:sp>
        <p:grpSp>
          <p:nvGrpSpPr>
            <p:cNvPr id="7" name="Forma libre 11"/>
            <p:cNvGrpSpPr/>
            <p:nvPr/>
          </p:nvGrpSpPr>
          <p:grpSpPr>
            <a:xfrm>
              <a:off x="6571395" y="558443"/>
              <a:ext cx="1596312" cy="1240744"/>
              <a:chOff x="0" y="0"/>
              <a:chExt cx="1596310" cy="1240743"/>
            </a:xfrm>
          </p:grpSpPr>
          <p:sp>
            <p:nvSpPr>
              <p:cNvPr id="31"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32" name="¿Qué es?"/>
              <p:cNvSpPr txBox="1"/>
              <p:nvPr/>
            </p:nvSpPr>
            <p:spPr>
              <a:xfrm>
                <a:off x="-1" y="339323"/>
                <a:ext cx="1596311" cy="5620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rPr sz="2000"/>
                  <a:t>¿Qué es?</a:t>
                </a:r>
              </a:p>
            </p:txBody>
          </p:sp>
        </p:grpSp>
        <p:sp>
          <p:nvSpPr>
            <p:cNvPr id="8" name="Forma libre 12"/>
            <p:cNvSpPr txBox="1"/>
            <p:nvPr/>
          </p:nvSpPr>
          <p:spPr>
            <a:xfrm>
              <a:off x="8327336" y="766837"/>
              <a:ext cx="2394464" cy="82395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a:t> Evaluación que se usa para evaluar los resultados finales del proceso de aprendizaje.</a:t>
              </a:r>
            </a:p>
          </p:txBody>
        </p:sp>
        <p:grpSp>
          <p:nvGrpSpPr>
            <p:cNvPr id="9" name="Forma libre 13"/>
            <p:cNvGrpSpPr/>
            <p:nvPr/>
          </p:nvGrpSpPr>
          <p:grpSpPr>
            <a:xfrm>
              <a:off x="7601138" y="1944730"/>
              <a:ext cx="1596313" cy="1240746"/>
              <a:chOff x="-1" y="-1"/>
              <a:chExt cx="1596312" cy="1240745"/>
            </a:xfrm>
          </p:grpSpPr>
          <p:sp>
            <p:nvSpPr>
              <p:cNvPr id="29"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30" name="¿cómo y con qué se evalúa?"/>
              <p:cNvSpPr txBox="1"/>
              <p:nvPr/>
            </p:nvSpPr>
            <p:spPr>
              <a:xfrm>
                <a:off x="-1" y="83588"/>
                <a:ext cx="1596311" cy="10735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rPr sz="2000"/>
                  <a:t>¿cómo y con qué se evalúa?</a:t>
                </a:r>
              </a:p>
            </p:txBody>
          </p:sp>
        </p:grpSp>
        <p:sp>
          <p:nvSpPr>
            <p:cNvPr id="10" name="Forma libre 14"/>
            <p:cNvSpPr txBox="1"/>
            <p:nvPr/>
          </p:nvSpPr>
          <p:spPr>
            <a:xfrm>
              <a:off x="9357080" y="1735186"/>
              <a:ext cx="2394463" cy="16598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a:t> Recopilando resultados y juicios sobre objetivos alcanzados con respecto a lo planteado inicialmente.</a:t>
              </a:r>
            </a:p>
            <a:p>
              <a:pPr marL="57150" lvl="1" indent="-57150" defTabSz="488950">
                <a:lnSpc>
                  <a:spcPct val="90000"/>
                </a:lnSpc>
                <a:spcBef>
                  <a:spcPts val="100"/>
                </a:spcBef>
                <a:buSzPct val="100000"/>
                <a:buChar char="•"/>
                <a:defRPr sz="1100"/>
              </a:pPr>
              <a:r>
                <a:rPr sz="1600"/>
                <a:t> Se califica asignando niveles expendiendo de la posición relativa dentro del grupo. </a:t>
              </a:r>
            </a:p>
          </p:txBody>
        </p:sp>
        <p:sp>
          <p:nvSpPr>
            <p:cNvPr id="11" name="Forma libre 17"/>
            <p:cNvSpPr/>
            <p:nvPr/>
          </p:nvSpPr>
          <p:spPr>
            <a:xfrm>
              <a:off x="6567789" y="4474974"/>
              <a:ext cx="2066697" cy="1494834"/>
            </a:xfrm>
            <a:prstGeom prst="ellipse">
              <a:avLst/>
            </a:prstGeom>
            <a:solidFill>
              <a:schemeClr val="accent1"/>
            </a:solidFill>
            <a:ln w="19050">
              <a:solidFill>
                <a:srgbClr val="FFFFFF"/>
              </a:solidFill>
              <a:miter/>
            </a:ln>
          </p:spPr>
          <p:txBody>
            <a:bodyPr lIns="45719" rIns="45719" anchor="ctr"/>
            <a:lstStyle/>
            <a:p>
              <a:pPr algn="ctr" defTabSz="711200">
                <a:lnSpc>
                  <a:spcPct val="90000"/>
                </a:lnSpc>
                <a:spcBef>
                  <a:spcPts val="700"/>
                </a:spcBef>
                <a:defRPr sz="1600">
                  <a:solidFill>
                    <a:srgbClr val="FFFFFF"/>
                  </a:solidFill>
                </a:defRPr>
              </a:pPr>
              <a:endParaRPr sz="2000"/>
            </a:p>
          </p:txBody>
        </p:sp>
        <p:sp>
          <p:nvSpPr>
            <p:cNvPr id="12" name="CuadroTexto 19"/>
            <p:cNvSpPr txBox="1"/>
            <p:nvPr/>
          </p:nvSpPr>
          <p:spPr>
            <a:xfrm>
              <a:off x="8692453" y="4900824"/>
              <a:ext cx="3059090" cy="77245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85750" indent="-285750">
                <a:buSzPct val="100000"/>
                <a:buFont typeface="Arial"/>
                <a:buChar char="•"/>
                <a:defRPr sz="1200"/>
              </a:pPr>
              <a:r>
                <a:rPr sz="1600"/>
                <a:t>El docente.</a:t>
              </a:r>
            </a:p>
            <a:p>
              <a:pPr marL="285750" indent="-285750">
                <a:buSzPct val="100000"/>
                <a:buFont typeface="Arial"/>
                <a:buChar char="•"/>
                <a:defRPr sz="1200"/>
              </a:pPr>
              <a:r>
                <a:rPr sz="1600"/>
                <a:t>El alumno o grupo de alumnos involucrados</a:t>
              </a:r>
            </a:p>
          </p:txBody>
        </p:sp>
        <p:sp>
          <p:nvSpPr>
            <p:cNvPr id="13" name="CuadroTexto 23"/>
            <p:cNvSpPr txBox="1"/>
            <p:nvPr/>
          </p:nvSpPr>
          <p:spPr>
            <a:xfrm>
              <a:off x="6691894" y="4951624"/>
              <a:ext cx="1818488" cy="58477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200">
                  <a:solidFill>
                    <a:srgbClr val="FFFFFF"/>
                  </a:solidFill>
                </a:defRPr>
              </a:pPr>
              <a:r>
                <a:rPr dirty="0"/>
                <a:t>¿</a:t>
              </a:r>
              <a:r>
                <a:rPr sz="1600" dirty="0"/>
                <a:t>Quíen evalúa y a quién se evalúa?</a:t>
              </a:r>
            </a:p>
          </p:txBody>
        </p:sp>
        <p:sp>
          <p:nvSpPr>
            <p:cNvPr id="14" name="CuadroTexto 24"/>
            <p:cNvSpPr txBox="1"/>
            <p:nvPr/>
          </p:nvSpPr>
          <p:spPr>
            <a:xfrm>
              <a:off x="4940315" y="2814706"/>
              <a:ext cx="1663146" cy="8868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000">
                  <a:solidFill>
                    <a:srgbClr val="FFFFFF"/>
                  </a:solidFill>
                </a:defRPr>
              </a:lvl1pPr>
            </a:lstStyle>
            <a:p>
              <a:r>
                <a:rPr sz="2800" dirty="0" err="1"/>
                <a:t>Evaluación</a:t>
              </a:r>
              <a:r>
                <a:rPr sz="2800" dirty="0"/>
                <a:t> </a:t>
              </a:r>
              <a:endParaRPr lang="es-MX" sz="2800" dirty="0"/>
            </a:p>
            <a:p>
              <a:r>
                <a:rPr sz="2800" dirty="0" err="1"/>
                <a:t>Sumativa</a:t>
              </a:r>
              <a:endParaRPr sz="2800" dirty="0"/>
            </a:p>
          </p:txBody>
        </p:sp>
        <p:sp>
          <p:nvSpPr>
            <p:cNvPr id="15" name="Forma libre 7"/>
            <p:cNvSpPr/>
            <p:nvPr/>
          </p:nvSpPr>
          <p:spPr>
            <a:xfrm>
              <a:off x="4520496" y="1985247"/>
              <a:ext cx="499183" cy="586061"/>
            </a:xfrm>
            <a:prstGeom prst="line">
              <a:avLst/>
            </a:prstGeom>
            <a:ln w="12700">
              <a:solidFill>
                <a:srgbClr val="487BA9"/>
              </a:solidFill>
              <a:miter/>
            </a:ln>
          </p:spPr>
          <p:txBody>
            <a:bodyPr lIns="45719" rIns="45719"/>
            <a:lstStyle/>
            <a:p>
              <a:endParaRPr/>
            </a:p>
          </p:txBody>
        </p:sp>
        <p:sp>
          <p:nvSpPr>
            <p:cNvPr id="16" name="Forma libre 7"/>
            <p:cNvSpPr/>
            <p:nvPr/>
          </p:nvSpPr>
          <p:spPr>
            <a:xfrm flipV="1">
              <a:off x="4293098" y="3953882"/>
              <a:ext cx="521093" cy="521092"/>
            </a:xfrm>
            <a:prstGeom prst="line">
              <a:avLst/>
            </a:prstGeom>
            <a:ln w="12700">
              <a:solidFill>
                <a:srgbClr val="487BA9"/>
              </a:solidFill>
              <a:miter/>
            </a:ln>
          </p:spPr>
          <p:txBody>
            <a:bodyPr lIns="45719" rIns="45719"/>
            <a:lstStyle/>
            <a:p>
              <a:endParaRPr/>
            </a:p>
          </p:txBody>
        </p:sp>
        <p:sp>
          <p:nvSpPr>
            <p:cNvPr id="17" name="Forma libre 7"/>
            <p:cNvSpPr/>
            <p:nvPr/>
          </p:nvSpPr>
          <p:spPr>
            <a:xfrm flipH="1">
              <a:off x="3660059" y="3389849"/>
              <a:ext cx="860437" cy="1"/>
            </a:xfrm>
            <a:prstGeom prst="line">
              <a:avLst/>
            </a:prstGeom>
            <a:ln w="12700">
              <a:solidFill>
                <a:srgbClr val="487BA9"/>
              </a:solidFill>
              <a:miter/>
            </a:ln>
          </p:spPr>
          <p:txBody>
            <a:bodyPr lIns="45719" rIns="45719"/>
            <a:lstStyle/>
            <a:p>
              <a:endParaRPr/>
            </a:p>
          </p:txBody>
        </p:sp>
        <p:sp>
          <p:nvSpPr>
            <p:cNvPr id="18" name="Óvalo"/>
            <p:cNvSpPr/>
            <p:nvPr/>
          </p:nvSpPr>
          <p:spPr>
            <a:xfrm>
              <a:off x="3185500" y="1083827"/>
              <a:ext cx="1596312" cy="1240744"/>
            </a:xfrm>
            <a:prstGeom prst="ellipse">
              <a:avLst/>
            </a:prstGeom>
            <a:solidFill>
              <a:schemeClr val="accent1"/>
            </a:solidFill>
            <a:ln w="19050">
              <a:solidFill>
                <a:srgbClr val="FFFFFF"/>
              </a:solidFill>
              <a:miter/>
            </a:ln>
          </p:spPr>
          <p:txBody>
            <a:bodyPr lIns="45719" rIns="45719" anchor="ctr"/>
            <a:lstStyle/>
            <a:p>
              <a:pPr algn="ctr" defTabSz="711200">
                <a:lnSpc>
                  <a:spcPct val="90000"/>
                </a:lnSpc>
                <a:spcBef>
                  <a:spcPts val="700"/>
                </a:spcBef>
                <a:defRPr sz="1600">
                  <a:solidFill>
                    <a:srgbClr val="FFFFFF"/>
                  </a:solidFill>
                </a:defRPr>
              </a:pPr>
              <a:endParaRPr/>
            </a:p>
          </p:txBody>
        </p:sp>
        <p:sp>
          <p:nvSpPr>
            <p:cNvPr id="19" name="Cuándo"/>
            <p:cNvSpPr txBox="1"/>
            <p:nvPr/>
          </p:nvSpPr>
          <p:spPr>
            <a:xfrm>
              <a:off x="3185500" y="1423150"/>
              <a:ext cx="1596310" cy="562097"/>
            </a:xfrm>
            <a:prstGeom prst="rect">
              <a:avLst/>
            </a:prstGeom>
            <a:ln w="12700">
              <a:miter lim="400000"/>
            </a:ln>
            <a:extLst>
              <a:ext uri="{C572A759-6A51-4108-AA02-DFA0A04FC94B}">
                <ma14:wrappingTextBoxFlag xmlns="" xmlns:ma14="http://schemas.microsoft.com/office/mac/drawingml/2011/main" val="1"/>
              </a:ext>
            </a:extLst>
          </p:spPr>
          <p:txBody>
            <a:bodyPr lIns="160397" tIns="160397" rIns="160397" bIns="160397" anchor="ctr">
              <a:spAutoFit/>
            </a:bodyPr>
            <a:lstStyle>
              <a:lvl1pPr algn="ctr" defTabSz="711200">
                <a:lnSpc>
                  <a:spcPct val="90000"/>
                </a:lnSpc>
                <a:spcBef>
                  <a:spcPts val="600"/>
                </a:spcBef>
                <a:defRPr sz="1600">
                  <a:solidFill>
                    <a:srgbClr val="FFFFFF"/>
                  </a:solidFill>
                </a:defRPr>
              </a:lvl1pPr>
            </a:lstStyle>
            <a:p>
              <a:r>
                <a:rPr sz="2000" dirty="0" err="1"/>
                <a:t>Cuándo</a:t>
              </a:r>
              <a:r>
                <a:rPr sz="2000" dirty="0"/>
                <a:t> </a:t>
              </a:r>
            </a:p>
          </p:txBody>
        </p:sp>
        <p:grpSp>
          <p:nvGrpSpPr>
            <p:cNvPr id="20" name="Forma libre 11"/>
            <p:cNvGrpSpPr/>
            <p:nvPr/>
          </p:nvGrpSpPr>
          <p:grpSpPr>
            <a:xfrm>
              <a:off x="1693592" y="2769476"/>
              <a:ext cx="2158842" cy="1240747"/>
              <a:chOff x="-77019" y="-1"/>
              <a:chExt cx="1837026" cy="1240745"/>
            </a:xfrm>
          </p:grpSpPr>
          <p:sp>
            <p:nvSpPr>
              <p:cNvPr id="27"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28" name="¿Características?"/>
              <p:cNvSpPr txBox="1"/>
              <p:nvPr/>
            </p:nvSpPr>
            <p:spPr>
              <a:xfrm>
                <a:off x="-77019" y="342821"/>
                <a:ext cx="1837026" cy="5585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rPr sz="2000" dirty="0"/>
                  <a:t>¿</a:t>
                </a:r>
                <a:r>
                  <a:rPr sz="2000" dirty="0" err="1"/>
                  <a:t>Características</a:t>
                </a:r>
                <a:r>
                  <a:rPr sz="2000" dirty="0"/>
                  <a:t>?</a:t>
                </a:r>
              </a:p>
            </p:txBody>
          </p:sp>
        </p:grpSp>
        <p:grpSp>
          <p:nvGrpSpPr>
            <p:cNvPr id="21" name="Forma libre 11"/>
            <p:cNvGrpSpPr/>
            <p:nvPr/>
          </p:nvGrpSpPr>
          <p:grpSpPr>
            <a:xfrm>
              <a:off x="3185500" y="4445603"/>
              <a:ext cx="1596312" cy="1240744"/>
              <a:chOff x="0" y="0"/>
              <a:chExt cx="1596310" cy="1240743"/>
            </a:xfrm>
          </p:grpSpPr>
          <p:sp>
            <p:nvSpPr>
              <p:cNvPr id="25" name="Óvalo"/>
              <p:cNvSpPr/>
              <p:nvPr/>
            </p:nvSpPr>
            <p:spPr>
              <a:xfrm>
                <a:off x="-1" y="-1"/>
                <a:ext cx="1596312" cy="1240745"/>
              </a:xfrm>
              <a:prstGeom prst="ellipse">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sp>
            <p:nvSpPr>
              <p:cNvPr id="26" name="¿Para qué?"/>
              <p:cNvSpPr txBox="1"/>
              <p:nvPr/>
            </p:nvSpPr>
            <p:spPr>
              <a:xfrm>
                <a:off x="-1" y="339323"/>
                <a:ext cx="1596311" cy="5620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0397" tIns="160397" rIns="160397" bIns="160397" numCol="1" anchor="ctr">
                <a:spAutoFit/>
              </a:bodyPr>
              <a:lstStyle>
                <a:lvl1pPr algn="ctr" defTabSz="711200">
                  <a:lnSpc>
                    <a:spcPct val="90000"/>
                  </a:lnSpc>
                  <a:spcBef>
                    <a:spcPts val="600"/>
                  </a:spcBef>
                  <a:defRPr sz="1600">
                    <a:solidFill>
                      <a:srgbClr val="FFFFFF"/>
                    </a:solidFill>
                  </a:defRPr>
                </a:lvl1pPr>
              </a:lstStyle>
              <a:p>
                <a:r>
                  <a:rPr sz="2000"/>
                  <a:t>¿Para qué?</a:t>
                </a:r>
              </a:p>
            </p:txBody>
          </p:sp>
        </p:grpSp>
        <p:sp>
          <p:nvSpPr>
            <p:cNvPr id="22" name="Forma libre 12"/>
            <p:cNvSpPr txBox="1"/>
            <p:nvPr/>
          </p:nvSpPr>
          <p:spPr>
            <a:xfrm>
              <a:off x="1265595" y="1048917"/>
              <a:ext cx="2394464" cy="2059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dirty="0"/>
                <a:t> Al final del ciclo educativo.</a:t>
              </a:r>
            </a:p>
          </p:txBody>
        </p:sp>
        <p:sp>
          <p:nvSpPr>
            <p:cNvPr id="23" name="Forma libre 12"/>
            <p:cNvSpPr txBox="1"/>
            <p:nvPr/>
          </p:nvSpPr>
          <p:spPr>
            <a:xfrm>
              <a:off x="125056" y="2475686"/>
              <a:ext cx="2394464" cy="6179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a:t> Verifica y acredita los conocimientos obtenidos en el ciclo académico.</a:t>
              </a:r>
            </a:p>
          </p:txBody>
        </p:sp>
        <p:sp>
          <p:nvSpPr>
            <p:cNvPr id="24" name="Forma libre 12"/>
            <p:cNvSpPr txBox="1"/>
            <p:nvPr/>
          </p:nvSpPr>
          <p:spPr>
            <a:xfrm>
              <a:off x="789035" y="4888143"/>
              <a:ext cx="2394464" cy="12478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57150" lvl="1" indent="-57150" defTabSz="488950">
                <a:lnSpc>
                  <a:spcPct val="90000"/>
                </a:lnSpc>
                <a:spcBef>
                  <a:spcPts val="100"/>
                </a:spcBef>
                <a:buSzPct val="100000"/>
                <a:buChar char="•"/>
                <a:defRPr sz="1100"/>
              </a:pPr>
              <a:r>
                <a:rPr sz="1600"/>
                <a:t>Valora conductas al final del proceso educativo.</a:t>
              </a:r>
            </a:p>
            <a:p>
              <a:pPr marL="57150" lvl="1" indent="-57150" defTabSz="488950">
                <a:lnSpc>
                  <a:spcPct val="90000"/>
                </a:lnSpc>
                <a:spcBef>
                  <a:spcPts val="100"/>
                </a:spcBef>
                <a:buSzPct val="100000"/>
                <a:buChar char="•"/>
                <a:defRPr sz="1100"/>
              </a:pPr>
              <a:r>
                <a:rPr sz="1600"/>
                <a:t>Emite juicios de valor sobre el alumno al final del ciclo educativo o de la unidad a evaluar.</a:t>
              </a:r>
            </a:p>
          </p:txBody>
        </p:sp>
      </p:grpSp>
    </p:spTree>
    <p:extLst>
      <p:ext uri="{BB962C8B-B14F-4D97-AF65-F5344CB8AC3E}">
        <p14:creationId xmlns:p14="http://schemas.microsoft.com/office/powerpoint/2010/main" val="1929355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1349" t="8624" r="12143" b="5309"/>
          <a:stretch/>
        </p:blipFill>
        <p:spPr>
          <a:xfrm>
            <a:off x="0" y="0"/>
            <a:ext cx="10837889" cy="6858000"/>
          </a:xfrm>
          <a:prstGeom prst="rect">
            <a:avLst/>
          </a:prstGeom>
        </p:spPr>
      </p:pic>
      <p:sp>
        <p:nvSpPr>
          <p:cNvPr id="3" name="CuadroTexto 2"/>
          <p:cNvSpPr txBox="1"/>
          <p:nvPr/>
        </p:nvSpPr>
        <p:spPr>
          <a:xfrm>
            <a:off x="11008218" y="101601"/>
            <a:ext cx="1183782" cy="584775"/>
          </a:xfrm>
          <a:prstGeom prst="rect">
            <a:avLst/>
          </a:prstGeom>
          <a:noFill/>
        </p:spPr>
        <p:txBody>
          <a:bodyPr wrap="square" rtlCol="0">
            <a:spAutoFit/>
          </a:bodyPr>
          <a:lstStyle/>
          <a:p>
            <a:r>
              <a:rPr lang="es-MX" sz="1600" dirty="0">
                <a:solidFill>
                  <a:schemeClr val="bg1"/>
                </a:solidFill>
              </a:rPr>
              <a:t>13. Pasos </a:t>
            </a:r>
          </a:p>
          <a:p>
            <a:r>
              <a:rPr lang="es-MX" sz="1600" dirty="0">
                <a:solidFill>
                  <a:schemeClr val="bg1"/>
                </a:solidFill>
              </a:rPr>
              <a:t> Infografía</a:t>
            </a:r>
          </a:p>
        </p:txBody>
      </p:sp>
    </p:spTree>
    <p:extLst>
      <p:ext uri="{BB962C8B-B14F-4D97-AF65-F5344CB8AC3E}">
        <p14:creationId xmlns:p14="http://schemas.microsoft.com/office/powerpoint/2010/main" val="1367405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5238" t="6084" r="52857" b="10811"/>
          <a:stretch/>
        </p:blipFill>
        <p:spPr>
          <a:xfrm>
            <a:off x="3541486" y="159225"/>
            <a:ext cx="4572000" cy="6698775"/>
          </a:xfrm>
          <a:prstGeom prst="rect">
            <a:avLst/>
          </a:prstGeom>
        </p:spPr>
      </p:pic>
      <p:sp>
        <p:nvSpPr>
          <p:cNvPr id="3" name="CuadroTexto 2"/>
          <p:cNvSpPr txBox="1"/>
          <p:nvPr/>
        </p:nvSpPr>
        <p:spPr>
          <a:xfrm>
            <a:off x="11008218" y="101601"/>
            <a:ext cx="1183782" cy="584775"/>
          </a:xfrm>
          <a:prstGeom prst="rect">
            <a:avLst/>
          </a:prstGeom>
          <a:noFill/>
        </p:spPr>
        <p:txBody>
          <a:bodyPr wrap="square" rtlCol="0">
            <a:spAutoFit/>
          </a:bodyPr>
          <a:lstStyle/>
          <a:p>
            <a:r>
              <a:rPr lang="es-MX" sz="1600" dirty="0">
                <a:solidFill>
                  <a:schemeClr val="bg1"/>
                </a:solidFill>
              </a:rPr>
              <a:t> P 13. Pasos </a:t>
            </a:r>
          </a:p>
          <a:p>
            <a:r>
              <a:rPr lang="es-MX" sz="1600" dirty="0">
                <a:solidFill>
                  <a:schemeClr val="bg1"/>
                </a:solidFill>
              </a:rPr>
              <a:t> Infografía</a:t>
            </a:r>
          </a:p>
        </p:txBody>
      </p:sp>
    </p:spTree>
    <p:extLst>
      <p:ext uri="{BB962C8B-B14F-4D97-AF65-F5344CB8AC3E}">
        <p14:creationId xmlns:p14="http://schemas.microsoft.com/office/powerpoint/2010/main" val="909771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287001" y="0"/>
            <a:ext cx="1775010" cy="461665"/>
          </a:xfrm>
          <a:prstGeom prst="rect">
            <a:avLst/>
          </a:prstGeom>
          <a:noFill/>
        </p:spPr>
        <p:txBody>
          <a:bodyPr wrap="square" rtlCol="0">
            <a:spAutoFit/>
          </a:bodyPr>
          <a:lstStyle/>
          <a:p>
            <a:r>
              <a:rPr lang="es-MX" sz="2400" dirty="0">
                <a:solidFill>
                  <a:schemeClr val="bg1"/>
                </a:solidFill>
              </a:rPr>
              <a:t> </a:t>
            </a:r>
            <a:r>
              <a:rPr lang="es-MX" dirty="0">
                <a:solidFill>
                  <a:schemeClr val="bg1"/>
                </a:solidFill>
              </a:rPr>
              <a:t>P 14. Infografía</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 y="0"/>
            <a:ext cx="8572500" cy="6858000"/>
          </a:xfrm>
          <a:prstGeom prst="rect">
            <a:avLst/>
          </a:prstGeom>
        </p:spPr>
      </p:pic>
    </p:spTree>
    <p:extLst>
      <p:ext uri="{BB962C8B-B14F-4D97-AF65-F5344CB8AC3E}">
        <p14:creationId xmlns:p14="http://schemas.microsoft.com/office/powerpoint/2010/main" val="234060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400" b="1" dirty="0">
                <a:solidFill>
                  <a:srgbClr val="00477C"/>
                </a:solidFill>
              </a:rPr>
              <a:t>REFLEXIONES PERSONALES</a:t>
            </a:r>
          </a:p>
        </p:txBody>
      </p:sp>
      <p:sp>
        <p:nvSpPr>
          <p:cNvPr id="3" name="CuadroTexto 2"/>
          <p:cNvSpPr txBox="1"/>
          <p:nvPr/>
        </p:nvSpPr>
        <p:spPr>
          <a:xfrm>
            <a:off x="10354235" y="141942"/>
            <a:ext cx="1837765" cy="646331"/>
          </a:xfrm>
          <a:prstGeom prst="rect">
            <a:avLst/>
          </a:prstGeom>
          <a:noFill/>
        </p:spPr>
        <p:txBody>
          <a:bodyPr wrap="square" rtlCol="0">
            <a:spAutoFit/>
          </a:bodyPr>
          <a:lstStyle/>
          <a:p>
            <a:r>
              <a:rPr lang="es-MX" dirty="0"/>
              <a:t>P 14. Reflexiones personales</a:t>
            </a:r>
          </a:p>
        </p:txBody>
      </p:sp>
    </p:spTree>
    <p:extLst>
      <p:ext uri="{BB962C8B-B14F-4D97-AF65-F5344CB8AC3E}">
        <p14:creationId xmlns:p14="http://schemas.microsoft.com/office/powerpoint/2010/main" val="3848798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800" dirty="0"/>
              <a:t>LÓGICA</a:t>
            </a:r>
          </a:p>
        </p:txBody>
      </p:sp>
      <p:sp>
        <p:nvSpPr>
          <p:cNvPr id="3" name="Marcador de texto 2"/>
          <p:cNvSpPr>
            <a:spLocks noGrp="1"/>
          </p:cNvSpPr>
          <p:nvPr>
            <p:ph type="body" sz="half" idx="2"/>
          </p:nvPr>
        </p:nvSpPr>
        <p:spPr>
          <a:xfrm>
            <a:off x="-80259" y="2504793"/>
            <a:ext cx="4775954" cy="753487"/>
          </a:xfrm>
        </p:spPr>
        <p:txBody>
          <a:bodyPr>
            <a:normAutofit/>
          </a:bodyPr>
          <a:lstStyle/>
          <a:p>
            <a:r>
              <a:rPr lang="es-ES" sz="2600" dirty="0"/>
              <a:t>Maximino López Martínez</a:t>
            </a:r>
          </a:p>
        </p:txBody>
      </p:sp>
      <p:sp>
        <p:nvSpPr>
          <p:cNvPr id="6" name="CuadroTexto 5"/>
          <p:cNvSpPr txBox="1"/>
          <p:nvPr/>
        </p:nvSpPr>
        <p:spPr>
          <a:xfrm>
            <a:off x="4695695" y="139701"/>
            <a:ext cx="7496305" cy="6494085"/>
          </a:xfrm>
          <a:prstGeom prst="rect">
            <a:avLst/>
          </a:prstGeom>
          <a:noFill/>
        </p:spPr>
        <p:txBody>
          <a:bodyPr wrap="square" rtlCol="0">
            <a:spAutoFit/>
          </a:bodyPr>
          <a:lstStyle/>
          <a:p>
            <a:r>
              <a:rPr lang="es-MX" sz="1600" dirty="0"/>
              <a:t>El reto de la interdisciplinariedad es un compendio de información, datos, ideas, conceptos, etc.  Para resolver alguna pregunta o problema, pero impone una serie de complejidades:</a:t>
            </a:r>
          </a:p>
          <a:p>
            <a:pPr lvl="0"/>
            <a:r>
              <a:rPr lang="es-MX" sz="1600" dirty="0"/>
              <a:t>La falta de unos elementos sistémicos.</a:t>
            </a:r>
          </a:p>
          <a:p>
            <a:pPr lvl="0"/>
            <a:r>
              <a:rPr lang="es-MX" sz="1600" dirty="0"/>
              <a:t>Elemento distintivo entre las materias a relacionar</a:t>
            </a:r>
          </a:p>
          <a:p>
            <a:pPr lvl="0"/>
            <a:r>
              <a:rPr lang="es-MX" sz="1600" dirty="0"/>
              <a:t>Así como sus alcances y límites  del problema y de las ramificaciones de cada materia, así como sus semejanzas.</a:t>
            </a:r>
          </a:p>
          <a:p>
            <a:r>
              <a:rPr lang="es-MX" sz="1600" dirty="0"/>
              <a:t>La facultad de relacionar este entramado para producir un conocimiento desde un enfoque diferente pero propositivo, dando un extra de creatividad pero sobre todo conocimiento de las diferencias, semejanzas y constitutivos de cada materia para poder entrar en un plano practico.</a:t>
            </a:r>
          </a:p>
          <a:p>
            <a:r>
              <a:rPr lang="es-MX" sz="1600" dirty="0"/>
              <a:t>Así se fractura las dimensiones de distancia en la geografía académica, que genera la fractura epistemológica de las diferentes ciencias y de la realidad misma, este proyecto de interdisciplinar  genera empatía al pensar que si se divide el estudio de la naturaleza en  diferentes ciencias, no significa perder de vista el todo integral que constituye el conocimiento humano, no solo como ente de conocimiento sino como la naturaleza misma del hombre y recalcar que la división y especialización no es sino una manera más de unir la ser humano como un ser  único, no dividido.</a:t>
            </a:r>
          </a:p>
          <a:p>
            <a:r>
              <a:rPr lang="es-MX" sz="1600" dirty="0"/>
              <a:t> Este proyecto me sirvió para recalcar esto y replantear de nueva cuenta la pregunta central de nuestra identidad y constitución,  la realidad y el conocimiento nos hace lo que somos, al constituirnos, no como un ser fragmentado y disperso, más bien como un ser que es unidad, que la diferencia en tanta ciencia y especialización, no es para dividir al hombre, por el contrario es para unificarlo en el conocimiento que representa cada reducto de su realidad, expresado en la diferentes áreas de conocimiento. La relación entre materias nos recuerda esto, la </a:t>
            </a:r>
            <a:r>
              <a:rPr lang="es-MX" sz="1600" dirty="0" err="1"/>
              <a:t>interdisciplina</a:t>
            </a:r>
            <a:r>
              <a:rPr lang="es-MX" sz="1600" dirty="0"/>
              <a:t> como una manera de mostrar esta relación que de alguna manera también es existencial.</a:t>
            </a:r>
          </a:p>
        </p:txBody>
      </p:sp>
    </p:spTree>
    <p:extLst>
      <p:ext uri="{BB962C8B-B14F-4D97-AF65-F5344CB8AC3E}">
        <p14:creationId xmlns:p14="http://schemas.microsoft.com/office/powerpoint/2010/main" val="4002510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19914" y="576996"/>
            <a:ext cx="1918353" cy="461665"/>
          </a:xfrm>
          <a:prstGeom prst="rect">
            <a:avLst/>
          </a:prstGeom>
        </p:spPr>
        <p:txBody>
          <a:bodyPr wrap="square">
            <a:spAutoFit/>
          </a:bodyPr>
          <a:lstStyle/>
          <a:p>
            <a:pPr algn="ctr"/>
            <a:r>
              <a:rPr lang="es-ES" sz="2400" b="1" dirty="0"/>
              <a:t>C.A.I.A.C.</a:t>
            </a:r>
          </a:p>
        </p:txBody>
      </p:sp>
      <p:graphicFrame>
        <p:nvGraphicFramePr>
          <p:cNvPr id="3" name="Tabla 2"/>
          <p:cNvGraphicFramePr>
            <a:graphicFrameLocks noGrp="1"/>
          </p:cNvGraphicFramePr>
          <p:nvPr>
            <p:extLst>
              <p:ext uri="{D42A27DB-BD31-4B8C-83A1-F6EECF244321}">
                <p14:modId xmlns:p14="http://schemas.microsoft.com/office/powerpoint/2010/main" val="666739874"/>
              </p:ext>
            </p:extLst>
          </p:nvPr>
        </p:nvGraphicFramePr>
        <p:xfrm>
          <a:off x="2382714" y="1477107"/>
          <a:ext cx="8141677" cy="4528039"/>
        </p:xfrm>
        <a:graphic>
          <a:graphicData uri="http://schemas.openxmlformats.org/drawingml/2006/table">
            <a:tbl>
              <a:tblPr firstRow="1" firstCol="1" bandRow="1">
                <a:tableStyleId>{5C22544A-7EE6-4342-B048-85BDC9FD1C3A}</a:tableStyleId>
              </a:tblPr>
              <a:tblGrid>
                <a:gridCol w="2937017">
                  <a:extLst>
                    <a:ext uri="{9D8B030D-6E8A-4147-A177-3AD203B41FA5}">
                      <a16:colId xmlns:a16="http://schemas.microsoft.com/office/drawing/2014/main" val="3232893845"/>
                    </a:ext>
                  </a:extLst>
                </a:gridCol>
                <a:gridCol w="5204660">
                  <a:extLst>
                    <a:ext uri="{9D8B030D-6E8A-4147-A177-3AD203B41FA5}">
                      <a16:colId xmlns:a16="http://schemas.microsoft.com/office/drawing/2014/main" val="486480046"/>
                    </a:ext>
                  </a:extLst>
                </a:gridCol>
              </a:tblGrid>
              <a:tr h="659463">
                <a:tc gridSpan="2">
                  <a:txBody>
                    <a:bodyPr/>
                    <a:lstStyle/>
                    <a:p>
                      <a:pPr algn="ctr">
                        <a:lnSpc>
                          <a:spcPct val="107000"/>
                        </a:lnSpc>
                        <a:spcAft>
                          <a:spcPts val="0"/>
                        </a:spcAft>
                      </a:pPr>
                      <a:r>
                        <a:rPr lang="es-MX" sz="2400" dirty="0">
                          <a:effectLst/>
                        </a:rPr>
                        <a:t>La interdisciplinariedad</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795" marR="58795" marT="0" marB="0" anchor="ctr"/>
                </a:tc>
                <a:tc hMerge="1">
                  <a:txBody>
                    <a:bodyPr/>
                    <a:lstStyle/>
                    <a:p>
                      <a:pPr marL="457200"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795" marR="58795" marT="0" marB="0" anchor="ctr"/>
                </a:tc>
                <a:extLst>
                  <a:ext uri="{0D108BD9-81ED-4DB2-BD59-A6C34878D82A}">
                    <a16:rowId xmlns:a16="http://schemas.microsoft.com/office/drawing/2014/main" val="4152413072"/>
                  </a:ext>
                </a:extLst>
              </a:tr>
              <a:tr h="773716">
                <a:tc>
                  <a:txBody>
                    <a:bodyPr/>
                    <a:lstStyle/>
                    <a:p>
                      <a:pPr marL="342900" lvl="0" indent="-342900">
                        <a:lnSpc>
                          <a:spcPct val="107000"/>
                        </a:lnSpc>
                        <a:spcAft>
                          <a:spcPts val="0"/>
                        </a:spcAft>
                        <a:buFont typeface="+mj-lt"/>
                        <a:buAutoNum type="arabicPeriod"/>
                      </a:pPr>
                      <a:r>
                        <a:rPr lang="es-MX" sz="1500" dirty="0">
                          <a:effectLst/>
                        </a:rPr>
                        <a:t>¿Qué es la interdisciplinariedad?</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95" marR="58795" marT="0" marB="0" anchor="ctr"/>
                </a:tc>
                <a:tc>
                  <a:txBody>
                    <a:bodyPr/>
                    <a:lstStyle/>
                    <a:p>
                      <a:pPr marL="209550">
                        <a:lnSpc>
                          <a:spcPct val="107000"/>
                        </a:lnSpc>
                        <a:spcAft>
                          <a:spcPts val="0"/>
                        </a:spcAft>
                      </a:pPr>
                      <a:r>
                        <a:rPr lang="es-MX" sz="1500" dirty="0">
                          <a:effectLst/>
                        </a:rPr>
                        <a:t>Interrelación funcional entre varias disciplinas para solucionar un problema o realizar una tarea.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95" marR="58795" marT="0" marB="0" anchor="ctr"/>
                </a:tc>
                <a:extLst>
                  <a:ext uri="{0D108BD9-81ED-4DB2-BD59-A6C34878D82A}">
                    <a16:rowId xmlns:a16="http://schemas.microsoft.com/office/drawing/2014/main" val="4034225978"/>
                  </a:ext>
                </a:extLst>
              </a:tr>
              <a:tr h="2063241">
                <a:tc>
                  <a:txBody>
                    <a:bodyPr/>
                    <a:lstStyle/>
                    <a:p>
                      <a:pPr marL="342900" lvl="0" indent="-342900">
                        <a:lnSpc>
                          <a:spcPct val="107000"/>
                        </a:lnSpc>
                        <a:spcAft>
                          <a:spcPts val="0"/>
                        </a:spcAft>
                        <a:buFont typeface="+mj-lt"/>
                        <a:buAutoNum type="arabicPeriod" startAt="2"/>
                      </a:pPr>
                      <a:r>
                        <a:rPr lang="es-MX" sz="1500" dirty="0">
                          <a:effectLst/>
                        </a:rPr>
                        <a:t>¿Qué características tiene la interdisciplinariedad?</a:t>
                      </a:r>
                      <a:endParaRPr lang="es-MX" sz="900" dirty="0">
                        <a:effectLst/>
                      </a:endParaRPr>
                    </a:p>
                    <a:p>
                      <a:pPr marL="281305">
                        <a:lnSpc>
                          <a:spcPct val="107000"/>
                        </a:lnSpc>
                        <a:spcAft>
                          <a:spcPts val="0"/>
                        </a:spcAft>
                      </a:pPr>
                      <a:r>
                        <a:rPr lang="es-MX" sz="15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95" marR="58795" marT="0" marB="0" anchor="ctr"/>
                </a:tc>
                <a:tc>
                  <a:txBody>
                    <a:bodyPr/>
                    <a:lstStyle/>
                    <a:p>
                      <a:pPr marL="342900" lvl="0" indent="-342900">
                        <a:lnSpc>
                          <a:spcPct val="107000"/>
                        </a:lnSpc>
                        <a:spcAft>
                          <a:spcPts val="0"/>
                        </a:spcAft>
                        <a:buFont typeface="+mj-lt"/>
                        <a:buAutoNum type="alphaLcParenR"/>
                      </a:pPr>
                      <a:r>
                        <a:rPr lang="es-MX" sz="1500">
                          <a:effectLst/>
                        </a:rPr>
                        <a:t>Motivación tanto para los alumnos como para los maestros</a:t>
                      </a:r>
                      <a:endParaRPr lang="es-MX" sz="900">
                        <a:effectLst/>
                      </a:endParaRPr>
                    </a:p>
                    <a:p>
                      <a:pPr marL="342900" lvl="0" indent="-342900">
                        <a:lnSpc>
                          <a:spcPct val="107000"/>
                        </a:lnSpc>
                        <a:spcAft>
                          <a:spcPts val="0"/>
                        </a:spcAft>
                        <a:buFont typeface="+mj-lt"/>
                        <a:buAutoNum type="alphaLcParenR"/>
                      </a:pPr>
                      <a:r>
                        <a:rPr lang="es-MX" sz="1500">
                          <a:effectLst/>
                        </a:rPr>
                        <a:t>Colaboración entre los docentes y la institución.</a:t>
                      </a:r>
                      <a:endParaRPr lang="es-MX" sz="900">
                        <a:effectLst/>
                      </a:endParaRPr>
                    </a:p>
                    <a:p>
                      <a:pPr marL="342900" lvl="0" indent="-342900">
                        <a:lnSpc>
                          <a:spcPct val="107000"/>
                        </a:lnSpc>
                        <a:spcAft>
                          <a:spcPts val="0"/>
                        </a:spcAft>
                        <a:buFont typeface="+mj-lt"/>
                        <a:buAutoNum type="alphaLcParenR"/>
                      </a:pPr>
                      <a:r>
                        <a:rPr lang="es-MX" sz="1500">
                          <a:effectLst/>
                        </a:rPr>
                        <a:t>Sistematización para el desarrollo y compromiso de los trabajos a realizar.</a:t>
                      </a:r>
                      <a:endParaRPr lang="es-MX" sz="900">
                        <a:effectLst/>
                      </a:endParaRPr>
                    </a:p>
                    <a:p>
                      <a:pPr marL="342900" lvl="0" indent="-342900">
                        <a:lnSpc>
                          <a:spcPct val="107000"/>
                        </a:lnSpc>
                        <a:spcAft>
                          <a:spcPts val="0"/>
                        </a:spcAft>
                        <a:buFont typeface="+mj-lt"/>
                        <a:buAutoNum type="alphaLcParenR"/>
                      </a:pPr>
                      <a:r>
                        <a:rPr lang="es-MX" sz="1500">
                          <a:effectLst/>
                        </a:rPr>
                        <a:t>Innovación al buscar crear conocimientos nuevos en los alumnos.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795" marR="58795" marT="0" marB="0" anchor="ctr"/>
                </a:tc>
                <a:extLst>
                  <a:ext uri="{0D108BD9-81ED-4DB2-BD59-A6C34878D82A}">
                    <a16:rowId xmlns:a16="http://schemas.microsoft.com/office/drawing/2014/main" val="1775880778"/>
                  </a:ext>
                </a:extLst>
              </a:tr>
              <a:tr h="1031619">
                <a:tc>
                  <a:txBody>
                    <a:bodyPr/>
                    <a:lstStyle/>
                    <a:p>
                      <a:pPr marL="342900" lvl="0" indent="-342900">
                        <a:lnSpc>
                          <a:spcPct val="107000"/>
                        </a:lnSpc>
                        <a:spcAft>
                          <a:spcPts val="0"/>
                        </a:spcAft>
                        <a:buFont typeface="+mj-lt"/>
                        <a:buAutoNum type="arabicPeriod" startAt="3"/>
                      </a:pPr>
                      <a:r>
                        <a:rPr lang="es-MX" sz="1500" dirty="0">
                          <a:effectLst/>
                        </a:rPr>
                        <a:t>¿Por qué es importante la interdisciplinariedad?</a:t>
                      </a:r>
                      <a:endParaRPr lang="es-MX" sz="900" dirty="0">
                        <a:effectLst/>
                      </a:endParaRPr>
                    </a:p>
                    <a:p>
                      <a:pPr marL="281305">
                        <a:lnSpc>
                          <a:spcPct val="107000"/>
                        </a:lnSpc>
                        <a:spcAft>
                          <a:spcPts val="0"/>
                        </a:spcAft>
                      </a:pPr>
                      <a:r>
                        <a:rPr lang="es-MX" sz="15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95" marR="58795" marT="0" marB="0" anchor="ctr"/>
                </a:tc>
                <a:tc>
                  <a:txBody>
                    <a:bodyPr/>
                    <a:lstStyle/>
                    <a:p>
                      <a:pPr marL="209550">
                        <a:lnSpc>
                          <a:spcPct val="107000"/>
                        </a:lnSpc>
                        <a:spcAft>
                          <a:spcPts val="0"/>
                        </a:spcAft>
                      </a:pPr>
                      <a:r>
                        <a:rPr lang="es-MX" sz="1500" dirty="0">
                          <a:effectLst/>
                        </a:rPr>
                        <a:t>Porque genera un cambio perceptual contra el reduccionismo en el mapa curricular. A los alumnos les da un enfoque práctico los temas de las diferentes asignaturas.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95" marR="58795" marT="0" marB="0" anchor="ctr"/>
                </a:tc>
                <a:extLst>
                  <a:ext uri="{0D108BD9-81ED-4DB2-BD59-A6C34878D82A}">
                    <a16:rowId xmlns:a16="http://schemas.microsoft.com/office/drawing/2014/main" val="3627494370"/>
                  </a:ext>
                </a:extLst>
              </a:tr>
            </a:tbl>
          </a:graphicData>
        </a:graphic>
      </p:graphicFrame>
      <p:sp>
        <p:nvSpPr>
          <p:cNvPr id="4" name="CuadroTexto 3"/>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5.a</a:t>
            </a:r>
          </a:p>
        </p:txBody>
      </p:sp>
      <p:sp>
        <p:nvSpPr>
          <p:cNvPr id="7" name="Rectángulo 6"/>
          <p:cNvSpPr/>
          <p:nvPr/>
        </p:nvSpPr>
        <p:spPr>
          <a:xfrm>
            <a:off x="2801162" y="207663"/>
            <a:ext cx="5118752" cy="1200329"/>
          </a:xfrm>
          <a:prstGeom prst="rect">
            <a:avLst/>
          </a:prstGeom>
        </p:spPr>
        <p:txBody>
          <a:bodyPr wrap="square">
            <a:spAutoFit/>
          </a:bodyPr>
          <a:lstStyle/>
          <a:p>
            <a:pPr algn="ctr"/>
            <a:r>
              <a:rPr lang="es-ES" sz="2400" b="1" dirty="0"/>
              <a:t>CUADRO DE ANÁLISIS DE LA INTERDISCIPLINARIEDAD </a:t>
            </a:r>
            <a:endParaRPr lang="es-ES" sz="2400" dirty="0"/>
          </a:p>
          <a:p>
            <a:pPr algn="ctr"/>
            <a:r>
              <a:rPr lang="es-ES" sz="2400" b="1" dirty="0"/>
              <a:t> Y EL APRENDIZAJE COOPERATIVO</a:t>
            </a:r>
          </a:p>
        </p:txBody>
      </p:sp>
    </p:spTree>
    <p:extLst>
      <p:ext uri="{BB962C8B-B14F-4D97-AF65-F5344CB8AC3E}">
        <p14:creationId xmlns:p14="http://schemas.microsoft.com/office/powerpoint/2010/main" val="2303986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92" y="297964"/>
            <a:ext cx="4596793" cy="1920443"/>
          </a:xfrm>
        </p:spPr>
        <p:txBody>
          <a:bodyPr>
            <a:normAutofit/>
          </a:bodyPr>
          <a:lstStyle/>
          <a:p>
            <a:r>
              <a:rPr lang="es-ES" sz="4400" dirty="0"/>
              <a:t>Matemáticas IV</a:t>
            </a:r>
          </a:p>
        </p:txBody>
      </p:sp>
      <p:sp>
        <p:nvSpPr>
          <p:cNvPr id="3" name="Marcador de texto 2"/>
          <p:cNvSpPr>
            <a:spLocks noGrp="1"/>
          </p:cNvSpPr>
          <p:nvPr>
            <p:ph type="body" sz="half" idx="2"/>
          </p:nvPr>
        </p:nvSpPr>
        <p:spPr/>
        <p:txBody>
          <a:bodyPr>
            <a:normAutofit/>
          </a:bodyPr>
          <a:lstStyle/>
          <a:p>
            <a:r>
              <a:rPr lang="es-ES" sz="2600" dirty="0"/>
              <a:t>Martín Ramírez Olivares</a:t>
            </a:r>
          </a:p>
        </p:txBody>
      </p:sp>
      <p:sp>
        <p:nvSpPr>
          <p:cNvPr id="4" name="CuadroTexto 3"/>
          <p:cNvSpPr txBox="1"/>
          <p:nvPr/>
        </p:nvSpPr>
        <p:spPr>
          <a:xfrm>
            <a:off x="4901184" y="178496"/>
            <a:ext cx="6885432" cy="6463308"/>
          </a:xfrm>
          <a:prstGeom prst="rect">
            <a:avLst/>
          </a:prstGeom>
          <a:noFill/>
        </p:spPr>
        <p:txBody>
          <a:bodyPr wrap="square" rtlCol="0">
            <a:spAutoFit/>
          </a:bodyPr>
          <a:lstStyle/>
          <a:p>
            <a:pPr algn="just"/>
            <a:r>
              <a:rPr lang="es-ES" dirty="0"/>
              <a:t>En el proyecto interdisciplinario se observó que existe una gran área de oportunidad para que los docentes experimenten nuevas formas de involucrar a los alumnos para desarrollar proyectos en las que intervengan diferentes áreas, y enriquecedor para los alumnos ya que ven reflejados en aprendizaje interdisciplinario.</a:t>
            </a:r>
          </a:p>
          <a:p>
            <a:pPr algn="just"/>
            <a:endParaRPr lang="es-MX" dirty="0"/>
          </a:p>
          <a:p>
            <a:pPr algn="just"/>
            <a:r>
              <a:rPr lang="es-ES" dirty="0"/>
              <a:t>Las dificultades para lograr el proyecto fueron: La coordinación con los profesores de cada área, ya que cada quien hablaba de acuerdo a su materia y fue complicado enfocar las ideas a un mismo fin, se resolvió de una forma sencilla al comentar las dudas que cada profesor tenia, hasta que nos organizamos de manera más clara y pensando en la materia de nuestro compañero; y la resistencia al cambio de parte de los alumnos, ya que están acostumbrados a un método tradicionalista.</a:t>
            </a:r>
          </a:p>
          <a:p>
            <a:pPr algn="just"/>
            <a:endParaRPr lang="es-MX" dirty="0"/>
          </a:p>
          <a:p>
            <a:pPr algn="just"/>
            <a:r>
              <a:rPr lang="es-ES" dirty="0"/>
              <a:t>Como resultado se obtuvo que nos dimos cuenta que se pueden desarrollar una gran variedad de proyectos, para que el alumno desarrolle y aplique los conocimientos adquiridos en diversas materias en un trabajo interdisciplinario.</a:t>
            </a:r>
          </a:p>
          <a:p>
            <a:pPr algn="just"/>
            <a:endParaRPr lang="es-MX" dirty="0"/>
          </a:p>
          <a:p>
            <a:pPr algn="just"/>
            <a:r>
              <a:rPr lang="es-ES" dirty="0"/>
              <a:t>Muchas veces uno como profesor se cierra en la asignatura que imparte y no se atreve a experimentar un trabajo que involucre a otras áreas, considero que a partir de este proyecto se abrirán las puertas a nuevas ideas y nuevas formas de impartir una clase a base de proyectos.</a:t>
            </a:r>
            <a:endParaRPr lang="es-MX" dirty="0"/>
          </a:p>
        </p:txBody>
      </p:sp>
    </p:spTree>
    <p:extLst>
      <p:ext uri="{BB962C8B-B14F-4D97-AF65-F5344CB8AC3E}">
        <p14:creationId xmlns:p14="http://schemas.microsoft.com/office/powerpoint/2010/main" val="3768285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t>INFORMÁTICA</a:t>
            </a:r>
          </a:p>
        </p:txBody>
      </p:sp>
      <p:sp>
        <p:nvSpPr>
          <p:cNvPr id="3" name="Marcador de texto 2"/>
          <p:cNvSpPr>
            <a:spLocks noGrp="1"/>
          </p:cNvSpPr>
          <p:nvPr>
            <p:ph type="body" sz="half" idx="2"/>
          </p:nvPr>
        </p:nvSpPr>
        <p:spPr/>
        <p:txBody>
          <a:bodyPr>
            <a:normAutofit/>
          </a:bodyPr>
          <a:lstStyle/>
          <a:p>
            <a:r>
              <a:rPr lang="es-ES" sz="2600" dirty="0"/>
              <a:t>José Florián Ramos Rojas</a:t>
            </a:r>
          </a:p>
        </p:txBody>
      </p:sp>
      <p:sp>
        <p:nvSpPr>
          <p:cNvPr id="4" name="CuadroTexto 3"/>
          <p:cNvSpPr txBox="1"/>
          <p:nvPr/>
        </p:nvSpPr>
        <p:spPr>
          <a:xfrm>
            <a:off x="4728804" y="-36576"/>
            <a:ext cx="7564796" cy="7017306"/>
          </a:xfrm>
          <a:prstGeom prst="rect">
            <a:avLst/>
          </a:prstGeom>
          <a:noFill/>
        </p:spPr>
        <p:txBody>
          <a:bodyPr wrap="square" rtlCol="0">
            <a:spAutoFit/>
          </a:bodyPr>
          <a:lstStyle/>
          <a:p>
            <a:pPr algn="just"/>
            <a:r>
              <a:rPr lang="es-MX" dirty="0"/>
              <a:t>Comenzamos con un tema que se llamaba “cultura en tu ciudad” e involucramos a la mayoría de las materias de cuarto grado; me di cuenta del error que estábamos cometiendo al leer las indicaciones completas en los documentos de las reuniones de trabajo, donde se indicaba trabajar por triadas. </a:t>
            </a:r>
          </a:p>
          <a:p>
            <a:pPr algn="just"/>
            <a:r>
              <a:rPr lang="es-MX" dirty="0"/>
              <a:t>Mi mayor dificultad surgió por la ignorancia en los pasos a realizar en cada reunión, además de que cada triada entendía cosas diferentes que se tenían que hacer.</a:t>
            </a:r>
          </a:p>
          <a:p>
            <a:pPr algn="just"/>
            <a:r>
              <a:rPr lang="es-MX" dirty="0"/>
              <a:t>Cuando éramos muchos para la realización del proyecto, nos tardábamos más tiempo para ponernos de acuerdo, ya que trabajamos en triadas avanzamos más rápido.</a:t>
            </a:r>
          </a:p>
          <a:p>
            <a:pPr algn="just"/>
            <a:r>
              <a:rPr lang="es-MX" dirty="0"/>
              <a:t>El trabajar de manera independiente sin tomar en cuenta el contenido de otras materias lo hemos hecho desde hace mucho tiempo y es algo que lo hacemos por inercia (así nos enseñaron nuestros maestros), sin embargo los alumnos de hoy necesitan, exigen, saber para que les servirán los conocimientos adquiridos y la conexión con otras áreas de conocimiento, el modelo multidisciplinario propuesto por la ENP es un área de oportunidad para que nosotros relacionemos y enlacemos los contenidos de otras asignaturas para que a los alumnos se les hagan atractivos los aprendizajes y vean la relación que hay entre las diferentes asignaturas.</a:t>
            </a:r>
          </a:p>
          <a:p>
            <a:pPr algn="just"/>
            <a:r>
              <a:rPr lang="es-MX" dirty="0"/>
              <a:t>Para lo anterior debemos sacudirnos los paradigmas enraizadas en nuestros propios aprendizajes y en la forma en que damos nuestra clase. Sé que no es un proceso sencillo, que necesitará esfuerzo de mi parte y de mis compañeros, así como del apoyo de las autoridades de mi colegio, pero creo que el nuevo modelo potenciara la forma en que aprenden mis alumnos.</a:t>
            </a:r>
          </a:p>
        </p:txBody>
      </p:sp>
    </p:spTree>
    <p:extLst>
      <p:ext uri="{BB962C8B-B14F-4D97-AF65-F5344CB8AC3E}">
        <p14:creationId xmlns:p14="http://schemas.microsoft.com/office/powerpoint/2010/main" val="3463436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7469" y="158632"/>
            <a:ext cx="6096000" cy="1200329"/>
          </a:xfrm>
          <a:prstGeom prst="rect">
            <a:avLst/>
          </a:prstGeom>
        </p:spPr>
        <p:txBody>
          <a:bodyPr>
            <a:spAutoFit/>
          </a:bodyPr>
          <a:lstStyle/>
          <a:p>
            <a:pPr algn="ctr"/>
            <a:r>
              <a:rPr lang="es-ES" sz="2400" b="1" dirty="0"/>
              <a:t>CUADRO DE ANÁLISIS DE LA INTERDISCIPLINARIEDAD </a:t>
            </a:r>
            <a:endParaRPr lang="es-ES" sz="2400" dirty="0"/>
          </a:p>
          <a:p>
            <a:pPr algn="ctr"/>
            <a:r>
              <a:rPr lang="es-ES" sz="2400" b="1" dirty="0"/>
              <a:t>Y EL APRENDIZAJE COOPERATIVO</a:t>
            </a:r>
          </a:p>
        </p:txBody>
      </p:sp>
      <p:graphicFrame>
        <p:nvGraphicFramePr>
          <p:cNvPr id="3" name="Tabla 2"/>
          <p:cNvGraphicFramePr>
            <a:graphicFrameLocks noGrp="1"/>
          </p:cNvGraphicFramePr>
          <p:nvPr>
            <p:extLst>
              <p:ext uri="{D42A27DB-BD31-4B8C-83A1-F6EECF244321}">
                <p14:modId xmlns:p14="http://schemas.microsoft.com/office/powerpoint/2010/main" val="1518685014"/>
              </p:ext>
            </p:extLst>
          </p:nvPr>
        </p:nvGraphicFramePr>
        <p:xfrm>
          <a:off x="2495022" y="1431973"/>
          <a:ext cx="7904285" cy="4703885"/>
        </p:xfrm>
        <a:graphic>
          <a:graphicData uri="http://schemas.openxmlformats.org/drawingml/2006/table">
            <a:tbl>
              <a:tblPr firstRow="1" firstCol="1" bandRow="1">
                <a:tableStyleId>{5C22544A-7EE6-4342-B048-85BDC9FD1C3A}</a:tableStyleId>
              </a:tblPr>
              <a:tblGrid>
                <a:gridCol w="2927105">
                  <a:extLst>
                    <a:ext uri="{9D8B030D-6E8A-4147-A177-3AD203B41FA5}">
                      <a16:colId xmlns:a16="http://schemas.microsoft.com/office/drawing/2014/main" val="2285963543"/>
                    </a:ext>
                  </a:extLst>
                </a:gridCol>
                <a:gridCol w="4977180">
                  <a:extLst>
                    <a:ext uri="{9D8B030D-6E8A-4147-A177-3AD203B41FA5}">
                      <a16:colId xmlns:a16="http://schemas.microsoft.com/office/drawing/2014/main" val="1541376960"/>
                    </a:ext>
                  </a:extLst>
                </a:gridCol>
              </a:tblGrid>
              <a:tr h="741593">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mn-lt"/>
                          <a:ea typeface="+mn-ea"/>
                          <a:cs typeface="+mn-cs"/>
                        </a:rPr>
                        <a:t>La interdisciplinariedad</a:t>
                      </a:r>
                      <a:endParaRPr kumimoji="0" lang="es-MX"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tc hMerge="1">
                  <a:txBody>
                    <a:bodyPr/>
                    <a:lstStyle/>
                    <a:p>
                      <a:pPr marL="457200"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extLst>
                  <a:ext uri="{0D108BD9-81ED-4DB2-BD59-A6C34878D82A}">
                    <a16:rowId xmlns:a16="http://schemas.microsoft.com/office/drawing/2014/main" val="986544050"/>
                  </a:ext>
                </a:extLst>
              </a:tr>
              <a:tr h="777955">
                <a:tc>
                  <a:txBody>
                    <a:bodyPr/>
                    <a:lstStyle/>
                    <a:p>
                      <a:pPr marL="342900" lvl="0" indent="-342900">
                        <a:lnSpc>
                          <a:spcPct val="107000"/>
                        </a:lnSpc>
                        <a:spcAft>
                          <a:spcPts val="0"/>
                        </a:spcAft>
                        <a:buFont typeface="+mj-lt"/>
                        <a:buAutoNum type="arabicPeriod" startAt="4"/>
                      </a:pPr>
                      <a:r>
                        <a:rPr lang="es-MX" sz="1500" dirty="0">
                          <a:effectLst/>
                        </a:rPr>
                        <a:t>¿Cómo motivar a los alumnos para el trabajo interdisciplinario?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tc>
                  <a:txBody>
                    <a:bodyPr/>
                    <a:lstStyle/>
                    <a:p>
                      <a:pPr marL="209550">
                        <a:lnSpc>
                          <a:spcPct val="107000"/>
                        </a:lnSpc>
                        <a:spcAft>
                          <a:spcPts val="0"/>
                        </a:spcAft>
                      </a:pPr>
                      <a:r>
                        <a:rPr lang="es-MX" sz="1500" dirty="0">
                          <a:effectLst/>
                        </a:rPr>
                        <a:t>Proponer problemas que a los alumnos les sean reales y tangibles (personalización)</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extLst>
                  <a:ext uri="{0D108BD9-81ED-4DB2-BD59-A6C34878D82A}">
                    <a16:rowId xmlns:a16="http://schemas.microsoft.com/office/drawing/2014/main" val="936147808"/>
                  </a:ext>
                </a:extLst>
              </a:tr>
              <a:tr h="1785705">
                <a:tc>
                  <a:txBody>
                    <a:bodyPr/>
                    <a:lstStyle/>
                    <a:p>
                      <a:pPr marL="342900" lvl="0" indent="-342900" algn="l">
                        <a:lnSpc>
                          <a:spcPct val="107000"/>
                        </a:lnSpc>
                        <a:spcAft>
                          <a:spcPts val="0"/>
                        </a:spcAft>
                        <a:buFont typeface="+mj-lt"/>
                        <a:buAutoNum type="arabicPeriod" startAt="5"/>
                      </a:pPr>
                      <a:r>
                        <a:rPr lang="es-MX" sz="1500" dirty="0">
                          <a:effectLst/>
                        </a:rPr>
                        <a:t> ¿Cuáles son los prerrequisitos materiales, organizacionales y personales para la planeación del trabajo interdisciplinariedad?</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tc>
                  <a:txBody>
                    <a:bodyPr/>
                    <a:lstStyle/>
                    <a:p>
                      <a:pPr marL="342900" lvl="0" indent="-342900">
                        <a:lnSpc>
                          <a:spcPct val="107000"/>
                        </a:lnSpc>
                        <a:spcAft>
                          <a:spcPts val="0"/>
                        </a:spcAft>
                        <a:buFont typeface="+mj-lt"/>
                        <a:buAutoNum type="alphaLcParenR"/>
                      </a:pPr>
                      <a:r>
                        <a:rPr lang="es-MX" sz="1500" dirty="0">
                          <a:effectLst/>
                        </a:rPr>
                        <a:t>Planear una adaptación curricular en tiempos, espacios y recursos.</a:t>
                      </a:r>
                    </a:p>
                    <a:p>
                      <a:pPr marL="342900" lvl="0" indent="-342900">
                        <a:lnSpc>
                          <a:spcPct val="107000"/>
                        </a:lnSpc>
                        <a:spcAft>
                          <a:spcPts val="0"/>
                        </a:spcAft>
                        <a:buFont typeface="+mj-lt"/>
                        <a:buAutoNum type="alphaLcParenR"/>
                      </a:pPr>
                      <a:r>
                        <a:rPr lang="es-MX" sz="1500" dirty="0">
                          <a:effectLst/>
                        </a:rPr>
                        <a:t>Establecer reglas y responsabilidades.</a:t>
                      </a:r>
                    </a:p>
                    <a:p>
                      <a:pPr marL="342900" lvl="0" indent="-342900">
                        <a:lnSpc>
                          <a:spcPct val="107000"/>
                        </a:lnSpc>
                        <a:spcAft>
                          <a:spcPts val="0"/>
                        </a:spcAft>
                        <a:buFont typeface="+mj-lt"/>
                        <a:buAutoNum type="alphaLcParenR"/>
                      </a:pPr>
                      <a:r>
                        <a:rPr lang="es-MX" sz="1500" dirty="0">
                          <a:effectLst/>
                        </a:rPr>
                        <a:t>Tanto la institución como cada profesor deben tener la actitud de implementar el proyecto.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extLst>
                  <a:ext uri="{0D108BD9-81ED-4DB2-BD59-A6C34878D82A}">
                    <a16:rowId xmlns:a16="http://schemas.microsoft.com/office/drawing/2014/main" val="3764331404"/>
                  </a:ext>
                </a:extLst>
              </a:tr>
              <a:tr h="1398632">
                <a:tc>
                  <a:txBody>
                    <a:bodyPr/>
                    <a:lstStyle/>
                    <a:p>
                      <a:pPr marL="342900" lvl="0" indent="-342900">
                        <a:lnSpc>
                          <a:spcPct val="107000"/>
                        </a:lnSpc>
                        <a:spcAft>
                          <a:spcPts val="0"/>
                        </a:spcAft>
                        <a:buFont typeface="+mj-lt"/>
                        <a:buAutoNum type="arabicPeriod" startAt="6"/>
                      </a:pPr>
                      <a:r>
                        <a:rPr lang="es-MX" sz="1500" dirty="0">
                          <a:effectLst/>
                        </a:rPr>
                        <a:t>¿Qué papel juega la planeación en el trabajo interdisciplinario y que características debe tener?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tc>
                <a:tc>
                  <a:txBody>
                    <a:bodyPr/>
                    <a:lstStyle/>
                    <a:p>
                      <a:pPr marL="209550">
                        <a:lnSpc>
                          <a:spcPct val="107000"/>
                        </a:lnSpc>
                        <a:spcAft>
                          <a:spcPts val="0"/>
                        </a:spcAft>
                      </a:pPr>
                      <a:r>
                        <a:rPr lang="es-MX" sz="1500" dirty="0">
                          <a:effectLst/>
                        </a:rPr>
                        <a:t>La planeación es una parte intrínseca para dar un enfoque interdisciplinario y su característica principal es el desarrollo de métodos para lograr aprendizajes significativos.</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extLst>
                  <a:ext uri="{0D108BD9-81ED-4DB2-BD59-A6C34878D82A}">
                    <a16:rowId xmlns:a16="http://schemas.microsoft.com/office/drawing/2014/main" val="2903868351"/>
                  </a:ext>
                </a:extLst>
              </a:tr>
            </a:tbl>
          </a:graphicData>
        </a:graphic>
      </p:graphicFrame>
      <p:sp>
        <p:nvSpPr>
          <p:cNvPr id="4" name="CuadroTexto 3"/>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5.a</a:t>
            </a:r>
          </a:p>
        </p:txBody>
      </p:sp>
    </p:spTree>
    <p:extLst>
      <p:ext uri="{BB962C8B-B14F-4D97-AF65-F5344CB8AC3E}">
        <p14:creationId xmlns:p14="http://schemas.microsoft.com/office/powerpoint/2010/main" val="3422825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7469" y="158632"/>
            <a:ext cx="6096000" cy="1200329"/>
          </a:xfrm>
          <a:prstGeom prst="rect">
            <a:avLst/>
          </a:prstGeom>
        </p:spPr>
        <p:txBody>
          <a:bodyPr>
            <a:spAutoFit/>
          </a:bodyPr>
          <a:lstStyle/>
          <a:p>
            <a:pPr algn="ctr"/>
            <a:r>
              <a:rPr lang="es-ES" sz="2400" b="1" dirty="0"/>
              <a:t>CUADRO DE ANÁLISIS DE LA INTERDISCIPLINARIEDAD </a:t>
            </a:r>
            <a:endParaRPr lang="es-ES" sz="2400" dirty="0"/>
          </a:p>
          <a:p>
            <a:pPr algn="ctr"/>
            <a:r>
              <a:rPr lang="es-ES" sz="2400" b="1" dirty="0"/>
              <a:t>Y EL APRENDIZAJE COOPERATIVO</a:t>
            </a:r>
            <a:r>
              <a:rPr lang="es-ES" sz="2000" b="1" dirty="0"/>
              <a:t> </a:t>
            </a:r>
          </a:p>
        </p:txBody>
      </p:sp>
      <p:graphicFrame>
        <p:nvGraphicFramePr>
          <p:cNvPr id="4" name="Tabla 3"/>
          <p:cNvGraphicFramePr>
            <a:graphicFrameLocks noGrp="1"/>
          </p:cNvGraphicFramePr>
          <p:nvPr>
            <p:extLst>
              <p:ext uri="{D42A27DB-BD31-4B8C-83A1-F6EECF244321}">
                <p14:modId xmlns:p14="http://schemas.microsoft.com/office/powerpoint/2010/main" val="4058920096"/>
              </p:ext>
            </p:extLst>
          </p:nvPr>
        </p:nvGraphicFramePr>
        <p:xfrm>
          <a:off x="2637692" y="1431974"/>
          <a:ext cx="7761615" cy="4792691"/>
        </p:xfrm>
        <a:graphic>
          <a:graphicData uri="http://schemas.openxmlformats.org/drawingml/2006/table">
            <a:tbl>
              <a:tblPr firstRow="1" firstCol="1" bandRow="1">
                <a:tableStyleId>{5C22544A-7EE6-4342-B048-85BDC9FD1C3A}</a:tableStyleId>
              </a:tblPr>
              <a:tblGrid>
                <a:gridCol w="2048122">
                  <a:extLst>
                    <a:ext uri="{9D8B030D-6E8A-4147-A177-3AD203B41FA5}">
                      <a16:colId xmlns:a16="http://schemas.microsoft.com/office/drawing/2014/main" val="2285963543"/>
                    </a:ext>
                  </a:extLst>
                </a:gridCol>
                <a:gridCol w="5713493">
                  <a:extLst>
                    <a:ext uri="{9D8B030D-6E8A-4147-A177-3AD203B41FA5}">
                      <a16:colId xmlns:a16="http://schemas.microsoft.com/office/drawing/2014/main" val="1541376960"/>
                    </a:ext>
                  </a:extLst>
                </a:gridCol>
              </a:tblGrid>
              <a:tr h="661840">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mn-lt"/>
                          <a:ea typeface="+mn-ea"/>
                          <a:cs typeface="+mn-cs"/>
                        </a:rPr>
                        <a:t>Aprendizaje cooperativo</a:t>
                      </a:r>
                      <a:endParaRPr kumimoji="0" lang="es-MX"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tc hMerge="1">
                  <a:txBody>
                    <a:bodyPr/>
                    <a:lstStyle/>
                    <a:p>
                      <a:pPr marL="457200"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extLst>
                  <a:ext uri="{0D108BD9-81ED-4DB2-BD59-A6C34878D82A}">
                    <a16:rowId xmlns:a16="http://schemas.microsoft.com/office/drawing/2014/main" val="986544050"/>
                  </a:ext>
                </a:extLst>
              </a:tr>
              <a:tr h="694292">
                <a:tc>
                  <a:txBody>
                    <a:bodyPr/>
                    <a:lstStyle/>
                    <a:p>
                      <a:pPr>
                        <a:lnSpc>
                          <a:spcPct val="115000"/>
                        </a:lnSpc>
                        <a:spcAft>
                          <a:spcPts val="0"/>
                        </a:spcAft>
                      </a:pPr>
                      <a:r>
                        <a:rPr lang="es-ES" sz="1400" b="1"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1.</a:t>
                      </a: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¿Qué es?</a:t>
                      </a:r>
                      <a:endParaRPr lang="es-MX" sz="1400" dirty="0">
                        <a:solidFill>
                          <a:schemeClr val="bg1"/>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100" dirty="0">
                          <a:solidFill>
                            <a:srgbClr val="000000"/>
                          </a:solidFill>
                          <a:effectLst/>
                          <a:latin typeface="Arial" panose="020B0604020202020204" pitchFamily="34" charset="0"/>
                          <a:ea typeface="Century Gothic" panose="020B0502020202020204" pitchFamily="34" charset="0"/>
                        </a:rPr>
                        <a:t>Es la interacción entre iguales buscando maximizar el aprendizaje.  El interactuar con los otros y compartir las responsabilidades.</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936147808"/>
                  </a:ext>
                </a:extLst>
              </a:tr>
              <a:tr h="2188340">
                <a:tc>
                  <a:txBody>
                    <a:bodyPr/>
                    <a:lstStyle/>
                    <a:p>
                      <a:pPr>
                        <a:lnSpc>
                          <a:spcPct val="115000"/>
                        </a:lnSpc>
                        <a:spcAft>
                          <a:spcPts val="0"/>
                        </a:spcAft>
                      </a:pPr>
                      <a:r>
                        <a:rPr lang="es-ES" sz="1400" b="1"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2.</a:t>
                      </a: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¿Cuáles son</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sus </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características?</a:t>
                      </a:r>
                      <a:endParaRPr lang="es-MX" sz="1400" dirty="0">
                        <a:solidFill>
                          <a:schemeClr val="bg1"/>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100" dirty="0">
                          <a:solidFill>
                            <a:srgbClr val="000000"/>
                          </a:solidFill>
                          <a:effectLst/>
                          <a:latin typeface="Arial" panose="020B0604020202020204" pitchFamily="34" charset="0"/>
                          <a:ea typeface="Century Gothic" panose="020B0502020202020204" pitchFamily="34" charset="0"/>
                        </a:rPr>
                        <a:t> Interacción simétrica entre los alumnos </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Century Gothic" panose="020B0502020202020204" pitchFamily="34" charset="0"/>
                        </a:rPr>
                        <a:t>Responsabilidad.</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Century Gothic" panose="020B0502020202020204" pitchFamily="34" charset="0"/>
                        </a:rPr>
                        <a:t>Comunicación constante</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Century Gothic" panose="020B0502020202020204" pitchFamily="34" charset="0"/>
                        </a:rPr>
                        <a:t>Inclusión </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Century Gothic" panose="020B0502020202020204" pitchFamily="34" charset="0"/>
                        </a:rPr>
                        <a:t>Respeto.</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Century Gothic" panose="020B0502020202020204" pitchFamily="34" charset="0"/>
                        </a:rPr>
                        <a:t>Confianza.</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Century Gothic" panose="020B0502020202020204" pitchFamily="34" charset="0"/>
                        </a:rPr>
                        <a:t>Participación.</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Century Gothic" panose="020B0502020202020204" pitchFamily="34" charset="0"/>
                        </a:rPr>
                        <a:t>Honestidad.</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Century Gothic" panose="020B0502020202020204" pitchFamily="34" charset="0"/>
                        </a:rPr>
                        <a:t>Reciprocidad.</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Century Gothic" panose="020B0502020202020204" pitchFamily="34" charset="0"/>
                        </a:rPr>
                        <a:t>Apoyo mutuo</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3764331404"/>
                  </a:ext>
                </a:extLst>
              </a:tr>
              <a:tr h="1248219">
                <a:tc>
                  <a:txBody>
                    <a:bodyPr/>
                    <a:lstStyle/>
                    <a:p>
                      <a:pPr>
                        <a:lnSpc>
                          <a:spcPct val="115000"/>
                        </a:lnSpc>
                        <a:spcAft>
                          <a:spcPts val="0"/>
                        </a:spcAft>
                      </a:pPr>
                      <a:r>
                        <a:rPr lang="es-ES" sz="1400" b="1"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3.</a:t>
                      </a: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 Cuáles son sus</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objetivos? </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400" dirty="0">
                        <a:solidFill>
                          <a:schemeClr val="bg1"/>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100" dirty="0">
                          <a:solidFill>
                            <a:srgbClr val="000000"/>
                          </a:solidFill>
                          <a:effectLst/>
                          <a:latin typeface="Arial" panose="020B0604020202020204" pitchFamily="34" charset="0"/>
                          <a:ea typeface="Century Gothic" panose="020B0502020202020204" pitchFamily="34" charset="0"/>
                        </a:rPr>
                        <a:t>Llegar al conocimiento a través de un trabajo que con lleve  la interacción entre los alumnos en la que cada integrante tenga una tarea por realizar y la responsabilidad de la misma. En todo momento se promueve el trabajo  y la interacción.</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2903868351"/>
                  </a:ext>
                </a:extLst>
              </a:tr>
            </a:tbl>
          </a:graphicData>
        </a:graphic>
      </p:graphicFrame>
      <p:sp>
        <p:nvSpPr>
          <p:cNvPr id="5" name="CuadroTexto 4"/>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5.a</a:t>
            </a:r>
          </a:p>
        </p:txBody>
      </p:sp>
    </p:spTree>
    <p:extLst>
      <p:ext uri="{BB962C8B-B14F-4D97-AF65-F5344CB8AC3E}">
        <p14:creationId xmlns:p14="http://schemas.microsoft.com/office/powerpoint/2010/main" val="1481987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7469" y="158632"/>
            <a:ext cx="6096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CUADRO DE ANÁLISIS DE LA INTERDISCIPLINARIEDAD </a:t>
            </a:r>
            <a:endPar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Y EL APRENDIZAJE COOPERATIVO</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4" name="Tabla 3"/>
          <p:cNvGraphicFramePr>
            <a:graphicFrameLocks noGrp="1"/>
          </p:cNvGraphicFramePr>
          <p:nvPr>
            <p:extLst>
              <p:ext uri="{D42A27DB-BD31-4B8C-83A1-F6EECF244321}">
                <p14:modId xmlns:p14="http://schemas.microsoft.com/office/powerpoint/2010/main" val="2463951122"/>
              </p:ext>
            </p:extLst>
          </p:nvPr>
        </p:nvGraphicFramePr>
        <p:xfrm>
          <a:off x="2611315" y="1581443"/>
          <a:ext cx="7761615" cy="4502833"/>
        </p:xfrm>
        <a:graphic>
          <a:graphicData uri="http://schemas.openxmlformats.org/drawingml/2006/table">
            <a:tbl>
              <a:tblPr firstRow="1" firstCol="1" bandRow="1">
                <a:tableStyleId>{5C22544A-7EE6-4342-B048-85BDC9FD1C3A}</a:tableStyleId>
              </a:tblPr>
              <a:tblGrid>
                <a:gridCol w="2391508">
                  <a:extLst>
                    <a:ext uri="{9D8B030D-6E8A-4147-A177-3AD203B41FA5}">
                      <a16:colId xmlns:a16="http://schemas.microsoft.com/office/drawing/2014/main" val="2285963543"/>
                    </a:ext>
                  </a:extLst>
                </a:gridCol>
                <a:gridCol w="5370107">
                  <a:extLst>
                    <a:ext uri="{9D8B030D-6E8A-4147-A177-3AD203B41FA5}">
                      <a16:colId xmlns:a16="http://schemas.microsoft.com/office/drawing/2014/main" val="1541376960"/>
                    </a:ext>
                  </a:extLst>
                </a:gridCol>
              </a:tblGrid>
              <a:tr h="562686">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2400" b="1" i="0" u="none" strike="noStrike" kern="1200" cap="none" spc="0" normalizeH="0" baseline="0" noProof="0">
                          <a:ln>
                            <a:noFill/>
                          </a:ln>
                          <a:solidFill>
                            <a:prstClr val="white"/>
                          </a:solidFill>
                          <a:effectLst/>
                          <a:uLnTx/>
                          <a:uFillTx/>
                          <a:latin typeface="+mn-lt"/>
                          <a:ea typeface="+mn-ea"/>
                          <a:cs typeface="+mn-cs"/>
                        </a:rPr>
                        <a:t>Aprendizaje  cooperativo</a:t>
                      </a:r>
                      <a:endParaRPr kumimoji="0" lang="es-MX"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tc hMerge="1">
                  <a:txBody>
                    <a:bodyPr/>
                    <a:lstStyle/>
                    <a:p>
                      <a:pPr marL="457200"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86" marR="42586" marT="0" marB="0" anchor="ctr"/>
                </a:tc>
                <a:extLst>
                  <a:ext uri="{0D108BD9-81ED-4DB2-BD59-A6C34878D82A}">
                    <a16:rowId xmlns:a16="http://schemas.microsoft.com/office/drawing/2014/main" val="986544050"/>
                  </a:ext>
                </a:extLst>
              </a:tr>
              <a:tr h="2079655">
                <a:tc>
                  <a:txBody>
                    <a:bodyPr/>
                    <a:lstStyle/>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4. ¿Cuáles son las</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acciones de  </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planeación y   acompañamiento </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más importantes </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del  profesor, en</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éste tipo de</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trabajo?</a:t>
                      </a:r>
                      <a:endParaRPr lang="es-MX" sz="1400" dirty="0">
                        <a:solidFill>
                          <a:schemeClr val="bg1"/>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342900" lvl="0" indent="-342900">
                        <a:lnSpc>
                          <a:spcPct val="115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Century Gothic" panose="020B0502020202020204" pitchFamily="34" charset="0"/>
                        </a:rPr>
                        <a:t>Especificar objetivos de manera clara.</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Century Gothic" panose="020B0502020202020204" pitchFamily="34" charset="0"/>
                        </a:rPr>
                        <a:t>Dividir las tareas</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Century Gothic" panose="020B0502020202020204" pitchFamily="34" charset="0"/>
                        </a:rPr>
                        <a:t>Asegurar los roles de los alumnos.</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Century Gothic" panose="020B0502020202020204" pitchFamily="34" charset="0"/>
                        </a:rPr>
                        <a:t>Explicar cada actividad a realizar.</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Century Gothic" panose="020B0502020202020204" pitchFamily="34" charset="0"/>
                        </a:rPr>
                        <a:t>Hacer seguimiento del trabajo, monitorear y supervisar.</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Century Gothic" panose="020B0502020202020204" pitchFamily="34" charset="0"/>
                        </a:rPr>
                        <a:t>Valorar el trabajo.</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Century Gothic" panose="020B0502020202020204" pitchFamily="34" charset="0"/>
                        </a:rPr>
                        <a:t>Corregir la parte teórica, practica y actitudinal.</a:t>
                      </a:r>
                      <a:endParaRPr lang="es-MX" sz="1100" dirty="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Century Gothic" panose="020B0502020202020204" pitchFamily="34" charset="0"/>
                        </a:rPr>
                        <a:t>Existe mayor control y sistematización del docente</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936147808"/>
                  </a:ext>
                </a:extLst>
              </a:tr>
              <a:tr h="1860492">
                <a:tc>
                  <a:txBody>
                    <a:bodyPr/>
                    <a:lstStyle/>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5. ¿De qué</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manera</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se  vinculan  el</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trabajo</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interdisciplinario, </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y el aprendizaje</a:t>
                      </a:r>
                      <a:endParaRPr lang="es-MX" sz="1400" dirty="0">
                        <a:solidFill>
                          <a:schemeClr val="bg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    cooperativo?</a:t>
                      </a:r>
                      <a:endParaRPr lang="es-MX" sz="1400" dirty="0">
                        <a:solidFill>
                          <a:schemeClr val="bg1"/>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200" dirty="0">
                          <a:solidFill>
                            <a:srgbClr val="000000"/>
                          </a:solidFill>
                          <a:effectLst/>
                          <a:latin typeface="Arial" panose="020B0604020202020204" pitchFamily="34" charset="0"/>
                          <a:ea typeface="Century Gothic" panose="020B0502020202020204" pitchFamily="34" charset="0"/>
                        </a:rPr>
                        <a:t>El trabajo en equipo permite que los alumnos puedan abordar cualquier proyecto desde el enfoque interdisciplinario siendo el objetivo llegar al conocimiento significativo al comprender cierta problemática desde diferentes puntos de vista.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3764331404"/>
                  </a:ext>
                </a:extLst>
              </a:tr>
            </a:tbl>
          </a:graphicData>
        </a:graphic>
      </p:graphicFrame>
      <p:sp>
        <p:nvSpPr>
          <p:cNvPr id="5" name="CuadroTexto 4"/>
          <p:cNvSpPr txBox="1"/>
          <p:nvPr/>
        </p:nvSpPr>
        <p:spPr>
          <a:xfrm>
            <a:off x="11057206" y="207665"/>
            <a:ext cx="776068" cy="523220"/>
          </a:xfrm>
          <a:prstGeom prst="rect">
            <a:avLst/>
          </a:prstGeom>
          <a:noFill/>
        </p:spPr>
        <p:txBody>
          <a:bodyPr wrap="square" rtlCol="0">
            <a:spAutoFit/>
          </a:bodyPr>
          <a:lstStyle/>
          <a:p>
            <a:r>
              <a:rPr lang="es-ES" sz="2800" dirty="0">
                <a:solidFill>
                  <a:schemeClr val="bg1"/>
                </a:solidFill>
              </a:rPr>
              <a:t>5.a</a:t>
            </a:r>
          </a:p>
        </p:txBody>
      </p:sp>
    </p:spTree>
    <p:extLst>
      <p:ext uri="{BB962C8B-B14F-4D97-AF65-F5344CB8AC3E}">
        <p14:creationId xmlns:p14="http://schemas.microsoft.com/office/powerpoint/2010/main" val="2292834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Busine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8 DesingSlides_v1_Business new.potx" id="{6F6EAF87-0828-494E-AB21-A9D3F7557206}" vid="{CE556E03-16A9-423B-B08D-CFFEF5E037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033B31DA58764B9C95249EE3674570" ma:contentTypeVersion="3" ma:contentTypeDescription="Create a new document." ma:contentTypeScope="" ma:versionID="95dc898934bc55d44f916a4c37f6ed9f">
  <xsd:schema xmlns:xsd="http://www.w3.org/2001/XMLSchema" xmlns:xs="http://www.w3.org/2001/XMLSchema" xmlns:p="http://schemas.microsoft.com/office/2006/metadata/properties" xmlns:ns2="f40e8ec9-c0d5-46bf-ada4-d85cb00858d0" xmlns:ns3="904e2ea1-c14c-483b-89ef-f6b2df6ba23c" targetNamespace="http://schemas.microsoft.com/office/2006/metadata/properties" ma:root="true" ma:fieldsID="b2e5cbfe1fc3ad2df5ba46ab37a879c3" ns2:_="" ns3:_="">
    <xsd:import namespace="f40e8ec9-c0d5-46bf-ada4-d85cb00858d0"/>
    <xsd:import namespace="904e2ea1-c14c-483b-89ef-f6b2df6ba23c"/>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e8ec9-c0d5-46bf-ada4-d85cb00858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4e2ea1-c14c-483b-89ef-f6b2df6ba23c"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40e8ec9-c0d5-46bf-ada4-d85cb00858d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BE5A9D-64DF-46EE-BCE5-9B667E1C0F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e8ec9-c0d5-46bf-ada4-d85cb00858d0"/>
    <ds:schemaRef ds:uri="904e2ea1-c14c-483b-89ef-f6b2df6ba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0F74D5-53BD-4753-803D-A53A678D4C85}">
  <ds:schemaRefs>
    <ds:schemaRef ds:uri="http://schemas.microsoft.com/office/2006/metadata/properties"/>
    <ds:schemaRef ds:uri="http://purl.org/dc/elements/1.1/"/>
    <ds:schemaRef ds:uri="904e2ea1-c14c-483b-89ef-f6b2df6ba23c"/>
    <ds:schemaRef ds:uri="f40e8ec9-c0d5-46bf-ada4-d85cb00858d0"/>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FC88AED-DDA3-4E85-A6A8-FD03E97F58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2707</Words>
  <Application>Microsoft Office PowerPoint</Application>
  <PresentationFormat>Panorámica</PresentationFormat>
  <Paragraphs>303</Paragraphs>
  <Slides>61</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61</vt:i4>
      </vt:variant>
    </vt:vector>
  </HeadingPairs>
  <TitlesOfParts>
    <vt:vector size="67" baseType="lpstr">
      <vt:lpstr>Arial</vt:lpstr>
      <vt:lpstr>Calibri</vt:lpstr>
      <vt:lpstr>Calibri Light</vt:lpstr>
      <vt:lpstr>Century Gothic</vt:lpstr>
      <vt:lpstr>Symbol</vt:lpstr>
      <vt:lpstr>Business</vt:lpstr>
      <vt:lpstr>PREPARATORIA ISEC COLEGIO DEL VALLE</vt:lpstr>
      <vt:lpstr>Maestros participantes y asignaturas</vt:lpstr>
      <vt:lpstr>Presentación de PowerPoint</vt:lpstr>
      <vt:lpstr>PROYECTO</vt:lpstr>
      <vt:lpstr>Índice </vt:lpstr>
      <vt:lpstr>Presentación de PowerPoint</vt:lpstr>
      <vt:lpstr>Presentación de PowerPoint</vt:lpstr>
      <vt:lpstr>Presentación de PowerPoint</vt:lpstr>
      <vt:lpstr>Presentación de PowerPoint</vt:lpstr>
      <vt:lpstr>Fotografías de la sesión</vt:lpstr>
      <vt:lpstr>Fotografías de la sesión</vt:lpstr>
      <vt:lpstr>Organizador gráfico</vt:lpstr>
      <vt:lpstr>Introducción o justificación  y descripción del proyecto</vt:lpstr>
      <vt:lpstr>Objetivo general del proyecto y de cada asignatura involucrada</vt:lpstr>
      <vt:lpstr>Contenido/Temas y productos propuestos</vt:lpstr>
      <vt:lpstr>Pregunta generadora, pregunta guía, problema a abordar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Organizador gráfico: preguntas esenciales    </vt:lpstr>
      <vt:lpstr>Organizador gráfico: proceso de indagación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Fotografías 2da reunión de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REFLEXIONES PERSONALES</vt:lpstr>
      <vt:lpstr>LÓGICA</vt:lpstr>
      <vt:lpstr>Matemáticas IV</vt:lpstr>
      <vt:lpstr>INFORMÁTICA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PREPARATORIA</dc:title>
  <dc:creator/>
  <cp:lastModifiedBy/>
  <cp:revision>1</cp:revision>
  <dcterms:modified xsi:type="dcterms:W3CDTF">2020-06-26T14:24:32Z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0x0101000A033B31DA58764B9C95249EE3674570</vt:lpwstr>
  </property>
</Properties>
</file>