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7"/>
  </p:notesMasterIdLst>
  <p:sldIdLst>
    <p:sldId id="256" r:id="rId2"/>
    <p:sldId id="270" r:id="rId3"/>
    <p:sldId id="280" r:id="rId4"/>
    <p:sldId id="281" r:id="rId5"/>
    <p:sldId id="279" r:id="rId6"/>
    <p:sldId id="273" r:id="rId7"/>
    <p:sldId id="274" r:id="rId8"/>
    <p:sldId id="275" r:id="rId9"/>
    <p:sldId id="276" r:id="rId10"/>
    <p:sldId id="269" r:id="rId11"/>
    <p:sldId id="277" r:id="rId12"/>
    <p:sldId id="278" r:id="rId13"/>
    <p:sldId id="293" r:id="rId14"/>
    <p:sldId id="284" r:id="rId15"/>
    <p:sldId id="292" r:id="rId16"/>
    <p:sldId id="285" r:id="rId17"/>
    <p:sldId id="287" r:id="rId18"/>
    <p:sldId id="294" r:id="rId19"/>
    <p:sldId id="295" r:id="rId20"/>
    <p:sldId id="296" r:id="rId21"/>
    <p:sldId id="297" r:id="rId22"/>
    <p:sldId id="288" r:id="rId23"/>
    <p:sldId id="298" r:id="rId24"/>
    <p:sldId id="327" r:id="rId25"/>
    <p:sldId id="328" r:id="rId26"/>
    <p:sldId id="299" r:id="rId27"/>
    <p:sldId id="300" r:id="rId28"/>
    <p:sldId id="301" r:id="rId29"/>
    <p:sldId id="302" r:id="rId30"/>
    <p:sldId id="303" r:id="rId31"/>
    <p:sldId id="304" r:id="rId32"/>
    <p:sldId id="305" r:id="rId33"/>
    <p:sldId id="306" r:id="rId34"/>
    <p:sldId id="307" r:id="rId35"/>
    <p:sldId id="309" r:id="rId36"/>
    <p:sldId id="310" r:id="rId37"/>
    <p:sldId id="312" r:id="rId38"/>
    <p:sldId id="323" r:id="rId39"/>
    <p:sldId id="324" r:id="rId40"/>
    <p:sldId id="325" r:id="rId41"/>
    <p:sldId id="326" r:id="rId42"/>
    <p:sldId id="320" r:id="rId43"/>
    <p:sldId id="321" r:id="rId44"/>
    <p:sldId id="322" r:id="rId45"/>
    <p:sldId id="290" r:id="rId46"/>
  </p:sldIdLst>
  <p:sldSz cx="9144000" cy="5143500" type="screen16x9"/>
  <p:notesSz cx="6858000" cy="9144000"/>
  <p:embeddedFontLst>
    <p:embeddedFont>
      <p:font typeface="Arial Rounded MT Bold" panose="020F0704030504030204" pitchFamily="34" charset="0"/>
      <p:regular r:id="rId48"/>
    </p:embeddedFont>
    <p:embeddedFont>
      <p:font typeface="Roboto" panose="020B0604020202020204" charset="0"/>
      <p:regular r:id="rId49"/>
      <p:bold r:id="rId50"/>
      <p:italic r:id="rId51"/>
      <p:boldItalic r:id="rId52"/>
    </p:embeddedFont>
    <p:embeddedFont>
      <p:font typeface="Roboto Slab" panose="020B0604020202020204" charset="0"/>
      <p:regular r:id="rId53"/>
      <p:bold r:id="rId54"/>
    </p:embeddedFont>
    <p:embeddedFont>
      <p:font typeface="Century Gothic" panose="020B0502020202020204" pitchFamily="34" charset="0"/>
      <p:regular r:id="rId55"/>
      <p:bold r:id="rId56"/>
      <p:italic r:id="rId57"/>
      <p:boldItalic r:id="rId58"/>
    </p:embeddedFont>
    <p:embeddedFont>
      <p:font typeface="MS PGothic" panose="020B0600070205080204" pitchFamily="34" charset="-128"/>
      <p:regular r:id="rId59"/>
    </p:embeddedFont>
    <p:embeddedFont>
      <p:font typeface="Bookman Old Style" panose="02050604050505020204" pitchFamily="18"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29DD68-FC99-498E-ADEC-17B2D2BE5C75}">
  <a:tblStyle styleId="{8E29DD68-FC99-498E-ADEC-17B2D2BE5C75}"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88BE4C4-056C-4DE6-8E73-316F871C4B1F}" styleName="Table_1">
    <a:wholeTbl>
      <a:tcTxStyle>
        <a:font>
          <a:latin typeface="Arial"/>
          <a:ea typeface="Arial"/>
          <a:cs typeface="Arial"/>
        </a:font>
        <a:srgbClr val="000000"/>
      </a:tcTxStyle>
      <a:tcStyle>
        <a:tcBdr>
          <a:left>
            <a:ln w="12700" cap="flat" cmpd="sng">
              <a:solidFill>
                <a:srgbClr val="000000"/>
              </a:solidFill>
              <a:prstDash val="solid"/>
              <a:round/>
              <a:headEnd type="none" w="med" len="med"/>
              <a:tailEnd type="none" w="med" len="med"/>
            </a:ln>
          </a:left>
          <a:right>
            <a:ln w="12700" cap="flat" cmpd="sng">
              <a:solidFill>
                <a:srgbClr val="000000"/>
              </a:solidFill>
              <a:prstDash val="solid"/>
              <a:round/>
              <a:headEnd type="none" w="med" len="med"/>
              <a:tailEnd type="none" w="med" len="med"/>
            </a:ln>
          </a:right>
          <a:top>
            <a:ln w="12700" cap="flat" cmpd="sng">
              <a:solidFill>
                <a:srgbClr val="000000"/>
              </a:solidFill>
              <a:prstDash val="solid"/>
              <a:round/>
              <a:headEnd type="none" w="med" len="med"/>
              <a:tailEnd type="none" w="med" len="med"/>
            </a:ln>
          </a:top>
          <a:bottom>
            <a:ln w="12700" cap="flat" cmpd="sng">
              <a:solidFill>
                <a:srgbClr val="000000"/>
              </a:solidFill>
              <a:prstDash val="solid"/>
              <a:round/>
              <a:headEnd type="none" w="med" len="med"/>
              <a:tailEnd type="none" w="med" len="med"/>
            </a:ln>
          </a:bottom>
          <a:insideH>
            <a:ln w="12700" cap="flat" cmpd="sng">
              <a:solidFill>
                <a:srgbClr val="000000"/>
              </a:solidFill>
              <a:prstDash val="solid"/>
              <a:round/>
              <a:headEnd type="none" w="med" len="med"/>
              <a:tailEnd type="none" w="med" len="med"/>
            </a:ln>
          </a:insideH>
          <a:insideV>
            <a:ln w="12700"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08" d="100"/>
          <a:sy n="108" d="100"/>
        </p:scale>
        <p:origin x="12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28944918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53106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92352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93495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90464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01147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62747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02457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02348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62854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89701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91792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74131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00095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18613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23651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607432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044737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573988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82000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363730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57314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61077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458958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987833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600229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179379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719347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064583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872480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040628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593657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461174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99648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646202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253965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40037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394659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900818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132800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43650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61673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84590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02998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70702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64934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1524800" y="672606"/>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lim="8000"/>
            <a:headEnd type="none" w="med" len="med"/>
            <a:tailEnd type="none" w="med" len="med"/>
          </a:ln>
        </p:spPr>
      </p:sp>
      <p:sp>
        <p:nvSpPr>
          <p:cNvPr id="11" name="Shape 11"/>
          <p:cNvSpPr/>
          <p:nvPr/>
        </p:nvSpPr>
        <p:spPr>
          <a:xfrm rot="10800000">
            <a:off x="6537563" y="33429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lim="8000"/>
            <a:headEnd type="none" w="med" len="med"/>
            <a:tailEnd type="none" w="med" len="med"/>
          </a:ln>
        </p:spPr>
      </p:sp>
      <p:cxnSp>
        <p:nvCxnSpPr>
          <p:cNvPr id="12" name="Shape 12"/>
          <p:cNvCxnSpPr/>
          <p:nvPr/>
        </p:nvCxnSpPr>
        <p:spPr>
          <a:xfrm>
            <a:off x="4359602" y="2817464"/>
            <a:ext cx="424800" cy="0"/>
          </a:xfrm>
          <a:prstGeom prst="straightConnector1">
            <a:avLst/>
          </a:prstGeom>
          <a:noFill/>
          <a:ln w="38100" cap="flat" cmpd="sng">
            <a:solidFill>
              <a:schemeClr val="accent4"/>
            </a:solidFill>
            <a:prstDash val="solid"/>
            <a:round/>
            <a:headEnd type="none" w="med" len="med"/>
            <a:tailEnd type="none" w="med" len="med"/>
          </a:ln>
        </p:spPr>
      </p:cxnSp>
      <p:sp>
        <p:nvSpPr>
          <p:cNvPr id="13" name="Shape 13"/>
          <p:cNvSpPr txBox="1">
            <a:spLocks noGrp="1"/>
          </p:cNvSpPr>
          <p:nvPr>
            <p:ph type="ctrTitle"/>
          </p:nvPr>
        </p:nvSpPr>
        <p:spPr>
          <a:xfrm>
            <a:off x="1680302" y="1188925"/>
            <a:ext cx="5783400" cy="1457400"/>
          </a:xfrm>
          <a:prstGeom prst="rect">
            <a:avLst/>
          </a:prstGeom>
        </p:spPr>
        <p:txBody>
          <a:bodyPr wrap="square" lIns="91425" tIns="91425" rIns="91425" bIns="91425" anchor="b" anchorCtr="0"/>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a:endParaRPr/>
          </a:p>
        </p:txBody>
      </p:sp>
      <p:sp>
        <p:nvSpPr>
          <p:cNvPr id="14" name="Shape 14"/>
          <p:cNvSpPr txBox="1">
            <a:spLocks noGrp="1"/>
          </p:cNvSpPr>
          <p:nvPr>
            <p:ph type="subTitle" idx="1"/>
          </p:nvPr>
        </p:nvSpPr>
        <p:spPr>
          <a:xfrm>
            <a:off x="1680302" y="3049450"/>
            <a:ext cx="5783400" cy="909000"/>
          </a:xfrm>
          <a:prstGeom prst="rect">
            <a:avLst/>
          </a:prstGeom>
        </p:spPr>
        <p:txBody>
          <a:bodyPr wrap="square" lIns="91425" tIns="91425" rIns="91425" bIns="91425" anchor="t" anchorCtr="0"/>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
        <p:cNvGrpSpPr/>
        <p:nvPr/>
      </p:nvGrpSpPr>
      <p:grpSpPr>
        <a:xfrm>
          <a:off x="0" y="0"/>
          <a:ext cx="0" cy="0"/>
          <a:chOff x="0" y="0"/>
          <a:chExt cx="0" cy="0"/>
        </a:xfrm>
      </p:grpSpPr>
      <p:cxnSp>
        <p:nvCxnSpPr>
          <p:cNvPr id="17" name="Shape 17"/>
          <p:cNvCxnSpPr/>
          <p:nvPr/>
        </p:nvCxnSpPr>
        <p:spPr>
          <a:xfrm>
            <a:off x="4359602" y="2817464"/>
            <a:ext cx="424800" cy="0"/>
          </a:xfrm>
          <a:prstGeom prst="straightConnector1">
            <a:avLst/>
          </a:prstGeom>
          <a:noFill/>
          <a:ln w="38100" cap="flat" cmpd="sng">
            <a:solidFill>
              <a:schemeClr val="accent4"/>
            </a:solidFill>
            <a:prstDash val="solid"/>
            <a:round/>
            <a:headEnd type="none" w="med" len="med"/>
            <a:tailEnd type="none" w="med" len="med"/>
          </a:ln>
        </p:spPr>
      </p:cxnSp>
      <p:sp>
        <p:nvSpPr>
          <p:cNvPr id="18" name="Shape 18"/>
          <p:cNvSpPr txBox="1">
            <a:spLocks noGrp="1"/>
          </p:cNvSpPr>
          <p:nvPr>
            <p:ph type="title"/>
          </p:nvPr>
        </p:nvSpPr>
        <p:spPr>
          <a:xfrm>
            <a:off x="480750" y="1764950"/>
            <a:ext cx="8222100" cy="907500"/>
          </a:xfrm>
          <a:prstGeom prst="rect">
            <a:avLst/>
          </a:prstGeom>
        </p:spPr>
        <p:txBody>
          <a:bodyPr wrap="square"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cxnSp>
        <p:nvCxnSpPr>
          <p:cNvPr id="26" name="Shape 26"/>
          <p:cNvCxnSpPr/>
          <p:nvPr/>
        </p:nvCxnSpPr>
        <p:spPr>
          <a:xfrm>
            <a:off x="492563" y="1260284"/>
            <a:ext cx="424800" cy="0"/>
          </a:xfrm>
          <a:prstGeom prst="straightConnector1">
            <a:avLst/>
          </a:prstGeom>
          <a:noFill/>
          <a:ln w="38100" cap="flat" cmpd="sng">
            <a:solidFill>
              <a:schemeClr val="accent4"/>
            </a:solidFill>
            <a:prstDash val="solid"/>
            <a:round/>
            <a:headEnd type="none" w="med" len="med"/>
            <a:tailEnd type="none" w="med" len="med"/>
          </a:ln>
        </p:spPr>
      </p:cxnSp>
      <p:sp>
        <p:nvSpPr>
          <p:cNvPr id="27" name="Shape 27"/>
          <p:cNvSpPr txBox="1">
            <a:spLocks noGrp="1"/>
          </p:cNvSpPr>
          <p:nvPr>
            <p:ph type="title"/>
          </p:nvPr>
        </p:nvSpPr>
        <p:spPr>
          <a:xfrm>
            <a:off x="387900" y="458025"/>
            <a:ext cx="8368200" cy="686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87900" y="1489825"/>
            <a:ext cx="3999900" cy="30789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756200" y="1489825"/>
            <a:ext cx="3999900" cy="30789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87900" y="458025"/>
            <a:ext cx="8368200" cy="686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4"/>
        <p:cNvGrpSpPr/>
        <p:nvPr/>
      </p:nvGrpSpPr>
      <p:grpSpPr>
        <a:xfrm>
          <a:off x="0" y="0"/>
          <a:ext cx="0" cy="0"/>
          <a:chOff x="0" y="0"/>
          <a:chExt cx="0" cy="0"/>
        </a:xfrm>
      </p:grpSpPr>
      <p:cxnSp>
        <p:nvCxnSpPr>
          <p:cNvPr id="35" name="Shape 35"/>
          <p:cNvCxnSpPr/>
          <p:nvPr/>
        </p:nvCxnSpPr>
        <p:spPr>
          <a:xfrm>
            <a:off x="489218" y="1412277"/>
            <a:ext cx="331500" cy="0"/>
          </a:xfrm>
          <a:prstGeom prst="straightConnector1">
            <a:avLst/>
          </a:prstGeom>
          <a:noFill/>
          <a:ln w="38100" cap="flat" cmpd="sng">
            <a:solidFill>
              <a:schemeClr val="accent4"/>
            </a:solidFill>
            <a:prstDash val="solid"/>
            <a:round/>
            <a:headEnd type="none" w="med" len="med"/>
            <a:tailEnd type="none" w="med" len="med"/>
          </a:ln>
        </p:spPr>
      </p:cxnSp>
      <p:sp>
        <p:nvSpPr>
          <p:cNvPr id="36" name="Shape 36"/>
          <p:cNvSpPr txBox="1">
            <a:spLocks noGrp="1"/>
          </p:cNvSpPr>
          <p:nvPr>
            <p:ph type="title"/>
          </p:nvPr>
        </p:nvSpPr>
        <p:spPr>
          <a:xfrm>
            <a:off x="3879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7" name="Shape 37"/>
          <p:cNvSpPr txBox="1">
            <a:spLocks noGrp="1"/>
          </p:cNvSpPr>
          <p:nvPr>
            <p:ph type="body" idx="1"/>
          </p:nvPr>
        </p:nvSpPr>
        <p:spPr>
          <a:xfrm>
            <a:off x="387900" y="1594025"/>
            <a:ext cx="2808000" cy="26811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8" name="Shape 3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90250" y="526350"/>
            <a:ext cx="56187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41" name="Shape 4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cxnSp>
        <p:nvCxnSpPr>
          <p:cNvPr id="44" name="Shape 44"/>
          <p:cNvCxnSpPr/>
          <p:nvPr/>
        </p:nvCxnSpPr>
        <p:spPr>
          <a:xfrm>
            <a:off x="5029675" y="4495503"/>
            <a:ext cx="540900" cy="0"/>
          </a:xfrm>
          <a:prstGeom prst="straightConnector1">
            <a:avLst/>
          </a:prstGeom>
          <a:noFill/>
          <a:ln w="38100" cap="flat" cmpd="sng">
            <a:solidFill>
              <a:schemeClr val="accent5"/>
            </a:solidFill>
            <a:prstDash val="solid"/>
            <a:round/>
            <a:headEnd type="none" w="med" len="med"/>
            <a:tailEnd type="none" w="med" len="med"/>
          </a:ln>
        </p:spPr>
      </p:cxnSp>
      <p:sp>
        <p:nvSpPr>
          <p:cNvPr id="45" name="Shape 45"/>
          <p:cNvSpPr txBox="1">
            <a:spLocks noGrp="1"/>
          </p:cNvSpPr>
          <p:nvPr>
            <p:ph type="title"/>
          </p:nvPr>
        </p:nvSpPr>
        <p:spPr>
          <a:xfrm>
            <a:off x="265500" y="1209075"/>
            <a:ext cx="4045200" cy="1506300"/>
          </a:xfrm>
          <a:prstGeom prst="rect">
            <a:avLst/>
          </a:prstGeom>
        </p:spPr>
        <p:txBody>
          <a:bodyPr wrap="square"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6" name="Shape 46"/>
          <p:cNvSpPr txBox="1">
            <a:spLocks noGrp="1"/>
          </p:cNvSpPr>
          <p:nvPr>
            <p:ph type="subTitle" idx="1"/>
          </p:nvPr>
        </p:nvSpPr>
        <p:spPr>
          <a:xfrm>
            <a:off x="265500" y="2769001"/>
            <a:ext cx="4045200" cy="1345500"/>
          </a:xfrm>
          <a:prstGeom prst="rect">
            <a:avLst/>
          </a:prstGeom>
        </p:spPr>
        <p:txBody>
          <a:bodyPr wrap="square" lIns="91425" tIns="91425" rIns="91425" bIns="91425" anchor="t" anchorCtr="0"/>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a:endParaRPr/>
          </a:p>
        </p:txBody>
      </p:sp>
      <p:sp>
        <p:nvSpPr>
          <p:cNvPr id="47" name="Shape 47"/>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319500" y="4233725"/>
            <a:ext cx="5998800" cy="598800"/>
          </a:xfrm>
          <a:prstGeom prst="rect">
            <a:avLst/>
          </a:prstGeom>
        </p:spPr>
        <p:txBody>
          <a:bodyPr wrap="square" lIns="91425" tIns="91425" rIns="91425" bIns="91425" anchor="ctr" anchorCtr="0"/>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a:endParaRPr/>
          </a:p>
        </p:txBody>
      </p:sp>
      <p:sp>
        <p:nvSpPr>
          <p:cNvPr id="51" name="Shape 5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wrap="square" lIns="91425" tIns="91425" rIns="91425" bIns="91425" anchor="ctr" anchorCtr="0">
            <a:noAutofit/>
          </a:bodyPr>
          <a:lstStyle/>
          <a:p>
            <a:pPr lvl="0">
              <a:spcBef>
                <a:spcPts val="0"/>
              </a:spcBef>
              <a:buNone/>
            </a:pPr>
            <a:endParaRPr/>
          </a:p>
        </p:txBody>
      </p:sp>
      <p:sp>
        <p:nvSpPr>
          <p:cNvPr id="54" name="Shape 54"/>
          <p:cNvSpPr txBox="1">
            <a:spLocks noGrp="1"/>
          </p:cNvSpPr>
          <p:nvPr>
            <p:ph type="title"/>
          </p:nvPr>
        </p:nvSpPr>
        <p:spPr>
          <a:xfrm>
            <a:off x="387900" y="1152450"/>
            <a:ext cx="8368200" cy="1538400"/>
          </a:xfrm>
          <a:prstGeom prst="rect">
            <a:avLst/>
          </a:prstGeom>
        </p:spPr>
        <p:txBody>
          <a:bodyPr wrap="square" lIns="91425" tIns="91425" rIns="91425" bIns="91425" anchor="ctr" anchorCtr="0"/>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a:endParaRPr/>
          </a:p>
        </p:txBody>
      </p:sp>
      <p:sp>
        <p:nvSpPr>
          <p:cNvPr id="55" name="Shape 55"/>
          <p:cNvSpPr txBox="1">
            <a:spLocks noGrp="1"/>
          </p:cNvSpPr>
          <p:nvPr>
            <p:ph type="body" idx="1"/>
          </p:nvPr>
        </p:nvSpPr>
        <p:spPr>
          <a:xfrm>
            <a:off x="387900" y="2919450"/>
            <a:ext cx="8368200" cy="10716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6" name="Shape 56"/>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tx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87900" y="458025"/>
            <a:ext cx="8368200" cy="686100"/>
          </a:xfrm>
          <a:prstGeom prst="rect">
            <a:avLst/>
          </a:prstGeom>
          <a:noFill/>
          <a:ln>
            <a:noFill/>
          </a:ln>
        </p:spPr>
        <p:txBody>
          <a:bodyPr wrap="square" lIns="91425" tIns="91425" rIns="91425" bIns="91425" anchor="b" anchorCtr="0"/>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387900" y="1489824"/>
            <a:ext cx="8368200" cy="30789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1"/>
              </a:buClr>
              <a:buSzPct val="100000"/>
              <a:buFont typeface="Roboto"/>
              <a:buChar char="●"/>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s" sz="1000">
                <a:solidFill>
                  <a:schemeClr val="dk1"/>
                </a:solidFill>
                <a:latin typeface="Roboto"/>
                <a:ea typeface="Roboto"/>
                <a:cs typeface="Roboto"/>
                <a:sym typeface="Roboto"/>
              </a:rPr>
              <a:t>‹Nº›</a:t>
            </a:fld>
            <a:endParaRPr lang="es" sz="1000">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9.jp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9.jp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g"/><Relationship Id="rId7" Type="http://schemas.microsoft.com/office/2007/relationships/hdphoto" Target="../media/hdphoto1.wdp"/><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png"/><Relationship Id="rId9"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1.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2.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3.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4.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45.xml"/><Relationship Id="rId1" Type="http://schemas.openxmlformats.org/officeDocument/2006/relationships/slideLayout" Target="../slideLayouts/slideLayout8.xml"/><Relationship Id="rId6" Type="http://schemas.openxmlformats.org/officeDocument/2006/relationships/image" Target="../media/image13.jp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1026" name="Picture 2" descr="https://secure.aadcdn.microsoftonline-p.com/dbd5a2dd-2exz7jvkvtnd-bocyq2788ykv8cgbphdgphrhiz70ys/logintenantbranding/0/bannerlogo?ts=636107017220997403?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6465"/>
            <a:ext cx="9144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63" name="Shape 63"/>
          <p:cNvSpPr txBox="1">
            <a:spLocks noGrp="1"/>
          </p:cNvSpPr>
          <p:nvPr>
            <p:ph type="ctrTitle" idx="4294967295"/>
          </p:nvPr>
        </p:nvSpPr>
        <p:spPr>
          <a:xfrm>
            <a:off x="301336" y="2774282"/>
            <a:ext cx="8500629" cy="726555"/>
          </a:xfrm>
          <a:prstGeom prst="rect">
            <a:avLst/>
          </a:prstGeom>
        </p:spPr>
        <p:txBody>
          <a:bodyPr wrap="square" lIns="91425" tIns="91425" rIns="91425" bIns="91425" anchor="b" anchorCtr="0">
            <a:noAutofit/>
          </a:bodyPr>
          <a:lstStyle/>
          <a:p>
            <a:pPr lvl="0" algn="ctr" rtl="0">
              <a:spcBef>
                <a:spcPts val="0"/>
              </a:spcBef>
              <a:buNone/>
            </a:pPr>
            <a:r>
              <a:rPr lang="es" sz="3600" b="1" dirty="0" smtClean="0">
                <a:solidFill>
                  <a:schemeClr val="tx2">
                    <a:lumMod val="10000"/>
                  </a:schemeClr>
                </a:solidFill>
                <a:latin typeface="Arial Rounded MT Bold" panose="020F0704030504030204" pitchFamily="34" charset="0"/>
              </a:rPr>
              <a:t>Campus Roma</a:t>
            </a:r>
            <a:endParaRPr lang="es" sz="3600" b="1" dirty="0">
              <a:solidFill>
                <a:schemeClr val="tx2">
                  <a:lumMod val="10000"/>
                </a:schemeClr>
              </a:solidFill>
              <a:latin typeface="Arial Rounded MT Bold" panose="020F0704030504030204" pitchFamily="34" charset="0"/>
            </a:endParaRPr>
          </a:p>
        </p:txBody>
      </p:sp>
      <p:pic>
        <p:nvPicPr>
          <p:cNvPr id="65" name="Shape 65"/>
          <p:cNvPicPr preferRelativeResize="0"/>
          <p:nvPr/>
        </p:nvPicPr>
        <p:blipFill>
          <a:blip r:embed="rId4">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5"/>
          <a:stretch>
            <a:fillRect/>
          </a:stretch>
        </p:blipFill>
        <p:spPr>
          <a:xfrm>
            <a:off x="1" y="4225590"/>
            <a:ext cx="9144000" cy="917913"/>
          </a:xfrm>
          <a:prstGeom prst="rect">
            <a:avLst/>
          </a:prstGeom>
        </p:spPr>
      </p:pic>
      <p:sp>
        <p:nvSpPr>
          <p:cNvPr id="64" name="Shape 64"/>
          <p:cNvSpPr txBox="1">
            <a:spLocks noGrp="1"/>
          </p:cNvSpPr>
          <p:nvPr>
            <p:ph type="body" idx="1"/>
          </p:nvPr>
        </p:nvSpPr>
        <p:spPr>
          <a:xfrm>
            <a:off x="997527" y="3438491"/>
            <a:ext cx="7252855" cy="598800"/>
          </a:xfrm>
          <a:prstGeom prst="rect">
            <a:avLst/>
          </a:prstGeom>
        </p:spPr>
        <p:txBody>
          <a:bodyPr wrap="square" lIns="91425" tIns="91425" rIns="91425" bIns="91425" anchor="t" anchorCtr="0">
            <a:noAutofit/>
          </a:bodyPr>
          <a:lstStyle/>
          <a:p>
            <a:pPr algn="ctr">
              <a:buSzPct val="45833"/>
            </a:pPr>
            <a:r>
              <a:rPr lang="es-MX" sz="1400" dirty="0" smtClean="0">
                <a:solidFill>
                  <a:schemeClr val="tx2">
                    <a:lumMod val="10000"/>
                  </a:schemeClr>
                </a:solidFill>
              </a:rPr>
              <a:t>PROYECTO:</a:t>
            </a:r>
            <a:endParaRPr lang="es-MX" sz="1400" dirty="0">
              <a:solidFill>
                <a:schemeClr val="tx2">
                  <a:lumMod val="10000"/>
                </a:schemeClr>
              </a:solidFill>
            </a:endParaRPr>
          </a:p>
          <a:p>
            <a:pPr lvl="0" algn="ctr" rtl="0">
              <a:spcBef>
                <a:spcPts val="0"/>
              </a:spcBef>
              <a:buClr>
                <a:schemeClr val="dk1"/>
              </a:buClr>
              <a:buSzPct val="45833"/>
              <a:buFont typeface="Arial"/>
              <a:buNone/>
            </a:pPr>
            <a:r>
              <a:rPr lang="es" b="1" dirty="0" smtClean="0">
                <a:solidFill>
                  <a:schemeClr val="tx2">
                    <a:lumMod val="10000"/>
                  </a:schemeClr>
                </a:solidFill>
              </a:rPr>
              <a:t>“El consumo de drogas en el ámbito escolar en la última década”</a:t>
            </a:r>
          </a:p>
          <a:p>
            <a:pPr lvl="0" algn="ctr" rtl="0">
              <a:spcBef>
                <a:spcPts val="0"/>
              </a:spcBef>
              <a:buClr>
                <a:schemeClr val="dk1"/>
              </a:buClr>
              <a:buSzPct val="45833"/>
              <a:buFont typeface="Arial"/>
              <a:buNone/>
            </a:pPr>
            <a:endParaRPr lang="es" sz="500" b="1" dirty="0" smtClean="0">
              <a:solidFill>
                <a:schemeClr val="tx2">
                  <a:lumMod val="10000"/>
                </a:schemeClr>
              </a:solidFill>
            </a:endParaRPr>
          </a:p>
          <a:p>
            <a:pPr lvl="0" algn="ctr" rtl="0">
              <a:spcBef>
                <a:spcPts val="0"/>
              </a:spcBef>
              <a:buClr>
                <a:schemeClr val="dk1"/>
              </a:buClr>
              <a:buSzPct val="45833"/>
              <a:buFont typeface="Arial"/>
              <a:buNone/>
            </a:pPr>
            <a:r>
              <a:rPr lang="es" sz="1400" dirty="0" smtClean="0">
                <a:solidFill>
                  <a:schemeClr val="tx2">
                    <a:lumMod val="10000"/>
                  </a:schemeClr>
                </a:solidFill>
              </a:rPr>
              <a:t>Primera Reunión</a:t>
            </a:r>
          </a:p>
          <a:p>
            <a:pPr lvl="0" algn="ctr" rtl="0">
              <a:spcBef>
                <a:spcPts val="0"/>
              </a:spcBef>
              <a:buClr>
                <a:schemeClr val="dk1"/>
              </a:buClr>
              <a:buSzPct val="45833"/>
              <a:buFont typeface="Arial"/>
              <a:buNone/>
            </a:pPr>
            <a:r>
              <a:rPr lang="es" sz="1400" dirty="0" smtClean="0">
                <a:solidFill>
                  <a:schemeClr val="tx2">
                    <a:lumMod val="10000"/>
                  </a:schemeClr>
                </a:solidFill>
              </a:rPr>
              <a:t>EQUIPO 2</a:t>
            </a:r>
            <a:endParaRPr sz="1400" dirty="0">
              <a:solidFill>
                <a:schemeClr val="tx2">
                  <a:lumMod val="10000"/>
                </a:schemeClr>
              </a:solidFill>
            </a:endParaRPr>
          </a:p>
        </p:txBody>
      </p:sp>
      <p:pic>
        <p:nvPicPr>
          <p:cNvPr id="10" name="Imagen 9"/>
          <p:cNvPicPr>
            <a:picLocks noChangeAspect="1"/>
          </p:cNvPicPr>
          <p:nvPr/>
        </p:nvPicPr>
        <p:blipFill rotWithShape="1">
          <a:blip r:embed="rId6">
            <a:extLst>
              <a:ext uri="{28A0092B-C50C-407E-A947-70E740481C1C}">
                <a14:useLocalDpi xmlns:a14="http://schemas.microsoft.com/office/drawing/2010/main" val="0"/>
              </a:ext>
            </a:extLst>
          </a:blip>
          <a:srcRect l="5435" t="22195" r="8152" b="7876"/>
          <a:stretch/>
        </p:blipFill>
        <p:spPr>
          <a:xfrm>
            <a:off x="7453424" y="4239491"/>
            <a:ext cx="1690577" cy="904011"/>
          </a:xfrm>
          <a:prstGeom prst="rect">
            <a:avLst/>
          </a:prstGeom>
        </p:spPr>
      </p:pic>
      <p:sp>
        <p:nvSpPr>
          <p:cNvPr id="11" name="Rectángulo 10"/>
          <p:cNvSpPr/>
          <p:nvPr/>
        </p:nvSpPr>
        <p:spPr>
          <a:xfrm>
            <a:off x="84873" y="4449781"/>
            <a:ext cx="2036135" cy="261610"/>
          </a:xfrm>
          <a:prstGeom prst="rect">
            <a:avLst/>
          </a:prstGeom>
        </p:spPr>
        <p:txBody>
          <a:bodyPr wrap="none">
            <a:spAutoFit/>
          </a:bodyPr>
          <a:lstStyle/>
          <a:p>
            <a:r>
              <a:rPr lang="es-MX" sz="1100" b="1" dirty="0" smtClean="0">
                <a:latin typeface="Bookman Old Style" panose="02050604050505020204" pitchFamily="18" charset="0"/>
              </a:rPr>
              <a:t>Ciclo Escolar 2017 -2018</a:t>
            </a:r>
            <a:endParaRPr lang="es-MX" sz="1100" b="1" dirty="0">
              <a:latin typeface="Bookman Old Style" panose="020506040505050202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4"/>
          <a:stretch>
            <a:fillRect/>
          </a:stretch>
        </p:blipFill>
        <p:spPr>
          <a:xfrm>
            <a:off x="1" y="4225590"/>
            <a:ext cx="9144000" cy="917913"/>
          </a:xfrm>
          <a:prstGeom prst="rect">
            <a:avLst/>
          </a:prstGeom>
        </p:spPr>
      </p:pic>
      <p:sp>
        <p:nvSpPr>
          <p:cNvPr id="64" name="Shape 64"/>
          <p:cNvSpPr txBox="1">
            <a:spLocks noGrp="1"/>
          </p:cNvSpPr>
          <p:nvPr>
            <p:ph type="body" idx="1"/>
          </p:nvPr>
        </p:nvSpPr>
        <p:spPr>
          <a:xfrm>
            <a:off x="332507" y="1469023"/>
            <a:ext cx="8645238" cy="598800"/>
          </a:xfrm>
          <a:prstGeom prst="rect">
            <a:avLst/>
          </a:prstGeom>
        </p:spPr>
        <p:txBody>
          <a:bodyPr wrap="square" lIns="91425" tIns="91425" rIns="91425" bIns="91425" anchor="t" anchorCtr="0">
            <a:noAutofit/>
          </a:bodyPr>
          <a:lstStyle/>
          <a:p>
            <a:pPr lvl="0">
              <a:buSzPct val="45833"/>
            </a:pPr>
            <a:r>
              <a:rPr lang="es" sz="2800" b="1" dirty="0" smtClean="0">
                <a:solidFill>
                  <a:srgbClr val="FF0000"/>
                </a:solidFill>
              </a:rPr>
              <a:t>Producto 3. </a:t>
            </a:r>
            <a:r>
              <a:rPr lang="es" sz="2800" b="1" dirty="0" smtClean="0">
                <a:solidFill>
                  <a:schemeClr val="tx2">
                    <a:lumMod val="10000"/>
                  </a:schemeClr>
                </a:solidFill>
                <a:latin typeface="Arial Rounded MT Bold" panose="020F0704030504030204" pitchFamily="34" charset="0"/>
              </a:rPr>
              <a:t>Fotografías de la sesión de trabajo</a:t>
            </a:r>
            <a:endParaRPr sz="2800" b="1" dirty="0">
              <a:solidFill>
                <a:schemeClr val="tx2">
                  <a:lumMod val="10000"/>
                </a:schemeClr>
              </a:solidFill>
              <a:latin typeface="Arial Rounded MT Bold" panose="020F0704030504030204" pitchFamily="34" charset="0"/>
            </a:endParaRPr>
          </a:p>
        </p:txBody>
      </p:sp>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l="5435" t="12344" r="8152" b="7877"/>
          <a:stretch/>
        </p:blipFill>
        <p:spPr>
          <a:xfrm>
            <a:off x="7453424" y="4112145"/>
            <a:ext cx="1690577" cy="1031358"/>
          </a:xfrm>
          <a:prstGeom prst="rect">
            <a:avLst/>
          </a:prstGeom>
        </p:spPr>
      </p:pic>
      <p:pic>
        <p:nvPicPr>
          <p:cNvPr id="5" name="Imagen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135" y="2996257"/>
            <a:ext cx="2251052" cy="16882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n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25358" y="2020870"/>
            <a:ext cx="2251052" cy="16882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n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29603" y="2462395"/>
            <a:ext cx="2251052" cy="16882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21630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4"/>
          <a:stretch>
            <a:fillRect/>
          </a:stretch>
        </p:blipFill>
        <p:spPr>
          <a:xfrm>
            <a:off x="1" y="4225590"/>
            <a:ext cx="9144000" cy="917913"/>
          </a:xfrm>
          <a:prstGeom prst="rect">
            <a:avLst/>
          </a:prstGeom>
        </p:spPr>
      </p:pic>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l="5435" t="12344" r="8152" b="7877"/>
          <a:stretch/>
        </p:blipFill>
        <p:spPr>
          <a:xfrm>
            <a:off x="7453424" y="4112145"/>
            <a:ext cx="1690577" cy="1031358"/>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1180483934"/>
              </p:ext>
            </p:extLst>
          </p:nvPr>
        </p:nvGraphicFramePr>
        <p:xfrm>
          <a:off x="368874" y="2613660"/>
          <a:ext cx="8406247" cy="2286000"/>
        </p:xfrm>
        <a:graphic>
          <a:graphicData uri="http://schemas.openxmlformats.org/drawingml/2006/table">
            <a:tbl>
              <a:tblPr firstRow="1" bandRow="1">
                <a:tableStyleId>{8E29DD68-FC99-498E-ADEC-17B2D2BE5C75}</a:tableStyleId>
              </a:tblPr>
              <a:tblGrid>
                <a:gridCol w="4384965">
                  <a:extLst>
                    <a:ext uri="{9D8B030D-6E8A-4147-A177-3AD203B41FA5}">
                      <a16:colId xmlns:a16="http://schemas.microsoft.com/office/drawing/2014/main" val="235794931"/>
                    </a:ext>
                  </a:extLst>
                </a:gridCol>
                <a:gridCol w="4021282">
                  <a:extLst>
                    <a:ext uri="{9D8B030D-6E8A-4147-A177-3AD203B41FA5}">
                      <a16:colId xmlns:a16="http://schemas.microsoft.com/office/drawing/2014/main" val="990329057"/>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500" b="1" dirty="0" smtClean="0"/>
                        <a:t>Historia de México</a:t>
                      </a:r>
                    </a:p>
                    <a:p>
                      <a:r>
                        <a:rPr lang="es-MX" b="1" i="1" dirty="0" smtClean="0"/>
                        <a:t>Tema: </a:t>
                      </a:r>
                      <a:r>
                        <a:rPr lang="es-MX" i="1" dirty="0" smtClean="0">
                          <a:solidFill>
                            <a:schemeClr val="tx1">
                              <a:lumMod val="50000"/>
                            </a:schemeClr>
                          </a:solidFill>
                        </a:rPr>
                        <a:t>Antecedentes</a:t>
                      </a:r>
                      <a:r>
                        <a:rPr lang="es-MX" i="1" baseline="0" dirty="0" smtClean="0">
                          <a:solidFill>
                            <a:schemeClr val="tx1">
                              <a:lumMod val="50000"/>
                            </a:schemeClr>
                          </a:solidFill>
                        </a:rPr>
                        <a:t> históricos del uso de las drogas.</a:t>
                      </a:r>
                      <a:endParaRPr lang="es-MX" b="1" i="1" dirty="0" smtClean="0">
                        <a:solidFill>
                          <a:schemeClr val="tx1">
                            <a:lumMod val="50000"/>
                          </a:schemeClr>
                        </a:solidFill>
                      </a:endParaRPr>
                    </a:p>
                    <a:p>
                      <a:pPr marR="0" algn="l" rtl="0">
                        <a:lnSpc>
                          <a:spcPct val="100000"/>
                        </a:lnSpc>
                        <a:spcBef>
                          <a:spcPts val="0"/>
                        </a:spcBef>
                        <a:spcAft>
                          <a:spcPts val="0"/>
                        </a:spcAft>
                        <a:buNone/>
                      </a:pPr>
                      <a:r>
                        <a:rPr lang="es-MX" b="1" i="1" dirty="0" smtClean="0"/>
                        <a:t>Producto Esperado: </a:t>
                      </a:r>
                      <a:r>
                        <a:rPr lang="es-MX" sz="1400" b="0" i="1" u="none" strike="noStrike" cap="none" dirty="0" smtClean="0">
                          <a:solidFill>
                            <a:schemeClr val="tx1">
                              <a:lumMod val="50000"/>
                            </a:schemeClr>
                          </a:solidFill>
                          <a:latin typeface="Arial"/>
                          <a:ea typeface="Arial"/>
                          <a:cs typeface="Arial"/>
                          <a:sym typeface="Arial"/>
                        </a:rPr>
                        <a:t>Investigación documental. </a:t>
                      </a:r>
                    </a:p>
                    <a:p>
                      <a:pPr marR="0" algn="l" rtl="0">
                        <a:lnSpc>
                          <a:spcPct val="100000"/>
                        </a:lnSpc>
                        <a:spcBef>
                          <a:spcPts val="0"/>
                        </a:spcBef>
                        <a:spcAft>
                          <a:spcPts val="0"/>
                        </a:spcAft>
                        <a:buNone/>
                      </a:pPr>
                      <a:endParaRPr lang="es-MX" sz="1400" b="0" i="1" u="none" strike="noStrike" cap="none" dirty="0" smtClean="0">
                        <a:solidFill>
                          <a:schemeClr val="tx1">
                            <a:lumMod val="50000"/>
                          </a:schemeClr>
                        </a:solidFill>
                        <a:latin typeface="Arial"/>
                        <a:ea typeface="Arial"/>
                        <a:cs typeface="Arial"/>
                        <a:sym typeface="Arial"/>
                      </a:endParaRPr>
                    </a:p>
                    <a:p>
                      <a:r>
                        <a:rPr lang="es-MX" sz="1500" b="1" i="0" u="none" strike="noStrike" cap="none" dirty="0" smtClean="0">
                          <a:solidFill>
                            <a:srgbClr val="000000"/>
                          </a:solidFill>
                          <a:latin typeface="Arial"/>
                          <a:ea typeface="Arial"/>
                          <a:cs typeface="Arial"/>
                          <a:sym typeface="Arial"/>
                        </a:rPr>
                        <a:t>Física IV</a:t>
                      </a:r>
                    </a:p>
                    <a:p>
                      <a:r>
                        <a:rPr lang="es-MX" sz="1500" b="1" i="0" u="none" strike="noStrike" cap="none" dirty="0" smtClean="0">
                          <a:solidFill>
                            <a:srgbClr val="000000"/>
                          </a:solidFill>
                          <a:latin typeface="Arial"/>
                          <a:ea typeface="Arial"/>
                          <a:cs typeface="Arial"/>
                          <a:sym typeface="Arial"/>
                        </a:rPr>
                        <a:t>Tema: </a:t>
                      </a:r>
                      <a:r>
                        <a:rPr lang="es-MX" sz="1400" b="0" i="1" u="none" strike="noStrike" cap="none" baseline="0" dirty="0" smtClean="0">
                          <a:solidFill>
                            <a:schemeClr val="tx1">
                              <a:lumMod val="50000"/>
                            </a:schemeClr>
                          </a:solidFill>
                          <a:latin typeface="Arial"/>
                          <a:ea typeface="Arial"/>
                          <a:cs typeface="Arial"/>
                          <a:sym typeface="Arial"/>
                        </a:rPr>
                        <a:t>Efectos de las Drogas en el sistema Nervioso </a:t>
                      </a:r>
                    </a:p>
                    <a:p>
                      <a:pPr marR="0" algn="l" rtl="0">
                        <a:lnSpc>
                          <a:spcPct val="100000"/>
                        </a:lnSpc>
                        <a:spcBef>
                          <a:spcPts val="0"/>
                        </a:spcBef>
                        <a:spcAft>
                          <a:spcPts val="0"/>
                        </a:spcAft>
                        <a:buNone/>
                      </a:pPr>
                      <a:r>
                        <a:rPr lang="es-MX" sz="1500" b="1" i="0" u="none" strike="noStrike" cap="none" dirty="0" smtClean="0">
                          <a:solidFill>
                            <a:srgbClr val="000000"/>
                          </a:solidFill>
                          <a:latin typeface="Arial"/>
                          <a:ea typeface="Arial"/>
                          <a:cs typeface="Arial"/>
                          <a:sym typeface="Arial"/>
                        </a:rPr>
                        <a:t>Producto Esperado: </a:t>
                      </a:r>
                      <a:r>
                        <a:rPr lang="es-MX" sz="1400" b="0" i="1" u="none" strike="noStrike" cap="none" baseline="0" dirty="0" smtClean="0">
                          <a:solidFill>
                            <a:schemeClr val="tx1">
                              <a:lumMod val="50000"/>
                            </a:schemeClr>
                          </a:solidFill>
                          <a:latin typeface="Arial"/>
                          <a:ea typeface="Arial"/>
                          <a:cs typeface="Arial"/>
                          <a:sym typeface="Arial"/>
                        </a:rPr>
                        <a:t>Prototipo que muestre el funcionamiento del sistema nervioso.</a:t>
                      </a:r>
                    </a:p>
                    <a:p>
                      <a:endParaRPr lang="es-MX" dirty="0" smtClean="0"/>
                    </a:p>
                  </a:txBody>
                  <a:tcPr>
                    <a:lnL w="9525" cap="flat" cmpd="sng">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500" b="1" i="0" u="none" strike="noStrike" cap="none" dirty="0" smtClean="0">
                          <a:solidFill>
                            <a:srgbClr val="000000"/>
                          </a:solidFill>
                          <a:latin typeface="Arial"/>
                          <a:ea typeface="Arial"/>
                          <a:cs typeface="Arial"/>
                          <a:sym typeface="Arial"/>
                        </a:rPr>
                        <a:t>Biología V</a:t>
                      </a:r>
                    </a:p>
                    <a:p>
                      <a:r>
                        <a:rPr lang="es-MX" b="1" i="1" dirty="0" smtClean="0"/>
                        <a:t>Tema:</a:t>
                      </a:r>
                      <a:r>
                        <a:rPr lang="es-MX" b="1" i="1" baseline="0" dirty="0" smtClean="0"/>
                        <a:t> </a:t>
                      </a:r>
                      <a:r>
                        <a:rPr lang="es-MX" i="1" dirty="0" smtClean="0">
                          <a:solidFill>
                            <a:schemeClr val="tx1">
                              <a:lumMod val="50000"/>
                            </a:schemeClr>
                          </a:solidFill>
                        </a:rPr>
                        <a:t>Metabolismo</a:t>
                      </a:r>
                      <a:r>
                        <a:rPr lang="es-MX" i="1" baseline="0" dirty="0" smtClean="0">
                          <a:solidFill>
                            <a:schemeClr val="tx1">
                              <a:lumMod val="50000"/>
                            </a:schemeClr>
                          </a:solidFill>
                        </a:rPr>
                        <a:t> Celular.</a:t>
                      </a:r>
                    </a:p>
                    <a:p>
                      <a:pPr marL="0" marR="0" indent="0" algn="l" defTabSz="914400" rtl="0" eaLnBrk="1" fontAlgn="auto" latinLnBrk="0" hangingPunct="1">
                        <a:lnSpc>
                          <a:spcPct val="100000"/>
                        </a:lnSpc>
                        <a:spcBef>
                          <a:spcPts val="0"/>
                        </a:spcBef>
                        <a:spcAft>
                          <a:spcPts val="0"/>
                        </a:spcAft>
                        <a:buClrTx/>
                        <a:buSzTx/>
                        <a:buFontTx/>
                        <a:buNone/>
                        <a:tabLst/>
                        <a:defRPr/>
                      </a:pPr>
                      <a:r>
                        <a:rPr lang="es-MX" b="1" i="1" baseline="0" dirty="0" smtClean="0"/>
                        <a:t>Producto Esperado:</a:t>
                      </a:r>
                      <a:r>
                        <a:rPr lang="es-MX" i="1" baseline="0" dirty="0" smtClean="0"/>
                        <a:t> </a:t>
                      </a:r>
                      <a:r>
                        <a:rPr lang="es-MX" sz="1400" b="0" i="1" u="none" strike="noStrike" cap="none" dirty="0" smtClean="0">
                          <a:solidFill>
                            <a:schemeClr val="tx1">
                              <a:lumMod val="50000"/>
                            </a:schemeClr>
                          </a:solidFill>
                          <a:latin typeface="Arial"/>
                          <a:ea typeface="Arial"/>
                          <a:cs typeface="Arial"/>
                          <a:sym typeface="Arial"/>
                        </a:rPr>
                        <a:t>Artículo de difusión científica sobre las repercusiones fisiológicas en metabolismo celular. </a:t>
                      </a:r>
                    </a:p>
                    <a:p>
                      <a:endParaRPr lang="es-MX" baseline="0" dirty="0" smtClean="0"/>
                    </a:p>
                  </a:txBody>
                  <a:tcPr>
                    <a:lnL w="9525" cap="flat" cmpd="sng" algn="ctr">
                      <a:solidFill>
                        <a:schemeClr val="tx1"/>
                      </a:solid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tcPr>
                </a:tc>
                <a:extLst>
                  <a:ext uri="{0D108BD9-81ED-4DB2-BD59-A6C34878D82A}">
                    <a16:rowId xmlns:a16="http://schemas.microsoft.com/office/drawing/2014/main" val="1085196226"/>
                  </a:ext>
                </a:extLst>
              </a:tr>
            </a:tbl>
          </a:graphicData>
        </a:graphic>
      </p:graphicFrame>
      <p:sp>
        <p:nvSpPr>
          <p:cNvPr id="6" name="Rectángulo 5"/>
          <p:cNvSpPr/>
          <p:nvPr/>
        </p:nvSpPr>
        <p:spPr>
          <a:xfrm>
            <a:off x="368874" y="2225503"/>
            <a:ext cx="8406247" cy="323165"/>
          </a:xfrm>
          <a:prstGeom prst="rect">
            <a:avLst/>
          </a:prstGeom>
        </p:spPr>
        <p:txBody>
          <a:bodyPr wrap="square">
            <a:spAutoFit/>
          </a:bodyPr>
          <a:lstStyle/>
          <a:p>
            <a:pPr lvl="0"/>
            <a:r>
              <a:rPr lang="es" sz="1500" dirty="0">
                <a:sym typeface="Roboto Slab"/>
              </a:rPr>
              <a:t>Aplicar herramientas de car</a:t>
            </a:r>
            <a:r>
              <a:rPr lang="es-MX" sz="1500" dirty="0">
                <a:sym typeface="Roboto Slab"/>
              </a:rPr>
              <a:t>á</a:t>
            </a:r>
            <a:r>
              <a:rPr lang="es" sz="1500" dirty="0">
                <a:sym typeface="Roboto Slab"/>
              </a:rPr>
              <a:t>cter </a:t>
            </a:r>
            <a:r>
              <a:rPr lang="es" sz="1500" dirty="0" smtClean="0">
                <a:sym typeface="Roboto Slab"/>
              </a:rPr>
              <a:t>interdisplinario </a:t>
            </a:r>
            <a:r>
              <a:rPr lang="es" sz="1500" dirty="0">
                <a:sym typeface="Roboto Slab"/>
              </a:rPr>
              <a:t>al estudio de la drogadicción.</a:t>
            </a:r>
          </a:p>
        </p:txBody>
      </p:sp>
      <p:sp>
        <p:nvSpPr>
          <p:cNvPr id="7" name="Rectángulo 6"/>
          <p:cNvSpPr/>
          <p:nvPr/>
        </p:nvSpPr>
        <p:spPr>
          <a:xfrm>
            <a:off x="1288476" y="1579172"/>
            <a:ext cx="6937554" cy="646331"/>
          </a:xfrm>
          <a:prstGeom prst="rect">
            <a:avLst/>
          </a:prstGeom>
        </p:spPr>
        <p:txBody>
          <a:bodyPr wrap="square">
            <a:spAutoFit/>
          </a:bodyPr>
          <a:lstStyle/>
          <a:p>
            <a:pPr algn="ctr"/>
            <a:r>
              <a:rPr lang="es" sz="1800" b="1" dirty="0" smtClean="0">
                <a:solidFill>
                  <a:srgbClr val="FF0000"/>
                </a:solidFill>
              </a:rPr>
              <a:t>Producto 2. </a:t>
            </a:r>
            <a:r>
              <a:rPr lang="es-MX" sz="1800" b="1" dirty="0" smtClean="0">
                <a:solidFill>
                  <a:schemeClr val="tx2">
                    <a:lumMod val="10000"/>
                  </a:schemeClr>
                </a:solidFill>
                <a:latin typeface="Roboto Slab"/>
                <a:ea typeface="Roboto Slab"/>
                <a:cs typeface="Roboto Slab"/>
                <a:sym typeface="Roboto Slab"/>
              </a:rPr>
              <a:t>Organizador de contenidos </a:t>
            </a:r>
            <a:r>
              <a:rPr lang="es-MX" sz="1800" b="1" dirty="0">
                <a:solidFill>
                  <a:schemeClr val="tx2">
                    <a:lumMod val="10000"/>
                  </a:schemeClr>
                </a:solidFill>
                <a:latin typeface="Roboto Slab"/>
                <a:ea typeface="Roboto Slab"/>
                <a:cs typeface="Roboto Slab"/>
                <a:sym typeface="Roboto Slab"/>
              </a:rPr>
              <a:t>y conceptos de todas las asignaturas </a:t>
            </a:r>
            <a:r>
              <a:rPr lang="es-MX" sz="1800" b="1" dirty="0" smtClean="0">
                <a:solidFill>
                  <a:schemeClr val="tx2">
                    <a:lumMod val="10000"/>
                  </a:schemeClr>
                </a:solidFill>
                <a:latin typeface="Roboto Slab"/>
                <a:ea typeface="Roboto Slab"/>
                <a:cs typeface="Roboto Slab"/>
                <a:sym typeface="Roboto Slab"/>
              </a:rPr>
              <a:t>involucradas en el proyecto</a:t>
            </a:r>
            <a:endParaRPr lang="es-MX" dirty="0"/>
          </a:p>
        </p:txBody>
      </p:sp>
    </p:spTree>
    <p:extLst>
      <p:ext uri="{BB962C8B-B14F-4D97-AF65-F5344CB8AC3E}">
        <p14:creationId xmlns:p14="http://schemas.microsoft.com/office/powerpoint/2010/main" val="3154449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4"/>
          <a:stretch>
            <a:fillRect/>
          </a:stretch>
        </p:blipFill>
        <p:spPr>
          <a:xfrm>
            <a:off x="1" y="4225590"/>
            <a:ext cx="9144000" cy="917913"/>
          </a:xfrm>
          <a:prstGeom prst="rect">
            <a:avLst/>
          </a:prstGeom>
        </p:spPr>
      </p:pic>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l="5435" t="12344" r="8152" b="7877"/>
          <a:stretch/>
        </p:blipFill>
        <p:spPr>
          <a:xfrm>
            <a:off x="7453424" y="4112145"/>
            <a:ext cx="1690577" cy="1031358"/>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2333674728"/>
              </p:ext>
            </p:extLst>
          </p:nvPr>
        </p:nvGraphicFramePr>
        <p:xfrm>
          <a:off x="394855" y="1534978"/>
          <a:ext cx="8446360" cy="3124200"/>
        </p:xfrm>
        <a:graphic>
          <a:graphicData uri="http://schemas.openxmlformats.org/drawingml/2006/table">
            <a:tbl>
              <a:tblPr firstRow="1" bandRow="1">
                <a:tableStyleId>{8E29DD68-FC99-498E-ADEC-17B2D2BE5C75}</a:tableStyleId>
              </a:tblPr>
              <a:tblGrid>
                <a:gridCol w="4062845">
                  <a:extLst>
                    <a:ext uri="{9D8B030D-6E8A-4147-A177-3AD203B41FA5}">
                      <a16:colId xmlns:a16="http://schemas.microsoft.com/office/drawing/2014/main" val="235794931"/>
                    </a:ext>
                  </a:extLst>
                </a:gridCol>
                <a:gridCol w="4383515">
                  <a:extLst>
                    <a:ext uri="{9D8B030D-6E8A-4147-A177-3AD203B41FA5}">
                      <a16:colId xmlns:a16="http://schemas.microsoft.com/office/drawing/2014/main" val="990329057"/>
                    </a:ext>
                  </a:extLst>
                </a:gridCol>
              </a:tblGrid>
              <a:tr h="27217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500" b="1" i="0" u="none" strike="noStrike" cap="none" dirty="0" smtClean="0">
                          <a:solidFill>
                            <a:srgbClr val="000000"/>
                          </a:solidFill>
                          <a:latin typeface="Arial"/>
                          <a:ea typeface="Arial"/>
                          <a:cs typeface="Arial"/>
                          <a:sym typeface="Arial"/>
                        </a:rPr>
                        <a:t>Contabilidad y Gestión Administrativa</a:t>
                      </a:r>
                    </a:p>
                    <a:p>
                      <a:pPr marL="0" marR="0" indent="0" algn="l" defTabSz="914400" rtl="0" eaLnBrk="1" fontAlgn="auto" latinLnBrk="0" hangingPunct="1">
                        <a:lnSpc>
                          <a:spcPct val="100000"/>
                        </a:lnSpc>
                        <a:spcBef>
                          <a:spcPts val="0"/>
                        </a:spcBef>
                        <a:spcAft>
                          <a:spcPts val="0"/>
                        </a:spcAft>
                        <a:buClrTx/>
                        <a:buSzTx/>
                        <a:buFontTx/>
                        <a:buNone/>
                        <a:tabLst/>
                        <a:defRPr/>
                      </a:pPr>
                      <a:r>
                        <a:rPr lang="es-MX" b="1" i="1" baseline="0" dirty="0" smtClean="0"/>
                        <a:t>Tema: </a:t>
                      </a:r>
                      <a:r>
                        <a:rPr lang="es-MX" sz="1400" b="0" i="1" u="none" strike="noStrike" cap="none" dirty="0" smtClean="0">
                          <a:solidFill>
                            <a:schemeClr val="tx1">
                              <a:lumMod val="50000"/>
                            </a:schemeClr>
                          </a:solidFill>
                          <a:latin typeface="Arial"/>
                          <a:ea typeface="Arial"/>
                          <a:cs typeface="Arial"/>
                          <a:sym typeface="Arial"/>
                        </a:rPr>
                        <a:t>Empresas Públicas</a:t>
                      </a:r>
                    </a:p>
                    <a:p>
                      <a:pPr marR="0" algn="l" rtl="0">
                        <a:lnSpc>
                          <a:spcPct val="100000"/>
                        </a:lnSpc>
                        <a:spcBef>
                          <a:spcPts val="0"/>
                        </a:spcBef>
                        <a:spcAft>
                          <a:spcPts val="0"/>
                        </a:spcAft>
                        <a:buNone/>
                      </a:pPr>
                      <a:r>
                        <a:rPr lang="es-MX" b="1" i="1" dirty="0" smtClean="0"/>
                        <a:t>Producto Esperado: </a:t>
                      </a:r>
                      <a:r>
                        <a:rPr lang="es-MX" sz="1400" b="0" i="1" u="none" strike="noStrike" cap="none" dirty="0" smtClean="0">
                          <a:solidFill>
                            <a:schemeClr val="tx1">
                              <a:lumMod val="50000"/>
                            </a:schemeClr>
                          </a:solidFill>
                          <a:latin typeface="Arial"/>
                          <a:ea typeface="Arial"/>
                          <a:cs typeface="Arial"/>
                          <a:sym typeface="Arial"/>
                        </a:rPr>
                        <a:t>Costos que le genera al gobierno los proyectos de prevención y rehabilitación.  </a:t>
                      </a:r>
                    </a:p>
                    <a:p>
                      <a:pPr marL="0" marR="0" indent="0" algn="l" defTabSz="914400" rtl="0" eaLnBrk="1" fontAlgn="auto" latinLnBrk="0" hangingPunct="1">
                        <a:lnSpc>
                          <a:spcPct val="100000"/>
                        </a:lnSpc>
                        <a:spcBef>
                          <a:spcPts val="0"/>
                        </a:spcBef>
                        <a:spcAft>
                          <a:spcPts val="0"/>
                        </a:spcAft>
                        <a:buClrTx/>
                        <a:buSzTx/>
                        <a:buFontTx/>
                        <a:buNone/>
                        <a:tabLst/>
                        <a:defRPr/>
                      </a:pPr>
                      <a:endParaRPr lang="es-MX"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MX"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MX" sz="1500" b="1" dirty="0" smtClean="0"/>
                        <a:t>Problemas Sociales,</a:t>
                      </a:r>
                      <a:r>
                        <a:rPr lang="es-MX" sz="1500" b="1" baseline="0" dirty="0" smtClean="0"/>
                        <a:t> políticos y económicos de México. </a:t>
                      </a:r>
                      <a:endParaRPr lang="es-MX" sz="15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MX" b="1" i="1" baseline="0" dirty="0" smtClean="0"/>
                        <a:t>Tema: </a:t>
                      </a:r>
                      <a:r>
                        <a:rPr lang="es-MX" sz="1400" b="0" i="1" u="none" strike="noStrike" cap="none" dirty="0" smtClean="0">
                          <a:solidFill>
                            <a:schemeClr val="tx1">
                              <a:lumMod val="50000"/>
                            </a:schemeClr>
                          </a:solidFill>
                          <a:latin typeface="Arial"/>
                          <a:ea typeface="Arial"/>
                          <a:cs typeface="Arial"/>
                          <a:sym typeface="Arial"/>
                        </a:rPr>
                        <a:t>Neoliberalismo. </a:t>
                      </a:r>
                    </a:p>
                    <a:p>
                      <a:pPr marR="0" algn="l" rtl="0">
                        <a:lnSpc>
                          <a:spcPct val="100000"/>
                        </a:lnSpc>
                        <a:spcBef>
                          <a:spcPts val="0"/>
                        </a:spcBef>
                        <a:spcAft>
                          <a:spcPts val="0"/>
                        </a:spcAft>
                        <a:buNone/>
                      </a:pPr>
                      <a:r>
                        <a:rPr lang="es-MX" b="1" i="1" dirty="0" smtClean="0"/>
                        <a:t>Producto Esperado: </a:t>
                      </a:r>
                      <a:r>
                        <a:rPr lang="es-MX" sz="1400" b="0" i="1" u="none" strike="noStrike" cap="none" dirty="0" smtClean="0">
                          <a:solidFill>
                            <a:schemeClr val="tx1">
                              <a:lumMod val="50000"/>
                            </a:schemeClr>
                          </a:solidFill>
                          <a:latin typeface="Arial"/>
                          <a:cs typeface="Arial"/>
                          <a:sym typeface="Arial"/>
                        </a:rPr>
                        <a:t>I</a:t>
                      </a:r>
                      <a:r>
                        <a:rPr lang="es-MX" sz="1400" b="0" i="1" u="none" strike="noStrike" cap="none" dirty="0" smtClean="0">
                          <a:solidFill>
                            <a:schemeClr val="tx1">
                              <a:lumMod val="50000"/>
                            </a:schemeClr>
                          </a:solidFill>
                          <a:latin typeface="Arial"/>
                          <a:ea typeface="Arial"/>
                          <a:cs typeface="Arial"/>
                          <a:sym typeface="Arial"/>
                        </a:rPr>
                        <a:t>nvestigación documental</a:t>
                      </a:r>
                      <a:r>
                        <a:rPr lang="es-MX" sz="1400" b="0" i="1" u="none" strike="noStrike" cap="none" baseline="0" dirty="0" smtClean="0">
                          <a:solidFill>
                            <a:schemeClr val="tx1">
                              <a:lumMod val="50000"/>
                            </a:schemeClr>
                          </a:solidFill>
                          <a:latin typeface="Arial"/>
                          <a:ea typeface="Arial"/>
                          <a:cs typeface="Arial"/>
                          <a:sym typeface="Arial"/>
                        </a:rPr>
                        <a:t> de la manera en que a afectado económicamente, políticamente y socialmente en el desarrollo del país</a:t>
                      </a:r>
                      <a:r>
                        <a:rPr lang="es-MX" sz="1400" b="0" i="1" u="none" strike="noStrike" cap="none" dirty="0" smtClean="0">
                          <a:solidFill>
                            <a:schemeClr val="tx1">
                              <a:lumMod val="50000"/>
                            </a:schemeClr>
                          </a:solidFill>
                          <a:latin typeface="Arial"/>
                          <a:ea typeface="Arial"/>
                          <a:cs typeface="Arial"/>
                          <a:sym typeface="Arial"/>
                        </a:rPr>
                        <a:t>.  </a:t>
                      </a:r>
                    </a:p>
                  </a:txBody>
                  <a:tcPr>
                    <a:lnL w="9525" cap="flat" cmpd="sng">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baseline="0" dirty="0" smtClean="0"/>
                        <a:t>Psicología</a:t>
                      </a:r>
                      <a:endParaRPr lang="es-MX" sz="16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MX" b="1" i="1" baseline="0" dirty="0" smtClean="0"/>
                        <a:t>Tema: </a:t>
                      </a:r>
                      <a:r>
                        <a:rPr lang="es-MX" sz="1400" b="0" i="1" u="none" strike="noStrike" cap="none" dirty="0" smtClean="0">
                          <a:solidFill>
                            <a:schemeClr val="tx1">
                              <a:lumMod val="50000"/>
                            </a:schemeClr>
                          </a:solidFill>
                          <a:latin typeface="Arial"/>
                          <a:ea typeface="Arial"/>
                          <a:cs typeface="Arial"/>
                          <a:sym typeface="Arial"/>
                        </a:rPr>
                        <a:t>La</a:t>
                      </a:r>
                      <a:r>
                        <a:rPr lang="es-MX" sz="1400" b="0" i="1" u="none" strike="noStrike" cap="none" baseline="0" dirty="0" smtClean="0">
                          <a:solidFill>
                            <a:schemeClr val="tx1">
                              <a:lumMod val="50000"/>
                            </a:schemeClr>
                          </a:solidFill>
                          <a:latin typeface="Arial"/>
                          <a:ea typeface="Arial"/>
                          <a:cs typeface="Arial"/>
                          <a:sym typeface="Arial"/>
                        </a:rPr>
                        <a:t> influencia de los medios de comunicación en el consumo de drogas en los jóvenes. </a:t>
                      </a:r>
                      <a:endParaRPr lang="es-MX" sz="1400" b="0" i="1" u="none" strike="noStrike" cap="none" dirty="0" smtClean="0">
                        <a:solidFill>
                          <a:schemeClr val="tx1">
                            <a:lumMod val="50000"/>
                          </a:schemeClr>
                        </a:solidFill>
                        <a:latin typeface="Arial"/>
                        <a:ea typeface="Arial"/>
                        <a:cs typeface="Arial"/>
                        <a:sym typeface="Arial"/>
                      </a:endParaRPr>
                    </a:p>
                    <a:p>
                      <a:pPr marR="0" algn="l" rtl="0">
                        <a:lnSpc>
                          <a:spcPct val="100000"/>
                        </a:lnSpc>
                        <a:spcBef>
                          <a:spcPts val="0"/>
                        </a:spcBef>
                        <a:spcAft>
                          <a:spcPts val="0"/>
                        </a:spcAft>
                        <a:buNone/>
                      </a:pPr>
                      <a:r>
                        <a:rPr lang="es-MX" b="1" i="1" dirty="0" smtClean="0"/>
                        <a:t>Producto Esperado: </a:t>
                      </a:r>
                      <a:r>
                        <a:rPr lang="es-MX" sz="1400" b="0" i="1" u="none" strike="noStrike" cap="none" dirty="0" smtClean="0">
                          <a:solidFill>
                            <a:schemeClr val="tx1">
                              <a:lumMod val="50000"/>
                            </a:schemeClr>
                          </a:solidFill>
                          <a:latin typeface="Arial"/>
                          <a:ea typeface="Arial"/>
                          <a:cs typeface="Arial"/>
                          <a:sym typeface="Arial"/>
                        </a:rPr>
                        <a:t>Investigación documental</a:t>
                      </a:r>
                      <a:r>
                        <a:rPr lang="es-MX" sz="1400" b="0" i="1" u="none" strike="noStrike" cap="none" baseline="0" dirty="0" smtClean="0">
                          <a:solidFill>
                            <a:schemeClr val="tx1">
                              <a:lumMod val="50000"/>
                            </a:schemeClr>
                          </a:solidFill>
                          <a:latin typeface="Arial"/>
                          <a:ea typeface="Arial"/>
                          <a:cs typeface="Arial"/>
                          <a:sym typeface="Arial"/>
                        </a:rPr>
                        <a:t> y ensayo de una serie que trate el tema </a:t>
                      </a:r>
                      <a:r>
                        <a:rPr lang="es-MX" sz="1400" b="0" i="1" u="none" strike="noStrike" cap="none" dirty="0" smtClean="0">
                          <a:solidFill>
                            <a:schemeClr val="tx1">
                              <a:lumMod val="50000"/>
                            </a:schemeClr>
                          </a:solidFill>
                          <a:latin typeface="Arial"/>
                          <a:ea typeface="Arial"/>
                          <a:cs typeface="Arial"/>
                          <a:sym typeface="Arial"/>
                        </a:rPr>
                        <a:t>.  </a:t>
                      </a:r>
                    </a:p>
                    <a:p>
                      <a:endParaRPr lang="es-MX" i="1" baseline="0" dirty="0" smtClean="0"/>
                    </a:p>
                    <a:p>
                      <a:endParaRPr lang="es-MX"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MX" sz="1500" b="1" i="0" u="none" strike="noStrike" cap="none" dirty="0" smtClean="0">
                          <a:solidFill>
                            <a:srgbClr val="000000"/>
                          </a:solidFill>
                          <a:latin typeface="Arial"/>
                          <a:ea typeface="Arial"/>
                          <a:cs typeface="Arial"/>
                          <a:sym typeface="Arial"/>
                        </a:rPr>
                        <a:t>Matemáticas VI</a:t>
                      </a:r>
                    </a:p>
                    <a:p>
                      <a:r>
                        <a:rPr lang="es-MX" b="1" i="1" dirty="0" smtClean="0"/>
                        <a:t>Tema:</a:t>
                      </a:r>
                      <a:r>
                        <a:rPr lang="es-MX" b="1" i="1" baseline="0" dirty="0" smtClean="0"/>
                        <a:t> </a:t>
                      </a:r>
                      <a:r>
                        <a:rPr lang="es-MX" i="1" dirty="0" smtClean="0">
                          <a:solidFill>
                            <a:schemeClr val="tx1">
                              <a:lumMod val="50000"/>
                            </a:schemeClr>
                          </a:solidFill>
                        </a:rPr>
                        <a:t>Funciones.</a:t>
                      </a:r>
                      <a:endParaRPr lang="es-MX" i="1" baseline="0" dirty="0" smtClean="0">
                        <a:solidFill>
                          <a:schemeClr val="tx1">
                            <a:lumMod val="50000"/>
                          </a:schemeClr>
                        </a:solidFill>
                      </a:endParaRPr>
                    </a:p>
                    <a:p>
                      <a:r>
                        <a:rPr lang="es-MX" b="1" i="1" baseline="0" dirty="0" smtClean="0"/>
                        <a:t>Producto Esperado:</a:t>
                      </a:r>
                      <a:r>
                        <a:rPr lang="es-MX" i="1" baseline="0" dirty="0" smtClean="0"/>
                        <a:t> </a:t>
                      </a:r>
                      <a:r>
                        <a:rPr lang="es-MX" i="1" baseline="0" dirty="0" smtClean="0">
                          <a:solidFill>
                            <a:schemeClr val="tx1">
                              <a:lumMod val="50000"/>
                            </a:schemeClr>
                          </a:solidFill>
                        </a:rPr>
                        <a:t>Modelo de una función, tal que al derivarla obtengamos la razón de cambio de la drogadicción a través del tiempo.</a:t>
                      </a:r>
                    </a:p>
                  </a:txBody>
                  <a:tcPr>
                    <a:lnL w="9525" cap="flat" cmpd="sng" algn="ctr">
                      <a:solidFill>
                        <a:schemeClr val="tx1"/>
                      </a:solid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tcPr>
                </a:tc>
                <a:extLst>
                  <a:ext uri="{0D108BD9-81ED-4DB2-BD59-A6C34878D82A}">
                    <a16:rowId xmlns:a16="http://schemas.microsoft.com/office/drawing/2014/main" val="1085196226"/>
                  </a:ext>
                </a:extLst>
              </a:tr>
            </a:tbl>
          </a:graphicData>
        </a:graphic>
      </p:graphicFrame>
    </p:spTree>
    <p:extLst>
      <p:ext uri="{BB962C8B-B14F-4D97-AF65-F5344CB8AC3E}">
        <p14:creationId xmlns:p14="http://schemas.microsoft.com/office/powerpoint/2010/main" val="4147047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4"/>
          <a:stretch>
            <a:fillRect/>
          </a:stretch>
        </p:blipFill>
        <p:spPr>
          <a:xfrm>
            <a:off x="1" y="4225590"/>
            <a:ext cx="9144000" cy="917913"/>
          </a:xfrm>
          <a:prstGeom prst="rect">
            <a:avLst/>
          </a:prstGeom>
        </p:spPr>
      </p:pic>
      <p:pic>
        <p:nvPicPr>
          <p:cNvPr id="10" name="Imagen 9"/>
          <p:cNvPicPr>
            <a:picLocks noChangeAspect="1"/>
          </p:cNvPicPr>
          <p:nvPr/>
        </p:nvPicPr>
        <p:blipFill rotWithShape="1">
          <a:blip r:embed="rId5">
            <a:extLst>
              <a:ext uri="{28A0092B-C50C-407E-A947-70E740481C1C}">
                <a14:useLocalDpi xmlns:a14="http://schemas.microsoft.com/office/drawing/2010/main" val="0"/>
              </a:ext>
            </a:extLst>
          </a:blip>
          <a:srcRect l="5435" t="22195" r="8152" b="7876"/>
          <a:stretch/>
        </p:blipFill>
        <p:spPr>
          <a:xfrm>
            <a:off x="7453424" y="4239491"/>
            <a:ext cx="1690577" cy="904011"/>
          </a:xfrm>
          <a:prstGeom prst="rect">
            <a:avLst/>
          </a:prstGeom>
        </p:spPr>
      </p:pic>
      <p:sp>
        <p:nvSpPr>
          <p:cNvPr id="12" name="Rectángulo 11"/>
          <p:cNvSpPr/>
          <p:nvPr/>
        </p:nvSpPr>
        <p:spPr>
          <a:xfrm>
            <a:off x="2475252" y="1182223"/>
            <a:ext cx="6335373" cy="369332"/>
          </a:xfrm>
          <a:prstGeom prst="rect">
            <a:avLst/>
          </a:prstGeom>
        </p:spPr>
        <p:txBody>
          <a:bodyPr wrap="square">
            <a:spAutoFit/>
          </a:bodyPr>
          <a:lstStyle/>
          <a:p>
            <a:r>
              <a:rPr lang="es" sz="1800" b="1" dirty="0" smtClean="0">
                <a:solidFill>
                  <a:srgbClr val="FF0000"/>
                </a:solidFill>
              </a:rPr>
              <a:t>Producto </a:t>
            </a:r>
            <a:r>
              <a:rPr lang="es" sz="1800" b="1" dirty="0">
                <a:solidFill>
                  <a:srgbClr val="FF0000"/>
                </a:solidFill>
              </a:rPr>
              <a:t>4</a:t>
            </a:r>
            <a:r>
              <a:rPr lang="es" sz="1800" b="1" dirty="0" smtClean="0">
                <a:solidFill>
                  <a:srgbClr val="FF0000"/>
                </a:solidFill>
              </a:rPr>
              <a:t>. </a:t>
            </a:r>
            <a:r>
              <a:rPr lang="es-MX" sz="1800" b="1" dirty="0" smtClean="0">
                <a:solidFill>
                  <a:schemeClr val="tx2">
                    <a:lumMod val="10000"/>
                  </a:schemeClr>
                </a:solidFill>
                <a:latin typeface="Roboto Slab"/>
                <a:ea typeface="Roboto Slab"/>
                <a:cs typeface="Roboto Slab"/>
                <a:sym typeface="Roboto Slab"/>
              </a:rPr>
              <a:t>El arte de formular preguntas esenciales II</a:t>
            </a:r>
            <a:endParaRPr lang="es-MX" dirty="0"/>
          </a:p>
        </p:txBody>
      </p:sp>
      <p:sp>
        <p:nvSpPr>
          <p:cNvPr id="13" name="Shape 64"/>
          <p:cNvSpPr txBox="1">
            <a:spLocks noGrp="1"/>
          </p:cNvSpPr>
          <p:nvPr>
            <p:ph type="body" idx="1"/>
          </p:nvPr>
        </p:nvSpPr>
        <p:spPr>
          <a:xfrm>
            <a:off x="0" y="952755"/>
            <a:ext cx="2388578" cy="598800"/>
          </a:xfrm>
          <a:prstGeom prst="rect">
            <a:avLst/>
          </a:prstGeom>
        </p:spPr>
        <p:txBody>
          <a:bodyPr wrap="square" lIns="91425" tIns="91425" rIns="91425" bIns="91425" anchor="t" anchorCtr="0">
            <a:noAutofit/>
          </a:bodyPr>
          <a:lstStyle/>
          <a:p>
            <a:pPr lvl="0" rtl="0">
              <a:spcBef>
                <a:spcPts val="0"/>
              </a:spcBef>
              <a:buClr>
                <a:schemeClr val="dk1"/>
              </a:buClr>
              <a:buSzPct val="45833"/>
              <a:buFont typeface="Arial"/>
              <a:buNone/>
            </a:pPr>
            <a:r>
              <a:rPr lang="es" sz="3200" b="1" spc="300" dirty="0" smtClean="0">
                <a:solidFill>
                  <a:srgbClr val="C00000"/>
                </a:solidFill>
                <a:effectLst>
                  <a:outerShdw blurRad="38100" dist="38100" dir="2700000" algn="tl">
                    <a:srgbClr val="000000">
                      <a:alpha val="43137"/>
                    </a:srgbClr>
                  </a:outerShdw>
                </a:effectLst>
                <a:latin typeface="Arial Rounded MT Bold" panose="020F0704030504030204" pitchFamily="34" charset="0"/>
              </a:rPr>
              <a:t>Sesión 2</a:t>
            </a:r>
            <a:endParaRPr sz="3200" b="1" spc="300" dirty="0">
              <a:solidFill>
                <a:srgbClr val="C00000"/>
              </a:solidFill>
              <a:effectLst>
                <a:outerShdw blurRad="38100" dist="38100" dir="2700000" algn="tl">
                  <a:srgbClr val="000000">
                    <a:alpha val="43137"/>
                  </a:srgbClr>
                </a:outerShdw>
              </a:effectLst>
              <a:latin typeface="Arial Rounded MT Bold" panose="020F0704030504030204" pitchFamily="34" charset="0"/>
            </a:endParaRPr>
          </a:p>
        </p:txBody>
      </p:sp>
      <p:pic>
        <p:nvPicPr>
          <p:cNvPr id="2" name="Imagen 1"/>
          <p:cNvPicPr>
            <a:picLocks noChangeAspect="1"/>
          </p:cNvPicPr>
          <p:nvPr/>
        </p:nvPicPr>
        <p:blipFill rotWithShape="1">
          <a:blip r:embed="rId6">
            <a:extLst>
              <a:ext uri="{28A0092B-C50C-407E-A947-70E740481C1C}">
                <a14:useLocalDpi xmlns:a14="http://schemas.microsoft.com/office/drawing/2010/main" val="0"/>
              </a:ext>
            </a:extLst>
          </a:blip>
          <a:srcRect t="575" b="44444"/>
          <a:stretch/>
        </p:blipFill>
        <p:spPr>
          <a:xfrm>
            <a:off x="485524" y="1551555"/>
            <a:ext cx="4571032" cy="3277620"/>
          </a:xfrm>
          <a:prstGeom prst="rect">
            <a:avLst/>
          </a:prstGeom>
        </p:spPr>
      </p:pic>
      <p:pic>
        <p:nvPicPr>
          <p:cNvPr id="4" name="Imagen 3"/>
          <p:cNvPicPr>
            <a:picLocks noChangeAspect="1"/>
          </p:cNvPicPr>
          <p:nvPr/>
        </p:nvPicPr>
        <p:blipFill rotWithShape="1">
          <a:blip r:embed="rId6">
            <a:extLst>
              <a:ext uri="{28A0092B-C50C-407E-A947-70E740481C1C}">
                <a14:useLocalDpi xmlns:a14="http://schemas.microsoft.com/office/drawing/2010/main" val="0"/>
              </a:ext>
            </a:extLst>
          </a:blip>
          <a:srcRect l="14497" t="56852" r="8460" b="7963"/>
          <a:stretch/>
        </p:blipFill>
        <p:spPr>
          <a:xfrm>
            <a:off x="5242888" y="2117725"/>
            <a:ext cx="3167687" cy="1886710"/>
          </a:xfrm>
          <a:prstGeom prst="rect">
            <a:avLst/>
          </a:prstGeom>
        </p:spPr>
      </p:pic>
    </p:spTree>
    <p:extLst>
      <p:ext uri="{BB962C8B-B14F-4D97-AF65-F5344CB8AC3E}">
        <p14:creationId xmlns:p14="http://schemas.microsoft.com/office/powerpoint/2010/main" val="3615228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4"/>
          <a:stretch>
            <a:fillRect/>
          </a:stretch>
        </p:blipFill>
        <p:spPr>
          <a:xfrm>
            <a:off x="1" y="4225590"/>
            <a:ext cx="9144000" cy="917913"/>
          </a:xfrm>
          <a:prstGeom prst="rect">
            <a:avLst/>
          </a:prstGeom>
        </p:spPr>
      </p:pic>
      <p:pic>
        <p:nvPicPr>
          <p:cNvPr id="10" name="Imagen 9"/>
          <p:cNvPicPr>
            <a:picLocks noChangeAspect="1"/>
          </p:cNvPicPr>
          <p:nvPr/>
        </p:nvPicPr>
        <p:blipFill rotWithShape="1">
          <a:blip r:embed="rId5">
            <a:extLst>
              <a:ext uri="{28A0092B-C50C-407E-A947-70E740481C1C}">
                <a14:useLocalDpi xmlns:a14="http://schemas.microsoft.com/office/drawing/2010/main" val="0"/>
              </a:ext>
            </a:extLst>
          </a:blip>
          <a:srcRect l="5435" t="22195" r="8152" b="7876"/>
          <a:stretch/>
        </p:blipFill>
        <p:spPr>
          <a:xfrm>
            <a:off x="7453424" y="4239491"/>
            <a:ext cx="1690577" cy="904011"/>
          </a:xfrm>
          <a:prstGeom prst="rect">
            <a:avLst/>
          </a:prstGeom>
        </p:spPr>
      </p:pic>
      <p:sp>
        <p:nvSpPr>
          <p:cNvPr id="12" name="Rectángulo 11"/>
          <p:cNvSpPr/>
          <p:nvPr/>
        </p:nvSpPr>
        <p:spPr>
          <a:xfrm>
            <a:off x="-17073" y="1162908"/>
            <a:ext cx="6335373" cy="369332"/>
          </a:xfrm>
          <a:prstGeom prst="rect">
            <a:avLst/>
          </a:prstGeom>
        </p:spPr>
        <p:txBody>
          <a:bodyPr wrap="square">
            <a:spAutoFit/>
          </a:bodyPr>
          <a:lstStyle/>
          <a:p>
            <a:r>
              <a:rPr lang="es-MX" sz="1800" b="1" dirty="0" smtClean="0">
                <a:solidFill>
                  <a:schemeClr val="tx2">
                    <a:lumMod val="10000"/>
                  </a:schemeClr>
                </a:solidFill>
                <a:latin typeface="Roboto Slab"/>
                <a:ea typeface="Roboto Slab"/>
                <a:cs typeface="Roboto Slab"/>
                <a:sym typeface="Roboto Slab"/>
              </a:rPr>
              <a:t>El arte de formular preguntas esenciales III</a:t>
            </a:r>
            <a:endParaRPr lang="es-MX" dirty="0"/>
          </a:p>
        </p:txBody>
      </p:sp>
      <p:pic>
        <p:nvPicPr>
          <p:cNvPr id="75" name="Imagen 74"/>
          <p:cNvPicPr>
            <a:picLocks noChangeAspect="1"/>
          </p:cNvPicPr>
          <p:nvPr/>
        </p:nvPicPr>
        <p:blipFill rotWithShape="1">
          <a:blip r:embed="rId6">
            <a:extLst>
              <a:ext uri="{28A0092B-C50C-407E-A947-70E740481C1C}">
                <a14:useLocalDpi xmlns:a14="http://schemas.microsoft.com/office/drawing/2010/main" val="0"/>
              </a:ext>
            </a:extLst>
          </a:blip>
          <a:srcRect l="2709" r="2884" b="37807"/>
          <a:stretch/>
        </p:blipFill>
        <p:spPr>
          <a:xfrm>
            <a:off x="1264954" y="1504440"/>
            <a:ext cx="6614093" cy="3104375"/>
          </a:xfrm>
          <a:prstGeom prst="rect">
            <a:avLst/>
          </a:prstGeom>
        </p:spPr>
      </p:pic>
    </p:spTree>
    <p:extLst>
      <p:ext uri="{BB962C8B-B14F-4D97-AF65-F5344CB8AC3E}">
        <p14:creationId xmlns:p14="http://schemas.microsoft.com/office/powerpoint/2010/main" val="4239450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4"/>
          <a:stretch>
            <a:fillRect/>
          </a:stretch>
        </p:blipFill>
        <p:spPr>
          <a:xfrm>
            <a:off x="1" y="4225590"/>
            <a:ext cx="9144000" cy="917913"/>
          </a:xfrm>
          <a:prstGeom prst="rect">
            <a:avLst/>
          </a:prstGeom>
        </p:spPr>
      </p:pic>
      <p:pic>
        <p:nvPicPr>
          <p:cNvPr id="10" name="Imagen 9"/>
          <p:cNvPicPr>
            <a:picLocks noChangeAspect="1"/>
          </p:cNvPicPr>
          <p:nvPr/>
        </p:nvPicPr>
        <p:blipFill rotWithShape="1">
          <a:blip r:embed="rId5">
            <a:extLst>
              <a:ext uri="{28A0092B-C50C-407E-A947-70E740481C1C}">
                <a14:useLocalDpi xmlns:a14="http://schemas.microsoft.com/office/drawing/2010/main" val="0"/>
              </a:ext>
            </a:extLst>
          </a:blip>
          <a:srcRect l="5435" t="22195" r="8152" b="7876"/>
          <a:stretch/>
        </p:blipFill>
        <p:spPr>
          <a:xfrm>
            <a:off x="7453424" y="4239491"/>
            <a:ext cx="1690577" cy="904011"/>
          </a:xfrm>
          <a:prstGeom prst="rect">
            <a:avLst/>
          </a:prstGeom>
        </p:spPr>
      </p:pic>
      <p:sp>
        <p:nvSpPr>
          <p:cNvPr id="12" name="Rectángulo 11"/>
          <p:cNvSpPr/>
          <p:nvPr/>
        </p:nvSpPr>
        <p:spPr>
          <a:xfrm>
            <a:off x="0" y="1241507"/>
            <a:ext cx="7705725" cy="369332"/>
          </a:xfrm>
          <a:prstGeom prst="rect">
            <a:avLst/>
          </a:prstGeom>
        </p:spPr>
        <p:txBody>
          <a:bodyPr wrap="square">
            <a:spAutoFit/>
          </a:bodyPr>
          <a:lstStyle/>
          <a:p>
            <a:r>
              <a:rPr lang="es" sz="1800" b="1" dirty="0" smtClean="0">
                <a:solidFill>
                  <a:srgbClr val="FF0000"/>
                </a:solidFill>
              </a:rPr>
              <a:t>Producto </a:t>
            </a:r>
            <a:r>
              <a:rPr lang="es" sz="1800" b="1" dirty="0">
                <a:solidFill>
                  <a:srgbClr val="FF0000"/>
                </a:solidFill>
              </a:rPr>
              <a:t>4</a:t>
            </a:r>
            <a:r>
              <a:rPr lang="es" sz="1800" b="1" dirty="0" smtClean="0">
                <a:solidFill>
                  <a:srgbClr val="FF0000"/>
                </a:solidFill>
              </a:rPr>
              <a:t>. </a:t>
            </a:r>
            <a:r>
              <a:rPr lang="es-MX" sz="1800" b="1" dirty="0" smtClean="0">
                <a:solidFill>
                  <a:schemeClr val="tx2">
                    <a:lumMod val="10000"/>
                  </a:schemeClr>
                </a:solidFill>
                <a:latin typeface="Roboto Slab"/>
                <a:ea typeface="Roboto Slab"/>
                <a:cs typeface="Roboto Slab"/>
                <a:sym typeface="Roboto Slab"/>
              </a:rPr>
              <a:t>El arte de formular preguntas esenciales </a:t>
            </a:r>
            <a:endParaRPr lang="es-MX" dirty="0"/>
          </a:p>
        </p:txBody>
      </p:sp>
      <p:pic>
        <p:nvPicPr>
          <p:cNvPr id="4" name="Imagen 3"/>
          <p:cNvPicPr>
            <a:picLocks noChangeAspect="1"/>
          </p:cNvPicPr>
          <p:nvPr/>
        </p:nvPicPr>
        <p:blipFill rotWithShape="1">
          <a:blip r:embed="rId6">
            <a:extLst>
              <a:ext uri="{28A0092B-C50C-407E-A947-70E740481C1C}">
                <a14:useLocalDpi xmlns:a14="http://schemas.microsoft.com/office/drawing/2010/main" val="0"/>
              </a:ext>
            </a:extLst>
          </a:blip>
          <a:srcRect l="9526" t="53333" b="6181"/>
          <a:stretch/>
        </p:blipFill>
        <p:spPr>
          <a:xfrm>
            <a:off x="667283" y="1617789"/>
            <a:ext cx="7809436" cy="2782726"/>
          </a:xfrm>
          <a:prstGeom prst="rect">
            <a:avLst/>
          </a:prstGeom>
        </p:spPr>
      </p:pic>
    </p:spTree>
    <p:extLst>
      <p:ext uri="{BB962C8B-B14F-4D97-AF65-F5344CB8AC3E}">
        <p14:creationId xmlns:p14="http://schemas.microsoft.com/office/powerpoint/2010/main" val="4013754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4"/>
          <a:stretch>
            <a:fillRect/>
          </a:stretch>
        </p:blipFill>
        <p:spPr>
          <a:xfrm>
            <a:off x="1" y="4225590"/>
            <a:ext cx="9144000" cy="917913"/>
          </a:xfrm>
          <a:prstGeom prst="rect">
            <a:avLst/>
          </a:prstGeom>
        </p:spPr>
      </p:pic>
      <p:pic>
        <p:nvPicPr>
          <p:cNvPr id="10" name="Imagen 9"/>
          <p:cNvPicPr>
            <a:picLocks noChangeAspect="1"/>
          </p:cNvPicPr>
          <p:nvPr/>
        </p:nvPicPr>
        <p:blipFill rotWithShape="1">
          <a:blip r:embed="rId5">
            <a:extLst>
              <a:ext uri="{28A0092B-C50C-407E-A947-70E740481C1C}">
                <a14:useLocalDpi xmlns:a14="http://schemas.microsoft.com/office/drawing/2010/main" val="0"/>
              </a:ext>
            </a:extLst>
          </a:blip>
          <a:srcRect l="5435" t="22195" r="8152" b="7876"/>
          <a:stretch/>
        </p:blipFill>
        <p:spPr>
          <a:xfrm>
            <a:off x="7453424" y="4239491"/>
            <a:ext cx="1690577" cy="904011"/>
          </a:xfrm>
          <a:prstGeom prst="rect">
            <a:avLst/>
          </a:prstGeom>
        </p:spPr>
      </p:pic>
      <p:sp>
        <p:nvSpPr>
          <p:cNvPr id="12" name="Rectángulo 11"/>
          <p:cNvSpPr/>
          <p:nvPr/>
        </p:nvSpPr>
        <p:spPr>
          <a:xfrm>
            <a:off x="0" y="1220834"/>
            <a:ext cx="4664852" cy="369332"/>
          </a:xfrm>
          <a:prstGeom prst="rect">
            <a:avLst/>
          </a:prstGeom>
        </p:spPr>
        <p:txBody>
          <a:bodyPr wrap="square">
            <a:spAutoFit/>
          </a:bodyPr>
          <a:lstStyle/>
          <a:p>
            <a:r>
              <a:rPr lang="es" sz="1800" b="1" dirty="0">
                <a:solidFill>
                  <a:srgbClr val="FF0000"/>
                </a:solidFill>
              </a:rPr>
              <a:t>Producto 5</a:t>
            </a:r>
            <a:r>
              <a:rPr lang="es" sz="1800" b="1" dirty="0" smtClean="0">
                <a:solidFill>
                  <a:srgbClr val="FF0000"/>
                </a:solidFill>
              </a:rPr>
              <a:t>. </a:t>
            </a:r>
            <a:r>
              <a:rPr lang="es-MX" sz="1800" b="1" dirty="0" smtClean="0">
                <a:solidFill>
                  <a:schemeClr val="tx2">
                    <a:lumMod val="10000"/>
                  </a:schemeClr>
                </a:solidFill>
                <a:effectLst>
                  <a:outerShdw blurRad="38100" dist="38100" dir="2700000" algn="tl">
                    <a:srgbClr val="000000">
                      <a:alpha val="43137"/>
                    </a:srgbClr>
                  </a:outerShdw>
                </a:effectLst>
                <a:latin typeface="Roboto Slab"/>
                <a:ea typeface="Roboto Slab"/>
                <a:cs typeface="Roboto Slab"/>
                <a:sym typeface="Roboto Slab"/>
              </a:rPr>
              <a:t>La Indagación</a:t>
            </a:r>
            <a:endParaRPr lang="es-MX" dirty="0">
              <a:effectLst>
                <a:outerShdw blurRad="38100" dist="38100" dir="2700000" algn="tl">
                  <a:srgbClr val="000000">
                    <a:alpha val="43137"/>
                  </a:srgbClr>
                </a:outerShdw>
              </a:effectLst>
            </a:endParaRPr>
          </a:p>
        </p:txBody>
      </p:sp>
      <p:grpSp>
        <p:nvGrpSpPr>
          <p:cNvPr id="9" name="Grupo 8"/>
          <p:cNvGrpSpPr/>
          <p:nvPr/>
        </p:nvGrpSpPr>
        <p:grpSpPr>
          <a:xfrm>
            <a:off x="1150033" y="1533015"/>
            <a:ext cx="6843936" cy="2880000"/>
            <a:chOff x="1100071" y="1504441"/>
            <a:chExt cx="6843936" cy="2880000"/>
          </a:xfrm>
        </p:grpSpPr>
        <p:pic>
          <p:nvPicPr>
            <p:cNvPr id="4" name="Imagen 3"/>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l="13049" r="14183" b="12159"/>
            <a:stretch/>
          </p:blipFill>
          <p:spPr>
            <a:xfrm>
              <a:off x="1100071" y="1504441"/>
              <a:ext cx="3181117" cy="2880000"/>
            </a:xfrm>
            <a:prstGeom prst="rect">
              <a:avLst/>
            </a:prstGeom>
          </p:spPr>
        </p:pic>
        <p:pic>
          <p:nvPicPr>
            <p:cNvPr id="6" name="Imagen 5"/>
            <p:cNvPicPr>
              <a:picLocks noChangeAspect="1"/>
            </p:cNvPicPr>
            <p:nvPr/>
          </p:nvPicPr>
          <p:blipFill rotWithShape="1">
            <a:blip r:embed="rId8">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l="16204" t="7015" r="8064" b="13899"/>
            <a:stretch/>
          </p:blipFill>
          <p:spPr>
            <a:xfrm>
              <a:off x="4266893" y="1504441"/>
              <a:ext cx="3677114" cy="2880000"/>
            </a:xfrm>
            <a:prstGeom prst="rect">
              <a:avLst/>
            </a:prstGeom>
          </p:spPr>
        </p:pic>
      </p:grpSp>
    </p:spTree>
    <p:extLst>
      <p:ext uri="{BB962C8B-B14F-4D97-AF65-F5344CB8AC3E}">
        <p14:creationId xmlns:p14="http://schemas.microsoft.com/office/powerpoint/2010/main" val="2655256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4"/>
          <a:stretch>
            <a:fillRect/>
          </a:stretch>
        </p:blipFill>
        <p:spPr>
          <a:xfrm>
            <a:off x="1" y="4225590"/>
            <a:ext cx="9144000" cy="917913"/>
          </a:xfrm>
          <a:prstGeom prst="rect">
            <a:avLst/>
          </a:prstGeom>
        </p:spPr>
      </p:pic>
      <p:pic>
        <p:nvPicPr>
          <p:cNvPr id="10" name="Imagen 9"/>
          <p:cNvPicPr>
            <a:picLocks noChangeAspect="1"/>
          </p:cNvPicPr>
          <p:nvPr/>
        </p:nvPicPr>
        <p:blipFill rotWithShape="1">
          <a:blip r:embed="rId5">
            <a:extLst>
              <a:ext uri="{28A0092B-C50C-407E-A947-70E740481C1C}">
                <a14:useLocalDpi xmlns:a14="http://schemas.microsoft.com/office/drawing/2010/main" val="0"/>
              </a:ext>
            </a:extLst>
          </a:blip>
          <a:srcRect l="5435" t="22195" r="8152" b="7876"/>
          <a:stretch/>
        </p:blipFill>
        <p:spPr>
          <a:xfrm>
            <a:off x="7453424" y="4239491"/>
            <a:ext cx="1690577" cy="904011"/>
          </a:xfrm>
          <a:prstGeom prst="rect">
            <a:avLst/>
          </a:prstGeom>
        </p:spPr>
      </p:pic>
      <p:sp>
        <p:nvSpPr>
          <p:cNvPr id="4" name="Rectángulo 3"/>
          <p:cNvSpPr/>
          <p:nvPr/>
        </p:nvSpPr>
        <p:spPr>
          <a:xfrm>
            <a:off x="189252" y="1558282"/>
            <a:ext cx="7965395" cy="2491451"/>
          </a:xfrm>
          <a:prstGeom prst="rect">
            <a:avLst/>
          </a:prstGeom>
        </p:spPr>
        <p:txBody>
          <a:bodyPr wrap="square">
            <a:spAutoFit/>
          </a:bodyPr>
          <a:lstStyle/>
          <a:p>
            <a:pPr algn="ctr">
              <a:lnSpc>
                <a:spcPct val="115000"/>
              </a:lnSpc>
              <a:defRPr/>
            </a:pPr>
            <a:r>
              <a:rPr lang="es-ES" sz="1600" b="1" dirty="0" smtClean="0">
                <a:solidFill>
                  <a:srgbClr val="CC4125"/>
                </a:solidFill>
                <a:latin typeface="Arial" panose="020B0604020202020204" pitchFamily="34" charset="0"/>
                <a:ea typeface="Century Gothic" panose="020B0502020202020204" pitchFamily="34" charset="0"/>
                <a:cs typeface="Arial" panose="020B0604020202020204" pitchFamily="34" charset="0"/>
              </a:rPr>
              <a:t>General</a:t>
            </a:r>
            <a:endParaRPr lang="es-MX" sz="1600" dirty="0" smtClean="0">
              <a:latin typeface="Arial" panose="020B0604020202020204" pitchFamily="34" charset="0"/>
              <a:ea typeface="Arial" panose="020B0604020202020204" pitchFamily="34" charset="0"/>
              <a:cs typeface="Arial" panose="020B0604020202020204" pitchFamily="34" charset="0"/>
            </a:endParaRPr>
          </a:p>
          <a:p>
            <a:pPr>
              <a:defRPr/>
            </a:pPr>
            <a:r>
              <a:rPr lang="es-ES" sz="1100" b="1" dirty="0" smtClean="0">
                <a:solidFill>
                  <a:srgbClr val="1C4587"/>
                </a:solidFill>
                <a:latin typeface="Arial" panose="020B0604020202020204" pitchFamily="34" charset="0"/>
                <a:ea typeface="Century Gothic" panose="020B0502020202020204" pitchFamily="34" charset="0"/>
                <a:cs typeface="Arial" panose="020B0604020202020204" pitchFamily="34" charset="0"/>
              </a:rPr>
              <a:t>Trabajo en Sesión Plenaria.</a:t>
            </a:r>
            <a:endParaRPr lang="es-MX" sz="1100" dirty="0" smtClean="0">
              <a:latin typeface="Arial" panose="020B0604020202020204" pitchFamily="34" charset="0"/>
              <a:cs typeface="Arial" panose="020B0604020202020204" pitchFamily="34" charset="0"/>
            </a:endParaRPr>
          </a:p>
          <a:p>
            <a:pPr marL="90170" indent="-228600">
              <a:lnSpc>
                <a:spcPct val="115000"/>
              </a:lnSpc>
              <a:defRPr/>
            </a:pPr>
            <a:r>
              <a:rPr lang="es-ES" sz="1100" b="1" dirty="0" smtClean="0">
                <a:solidFill>
                  <a:srgbClr val="1C4587"/>
                </a:solidFill>
                <a:latin typeface="Arial" panose="020B0604020202020204" pitchFamily="34" charset="0"/>
                <a:ea typeface="Century Gothic" panose="020B0502020202020204" pitchFamily="34" charset="0"/>
                <a:cs typeface="Arial" panose="020B0604020202020204" pitchFamily="34" charset="0"/>
              </a:rPr>
              <a:t>      </a:t>
            </a:r>
            <a:endParaRPr lang="es-MX" sz="1100" dirty="0" smtClean="0">
              <a:latin typeface="Arial" panose="020B0604020202020204" pitchFamily="34" charset="0"/>
              <a:ea typeface="Arial" panose="020B0604020202020204" pitchFamily="34" charset="0"/>
              <a:cs typeface="Arial" panose="020B0604020202020204" pitchFamily="34" charset="0"/>
            </a:endParaRPr>
          </a:p>
          <a:p>
            <a:pPr indent="-270510">
              <a:lnSpc>
                <a:spcPct val="115000"/>
              </a:lnSpc>
              <a:defRPr/>
            </a:pPr>
            <a:r>
              <a:rPr lang="es-ES" sz="1100" b="1" dirty="0" smtClean="0">
                <a:solidFill>
                  <a:srgbClr val="1C4587"/>
                </a:solidFill>
                <a:latin typeface="Arial" panose="020B0604020202020204" pitchFamily="34" charset="0"/>
                <a:ea typeface="Century Gothic" panose="020B0502020202020204" pitchFamily="34" charset="0"/>
                <a:cs typeface="Arial" panose="020B0604020202020204" pitchFamily="34" charset="0"/>
              </a:rPr>
              <a:t>EL  Coordinador:</a:t>
            </a:r>
            <a:endParaRPr lang="es-MX" sz="1100" b="1" dirty="0" smtClean="0">
              <a:latin typeface="Arial" panose="020B0604020202020204" pitchFamily="34" charset="0"/>
              <a:ea typeface="Arial" panose="020B0604020202020204" pitchFamily="34" charset="0"/>
              <a:cs typeface="Arial" panose="020B0604020202020204" pitchFamily="34" charset="0"/>
            </a:endParaRPr>
          </a:p>
          <a:p>
            <a:pPr>
              <a:lnSpc>
                <a:spcPct val="115000"/>
              </a:lnSpc>
              <a:defRPr/>
            </a:pPr>
            <a:r>
              <a:rPr lang="es-ES" sz="1100" b="1" dirty="0" smtClean="0">
                <a:solidFill>
                  <a:srgbClr val="1C4587"/>
                </a:solidFill>
                <a:latin typeface="Arial" panose="020B0604020202020204" pitchFamily="34" charset="0"/>
                <a:ea typeface="Century Gothic" panose="020B0502020202020204" pitchFamily="34" charset="0"/>
                <a:cs typeface="Arial" panose="020B0604020202020204" pitchFamily="34" charset="0"/>
              </a:rPr>
              <a:t>A. </a:t>
            </a:r>
            <a:r>
              <a:rPr lang="es-ES" sz="1100" dirty="0" smtClean="0">
                <a:solidFill>
                  <a:srgbClr val="1C4587"/>
                </a:solidFill>
                <a:latin typeface="Arial" panose="020B0604020202020204" pitchFamily="34" charset="0"/>
                <a:ea typeface="Century Gothic" panose="020B0502020202020204" pitchFamily="34" charset="0"/>
                <a:cs typeface="Arial" panose="020B0604020202020204" pitchFamily="34" charset="0"/>
              </a:rPr>
              <a:t>Dirige la sesión, para ello toma en cuenta las preguntas asentadas en el presente document</a:t>
            </a:r>
            <a:r>
              <a:rPr lang="es-ES" sz="1100" dirty="0" smtClean="0">
                <a:latin typeface="Arial" panose="020B0604020202020204" pitchFamily="34" charset="0"/>
                <a:ea typeface="Century Gothic" panose="020B0502020202020204" pitchFamily="34" charset="0"/>
                <a:cs typeface="Arial" panose="020B0604020202020204" pitchFamily="34" charset="0"/>
              </a:rPr>
              <a:t>o.</a:t>
            </a:r>
            <a:endParaRPr lang="es-MX" sz="1100" dirty="0" smtClean="0">
              <a:latin typeface="Arial" panose="020B0604020202020204" pitchFamily="34" charset="0"/>
              <a:ea typeface="Arial" panose="020B0604020202020204" pitchFamily="34" charset="0"/>
              <a:cs typeface="Arial" panose="020B0604020202020204" pitchFamily="34" charset="0"/>
            </a:endParaRPr>
          </a:p>
          <a:p>
            <a:pPr>
              <a:lnSpc>
                <a:spcPct val="115000"/>
              </a:lnSpc>
              <a:defRPr/>
            </a:pPr>
            <a:r>
              <a:rPr lang="es-ES" sz="1100" b="1" dirty="0" smtClean="0">
                <a:solidFill>
                  <a:srgbClr val="1C4587"/>
                </a:solidFill>
                <a:latin typeface="Arial" panose="020B0604020202020204" pitchFamily="34" charset="0"/>
                <a:ea typeface="Century Gothic" panose="020B0502020202020204" pitchFamily="34" charset="0"/>
                <a:cs typeface="Arial" panose="020B0604020202020204" pitchFamily="34" charset="0"/>
              </a:rPr>
              <a:t>B. </a:t>
            </a:r>
            <a:r>
              <a:rPr lang="es-ES" sz="1100" dirty="0" smtClean="0">
                <a:solidFill>
                  <a:srgbClr val="1C4587"/>
                </a:solidFill>
                <a:latin typeface="Arial" panose="020B0604020202020204" pitchFamily="34" charset="0"/>
                <a:ea typeface="Century Gothic" panose="020B0502020202020204" pitchFamily="34" charset="0"/>
                <a:cs typeface="Arial" panose="020B0604020202020204" pitchFamily="34" charset="0"/>
              </a:rPr>
              <a:t>Redacta la respuesta</a:t>
            </a:r>
            <a:r>
              <a:rPr lang="es-ES" sz="1100" b="1" dirty="0" smtClean="0">
                <a:latin typeface="Arial" panose="020B0604020202020204" pitchFamily="34" charset="0"/>
                <a:ea typeface="Century Gothic" panose="020B0502020202020204" pitchFamily="34" charset="0"/>
                <a:cs typeface="Arial" panose="020B0604020202020204" pitchFamily="34" charset="0"/>
              </a:rPr>
              <a:t> </a:t>
            </a:r>
            <a:r>
              <a:rPr lang="es-ES" sz="1100" b="1" dirty="0" smtClean="0">
                <a:solidFill>
                  <a:srgbClr val="0EB1A9"/>
                </a:solidFill>
                <a:latin typeface="Arial" panose="020B0604020202020204" pitchFamily="34" charset="0"/>
                <a:ea typeface="Century Gothic" panose="020B0502020202020204" pitchFamily="34" charset="0"/>
                <a:cs typeface="Arial" panose="020B0604020202020204" pitchFamily="34" charset="0"/>
              </a:rPr>
              <a:t>(consensuada)</a:t>
            </a:r>
            <a:r>
              <a:rPr lang="es-ES" sz="1100" b="1" dirty="0" smtClean="0">
                <a:latin typeface="Arial" panose="020B0604020202020204" pitchFamily="34" charset="0"/>
                <a:ea typeface="Century Gothic" panose="020B0502020202020204" pitchFamily="34" charset="0"/>
                <a:cs typeface="Arial" panose="020B0604020202020204" pitchFamily="34" charset="0"/>
              </a:rPr>
              <a:t> </a:t>
            </a:r>
            <a:r>
              <a:rPr lang="es-ES" sz="1100" dirty="0" smtClean="0">
                <a:solidFill>
                  <a:srgbClr val="1C4587"/>
                </a:solidFill>
                <a:latin typeface="Arial" panose="020B0604020202020204" pitchFamily="34" charset="0"/>
                <a:ea typeface="Century Gothic" panose="020B0502020202020204" pitchFamily="34" charset="0"/>
                <a:cs typeface="Arial" panose="020B0604020202020204" pitchFamily="34" charset="0"/>
              </a:rPr>
              <a:t>a cada una de dichas preguntas, en los espacios que para tal efecto se dan.</a:t>
            </a:r>
            <a:endParaRPr lang="es-MX" sz="1100" dirty="0" smtClean="0">
              <a:latin typeface="Arial" panose="020B0604020202020204" pitchFamily="34" charset="0"/>
              <a:ea typeface="Arial" panose="020B0604020202020204" pitchFamily="34" charset="0"/>
              <a:cs typeface="Arial" panose="020B0604020202020204" pitchFamily="34" charset="0"/>
            </a:endParaRPr>
          </a:p>
          <a:p>
            <a:pPr>
              <a:lnSpc>
                <a:spcPct val="115000"/>
              </a:lnSpc>
              <a:defRPr/>
            </a:pPr>
            <a:r>
              <a:rPr lang="es-ES" sz="1100" b="1" dirty="0" smtClean="0">
                <a:solidFill>
                  <a:srgbClr val="1C4587"/>
                </a:solidFill>
                <a:latin typeface="Arial" panose="020B0604020202020204" pitchFamily="34" charset="0"/>
                <a:ea typeface="Century Gothic" panose="020B0502020202020204" pitchFamily="34" charset="0"/>
                <a:cs typeface="Arial" panose="020B0604020202020204" pitchFamily="34" charset="0"/>
              </a:rPr>
              <a:t>C. </a:t>
            </a:r>
            <a:r>
              <a:rPr lang="es-ES" sz="1100" dirty="0" smtClean="0">
                <a:solidFill>
                  <a:srgbClr val="1C4587"/>
                </a:solidFill>
                <a:latin typeface="Arial" panose="020B0604020202020204" pitchFamily="34" charset="0"/>
                <a:ea typeface="Century Gothic" panose="020B0502020202020204" pitchFamily="34" charset="0"/>
                <a:cs typeface="Arial" panose="020B0604020202020204" pitchFamily="34" charset="0"/>
              </a:rPr>
              <a:t>Borra las indicaciones para utilizar el presente documento, así como la NOTA.</a:t>
            </a:r>
            <a:endParaRPr lang="es-MX" sz="1100" dirty="0" smtClean="0">
              <a:latin typeface="Arial" panose="020B0604020202020204" pitchFamily="34" charset="0"/>
              <a:ea typeface="Arial" panose="020B0604020202020204" pitchFamily="34" charset="0"/>
              <a:cs typeface="Arial" panose="020B0604020202020204" pitchFamily="34" charset="0"/>
            </a:endParaRPr>
          </a:p>
          <a:p>
            <a:pPr>
              <a:lnSpc>
                <a:spcPct val="115000"/>
              </a:lnSpc>
              <a:defRPr/>
            </a:pPr>
            <a:r>
              <a:rPr lang="es-ES" sz="1100" b="1" dirty="0" smtClean="0">
                <a:solidFill>
                  <a:srgbClr val="1C4587"/>
                </a:solidFill>
                <a:latin typeface="Arial" panose="020B0604020202020204" pitchFamily="34" charset="0"/>
                <a:ea typeface="Century Gothic" panose="020B0502020202020204" pitchFamily="34" charset="0"/>
                <a:cs typeface="Arial" panose="020B0604020202020204" pitchFamily="34" charset="0"/>
              </a:rPr>
              <a:t>D. </a:t>
            </a:r>
            <a:r>
              <a:rPr lang="es-ES" sz="1100" dirty="0" smtClean="0">
                <a:solidFill>
                  <a:srgbClr val="1C4587"/>
                </a:solidFill>
                <a:latin typeface="Arial" panose="020B0604020202020204" pitchFamily="34" charset="0"/>
                <a:ea typeface="Century Gothic" panose="020B0502020202020204" pitchFamily="34" charset="0"/>
                <a:cs typeface="Arial" panose="020B0604020202020204" pitchFamily="34" charset="0"/>
              </a:rPr>
              <a:t>Envía el documento a los</a:t>
            </a:r>
            <a:r>
              <a:rPr lang="es-ES" sz="1100" b="1" dirty="0" smtClean="0">
                <a:solidFill>
                  <a:srgbClr val="1C4587"/>
                </a:solidFill>
                <a:latin typeface="Arial" panose="020B0604020202020204" pitchFamily="34" charset="0"/>
                <a:ea typeface="Century Gothic" panose="020B0502020202020204" pitchFamily="34" charset="0"/>
                <a:cs typeface="Arial" panose="020B0604020202020204" pitchFamily="34" charset="0"/>
              </a:rPr>
              <a:t> </a:t>
            </a:r>
            <a:r>
              <a:rPr lang="es-ES" sz="1100" dirty="0" smtClean="0">
                <a:solidFill>
                  <a:srgbClr val="1C4587"/>
                </a:solidFill>
                <a:latin typeface="Arial" panose="020B0604020202020204" pitchFamily="34" charset="0"/>
                <a:ea typeface="Century Gothic" panose="020B0502020202020204" pitchFamily="34" charset="0"/>
                <a:cs typeface="Arial" panose="020B0604020202020204" pitchFamily="34" charset="0"/>
              </a:rPr>
              <a:t>diferentes grupos de trabajo en formato </a:t>
            </a:r>
            <a:r>
              <a:rPr lang="es-ES" sz="1100" i="1" dirty="0" smtClean="0">
                <a:solidFill>
                  <a:srgbClr val="1C4587"/>
                </a:solidFill>
                <a:latin typeface="Arial" panose="020B0604020202020204" pitchFamily="34" charset="0"/>
                <a:ea typeface="Century Gothic" panose="020B0502020202020204" pitchFamily="34" charset="0"/>
                <a:cs typeface="Arial" panose="020B0604020202020204" pitchFamily="34" charset="0"/>
              </a:rPr>
              <a:t>PDF.</a:t>
            </a:r>
            <a:endParaRPr lang="es-MX" sz="1100" dirty="0" smtClean="0">
              <a:latin typeface="Arial" panose="020B0604020202020204" pitchFamily="34" charset="0"/>
              <a:ea typeface="Arial" panose="020B0604020202020204" pitchFamily="34" charset="0"/>
              <a:cs typeface="Arial" panose="020B0604020202020204" pitchFamily="34" charset="0"/>
            </a:endParaRPr>
          </a:p>
          <a:p>
            <a:pPr indent="-270510">
              <a:lnSpc>
                <a:spcPct val="115000"/>
              </a:lnSpc>
              <a:defRPr/>
            </a:pPr>
            <a:r>
              <a:rPr lang="es-ES" sz="1100" b="1" dirty="0" smtClean="0">
                <a:solidFill>
                  <a:srgbClr val="CC4125"/>
                </a:solidFill>
                <a:latin typeface="Arial" panose="020B0604020202020204" pitchFamily="34" charset="0"/>
                <a:ea typeface="Century Gothic" panose="020B0502020202020204" pitchFamily="34" charset="0"/>
                <a:cs typeface="Arial" panose="020B0604020202020204" pitchFamily="34" charset="0"/>
              </a:rPr>
              <a:t> </a:t>
            </a:r>
            <a:endParaRPr lang="es-MX" sz="1100" dirty="0" smtClean="0">
              <a:latin typeface="Arial" panose="020B0604020202020204" pitchFamily="34" charset="0"/>
              <a:ea typeface="Arial" panose="020B0604020202020204" pitchFamily="34" charset="0"/>
              <a:cs typeface="Arial" panose="020B0604020202020204" pitchFamily="34" charset="0"/>
            </a:endParaRPr>
          </a:p>
          <a:p>
            <a:pPr indent="-270510">
              <a:lnSpc>
                <a:spcPct val="115000"/>
              </a:lnSpc>
              <a:defRPr/>
            </a:pPr>
            <a:r>
              <a:rPr lang="es-ES" sz="1100" b="1" dirty="0" smtClean="0">
                <a:solidFill>
                  <a:srgbClr val="CC4125"/>
                </a:solidFill>
                <a:latin typeface="Arial" panose="020B0604020202020204" pitchFamily="34" charset="0"/>
                <a:ea typeface="Century Gothic" panose="020B0502020202020204" pitchFamily="34" charset="0"/>
                <a:cs typeface="Arial" panose="020B0604020202020204" pitchFamily="34" charset="0"/>
              </a:rPr>
              <a:t> NOTA.  </a:t>
            </a:r>
            <a:r>
              <a:rPr lang="es-ES" sz="1100" dirty="0" smtClean="0">
                <a:solidFill>
                  <a:srgbClr val="1C4587"/>
                </a:solidFill>
                <a:latin typeface="Arial" panose="020B0604020202020204" pitchFamily="34" charset="0"/>
                <a:ea typeface="Century Gothic" panose="020B0502020202020204" pitchFamily="34" charset="0"/>
                <a:cs typeface="Arial" panose="020B0604020202020204" pitchFamily="34" charset="0"/>
              </a:rPr>
              <a:t> Los profesores elegidos, para representar a su equipo en esta sesión, serán quienes participen activamente en ella,     </a:t>
            </a:r>
            <a:endParaRPr lang="es-MX" sz="1100" dirty="0" smtClean="0">
              <a:latin typeface="Arial" panose="020B0604020202020204" pitchFamily="34" charset="0"/>
              <a:ea typeface="Arial" panose="020B0604020202020204" pitchFamily="34" charset="0"/>
              <a:cs typeface="Arial" panose="020B0604020202020204" pitchFamily="34" charset="0"/>
            </a:endParaRPr>
          </a:p>
          <a:p>
            <a:pPr indent="-270510">
              <a:lnSpc>
                <a:spcPct val="115000"/>
              </a:lnSpc>
              <a:defRPr/>
            </a:pPr>
            <a:r>
              <a:rPr lang="es-ES" sz="1100" dirty="0" smtClean="0">
                <a:solidFill>
                  <a:srgbClr val="1C4587"/>
                </a:solidFill>
                <a:latin typeface="Arial" panose="020B0604020202020204" pitchFamily="34" charset="0"/>
                <a:ea typeface="Century Gothic" panose="020B0502020202020204" pitchFamily="34" charset="0"/>
                <a:cs typeface="Arial" panose="020B0604020202020204" pitchFamily="34" charset="0"/>
              </a:rPr>
              <a:t>               Cada representante tomará en cuenta lo asentado en del documento c) A.M.E. Grupos  Heterogéneos, antes</a:t>
            </a:r>
            <a:endParaRPr lang="es-MX" sz="1100" dirty="0" smtClean="0">
              <a:latin typeface="Arial" panose="020B0604020202020204" pitchFamily="34" charset="0"/>
              <a:ea typeface="Arial" panose="020B0604020202020204" pitchFamily="34" charset="0"/>
              <a:cs typeface="Arial" panose="020B0604020202020204" pitchFamily="34" charset="0"/>
            </a:endParaRPr>
          </a:p>
          <a:p>
            <a:pPr indent="-270510">
              <a:lnSpc>
                <a:spcPct val="115000"/>
              </a:lnSpc>
              <a:tabLst>
                <a:tab pos="360045" algn="l"/>
              </a:tabLst>
              <a:defRPr/>
            </a:pPr>
            <a:r>
              <a:rPr lang="es-ES" sz="1100" dirty="0" smtClean="0">
                <a:solidFill>
                  <a:srgbClr val="1C4587"/>
                </a:solidFill>
                <a:latin typeface="Arial" panose="020B0604020202020204" pitchFamily="34" charset="0"/>
                <a:ea typeface="Century Gothic" panose="020B0502020202020204" pitchFamily="34" charset="0"/>
                <a:cs typeface="Arial" panose="020B0604020202020204" pitchFamily="34" charset="0"/>
              </a:rPr>
              <a:t>               Redactado. </a:t>
            </a:r>
            <a:endParaRPr lang="es-MX" sz="1100" dirty="0">
              <a:latin typeface="Arial" panose="020B0604020202020204" pitchFamily="34" charset="0"/>
              <a:ea typeface="Arial" panose="020B0604020202020204" pitchFamily="34" charset="0"/>
              <a:cs typeface="Arial" panose="020B0604020202020204" pitchFamily="34" charset="0"/>
            </a:endParaRPr>
          </a:p>
        </p:txBody>
      </p:sp>
      <p:sp>
        <p:nvSpPr>
          <p:cNvPr id="8" name="Rectángulo 7"/>
          <p:cNvSpPr/>
          <p:nvPr/>
        </p:nvSpPr>
        <p:spPr>
          <a:xfrm>
            <a:off x="-1" y="1220834"/>
            <a:ext cx="7324725" cy="584775"/>
          </a:xfrm>
          <a:prstGeom prst="rect">
            <a:avLst/>
          </a:prstGeom>
        </p:spPr>
        <p:txBody>
          <a:bodyPr wrap="square">
            <a:spAutoFit/>
          </a:bodyPr>
          <a:lstStyle/>
          <a:p>
            <a:r>
              <a:rPr lang="es" sz="1800" b="1" dirty="0">
                <a:solidFill>
                  <a:srgbClr val="FF0000"/>
                </a:solidFill>
              </a:rPr>
              <a:t>Producto </a:t>
            </a:r>
            <a:r>
              <a:rPr lang="es" sz="1800" b="1" dirty="0" smtClean="0">
                <a:solidFill>
                  <a:srgbClr val="FF0000"/>
                </a:solidFill>
              </a:rPr>
              <a:t>6. </a:t>
            </a:r>
            <a:r>
              <a:rPr lang="es-MX" sz="1800" b="1" dirty="0">
                <a:solidFill>
                  <a:schemeClr val="tx2">
                    <a:lumMod val="10000"/>
                  </a:schemeClr>
                </a:solidFill>
                <a:latin typeface="Roboto Slab"/>
                <a:ea typeface="Roboto Slab"/>
                <a:cs typeface="Roboto Slab"/>
                <a:sym typeface="Roboto Slab"/>
              </a:rPr>
              <a:t>Análisis de la Mesa de Expertos</a:t>
            </a:r>
            <a:endParaRPr lang="es-MX" sz="1800" dirty="0"/>
          </a:p>
          <a:p>
            <a:endParaRPr lang="es-MX"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8766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4"/>
          <a:stretch>
            <a:fillRect/>
          </a:stretch>
        </p:blipFill>
        <p:spPr>
          <a:xfrm>
            <a:off x="1" y="4225590"/>
            <a:ext cx="9144000" cy="917913"/>
          </a:xfrm>
          <a:prstGeom prst="rect">
            <a:avLst/>
          </a:prstGeom>
        </p:spPr>
      </p:pic>
      <p:pic>
        <p:nvPicPr>
          <p:cNvPr id="10" name="Imagen 9"/>
          <p:cNvPicPr>
            <a:picLocks noChangeAspect="1"/>
          </p:cNvPicPr>
          <p:nvPr/>
        </p:nvPicPr>
        <p:blipFill rotWithShape="1">
          <a:blip r:embed="rId5">
            <a:extLst>
              <a:ext uri="{28A0092B-C50C-407E-A947-70E740481C1C}">
                <a14:useLocalDpi xmlns:a14="http://schemas.microsoft.com/office/drawing/2010/main" val="0"/>
              </a:ext>
            </a:extLst>
          </a:blip>
          <a:srcRect l="5435" t="22195" r="8152" b="7876"/>
          <a:stretch/>
        </p:blipFill>
        <p:spPr>
          <a:xfrm>
            <a:off x="7453424" y="4239491"/>
            <a:ext cx="1690577" cy="904011"/>
          </a:xfrm>
          <a:prstGeom prst="rect">
            <a:avLst/>
          </a:prstGeom>
        </p:spPr>
      </p:pic>
      <p:graphicFrame>
        <p:nvGraphicFramePr>
          <p:cNvPr id="7" name="Content Placeholder 6"/>
          <p:cNvGraphicFramePr>
            <a:graphicFrameLocks/>
          </p:cNvGraphicFramePr>
          <p:nvPr>
            <p:extLst>
              <p:ext uri="{D42A27DB-BD31-4B8C-83A1-F6EECF244321}">
                <p14:modId xmlns:p14="http://schemas.microsoft.com/office/powerpoint/2010/main" val="2345918338"/>
              </p:ext>
            </p:extLst>
          </p:nvPr>
        </p:nvGraphicFramePr>
        <p:xfrm>
          <a:off x="541338" y="1352550"/>
          <a:ext cx="4019550" cy="3338179"/>
        </p:xfrm>
        <a:graphic>
          <a:graphicData uri="http://schemas.openxmlformats.org/drawingml/2006/table">
            <a:tbl>
              <a:tblPr/>
              <a:tblGrid>
                <a:gridCol w="4019550">
                  <a:extLst>
                    <a:ext uri="{9D8B030D-6E8A-4147-A177-3AD203B41FA5}">
                      <a16:colId xmlns:a16="http://schemas.microsoft.com/office/drawing/2014/main" val="20000"/>
                    </a:ext>
                  </a:extLst>
                </a:gridCol>
              </a:tblGrid>
              <a:tr h="143758">
                <a:tc>
                  <a:txBody>
                    <a:bodyPr/>
                    <a:lstStyle/>
                    <a:p>
                      <a:pPr marL="0" marR="0" algn="ctr">
                        <a:lnSpc>
                          <a:spcPct val="115000"/>
                        </a:lnSpc>
                        <a:spcBef>
                          <a:spcPts val="0"/>
                        </a:spcBef>
                        <a:spcAft>
                          <a:spcPts val="0"/>
                        </a:spcAft>
                      </a:pPr>
                      <a:r>
                        <a:rPr lang="es-ES" sz="900" b="1" i="1" dirty="0">
                          <a:solidFill>
                            <a:srgbClr val="1C4587"/>
                          </a:solidFill>
                          <a:effectLst/>
                          <a:latin typeface="Arial" panose="020B0604020202020204" pitchFamily="34" charset="0"/>
                          <a:ea typeface="Century Gothic" panose="020B0502020202020204" pitchFamily="34" charset="0"/>
                          <a:cs typeface="Arial" panose="020B0604020202020204" pitchFamily="34" charset="0"/>
                        </a:rPr>
                        <a:t> Planeación de proyectos Interdisciplinarios</a:t>
                      </a:r>
                      <a:endParaRPr lang="es-MX" sz="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35291" marR="35291" marT="35295" marB="35295">
                    <a:lnL w="12700" cap="flat" cmpd="sng" algn="ctr">
                      <a:solidFill>
                        <a:srgbClr val="9FC5E8"/>
                      </a:solidFill>
                      <a:prstDash val="solid"/>
                      <a:round/>
                      <a:headEnd type="none" w="med" len="med"/>
                      <a:tailEnd type="none" w="med" len="med"/>
                    </a:lnL>
                    <a:lnR w="12700" cap="flat" cmpd="sng" algn="ctr">
                      <a:solidFill>
                        <a:srgbClr val="6FA8DC"/>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solidFill>
                      <a:srgbClr val="A4C2F4"/>
                    </a:solidFill>
                  </a:tcPr>
                </a:tc>
                <a:extLst>
                  <a:ext uri="{0D108BD9-81ED-4DB2-BD59-A6C34878D82A}">
                    <a16:rowId xmlns:a16="http://schemas.microsoft.com/office/drawing/2014/main" val="10000"/>
                  </a:ext>
                </a:extLst>
              </a:tr>
              <a:tr h="3123317">
                <a:tc>
                  <a:txBody>
                    <a:bodyPr/>
                    <a:lstStyle/>
                    <a:p>
                      <a:pPr marL="0" marR="0" algn="just">
                        <a:lnSpc>
                          <a:spcPct val="115000"/>
                        </a:lnSpc>
                        <a:spcBef>
                          <a:spcPts val="0"/>
                        </a:spcBef>
                        <a:spcAft>
                          <a:spcPts val="0"/>
                        </a:spcAft>
                      </a:pPr>
                      <a:r>
                        <a:rPr lang="es-ES" sz="900" b="1" dirty="0">
                          <a:solidFill>
                            <a:srgbClr val="1C4587"/>
                          </a:solidFill>
                          <a:effectLst/>
                          <a:latin typeface="Arial" panose="020B0604020202020204" pitchFamily="34" charset="0"/>
                          <a:ea typeface="Century Gothic" panose="020B0502020202020204" pitchFamily="34" charset="0"/>
                          <a:cs typeface="Arial" panose="020B0604020202020204" pitchFamily="34" charset="0"/>
                        </a:rPr>
                        <a:t> </a:t>
                      </a:r>
                      <a:r>
                        <a:rPr lang="es-ES" sz="900" b="1"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rPr>
                        <a:t>¿</a:t>
                      </a:r>
                      <a:r>
                        <a:rPr lang="es-ES" sz="900" b="1" dirty="0">
                          <a:solidFill>
                            <a:srgbClr val="1C4587"/>
                          </a:solidFill>
                          <a:effectLst/>
                          <a:latin typeface="Arial" panose="020B0604020202020204" pitchFamily="34" charset="0"/>
                          <a:ea typeface="Century Gothic" panose="020B0502020202020204" pitchFamily="34" charset="0"/>
                          <a:cs typeface="Arial" panose="020B0604020202020204" pitchFamily="34" charset="0"/>
                        </a:rPr>
                        <a:t>A qué responde la necesidad de crear proyectos interdisciplinarios como medio de aprendizaje? </a:t>
                      </a:r>
                      <a:endParaRPr lang="es-ES" sz="900" b="1"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endParaRPr>
                    </a:p>
                    <a:p>
                      <a:pPr marL="0" marR="0" indent="0" algn="just" defTabSz="914400" rtl="0" eaLnBrk="1" fontAlgn="auto" latinLnBrk="0" hangingPunct="1">
                        <a:lnSpc>
                          <a:spcPct val="115000"/>
                        </a:lnSpc>
                        <a:spcBef>
                          <a:spcPts val="0"/>
                        </a:spcBef>
                        <a:spcAft>
                          <a:spcPts val="0"/>
                        </a:spcAft>
                        <a:buClrTx/>
                        <a:buSzTx/>
                        <a:buFontTx/>
                        <a:buNone/>
                        <a:tabLst/>
                        <a:defRPr/>
                      </a:pPr>
                      <a:r>
                        <a:rPr lang="es-MX" sz="900" b="0"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Los proyectos interdisciplinarios responden a saber lo proveniente de diferentes campos científicos, para así poder fundir los conceptos generales. Es decir que este enfoque es de especial importancia para comprender y resolver problemas, donde interactúan las ciencias exactas, naturales, sociales y la tecnología. Aterrizando estas ideas, los estudiantes deben tener las herramientas necesarias para dar respuestas a problemáticas </a:t>
                      </a:r>
                      <a:r>
                        <a:rPr lang="es-ES" sz="900" b="0"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desde diferentes contextos y apoyados con técnicas de las diferentes</a:t>
                      </a:r>
                      <a:r>
                        <a:rPr lang="es-ES" sz="900" b="0" i="0" u="none" strike="noStrike" cap="none" baseline="0"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 ramas del conocimiento</a:t>
                      </a:r>
                      <a:r>
                        <a:rPr lang="es-ES" sz="900" b="0"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a:t>
                      </a:r>
                      <a:endParaRPr lang="es-MX" sz="900" b="0" i="0" u="none" strike="noStrike" cap="none" dirty="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endParaRPr>
                    </a:p>
                    <a:p>
                      <a:pPr marL="0" marR="0" algn="just">
                        <a:lnSpc>
                          <a:spcPct val="115000"/>
                        </a:lnSpc>
                        <a:spcBef>
                          <a:spcPts val="0"/>
                        </a:spcBef>
                        <a:spcAft>
                          <a:spcPts val="0"/>
                        </a:spcAft>
                      </a:pPr>
                      <a:r>
                        <a:rPr lang="es-ES" sz="900" b="1" dirty="0">
                          <a:solidFill>
                            <a:srgbClr val="1C4587"/>
                          </a:solidFill>
                          <a:effectLst/>
                          <a:latin typeface="Arial" panose="020B0604020202020204" pitchFamily="34" charset="0"/>
                          <a:ea typeface="Century Gothic" panose="020B0502020202020204" pitchFamily="34" charset="0"/>
                          <a:cs typeface="Arial" panose="020B0604020202020204" pitchFamily="34" charset="0"/>
                        </a:rPr>
                        <a:t> </a:t>
                      </a:r>
                      <a:endParaRPr lang="es-MX" sz="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0"/>
                        </a:spcAft>
                      </a:pPr>
                      <a:r>
                        <a:rPr lang="es-ES" sz="900" b="1" dirty="0">
                          <a:solidFill>
                            <a:srgbClr val="1C4587"/>
                          </a:solidFill>
                          <a:effectLst/>
                          <a:latin typeface="Arial" panose="020B0604020202020204" pitchFamily="34" charset="0"/>
                          <a:ea typeface="Century Gothic" panose="020B0502020202020204" pitchFamily="34" charset="0"/>
                          <a:cs typeface="Arial" panose="020B0604020202020204" pitchFamily="34" charset="0"/>
                        </a:rPr>
                        <a:t>¿Cuáles son los elementos fundamentales para la estructuración y planeación de los proyectos interdisciplinarios</a:t>
                      </a:r>
                      <a:r>
                        <a:rPr lang="es-ES" sz="900" b="1"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rPr>
                        <a:t>?</a:t>
                      </a:r>
                    </a:p>
                    <a:p>
                      <a:pPr marL="0" marR="0" algn="just">
                        <a:lnSpc>
                          <a:spcPct val="115000"/>
                        </a:lnSpc>
                        <a:spcBef>
                          <a:spcPts val="0"/>
                        </a:spcBef>
                        <a:spcAft>
                          <a:spcPts val="0"/>
                        </a:spcAft>
                      </a:pPr>
                      <a:endParaRPr lang="es-MX" sz="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algn="just" rtl="0">
                        <a:lnSpc>
                          <a:spcPct val="115000"/>
                        </a:lnSpc>
                        <a:spcBef>
                          <a:spcPts val="0"/>
                        </a:spcBef>
                        <a:spcAft>
                          <a:spcPts val="0"/>
                        </a:spcAft>
                        <a:buNone/>
                      </a:pPr>
                      <a:r>
                        <a:rPr lang="es-ES" sz="900"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rPr>
                        <a:t>El</a:t>
                      </a:r>
                      <a:r>
                        <a:rPr lang="es-ES" sz="900" baseline="0"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rPr>
                        <a:t> com</a:t>
                      </a:r>
                      <a:r>
                        <a:rPr lang="es-ES" sz="900"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rPr>
                        <a:t>promiso docente </a:t>
                      </a:r>
                      <a:r>
                        <a:rPr lang="es-MX" sz="900" b="0"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ya que se les exige competencias personales y profesionales a fin de asumir las demandas de la sociedad, por ello la formación de los futuros profesores debe ser multidimensional, interdisciplinar y transdisciplinar. E</a:t>
                      </a:r>
                      <a:r>
                        <a:rPr lang="es-ES" sz="900" b="0"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l nuevo rol docente implica un participación más activa y más comprometida como mediador del aprendizaje. </a:t>
                      </a:r>
                      <a:endParaRPr lang="es-MX" sz="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35291" marR="35291" marT="35295" marB="35295">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79377846"/>
              </p:ext>
            </p:extLst>
          </p:nvPr>
        </p:nvGraphicFramePr>
        <p:xfrm>
          <a:off x="4814888" y="1362075"/>
          <a:ext cx="3749675" cy="2873039"/>
        </p:xfrm>
        <a:graphic>
          <a:graphicData uri="http://schemas.openxmlformats.org/drawingml/2006/table">
            <a:tbl>
              <a:tblPr/>
              <a:tblGrid>
                <a:gridCol w="3749675">
                  <a:extLst>
                    <a:ext uri="{9D8B030D-6E8A-4147-A177-3AD203B41FA5}">
                      <a16:colId xmlns:a16="http://schemas.microsoft.com/office/drawing/2014/main" val="20000"/>
                    </a:ext>
                  </a:extLst>
                </a:gridCol>
              </a:tblGrid>
              <a:tr h="256436">
                <a:tc>
                  <a:txBody>
                    <a:bodyPr/>
                    <a:lstStyle/>
                    <a:p>
                      <a:pPr marL="0" marR="0" algn="ctr">
                        <a:lnSpc>
                          <a:spcPct val="115000"/>
                        </a:lnSpc>
                        <a:spcBef>
                          <a:spcPts val="0"/>
                        </a:spcBef>
                        <a:spcAft>
                          <a:spcPts val="0"/>
                        </a:spcAft>
                      </a:pPr>
                      <a:r>
                        <a:rPr lang="es-ES" sz="900" b="1" i="1" dirty="0">
                          <a:solidFill>
                            <a:srgbClr val="1C4587"/>
                          </a:solidFill>
                          <a:effectLst/>
                          <a:latin typeface="Arial" panose="020B0604020202020204" pitchFamily="34" charset="0"/>
                          <a:ea typeface="Century Gothic" panose="020B0502020202020204" pitchFamily="34" charset="0"/>
                          <a:cs typeface="Arial" panose="020B0604020202020204" pitchFamily="34" charset="0"/>
                        </a:rPr>
                        <a:t>Documentación del proceso y portafolios de evidencias</a:t>
                      </a:r>
                      <a:endParaRPr lang="es-MX" sz="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52645" marR="52645" marT="52654" marB="52654">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solidFill>
                      <a:srgbClr val="A4C2F4"/>
                    </a:solidFill>
                  </a:tcPr>
                </a:tc>
                <a:extLst>
                  <a:ext uri="{0D108BD9-81ED-4DB2-BD59-A6C34878D82A}">
                    <a16:rowId xmlns:a16="http://schemas.microsoft.com/office/drawing/2014/main" val="10000"/>
                  </a:ext>
                </a:extLst>
              </a:tr>
              <a:tr h="2616603">
                <a:tc>
                  <a:txBody>
                    <a:bodyPr/>
                    <a:lstStyle/>
                    <a:p>
                      <a:pPr marL="0" marR="0" algn="just">
                        <a:lnSpc>
                          <a:spcPct val="115000"/>
                        </a:lnSpc>
                        <a:spcBef>
                          <a:spcPts val="0"/>
                        </a:spcBef>
                        <a:spcAft>
                          <a:spcPts val="0"/>
                        </a:spcAft>
                      </a:pPr>
                      <a:r>
                        <a:rPr lang="es-ES" sz="900" b="1" i="1" dirty="0">
                          <a:solidFill>
                            <a:srgbClr val="1C4587"/>
                          </a:solidFill>
                          <a:effectLst/>
                          <a:latin typeface="Arial" panose="020B0604020202020204" pitchFamily="34" charset="0"/>
                          <a:ea typeface="Century Gothic" panose="020B0502020202020204" pitchFamily="34" charset="0"/>
                          <a:cs typeface="Arial" panose="020B0604020202020204" pitchFamily="34" charset="0"/>
                        </a:rPr>
                        <a:t> </a:t>
                      </a:r>
                      <a:r>
                        <a:rPr lang="es-ES" sz="900" b="1"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rPr>
                        <a:t>¿</a:t>
                      </a:r>
                      <a:r>
                        <a:rPr lang="es-ES" sz="900" b="1" dirty="0">
                          <a:solidFill>
                            <a:srgbClr val="1C4587"/>
                          </a:solidFill>
                          <a:effectLst/>
                          <a:latin typeface="Arial" panose="020B0604020202020204" pitchFamily="34" charset="0"/>
                          <a:ea typeface="Century Gothic" panose="020B0502020202020204" pitchFamily="34" charset="0"/>
                          <a:cs typeface="Arial" panose="020B0604020202020204" pitchFamily="34" charset="0"/>
                        </a:rPr>
                        <a:t>Qué se entiende por “Documentación</a:t>
                      </a:r>
                      <a:r>
                        <a:rPr lang="es-ES" sz="900" b="1"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rPr>
                        <a:t>”?</a:t>
                      </a:r>
                    </a:p>
                    <a:p>
                      <a:pPr marL="0" marR="0" indent="0" algn="just" defTabSz="914400" rtl="0" eaLnBrk="1" fontAlgn="auto" latinLnBrk="0" hangingPunct="1">
                        <a:lnSpc>
                          <a:spcPct val="115000"/>
                        </a:lnSpc>
                        <a:spcBef>
                          <a:spcPts val="0"/>
                        </a:spcBef>
                        <a:spcAft>
                          <a:spcPts val="0"/>
                        </a:spcAft>
                        <a:buClrTx/>
                        <a:buSzTx/>
                        <a:buFontTx/>
                        <a:buNone/>
                        <a:tabLst/>
                        <a:defRPr/>
                      </a:pPr>
                      <a:r>
                        <a:rPr lang="es-ES" sz="900" b="0"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Es un procedimiento de adquisición de información a través de diversos medios a fin de obtener datos para un determinado fin,</a:t>
                      </a:r>
                      <a:r>
                        <a:rPr lang="es-MX" sz="900" b="0"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 de ámbito multidisciplinar o interdisciplinar.</a:t>
                      </a:r>
                    </a:p>
                    <a:p>
                      <a:pPr marL="0" marR="0" algn="just">
                        <a:lnSpc>
                          <a:spcPct val="115000"/>
                        </a:lnSpc>
                        <a:spcBef>
                          <a:spcPts val="0"/>
                        </a:spcBef>
                        <a:spcAft>
                          <a:spcPts val="0"/>
                        </a:spcAft>
                      </a:pPr>
                      <a:r>
                        <a:rPr lang="es-ES" sz="900" b="1" i="1" dirty="0">
                          <a:solidFill>
                            <a:srgbClr val="1C4587"/>
                          </a:solidFill>
                          <a:effectLst/>
                          <a:latin typeface="Arial" panose="020B0604020202020204" pitchFamily="34" charset="0"/>
                          <a:ea typeface="Century Gothic" panose="020B0502020202020204" pitchFamily="34" charset="0"/>
                          <a:cs typeface="Arial" panose="020B0604020202020204" pitchFamily="34" charset="0"/>
                        </a:rPr>
                        <a:t> </a:t>
                      </a:r>
                      <a:endParaRPr lang="es-MX" sz="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0"/>
                        </a:spcAft>
                      </a:pPr>
                      <a:r>
                        <a:rPr lang="es-ES" sz="900" b="1" i="1" dirty="0">
                          <a:solidFill>
                            <a:srgbClr val="1C4587"/>
                          </a:solidFill>
                          <a:effectLst/>
                          <a:latin typeface="Arial" panose="020B0604020202020204" pitchFamily="34" charset="0"/>
                          <a:ea typeface="Century Gothic" panose="020B0502020202020204" pitchFamily="34" charset="0"/>
                          <a:cs typeface="Arial" panose="020B0604020202020204" pitchFamily="34" charset="0"/>
                        </a:rPr>
                        <a:t> </a:t>
                      </a:r>
                      <a:endParaRPr lang="es-MX" sz="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0"/>
                        </a:spcAft>
                      </a:pPr>
                      <a:r>
                        <a:rPr lang="es-ES" sz="900" b="1" dirty="0">
                          <a:solidFill>
                            <a:srgbClr val="1C4587"/>
                          </a:solidFill>
                          <a:effectLst/>
                          <a:latin typeface="Arial" panose="020B0604020202020204" pitchFamily="34" charset="0"/>
                          <a:ea typeface="Century Gothic" panose="020B0502020202020204" pitchFamily="34" charset="0"/>
                          <a:cs typeface="Arial" panose="020B0604020202020204" pitchFamily="34" charset="0"/>
                        </a:rPr>
                        <a:t>¿Qué evidencias de documentación concretas se esperan  cuando se  trabaja de manera interdisciplinaria?</a:t>
                      </a:r>
                      <a:endParaRPr lang="es-MX" sz="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indent="0" algn="just" defTabSz="914400" rtl="0" eaLnBrk="1" fontAlgn="auto" latinLnBrk="0" hangingPunct="1">
                        <a:lnSpc>
                          <a:spcPct val="115000"/>
                        </a:lnSpc>
                        <a:spcBef>
                          <a:spcPts val="0"/>
                        </a:spcBef>
                        <a:spcAft>
                          <a:spcPts val="0"/>
                        </a:spcAft>
                        <a:buClrTx/>
                        <a:buSzTx/>
                        <a:buFontTx/>
                        <a:buNone/>
                        <a:tabLst/>
                        <a:defRPr/>
                      </a:pPr>
                      <a:r>
                        <a:rPr lang="es-MX" sz="900" b="0"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Adquisición de competencias para el desempeño profesional desde una perspectiva integral. Realizando actividades interdisciplinares esperamos</a:t>
                      </a:r>
                      <a:r>
                        <a:rPr lang="es-MX" sz="900" b="0" i="0" u="none" strike="noStrike" cap="none" baseline="0"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 encontrar trabajos cuyos productos son más amplios es decir encontraremos fotos, videos, blogs, audios, gráficas, análisis estadísticos, fórmulas, maquetas, entrevistas etc. Y </a:t>
                      </a:r>
                      <a:r>
                        <a:rPr lang="es-MX" sz="900" b="0"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conseguimos evitar la dispersión del alumnado</a:t>
                      </a:r>
                    </a:p>
                    <a:p>
                      <a:pPr marL="0" marR="0" algn="just">
                        <a:lnSpc>
                          <a:spcPct val="115000"/>
                        </a:lnSpc>
                        <a:spcBef>
                          <a:spcPts val="0"/>
                        </a:spcBef>
                        <a:spcAft>
                          <a:spcPts val="0"/>
                        </a:spcAft>
                      </a:pPr>
                      <a:endParaRPr lang="es-ES" sz="900" b="1"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endParaRPr>
                    </a:p>
                  </a:txBody>
                  <a:tcPr marL="52645" marR="52645" marT="52654" marB="52654">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18256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4"/>
          <a:stretch>
            <a:fillRect/>
          </a:stretch>
        </p:blipFill>
        <p:spPr>
          <a:xfrm>
            <a:off x="1" y="4225590"/>
            <a:ext cx="9144000" cy="917913"/>
          </a:xfrm>
          <a:prstGeom prst="rect">
            <a:avLst/>
          </a:prstGeom>
        </p:spPr>
      </p:pic>
      <p:pic>
        <p:nvPicPr>
          <p:cNvPr id="10" name="Imagen 9"/>
          <p:cNvPicPr>
            <a:picLocks noChangeAspect="1"/>
          </p:cNvPicPr>
          <p:nvPr/>
        </p:nvPicPr>
        <p:blipFill rotWithShape="1">
          <a:blip r:embed="rId5">
            <a:extLst>
              <a:ext uri="{28A0092B-C50C-407E-A947-70E740481C1C}">
                <a14:useLocalDpi xmlns:a14="http://schemas.microsoft.com/office/drawing/2010/main" val="0"/>
              </a:ext>
            </a:extLst>
          </a:blip>
          <a:srcRect l="5435" t="22195" r="8152" b="7876"/>
          <a:stretch/>
        </p:blipFill>
        <p:spPr>
          <a:xfrm>
            <a:off x="7453424" y="4239491"/>
            <a:ext cx="1690577" cy="904011"/>
          </a:xfrm>
          <a:prstGeom prst="rect">
            <a:avLst/>
          </a:prstGeom>
        </p:spPr>
      </p:pic>
      <p:graphicFrame>
        <p:nvGraphicFramePr>
          <p:cNvPr id="7" name="Content Placeholder 6"/>
          <p:cNvGraphicFramePr>
            <a:graphicFrameLocks/>
          </p:cNvGraphicFramePr>
          <p:nvPr>
            <p:extLst>
              <p:ext uri="{D42A27DB-BD31-4B8C-83A1-F6EECF244321}">
                <p14:modId xmlns:p14="http://schemas.microsoft.com/office/powerpoint/2010/main" val="1930166653"/>
              </p:ext>
            </p:extLst>
          </p:nvPr>
        </p:nvGraphicFramePr>
        <p:xfrm>
          <a:off x="541338" y="1352550"/>
          <a:ext cx="4019550" cy="3426670"/>
        </p:xfrm>
        <a:graphic>
          <a:graphicData uri="http://schemas.openxmlformats.org/drawingml/2006/table">
            <a:tbl>
              <a:tblPr/>
              <a:tblGrid>
                <a:gridCol w="4019550">
                  <a:extLst>
                    <a:ext uri="{9D8B030D-6E8A-4147-A177-3AD203B41FA5}">
                      <a16:colId xmlns:a16="http://schemas.microsoft.com/office/drawing/2014/main" val="20000"/>
                    </a:ext>
                  </a:extLst>
                </a:gridCol>
              </a:tblGrid>
              <a:tr h="203424">
                <a:tc>
                  <a:txBody>
                    <a:bodyPr/>
                    <a:lstStyle/>
                    <a:p>
                      <a:pPr marL="0" marR="0" algn="ctr">
                        <a:lnSpc>
                          <a:spcPct val="115000"/>
                        </a:lnSpc>
                        <a:spcBef>
                          <a:spcPts val="0"/>
                        </a:spcBef>
                        <a:spcAft>
                          <a:spcPts val="0"/>
                        </a:spcAft>
                      </a:pPr>
                      <a:r>
                        <a:rPr lang="es-ES" sz="900" b="1" i="1" dirty="0">
                          <a:solidFill>
                            <a:srgbClr val="1C4587"/>
                          </a:solidFill>
                          <a:effectLst/>
                          <a:latin typeface="Arial" panose="020B0604020202020204" pitchFamily="34" charset="0"/>
                          <a:ea typeface="Century Gothic" panose="020B0502020202020204" pitchFamily="34" charset="0"/>
                          <a:cs typeface="Arial" panose="020B0604020202020204" pitchFamily="34" charset="0"/>
                        </a:rPr>
                        <a:t> Planeación de proyectos Interdisciplinarios</a:t>
                      </a:r>
                      <a:endParaRPr lang="es-MX" sz="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35291" marR="35291" marT="35295" marB="35295">
                    <a:lnL w="12700" cap="flat" cmpd="sng" algn="ctr">
                      <a:solidFill>
                        <a:srgbClr val="9FC5E8"/>
                      </a:solidFill>
                      <a:prstDash val="solid"/>
                      <a:round/>
                      <a:headEnd type="none" w="med" len="med"/>
                      <a:tailEnd type="none" w="med" len="med"/>
                    </a:lnL>
                    <a:lnR w="12700" cap="flat" cmpd="sng" algn="ctr">
                      <a:solidFill>
                        <a:srgbClr val="6FA8DC"/>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solidFill>
                      <a:srgbClr val="A4C2F4"/>
                    </a:solidFill>
                  </a:tcPr>
                </a:tc>
                <a:extLst>
                  <a:ext uri="{0D108BD9-81ED-4DB2-BD59-A6C34878D82A}">
                    <a16:rowId xmlns:a16="http://schemas.microsoft.com/office/drawing/2014/main" val="10000"/>
                  </a:ext>
                </a:extLst>
              </a:tr>
              <a:tr h="2968401">
                <a:tc>
                  <a:txBody>
                    <a:bodyPr/>
                    <a:lstStyle/>
                    <a:p>
                      <a:pPr marL="0" marR="0" algn="just">
                        <a:lnSpc>
                          <a:spcPct val="115000"/>
                        </a:lnSpc>
                        <a:spcBef>
                          <a:spcPts val="0"/>
                        </a:spcBef>
                        <a:spcAft>
                          <a:spcPts val="0"/>
                        </a:spcAft>
                      </a:pPr>
                      <a:endParaRPr lang="es-MX" sz="900" b="0" i="0" u="none" strike="noStrike" cap="none" dirty="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endParaRPr>
                    </a:p>
                    <a:p>
                      <a:pPr marL="0" marR="0" algn="just">
                        <a:lnSpc>
                          <a:spcPct val="115000"/>
                        </a:lnSpc>
                        <a:spcBef>
                          <a:spcPts val="0"/>
                        </a:spcBef>
                        <a:spcAft>
                          <a:spcPts val="0"/>
                        </a:spcAft>
                      </a:pPr>
                      <a:r>
                        <a:rPr lang="es-ES" sz="900" b="1" i="0" u="none" strike="noStrike" cap="none" dirty="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¿Cuál es “el método” o “los pasos” para acercarse a la Interdisciplinariedad”?</a:t>
                      </a:r>
                      <a:endParaRPr lang="es-MX" sz="900" b="1" i="0" u="none" strike="noStrike" cap="none" dirty="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endParaRPr>
                    </a:p>
                    <a:p>
                      <a:pPr marL="0" marR="0" algn="just">
                        <a:lnSpc>
                          <a:spcPct val="115000"/>
                        </a:lnSpc>
                        <a:spcBef>
                          <a:spcPts val="0"/>
                        </a:spcBef>
                        <a:spcAft>
                          <a:spcPts val="0"/>
                        </a:spcAft>
                      </a:pPr>
                      <a:endParaRPr lang="es-ES" sz="900" b="0"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endParaRPr>
                    </a:p>
                    <a:p>
                      <a:pPr marL="0" marR="0" indent="0" algn="just" defTabSz="914400" rtl="0" eaLnBrk="1" fontAlgn="auto" latinLnBrk="0" hangingPunct="1">
                        <a:lnSpc>
                          <a:spcPct val="115000"/>
                        </a:lnSpc>
                        <a:spcBef>
                          <a:spcPts val="0"/>
                        </a:spcBef>
                        <a:spcAft>
                          <a:spcPts val="0"/>
                        </a:spcAft>
                        <a:buClrTx/>
                        <a:buSzTx/>
                        <a:buFontTx/>
                        <a:buNone/>
                        <a:tabLst/>
                        <a:defRPr/>
                      </a:pPr>
                      <a:r>
                        <a:rPr lang="es-MX" sz="900" b="0"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La principal característica de la sustentabilidad es la complejidad y el entrelazamiento, </a:t>
                      </a:r>
                      <a:r>
                        <a:rPr lang="es-ES" sz="900" b="0"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el trabajo de adaptación en este ramo es complejo</a:t>
                      </a:r>
                      <a:r>
                        <a:rPr lang="es-ES" sz="900" b="0" i="0" u="none" strike="noStrike" cap="none" baseline="0"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 </a:t>
                      </a:r>
                      <a:r>
                        <a:rPr lang="es-MX" sz="900" b="0"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y variado.</a:t>
                      </a:r>
                    </a:p>
                    <a:p>
                      <a:pPr marL="0" marR="0" indent="0" algn="just" defTabSz="914400" rtl="0" eaLnBrk="1" fontAlgn="auto" latinLnBrk="0" hangingPunct="1">
                        <a:lnSpc>
                          <a:spcPct val="115000"/>
                        </a:lnSpc>
                        <a:spcBef>
                          <a:spcPts val="0"/>
                        </a:spcBef>
                        <a:spcAft>
                          <a:spcPts val="0"/>
                        </a:spcAft>
                        <a:buClrTx/>
                        <a:buSzTx/>
                        <a:buFontTx/>
                        <a:buNone/>
                        <a:tabLst/>
                        <a:defRPr/>
                      </a:pPr>
                      <a:endParaRPr lang="es-MX" sz="900" b="0"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endParaRPr>
                    </a:p>
                    <a:p>
                      <a:pPr marL="0" marR="0" indent="0" algn="just" defTabSz="914400" rtl="0" eaLnBrk="1" fontAlgn="auto" latinLnBrk="0" hangingPunct="1">
                        <a:lnSpc>
                          <a:spcPct val="115000"/>
                        </a:lnSpc>
                        <a:spcBef>
                          <a:spcPts val="0"/>
                        </a:spcBef>
                        <a:spcAft>
                          <a:spcPts val="0"/>
                        </a:spcAft>
                        <a:buClrTx/>
                        <a:buSzTx/>
                        <a:buFontTx/>
                        <a:buNone/>
                        <a:tabLst/>
                        <a:defRPr/>
                      </a:pPr>
                      <a:r>
                        <a:rPr lang="es-ES" sz="900" b="0"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Respecto a la solución de problemas del contexto de desarrollo sustentable no es suficiente las causas o los mecanismos de acción y descripción. </a:t>
                      </a:r>
                      <a:r>
                        <a:rPr lang="es-MX" sz="900" b="0"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Son necesarios procedimientos que satisfagan la complejidad, que le den uso cotidiano, y que además no corran peligro de ser simplificados. </a:t>
                      </a:r>
                    </a:p>
                    <a:p>
                      <a:pPr marL="0" marR="0" indent="0" algn="just" defTabSz="914400" rtl="0" eaLnBrk="1" fontAlgn="auto" latinLnBrk="0" hangingPunct="1">
                        <a:lnSpc>
                          <a:spcPct val="115000"/>
                        </a:lnSpc>
                        <a:spcBef>
                          <a:spcPts val="0"/>
                        </a:spcBef>
                        <a:spcAft>
                          <a:spcPts val="0"/>
                        </a:spcAft>
                        <a:buClrTx/>
                        <a:buSzTx/>
                        <a:buFontTx/>
                        <a:buNone/>
                        <a:tabLst/>
                        <a:defRPr/>
                      </a:pPr>
                      <a:endParaRPr lang="es-MX" sz="900" b="0"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endParaRPr>
                    </a:p>
                    <a:p>
                      <a:pPr marL="0" marR="0" indent="0" algn="just" defTabSz="914400" rtl="0" eaLnBrk="1" fontAlgn="auto" latinLnBrk="0" hangingPunct="1">
                        <a:lnSpc>
                          <a:spcPct val="115000"/>
                        </a:lnSpc>
                        <a:spcBef>
                          <a:spcPts val="0"/>
                        </a:spcBef>
                        <a:spcAft>
                          <a:spcPts val="0"/>
                        </a:spcAft>
                        <a:buClrTx/>
                        <a:buSzTx/>
                        <a:buFontTx/>
                        <a:buNone/>
                        <a:tabLst/>
                        <a:defRPr/>
                      </a:pPr>
                      <a:r>
                        <a:rPr lang="es-ES" sz="900" b="0"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En el primer aparece la inter y después </a:t>
                      </a:r>
                      <a:r>
                        <a:rPr lang="es-ES" sz="900" b="0" i="0" u="none" strike="noStrike" cap="none" dirty="0" err="1"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transdisciplinariedad</a:t>
                      </a:r>
                      <a:r>
                        <a:rPr lang="es-ES" sz="900" b="0"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  como principio adecuado mediante el cual se pueden elaborar amplias soluciones en problemáticas complejas. Respecto a esto tenemos otros métodos para la solución de problemas los cuales son aplicados en la investigación y enseñanza. Esto también incluye nuevos enfoque para la interpretación de datos.  </a:t>
                      </a:r>
                      <a:endParaRPr lang="es-MX" sz="900" b="0"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endParaRPr>
                    </a:p>
                    <a:p>
                      <a:pPr marL="0" marR="0" algn="just">
                        <a:lnSpc>
                          <a:spcPct val="115000"/>
                        </a:lnSpc>
                        <a:spcBef>
                          <a:spcPts val="0"/>
                        </a:spcBef>
                        <a:spcAft>
                          <a:spcPts val="0"/>
                        </a:spcAft>
                      </a:pPr>
                      <a:endParaRPr lang="es-ES" sz="900" b="0"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endParaRPr>
                    </a:p>
                  </a:txBody>
                  <a:tcPr marL="35291" marR="35291" marT="35295" marB="35295">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779248855"/>
              </p:ext>
            </p:extLst>
          </p:nvPr>
        </p:nvGraphicFramePr>
        <p:xfrm>
          <a:off x="4814888" y="1352550"/>
          <a:ext cx="3749675" cy="3050887"/>
        </p:xfrm>
        <a:graphic>
          <a:graphicData uri="http://schemas.openxmlformats.org/drawingml/2006/table">
            <a:tbl>
              <a:tblPr/>
              <a:tblGrid>
                <a:gridCol w="3749675">
                  <a:extLst>
                    <a:ext uri="{9D8B030D-6E8A-4147-A177-3AD203B41FA5}">
                      <a16:colId xmlns:a16="http://schemas.microsoft.com/office/drawing/2014/main" val="20000"/>
                    </a:ext>
                  </a:extLst>
                </a:gridCol>
              </a:tblGrid>
              <a:tr h="174303">
                <a:tc>
                  <a:txBody>
                    <a:bodyPr/>
                    <a:lstStyle/>
                    <a:p>
                      <a:pPr marL="0" marR="0" algn="ctr">
                        <a:lnSpc>
                          <a:spcPct val="115000"/>
                        </a:lnSpc>
                        <a:spcBef>
                          <a:spcPts val="0"/>
                        </a:spcBef>
                        <a:spcAft>
                          <a:spcPts val="0"/>
                        </a:spcAft>
                      </a:pPr>
                      <a:r>
                        <a:rPr lang="es-ES" sz="900" b="1" i="1" dirty="0">
                          <a:solidFill>
                            <a:srgbClr val="1C4587"/>
                          </a:solidFill>
                          <a:effectLst/>
                          <a:latin typeface="Arial" panose="020B0604020202020204" pitchFamily="34" charset="0"/>
                          <a:ea typeface="Century Gothic" panose="020B0502020202020204" pitchFamily="34" charset="0"/>
                          <a:cs typeface="Arial" panose="020B0604020202020204" pitchFamily="34" charset="0"/>
                        </a:rPr>
                        <a:t>Documentación del proceso y portafolios de evidencias</a:t>
                      </a:r>
                      <a:endParaRPr lang="es-MX" sz="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52645" marR="52645" marT="52654" marB="52654">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solidFill>
                      <a:srgbClr val="A4C2F4"/>
                    </a:solidFill>
                  </a:tcPr>
                </a:tc>
                <a:extLst>
                  <a:ext uri="{0D108BD9-81ED-4DB2-BD59-A6C34878D82A}">
                    <a16:rowId xmlns:a16="http://schemas.microsoft.com/office/drawing/2014/main" val="10000"/>
                  </a:ext>
                </a:extLst>
              </a:tr>
              <a:tr h="2801307">
                <a:tc>
                  <a:txBody>
                    <a:bodyPr/>
                    <a:lstStyle/>
                    <a:p>
                      <a:pPr marL="0" marR="0" algn="just">
                        <a:lnSpc>
                          <a:spcPct val="115000"/>
                        </a:lnSpc>
                        <a:spcBef>
                          <a:spcPts val="0"/>
                        </a:spcBef>
                        <a:spcAft>
                          <a:spcPts val="0"/>
                        </a:spcAft>
                      </a:pPr>
                      <a:endParaRPr lang="es-ES" sz="900" b="1"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endParaRPr>
                    </a:p>
                    <a:p>
                      <a:pPr marL="0" marR="0" algn="just">
                        <a:lnSpc>
                          <a:spcPct val="115000"/>
                        </a:lnSpc>
                        <a:spcBef>
                          <a:spcPts val="0"/>
                        </a:spcBef>
                        <a:spcAft>
                          <a:spcPts val="0"/>
                        </a:spcAft>
                      </a:pPr>
                      <a:r>
                        <a:rPr lang="es-ES" sz="900" b="1"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rPr>
                        <a:t>¿</a:t>
                      </a:r>
                      <a:r>
                        <a:rPr lang="es-ES" sz="900" b="1" dirty="0">
                          <a:solidFill>
                            <a:srgbClr val="1C4587"/>
                          </a:solidFill>
                          <a:effectLst/>
                          <a:latin typeface="Arial" panose="020B0604020202020204" pitchFamily="34" charset="0"/>
                          <a:ea typeface="Century Gothic" panose="020B0502020202020204" pitchFamily="34" charset="0"/>
                          <a:cs typeface="Arial" panose="020B0604020202020204" pitchFamily="34" charset="0"/>
                        </a:rPr>
                        <a:t>Cuál es la intención de documentar en un proyecto y quién lo debe de hacer</a:t>
                      </a:r>
                      <a:r>
                        <a:rPr lang="es-ES" sz="900" b="1"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rPr>
                        <a:t>?</a:t>
                      </a:r>
                    </a:p>
                    <a:p>
                      <a:pPr marL="0" marR="0" algn="just">
                        <a:lnSpc>
                          <a:spcPct val="115000"/>
                        </a:lnSpc>
                        <a:spcBef>
                          <a:spcPts val="0"/>
                        </a:spcBef>
                        <a:spcAft>
                          <a:spcPts val="0"/>
                        </a:spcAft>
                      </a:pPr>
                      <a:endParaRPr lang="es-MX" sz="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indent="0" algn="just" defTabSz="914400" rtl="0" eaLnBrk="1" fontAlgn="auto" latinLnBrk="0" hangingPunct="1">
                        <a:lnSpc>
                          <a:spcPct val="115000"/>
                        </a:lnSpc>
                        <a:spcBef>
                          <a:spcPts val="0"/>
                        </a:spcBef>
                        <a:spcAft>
                          <a:spcPts val="0"/>
                        </a:spcAft>
                        <a:buClrTx/>
                        <a:buSzTx/>
                        <a:buFontTx/>
                        <a:buNone/>
                        <a:tabLst/>
                        <a:defRPr/>
                      </a:pPr>
                      <a:r>
                        <a:rPr lang="es-ES" sz="900"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rPr>
                        <a:t>La</a:t>
                      </a:r>
                      <a:r>
                        <a:rPr lang="es-ES" sz="900" baseline="0"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rPr>
                        <a:t> intención de la e</a:t>
                      </a:r>
                      <a:r>
                        <a:rPr lang="es-ES" sz="900"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rPr>
                        <a:t>videncia es saber el avance </a:t>
                      </a:r>
                      <a:r>
                        <a:rPr lang="es-ES" sz="900" dirty="0">
                          <a:solidFill>
                            <a:srgbClr val="1C4587"/>
                          </a:solidFill>
                          <a:effectLst/>
                          <a:latin typeface="Arial" panose="020B0604020202020204" pitchFamily="34" charset="0"/>
                          <a:ea typeface="Century Gothic" panose="020B0502020202020204" pitchFamily="34" charset="0"/>
                          <a:cs typeface="Arial" panose="020B0604020202020204" pitchFamily="34" charset="0"/>
                        </a:rPr>
                        <a:t>del </a:t>
                      </a:r>
                      <a:r>
                        <a:rPr lang="es-ES" sz="900"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rPr>
                        <a:t>proyecto, </a:t>
                      </a:r>
                      <a:r>
                        <a:rPr lang="es-ES" sz="900" dirty="0">
                          <a:solidFill>
                            <a:srgbClr val="1C4587"/>
                          </a:solidFill>
                          <a:effectLst/>
                          <a:latin typeface="Arial" panose="020B0604020202020204" pitchFamily="34" charset="0"/>
                          <a:ea typeface="Century Gothic" panose="020B0502020202020204" pitchFamily="34" charset="0"/>
                          <a:cs typeface="Arial" panose="020B0604020202020204" pitchFamily="34" charset="0"/>
                        </a:rPr>
                        <a:t>registrar el curso que lleva el proyecto, </a:t>
                      </a:r>
                      <a:r>
                        <a:rPr lang="es-ES" sz="900" b="0"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organizar y compartir información. L</a:t>
                      </a:r>
                      <a:r>
                        <a:rPr lang="es-ES" sz="900"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rPr>
                        <a:t>a </a:t>
                      </a:r>
                      <a:r>
                        <a:rPr lang="es-ES" sz="900" dirty="0">
                          <a:solidFill>
                            <a:srgbClr val="1C4587"/>
                          </a:solidFill>
                          <a:effectLst/>
                          <a:latin typeface="Arial" panose="020B0604020202020204" pitchFamily="34" charset="0"/>
                          <a:ea typeface="Century Gothic" panose="020B0502020202020204" pitchFamily="34" charset="0"/>
                          <a:cs typeface="Arial" panose="020B0604020202020204" pitchFamily="34" charset="0"/>
                        </a:rPr>
                        <a:t>documentación permite establecer cómo se inició y cómo llega al </a:t>
                      </a:r>
                      <a:r>
                        <a:rPr lang="es-ES" sz="900"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rPr>
                        <a:t>final</a:t>
                      </a:r>
                      <a:r>
                        <a:rPr lang="es-ES" sz="900" b="0"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 el proyecto interdisciplinario. </a:t>
                      </a:r>
                      <a:endParaRPr lang="es-MX" sz="900" b="0" i="0" u="none" strike="noStrike" cap="none" dirty="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endParaRPr>
                    </a:p>
                  </a:txBody>
                  <a:tcPr marL="52645" marR="52645" marT="52654" marB="52654">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16389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4"/>
          <a:stretch>
            <a:fillRect/>
          </a:stretch>
        </p:blipFill>
        <p:spPr>
          <a:xfrm>
            <a:off x="1" y="4225590"/>
            <a:ext cx="9144000" cy="917913"/>
          </a:xfrm>
          <a:prstGeom prst="rect">
            <a:avLst/>
          </a:prstGeom>
        </p:spPr>
      </p:pic>
      <p:sp>
        <p:nvSpPr>
          <p:cNvPr id="64" name="Shape 64"/>
          <p:cNvSpPr txBox="1">
            <a:spLocks noGrp="1"/>
          </p:cNvSpPr>
          <p:nvPr>
            <p:ph type="body" idx="1"/>
          </p:nvPr>
        </p:nvSpPr>
        <p:spPr>
          <a:xfrm>
            <a:off x="-1" y="1341427"/>
            <a:ext cx="9144001" cy="598800"/>
          </a:xfrm>
          <a:prstGeom prst="rect">
            <a:avLst/>
          </a:prstGeom>
        </p:spPr>
        <p:txBody>
          <a:bodyPr wrap="square" lIns="91425" tIns="91425" rIns="91425" bIns="91425" anchor="t" anchorCtr="0">
            <a:noAutofit/>
          </a:bodyPr>
          <a:lstStyle/>
          <a:p>
            <a:pPr lvl="0" algn="ctr" rtl="0">
              <a:spcBef>
                <a:spcPts val="0"/>
              </a:spcBef>
              <a:buClr>
                <a:schemeClr val="dk1"/>
              </a:buClr>
              <a:buSzPct val="45833"/>
              <a:buFont typeface="Arial"/>
              <a:buNone/>
            </a:pPr>
            <a:r>
              <a:rPr lang="es" sz="2800" b="1" dirty="0" smtClean="0">
                <a:solidFill>
                  <a:schemeClr val="tx2">
                    <a:lumMod val="10000"/>
                  </a:schemeClr>
                </a:solidFill>
                <a:latin typeface="Arial Rounded MT Bold" panose="020F0704030504030204" pitchFamily="34" charset="0"/>
              </a:rPr>
              <a:t>      Integrantes Equipo 2:</a:t>
            </a:r>
            <a:endParaRPr sz="2800" b="1" dirty="0">
              <a:solidFill>
                <a:schemeClr val="tx2">
                  <a:lumMod val="10000"/>
                </a:schemeClr>
              </a:solidFill>
              <a:latin typeface="Arial Rounded MT Bold" panose="020F0704030504030204" pitchFamily="34" charset="0"/>
            </a:endParaRPr>
          </a:p>
        </p:txBody>
      </p:sp>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l="5435" t="12344" r="8152" b="7877"/>
          <a:stretch/>
        </p:blipFill>
        <p:spPr>
          <a:xfrm>
            <a:off x="7453424" y="4112145"/>
            <a:ext cx="1690577" cy="1031358"/>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1117897121"/>
              </p:ext>
            </p:extLst>
          </p:nvPr>
        </p:nvGraphicFramePr>
        <p:xfrm>
          <a:off x="602672" y="1909054"/>
          <a:ext cx="8269715" cy="2651760"/>
        </p:xfrm>
        <a:graphic>
          <a:graphicData uri="http://schemas.openxmlformats.org/drawingml/2006/table">
            <a:tbl>
              <a:tblPr firstRow="1" bandRow="1">
                <a:tableStyleId>{8E29DD68-FC99-498E-ADEC-17B2D2BE5C75}</a:tableStyleId>
              </a:tblPr>
              <a:tblGrid>
                <a:gridCol w="4616750">
                  <a:extLst>
                    <a:ext uri="{9D8B030D-6E8A-4147-A177-3AD203B41FA5}">
                      <a16:colId xmlns:a16="http://schemas.microsoft.com/office/drawing/2014/main" val="235794931"/>
                    </a:ext>
                  </a:extLst>
                </a:gridCol>
                <a:gridCol w="3652965">
                  <a:extLst>
                    <a:ext uri="{9D8B030D-6E8A-4147-A177-3AD203B41FA5}">
                      <a16:colId xmlns:a16="http://schemas.microsoft.com/office/drawing/2014/main" val="990329057"/>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b="1" dirty="0" smtClean="0"/>
                        <a:t>Historia de México</a:t>
                      </a:r>
                    </a:p>
                    <a:p>
                      <a:r>
                        <a:rPr lang="es-MX" i="1" dirty="0" smtClean="0">
                          <a:solidFill>
                            <a:schemeClr val="tx1">
                              <a:lumMod val="50000"/>
                            </a:schemeClr>
                          </a:solidFill>
                        </a:rPr>
                        <a:t>Miguel Ángel Morales Lemus</a:t>
                      </a:r>
                    </a:p>
                    <a:p>
                      <a:endParaRPr lang="es-MX"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MX" b="1" baseline="0" dirty="0" smtClean="0"/>
                        <a:t>Contabilidad y Gestión Administrativa</a:t>
                      </a:r>
                    </a:p>
                    <a:p>
                      <a:r>
                        <a:rPr lang="es-MX" i="1" dirty="0" smtClean="0">
                          <a:solidFill>
                            <a:schemeClr val="tx1">
                              <a:lumMod val="50000"/>
                            </a:schemeClr>
                          </a:solidFill>
                        </a:rPr>
                        <a:t>Zarú Urrutia</a:t>
                      </a:r>
                      <a:r>
                        <a:rPr lang="es-MX" i="1" baseline="0" dirty="0" smtClean="0">
                          <a:solidFill>
                            <a:schemeClr val="tx1">
                              <a:lumMod val="50000"/>
                            </a:schemeClr>
                          </a:solidFill>
                        </a:rPr>
                        <a:t> Martínez</a:t>
                      </a:r>
                    </a:p>
                    <a:p>
                      <a:endParaRPr lang="es-MX"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MX" b="1" baseline="0" dirty="0" smtClean="0"/>
                        <a:t>Física IV</a:t>
                      </a:r>
                    </a:p>
                    <a:p>
                      <a:r>
                        <a:rPr lang="es-MX" i="1" baseline="0" dirty="0" smtClean="0">
                          <a:solidFill>
                            <a:schemeClr val="tx1">
                              <a:lumMod val="50000"/>
                            </a:schemeClr>
                          </a:solidFill>
                        </a:rPr>
                        <a:t>Miguel Ángel Villalpando Castillo</a:t>
                      </a:r>
                    </a:p>
                    <a:p>
                      <a:endParaRPr lang="es-MX"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MX" b="1" dirty="0" smtClean="0"/>
                        <a:t>Problemas Sociales,</a:t>
                      </a:r>
                      <a:r>
                        <a:rPr lang="es-MX" b="1" baseline="0" dirty="0" smtClean="0"/>
                        <a:t> políticos y económicos de México </a:t>
                      </a:r>
                      <a:endParaRPr lang="es-MX" b="1" dirty="0" smtClean="0"/>
                    </a:p>
                    <a:p>
                      <a:r>
                        <a:rPr lang="es-MX" b="0" i="1" baseline="0" dirty="0" smtClean="0">
                          <a:solidFill>
                            <a:schemeClr val="tx1">
                              <a:lumMod val="50000"/>
                            </a:schemeClr>
                          </a:solidFill>
                        </a:rPr>
                        <a:t>Cristina Meléndez Hernández</a:t>
                      </a:r>
                    </a:p>
                  </a:txBody>
                  <a:tcPr>
                    <a:lnL w="9525" cap="flat" cmpd="sng">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b="1" baseline="0" dirty="0" smtClean="0"/>
                        <a:t>Biología V</a:t>
                      </a:r>
                    </a:p>
                    <a:p>
                      <a:r>
                        <a:rPr lang="es-MX" i="1" dirty="0" smtClean="0">
                          <a:solidFill>
                            <a:schemeClr val="tx1">
                              <a:lumMod val="50000"/>
                            </a:schemeClr>
                          </a:solidFill>
                        </a:rPr>
                        <a:t>Ireri Abizaday Fragoso</a:t>
                      </a:r>
                      <a:r>
                        <a:rPr lang="es-MX" i="1" baseline="0" dirty="0" smtClean="0">
                          <a:solidFill>
                            <a:schemeClr val="tx1">
                              <a:lumMod val="50000"/>
                            </a:schemeClr>
                          </a:solidFill>
                        </a:rPr>
                        <a:t> Hernández</a:t>
                      </a:r>
                    </a:p>
                    <a:p>
                      <a:endParaRPr lang="es-MX"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MX" b="1" baseline="0" dirty="0" smtClean="0"/>
                        <a:t>Matemáticas VI</a:t>
                      </a:r>
                    </a:p>
                    <a:p>
                      <a:r>
                        <a:rPr lang="es-MX" i="1" baseline="0" dirty="0" smtClean="0">
                          <a:solidFill>
                            <a:schemeClr val="tx1">
                              <a:lumMod val="50000"/>
                            </a:schemeClr>
                          </a:solidFill>
                        </a:rPr>
                        <a:t>Juan José Villeda Morales</a:t>
                      </a:r>
                    </a:p>
                    <a:p>
                      <a:endParaRPr lang="es-MX"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MX" b="1" baseline="0" dirty="0" smtClean="0"/>
                        <a:t>Psicología</a:t>
                      </a:r>
                      <a:endParaRPr lang="es-MX" b="1" dirty="0" smtClean="0"/>
                    </a:p>
                    <a:p>
                      <a:r>
                        <a:rPr lang="es-MX" i="1" baseline="0" dirty="0" smtClean="0">
                          <a:solidFill>
                            <a:schemeClr val="tx1">
                              <a:lumMod val="50000"/>
                            </a:schemeClr>
                          </a:solidFill>
                        </a:rPr>
                        <a:t>Marisa García Rentería</a:t>
                      </a:r>
                    </a:p>
                    <a:p>
                      <a:endParaRPr lang="es-MX" i="1" baseline="0" dirty="0" smtClean="0">
                        <a:solidFill>
                          <a:schemeClr val="tx1">
                            <a:lumMod val="50000"/>
                          </a:schemeClr>
                        </a:solidFill>
                      </a:endParaRPr>
                    </a:p>
                    <a:p>
                      <a:r>
                        <a:rPr lang="es-MX" sz="1400" b="1" i="0" u="none" strike="noStrike" cap="none" baseline="0" dirty="0" smtClean="0">
                          <a:solidFill>
                            <a:srgbClr val="000000"/>
                          </a:solidFill>
                          <a:latin typeface="Arial"/>
                          <a:ea typeface="Arial"/>
                          <a:cs typeface="Arial"/>
                          <a:sym typeface="Arial"/>
                        </a:rPr>
                        <a:t>Sociología</a:t>
                      </a:r>
                    </a:p>
                    <a:p>
                      <a:r>
                        <a:rPr lang="es-MX" i="1" baseline="0" dirty="0" smtClean="0">
                          <a:solidFill>
                            <a:schemeClr val="tx1">
                              <a:lumMod val="50000"/>
                            </a:schemeClr>
                          </a:solidFill>
                        </a:rPr>
                        <a:t>Yetzirah García Ávila</a:t>
                      </a:r>
                    </a:p>
                  </a:txBody>
                  <a:tcPr>
                    <a:lnL w="9525" cap="flat" cmpd="sng" algn="ctr">
                      <a:solidFill>
                        <a:schemeClr val="tx1"/>
                      </a:solid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tcPr>
                </a:tc>
                <a:extLst>
                  <a:ext uri="{0D108BD9-81ED-4DB2-BD59-A6C34878D82A}">
                    <a16:rowId xmlns:a16="http://schemas.microsoft.com/office/drawing/2014/main" val="1085196226"/>
                  </a:ext>
                </a:extLst>
              </a:tr>
            </a:tbl>
          </a:graphicData>
        </a:graphic>
      </p:graphicFrame>
    </p:spTree>
    <p:extLst>
      <p:ext uri="{BB962C8B-B14F-4D97-AF65-F5344CB8AC3E}">
        <p14:creationId xmlns:p14="http://schemas.microsoft.com/office/powerpoint/2010/main" val="32731825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4"/>
          <a:stretch>
            <a:fillRect/>
          </a:stretch>
        </p:blipFill>
        <p:spPr>
          <a:xfrm>
            <a:off x="1" y="4225590"/>
            <a:ext cx="9144000" cy="917913"/>
          </a:xfrm>
          <a:prstGeom prst="rect">
            <a:avLst/>
          </a:prstGeom>
        </p:spPr>
      </p:pic>
      <p:pic>
        <p:nvPicPr>
          <p:cNvPr id="10" name="Imagen 9"/>
          <p:cNvPicPr>
            <a:picLocks noChangeAspect="1"/>
          </p:cNvPicPr>
          <p:nvPr/>
        </p:nvPicPr>
        <p:blipFill rotWithShape="1">
          <a:blip r:embed="rId5">
            <a:extLst>
              <a:ext uri="{28A0092B-C50C-407E-A947-70E740481C1C}">
                <a14:useLocalDpi xmlns:a14="http://schemas.microsoft.com/office/drawing/2010/main" val="0"/>
              </a:ext>
            </a:extLst>
          </a:blip>
          <a:srcRect l="5435" t="22195" r="8152" b="7876"/>
          <a:stretch/>
        </p:blipFill>
        <p:spPr>
          <a:xfrm>
            <a:off x="7453424" y="4239491"/>
            <a:ext cx="1690577" cy="904011"/>
          </a:xfrm>
          <a:prstGeom prst="rect">
            <a:avLst/>
          </a:prstGeom>
        </p:spPr>
      </p:pic>
      <p:graphicFrame>
        <p:nvGraphicFramePr>
          <p:cNvPr id="7" name="Content Placeholder 6"/>
          <p:cNvGraphicFramePr>
            <a:graphicFrameLocks/>
          </p:cNvGraphicFramePr>
          <p:nvPr>
            <p:extLst>
              <p:ext uri="{D42A27DB-BD31-4B8C-83A1-F6EECF244321}">
                <p14:modId xmlns:p14="http://schemas.microsoft.com/office/powerpoint/2010/main" val="119753988"/>
              </p:ext>
            </p:extLst>
          </p:nvPr>
        </p:nvGraphicFramePr>
        <p:xfrm>
          <a:off x="541338" y="1352550"/>
          <a:ext cx="4019550" cy="3311248"/>
        </p:xfrm>
        <a:graphic>
          <a:graphicData uri="http://schemas.openxmlformats.org/drawingml/2006/table">
            <a:tbl>
              <a:tblPr/>
              <a:tblGrid>
                <a:gridCol w="4019550">
                  <a:extLst>
                    <a:ext uri="{9D8B030D-6E8A-4147-A177-3AD203B41FA5}">
                      <a16:colId xmlns:a16="http://schemas.microsoft.com/office/drawing/2014/main" val="20000"/>
                    </a:ext>
                  </a:extLst>
                </a:gridCol>
              </a:tblGrid>
              <a:tr h="142519">
                <a:tc>
                  <a:txBody>
                    <a:bodyPr/>
                    <a:lstStyle/>
                    <a:p>
                      <a:pPr marL="0" marR="0" algn="ctr">
                        <a:lnSpc>
                          <a:spcPct val="115000"/>
                        </a:lnSpc>
                        <a:spcBef>
                          <a:spcPts val="0"/>
                        </a:spcBef>
                        <a:spcAft>
                          <a:spcPts val="0"/>
                        </a:spcAft>
                      </a:pPr>
                      <a:r>
                        <a:rPr lang="es-ES" sz="900" b="1" i="1" dirty="0">
                          <a:solidFill>
                            <a:srgbClr val="1C4587"/>
                          </a:solidFill>
                          <a:effectLst/>
                          <a:latin typeface="Arial" panose="020B0604020202020204" pitchFamily="34" charset="0"/>
                          <a:ea typeface="Century Gothic" panose="020B0502020202020204" pitchFamily="34" charset="0"/>
                          <a:cs typeface="Arial" panose="020B0604020202020204" pitchFamily="34" charset="0"/>
                        </a:rPr>
                        <a:t> Planeación de proyectos Interdisciplinarios</a:t>
                      </a:r>
                      <a:endParaRPr lang="es-MX" sz="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35291" marR="35291" marT="35295" marB="35295">
                    <a:lnL w="12700" cap="flat" cmpd="sng" algn="ctr">
                      <a:solidFill>
                        <a:srgbClr val="9FC5E8"/>
                      </a:solidFill>
                      <a:prstDash val="solid"/>
                      <a:round/>
                      <a:headEnd type="none" w="med" len="med"/>
                      <a:tailEnd type="none" w="med" len="med"/>
                    </a:lnL>
                    <a:lnR w="12700" cap="flat" cmpd="sng" algn="ctr">
                      <a:solidFill>
                        <a:srgbClr val="6FA8DC"/>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solidFill>
                      <a:srgbClr val="A4C2F4"/>
                    </a:solidFill>
                  </a:tcPr>
                </a:tc>
                <a:extLst>
                  <a:ext uri="{0D108BD9-81ED-4DB2-BD59-A6C34878D82A}">
                    <a16:rowId xmlns:a16="http://schemas.microsoft.com/office/drawing/2014/main" val="10000"/>
                  </a:ext>
                </a:extLst>
              </a:tr>
              <a:tr h="3096386">
                <a:tc>
                  <a:txBody>
                    <a:bodyPr/>
                    <a:lstStyle/>
                    <a:p>
                      <a:pPr marL="0" marR="0" algn="just">
                        <a:lnSpc>
                          <a:spcPct val="115000"/>
                        </a:lnSpc>
                        <a:spcBef>
                          <a:spcPts val="0"/>
                        </a:spcBef>
                        <a:spcAft>
                          <a:spcPts val="0"/>
                        </a:spcAft>
                      </a:pPr>
                      <a:endParaRPr lang="es-MX" sz="900" b="0" i="0" u="none" strike="noStrike" cap="none" dirty="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endParaRPr>
                    </a:p>
                    <a:p>
                      <a:pPr marL="0" marR="0" algn="just">
                        <a:lnSpc>
                          <a:spcPct val="115000"/>
                        </a:lnSpc>
                        <a:spcBef>
                          <a:spcPts val="0"/>
                        </a:spcBef>
                        <a:spcAft>
                          <a:spcPts val="0"/>
                        </a:spcAft>
                      </a:pPr>
                      <a:r>
                        <a:rPr lang="es-ES" sz="900" b="1"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a:t>
                      </a:r>
                      <a:r>
                        <a:rPr lang="es-ES" sz="900" b="1" i="0" u="none" strike="noStrike" cap="none" dirty="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Qué características debe de tener el nombre del proyecto interdisciplinario?</a:t>
                      </a:r>
                      <a:endParaRPr lang="es-MX" sz="900" b="1" i="0" u="none" strike="noStrike" cap="none" dirty="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endParaRPr>
                    </a:p>
                    <a:p>
                      <a:pPr algn="just"/>
                      <a:r>
                        <a:rPr lang="es-ES" sz="900" b="0"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Una metodología además de estrategia de enseñanza en la que los estudiantes son autores de lo que programan y ponen en práctica además evalúa sus propios proyectos de situaciones reales.  Planifica y documenta.</a:t>
                      </a:r>
                    </a:p>
                    <a:p>
                      <a:pPr algn="just"/>
                      <a:endParaRPr lang="es-ES" sz="900" b="0"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endParaRPr>
                    </a:p>
                    <a:p>
                      <a:r>
                        <a:rPr lang="es-MX" sz="900" b="1"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¿Qué factores debo tomar en cuenta para hacer un proyecto?</a:t>
                      </a:r>
                    </a:p>
                    <a:p>
                      <a:r>
                        <a:rPr lang="es-MX" sz="900" b="1"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¿Cómo lo debo organizar?</a:t>
                      </a:r>
                    </a:p>
                    <a:p>
                      <a:r>
                        <a:rPr lang="es-MX" sz="900" b="0"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 </a:t>
                      </a:r>
                    </a:p>
                    <a:p>
                      <a:pPr algn="just" fontAlgn="base"/>
                      <a:r>
                        <a:rPr lang="es-ES" sz="900" b="0"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Los proyectos interdisciplinarios se deben articular dentro de una red de significado que, estamos convencidos, es la fuerza de la educación que intentamos transmitir. Son la forma que tenemos como docentes de decir algo, de enseñar algo.</a:t>
                      </a:r>
                      <a:endParaRPr lang="es-MX" sz="900" b="0"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endParaRPr>
                    </a:p>
                    <a:p>
                      <a:pPr algn="just" fontAlgn="base"/>
                      <a:r>
                        <a:rPr lang="es-ES" sz="900" b="0"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Cuando trabajamos por proyectos comenzamos a mirar el mundo de otra manera. Todo se resume en un mismo objetivo. Las distintas miradas enriquecen nuestro mundo. Nos comprometemos a trabajar en equipo y eso supone una mirada cómplice, de construcción comunitaria. Trabajamos juntos, reflexionamos, abordamos un mismo tema desde distintas perspectivas. Buscamos el diálogo de manera constante. Se puede uno buscar para acordar, pensar, discernir, construir, crear, aprender. </a:t>
                      </a:r>
                      <a:endParaRPr lang="es-MX" sz="900" b="0"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endParaRPr>
                    </a:p>
                  </a:txBody>
                  <a:tcPr marL="35291" marR="35291" marT="35295" marB="35295">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511713288"/>
              </p:ext>
            </p:extLst>
          </p:nvPr>
        </p:nvGraphicFramePr>
        <p:xfrm>
          <a:off x="4814888" y="1352550"/>
          <a:ext cx="3749675" cy="3042340"/>
        </p:xfrm>
        <a:graphic>
          <a:graphicData uri="http://schemas.openxmlformats.org/drawingml/2006/table">
            <a:tbl>
              <a:tblPr/>
              <a:tblGrid>
                <a:gridCol w="3749675">
                  <a:extLst>
                    <a:ext uri="{9D8B030D-6E8A-4147-A177-3AD203B41FA5}">
                      <a16:colId xmlns:a16="http://schemas.microsoft.com/office/drawing/2014/main" val="20000"/>
                    </a:ext>
                  </a:extLst>
                </a:gridCol>
              </a:tblGrid>
              <a:tr h="173771">
                <a:tc>
                  <a:txBody>
                    <a:bodyPr/>
                    <a:lstStyle/>
                    <a:p>
                      <a:pPr marL="0" marR="0" algn="ctr">
                        <a:lnSpc>
                          <a:spcPct val="115000"/>
                        </a:lnSpc>
                        <a:spcBef>
                          <a:spcPts val="0"/>
                        </a:spcBef>
                        <a:spcAft>
                          <a:spcPts val="0"/>
                        </a:spcAft>
                      </a:pPr>
                      <a:r>
                        <a:rPr lang="es-ES" sz="900" b="1" i="1" dirty="0">
                          <a:solidFill>
                            <a:srgbClr val="1C4587"/>
                          </a:solidFill>
                          <a:effectLst/>
                          <a:latin typeface="Arial" panose="020B0604020202020204" pitchFamily="34" charset="0"/>
                          <a:ea typeface="Century Gothic" panose="020B0502020202020204" pitchFamily="34" charset="0"/>
                          <a:cs typeface="Arial" panose="020B0604020202020204" pitchFamily="34" charset="0"/>
                        </a:rPr>
                        <a:t>Documentación del proceso y portafolios de evidencias</a:t>
                      </a:r>
                      <a:endParaRPr lang="es-MX" sz="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52645" marR="52645" marT="52654" marB="52654">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solidFill>
                      <a:srgbClr val="A4C2F4"/>
                    </a:solidFill>
                  </a:tcPr>
                </a:tc>
                <a:extLst>
                  <a:ext uri="{0D108BD9-81ED-4DB2-BD59-A6C34878D82A}">
                    <a16:rowId xmlns:a16="http://schemas.microsoft.com/office/drawing/2014/main" val="10000"/>
                  </a:ext>
                </a:extLst>
              </a:tr>
              <a:tr h="2792760">
                <a:tc>
                  <a:txBody>
                    <a:bodyPr/>
                    <a:lstStyle/>
                    <a:p>
                      <a:r>
                        <a:rPr lang="es-ES" sz="900" b="1"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¿Qué implicaciones tiene, dentro del esquema de formación docente, el trabajo orientado? </a:t>
                      </a:r>
                    </a:p>
                    <a:p>
                      <a:endParaRPr lang="es-ES" sz="900" b="1"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endParaRPr>
                    </a:p>
                    <a:p>
                      <a:pPr algn="just"/>
                      <a:r>
                        <a:rPr lang="es-MX" sz="900" b="0"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Como</a:t>
                      </a:r>
                      <a:r>
                        <a:rPr lang="es-MX" sz="900" b="0" i="0" u="none" strike="noStrike" cap="none" baseline="0"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 un </a:t>
                      </a:r>
                      <a:r>
                        <a:rPr lang="es-MX" sz="900" b="0"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primer paso sería el de recoger la visión de los colaboradores de las distintas áreas que estén implicadas en el proyecto. Cada uno tendrá un cometido diferente en el mismo y una experiencia sobre su campo de conocimiento. De esta manera conseguimos la efectividad que esperamos de la documentación de un proyecto, sin caer en posibles errores posteriores.</a:t>
                      </a:r>
                    </a:p>
                    <a:p>
                      <a:pPr algn="just"/>
                      <a:endParaRPr lang="es-MX" sz="900" b="0"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endParaRPr>
                    </a:p>
                    <a:p>
                      <a:pPr algn="just"/>
                      <a:r>
                        <a:rPr lang="es-MX" sz="900" b="0"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Para que al presentar el  proyecto, se le pueda dar la  estructura de documento. En este sentido, el lector debe hacerse un escaneo general del proyecto con toda la documentación previa.</a:t>
                      </a:r>
                      <a:endParaRPr lang="es-MX" sz="900" b="0" i="0" u="none" strike="noStrike" cap="none" dirty="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endParaRPr>
                    </a:p>
                  </a:txBody>
                  <a:tcPr marL="52645" marR="52645" marT="52654" marB="52654">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741662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4"/>
          <a:stretch>
            <a:fillRect/>
          </a:stretch>
        </p:blipFill>
        <p:spPr>
          <a:xfrm>
            <a:off x="1" y="4225590"/>
            <a:ext cx="9144000" cy="917913"/>
          </a:xfrm>
          <a:prstGeom prst="rect">
            <a:avLst/>
          </a:prstGeom>
        </p:spPr>
      </p:pic>
      <p:pic>
        <p:nvPicPr>
          <p:cNvPr id="10" name="Imagen 9"/>
          <p:cNvPicPr>
            <a:picLocks noChangeAspect="1"/>
          </p:cNvPicPr>
          <p:nvPr/>
        </p:nvPicPr>
        <p:blipFill rotWithShape="1">
          <a:blip r:embed="rId5">
            <a:extLst>
              <a:ext uri="{28A0092B-C50C-407E-A947-70E740481C1C}">
                <a14:useLocalDpi xmlns:a14="http://schemas.microsoft.com/office/drawing/2010/main" val="0"/>
              </a:ext>
            </a:extLst>
          </a:blip>
          <a:srcRect l="5435" t="22195" r="8152" b="7876"/>
          <a:stretch/>
        </p:blipFill>
        <p:spPr>
          <a:xfrm>
            <a:off x="7453424" y="4239491"/>
            <a:ext cx="1690577" cy="904011"/>
          </a:xfrm>
          <a:prstGeom prst="rect">
            <a:avLst/>
          </a:prstGeom>
        </p:spPr>
      </p:pic>
      <p:graphicFrame>
        <p:nvGraphicFramePr>
          <p:cNvPr id="7" name="Content Placeholder 6"/>
          <p:cNvGraphicFramePr>
            <a:graphicFrameLocks/>
          </p:cNvGraphicFramePr>
          <p:nvPr>
            <p:extLst>
              <p:ext uri="{D42A27DB-BD31-4B8C-83A1-F6EECF244321}">
                <p14:modId xmlns:p14="http://schemas.microsoft.com/office/powerpoint/2010/main" val="1348425097"/>
              </p:ext>
            </p:extLst>
          </p:nvPr>
        </p:nvGraphicFramePr>
        <p:xfrm>
          <a:off x="541338" y="1352550"/>
          <a:ext cx="4019550" cy="3421082"/>
        </p:xfrm>
        <a:graphic>
          <a:graphicData uri="http://schemas.openxmlformats.org/drawingml/2006/table">
            <a:tbl>
              <a:tblPr/>
              <a:tblGrid>
                <a:gridCol w="4019550">
                  <a:extLst>
                    <a:ext uri="{9D8B030D-6E8A-4147-A177-3AD203B41FA5}">
                      <a16:colId xmlns:a16="http://schemas.microsoft.com/office/drawing/2014/main" val="20000"/>
                    </a:ext>
                  </a:extLst>
                </a:gridCol>
              </a:tblGrid>
              <a:tr h="142519">
                <a:tc>
                  <a:txBody>
                    <a:bodyPr/>
                    <a:lstStyle/>
                    <a:p>
                      <a:pPr marL="0" marR="0" algn="ctr">
                        <a:lnSpc>
                          <a:spcPct val="115000"/>
                        </a:lnSpc>
                        <a:spcBef>
                          <a:spcPts val="0"/>
                        </a:spcBef>
                        <a:spcAft>
                          <a:spcPts val="0"/>
                        </a:spcAft>
                      </a:pPr>
                      <a:r>
                        <a:rPr lang="es-ES" sz="900" b="1" i="1" dirty="0">
                          <a:solidFill>
                            <a:srgbClr val="1C4587"/>
                          </a:solidFill>
                          <a:effectLst/>
                          <a:latin typeface="Arial" panose="020B0604020202020204" pitchFamily="34" charset="0"/>
                          <a:ea typeface="Century Gothic" panose="020B0502020202020204" pitchFamily="34" charset="0"/>
                          <a:cs typeface="Arial" panose="020B0604020202020204" pitchFamily="34" charset="0"/>
                        </a:rPr>
                        <a:t> Planeación de proyectos Interdisciplinarios</a:t>
                      </a:r>
                      <a:endParaRPr lang="es-MX" sz="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35291" marR="35291" marT="35295" marB="35295">
                    <a:lnL w="12700" cap="flat" cmpd="sng" algn="ctr">
                      <a:solidFill>
                        <a:srgbClr val="9FC5E8"/>
                      </a:solidFill>
                      <a:prstDash val="solid"/>
                      <a:round/>
                      <a:headEnd type="none" w="med" len="med"/>
                      <a:tailEnd type="none" w="med" len="med"/>
                    </a:lnL>
                    <a:lnR w="12700" cap="flat" cmpd="sng" algn="ctr">
                      <a:solidFill>
                        <a:srgbClr val="6FA8DC"/>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solidFill>
                      <a:srgbClr val="A4C2F4"/>
                    </a:solidFill>
                  </a:tcPr>
                </a:tc>
                <a:extLst>
                  <a:ext uri="{0D108BD9-81ED-4DB2-BD59-A6C34878D82A}">
                    <a16:rowId xmlns:a16="http://schemas.microsoft.com/office/drawing/2014/main" val="10000"/>
                  </a:ext>
                </a:extLst>
              </a:tr>
              <a:tr h="3096386">
                <a:tc>
                  <a:txBody>
                    <a:bodyPr/>
                    <a:lstStyle/>
                    <a:p>
                      <a:pPr marL="0" marR="0" algn="just">
                        <a:lnSpc>
                          <a:spcPct val="115000"/>
                        </a:lnSpc>
                        <a:spcBef>
                          <a:spcPts val="0"/>
                        </a:spcBef>
                        <a:spcAft>
                          <a:spcPts val="0"/>
                        </a:spcAft>
                      </a:pPr>
                      <a:endParaRPr lang="es-MX" sz="900" b="0" i="0" u="none" strike="noStrike" cap="none" dirty="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endParaRPr>
                    </a:p>
                    <a:p>
                      <a:r>
                        <a:rPr lang="es-ES" sz="900" b="0"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 </a:t>
                      </a:r>
                      <a:r>
                        <a:rPr lang="es-ES" sz="900" b="1"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¿Cómo puedo identificar los puntos de interacción que permitan una indagación, desde situaciones complejas o la problematización?</a:t>
                      </a:r>
                      <a:endParaRPr lang="es-MX" sz="900" b="1"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endParaRPr>
                    </a:p>
                    <a:p>
                      <a:r>
                        <a:rPr lang="es-ES" sz="900" b="0"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 </a:t>
                      </a:r>
                      <a:endParaRPr lang="es-MX" sz="900" b="0"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endParaRPr>
                    </a:p>
                    <a:p>
                      <a:pPr algn="just"/>
                      <a:r>
                        <a:rPr lang="es-ES" sz="900" b="0"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 Cada profesor de acuerdo a su área de conocimiento y en sus horarios de clase promueve y dirigen el proyecto considerando las planeaciones didácticas.</a:t>
                      </a:r>
                    </a:p>
                    <a:p>
                      <a:pPr algn="just"/>
                      <a:endParaRPr lang="es-MX" sz="900" b="0"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endParaRPr>
                    </a:p>
                    <a:p>
                      <a:pPr algn="just"/>
                      <a:r>
                        <a:rPr lang="es-ES" sz="900" b="1"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Si se toma en cuenta lo que se hace generalmente, para el trabajo en clase ¿Qué cambios  deben  hacerse para generar un proyecto interdisciplinario?</a:t>
                      </a:r>
                      <a:endParaRPr lang="es-MX" sz="900" b="1"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endParaRPr>
                    </a:p>
                    <a:p>
                      <a:pPr marL="0" marR="0" algn="just">
                        <a:lnSpc>
                          <a:spcPct val="115000"/>
                        </a:lnSpc>
                        <a:spcBef>
                          <a:spcPts val="0"/>
                        </a:spcBef>
                        <a:spcAft>
                          <a:spcPts val="0"/>
                        </a:spcAft>
                      </a:pPr>
                      <a:r>
                        <a:rPr lang="es-ES" sz="900" b="0"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 </a:t>
                      </a:r>
                      <a:r>
                        <a:rPr lang="es-ES" sz="900"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rPr>
                        <a:t>El maestro se vuelve un facilitador, trabajo colaborativo, flexibilizar los programas, fomentar la indagación y correcta elaboración de preguntas, equilibrar la importancia de las materias</a:t>
                      </a:r>
                      <a:endParaRPr lang="es-MX" sz="9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0"/>
                        </a:spcAft>
                      </a:pPr>
                      <a:r>
                        <a:rPr lang="es-ES" sz="900"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rPr>
                        <a:t> </a:t>
                      </a:r>
                      <a:endParaRPr lang="es-MX" sz="9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r>
                        <a:rPr lang="es-ES" sz="900" b="0"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 </a:t>
                      </a:r>
                      <a:endParaRPr lang="es-MX" sz="900" b="0"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endParaRPr>
                    </a:p>
                    <a:p>
                      <a:r>
                        <a:rPr lang="es-ES" sz="900" b="1"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¿Cómo beneficia al aprendizaje el trabajo interdisciplinario?</a:t>
                      </a:r>
                      <a:endParaRPr lang="es-MX" sz="900" b="1"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endParaRPr>
                    </a:p>
                    <a:p>
                      <a:r>
                        <a:rPr lang="es-ES" sz="900" b="0"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En primera instancia podemos observar que se puede lograr mayor interés, se puede desarrollar la capacidad de análisis, de síntesis. Asimismo la capacidad de comunicación oral y escrita, como la de trabajar </a:t>
                      </a:r>
                      <a:r>
                        <a:rPr lang="es-ES" sz="1400" b="0" i="0" u="none" strike="noStrike" cap="none" dirty="0" smtClean="0">
                          <a:solidFill>
                            <a:schemeClr val="tx1"/>
                          </a:solidFill>
                          <a:effectLst/>
                          <a:latin typeface="+mn-lt"/>
                          <a:ea typeface="+mn-ea"/>
                          <a:cs typeface="+mn-cs"/>
                          <a:sym typeface="Arial"/>
                        </a:rPr>
                        <a:t>en equipo.</a:t>
                      </a:r>
                      <a:endParaRPr lang="es-MX" sz="1400" b="0" i="0" u="none" strike="noStrike" cap="none" dirty="0">
                        <a:solidFill>
                          <a:schemeClr val="tx1"/>
                        </a:solidFill>
                        <a:effectLst/>
                        <a:latin typeface="+mn-lt"/>
                        <a:ea typeface="+mn-ea"/>
                        <a:cs typeface="+mn-cs"/>
                        <a:sym typeface="Arial"/>
                      </a:endParaRPr>
                    </a:p>
                  </a:txBody>
                  <a:tcPr marL="35291" marR="35291" marT="35295" marB="35295">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668087283"/>
              </p:ext>
            </p:extLst>
          </p:nvPr>
        </p:nvGraphicFramePr>
        <p:xfrm>
          <a:off x="4814888" y="1352550"/>
          <a:ext cx="3749675" cy="3042340"/>
        </p:xfrm>
        <a:graphic>
          <a:graphicData uri="http://schemas.openxmlformats.org/drawingml/2006/table">
            <a:tbl>
              <a:tblPr/>
              <a:tblGrid>
                <a:gridCol w="3749675">
                  <a:extLst>
                    <a:ext uri="{9D8B030D-6E8A-4147-A177-3AD203B41FA5}">
                      <a16:colId xmlns:a16="http://schemas.microsoft.com/office/drawing/2014/main" val="20000"/>
                    </a:ext>
                  </a:extLst>
                </a:gridCol>
              </a:tblGrid>
              <a:tr h="173771">
                <a:tc>
                  <a:txBody>
                    <a:bodyPr/>
                    <a:lstStyle/>
                    <a:p>
                      <a:pPr marL="0" marR="0" algn="ctr">
                        <a:lnSpc>
                          <a:spcPct val="115000"/>
                        </a:lnSpc>
                        <a:spcBef>
                          <a:spcPts val="0"/>
                        </a:spcBef>
                        <a:spcAft>
                          <a:spcPts val="0"/>
                        </a:spcAft>
                      </a:pPr>
                      <a:r>
                        <a:rPr lang="es-ES" sz="900" b="1" i="1" dirty="0">
                          <a:solidFill>
                            <a:srgbClr val="1C4587"/>
                          </a:solidFill>
                          <a:effectLst/>
                          <a:latin typeface="Arial" panose="020B0604020202020204" pitchFamily="34" charset="0"/>
                          <a:ea typeface="Century Gothic" panose="020B0502020202020204" pitchFamily="34" charset="0"/>
                          <a:cs typeface="Arial" panose="020B0604020202020204" pitchFamily="34" charset="0"/>
                        </a:rPr>
                        <a:t>Documentación del proceso y portafolios de evidencias</a:t>
                      </a:r>
                      <a:endParaRPr lang="es-MX" sz="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52645" marR="52645" marT="52654" marB="52654">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solidFill>
                      <a:srgbClr val="A4C2F4"/>
                    </a:solidFill>
                  </a:tcPr>
                </a:tc>
                <a:extLst>
                  <a:ext uri="{0D108BD9-81ED-4DB2-BD59-A6C34878D82A}">
                    <a16:rowId xmlns:a16="http://schemas.microsoft.com/office/drawing/2014/main" val="10000"/>
                  </a:ext>
                </a:extLst>
              </a:tr>
              <a:tr h="2792760">
                <a:tc>
                  <a:txBody>
                    <a:bodyPr/>
                    <a:lstStyle/>
                    <a:p>
                      <a:r>
                        <a:rPr lang="es-ES" sz="900" b="1"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¿Qué dimensiones deben tenerse en cuenta para proyectos interdisciplinarios?</a:t>
                      </a:r>
                    </a:p>
                    <a:p>
                      <a:endParaRPr lang="es-ES" sz="900" b="1"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endParaRPr>
                    </a:p>
                    <a:p>
                      <a:pPr algn="just"/>
                      <a:r>
                        <a:rPr lang="es-ES" sz="900" b="0" i="0" u="none" strike="noStrike" cap="none" dirty="0" smtClean="0">
                          <a:solidFill>
                            <a:srgbClr val="1C4587"/>
                          </a:solidFill>
                          <a:effectLst/>
                          <a:latin typeface="Arial" panose="020B0604020202020204" pitchFamily="34" charset="0"/>
                          <a:ea typeface="Century Gothic" panose="020B0502020202020204" pitchFamily="34" charset="0"/>
                          <a:cs typeface="Arial" panose="020B0604020202020204" pitchFamily="34" charset="0"/>
                          <a:sym typeface="Arial"/>
                        </a:rPr>
                        <a:t>El orden de las instituciones con las que se relaciona, por otro lado con los procesos cognitivos de la mente humana como la manera en que se aprende los seres humanos. Así que el rete es saber cómo educar y qué aprender. </a:t>
                      </a:r>
                    </a:p>
                  </a:txBody>
                  <a:tcPr marL="52645" marR="52645" marT="52654" marB="52654">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331737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4"/>
          <a:stretch>
            <a:fillRect/>
          </a:stretch>
        </p:blipFill>
        <p:spPr>
          <a:xfrm>
            <a:off x="1" y="4225590"/>
            <a:ext cx="9144000" cy="917913"/>
          </a:xfrm>
          <a:prstGeom prst="rect">
            <a:avLst/>
          </a:prstGeom>
        </p:spPr>
      </p:pic>
      <p:pic>
        <p:nvPicPr>
          <p:cNvPr id="10" name="Imagen 9"/>
          <p:cNvPicPr>
            <a:picLocks noChangeAspect="1"/>
          </p:cNvPicPr>
          <p:nvPr/>
        </p:nvPicPr>
        <p:blipFill rotWithShape="1">
          <a:blip r:embed="rId5">
            <a:extLst>
              <a:ext uri="{28A0092B-C50C-407E-A947-70E740481C1C}">
                <a14:useLocalDpi xmlns:a14="http://schemas.microsoft.com/office/drawing/2010/main" val="0"/>
              </a:ext>
            </a:extLst>
          </a:blip>
          <a:srcRect l="5435" t="22195" r="8152" b="7876"/>
          <a:stretch/>
        </p:blipFill>
        <p:spPr>
          <a:xfrm>
            <a:off x="7453424" y="4239491"/>
            <a:ext cx="1690577" cy="904011"/>
          </a:xfrm>
          <a:prstGeom prst="rect">
            <a:avLst/>
          </a:prstGeom>
        </p:spPr>
      </p:pic>
      <p:sp>
        <p:nvSpPr>
          <p:cNvPr id="12" name="Rectángulo 11"/>
          <p:cNvSpPr/>
          <p:nvPr/>
        </p:nvSpPr>
        <p:spPr>
          <a:xfrm>
            <a:off x="189252" y="1407163"/>
            <a:ext cx="8390544" cy="369332"/>
          </a:xfrm>
          <a:prstGeom prst="rect">
            <a:avLst/>
          </a:prstGeom>
        </p:spPr>
        <p:txBody>
          <a:bodyPr wrap="square">
            <a:spAutoFit/>
          </a:bodyPr>
          <a:lstStyle/>
          <a:p>
            <a:r>
              <a:rPr lang="es" sz="1800" b="1" dirty="0" smtClean="0">
                <a:solidFill>
                  <a:srgbClr val="FF0000"/>
                </a:solidFill>
              </a:rPr>
              <a:t>Producto 7.          </a:t>
            </a:r>
            <a:r>
              <a:rPr lang="es-MX" sz="1800" b="1" dirty="0" smtClean="0">
                <a:solidFill>
                  <a:schemeClr val="tx2">
                    <a:lumMod val="10000"/>
                  </a:schemeClr>
                </a:solidFill>
                <a:latin typeface="Roboto Slab"/>
                <a:ea typeface="Roboto Slab"/>
                <a:cs typeface="Roboto Slab"/>
                <a:sym typeface="Roboto Slab"/>
              </a:rPr>
              <a:t>Estructura Inicial de Planeación </a:t>
            </a:r>
            <a:r>
              <a:rPr lang="es-MX" sz="1800" b="1" dirty="0" smtClean="0">
                <a:solidFill>
                  <a:schemeClr val="tx2">
                    <a:lumMod val="10000"/>
                  </a:schemeClr>
                </a:solidFill>
                <a:latin typeface="Roboto Slab"/>
                <a:ea typeface="Roboto Slab"/>
                <a:sym typeface="Roboto Slab"/>
              </a:rPr>
              <a:t>E. I. P. Resumen</a:t>
            </a:r>
            <a:endParaRPr lang="es-MX" dirty="0"/>
          </a:p>
        </p:txBody>
      </p:sp>
      <p:sp>
        <p:nvSpPr>
          <p:cNvPr id="11" name="Rectangle 1"/>
          <p:cNvSpPr>
            <a:spLocks noChangeArrowheads="1"/>
          </p:cNvSpPr>
          <p:nvPr/>
        </p:nvSpPr>
        <p:spPr bwMode="auto">
          <a:xfrm>
            <a:off x="189252" y="1751924"/>
            <a:ext cx="831691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nSpc>
                <a:spcPct val="150000"/>
              </a:lnSpc>
            </a:pPr>
            <a:r>
              <a:rPr lang="es-ES" altLang="es-MX" sz="1000" b="1" dirty="0" smtClean="0">
                <a:solidFill>
                  <a:srgbClr val="CC4125"/>
                </a:solidFill>
                <a:latin typeface="Arial" panose="020B0604020202020204" pitchFamily="34" charset="0"/>
                <a:cs typeface="Arial" panose="020B0604020202020204" pitchFamily="34" charset="0"/>
              </a:rPr>
              <a:t>El </a:t>
            </a:r>
            <a:r>
              <a:rPr lang="es-ES" altLang="es-MX" sz="1000" b="1" dirty="0">
                <a:solidFill>
                  <a:srgbClr val="CC4125"/>
                </a:solidFill>
                <a:latin typeface="Arial" panose="020B0604020202020204" pitchFamily="34" charset="0"/>
                <a:cs typeface="Arial" panose="020B0604020202020204" pitchFamily="34" charset="0"/>
              </a:rPr>
              <a:t>equipo heterogéneo:</a:t>
            </a:r>
            <a:endParaRPr lang="es-MX" altLang="es-MX" sz="1000" dirty="0">
              <a:latin typeface="Arial" panose="020B0604020202020204" pitchFamily="34" charset="0"/>
              <a:cs typeface="Arial" panose="020B0604020202020204" pitchFamily="34" charset="0"/>
            </a:endParaRPr>
          </a:p>
          <a:p>
            <a:pPr>
              <a:lnSpc>
                <a:spcPct val="150000"/>
              </a:lnSpc>
              <a:buFontTx/>
              <a:buAutoNum type="arabicPeriod"/>
            </a:pPr>
            <a:r>
              <a:rPr lang="es-ES" altLang="es-MX" sz="1000" dirty="0">
                <a:solidFill>
                  <a:srgbClr val="000000"/>
                </a:solidFill>
                <a:latin typeface="Arial" panose="020B0604020202020204" pitchFamily="34" charset="0"/>
                <a:cs typeface="Arial" panose="020B0604020202020204" pitchFamily="34" charset="0"/>
              </a:rPr>
              <a:t> </a:t>
            </a:r>
            <a:r>
              <a:rPr lang="es-ES" altLang="es-MX" sz="1000" dirty="0" smtClean="0">
                <a:solidFill>
                  <a:srgbClr val="000000"/>
                </a:solidFill>
                <a:latin typeface="Arial" panose="020B0604020202020204" pitchFamily="34" charset="0"/>
                <a:cs typeface="Arial" panose="020B0604020202020204" pitchFamily="34" charset="0"/>
              </a:rPr>
              <a:t>Revisa el análisis de cada Experiencia Exitosa elegida </a:t>
            </a:r>
          </a:p>
          <a:p>
            <a:pPr>
              <a:lnSpc>
                <a:spcPct val="150000"/>
              </a:lnSpc>
              <a:buFontTx/>
              <a:buAutoNum type="arabicPeriod"/>
            </a:pPr>
            <a:r>
              <a:rPr lang="es-ES" altLang="es-MX" sz="1000" dirty="0">
                <a:solidFill>
                  <a:srgbClr val="000000"/>
                </a:solidFill>
                <a:latin typeface="Arial" panose="020B0604020202020204" pitchFamily="34" charset="0"/>
                <a:cs typeface="Arial" panose="020B0604020202020204" pitchFamily="34" charset="0"/>
              </a:rPr>
              <a:t> </a:t>
            </a:r>
            <a:r>
              <a:rPr lang="es-ES" altLang="es-MX" sz="1000" dirty="0" smtClean="0">
                <a:solidFill>
                  <a:srgbClr val="000000"/>
                </a:solidFill>
                <a:latin typeface="Arial" panose="020B0604020202020204" pitchFamily="34" charset="0"/>
                <a:cs typeface="Arial" panose="020B0604020202020204" pitchFamily="34" charset="0"/>
              </a:rPr>
              <a:t>Reflexiona, acuerda</a:t>
            </a:r>
          </a:p>
          <a:p>
            <a:pPr>
              <a:lnSpc>
                <a:spcPct val="150000"/>
              </a:lnSpc>
              <a:buFontTx/>
              <a:buAutoNum type="arabicPeriod"/>
            </a:pPr>
            <a:r>
              <a:rPr lang="es-ES" altLang="es-MX" sz="1000" dirty="0" smtClean="0">
                <a:solidFill>
                  <a:srgbClr val="000000"/>
                </a:solidFill>
                <a:latin typeface="Arial" panose="020B0604020202020204" pitchFamily="34" charset="0"/>
                <a:cs typeface="Arial" panose="020B0604020202020204" pitchFamily="34" charset="0"/>
              </a:rPr>
              <a:t> Al </a:t>
            </a:r>
            <a:r>
              <a:rPr lang="es-ES" altLang="es-MX" sz="1000" dirty="0">
                <a:solidFill>
                  <a:srgbClr val="000000"/>
                </a:solidFill>
                <a:latin typeface="Arial" panose="020B0604020202020204" pitchFamily="34" charset="0"/>
                <a:cs typeface="Arial" panose="020B0604020202020204" pitchFamily="34" charset="0"/>
              </a:rPr>
              <a:t>terminar el </a:t>
            </a:r>
            <a:r>
              <a:rPr lang="es-ES" altLang="es-MX" sz="1000" b="1" dirty="0">
                <a:solidFill>
                  <a:srgbClr val="1155CC"/>
                </a:solidFill>
                <a:latin typeface="Arial" panose="020B0604020202020204" pitchFamily="34" charset="0"/>
                <a:cs typeface="Arial" panose="020B0604020202020204" pitchFamily="34" charset="0"/>
              </a:rPr>
              <a:t>Resumen</a:t>
            </a:r>
            <a:r>
              <a:rPr lang="es-ES" altLang="es-MX" sz="1000" dirty="0">
                <a:solidFill>
                  <a:srgbClr val="000000"/>
                </a:solidFill>
                <a:latin typeface="Arial" panose="020B0604020202020204" pitchFamily="34" charset="0"/>
                <a:cs typeface="Arial" panose="020B0604020202020204" pitchFamily="34" charset="0"/>
              </a:rPr>
              <a:t>, revisa y reflexiona sobre lo anotado</a:t>
            </a:r>
            <a:r>
              <a:rPr lang="es-ES" altLang="es-MX" sz="1000" b="1" dirty="0">
                <a:solidFill>
                  <a:srgbClr val="0EB1A9"/>
                </a:solidFill>
                <a:latin typeface="Arial" panose="020B0604020202020204" pitchFamily="34" charset="0"/>
                <a:cs typeface="Arial" panose="020B0604020202020204" pitchFamily="34" charset="0"/>
              </a:rPr>
              <a:t>, </a:t>
            </a:r>
            <a:r>
              <a:rPr lang="es-ES" altLang="es-MX" sz="1000" dirty="0">
                <a:solidFill>
                  <a:srgbClr val="000000"/>
                </a:solidFill>
                <a:latin typeface="Arial" panose="020B0604020202020204" pitchFamily="34" charset="0"/>
                <a:cs typeface="Arial" panose="020B0604020202020204" pitchFamily="34" charset="0"/>
              </a:rPr>
              <a:t> acuerda aquello que </a:t>
            </a:r>
            <a:r>
              <a:rPr lang="es-ES" altLang="es-MX" sz="1000" b="1" dirty="0">
                <a:solidFill>
                  <a:srgbClr val="1155CC"/>
                </a:solidFill>
                <a:latin typeface="Arial" panose="020B0604020202020204" pitchFamily="34" charset="0"/>
                <a:cs typeface="Arial" panose="020B0604020202020204" pitchFamily="34" charset="0"/>
              </a:rPr>
              <a:t>será tomado en cuenta</a:t>
            </a:r>
            <a:r>
              <a:rPr lang="es-ES" altLang="es-MX" sz="1000" dirty="0">
                <a:solidFill>
                  <a:srgbClr val="000000"/>
                </a:solidFill>
                <a:latin typeface="Arial" panose="020B0604020202020204" pitchFamily="34" charset="0"/>
                <a:cs typeface="Arial" panose="020B0604020202020204" pitchFamily="34" charset="0"/>
              </a:rPr>
              <a:t>  en la construcción del propio proyecto y  lo </a:t>
            </a:r>
            <a:r>
              <a:rPr lang="es-ES" altLang="es-MX" sz="1000" b="1" dirty="0">
                <a:solidFill>
                  <a:srgbClr val="1155CC"/>
                </a:solidFill>
                <a:latin typeface="Arial" panose="020B0604020202020204" pitchFamily="34" charset="0"/>
                <a:cs typeface="Arial" panose="020B0604020202020204" pitchFamily="34" charset="0"/>
              </a:rPr>
              <a:t>señala</a:t>
            </a:r>
            <a:r>
              <a:rPr lang="es-ES" altLang="es-MX" sz="1000" dirty="0">
                <a:solidFill>
                  <a:srgbClr val="1155CC"/>
                </a:solidFill>
                <a:latin typeface="Arial" panose="020B0604020202020204" pitchFamily="34" charset="0"/>
                <a:cs typeface="Arial" panose="020B0604020202020204" pitchFamily="34" charset="0"/>
              </a:rPr>
              <a:t> </a:t>
            </a:r>
            <a:r>
              <a:rPr lang="es-ES" altLang="es-MX" sz="1000" dirty="0">
                <a:solidFill>
                  <a:srgbClr val="000000"/>
                </a:solidFill>
                <a:latin typeface="Arial" panose="020B0604020202020204" pitchFamily="34" charset="0"/>
                <a:cs typeface="Arial" panose="020B0604020202020204" pitchFamily="34" charset="0"/>
              </a:rPr>
              <a:t>de alguna manera.</a:t>
            </a:r>
            <a:r>
              <a:rPr lang="es-MX" altLang="es-MX" sz="1000" dirty="0">
                <a:latin typeface="Arial" panose="020B0604020202020204" pitchFamily="34" charset="0"/>
                <a:cs typeface="Arial" panose="020B0604020202020204" pitchFamily="34" charset="0"/>
              </a:rPr>
              <a:t> </a:t>
            </a:r>
          </a:p>
          <a:p>
            <a:pPr>
              <a:lnSpc>
                <a:spcPct val="150000"/>
              </a:lnSpc>
            </a:pPr>
            <a:r>
              <a:rPr lang="es-ES" altLang="es-MX" sz="1000" b="1" dirty="0">
                <a:solidFill>
                  <a:srgbClr val="1155CC"/>
                </a:solidFill>
                <a:latin typeface="Arial" panose="020B0604020202020204" pitchFamily="34" charset="0"/>
                <a:cs typeface="Arial" panose="020B0604020202020204" pitchFamily="34" charset="0"/>
              </a:rPr>
              <a:t>Nombre de los  proyectos revisados:</a:t>
            </a:r>
            <a:endParaRPr lang="es-MX" altLang="es-MX" sz="1000" dirty="0">
              <a:latin typeface="Arial" panose="020B0604020202020204" pitchFamily="34" charset="0"/>
              <a:cs typeface="Arial" panose="020B0604020202020204" pitchFamily="34" charset="0"/>
            </a:endParaRPr>
          </a:p>
          <a:p>
            <a:pPr>
              <a:lnSpc>
                <a:spcPct val="150000"/>
              </a:lnSpc>
            </a:pPr>
            <a:r>
              <a:rPr lang="es-MX" altLang="es-MX" sz="1000" dirty="0" smtClean="0">
                <a:solidFill>
                  <a:srgbClr val="000000"/>
                </a:solidFill>
                <a:latin typeface="Arial" panose="020B0604020202020204" pitchFamily="34" charset="0"/>
                <a:cs typeface="Arial" panose="020B0604020202020204" pitchFamily="34" charset="0"/>
              </a:rPr>
              <a:t>	”</a:t>
            </a:r>
            <a:r>
              <a:rPr lang="es-MX" sz="1000" dirty="0" smtClean="0">
                <a:solidFill>
                  <a:srgbClr val="000000"/>
                </a:solidFill>
                <a:latin typeface="Arial" panose="020B0604020202020204" pitchFamily="34" charset="0"/>
                <a:cs typeface="Arial" panose="020B0604020202020204" pitchFamily="34" charset="0"/>
              </a:rPr>
              <a:t>Prevención </a:t>
            </a:r>
            <a:r>
              <a:rPr lang="es-MX" sz="1000" dirty="0">
                <a:solidFill>
                  <a:srgbClr val="000000"/>
                </a:solidFill>
                <a:latin typeface="Arial" panose="020B0604020202020204" pitchFamily="34" charset="0"/>
                <a:cs typeface="Arial" panose="020B0604020202020204" pitchFamily="34" charset="0"/>
              </a:rPr>
              <a:t>del consumo de drogas en la población </a:t>
            </a:r>
            <a:r>
              <a:rPr lang="es-MX" sz="1000" dirty="0" smtClean="0">
                <a:solidFill>
                  <a:srgbClr val="000000"/>
                </a:solidFill>
                <a:latin typeface="Arial" panose="020B0604020202020204" pitchFamily="34" charset="0"/>
                <a:cs typeface="Arial" panose="020B0604020202020204" pitchFamily="34" charset="0"/>
              </a:rPr>
              <a:t>escolar</a:t>
            </a:r>
            <a:r>
              <a:rPr lang="es-MX" altLang="es-MX" sz="1000" dirty="0" smtClean="0">
                <a:solidFill>
                  <a:srgbClr val="000000"/>
                </a:solidFill>
                <a:latin typeface="Arial" panose="020B0604020202020204" pitchFamily="34" charset="0"/>
                <a:cs typeface="Arial" panose="020B0604020202020204" pitchFamily="34" charset="0"/>
              </a:rPr>
              <a:t>”</a:t>
            </a:r>
          </a:p>
          <a:p>
            <a:pPr>
              <a:lnSpc>
                <a:spcPct val="150000"/>
              </a:lnSpc>
            </a:pPr>
            <a:r>
              <a:rPr lang="es-MX" sz="1000" dirty="0" smtClean="0">
                <a:solidFill>
                  <a:srgbClr val="000000"/>
                </a:solidFill>
                <a:latin typeface="Arial" panose="020B0604020202020204" pitchFamily="34" charset="0"/>
                <a:cs typeface="Arial" panose="020B0604020202020204" pitchFamily="34" charset="0"/>
              </a:rPr>
              <a:t>	“Educación </a:t>
            </a:r>
            <a:r>
              <a:rPr lang="es-MX" sz="1000" dirty="0">
                <a:solidFill>
                  <a:srgbClr val="000000"/>
                </a:solidFill>
                <a:latin typeface="Arial" panose="020B0604020202020204" pitchFamily="34" charset="0"/>
                <a:cs typeface="Arial" panose="020B0604020202020204" pitchFamily="34" charset="0"/>
              </a:rPr>
              <a:t>de base escolar para la prevención del uso indebido de </a:t>
            </a:r>
            <a:r>
              <a:rPr lang="es-MX" sz="1000" dirty="0" smtClean="0">
                <a:solidFill>
                  <a:srgbClr val="000000"/>
                </a:solidFill>
                <a:latin typeface="Arial" panose="020B0604020202020204" pitchFamily="34" charset="0"/>
                <a:cs typeface="Arial" panose="020B0604020202020204" pitchFamily="34" charset="0"/>
              </a:rPr>
              <a:t>drogas “</a:t>
            </a:r>
            <a:endParaRPr lang="es-MX" altLang="es-MX" sz="1000" dirty="0">
              <a:solidFill>
                <a:srgbClr val="000000"/>
              </a:solidFill>
              <a:latin typeface="Arial" panose="020B0604020202020204" pitchFamily="34" charset="0"/>
              <a:cs typeface="Arial" panose="020B0604020202020204" pitchFamily="34" charset="0"/>
            </a:endParaRPr>
          </a:p>
          <a:p>
            <a:pPr>
              <a:lnSpc>
                <a:spcPct val="150000"/>
              </a:lnSpc>
            </a:pPr>
            <a:r>
              <a:rPr lang="es-ES" altLang="es-MX" sz="1000" b="1" dirty="0" smtClean="0">
                <a:solidFill>
                  <a:srgbClr val="000000"/>
                </a:solidFill>
                <a:latin typeface="Arial" panose="020B0604020202020204" pitchFamily="34" charset="0"/>
                <a:cs typeface="Arial" panose="020B0604020202020204" pitchFamily="34" charset="0"/>
              </a:rPr>
              <a:t>I Contexto</a:t>
            </a:r>
            <a:r>
              <a:rPr lang="es-ES" altLang="es-MX" sz="1000" b="1" dirty="0">
                <a:solidFill>
                  <a:srgbClr val="000000"/>
                </a:solidFill>
                <a:latin typeface="Arial" panose="020B0604020202020204" pitchFamily="34" charset="0"/>
                <a:cs typeface="Arial" panose="020B0604020202020204" pitchFamily="34" charset="0"/>
              </a:rPr>
              <a:t>. </a:t>
            </a:r>
            <a:r>
              <a:rPr lang="es-ES" altLang="es-MX" sz="1000" dirty="0">
                <a:solidFill>
                  <a:srgbClr val="000000"/>
                </a:solidFill>
                <a:latin typeface="Arial" panose="020B0604020202020204" pitchFamily="34" charset="0"/>
                <a:cs typeface="Arial" panose="020B0604020202020204" pitchFamily="34" charset="0"/>
              </a:rPr>
              <a:t>Justifica las circunstancias o elementos de la realidad en la que se da el problema o propuesta.</a:t>
            </a:r>
            <a:endParaRPr lang="es-MX" altLang="es-MX" sz="1000" dirty="0">
              <a:latin typeface="Arial" panose="020B0604020202020204" pitchFamily="34" charset="0"/>
              <a:cs typeface="Arial" panose="020B0604020202020204" pitchFamily="34" charset="0"/>
            </a:endParaRPr>
          </a:p>
          <a:p>
            <a:pPr>
              <a:lnSpc>
                <a:spcPct val="150000"/>
              </a:lnSpc>
            </a:pPr>
            <a:r>
              <a:rPr lang="es-ES" altLang="es-MX" sz="1000" b="1" dirty="0">
                <a:solidFill>
                  <a:srgbClr val="1155CC"/>
                </a:solidFill>
                <a:latin typeface="Arial" panose="020B0604020202020204" pitchFamily="34" charset="0"/>
                <a:cs typeface="Arial" panose="020B0604020202020204" pitchFamily="34" charset="0"/>
              </a:rPr>
              <a:t>     Introducción y/o justificación del proyecto. </a:t>
            </a:r>
            <a:endParaRPr lang="es-MX" altLang="es-MX" sz="1000" dirty="0">
              <a:latin typeface="Arial" panose="020B0604020202020204" pitchFamily="34" charset="0"/>
              <a:cs typeface="Arial" panose="020B0604020202020204" pitchFamily="34" charset="0"/>
            </a:endParaRPr>
          </a:p>
        </p:txBody>
      </p:sp>
      <p:sp>
        <p:nvSpPr>
          <p:cNvPr id="7" name="CuadroTexto 6"/>
          <p:cNvSpPr txBox="1"/>
          <p:nvPr/>
        </p:nvSpPr>
        <p:spPr>
          <a:xfrm>
            <a:off x="189252" y="4035677"/>
            <a:ext cx="8397782" cy="553998"/>
          </a:xfrm>
          <a:prstGeom prst="rect">
            <a:avLst/>
          </a:prstGeom>
          <a:noFill/>
        </p:spPr>
        <p:txBody>
          <a:bodyPr wrap="square" rtlCol="0">
            <a:spAutoFit/>
          </a:bodyPr>
          <a:lstStyle/>
          <a:p>
            <a:r>
              <a:rPr lang="es-MX" sz="1000" b="1" dirty="0" smtClean="0">
                <a:latin typeface="Arial" panose="020B0604020202020204" pitchFamily="34" charset="0"/>
                <a:ea typeface="MS PGothic" panose="020B0600070205080204" pitchFamily="34" charset="-128"/>
                <a:cs typeface="Arial" panose="020B0604020202020204" pitchFamily="34" charset="0"/>
              </a:rPr>
              <a:t>“Conocer la realidad de las adicciones en el mundo </a:t>
            </a:r>
            <a:r>
              <a:rPr lang="es-MX" sz="1000" b="1" dirty="0">
                <a:latin typeface="Arial" panose="020B0604020202020204" pitchFamily="34" charset="0"/>
                <a:ea typeface="MS PGothic" panose="020B0600070205080204" pitchFamily="34" charset="-128"/>
                <a:cs typeface="Arial" panose="020B0604020202020204" pitchFamily="34" charset="0"/>
              </a:rPr>
              <a:t>escolar. El alto índice en el consumo de la drogas, la afectación principalmente en escuelas sin que ni el gobierno ni la sociedad se preocupen por ello. Las escuelas deben concientizar a los alumnos por medio de actividades que involucren tanto a autoridades padres de familia y por supuesto a </a:t>
            </a:r>
            <a:r>
              <a:rPr lang="es-MX" sz="1000" b="1" dirty="0" smtClean="0">
                <a:latin typeface="Arial" panose="020B0604020202020204" pitchFamily="34" charset="0"/>
                <a:ea typeface="MS PGothic" panose="020B0600070205080204" pitchFamily="34" charset="-128"/>
                <a:cs typeface="Arial" panose="020B0604020202020204" pitchFamily="34" charset="0"/>
              </a:rPr>
              <a:t>alumnos”</a:t>
            </a:r>
            <a:endParaRPr lang="es-MX" sz="1000" b="1" dirty="0">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4334225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4"/>
          <a:stretch>
            <a:fillRect/>
          </a:stretch>
        </p:blipFill>
        <p:spPr>
          <a:xfrm>
            <a:off x="1" y="4225590"/>
            <a:ext cx="9144000" cy="917913"/>
          </a:xfrm>
          <a:prstGeom prst="rect">
            <a:avLst/>
          </a:prstGeom>
        </p:spPr>
      </p:pic>
      <p:pic>
        <p:nvPicPr>
          <p:cNvPr id="10" name="Imagen 9"/>
          <p:cNvPicPr>
            <a:picLocks noChangeAspect="1"/>
          </p:cNvPicPr>
          <p:nvPr/>
        </p:nvPicPr>
        <p:blipFill rotWithShape="1">
          <a:blip r:embed="rId5">
            <a:extLst>
              <a:ext uri="{28A0092B-C50C-407E-A947-70E740481C1C}">
                <a14:useLocalDpi xmlns:a14="http://schemas.microsoft.com/office/drawing/2010/main" val="0"/>
              </a:ext>
            </a:extLst>
          </a:blip>
          <a:srcRect l="5435" t="22195" r="8152" b="7876"/>
          <a:stretch/>
        </p:blipFill>
        <p:spPr>
          <a:xfrm>
            <a:off x="7453424" y="4239491"/>
            <a:ext cx="1690577" cy="904011"/>
          </a:xfrm>
          <a:prstGeom prst="rect">
            <a:avLst/>
          </a:prstGeom>
        </p:spPr>
      </p:pic>
      <p:sp>
        <p:nvSpPr>
          <p:cNvPr id="8" name="Text Placeholder 2"/>
          <p:cNvSpPr>
            <a:spLocks noGrp="1"/>
          </p:cNvSpPr>
          <p:nvPr>
            <p:ph type="body" sz="quarter" idx="12"/>
          </p:nvPr>
        </p:nvSpPr>
        <p:spPr>
          <a:xfrm>
            <a:off x="77050" y="1536578"/>
            <a:ext cx="8221662" cy="355600"/>
          </a:xfrm>
        </p:spPr>
        <p:txBody>
          <a:bodyPr/>
          <a:lstStyle/>
          <a:p>
            <a:pPr marL="0">
              <a:lnSpc>
                <a:spcPct val="115000"/>
              </a:lnSpc>
              <a:spcBef>
                <a:spcPts val="0"/>
              </a:spcBef>
              <a:spcAft>
                <a:spcPts val="0"/>
              </a:spcAft>
              <a:defRPr/>
            </a:pPr>
            <a:r>
              <a:rPr lang="es-ES" sz="1400"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II. Intención. </a:t>
            </a:r>
            <a:r>
              <a:rPr lang="es-ES" sz="1400" b="1" dirty="0">
                <a:solidFill>
                  <a:srgbClr val="1155CC"/>
                </a:solidFill>
                <a:latin typeface="Century Gothic" panose="020B0502020202020204" pitchFamily="34" charset="0"/>
                <a:ea typeface="Century Gothic" panose="020B0502020202020204" pitchFamily="34" charset="0"/>
                <a:cs typeface="Century Gothic" panose="020B0502020202020204" pitchFamily="34" charset="0"/>
              </a:rPr>
              <a:t>Sólo una de las propuestas da nombre al proyecto. </a:t>
            </a:r>
            <a:endParaRPr lang="es-MX" sz="1400" dirty="0">
              <a:solidFill>
                <a:srgbClr val="000000"/>
              </a:solidFill>
              <a:latin typeface="Arial" panose="020B0604020202020204" pitchFamily="34" charset="0"/>
              <a:ea typeface="Arial" panose="020B0604020202020204" pitchFamily="34" charset="0"/>
            </a:endParaRPr>
          </a:p>
          <a:p>
            <a:pPr>
              <a:defRPr/>
            </a:pPr>
            <a:endParaRPr lang="es-MX" sz="1400" dirty="0"/>
          </a:p>
        </p:txBody>
      </p:sp>
      <p:graphicFrame>
        <p:nvGraphicFramePr>
          <p:cNvPr id="9" name="Content Placeholder 7"/>
          <p:cNvGraphicFramePr>
            <a:graphicFrameLocks/>
          </p:cNvGraphicFramePr>
          <p:nvPr>
            <p:extLst>
              <p:ext uri="{D42A27DB-BD31-4B8C-83A1-F6EECF244321}">
                <p14:modId xmlns:p14="http://schemas.microsoft.com/office/powerpoint/2010/main" val="97457085"/>
              </p:ext>
            </p:extLst>
          </p:nvPr>
        </p:nvGraphicFramePr>
        <p:xfrm>
          <a:off x="388939" y="1779309"/>
          <a:ext cx="8221663" cy="2137697"/>
        </p:xfrm>
        <a:graphic>
          <a:graphicData uri="http://schemas.openxmlformats.org/drawingml/2006/table">
            <a:tbl>
              <a:tblPr/>
              <a:tblGrid>
                <a:gridCol w="1949856">
                  <a:extLst>
                    <a:ext uri="{9D8B030D-6E8A-4147-A177-3AD203B41FA5}">
                      <a16:colId xmlns:a16="http://schemas.microsoft.com/office/drawing/2014/main" val="20000"/>
                    </a:ext>
                  </a:extLst>
                </a:gridCol>
                <a:gridCol w="1949856">
                  <a:extLst>
                    <a:ext uri="{9D8B030D-6E8A-4147-A177-3AD203B41FA5}">
                      <a16:colId xmlns:a16="http://schemas.microsoft.com/office/drawing/2014/main" val="20001"/>
                    </a:ext>
                  </a:extLst>
                </a:gridCol>
                <a:gridCol w="1950456">
                  <a:extLst>
                    <a:ext uri="{9D8B030D-6E8A-4147-A177-3AD203B41FA5}">
                      <a16:colId xmlns:a16="http://schemas.microsoft.com/office/drawing/2014/main" val="20002"/>
                    </a:ext>
                  </a:extLst>
                </a:gridCol>
                <a:gridCol w="2371495">
                  <a:extLst>
                    <a:ext uri="{9D8B030D-6E8A-4147-A177-3AD203B41FA5}">
                      <a16:colId xmlns:a16="http://schemas.microsoft.com/office/drawing/2014/main" val="20003"/>
                    </a:ext>
                  </a:extLst>
                </a:gridCol>
              </a:tblGrid>
              <a:tr h="1065361">
                <a:tc>
                  <a:txBody>
                    <a:bodyPr/>
                    <a:lstStyle/>
                    <a:p>
                      <a:pPr marL="0" marR="0" algn="ctr">
                        <a:lnSpc>
                          <a:spcPct val="115000"/>
                        </a:lnSpc>
                        <a:spcBef>
                          <a:spcPts val="0"/>
                        </a:spcBef>
                        <a:spcAft>
                          <a:spcPts val="0"/>
                        </a:spcAft>
                      </a:pPr>
                      <a:r>
                        <a:rPr lang="es-ES" sz="10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Dar explicación</a:t>
                      </a:r>
                      <a:endParaRPr lang="es-MX" sz="1000">
                        <a:solidFill>
                          <a:srgbClr val="000000"/>
                        </a:solidFill>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s-ES" sz="10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¿Por qué algo es cómo es?</a:t>
                      </a:r>
                      <a:endParaRPr lang="es-MX" sz="1000">
                        <a:solidFill>
                          <a:srgbClr val="000000"/>
                        </a:solidFill>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s-ES" sz="10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Determinar las razones que generan el problema o la situación.</a:t>
                      </a:r>
                      <a:endParaRPr lang="es-MX" sz="1000">
                        <a:solidFill>
                          <a:srgbClr val="000000"/>
                        </a:solidFill>
                        <a:effectLst/>
                        <a:latin typeface="Arial" panose="020B0604020202020204" pitchFamily="34" charset="0"/>
                        <a:ea typeface="Arial" panose="020B0604020202020204" pitchFamily="34" charset="0"/>
                      </a:endParaRPr>
                    </a:p>
                  </a:txBody>
                  <a:tcPr marL="59977" marR="59977" marT="59952" marB="599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gn="ctr">
                        <a:lnSpc>
                          <a:spcPct val="115000"/>
                        </a:lnSpc>
                        <a:spcBef>
                          <a:spcPts val="0"/>
                        </a:spcBef>
                        <a:spcAft>
                          <a:spcPts val="0"/>
                        </a:spcAft>
                      </a:pPr>
                      <a:r>
                        <a:rPr lang="es-ES" sz="10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Resolver un problema</a:t>
                      </a:r>
                      <a:endParaRPr lang="es-MX" sz="1000">
                        <a:solidFill>
                          <a:srgbClr val="000000"/>
                        </a:solidFill>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s-ES" sz="10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Explicar de manera detallada cómo se puede abordar y/o solucionar el problema.</a:t>
                      </a:r>
                      <a:endParaRPr lang="es-MX" sz="1000">
                        <a:solidFill>
                          <a:srgbClr val="000000"/>
                        </a:solidFill>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s-ES" sz="10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000">
                        <a:solidFill>
                          <a:srgbClr val="000000"/>
                        </a:solidFill>
                        <a:effectLst/>
                        <a:latin typeface="Arial" panose="020B0604020202020204" pitchFamily="34" charset="0"/>
                        <a:ea typeface="Arial" panose="020B0604020202020204" pitchFamily="34" charset="0"/>
                      </a:endParaRPr>
                    </a:p>
                  </a:txBody>
                  <a:tcPr marL="59977" marR="59977" marT="59952" marB="599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gn="ctr">
                        <a:lnSpc>
                          <a:spcPct val="115000"/>
                        </a:lnSpc>
                        <a:spcBef>
                          <a:spcPts val="0"/>
                        </a:spcBef>
                        <a:spcAft>
                          <a:spcPts val="0"/>
                        </a:spcAft>
                      </a:pPr>
                      <a:r>
                        <a:rPr lang="es-ES" sz="10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Hacer más eficiente o mejorar algo</a:t>
                      </a:r>
                      <a:endParaRPr lang="es-MX" sz="1000">
                        <a:solidFill>
                          <a:srgbClr val="000000"/>
                        </a:solidFill>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s-ES" sz="10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Explicar de qué manera se pueden optimizar los procesos para alcanzar el objetivo.</a:t>
                      </a:r>
                      <a:endParaRPr lang="es-MX" sz="1000">
                        <a:solidFill>
                          <a:srgbClr val="000000"/>
                        </a:solidFill>
                        <a:effectLst/>
                        <a:latin typeface="Arial" panose="020B0604020202020204" pitchFamily="34" charset="0"/>
                        <a:ea typeface="Arial" panose="020B0604020202020204" pitchFamily="34" charset="0"/>
                      </a:endParaRPr>
                    </a:p>
                  </a:txBody>
                  <a:tcPr marL="59977" marR="59977" marT="59952" marB="599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gn="ctr">
                        <a:lnSpc>
                          <a:spcPct val="115000"/>
                        </a:lnSpc>
                        <a:spcBef>
                          <a:spcPts val="0"/>
                        </a:spcBef>
                        <a:spcAft>
                          <a:spcPts val="0"/>
                        </a:spcAft>
                      </a:pPr>
                      <a:r>
                        <a:rPr lang="es-ES" sz="10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Inventar, innovar,  diseñar o crear algo nuevo</a:t>
                      </a:r>
                      <a:endParaRPr lang="es-MX" sz="1000">
                        <a:solidFill>
                          <a:srgbClr val="000000"/>
                        </a:solidFill>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s-ES" sz="10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¿Cómo podría ser diferente?</a:t>
                      </a:r>
                      <a:endParaRPr lang="es-MX" sz="1000">
                        <a:solidFill>
                          <a:srgbClr val="000000"/>
                        </a:solidFill>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s-ES" sz="10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¿Qué nuevo producto o propuesta puedo hacer?</a:t>
                      </a:r>
                      <a:endParaRPr lang="es-MX" sz="1000">
                        <a:solidFill>
                          <a:srgbClr val="000000"/>
                        </a:solidFill>
                        <a:effectLst/>
                        <a:latin typeface="Arial" panose="020B0604020202020204" pitchFamily="34" charset="0"/>
                        <a:ea typeface="Arial" panose="020B0604020202020204" pitchFamily="34" charset="0"/>
                      </a:endParaRPr>
                    </a:p>
                  </a:txBody>
                  <a:tcPr marL="59977" marR="59977" marT="59952" marB="599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0"/>
                  </a:ext>
                </a:extLst>
              </a:tr>
              <a:tr h="812931">
                <a:tc gridSpan="4">
                  <a:txBody>
                    <a:bodyPr/>
                    <a:lstStyle/>
                    <a:p>
                      <a:pPr marL="0" marR="0">
                        <a:lnSpc>
                          <a:spcPct val="115000"/>
                        </a:lnSpc>
                        <a:spcBef>
                          <a:spcPts val="0"/>
                        </a:spcBef>
                        <a:spcAft>
                          <a:spcPts val="0"/>
                        </a:spcAft>
                      </a:pPr>
                      <a:r>
                        <a:rPr lang="es-ES"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El deterioro del ambiente en la actualidad obedece a varios factores: históricos (desde el proceso de industrialización del siglo XVIII hasta las dificultades a las cuales se enfrentan los acuerdos y tratados sobre cambio climático) y científicos, en el sentido de dar a conocer tecnologías más amigables con el ambiente y que permitan reducir nuestra huella ecológica.</a:t>
                      </a:r>
                      <a:endParaRPr lang="es-MX" sz="1000" dirty="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endParaRPr lang="es-MX" sz="1000" dirty="0" smtClean="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endParaRPr lang="es-MX" sz="1000" dirty="0" smtClean="0">
                        <a:solidFill>
                          <a:srgbClr val="000000"/>
                        </a:solidFill>
                        <a:effectLst/>
                        <a:latin typeface="Arial" panose="020B0604020202020204" pitchFamily="34" charset="0"/>
                        <a:ea typeface="Arial" panose="020B0604020202020204" pitchFamily="34" charset="0"/>
                      </a:endParaRPr>
                    </a:p>
                  </a:txBody>
                  <a:tcPr marL="59977" marR="59977" marT="59952" marB="599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097206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4"/>
          <a:stretch>
            <a:fillRect/>
          </a:stretch>
        </p:blipFill>
        <p:spPr>
          <a:xfrm>
            <a:off x="1" y="4225590"/>
            <a:ext cx="9144000" cy="917913"/>
          </a:xfrm>
          <a:prstGeom prst="rect">
            <a:avLst/>
          </a:prstGeom>
        </p:spPr>
      </p:pic>
      <p:pic>
        <p:nvPicPr>
          <p:cNvPr id="10" name="Imagen 9"/>
          <p:cNvPicPr>
            <a:picLocks noChangeAspect="1"/>
          </p:cNvPicPr>
          <p:nvPr/>
        </p:nvPicPr>
        <p:blipFill rotWithShape="1">
          <a:blip r:embed="rId5">
            <a:extLst>
              <a:ext uri="{28A0092B-C50C-407E-A947-70E740481C1C}">
                <a14:useLocalDpi xmlns:a14="http://schemas.microsoft.com/office/drawing/2010/main" val="0"/>
              </a:ext>
            </a:extLst>
          </a:blip>
          <a:srcRect l="5435" t="22195" r="8152" b="7876"/>
          <a:stretch/>
        </p:blipFill>
        <p:spPr>
          <a:xfrm>
            <a:off x="7453424" y="4239491"/>
            <a:ext cx="1690577" cy="904011"/>
          </a:xfrm>
          <a:prstGeom prst="rect">
            <a:avLst/>
          </a:prstGeom>
        </p:spPr>
      </p:pic>
      <p:sp>
        <p:nvSpPr>
          <p:cNvPr id="8" name="Text Placeholder 2"/>
          <p:cNvSpPr>
            <a:spLocks noGrp="1"/>
          </p:cNvSpPr>
          <p:nvPr>
            <p:ph type="body" sz="quarter" idx="12"/>
          </p:nvPr>
        </p:nvSpPr>
        <p:spPr>
          <a:xfrm>
            <a:off x="77050" y="1221226"/>
            <a:ext cx="8221662" cy="355600"/>
          </a:xfrm>
        </p:spPr>
        <p:txBody>
          <a:bodyPr/>
          <a:lstStyle/>
          <a:p>
            <a:pPr marL="0">
              <a:lnSpc>
                <a:spcPct val="115000"/>
              </a:lnSpc>
              <a:spcBef>
                <a:spcPts val="0"/>
              </a:spcBef>
              <a:spcAft>
                <a:spcPts val="0"/>
              </a:spcAft>
              <a:defRPr/>
            </a:pPr>
            <a:r>
              <a:rPr lang="es-ES" sz="1400"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II. Intención. </a:t>
            </a:r>
            <a:r>
              <a:rPr lang="es-ES" sz="1400" b="1" dirty="0">
                <a:solidFill>
                  <a:srgbClr val="1155CC"/>
                </a:solidFill>
                <a:latin typeface="Century Gothic" panose="020B0502020202020204" pitchFamily="34" charset="0"/>
                <a:ea typeface="Century Gothic" panose="020B0502020202020204" pitchFamily="34" charset="0"/>
                <a:cs typeface="Century Gothic" panose="020B0502020202020204" pitchFamily="34" charset="0"/>
              </a:rPr>
              <a:t>Sólo una de las propuestas da nombre al proyecto. </a:t>
            </a:r>
            <a:endParaRPr lang="es-MX" sz="1400" dirty="0">
              <a:solidFill>
                <a:srgbClr val="000000"/>
              </a:solidFill>
              <a:latin typeface="Arial" panose="020B0604020202020204" pitchFamily="34" charset="0"/>
              <a:ea typeface="Arial" panose="020B0604020202020204" pitchFamily="34" charset="0"/>
            </a:endParaRPr>
          </a:p>
          <a:p>
            <a:pPr>
              <a:defRPr/>
            </a:pPr>
            <a:endParaRPr lang="es-MX" sz="1400" dirty="0"/>
          </a:p>
        </p:txBody>
      </p:sp>
      <p:graphicFrame>
        <p:nvGraphicFramePr>
          <p:cNvPr id="9" name="Content Placeholder 7"/>
          <p:cNvGraphicFramePr>
            <a:graphicFrameLocks/>
          </p:cNvGraphicFramePr>
          <p:nvPr>
            <p:extLst>
              <p:ext uri="{D42A27DB-BD31-4B8C-83A1-F6EECF244321}">
                <p14:modId xmlns:p14="http://schemas.microsoft.com/office/powerpoint/2010/main" val="1186778535"/>
              </p:ext>
            </p:extLst>
          </p:nvPr>
        </p:nvGraphicFramePr>
        <p:xfrm>
          <a:off x="309040" y="1576826"/>
          <a:ext cx="8221664" cy="2763552"/>
        </p:xfrm>
        <a:graphic>
          <a:graphicData uri="http://schemas.openxmlformats.org/drawingml/2006/table">
            <a:tbl>
              <a:tblPr/>
              <a:tblGrid>
                <a:gridCol w="1972521">
                  <a:extLst>
                    <a:ext uri="{9D8B030D-6E8A-4147-A177-3AD203B41FA5}">
                      <a16:colId xmlns:a16="http://schemas.microsoft.com/office/drawing/2014/main" val="20000"/>
                    </a:ext>
                  </a:extLst>
                </a:gridCol>
                <a:gridCol w="2024109">
                  <a:extLst>
                    <a:ext uri="{9D8B030D-6E8A-4147-A177-3AD203B41FA5}">
                      <a16:colId xmlns:a16="http://schemas.microsoft.com/office/drawing/2014/main" val="20001"/>
                    </a:ext>
                  </a:extLst>
                </a:gridCol>
                <a:gridCol w="2006353">
                  <a:extLst>
                    <a:ext uri="{9D8B030D-6E8A-4147-A177-3AD203B41FA5}">
                      <a16:colId xmlns:a16="http://schemas.microsoft.com/office/drawing/2014/main" val="20002"/>
                    </a:ext>
                  </a:extLst>
                </a:gridCol>
                <a:gridCol w="2218681">
                  <a:extLst>
                    <a:ext uri="{9D8B030D-6E8A-4147-A177-3AD203B41FA5}">
                      <a16:colId xmlns:a16="http://schemas.microsoft.com/office/drawing/2014/main" val="20003"/>
                    </a:ext>
                  </a:extLst>
                </a:gridCol>
              </a:tblGrid>
              <a:tr h="670928">
                <a:tc>
                  <a:txBody>
                    <a:bodyPr/>
                    <a:lstStyle/>
                    <a:p>
                      <a:pPr marL="0" marR="0" algn="ctr">
                        <a:lnSpc>
                          <a:spcPct val="115000"/>
                        </a:lnSpc>
                        <a:spcBef>
                          <a:spcPts val="0"/>
                        </a:spcBef>
                        <a:spcAft>
                          <a:spcPts val="0"/>
                        </a:spcAft>
                      </a:pPr>
                      <a:r>
                        <a:rPr lang="es-ES" sz="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Dar explicación</a:t>
                      </a:r>
                      <a:endParaRPr lang="es-MX" sz="800" dirty="0">
                        <a:solidFill>
                          <a:srgbClr val="000000"/>
                        </a:solidFill>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s-ES" sz="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¿Por qué algo es cómo es?</a:t>
                      </a:r>
                      <a:endParaRPr lang="es-MX" sz="800" dirty="0">
                        <a:solidFill>
                          <a:srgbClr val="000000"/>
                        </a:solidFill>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s-ES" sz="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Determinar las razones que generan el problema o la situación.</a:t>
                      </a:r>
                      <a:endParaRPr lang="es-MX" sz="800" dirty="0">
                        <a:solidFill>
                          <a:srgbClr val="000000"/>
                        </a:solidFill>
                        <a:effectLst/>
                        <a:latin typeface="Arial" panose="020B0604020202020204" pitchFamily="34" charset="0"/>
                        <a:ea typeface="Arial" panose="020B0604020202020204" pitchFamily="34" charset="0"/>
                      </a:endParaRPr>
                    </a:p>
                  </a:txBody>
                  <a:tcPr marL="59977" marR="59977" marT="59952" marB="599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gn="ctr">
                        <a:lnSpc>
                          <a:spcPct val="115000"/>
                        </a:lnSpc>
                        <a:spcBef>
                          <a:spcPts val="0"/>
                        </a:spcBef>
                        <a:spcAft>
                          <a:spcPts val="0"/>
                        </a:spcAft>
                      </a:pPr>
                      <a:r>
                        <a:rPr lang="es-ES" sz="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Resolver un problema</a:t>
                      </a:r>
                      <a:endParaRPr lang="es-MX" sz="800" dirty="0">
                        <a:solidFill>
                          <a:srgbClr val="000000"/>
                        </a:solidFill>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s-ES" sz="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Explicar de manera detallada cómo se puede abordar y/o solucionar el problema</a:t>
                      </a:r>
                      <a:r>
                        <a:rPr lang="es-ES" sz="8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t>
                      </a:r>
                      <a:r>
                        <a:rPr lang="es-ES" sz="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800" dirty="0">
                        <a:solidFill>
                          <a:srgbClr val="000000"/>
                        </a:solidFill>
                        <a:effectLst/>
                        <a:latin typeface="Arial" panose="020B0604020202020204" pitchFamily="34" charset="0"/>
                        <a:ea typeface="Arial" panose="020B0604020202020204" pitchFamily="34" charset="0"/>
                      </a:endParaRPr>
                    </a:p>
                  </a:txBody>
                  <a:tcPr marL="59977" marR="59977" marT="59952" marB="599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gn="ctr">
                        <a:lnSpc>
                          <a:spcPct val="115000"/>
                        </a:lnSpc>
                        <a:spcBef>
                          <a:spcPts val="0"/>
                        </a:spcBef>
                        <a:spcAft>
                          <a:spcPts val="0"/>
                        </a:spcAft>
                      </a:pPr>
                      <a:r>
                        <a:rPr lang="es-ES" sz="8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Hacer más eficiente o mejorar algo</a:t>
                      </a:r>
                      <a:endParaRPr lang="es-MX" sz="800">
                        <a:solidFill>
                          <a:srgbClr val="000000"/>
                        </a:solidFill>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s-ES" sz="8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Explicar de qué manera se pueden optimizar los procesos para alcanzar el objetivo.</a:t>
                      </a:r>
                      <a:endParaRPr lang="es-MX" sz="800">
                        <a:solidFill>
                          <a:srgbClr val="000000"/>
                        </a:solidFill>
                        <a:effectLst/>
                        <a:latin typeface="Arial" panose="020B0604020202020204" pitchFamily="34" charset="0"/>
                        <a:ea typeface="Arial" panose="020B0604020202020204" pitchFamily="34" charset="0"/>
                      </a:endParaRPr>
                    </a:p>
                  </a:txBody>
                  <a:tcPr marL="59977" marR="59977" marT="59952" marB="599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gn="ctr">
                        <a:lnSpc>
                          <a:spcPct val="115000"/>
                        </a:lnSpc>
                        <a:spcBef>
                          <a:spcPts val="0"/>
                        </a:spcBef>
                        <a:spcAft>
                          <a:spcPts val="0"/>
                        </a:spcAft>
                      </a:pPr>
                      <a:r>
                        <a:rPr lang="es-ES" sz="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Inventar, innovar,  diseñar o crear algo nuevo</a:t>
                      </a:r>
                      <a:endParaRPr lang="es-MX" sz="800" dirty="0">
                        <a:solidFill>
                          <a:srgbClr val="000000"/>
                        </a:solidFill>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s-ES" sz="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¿Cómo podría ser diferente?</a:t>
                      </a:r>
                      <a:endParaRPr lang="es-MX" sz="800" dirty="0">
                        <a:solidFill>
                          <a:srgbClr val="000000"/>
                        </a:solidFill>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s-ES" sz="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¿Qué nuevo producto o propuesta puedo hacer?</a:t>
                      </a:r>
                      <a:endParaRPr lang="es-MX" sz="800" dirty="0">
                        <a:solidFill>
                          <a:srgbClr val="000000"/>
                        </a:solidFill>
                        <a:effectLst/>
                        <a:latin typeface="Arial" panose="020B0604020202020204" pitchFamily="34" charset="0"/>
                        <a:ea typeface="Arial" panose="020B0604020202020204" pitchFamily="34" charset="0"/>
                      </a:endParaRPr>
                    </a:p>
                  </a:txBody>
                  <a:tcPr marL="59977" marR="59977" marT="59952" marB="599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0"/>
                  </a:ext>
                </a:extLst>
              </a:tr>
              <a:tr h="642175">
                <a:tc>
                  <a:txBody>
                    <a:bodyPr/>
                    <a:lstStyle/>
                    <a:p>
                      <a:pPr marL="0" marR="0">
                        <a:lnSpc>
                          <a:spcPct val="115000"/>
                        </a:lnSpc>
                        <a:spcBef>
                          <a:spcPts val="0"/>
                        </a:spcBef>
                        <a:spcAft>
                          <a:spcPts val="0"/>
                        </a:spcAft>
                      </a:pPr>
                      <a:r>
                        <a:rPr lang="es-MX" sz="800" b="0" i="0" u="none" strike="noStrike" cap="none"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sym typeface="Arial"/>
                        </a:rPr>
                        <a:t>Los esfuerzos que la sociedad realiza para prevenir y/o corregir el comportamiento desviado integran lo que se denomina el control social. El instrumento más poderoso de control social es la socialización, a través de la cual la sociedad logra que los niños internalicen sus normas, proceso que constituye una presión para que las personas hagan lo que se supone que deben hacer, ya sea a través de sanciones morales o legales</a:t>
                      </a:r>
                    </a:p>
                  </a:txBody>
                  <a:tcPr marL="59977" marR="59977" marT="59952" marB="599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MX" sz="800" b="0" i="0" u="none" strike="noStrike" cap="none"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sym typeface="Arial"/>
                        </a:rPr>
                        <a:t>Es importante resaltar que los y las jóvenes han sido socializados en el consumo como modo de satisfacción de sus deseos y necesidades. El consumismo se refiere tanto a la acumulación o compra de bienes o servicios considerados no esenciales, como al sistema político y económico que promueve la adquisición de riqueza como signo de status y prestigio, riqueza que es asimilada con la satisfacción personal.</a:t>
                      </a:r>
                      <a:endParaRPr lang="es-MX" sz="800" b="0" i="0" u="none" strike="noStrike" cap="none"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sym typeface="Arial"/>
                      </a:endParaRPr>
                    </a:p>
                  </a:txBody>
                  <a:tcPr marL="59977" marR="59977" marT="59952" marB="599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MX" sz="800" b="0" i="0" u="none" strike="noStrike" cap="none"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sym typeface="Arial"/>
                        </a:rPr>
                        <a:t>En este sentido, resulta importante indagar en los diferentes consumos que realizan especialmente los jóvenes, teniendo en cuenta que la búsqueda y la construcción de la identidad juvenil está íntimamente relacionada con el ámbito recreativo y con el consumo de diferentes aspectos como por ejemplo el baile, la música, la indumentaria, los escenarios sofisticados, así como también las drogas</a:t>
                      </a:r>
                      <a:endParaRPr lang="es-MX" sz="800" b="0" i="0" u="none" strike="noStrike" cap="none"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sym typeface="Arial"/>
                      </a:endParaRPr>
                    </a:p>
                  </a:txBody>
                  <a:tcPr marL="59977" marR="59977" marT="59952" marB="599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MX" sz="800" b="0" i="0" u="none" strike="noStrike" cap="none"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sym typeface="Arial"/>
                        </a:rPr>
                        <a:t>A nuestro entender, en torno a este tipo de escenarios se abren nuevas posibilidades para aportar desde la escuela a la creación de espacios públicos democráticos, en los que se traspasa la oposición entre las diferencias y se produce un intercambio, una interacción que las modifica de tal manera que genera un tercer término al que llamamos “nosotros”. Una nueva identidad común. Se instala el poder vivir juntos (Onetto, 2004)</a:t>
                      </a:r>
                    </a:p>
                    <a:p>
                      <a:endParaRPr lang="es-MX" sz="800" b="0" i="0" u="none" strike="noStrike" cap="none"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sym typeface="Arial"/>
                      </a:endParaRPr>
                    </a:p>
                  </a:txBody>
                  <a:tcPr marL="59977" marR="59977" marT="59952" marB="599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003386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4"/>
          <a:stretch>
            <a:fillRect/>
          </a:stretch>
        </p:blipFill>
        <p:spPr>
          <a:xfrm>
            <a:off x="1" y="4225590"/>
            <a:ext cx="9144000" cy="917913"/>
          </a:xfrm>
          <a:prstGeom prst="rect">
            <a:avLst/>
          </a:prstGeom>
        </p:spPr>
      </p:pic>
      <p:pic>
        <p:nvPicPr>
          <p:cNvPr id="10" name="Imagen 9"/>
          <p:cNvPicPr>
            <a:picLocks noChangeAspect="1"/>
          </p:cNvPicPr>
          <p:nvPr/>
        </p:nvPicPr>
        <p:blipFill rotWithShape="1">
          <a:blip r:embed="rId5">
            <a:extLst>
              <a:ext uri="{28A0092B-C50C-407E-A947-70E740481C1C}">
                <a14:useLocalDpi xmlns:a14="http://schemas.microsoft.com/office/drawing/2010/main" val="0"/>
              </a:ext>
            </a:extLst>
          </a:blip>
          <a:srcRect l="5435" t="22195" r="8152" b="7876"/>
          <a:stretch/>
        </p:blipFill>
        <p:spPr>
          <a:xfrm>
            <a:off x="7453424" y="4239491"/>
            <a:ext cx="1690577" cy="904011"/>
          </a:xfrm>
          <a:prstGeom prst="rect">
            <a:avLst/>
          </a:prstGeom>
        </p:spPr>
      </p:pic>
      <p:sp>
        <p:nvSpPr>
          <p:cNvPr id="8" name="Text Placeholder 2"/>
          <p:cNvSpPr>
            <a:spLocks noGrp="1"/>
          </p:cNvSpPr>
          <p:nvPr>
            <p:ph type="body" sz="quarter" idx="12"/>
          </p:nvPr>
        </p:nvSpPr>
        <p:spPr>
          <a:xfrm>
            <a:off x="77050" y="1221226"/>
            <a:ext cx="8221662" cy="355600"/>
          </a:xfrm>
        </p:spPr>
        <p:txBody>
          <a:bodyPr/>
          <a:lstStyle/>
          <a:p>
            <a:pPr marL="0">
              <a:lnSpc>
                <a:spcPct val="115000"/>
              </a:lnSpc>
              <a:spcBef>
                <a:spcPts val="0"/>
              </a:spcBef>
              <a:spcAft>
                <a:spcPts val="0"/>
              </a:spcAft>
              <a:defRPr/>
            </a:pPr>
            <a:r>
              <a:rPr lang="es-ES" sz="1400"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II. Intención. </a:t>
            </a:r>
            <a:r>
              <a:rPr lang="es-ES" sz="1400" b="1" dirty="0">
                <a:solidFill>
                  <a:srgbClr val="1155CC"/>
                </a:solidFill>
                <a:latin typeface="Century Gothic" panose="020B0502020202020204" pitchFamily="34" charset="0"/>
                <a:ea typeface="Century Gothic" panose="020B0502020202020204" pitchFamily="34" charset="0"/>
                <a:cs typeface="Century Gothic" panose="020B0502020202020204" pitchFamily="34" charset="0"/>
              </a:rPr>
              <a:t>Sólo una de las propuestas da nombre al proyecto. </a:t>
            </a:r>
            <a:endParaRPr lang="es-MX" sz="1400" dirty="0">
              <a:solidFill>
                <a:srgbClr val="000000"/>
              </a:solidFill>
              <a:latin typeface="Arial" panose="020B0604020202020204" pitchFamily="34" charset="0"/>
              <a:ea typeface="Arial" panose="020B0604020202020204" pitchFamily="34" charset="0"/>
            </a:endParaRPr>
          </a:p>
          <a:p>
            <a:pPr>
              <a:defRPr/>
            </a:pPr>
            <a:endParaRPr lang="es-MX" sz="1400" dirty="0"/>
          </a:p>
        </p:txBody>
      </p:sp>
      <p:graphicFrame>
        <p:nvGraphicFramePr>
          <p:cNvPr id="9" name="Content Placeholder 7"/>
          <p:cNvGraphicFramePr>
            <a:graphicFrameLocks/>
          </p:cNvGraphicFramePr>
          <p:nvPr>
            <p:extLst>
              <p:ext uri="{D42A27DB-BD31-4B8C-83A1-F6EECF244321}">
                <p14:modId xmlns:p14="http://schemas.microsoft.com/office/powerpoint/2010/main" val="1941608506"/>
              </p:ext>
            </p:extLst>
          </p:nvPr>
        </p:nvGraphicFramePr>
        <p:xfrm>
          <a:off x="309040" y="1576826"/>
          <a:ext cx="8328932" cy="2763552"/>
        </p:xfrm>
        <a:graphic>
          <a:graphicData uri="http://schemas.openxmlformats.org/drawingml/2006/table">
            <a:tbl>
              <a:tblPr/>
              <a:tblGrid>
                <a:gridCol w="1945888">
                  <a:extLst>
                    <a:ext uri="{9D8B030D-6E8A-4147-A177-3AD203B41FA5}">
                      <a16:colId xmlns:a16="http://schemas.microsoft.com/office/drawing/2014/main" val="20000"/>
                    </a:ext>
                  </a:extLst>
                </a:gridCol>
                <a:gridCol w="2112886">
                  <a:extLst>
                    <a:ext uri="{9D8B030D-6E8A-4147-A177-3AD203B41FA5}">
                      <a16:colId xmlns:a16="http://schemas.microsoft.com/office/drawing/2014/main" val="20001"/>
                    </a:ext>
                  </a:extLst>
                </a:gridCol>
                <a:gridCol w="2112885">
                  <a:extLst>
                    <a:ext uri="{9D8B030D-6E8A-4147-A177-3AD203B41FA5}">
                      <a16:colId xmlns:a16="http://schemas.microsoft.com/office/drawing/2014/main" val="20002"/>
                    </a:ext>
                  </a:extLst>
                </a:gridCol>
                <a:gridCol w="2157273">
                  <a:extLst>
                    <a:ext uri="{9D8B030D-6E8A-4147-A177-3AD203B41FA5}">
                      <a16:colId xmlns:a16="http://schemas.microsoft.com/office/drawing/2014/main" val="20003"/>
                    </a:ext>
                  </a:extLst>
                </a:gridCol>
              </a:tblGrid>
              <a:tr h="670928">
                <a:tc>
                  <a:txBody>
                    <a:bodyPr/>
                    <a:lstStyle/>
                    <a:p>
                      <a:pPr marL="0" marR="0" algn="ctr">
                        <a:lnSpc>
                          <a:spcPct val="115000"/>
                        </a:lnSpc>
                        <a:spcBef>
                          <a:spcPts val="0"/>
                        </a:spcBef>
                        <a:spcAft>
                          <a:spcPts val="0"/>
                        </a:spcAft>
                      </a:pPr>
                      <a:r>
                        <a:rPr lang="es-ES" sz="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Dar explicación</a:t>
                      </a:r>
                      <a:endParaRPr lang="es-MX" sz="800" dirty="0">
                        <a:solidFill>
                          <a:srgbClr val="000000"/>
                        </a:solidFill>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s-ES" sz="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¿Por qué algo es cómo es?</a:t>
                      </a:r>
                      <a:endParaRPr lang="es-MX" sz="800" dirty="0">
                        <a:solidFill>
                          <a:srgbClr val="000000"/>
                        </a:solidFill>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s-ES" sz="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Determinar las razones que generan el problema o la situación.</a:t>
                      </a:r>
                      <a:endParaRPr lang="es-MX" sz="800" dirty="0">
                        <a:solidFill>
                          <a:srgbClr val="000000"/>
                        </a:solidFill>
                        <a:effectLst/>
                        <a:latin typeface="Arial" panose="020B0604020202020204" pitchFamily="34" charset="0"/>
                        <a:ea typeface="Arial" panose="020B0604020202020204" pitchFamily="34" charset="0"/>
                      </a:endParaRPr>
                    </a:p>
                  </a:txBody>
                  <a:tcPr marL="59977" marR="59977" marT="59952" marB="599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gn="ctr">
                        <a:lnSpc>
                          <a:spcPct val="115000"/>
                        </a:lnSpc>
                        <a:spcBef>
                          <a:spcPts val="0"/>
                        </a:spcBef>
                        <a:spcAft>
                          <a:spcPts val="0"/>
                        </a:spcAft>
                      </a:pPr>
                      <a:r>
                        <a:rPr lang="es-ES" sz="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Resolver un problema</a:t>
                      </a:r>
                      <a:endParaRPr lang="es-MX" sz="800" dirty="0">
                        <a:solidFill>
                          <a:srgbClr val="000000"/>
                        </a:solidFill>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s-ES" sz="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Explicar de manera detallada cómo se puede abordar y/o solucionar el problema</a:t>
                      </a:r>
                      <a:r>
                        <a:rPr lang="es-ES" sz="8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t>
                      </a:r>
                      <a:r>
                        <a:rPr lang="es-ES" sz="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800" dirty="0">
                        <a:solidFill>
                          <a:srgbClr val="000000"/>
                        </a:solidFill>
                        <a:effectLst/>
                        <a:latin typeface="Arial" panose="020B0604020202020204" pitchFamily="34" charset="0"/>
                        <a:ea typeface="Arial" panose="020B0604020202020204" pitchFamily="34" charset="0"/>
                      </a:endParaRPr>
                    </a:p>
                  </a:txBody>
                  <a:tcPr marL="59977" marR="59977" marT="59952" marB="599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gn="ctr">
                        <a:lnSpc>
                          <a:spcPct val="115000"/>
                        </a:lnSpc>
                        <a:spcBef>
                          <a:spcPts val="0"/>
                        </a:spcBef>
                        <a:spcAft>
                          <a:spcPts val="0"/>
                        </a:spcAft>
                      </a:pPr>
                      <a:r>
                        <a:rPr lang="es-ES" sz="8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Hacer más eficiente o mejorar algo</a:t>
                      </a:r>
                      <a:endParaRPr lang="es-MX" sz="800">
                        <a:solidFill>
                          <a:srgbClr val="000000"/>
                        </a:solidFill>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s-ES" sz="8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Explicar de qué manera se pueden optimizar los procesos para alcanzar el objetivo.</a:t>
                      </a:r>
                      <a:endParaRPr lang="es-MX" sz="800">
                        <a:solidFill>
                          <a:srgbClr val="000000"/>
                        </a:solidFill>
                        <a:effectLst/>
                        <a:latin typeface="Arial" panose="020B0604020202020204" pitchFamily="34" charset="0"/>
                        <a:ea typeface="Arial" panose="020B0604020202020204" pitchFamily="34" charset="0"/>
                      </a:endParaRPr>
                    </a:p>
                  </a:txBody>
                  <a:tcPr marL="59977" marR="59977" marT="59952" marB="599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gn="ctr">
                        <a:lnSpc>
                          <a:spcPct val="115000"/>
                        </a:lnSpc>
                        <a:spcBef>
                          <a:spcPts val="0"/>
                        </a:spcBef>
                        <a:spcAft>
                          <a:spcPts val="0"/>
                        </a:spcAft>
                      </a:pPr>
                      <a:r>
                        <a:rPr lang="es-ES" sz="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Inventar, innovar,  diseñar o crear algo nuevo</a:t>
                      </a:r>
                      <a:endParaRPr lang="es-MX" sz="800" dirty="0">
                        <a:solidFill>
                          <a:srgbClr val="000000"/>
                        </a:solidFill>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s-ES" sz="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¿Cómo podría ser diferente?</a:t>
                      </a:r>
                      <a:endParaRPr lang="es-MX" sz="800" dirty="0">
                        <a:solidFill>
                          <a:srgbClr val="000000"/>
                        </a:solidFill>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s-ES" sz="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¿Qué nuevo producto o propuesta puedo hacer?</a:t>
                      </a:r>
                      <a:endParaRPr lang="es-MX" sz="800" dirty="0">
                        <a:solidFill>
                          <a:srgbClr val="000000"/>
                        </a:solidFill>
                        <a:effectLst/>
                        <a:latin typeface="Arial" panose="020B0604020202020204" pitchFamily="34" charset="0"/>
                        <a:ea typeface="Arial" panose="020B0604020202020204" pitchFamily="34" charset="0"/>
                      </a:endParaRPr>
                    </a:p>
                  </a:txBody>
                  <a:tcPr marL="59977" marR="59977" marT="59952" marB="599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0"/>
                  </a:ext>
                </a:extLst>
              </a:tr>
              <a:tr h="642175">
                <a:tc>
                  <a:txBody>
                    <a:bodyPr/>
                    <a:lstStyle/>
                    <a:p>
                      <a:pPr marL="0" marR="0">
                        <a:lnSpc>
                          <a:spcPct val="115000"/>
                        </a:lnSpc>
                        <a:spcBef>
                          <a:spcPts val="0"/>
                        </a:spcBef>
                        <a:spcAft>
                          <a:spcPts val="0"/>
                        </a:spcAft>
                      </a:pPr>
                      <a:r>
                        <a:rPr lang="es-MX" sz="800" b="0" i="0" u="none" strike="noStrike" cap="none"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sym typeface="Arial"/>
                        </a:rPr>
                        <a:t>Los esfuerzos que la sociedad realiza para prevenir y/o corregir el comportamiento desviado integran lo que se denomina el control social. El instrumento más poderoso de control social es la socialización, a través de la cual la sociedad logra que los niños internalicen sus normas, proceso que constituye una presión para que las personas hagan lo que se supone que deben hacer, ya sea a través de sanciones morales o legales</a:t>
                      </a:r>
                    </a:p>
                  </a:txBody>
                  <a:tcPr marL="59977" marR="59977" marT="59952" marB="599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MX" sz="800" b="0" i="0" u="none" strike="noStrike" cap="none"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sym typeface="Arial"/>
                        </a:rPr>
                        <a:t>Es importante resaltar que los y las jóvenes han sido socializados en el consumo como modo de satisfacción de sus deseos y necesidades. El consumismo se refiere tanto a la acumulación o compra de bienes o servicios considerados no esenciales, como al sistema político y económico que promueve la adquisición de riqueza como signo de status y prestigio, riqueza que es asimilada con la satisfacción personal.</a:t>
                      </a:r>
                      <a:endParaRPr lang="es-MX" sz="800" b="0" i="0" u="none" strike="noStrike" cap="none"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sym typeface="Arial"/>
                      </a:endParaRPr>
                    </a:p>
                  </a:txBody>
                  <a:tcPr marL="59977" marR="59977" marT="59952" marB="599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MX" sz="800" b="0" i="0" u="none" strike="noStrike" cap="none"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sym typeface="Arial"/>
                        </a:rPr>
                        <a:t>En este sentido, resulta importante indagar en los diferentes consumos que realizan especialmente los jóvenes, teniendo en cuenta que la búsqueda y la construcción de la identidad juvenil está íntimamente relacionada con el ámbito recreativo y con el consumo de diferentes aspectos como por ejemplo el baile, la música, la indumentaria, los escenarios sofisticados, así como también las drogas</a:t>
                      </a:r>
                      <a:endParaRPr lang="es-MX" sz="800" b="0" i="0" u="none" strike="noStrike" cap="none"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sym typeface="Arial"/>
                      </a:endParaRPr>
                    </a:p>
                  </a:txBody>
                  <a:tcPr marL="59977" marR="59977" marT="59952" marB="599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MX" sz="800" b="0" i="0" u="none" strike="noStrike" cap="none"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sym typeface="Arial"/>
                        </a:rPr>
                        <a:t>A nuestro entender, en torno a este tipo de escenarios se abren nuevas posibilidades para aportar desde la escuela a la creación de espacios públicos democráticos, en los que se traspasa la oposición entre las diferencias y se produce un intercambio, una interacción que las modifica de tal manera que genera un tercer término al que llamamos “nosotros”. Una nueva identidad común. Se instala el poder vivir juntos (Onetto, 2004)</a:t>
                      </a:r>
                    </a:p>
                    <a:p>
                      <a:endParaRPr lang="es-MX" sz="800" b="0" i="0" u="none" strike="noStrike" cap="none"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sym typeface="Arial"/>
                      </a:endParaRPr>
                    </a:p>
                  </a:txBody>
                  <a:tcPr marL="59977" marR="59977" marT="59952" marB="599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763508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4"/>
          <a:stretch>
            <a:fillRect/>
          </a:stretch>
        </p:blipFill>
        <p:spPr>
          <a:xfrm>
            <a:off x="1" y="4225590"/>
            <a:ext cx="9144000" cy="917913"/>
          </a:xfrm>
          <a:prstGeom prst="rect">
            <a:avLst/>
          </a:prstGeom>
        </p:spPr>
      </p:pic>
      <p:pic>
        <p:nvPicPr>
          <p:cNvPr id="10" name="Imagen 9"/>
          <p:cNvPicPr>
            <a:picLocks noChangeAspect="1"/>
          </p:cNvPicPr>
          <p:nvPr/>
        </p:nvPicPr>
        <p:blipFill rotWithShape="1">
          <a:blip r:embed="rId5">
            <a:extLst>
              <a:ext uri="{28A0092B-C50C-407E-A947-70E740481C1C}">
                <a14:useLocalDpi xmlns:a14="http://schemas.microsoft.com/office/drawing/2010/main" val="0"/>
              </a:ext>
            </a:extLst>
          </a:blip>
          <a:srcRect l="5435" t="22195" r="8152" b="7876"/>
          <a:stretch/>
        </p:blipFill>
        <p:spPr>
          <a:xfrm>
            <a:off x="7453424" y="4239491"/>
            <a:ext cx="1690577" cy="904011"/>
          </a:xfrm>
          <a:prstGeom prst="rect">
            <a:avLst/>
          </a:prstGeom>
        </p:spPr>
      </p:pic>
      <p:sp>
        <p:nvSpPr>
          <p:cNvPr id="11" name="Rectangle 8"/>
          <p:cNvSpPr>
            <a:spLocks noChangeArrowheads="1"/>
          </p:cNvSpPr>
          <p:nvPr/>
        </p:nvSpPr>
        <p:spPr bwMode="auto">
          <a:xfrm>
            <a:off x="136053" y="1570118"/>
            <a:ext cx="8221662"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nSpc>
                <a:spcPct val="115000"/>
              </a:lnSpc>
            </a:pPr>
            <a:r>
              <a:rPr lang="es-ES" altLang="es-MX" sz="1400" b="1" dirty="0">
                <a:solidFill>
                  <a:srgbClr val="000000"/>
                </a:solidFill>
                <a:latin typeface="Century Gothic" panose="020B0502020202020204" pitchFamily="34" charset="0"/>
              </a:rPr>
              <a:t>III. Objetivo general del proyecto.</a:t>
            </a:r>
            <a:r>
              <a:rPr lang="es-ES" altLang="es-MX" sz="1400" b="1" dirty="0">
                <a:solidFill>
                  <a:srgbClr val="3C78D8"/>
                </a:solidFill>
                <a:latin typeface="Century Gothic" panose="020B0502020202020204" pitchFamily="34" charset="0"/>
              </a:rPr>
              <a:t> Toma en cuenta a todas las asignaturas  involucradas.</a:t>
            </a:r>
            <a:endParaRPr lang="es-MX" altLang="es-MX" sz="1400" dirty="0">
              <a:solidFill>
                <a:srgbClr val="000000"/>
              </a:solidFill>
              <a:latin typeface="Arial" panose="020B0604020202020204" pitchFamily="34" charset="0"/>
              <a:cs typeface="Arial" panose="020B0604020202020204" pitchFamily="34" charset="0"/>
            </a:endParaRPr>
          </a:p>
        </p:txBody>
      </p:sp>
      <p:graphicFrame>
        <p:nvGraphicFramePr>
          <p:cNvPr id="12" name="Table 9"/>
          <p:cNvGraphicFramePr>
            <a:graphicFrameLocks noGrp="1"/>
          </p:cNvGraphicFramePr>
          <p:nvPr>
            <p:extLst>
              <p:ext uri="{D42A27DB-BD31-4B8C-83A1-F6EECF244321}">
                <p14:modId xmlns:p14="http://schemas.microsoft.com/office/powerpoint/2010/main" val="1557149798"/>
              </p:ext>
            </p:extLst>
          </p:nvPr>
        </p:nvGraphicFramePr>
        <p:xfrm>
          <a:off x="237359" y="2051702"/>
          <a:ext cx="8666943" cy="2433566"/>
        </p:xfrm>
        <a:graphic>
          <a:graphicData uri="http://schemas.openxmlformats.org/drawingml/2006/table">
            <a:tbl>
              <a:tblPr/>
              <a:tblGrid>
                <a:gridCol w="8666943">
                  <a:extLst>
                    <a:ext uri="{9D8B030D-6E8A-4147-A177-3AD203B41FA5}">
                      <a16:colId xmlns:a16="http://schemas.microsoft.com/office/drawing/2014/main" val="20000"/>
                    </a:ext>
                  </a:extLst>
                </a:gridCol>
              </a:tblGrid>
              <a:tr h="1444625">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just" defTabSz="457200" rtl="0" eaLnBrk="1" fontAlgn="base" latinLnBrk="0" hangingPunct="1">
                        <a:lnSpc>
                          <a:spcPct val="115000"/>
                        </a:lnSpc>
                        <a:spcBef>
                          <a:spcPts val="375"/>
                        </a:spcBef>
                        <a:spcAft>
                          <a:spcPct val="0"/>
                        </a:spcAft>
                        <a:buClrTx/>
                        <a:buSzTx/>
                        <a:buFontTx/>
                        <a:buNone/>
                        <a:tabLst/>
                      </a:pPr>
                      <a:r>
                        <a:rPr kumimoji="0" lang="es-MX" altLang="es-MX" sz="1000" b="0" i="0" u="none" strike="noStrike" cap="none" normalizeH="0" baseline="0" dirty="0" smtClean="0">
                          <a:ln>
                            <a:noFill/>
                          </a:ln>
                          <a:solidFill>
                            <a:srgbClr val="000000"/>
                          </a:solidFill>
                          <a:effectLst/>
                          <a:latin typeface="Century Gothic" panose="020B0502020202020204" pitchFamily="34" charset="0"/>
                          <a:ea typeface="MS PGothic" panose="020B0600070205080204" pitchFamily="34" charset="-128"/>
                        </a:rPr>
                        <a:t>El alumno recopilará información del índice de consumo de drogas en el ámbito escolar para realizar un análisis estadístico, lo cual lo sensibilizará de la afectación principalmente en escuelas sin que ni el gobierno ni la sociedad se preocupen por ello. Las escuelas deben concientizar a los alumnos por medio de actividades que involucren tanto a autoridades padres de familia y por supuesto a alumnos.</a:t>
                      </a:r>
                    </a:p>
                    <a:p>
                      <a:pPr marL="0" marR="0" lvl="0" indent="0" algn="just" defTabSz="457200" rtl="0" eaLnBrk="1" fontAlgn="base" latinLnBrk="0" hangingPunct="1">
                        <a:lnSpc>
                          <a:spcPct val="115000"/>
                        </a:lnSpc>
                        <a:spcBef>
                          <a:spcPts val="375"/>
                        </a:spcBef>
                        <a:spcAft>
                          <a:spcPct val="0"/>
                        </a:spcAft>
                        <a:buClrTx/>
                        <a:buSzTx/>
                        <a:buFontTx/>
                        <a:buNone/>
                        <a:tabLst/>
                      </a:pPr>
                      <a:r>
                        <a:rPr kumimoji="0" lang="es-MX" sz="1000" b="0" i="0" u="none" strike="noStrike" cap="none" normalizeH="0" baseline="0" dirty="0" smtClean="0">
                          <a:ln>
                            <a:noFill/>
                          </a:ln>
                          <a:solidFill>
                            <a:srgbClr val="000000"/>
                          </a:solidFill>
                          <a:effectLst/>
                          <a:latin typeface="Century Gothic" panose="020B0502020202020204" pitchFamily="34" charset="0"/>
                          <a:ea typeface="MS PGothic" panose="020B0600070205080204" pitchFamily="34" charset="-128"/>
                          <a:cs typeface="Helvetica Light" charset="0"/>
                          <a:sym typeface="Arial"/>
                        </a:rPr>
                        <a:t>El uso/consumo de drogas resulta una temática compleja porque para analizarlo o entenderlo se deben tener en cuenta la multiplicidad de formas que pueden asumir los elementos que forman parte de la misma, entre ellos: diferentes representaciones sociales1 que se ponen en juego, prácticas individuales y colectivas, sujetos, sustancias, contextos socioeconómicos, políticos, culturales e ideológicos, en los que dicho uso se lleva a cabo. Partimos de una premisa fundamental: para lograr trabajar este tema hay que tener presente una perspectiva relacional, es decir, “la droga” no existe como algo independiente de las variadas y diferenciadas formas de su uso, las cuales no siempre responden al estereotipo2 que circula tanto en los discursos formales como en los del sentido común. Por otra parte, si algunas personas consumen drogas al punto de que no pueden manejar sus vidas, hay que interrogarse no sobre las sustancias, sino sobre las motivaciones que tienen esas personas para consumirlas de ese modo. Así, en el análisis del problema hay que contemplar los motivos de consumo de drogas que pueden conducir a las personas a tal conducta y los factores ambientales que pueden constituir una parte importante de estos motivos.</a:t>
                      </a:r>
                      <a:r>
                        <a:rPr kumimoji="0" lang="es-ES" altLang="es-MX" sz="1000" b="0" i="0" u="none" strike="noStrike" cap="none" normalizeH="0" baseline="0" dirty="0" smtClean="0">
                          <a:ln>
                            <a:noFill/>
                          </a:ln>
                          <a:solidFill>
                            <a:srgbClr val="000000"/>
                          </a:solidFill>
                          <a:effectLst/>
                          <a:latin typeface="Century Gothic" panose="020B0502020202020204" pitchFamily="34" charset="0"/>
                          <a:ea typeface="MS PGothic" panose="020B0600070205080204" pitchFamily="34" charset="-128"/>
                          <a:cs typeface="Helvetica Light" charset="0"/>
                          <a:sym typeface="Arial"/>
                        </a:rPr>
                        <a:t> </a:t>
                      </a:r>
                      <a:endParaRPr kumimoji="0" lang="es-ES" altLang="es-MX" sz="1000" b="0" i="0" u="none" strike="noStrike" cap="none" normalizeH="0" baseline="0" dirty="0" smtClean="0">
                        <a:ln>
                          <a:noFill/>
                        </a:ln>
                        <a:solidFill>
                          <a:srgbClr val="000000"/>
                        </a:solidFill>
                        <a:effectLst/>
                        <a:latin typeface="Century Gothic" panose="020B0502020202020204" pitchFamily="34" charset="0"/>
                        <a:ea typeface="MS PGothic" panose="020B0600070205080204" pitchFamily="34" charset="-128"/>
                        <a:cs typeface="Arial" panose="020B0604020202020204" pitchFamily="34" charset="0"/>
                      </a:endParaRPr>
                    </a:p>
                  </a:txBody>
                  <a:tcPr marL="60035" marR="60035" marT="60035" marB="60035" horzOverflow="overflow">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A4C2F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279791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4"/>
          <a:stretch>
            <a:fillRect/>
          </a:stretch>
        </p:blipFill>
        <p:spPr>
          <a:xfrm>
            <a:off x="1" y="4225590"/>
            <a:ext cx="9144000" cy="917913"/>
          </a:xfrm>
          <a:prstGeom prst="rect">
            <a:avLst/>
          </a:prstGeom>
        </p:spPr>
      </p:pic>
      <p:pic>
        <p:nvPicPr>
          <p:cNvPr id="10" name="Imagen 9"/>
          <p:cNvPicPr>
            <a:picLocks noChangeAspect="1"/>
          </p:cNvPicPr>
          <p:nvPr/>
        </p:nvPicPr>
        <p:blipFill rotWithShape="1">
          <a:blip r:embed="rId5">
            <a:extLst>
              <a:ext uri="{28A0092B-C50C-407E-A947-70E740481C1C}">
                <a14:useLocalDpi xmlns:a14="http://schemas.microsoft.com/office/drawing/2010/main" val="0"/>
              </a:ext>
            </a:extLst>
          </a:blip>
          <a:srcRect l="5435" t="22195" r="8152" b="7876"/>
          <a:stretch/>
        </p:blipFill>
        <p:spPr>
          <a:xfrm>
            <a:off x="7453424" y="4239491"/>
            <a:ext cx="1690577" cy="904011"/>
          </a:xfrm>
          <a:prstGeom prst="rect">
            <a:avLst/>
          </a:prstGeom>
        </p:spPr>
      </p:pic>
      <p:sp>
        <p:nvSpPr>
          <p:cNvPr id="8" name="Text Placeholder 2"/>
          <p:cNvSpPr>
            <a:spLocks noGrp="1"/>
          </p:cNvSpPr>
          <p:nvPr>
            <p:ph type="body" sz="quarter" idx="12"/>
          </p:nvPr>
        </p:nvSpPr>
        <p:spPr>
          <a:xfrm>
            <a:off x="387350" y="1311275"/>
            <a:ext cx="8221662" cy="355600"/>
          </a:xfrm>
        </p:spPr>
        <p:txBody>
          <a:bodyPr/>
          <a:lstStyle/>
          <a:p>
            <a:pPr marL="0">
              <a:lnSpc>
                <a:spcPct val="115000"/>
              </a:lnSpc>
              <a:spcBef>
                <a:spcPts val="0"/>
              </a:spcBef>
              <a:spcAft>
                <a:spcPts val="0"/>
              </a:spcAft>
              <a:defRPr/>
            </a:pPr>
            <a:r>
              <a:rPr lang="es-ES"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IV. Disciplinas involucradas en el  trabajo interdisciplinario.</a:t>
            </a:r>
            <a:endParaRPr lang="es-MX" dirty="0">
              <a:solidFill>
                <a:srgbClr val="000000"/>
              </a:solidFill>
              <a:latin typeface="Arial" panose="020B0604020202020204" pitchFamily="34" charset="0"/>
              <a:ea typeface="Arial" panose="020B0604020202020204" pitchFamily="34" charset="0"/>
            </a:endParaRPr>
          </a:p>
          <a:p>
            <a:pPr>
              <a:defRPr/>
            </a:pPr>
            <a:endParaRPr lang="es-MX" dirty="0"/>
          </a:p>
        </p:txBody>
      </p:sp>
      <p:graphicFrame>
        <p:nvGraphicFramePr>
          <p:cNvPr id="6" name="Tabla 5"/>
          <p:cNvGraphicFramePr>
            <a:graphicFrameLocks noGrp="1"/>
          </p:cNvGraphicFramePr>
          <p:nvPr>
            <p:extLst>
              <p:ext uri="{D42A27DB-BD31-4B8C-83A1-F6EECF244321}">
                <p14:modId xmlns:p14="http://schemas.microsoft.com/office/powerpoint/2010/main" val="3623886297"/>
              </p:ext>
            </p:extLst>
          </p:nvPr>
        </p:nvGraphicFramePr>
        <p:xfrm>
          <a:off x="387351" y="1489075"/>
          <a:ext cx="6947408" cy="3399334"/>
        </p:xfrm>
        <a:graphic>
          <a:graphicData uri="http://schemas.openxmlformats.org/drawingml/2006/table">
            <a:tbl>
              <a:tblPr/>
              <a:tblGrid>
                <a:gridCol w="1399996">
                  <a:extLst>
                    <a:ext uri="{9D8B030D-6E8A-4147-A177-3AD203B41FA5}">
                      <a16:colId xmlns:a16="http://schemas.microsoft.com/office/drawing/2014/main" val="4142889348"/>
                    </a:ext>
                  </a:extLst>
                </a:gridCol>
                <a:gridCol w="1356395">
                  <a:extLst>
                    <a:ext uri="{9D8B030D-6E8A-4147-A177-3AD203B41FA5}">
                      <a16:colId xmlns:a16="http://schemas.microsoft.com/office/drawing/2014/main" val="2585571648"/>
                    </a:ext>
                  </a:extLst>
                </a:gridCol>
                <a:gridCol w="1088364">
                  <a:extLst>
                    <a:ext uri="{9D8B030D-6E8A-4147-A177-3AD203B41FA5}">
                      <a16:colId xmlns:a16="http://schemas.microsoft.com/office/drawing/2014/main" val="3552373319"/>
                    </a:ext>
                  </a:extLst>
                </a:gridCol>
                <a:gridCol w="1348274">
                  <a:extLst>
                    <a:ext uri="{9D8B030D-6E8A-4147-A177-3AD203B41FA5}">
                      <a16:colId xmlns:a16="http://schemas.microsoft.com/office/drawing/2014/main" val="2179721210"/>
                    </a:ext>
                  </a:extLst>
                </a:gridCol>
                <a:gridCol w="1754379">
                  <a:extLst>
                    <a:ext uri="{9D8B030D-6E8A-4147-A177-3AD203B41FA5}">
                      <a16:colId xmlns:a16="http://schemas.microsoft.com/office/drawing/2014/main" val="2936806758"/>
                    </a:ext>
                  </a:extLst>
                </a:gridCol>
              </a:tblGrid>
              <a:tr h="336325">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 altLang="es-MX" sz="800" b="1"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Disciplinas:</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txBody>
                  <a:tcPr marL="27947" marR="27947" marT="27948" marB="279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 altLang="es-MX" sz="800" b="1"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Disciplina 1.</a:t>
                      </a:r>
                      <a:endParaRPr kumimoji="0" lang="es-MX" altLang="es-MX" sz="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s-ES" altLang="es-MX" sz="800" b="0" i="1"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Física</a:t>
                      </a:r>
                      <a:endParaRPr kumimoji="0" lang="es-MX" altLang="es-MX" sz="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7947" marR="27947" marT="27948" marB="279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DAF8"/>
                    </a:solid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 altLang="es-MX" sz="800" b="1"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Disciplina 2.</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s-ES" altLang="es-MX" sz="800" b="0" i="1"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Matemáticas</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7947" marR="27947" marT="27948" marB="279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DAF8"/>
                    </a:solid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 altLang="es-MX" sz="800" b="1"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Disciplina 3.</a:t>
                      </a:r>
                      <a:endParaRPr kumimoji="0" lang="es-MX" altLang="es-MX" sz="8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s-ES" altLang="es-MX" sz="800" b="0" i="1"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Historia</a:t>
                      </a:r>
                      <a:endParaRPr kumimoji="0" lang="es-MX" altLang="es-MX" sz="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7947" marR="27947" marT="27948" marB="279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DAF8"/>
                    </a:solid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 altLang="es-MX" sz="800" b="1"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Disciplina 4.</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s-ES" altLang="es-MX" sz="800" b="0" i="1"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Biología</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30183" marR="301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DAF8"/>
                    </a:solidFill>
                  </a:tcPr>
                </a:tc>
                <a:extLst>
                  <a:ext uri="{0D108BD9-81ED-4DB2-BD59-A6C34878D82A}">
                    <a16:rowId xmlns:a16="http://schemas.microsoft.com/office/drawing/2014/main" val="2953055058"/>
                  </a:ext>
                </a:extLst>
              </a:tr>
              <a:tr h="1605033">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1"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1. Contenidos / Temas</a:t>
                      </a:r>
                      <a:endParaRPr kumimoji="0" lang="es-MX" altLang="es-MX" sz="8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1"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     involucrados.</a:t>
                      </a:r>
                      <a:endParaRPr kumimoji="0" lang="es-MX" altLang="es-MX" sz="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Temas y contenidos  del  programa, que se consideran.</a:t>
                      </a:r>
                      <a:endParaRPr kumimoji="0" lang="es-MX" altLang="es-MX" sz="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7947" marR="27947" marT="27948" marB="279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DAF8"/>
                    </a:solid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Helvetica Light" charset="0"/>
                          <a:sym typeface="Arial"/>
                        </a:rPr>
                        <a:t>Unidad IV ELECTROMAGNÉTISMO 4.1 Estructura de la materia 4.2 Circuitos Eléctricos resistimos</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Helvetica Light" charset="0"/>
                        <a:sym typeface="Arial"/>
                      </a:endParaRPr>
                    </a:p>
                  </a:txBody>
                  <a:tcPr marL="27947" marR="27947" marT="27948" marB="279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MX"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Estadística Descriptiva</a:t>
                      </a:r>
                    </a:p>
                    <a:p>
                      <a:pPr marL="0" marR="0" lvl="0" indent="0" algn="l" defTabSz="457200" rtl="0" eaLnBrk="1" fontAlgn="base" latinLnBrk="0" hangingPunct="1">
                        <a:lnSpc>
                          <a:spcPct val="115000"/>
                        </a:lnSpc>
                        <a:spcBef>
                          <a:spcPct val="0"/>
                        </a:spcBef>
                        <a:spcAft>
                          <a:spcPct val="0"/>
                        </a:spcAft>
                        <a:buClrTx/>
                        <a:buSzTx/>
                        <a:buFontTx/>
                        <a:buNone/>
                        <a:tabLst/>
                      </a:pPr>
                      <a:r>
                        <a:rPr kumimoji="0" lang="es-MX"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Análisis de funciones</a:t>
                      </a:r>
                    </a:p>
                    <a:p>
                      <a:pPr marL="0" marR="0" lvl="0" indent="0" algn="l" defTabSz="457200" rtl="0" eaLnBrk="1" fontAlgn="base" latinLnBrk="0" hangingPunct="1">
                        <a:lnSpc>
                          <a:spcPct val="115000"/>
                        </a:lnSpc>
                        <a:spcBef>
                          <a:spcPct val="0"/>
                        </a:spcBef>
                        <a:spcAft>
                          <a:spcPct val="0"/>
                        </a:spcAft>
                        <a:buClrTx/>
                        <a:buSzTx/>
                        <a:buFontTx/>
                        <a:buNone/>
                        <a:tabLst/>
                      </a:pPr>
                      <a:endParaRPr kumimoji="0" lang="es-MX"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7947" marR="27947" marT="27948" marB="279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Marco histórico  sobre el consumo de drogas en México de 1970-2000</a:t>
                      </a:r>
                      <a:endParaRPr kumimoji="0" 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 Pasado y presente del consumo de drogas en México.</a:t>
                      </a:r>
                      <a:endParaRPr kumimoji="0" 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Origen del consumo de drogas en el ámbito escolar nivel medio superior desde la década de los 70s.</a:t>
                      </a:r>
                      <a:endParaRPr kumimoji="0" lang="es-MX" sz="800" b="0" i="0" u="none" strike="noStrike" cap="none" normalizeH="0" baseline="0" dirty="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txBody>
                  <a:tcPr marL="27947" marR="27947" marT="27948" marB="279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r>
                        <a:rPr kumimoji="0" lang="es-ES"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Unidad 4.</a:t>
                      </a:r>
                      <a:endParaRPr kumimoji="0" 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p>
                      <a:r>
                        <a:rPr kumimoji="0" lang="es-ES"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1.- Componentes celulares</a:t>
                      </a:r>
                      <a:endParaRPr kumimoji="0" 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p>
                      <a:r>
                        <a:rPr kumimoji="0" lang="es-ES"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1.2. Transporte de membrana</a:t>
                      </a:r>
                      <a:endParaRPr kumimoji="0" 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p>
                      <a:r>
                        <a:rPr kumimoji="0" lang="es-ES"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2.- Metabolismo</a:t>
                      </a:r>
                      <a:endParaRPr kumimoji="0" 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p>
                      <a:r>
                        <a:rPr kumimoji="0" lang="es-ES"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2.1. Respiración celular</a:t>
                      </a:r>
                      <a:endParaRPr kumimoji="0" 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p>
                      <a:r>
                        <a:rPr kumimoji="0" lang="es-ES"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2.2. Respiración aerobia</a:t>
                      </a:r>
                      <a:endParaRPr kumimoji="0" lang="es-MX" sz="800" b="0" i="0" u="none" strike="noStrike" cap="none" normalizeH="0" baseline="0" dirty="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txBody>
                  <a:tcPr marL="30183" marR="30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32575296"/>
                  </a:ext>
                </a:extLst>
              </a:tr>
              <a:tr h="1322446">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1"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2. Conceptos clave,</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1"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     trascendentales.</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Conceptos básicos que surgen  del proyecto,  permiten la comprensión del mismo y  pueden ser transferibles a otros ámbitos.</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Se consideran parte de un  Glosario.</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1"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7947" marR="27947" marT="27948" marB="279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DAF8"/>
                    </a:solid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Helvetica Light" charset="0"/>
                          <a:sym typeface="Arial"/>
                        </a:rPr>
                        <a:t>El Átomo Iones Isótopos Nucleones Conductores y aislantes eléctricos</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Helvetica Light" charset="0"/>
                        <a:sym typeface="Arial"/>
                      </a:endParaRPr>
                    </a:p>
                  </a:txBody>
                  <a:tcPr marL="27947" marR="27947" marT="27948" marB="279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MX"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Funciones</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Método de mínimos cuadrados</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7947" marR="27947" marT="27948" marB="279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MX"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Marco histórico pasado y presente </a:t>
                      </a:r>
                    </a:p>
                    <a:p>
                      <a:pPr marL="0" marR="0" lvl="0" indent="0" algn="l" defTabSz="457200" rtl="0" eaLnBrk="1" fontAlgn="base" latinLnBrk="0" hangingPunct="1">
                        <a:lnSpc>
                          <a:spcPct val="115000"/>
                        </a:lnSpc>
                        <a:spcBef>
                          <a:spcPct val="0"/>
                        </a:spcBef>
                        <a:spcAft>
                          <a:spcPct val="0"/>
                        </a:spcAft>
                        <a:buClrTx/>
                        <a:buSzTx/>
                        <a:buFontTx/>
                        <a:buNone/>
                        <a:tabLst/>
                      </a:pPr>
                      <a:r>
                        <a:rPr kumimoji="0" lang="es-MX"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Ámbito escolar</a:t>
                      </a:r>
                    </a:p>
                    <a:p>
                      <a:pPr marL="0" marR="0" lvl="0" indent="0" algn="l" defTabSz="457200" rtl="0" eaLnBrk="1" fontAlgn="base" latinLnBrk="0" hangingPunct="1">
                        <a:lnSpc>
                          <a:spcPct val="115000"/>
                        </a:lnSpc>
                        <a:spcBef>
                          <a:spcPct val="0"/>
                        </a:spcBef>
                        <a:spcAft>
                          <a:spcPct val="0"/>
                        </a:spcAft>
                        <a:buClrTx/>
                        <a:buSzTx/>
                        <a:buFontTx/>
                        <a:buNone/>
                        <a:tabLst/>
                      </a:pPr>
                      <a:r>
                        <a:rPr kumimoji="0" lang="es-MX"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Drogas</a:t>
                      </a:r>
                    </a:p>
                    <a:p>
                      <a:pPr marL="0" marR="0" lvl="0" indent="0" algn="l" defTabSz="457200" rtl="0" eaLnBrk="1" fontAlgn="base" latinLnBrk="0" hangingPunct="1">
                        <a:lnSpc>
                          <a:spcPct val="115000"/>
                        </a:lnSpc>
                        <a:spcBef>
                          <a:spcPct val="0"/>
                        </a:spcBef>
                        <a:spcAft>
                          <a:spcPct val="0"/>
                        </a:spcAft>
                        <a:buClrTx/>
                        <a:buSzTx/>
                        <a:buFontTx/>
                        <a:buNone/>
                        <a:tabLst/>
                      </a:pPr>
                      <a:endParaRPr kumimoji="0" lang="es-MX"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endParaRPr kumimoji="0" lang="es-MX"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7947" marR="27947" marT="27948" marB="279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R="0" algn="l" rtl="0">
                        <a:lnSpc>
                          <a:spcPct val="100000"/>
                        </a:lnSpc>
                        <a:spcBef>
                          <a:spcPct val="20000"/>
                        </a:spcBef>
                        <a:spcAft>
                          <a:spcPts val="0"/>
                        </a:spcAft>
                        <a:buFont typeface="Arial" panose="020B0604020202020204" pitchFamily="34" charset="0"/>
                        <a:buNone/>
                      </a:pPr>
                      <a:r>
                        <a:rPr kumimoji="0" lang="es-ES"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1) Célula</a:t>
                      </a:r>
                      <a:endParaRPr kumimoji="0" 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p>
                      <a:pPr marR="0" algn="l" rtl="0">
                        <a:lnSpc>
                          <a:spcPct val="100000"/>
                        </a:lnSpc>
                        <a:spcBef>
                          <a:spcPct val="20000"/>
                        </a:spcBef>
                        <a:spcAft>
                          <a:spcPts val="0"/>
                        </a:spcAft>
                        <a:buFont typeface="Arial" panose="020B0604020202020204" pitchFamily="34" charset="0"/>
                        <a:buNone/>
                      </a:pPr>
                      <a:r>
                        <a:rPr kumimoji="0" lang="es-ES"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2) Morfología celular</a:t>
                      </a:r>
                      <a:endParaRPr kumimoji="0" 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p>
                      <a:pPr marR="0" algn="l" rtl="0">
                        <a:lnSpc>
                          <a:spcPct val="100000"/>
                        </a:lnSpc>
                        <a:spcBef>
                          <a:spcPct val="20000"/>
                        </a:spcBef>
                        <a:spcAft>
                          <a:spcPts val="0"/>
                        </a:spcAft>
                        <a:buFont typeface="Arial" panose="020B0604020202020204" pitchFamily="34" charset="0"/>
                        <a:buNone/>
                      </a:pPr>
                      <a:r>
                        <a:rPr kumimoji="0" lang="es-ES"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3) Transporte celular</a:t>
                      </a:r>
                      <a:endParaRPr kumimoji="0" 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p>
                      <a:pPr marR="0" algn="l" rtl="0">
                        <a:lnSpc>
                          <a:spcPct val="100000"/>
                        </a:lnSpc>
                        <a:spcBef>
                          <a:spcPct val="20000"/>
                        </a:spcBef>
                        <a:spcAft>
                          <a:spcPts val="0"/>
                        </a:spcAft>
                        <a:buFont typeface="Arial" panose="020B0604020202020204" pitchFamily="34" charset="0"/>
                        <a:buNone/>
                      </a:pPr>
                      <a:r>
                        <a:rPr kumimoji="0" lang="es-ES"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4) Metabolismo</a:t>
                      </a:r>
                      <a:endParaRPr kumimoji="0" 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p>
                      <a:pPr marR="0" algn="l" rtl="0">
                        <a:lnSpc>
                          <a:spcPct val="100000"/>
                        </a:lnSpc>
                        <a:spcBef>
                          <a:spcPct val="20000"/>
                        </a:spcBef>
                        <a:spcAft>
                          <a:spcPts val="0"/>
                        </a:spcAft>
                        <a:buFont typeface="Arial" panose="020B0604020202020204" pitchFamily="34" charset="0"/>
                        <a:buNone/>
                      </a:pPr>
                      <a:r>
                        <a:rPr kumimoji="0" lang="es-ES"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5) Respiración</a:t>
                      </a:r>
                      <a:endParaRPr kumimoji="0" 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p>
                      <a:pPr marR="0" algn="l" rtl="0">
                        <a:lnSpc>
                          <a:spcPct val="100000"/>
                        </a:lnSpc>
                        <a:spcBef>
                          <a:spcPct val="20000"/>
                        </a:spcBef>
                        <a:spcAft>
                          <a:spcPts val="0"/>
                        </a:spcAft>
                        <a:buFont typeface="Arial" panose="020B0604020202020204" pitchFamily="34" charset="0"/>
                        <a:buNone/>
                      </a:pPr>
                      <a:r>
                        <a:rPr kumimoji="0" lang="es-ES"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6) Aerobio</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txBody>
                  <a:tcPr marL="30183" marR="30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36752767"/>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4128095149"/>
              </p:ext>
            </p:extLst>
          </p:nvPr>
        </p:nvGraphicFramePr>
        <p:xfrm>
          <a:off x="7334759" y="1489074"/>
          <a:ext cx="1415491" cy="3399335"/>
        </p:xfrm>
        <a:graphic>
          <a:graphicData uri="http://schemas.openxmlformats.org/drawingml/2006/table">
            <a:tbl>
              <a:tblPr/>
              <a:tblGrid>
                <a:gridCol w="1415491">
                  <a:extLst>
                    <a:ext uri="{9D8B030D-6E8A-4147-A177-3AD203B41FA5}">
                      <a16:colId xmlns:a16="http://schemas.microsoft.com/office/drawing/2014/main" val="1857635606"/>
                    </a:ext>
                  </a:extLst>
                </a:gridCol>
              </a:tblGrid>
              <a:tr h="359901">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 altLang="es-MX" sz="600" b="1"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Disciplina 4.</a:t>
                      </a:r>
                      <a:endParaRPr kumimoji="0" lang="es-MX" altLang="es-MX" sz="6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s-MX" sz="600" b="0" i="1"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Problemas Sociales, Políticos y económicos de México.</a:t>
                      </a:r>
                      <a:endParaRPr kumimoji="0" lang="es-MX" altLang="es-MX" sz="600" b="0" i="1"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txBody>
                  <a:tcPr marL="30183" marR="301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DAF8"/>
                    </a:solidFill>
                  </a:tcPr>
                </a:tc>
                <a:extLst>
                  <a:ext uri="{0D108BD9-81ED-4DB2-BD59-A6C34878D82A}">
                    <a16:rowId xmlns:a16="http://schemas.microsoft.com/office/drawing/2014/main" val="4051459341"/>
                  </a:ext>
                </a:extLst>
              </a:tr>
              <a:tr h="1602754">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R="0" algn="l" rtl="0">
                        <a:lnSpc>
                          <a:spcPct val="100000"/>
                        </a:lnSpc>
                        <a:spcBef>
                          <a:spcPct val="20000"/>
                        </a:spcBef>
                        <a:spcAft>
                          <a:spcPts val="0"/>
                        </a:spcAft>
                        <a:buFont typeface="Arial" panose="020B0604020202020204" pitchFamily="34" charset="0"/>
                        <a:buNone/>
                      </a:pPr>
                      <a:r>
                        <a:rPr kumimoji="0" 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Como el narcotráfico afecta las relaciones económicas de nuestro país hacia con Estados Unidos</a:t>
                      </a:r>
                      <a:endParaRPr kumimoji="0" lang="es-MX" sz="800" b="0" i="0" u="none" strike="noStrike" cap="none" normalizeH="0" baseline="0" dirty="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txBody>
                  <a:tcPr marL="30183" marR="30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79970529"/>
                  </a:ext>
                </a:extLst>
              </a:tr>
              <a:tr h="1436680">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R="0" algn="l" rtl="0">
                        <a:lnSpc>
                          <a:spcPct val="100000"/>
                        </a:lnSpc>
                        <a:spcBef>
                          <a:spcPct val="20000"/>
                        </a:spcBef>
                        <a:spcAft>
                          <a:spcPts val="0"/>
                        </a:spcAft>
                        <a:buFont typeface="Arial" panose="020B0604020202020204" pitchFamily="34" charset="0"/>
                        <a:buNone/>
                      </a:pPr>
                      <a:r>
                        <a:rPr kumimoji="0" 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El narcotráfico como afecta las relaciones sociales, económicas y políticas de México con Estados Unido</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txBody>
                  <a:tcPr marL="30183" marR="30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94765568"/>
                  </a:ext>
                </a:extLst>
              </a:tr>
            </a:tbl>
          </a:graphicData>
        </a:graphic>
      </p:graphicFrame>
    </p:spTree>
    <p:extLst>
      <p:ext uri="{BB962C8B-B14F-4D97-AF65-F5344CB8AC3E}">
        <p14:creationId xmlns:p14="http://schemas.microsoft.com/office/powerpoint/2010/main" val="18909464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4"/>
          <a:stretch>
            <a:fillRect/>
          </a:stretch>
        </p:blipFill>
        <p:spPr>
          <a:xfrm>
            <a:off x="1" y="4225590"/>
            <a:ext cx="9144000" cy="917913"/>
          </a:xfrm>
          <a:prstGeom prst="rect">
            <a:avLst/>
          </a:prstGeom>
        </p:spPr>
      </p:pic>
      <p:pic>
        <p:nvPicPr>
          <p:cNvPr id="10" name="Imagen 9"/>
          <p:cNvPicPr>
            <a:picLocks noChangeAspect="1"/>
          </p:cNvPicPr>
          <p:nvPr/>
        </p:nvPicPr>
        <p:blipFill rotWithShape="1">
          <a:blip r:embed="rId5">
            <a:extLst>
              <a:ext uri="{28A0092B-C50C-407E-A947-70E740481C1C}">
                <a14:useLocalDpi xmlns:a14="http://schemas.microsoft.com/office/drawing/2010/main" val="0"/>
              </a:ext>
            </a:extLst>
          </a:blip>
          <a:srcRect l="5435" t="22195" r="8152" b="7876"/>
          <a:stretch/>
        </p:blipFill>
        <p:spPr>
          <a:xfrm>
            <a:off x="7453424" y="4239491"/>
            <a:ext cx="1690577" cy="904011"/>
          </a:xfrm>
          <a:prstGeom prst="rect">
            <a:avLst/>
          </a:prstGeom>
        </p:spPr>
      </p:pic>
      <p:sp>
        <p:nvSpPr>
          <p:cNvPr id="8" name="Text Placeholder 2"/>
          <p:cNvSpPr>
            <a:spLocks noGrp="1"/>
          </p:cNvSpPr>
          <p:nvPr>
            <p:ph type="body" sz="quarter" idx="12"/>
          </p:nvPr>
        </p:nvSpPr>
        <p:spPr>
          <a:xfrm>
            <a:off x="77050" y="1282512"/>
            <a:ext cx="8221662" cy="355600"/>
          </a:xfrm>
        </p:spPr>
        <p:txBody>
          <a:bodyPr/>
          <a:lstStyle/>
          <a:p>
            <a:pPr marL="0">
              <a:lnSpc>
                <a:spcPct val="115000"/>
              </a:lnSpc>
              <a:spcBef>
                <a:spcPts val="0"/>
              </a:spcBef>
              <a:spcAft>
                <a:spcPts val="0"/>
              </a:spcAft>
              <a:defRPr/>
            </a:pPr>
            <a:r>
              <a:rPr lang="es-ES"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IV. Disciplinas involucradas en el  trabajo interdisciplinario.</a:t>
            </a:r>
            <a:endParaRPr lang="es-MX" dirty="0">
              <a:solidFill>
                <a:srgbClr val="000000"/>
              </a:solidFill>
              <a:latin typeface="Arial" panose="020B0604020202020204" pitchFamily="34" charset="0"/>
              <a:ea typeface="Arial" panose="020B0604020202020204" pitchFamily="34" charset="0"/>
            </a:endParaRPr>
          </a:p>
          <a:p>
            <a:pPr>
              <a:defRPr/>
            </a:pPr>
            <a:endParaRPr lang="es-MX" dirty="0"/>
          </a:p>
        </p:txBody>
      </p:sp>
      <p:graphicFrame>
        <p:nvGraphicFramePr>
          <p:cNvPr id="7" name="Content Placeholder 4"/>
          <p:cNvGraphicFramePr>
            <a:graphicFrameLocks/>
          </p:cNvGraphicFramePr>
          <p:nvPr>
            <p:extLst>
              <p:ext uri="{D42A27DB-BD31-4B8C-83A1-F6EECF244321}">
                <p14:modId xmlns:p14="http://schemas.microsoft.com/office/powerpoint/2010/main" val="3668278299"/>
              </p:ext>
            </p:extLst>
          </p:nvPr>
        </p:nvGraphicFramePr>
        <p:xfrm>
          <a:off x="210029" y="1523997"/>
          <a:ext cx="6510368" cy="3379971"/>
        </p:xfrm>
        <a:graphic>
          <a:graphicData uri="http://schemas.openxmlformats.org/drawingml/2006/table">
            <a:tbl>
              <a:tblPr/>
              <a:tblGrid>
                <a:gridCol w="1138257">
                  <a:extLst>
                    <a:ext uri="{9D8B030D-6E8A-4147-A177-3AD203B41FA5}">
                      <a16:colId xmlns:a16="http://schemas.microsoft.com/office/drawing/2014/main" val="20000"/>
                    </a:ext>
                  </a:extLst>
                </a:gridCol>
                <a:gridCol w="1056829">
                  <a:extLst>
                    <a:ext uri="{9D8B030D-6E8A-4147-A177-3AD203B41FA5}">
                      <a16:colId xmlns:a16="http://schemas.microsoft.com/office/drawing/2014/main" val="20001"/>
                    </a:ext>
                  </a:extLst>
                </a:gridCol>
                <a:gridCol w="1264200">
                  <a:extLst>
                    <a:ext uri="{9D8B030D-6E8A-4147-A177-3AD203B41FA5}">
                      <a16:colId xmlns:a16="http://schemas.microsoft.com/office/drawing/2014/main" val="20002"/>
                    </a:ext>
                  </a:extLst>
                </a:gridCol>
                <a:gridCol w="1112177">
                  <a:extLst>
                    <a:ext uri="{9D8B030D-6E8A-4147-A177-3AD203B41FA5}">
                      <a16:colId xmlns:a16="http://schemas.microsoft.com/office/drawing/2014/main" val="20003"/>
                    </a:ext>
                  </a:extLst>
                </a:gridCol>
                <a:gridCol w="1938905">
                  <a:extLst>
                    <a:ext uri="{9D8B030D-6E8A-4147-A177-3AD203B41FA5}">
                      <a16:colId xmlns:a16="http://schemas.microsoft.com/office/drawing/2014/main" val="20004"/>
                    </a:ext>
                  </a:extLst>
                </a:gridCol>
              </a:tblGrid>
              <a:tr h="1254714">
                <a:tc>
                  <a:txBody>
                    <a:bodyPr/>
                    <a:lstStyle>
                      <a:lvl1pPr marL="203200" indent="-180975">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203200" marR="0" lvl="0" indent="-180975" algn="l" defTabSz="457200" rtl="0" eaLnBrk="1" fontAlgn="base" latinLnBrk="0" hangingPunct="1">
                        <a:lnSpc>
                          <a:spcPct val="115000"/>
                        </a:lnSpc>
                        <a:spcBef>
                          <a:spcPct val="0"/>
                        </a:spcBef>
                        <a:spcAft>
                          <a:spcPct val="0"/>
                        </a:spcAft>
                        <a:buClrTx/>
                        <a:buSzTx/>
                        <a:buFontTx/>
                        <a:buNone/>
                        <a:tabLst/>
                      </a:pPr>
                      <a:r>
                        <a:rPr kumimoji="0" lang="es-ES" altLang="es-MX" sz="800" b="1"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3. Objetivos o propósitos </a:t>
                      </a:r>
                      <a:r>
                        <a:rPr kumimoji="0" lang="es-ES"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alcanzados. </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txBody>
                  <a:tcPr marL="27947" marR="27947" marT="27948" marB="279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DAF8"/>
                    </a:solid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Que el alumno comprenda el funcionamiento del sistema nervioso con la electricidad y los desórdenes que origina el consumo de las drogas.</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txBody>
                  <a:tcPr marL="27947" marR="27947" marT="27948" marB="279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Concientizar el uso de las matemáticas como ciencia auxiliar</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txBody>
                  <a:tcPr marL="27947" marR="27947" marT="27948" marB="279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r>
                        <a:rPr kumimoji="0" lang="es-ES"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Conocer que la presencia y el consumo de drogas no es algo nuevo.</a:t>
                      </a:r>
                      <a:endParaRPr kumimoji="0" 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txBody>
                  <a:tcPr marL="27947" marR="27947" marT="27948" marB="279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Concientizar sobre la incidencia del uso de las drogas sobre el metabolismo celular y sus repercusiones en el organismo.</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txBody>
                  <a:tcPr marL="30183" marR="30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39858">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1"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4. Evaluación.</a:t>
                      </a:r>
                      <a:endParaRPr kumimoji="0" lang="es-MX" altLang="es-MX" sz="8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    Productos /evidencias</a:t>
                      </a:r>
                      <a:endParaRPr kumimoji="0" lang="es-MX" altLang="es-MX" sz="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de aprendizaje, que</a:t>
                      </a:r>
                      <a:endParaRPr kumimoji="0" lang="es-MX" altLang="es-MX" sz="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demuestran el avance </a:t>
                      </a:r>
                      <a:endParaRPr kumimoji="0" lang="es-MX" altLang="es-MX" sz="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en el proceso y el logro</a:t>
                      </a:r>
                      <a:endParaRPr kumimoji="0" lang="es-MX" altLang="es-MX" sz="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del objetivo   propuesto.</a:t>
                      </a:r>
                      <a:endParaRPr kumimoji="0" lang="es-MX" altLang="es-MX" sz="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a:t>
                      </a:r>
                      <a:endParaRPr kumimoji="0" lang="es-MX" altLang="es-MX" sz="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7947" marR="27947" marT="27948" marB="279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DAF8"/>
                    </a:solid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Elaboración de un prototipo que explique el funcionamientos el sistema nervioso. Trabajo de investigación</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txBody>
                  <a:tcPr marL="27947" marR="27947" marT="27948" marB="279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Gráficas del consumo de drogas.</a:t>
                      </a: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Análisis de mínimos cuadrados de la información recopilada.</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txBody>
                  <a:tcPr marL="27947" marR="27947" marT="27948" marB="279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Reportes de lecturas</a:t>
                      </a: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Líneas de tiempo</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Cuadro comparativo</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7947" marR="27947" marT="27948" marB="279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Trabajo de investigación, realización de un experimento en el que se incluyan los pasos del método científico.</a:t>
                      </a:r>
                      <a:r>
                        <a:rPr kumimoji="0" lang="es-ES"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 </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txBody>
                  <a:tcPr marL="30183" marR="30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27073">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1"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5</a:t>
                      </a:r>
                      <a:r>
                        <a:rPr kumimoji="0" lang="es-ES" altLang="es-MX" sz="8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 </a:t>
                      </a:r>
                      <a:r>
                        <a:rPr kumimoji="0" lang="es-ES" altLang="es-MX" sz="800" b="1"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Tipos y herramientas</a:t>
                      </a:r>
                      <a:r>
                        <a:rPr kumimoji="0" lang="es-ES" altLang="es-MX" sz="8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 de</a:t>
                      </a:r>
                      <a:endParaRPr kumimoji="0" lang="es-MX" altLang="es-MX" sz="8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    evaluación.</a:t>
                      </a:r>
                      <a:endParaRPr kumimoji="0" lang="es-MX" altLang="es-MX" sz="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7947" marR="27947" marT="27948" marB="279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DAF8"/>
                    </a:solid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Rúbrica</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txBody>
                  <a:tcPr marL="27947" marR="27947" marT="27948" marB="279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Examen</a:t>
                      </a: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Rúbrica</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txBody>
                  <a:tcPr marL="27947" marR="27947" marT="27948" marB="279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Examen escrito</a:t>
                      </a: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Rúbrica</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txBody>
                  <a:tcPr marL="27947" marR="27947" marT="27948" marB="279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Rúbrica</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txBody>
                  <a:tcPr marL="30183" marR="30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2" name="Tabla 1"/>
          <p:cNvGraphicFramePr>
            <a:graphicFrameLocks noGrp="1"/>
          </p:cNvGraphicFramePr>
          <p:nvPr>
            <p:extLst>
              <p:ext uri="{D42A27DB-BD31-4B8C-83A1-F6EECF244321}">
                <p14:modId xmlns:p14="http://schemas.microsoft.com/office/powerpoint/2010/main" val="2783665677"/>
              </p:ext>
            </p:extLst>
          </p:nvPr>
        </p:nvGraphicFramePr>
        <p:xfrm>
          <a:off x="6720397" y="1531334"/>
          <a:ext cx="2050865" cy="3460765"/>
        </p:xfrm>
        <a:graphic>
          <a:graphicData uri="http://schemas.openxmlformats.org/drawingml/2006/table">
            <a:tbl>
              <a:tblPr/>
              <a:tblGrid>
                <a:gridCol w="2050865">
                  <a:extLst>
                    <a:ext uri="{9D8B030D-6E8A-4147-A177-3AD203B41FA5}">
                      <a16:colId xmlns:a16="http://schemas.microsoft.com/office/drawing/2014/main" val="3911744449"/>
                    </a:ext>
                  </a:extLst>
                </a:gridCol>
              </a:tblGrid>
              <a:tr h="1169355">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r>
                        <a:rPr kumimoji="0" 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Hoy, las políticas de actuación sobre los consumos juveniles de drogas deben partir de una reflexión que considere las relaciones globales que con</a:t>
                      </a:r>
                    </a:p>
                    <a:p>
                      <a:r>
                        <a:rPr kumimoji="0" 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las diversas sustancias mantiene la ciudadanía de cada país. Estas políticas deben atender de forma especial aquellos consumos que se establecen por parte de las personas en situación de mayor riesgo social.</a:t>
                      </a:r>
                      <a:endParaRPr kumimoji="0" lang="es-MX" sz="800" b="0" i="0" u="none" strike="noStrike" cap="none" normalizeH="0" baseline="0" dirty="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txBody>
                  <a:tcPr marL="30183" marR="30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60875498"/>
                  </a:ext>
                </a:extLst>
              </a:tr>
              <a:tr h="1464426">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R="0" algn="l" rtl="0">
                        <a:lnSpc>
                          <a:spcPct val="100000"/>
                        </a:lnSpc>
                        <a:spcBef>
                          <a:spcPct val="20000"/>
                        </a:spcBef>
                        <a:spcAft>
                          <a:spcPts val="0"/>
                        </a:spcAft>
                        <a:buFont typeface="Arial" panose="020B0604020202020204" pitchFamily="34" charset="0"/>
                        <a:buNone/>
                      </a:pPr>
                      <a:r>
                        <a:rPr kumimoji="0" 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Reportes de lectura Líneas de tiempo Cuadros comparativos Investigaciones de campo</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txBody>
                  <a:tcPr marL="30183" marR="30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2068371"/>
                  </a:ext>
                </a:extLst>
              </a:tr>
              <a:tr h="752755">
                <a:tc>
                  <a:txBody>
                    <a:bodyPr/>
                    <a:lstStyle/>
                    <a:p>
                      <a:pPr marR="0" algn="l" rtl="0">
                        <a:lnSpc>
                          <a:spcPct val="100000"/>
                        </a:lnSpc>
                        <a:spcBef>
                          <a:spcPct val="20000"/>
                        </a:spcBef>
                        <a:spcAft>
                          <a:spcPts val="0"/>
                        </a:spcAft>
                        <a:buFont typeface="Arial" panose="020B0604020202020204" pitchFamily="34" charset="0"/>
                        <a:buNone/>
                      </a:pPr>
                      <a:r>
                        <a:rPr kumimoji="0" 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Examen escrito Rubrica: Cuadro de especificador. Reportes de investigación</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txBody>
                  <a:tcPr marL="30183" marR="30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76167309"/>
                  </a:ext>
                </a:extLst>
              </a:tr>
            </a:tbl>
          </a:graphicData>
        </a:graphic>
      </p:graphicFrame>
    </p:spTree>
    <p:extLst>
      <p:ext uri="{BB962C8B-B14F-4D97-AF65-F5344CB8AC3E}">
        <p14:creationId xmlns:p14="http://schemas.microsoft.com/office/powerpoint/2010/main" val="40650215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4"/>
          <a:stretch>
            <a:fillRect/>
          </a:stretch>
        </p:blipFill>
        <p:spPr>
          <a:xfrm>
            <a:off x="1" y="4225590"/>
            <a:ext cx="9144000" cy="917913"/>
          </a:xfrm>
          <a:prstGeom prst="rect">
            <a:avLst/>
          </a:prstGeom>
        </p:spPr>
      </p:pic>
      <p:pic>
        <p:nvPicPr>
          <p:cNvPr id="10" name="Imagen 9"/>
          <p:cNvPicPr>
            <a:picLocks noChangeAspect="1"/>
          </p:cNvPicPr>
          <p:nvPr/>
        </p:nvPicPr>
        <p:blipFill rotWithShape="1">
          <a:blip r:embed="rId5">
            <a:extLst>
              <a:ext uri="{28A0092B-C50C-407E-A947-70E740481C1C}">
                <a14:useLocalDpi xmlns:a14="http://schemas.microsoft.com/office/drawing/2010/main" val="0"/>
              </a:ext>
            </a:extLst>
          </a:blip>
          <a:srcRect l="5435" t="22195" r="8152" b="7876"/>
          <a:stretch/>
        </p:blipFill>
        <p:spPr>
          <a:xfrm>
            <a:off x="7453424" y="4239491"/>
            <a:ext cx="1690577" cy="904011"/>
          </a:xfrm>
          <a:prstGeom prst="rect">
            <a:avLst/>
          </a:prstGeom>
        </p:spPr>
      </p:pic>
      <p:sp>
        <p:nvSpPr>
          <p:cNvPr id="9" name="Text Placeholder 2"/>
          <p:cNvSpPr>
            <a:spLocks noGrp="1"/>
          </p:cNvSpPr>
          <p:nvPr>
            <p:ph type="body" sz="quarter" idx="12"/>
          </p:nvPr>
        </p:nvSpPr>
        <p:spPr>
          <a:xfrm>
            <a:off x="0" y="1326640"/>
            <a:ext cx="7315200" cy="355600"/>
          </a:xfrm>
        </p:spPr>
        <p:txBody>
          <a:bodyPr/>
          <a:lstStyle/>
          <a:p>
            <a:pPr marL="0">
              <a:lnSpc>
                <a:spcPct val="115000"/>
              </a:lnSpc>
              <a:spcBef>
                <a:spcPts val="0"/>
              </a:spcBef>
              <a:spcAft>
                <a:spcPts val="0"/>
              </a:spcAft>
              <a:defRPr/>
            </a:pPr>
            <a:r>
              <a:rPr lang="es-ES" sz="1400" b="1" dirty="0">
                <a:solidFill>
                  <a:srgbClr val="000000"/>
                </a:solidFill>
                <a:latin typeface="Arial" panose="020B0604020202020204" pitchFamily="34" charset="0"/>
                <a:ea typeface="Century Gothic" panose="020B0502020202020204" pitchFamily="34" charset="0"/>
                <a:cs typeface="Arial" panose="020B0604020202020204" pitchFamily="34" charset="0"/>
              </a:rPr>
              <a:t>V. Esquema del proceso de construcción del proyecto por disciplinas.</a:t>
            </a:r>
            <a:endParaRPr lang="es-MX" sz="140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a:defRPr/>
            </a:pPr>
            <a:endParaRPr lang="es-MX" dirty="0"/>
          </a:p>
        </p:txBody>
      </p:sp>
      <p:graphicFrame>
        <p:nvGraphicFramePr>
          <p:cNvPr id="4" name="Tabla 3"/>
          <p:cNvGraphicFramePr>
            <a:graphicFrameLocks noGrp="1"/>
          </p:cNvGraphicFramePr>
          <p:nvPr>
            <p:extLst>
              <p:ext uri="{D42A27DB-BD31-4B8C-83A1-F6EECF244321}">
                <p14:modId xmlns:p14="http://schemas.microsoft.com/office/powerpoint/2010/main" val="3715559117"/>
              </p:ext>
            </p:extLst>
          </p:nvPr>
        </p:nvGraphicFramePr>
        <p:xfrm>
          <a:off x="148908" y="1599600"/>
          <a:ext cx="8597900" cy="3453911"/>
        </p:xfrm>
        <a:graphic>
          <a:graphicData uri="http://schemas.openxmlformats.org/drawingml/2006/table">
            <a:tbl>
              <a:tblPr/>
              <a:tblGrid>
                <a:gridCol w="2808287">
                  <a:extLst>
                    <a:ext uri="{9D8B030D-6E8A-4147-A177-3AD203B41FA5}">
                      <a16:colId xmlns:a16="http://schemas.microsoft.com/office/drawing/2014/main" val="3644638804"/>
                    </a:ext>
                  </a:extLst>
                </a:gridCol>
                <a:gridCol w="1447800">
                  <a:extLst>
                    <a:ext uri="{9D8B030D-6E8A-4147-A177-3AD203B41FA5}">
                      <a16:colId xmlns:a16="http://schemas.microsoft.com/office/drawing/2014/main" val="1560235030"/>
                    </a:ext>
                  </a:extLst>
                </a:gridCol>
                <a:gridCol w="1446213">
                  <a:extLst>
                    <a:ext uri="{9D8B030D-6E8A-4147-A177-3AD203B41FA5}">
                      <a16:colId xmlns:a16="http://schemas.microsoft.com/office/drawing/2014/main" val="766728814"/>
                    </a:ext>
                  </a:extLst>
                </a:gridCol>
                <a:gridCol w="1447800">
                  <a:extLst>
                    <a:ext uri="{9D8B030D-6E8A-4147-A177-3AD203B41FA5}">
                      <a16:colId xmlns:a16="http://schemas.microsoft.com/office/drawing/2014/main" val="975902612"/>
                    </a:ext>
                  </a:extLst>
                </a:gridCol>
                <a:gridCol w="1447800">
                  <a:extLst>
                    <a:ext uri="{9D8B030D-6E8A-4147-A177-3AD203B41FA5}">
                      <a16:colId xmlns:a16="http://schemas.microsoft.com/office/drawing/2014/main" val="3020444149"/>
                    </a:ext>
                  </a:extLst>
                </a:gridCol>
              </a:tblGrid>
              <a:tr h="292287">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1"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 </a:t>
                      </a:r>
                      <a:endParaRPr kumimoji="0" lang="es-MX" altLang="es-MX" sz="7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txBody>
                  <a:tcPr marL="23459" marR="23459" marT="23459" marB="234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 altLang="es-MX" sz="700" b="1"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Disciplina 1. </a:t>
                      </a:r>
                      <a:endParaRPr kumimoji="0" lang="es-MX" altLang="es-MX" sz="7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s-ES" altLang="es-MX" sz="700" b="0" i="1"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Física</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3459" marR="23459" marT="23459" marB="234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DAF8"/>
                    </a:solid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 altLang="es-MX" sz="700" b="1"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Disciplina 2.</a:t>
                      </a:r>
                      <a:endParaRPr kumimoji="0" lang="es-MX" altLang="es-MX" sz="7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s-ES" altLang="es-MX" sz="700" b="0" i="1"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Matemáticas</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3459" marR="23459" marT="23459" marB="234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DAF8"/>
                    </a:solid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 altLang="es-MX" sz="700" b="1"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Disciplina 3.</a:t>
                      </a:r>
                      <a:endParaRPr kumimoji="0" lang="es-MX" altLang="es-MX" sz="7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s-ES" altLang="es-MX" sz="700" b="0" i="1"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Historia</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5335" marR="253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DAF8"/>
                    </a:solid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1"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Disciplina 4.</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1"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Biología</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3459" marR="23459" marT="23459" marB="234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DAF8"/>
                    </a:solidFill>
                  </a:tcPr>
                </a:tc>
                <a:extLst>
                  <a:ext uri="{0D108BD9-81ED-4DB2-BD59-A6C34878D82A}">
                    <a16:rowId xmlns:a16="http://schemas.microsoft.com/office/drawing/2014/main" val="4223600539"/>
                  </a:ext>
                </a:extLst>
              </a:tr>
              <a:tr h="390532">
                <a:tc>
                  <a:txBody>
                    <a:bodyPr/>
                    <a:lstStyle>
                      <a:lvl1pPr marL="274638" indent="-179388">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274638" marR="0" lvl="0" indent="-179388" algn="l" defTabSz="457200" rtl="0" eaLnBrk="1" fontAlgn="base" latinLnBrk="0" hangingPunct="1">
                        <a:lnSpc>
                          <a:spcPct val="115000"/>
                        </a:lnSpc>
                        <a:spcBef>
                          <a:spcPct val="0"/>
                        </a:spcBef>
                        <a:spcAft>
                          <a:spcPct val="0"/>
                        </a:spcAft>
                        <a:buClrTx/>
                        <a:buSzTx/>
                        <a:buFontTx/>
                        <a:buNone/>
                        <a:tabLst/>
                      </a:pPr>
                      <a:r>
                        <a:rPr kumimoji="0" lang="es-ES" altLang="es-MX" sz="700" b="1"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1. Preguntar y cuestionar.</a:t>
                      </a:r>
                      <a:endParaRPr kumimoji="0" lang="es-MX" altLang="es-MX" sz="7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p>
                      <a:pPr marL="274638" marR="0" lvl="0" indent="-179388"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     Preguntas que dirigen la Investigación Interdisciplinaria.</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3459" marR="23459" marT="23459" marB="234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DAF8"/>
                    </a:solidFill>
                  </a:tcPr>
                </a:tc>
                <a:tc gridSpan="4">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¿Cómo reacciona en sistema nervioso humano en el consumo de drogas?</a:t>
                      </a:r>
                      <a:r>
                        <a:rPr kumimoji="0" lang="es-ES"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 </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txBody>
                  <a:tcPr marL="23459" marR="23459" marT="23459" marB="234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4161693727"/>
                  </a:ext>
                </a:extLst>
              </a:tr>
              <a:tr h="414971">
                <a:tc>
                  <a:txBody>
                    <a:bodyPr/>
                    <a:lstStyle>
                      <a:lvl1pPr marL="274638" indent="-179388">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274638" marR="0" lvl="0" indent="-179388" algn="l" defTabSz="457200" rtl="0" eaLnBrk="1" fontAlgn="base" latinLnBrk="0" hangingPunct="1">
                        <a:lnSpc>
                          <a:spcPct val="115000"/>
                        </a:lnSpc>
                        <a:spcBef>
                          <a:spcPct val="0"/>
                        </a:spcBef>
                        <a:spcAft>
                          <a:spcPct val="0"/>
                        </a:spcAft>
                        <a:buClrTx/>
                        <a:buSzTx/>
                        <a:buFontTx/>
                        <a:buNone/>
                        <a:tabLst/>
                      </a:pPr>
                      <a:r>
                        <a:rPr kumimoji="0" lang="es-ES" altLang="es-MX" sz="700" b="1"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2. Despertar el interés (detonar).</a:t>
                      </a:r>
                      <a:endParaRPr kumimoji="0" lang="es-MX" altLang="es-MX" sz="7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p>
                      <a:pPr marL="274638" marR="0" lvl="0" indent="-179388"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     Estrategias para involucrar a los estudiantes con la problemática planteada, en el salón de clase.</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3459" marR="23459" marT="23459" marB="234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DAF8"/>
                    </a:solidFill>
                  </a:tcPr>
                </a:tc>
                <a:tc gridSpan="4">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Video “La increíble máquina humana” Revisión de artículos de difusión</a:t>
                      </a:r>
                      <a:r>
                        <a:rPr kumimoji="0" lang="es-ES"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 </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txBody>
                  <a:tcPr marL="23459" marR="23459" marT="23459" marB="234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612162646"/>
                  </a:ext>
                </a:extLst>
              </a:tr>
              <a:tr h="660339">
                <a:tc>
                  <a:txBody>
                    <a:bodyPr/>
                    <a:lstStyle>
                      <a:lvl1pPr marL="274638" indent="-179388">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274638" marR="0" lvl="0" indent="-179388" algn="l" defTabSz="457200" rtl="0" eaLnBrk="1" fontAlgn="base" latinLnBrk="0" hangingPunct="1">
                        <a:lnSpc>
                          <a:spcPct val="115000"/>
                        </a:lnSpc>
                        <a:spcBef>
                          <a:spcPct val="0"/>
                        </a:spcBef>
                        <a:spcAft>
                          <a:spcPct val="0"/>
                        </a:spcAft>
                        <a:buClrTx/>
                        <a:buSzTx/>
                        <a:buFontTx/>
                        <a:buNone/>
                        <a:tabLst/>
                      </a:pPr>
                      <a:r>
                        <a:rPr kumimoji="0" lang="es-ES" altLang="es-MX" sz="700" b="1"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3. Recopilar información a través de la investigación.</a:t>
                      </a:r>
                      <a:endParaRPr kumimoji="0" lang="es-MX" altLang="es-MX" sz="7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p>
                      <a:pPr marL="274638" marR="0" lvl="0" indent="-179388"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    Lo que se investiga.</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274638" marR="0" lvl="0" indent="-179388"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Fuentes que se utilizan. </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274638" marR="0" lvl="0" indent="-179388"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3459" marR="23459" marT="23459" marB="234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DAF8"/>
                    </a:solid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Resumen de video “La increíble máquina humana</a:t>
                      </a:r>
                      <a:r>
                        <a:rPr kumimoji="0" lang="es-ES"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 </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3459" marR="23459" marT="23459" marB="234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MX" altLang="es-MX" sz="700" b="0" i="1"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Estadística y </a:t>
                      </a:r>
                      <a:r>
                        <a:rPr kumimoji="0" lang="es-MX" altLang="es-MX" sz="700" b="0" i="1" u="none" strike="noStrike" cap="none" normalizeH="0" baseline="0" dirty="0" err="1"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precálculo</a:t>
                      </a:r>
                      <a:endParaRPr kumimoji="0" lang="es-MX" altLang="es-MX" sz="700" b="0" i="1"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libro de texto</a:t>
                      </a: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dirty="0" err="1"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Precálculo</a:t>
                      </a:r>
                      <a:r>
                        <a:rPr kumimoji="0" lang="es-ES"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Stewart</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3459" marR="23459" marT="23459" marB="234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r>
                        <a:rPr kumimoji="0" lang="es-ES"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El consumo de drogas a partir de la década de los 70s. </a:t>
                      </a:r>
                      <a:endParaRPr kumimoji="0" 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p>
                      <a:r>
                        <a:rPr kumimoji="0" lang="es-ES"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Electrónicas:</a:t>
                      </a:r>
                      <a:endParaRPr kumimoji="0" 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p>
                      <a:r>
                        <a:rPr kumimoji="0" lang="es-ES"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Rev. </a:t>
                      </a:r>
                      <a:r>
                        <a:rPr kumimoji="0" lang="es-ES" sz="700" b="0" i="0" u="none" strike="noStrike" cap="none" normalizeH="0" baseline="0" dirty="0" err="1"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mex</a:t>
                      </a:r>
                      <a:r>
                        <a:rPr kumimoji="0" lang="es-ES"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 </a:t>
                      </a:r>
                      <a:r>
                        <a:rPr kumimoji="0" lang="es-ES" sz="700" b="0" i="0" u="none" strike="noStrike" cap="none" normalizeH="0" baseline="0" dirty="0" err="1"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cienc</a:t>
                      </a:r>
                      <a:r>
                        <a:rPr kumimoji="0" lang="es-ES"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 </a:t>
                      </a:r>
                      <a:r>
                        <a:rPr kumimoji="0" lang="es-ES" sz="700" b="0" i="0" u="none" strike="noStrike" cap="none" normalizeH="0" baseline="0" dirty="0" err="1"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polít.</a:t>
                      </a:r>
                      <a:r>
                        <a:rPr kumimoji="0" lang="es-ES"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 </a:t>
                      </a:r>
                      <a:r>
                        <a:rPr kumimoji="0" lang="es-ES" sz="700" b="0" i="0" u="none" strike="noStrike" cap="none" normalizeH="0" baseline="0" dirty="0" err="1"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soc</a:t>
                      </a:r>
                      <a:r>
                        <a:rPr kumimoji="0" lang="es-ES"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 vol.60 no.225 México sep./dic. 2015.  Salud </a:t>
                      </a:r>
                      <a:r>
                        <a:rPr kumimoji="0" lang="es-ES" sz="700" b="0" i="0" u="none" strike="noStrike" cap="none" normalizeH="0" baseline="0" dirty="0" err="1"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Ment</a:t>
                      </a:r>
                      <a:r>
                        <a:rPr kumimoji="0" lang="es-ES"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 vol.39 no.4 México jul./ago. 2016 </a:t>
                      </a:r>
                      <a:endParaRPr kumimoji="0" 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p>
                      <a:r>
                        <a:rPr kumimoji="0" lang="es-ES"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Bibliográfica:</a:t>
                      </a:r>
                      <a:endParaRPr kumimoji="0" 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p>
                      <a:r>
                        <a:rPr kumimoji="0" lang="es-ES"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“Historia general de las drogas” Antonio </a:t>
                      </a:r>
                      <a:r>
                        <a:rPr kumimoji="0" lang="es-ES" sz="700" b="0" i="0" u="none" strike="noStrike" cap="none" normalizeH="0" baseline="0" dirty="0" err="1"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Escohotado</a:t>
                      </a:r>
                      <a:r>
                        <a:rPr kumimoji="0" lang="es-ES"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 México, Espasa (e) </a:t>
                      </a:r>
                      <a:r>
                        <a:rPr kumimoji="0" lang="es-ES" sz="700" b="0" i="0" u="none" strike="noStrike" cap="none" normalizeH="0" baseline="0" dirty="0" err="1"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Forun</a:t>
                      </a:r>
                      <a:r>
                        <a:rPr kumimoji="0" lang="es-ES"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 216</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txBody>
                  <a:tcPr marL="25335" marR="253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3459" marR="23459" marT="23459" marB="234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09468756"/>
                  </a:ext>
                </a:extLst>
              </a:tr>
              <a:tr h="990617">
                <a:tc>
                  <a:txBody>
                    <a:bodyPr/>
                    <a:lstStyle>
                      <a:lvl1pPr marL="274638" indent="-179388">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274638" marR="0" lvl="0" indent="-179388" algn="l" defTabSz="457200" rtl="0" eaLnBrk="1" fontAlgn="base" latinLnBrk="0" hangingPunct="1">
                        <a:lnSpc>
                          <a:spcPct val="115000"/>
                        </a:lnSpc>
                        <a:spcBef>
                          <a:spcPct val="0"/>
                        </a:spcBef>
                        <a:spcAft>
                          <a:spcPct val="0"/>
                        </a:spcAft>
                        <a:buClrTx/>
                        <a:buSzTx/>
                        <a:buFontTx/>
                        <a:buNone/>
                        <a:tabLst/>
                      </a:pPr>
                      <a:r>
                        <a:rPr kumimoji="0" lang="es-ES" altLang="es-MX" sz="700" b="1"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4. Organizar la información.</a:t>
                      </a:r>
                      <a:endParaRPr kumimoji="0" lang="es-MX" altLang="es-MX" sz="7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p>
                      <a:pPr marL="274638" marR="0" lvl="0" indent="-179388" algn="l" defTabSz="457200" rtl="0" eaLnBrk="1" fontAlgn="base" latinLnBrk="0" hangingPunct="1">
                        <a:lnSpc>
                          <a:spcPct val="115000"/>
                        </a:lnSpc>
                        <a:spcBef>
                          <a:spcPct val="0"/>
                        </a:spcBef>
                        <a:spcAft>
                          <a:spcPct val="0"/>
                        </a:spcAft>
                        <a:buClrTx/>
                        <a:buSzTx/>
                        <a:buFontTx/>
                        <a:buNone/>
                        <a:tabLst/>
                      </a:pPr>
                      <a:r>
                        <a:rPr kumimoji="0" lang="es-ES" altLang="es-MX" sz="700" b="1"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    </a:t>
                      </a:r>
                      <a:r>
                        <a:rPr kumimoji="0" lang="es-ES" altLang="es-MX" sz="7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Implica:</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274638" marR="0" lvl="0" indent="-179388"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clasificación de datos obtenidos,</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274638" marR="0" lvl="0" indent="-179388"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análisis de los datos obtenidos, registro de la información.</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274638" marR="0" lvl="0" indent="-179388"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conclusiones por disciplina,</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274638" marR="0" lvl="0" indent="-179388"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conclusiones conjuntas.</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274638" marR="0" lvl="0" indent="-179388"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3459" marR="23459" marT="23459" marB="234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DAF8"/>
                    </a:solid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Presentar una exposición en donde expliquen cómo se generan los impulsos eléctricos e el sistema nervioso.</a:t>
                      </a:r>
                    </a:p>
                    <a:p>
                      <a:pPr marL="0" marR="0" lvl="0" indent="0" algn="l" defTabSz="457200" rtl="0" eaLnBrk="1" fontAlgn="base" latinLnBrk="0" hangingPunct="1">
                        <a:lnSpc>
                          <a:spcPct val="115000"/>
                        </a:lnSpc>
                        <a:spcBef>
                          <a:spcPct val="0"/>
                        </a:spcBef>
                        <a:spcAft>
                          <a:spcPct val="0"/>
                        </a:spcAft>
                        <a:buClrTx/>
                        <a:buSzTx/>
                        <a:buFontTx/>
                        <a:buNone/>
                        <a:tabLst/>
                      </a:pPr>
                      <a:r>
                        <a:rPr kumimoji="0" lang="es-MX"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Trabajo escrito.</a:t>
                      </a:r>
                      <a:r>
                        <a:rPr kumimoji="0" lang="es-ES"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 </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3459" marR="23459" marT="23459" marB="234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Análisis estadístico y composición de gráficas</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txBody>
                  <a:tcPr marL="23459" marR="23459" marT="23459" marB="234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r>
                        <a:rPr kumimoji="0" lang="es-ES"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El estudiante identificará que el consumo de drogas no es un asunto nuevo.</a:t>
                      </a:r>
                      <a:endParaRPr kumimoji="0" 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p>
                      <a:r>
                        <a:rPr kumimoji="0" lang="es-ES"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Conocerá las principales acciones que se han realizado para prevenir el consumo de drogas entre los estudiantes del nivel medio superior.</a:t>
                      </a:r>
                      <a:endParaRPr kumimoji="0" 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p>
                      <a:pPr marL="0" marR="0" lvl="0" indent="0" algn="l" defTabSz="457200" rtl="0" eaLnBrk="1" fontAlgn="base" latinLnBrk="0" hangingPunct="1">
                        <a:lnSpc>
                          <a:spcPct val="115000"/>
                        </a:lnSpc>
                        <a:spcBef>
                          <a:spcPct val="0"/>
                        </a:spcBef>
                        <a:spcAft>
                          <a:spcPct val="0"/>
                        </a:spcAft>
                        <a:buClrTx/>
                        <a:buSzTx/>
                        <a:buFontTx/>
                        <a:buNone/>
                        <a:tabLst/>
                      </a:pPr>
                      <a:endParaRPr kumimoji="0" lang="es-MX"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txBody>
                  <a:tcPr marL="25335" marR="253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es-MX"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txBody>
                  <a:tcPr marL="23459" marR="23459" marT="23459" marB="234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77675955"/>
                  </a:ext>
                </a:extLst>
              </a:tr>
            </a:tbl>
          </a:graphicData>
        </a:graphic>
      </p:graphicFrame>
    </p:spTree>
    <p:extLst>
      <p:ext uri="{BB962C8B-B14F-4D97-AF65-F5344CB8AC3E}">
        <p14:creationId xmlns:p14="http://schemas.microsoft.com/office/powerpoint/2010/main" val="4206694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4"/>
          <a:stretch>
            <a:fillRect/>
          </a:stretch>
        </p:blipFill>
        <p:spPr>
          <a:xfrm>
            <a:off x="1" y="4225590"/>
            <a:ext cx="9144000" cy="917913"/>
          </a:xfrm>
          <a:prstGeom prst="rect">
            <a:avLst/>
          </a:prstGeom>
        </p:spPr>
      </p:pic>
      <p:sp>
        <p:nvSpPr>
          <p:cNvPr id="64" name="Shape 64"/>
          <p:cNvSpPr txBox="1">
            <a:spLocks noGrp="1"/>
          </p:cNvSpPr>
          <p:nvPr>
            <p:ph type="body" idx="1"/>
          </p:nvPr>
        </p:nvSpPr>
        <p:spPr>
          <a:xfrm>
            <a:off x="1430767" y="1926859"/>
            <a:ext cx="6508378" cy="598800"/>
          </a:xfrm>
          <a:prstGeom prst="rect">
            <a:avLst/>
          </a:prstGeom>
        </p:spPr>
        <p:txBody>
          <a:bodyPr wrap="square" lIns="91425" tIns="91425" rIns="91425" bIns="91425" anchor="t" anchorCtr="0">
            <a:noAutofit/>
          </a:bodyPr>
          <a:lstStyle/>
          <a:p>
            <a:pPr lvl="0" algn="ctr" rtl="0">
              <a:spcBef>
                <a:spcPts val="0"/>
              </a:spcBef>
              <a:buClr>
                <a:schemeClr val="dk1"/>
              </a:buClr>
              <a:buSzPct val="45833"/>
              <a:buFont typeface="Arial"/>
              <a:buNone/>
            </a:pPr>
            <a:r>
              <a:rPr lang="es" sz="3600" b="1" dirty="0" smtClean="0">
                <a:solidFill>
                  <a:schemeClr val="tx2">
                    <a:lumMod val="10000"/>
                  </a:schemeClr>
                </a:solidFill>
                <a:latin typeface="Arial Rounded MT Bold" panose="020F0704030504030204" pitchFamily="34" charset="0"/>
              </a:rPr>
              <a:t>Proyecto a desarrollarse durante el ciclo escolar 2018 - 2019</a:t>
            </a:r>
            <a:endParaRPr sz="3600" b="1" dirty="0">
              <a:solidFill>
                <a:schemeClr val="tx2">
                  <a:lumMod val="10000"/>
                </a:schemeClr>
              </a:solidFill>
              <a:latin typeface="Arial Rounded MT Bold" panose="020F0704030504030204" pitchFamily="34" charset="0"/>
            </a:endParaRPr>
          </a:p>
        </p:txBody>
      </p:sp>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l="5435" t="12344" r="8152" b="7877"/>
          <a:stretch/>
        </p:blipFill>
        <p:spPr>
          <a:xfrm>
            <a:off x="7453424" y="4112145"/>
            <a:ext cx="1690577" cy="1031358"/>
          </a:xfrm>
          <a:prstGeom prst="rect">
            <a:avLst/>
          </a:prstGeom>
        </p:spPr>
      </p:pic>
    </p:spTree>
    <p:extLst>
      <p:ext uri="{BB962C8B-B14F-4D97-AF65-F5344CB8AC3E}">
        <p14:creationId xmlns:p14="http://schemas.microsoft.com/office/powerpoint/2010/main" val="12720931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4"/>
          <a:stretch>
            <a:fillRect/>
          </a:stretch>
        </p:blipFill>
        <p:spPr>
          <a:xfrm>
            <a:off x="1" y="4225590"/>
            <a:ext cx="9144000" cy="917913"/>
          </a:xfrm>
          <a:prstGeom prst="rect">
            <a:avLst/>
          </a:prstGeom>
        </p:spPr>
      </p:pic>
      <p:pic>
        <p:nvPicPr>
          <p:cNvPr id="10" name="Imagen 9"/>
          <p:cNvPicPr>
            <a:picLocks noChangeAspect="1"/>
          </p:cNvPicPr>
          <p:nvPr/>
        </p:nvPicPr>
        <p:blipFill rotWithShape="1">
          <a:blip r:embed="rId5">
            <a:extLst>
              <a:ext uri="{28A0092B-C50C-407E-A947-70E740481C1C}">
                <a14:useLocalDpi xmlns:a14="http://schemas.microsoft.com/office/drawing/2010/main" val="0"/>
              </a:ext>
            </a:extLst>
          </a:blip>
          <a:srcRect l="5435" t="22195" r="8152" b="7876"/>
          <a:stretch/>
        </p:blipFill>
        <p:spPr>
          <a:xfrm>
            <a:off x="7453424" y="4239491"/>
            <a:ext cx="1690577" cy="904011"/>
          </a:xfrm>
          <a:prstGeom prst="rect">
            <a:avLst/>
          </a:prstGeom>
        </p:spPr>
      </p:pic>
      <p:sp>
        <p:nvSpPr>
          <p:cNvPr id="9" name="Text Placeholder 2"/>
          <p:cNvSpPr>
            <a:spLocks noGrp="1"/>
          </p:cNvSpPr>
          <p:nvPr>
            <p:ph type="body" sz="quarter" idx="12"/>
          </p:nvPr>
        </p:nvSpPr>
        <p:spPr>
          <a:xfrm>
            <a:off x="0" y="1326640"/>
            <a:ext cx="7315200" cy="355600"/>
          </a:xfrm>
        </p:spPr>
        <p:txBody>
          <a:bodyPr/>
          <a:lstStyle/>
          <a:p>
            <a:pPr marL="0">
              <a:lnSpc>
                <a:spcPct val="115000"/>
              </a:lnSpc>
              <a:spcBef>
                <a:spcPts val="0"/>
              </a:spcBef>
              <a:spcAft>
                <a:spcPts val="0"/>
              </a:spcAft>
              <a:defRPr/>
            </a:pPr>
            <a:r>
              <a:rPr lang="es-ES" sz="1400" b="1" dirty="0">
                <a:solidFill>
                  <a:srgbClr val="000000"/>
                </a:solidFill>
                <a:latin typeface="Arial" panose="020B0604020202020204" pitchFamily="34" charset="0"/>
                <a:ea typeface="Century Gothic" panose="020B0502020202020204" pitchFamily="34" charset="0"/>
                <a:cs typeface="Arial" panose="020B0604020202020204" pitchFamily="34" charset="0"/>
              </a:rPr>
              <a:t>V. Esquema del proceso de construcción del proyecto por disciplinas.</a:t>
            </a:r>
            <a:endParaRPr lang="es-MX" sz="140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a:defRPr/>
            </a:pPr>
            <a:endParaRPr lang="es-MX" dirty="0"/>
          </a:p>
        </p:txBody>
      </p:sp>
      <p:graphicFrame>
        <p:nvGraphicFramePr>
          <p:cNvPr id="2" name="Tabla 1"/>
          <p:cNvGraphicFramePr>
            <a:graphicFrameLocks noGrp="1"/>
          </p:cNvGraphicFramePr>
          <p:nvPr>
            <p:extLst>
              <p:ext uri="{D42A27DB-BD31-4B8C-83A1-F6EECF244321}">
                <p14:modId xmlns:p14="http://schemas.microsoft.com/office/powerpoint/2010/main" val="3493696442"/>
              </p:ext>
            </p:extLst>
          </p:nvPr>
        </p:nvGraphicFramePr>
        <p:xfrm>
          <a:off x="192616" y="1571780"/>
          <a:ext cx="8597900" cy="3027821"/>
        </p:xfrm>
        <a:graphic>
          <a:graphicData uri="http://schemas.openxmlformats.org/drawingml/2006/table">
            <a:tbl>
              <a:tblPr/>
              <a:tblGrid>
                <a:gridCol w="2808287">
                  <a:extLst>
                    <a:ext uri="{9D8B030D-6E8A-4147-A177-3AD203B41FA5}">
                      <a16:colId xmlns:a16="http://schemas.microsoft.com/office/drawing/2014/main" val="1134853572"/>
                    </a:ext>
                  </a:extLst>
                </a:gridCol>
                <a:gridCol w="1447800">
                  <a:extLst>
                    <a:ext uri="{9D8B030D-6E8A-4147-A177-3AD203B41FA5}">
                      <a16:colId xmlns:a16="http://schemas.microsoft.com/office/drawing/2014/main" val="521930584"/>
                    </a:ext>
                  </a:extLst>
                </a:gridCol>
                <a:gridCol w="1446213">
                  <a:extLst>
                    <a:ext uri="{9D8B030D-6E8A-4147-A177-3AD203B41FA5}">
                      <a16:colId xmlns:a16="http://schemas.microsoft.com/office/drawing/2014/main" val="4025769341"/>
                    </a:ext>
                  </a:extLst>
                </a:gridCol>
                <a:gridCol w="1447800">
                  <a:extLst>
                    <a:ext uri="{9D8B030D-6E8A-4147-A177-3AD203B41FA5}">
                      <a16:colId xmlns:a16="http://schemas.microsoft.com/office/drawing/2014/main" val="1576895072"/>
                    </a:ext>
                  </a:extLst>
                </a:gridCol>
                <a:gridCol w="1447800">
                  <a:extLst>
                    <a:ext uri="{9D8B030D-6E8A-4147-A177-3AD203B41FA5}">
                      <a16:colId xmlns:a16="http://schemas.microsoft.com/office/drawing/2014/main" val="177082031"/>
                    </a:ext>
                  </a:extLst>
                </a:gridCol>
              </a:tblGrid>
              <a:tr h="1109682">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  </a:t>
                      </a:r>
                      <a:r>
                        <a:rPr kumimoji="0" lang="es-ES" altLang="es-MX" sz="700" b="1"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5.</a:t>
                      </a:r>
                      <a:r>
                        <a:rPr kumimoji="0" lang="es-ES" altLang="es-MX" sz="700" b="1" i="1"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 </a:t>
                      </a:r>
                      <a:r>
                        <a:rPr kumimoji="0" lang="es-ES" altLang="es-MX" sz="700" b="1"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Llegar a</a:t>
                      </a:r>
                      <a:r>
                        <a:rPr kumimoji="0" lang="es-ES" altLang="es-MX" sz="700" b="1" i="1"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 </a:t>
                      </a:r>
                      <a:r>
                        <a:rPr kumimoji="0" lang="es-ES" altLang="es-MX" sz="700" b="1"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conclusiones parciales</a:t>
                      </a:r>
                      <a:r>
                        <a:rPr kumimoji="0" lang="es-ES"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 </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         (por disciplina) útiles para el </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proyecto, de tal forma que lo </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aclaran, describen o descifran,  </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(fruto de la reflexión colaborativa</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de los estudiantes).</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¿Cómo se lograron?</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3459" marR="23459" marT="23459" marB="234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DAF8"/>
                    </a:solid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Helvetica Light" charset="0"/>
                          <a:sym typeface="Arial"/>
                        </a:rPr>
                        <a:t>El alumno reconocerá el funcionamiento del sistema nervioso central y los daños colaterales que provoca en este el consumo de drogas</a:t>
                      </a:r>
                      <a:r>
                        <a:rPr kumimoji="0" lang="es-ES"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Helvetica Light" charset="0"/>
                          <a:sym typeface="Arial"/>
                        </a:rPr>
                        <a:t> </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Helvetica Light" charset="0"/>
                        <a:sym typeface="Arial"/>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3459" marR="23459" marT="23459" marB="234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El alumno aprenderá a fundamentar razones con base en el método científico</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txBody>
                  <a:tcPr marL="23459" marR="23459" marT="23459" marB="234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El alumno diferenciará las ventajas y desventajas del proceso de industrialización. Lográndose a través del análisis de la bibliografía básica y las discusiones en el salón de clases.  </a:t>
                      </a:r>
                      <a:endParaRPr kumimoji="0" lang="es-MX" altLang="es-MX" sz="7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txBody>
                  <a:tcPr marL="25335" marR="253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es-MX"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txBody>
                  <a:tcPr marL="23459" marR="23459" marT="23459" marB="234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7071830"/>
                  </a:ext>
                </a:extLst>
              </a:tr>
              <a:tr h="1028392">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  </a:t>
                      </a:r>
                      <a:r>
                        <a:rPr kumimoji="0" lang="es-ES" altLang="es-MX" sz="700" b="1"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6.</a:t>
                      </a:r>
                      <a:r>
                        <a:rPr kumimoji="0" lang="es-ES" altLang="es-MX" sz="7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 </a:t>
                      </a:r>
                      <a:r>
                        <a:rPr kumimoji="0" lang="es-ES" altLang="es-MX" sz="700" b="1"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Conectar.</a:t>
                      </a:r>
                      <a:endParaRPr kumimoji="0" lang="es-MX" altLang="es-MX" sz="7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1"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     </a:t>
                      </a:r>
                      <a:r>
                        <a:rPr kumimoji="0" lang="es-ES" altLang="es-MX" sz="7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Manera en que las conclusiones</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de cada disciplina dan</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respuesta o se vinculan con</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la pregunta disparadora del</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proyecto. </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Estrategia o actividad para lograr</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que haya   conciencia de ello.</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3459" marR="23459" marT="23459" marB="234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DAF8"/>
                    </a:solidFill>
                  </a:tcPr>
                </a:tc>
                <a:tc gridSpan="4">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En grupos colabora ticos los alumnos expondrán ante el grupo sus conclusiones y realizarán una plenaria.</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txBody>
                  <a:tcPr marL="25335" marR="253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589725646"/>
                  </a:ext>
                </a:extLst>
              </a:tr>
              <a:tr h="736105">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1"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7. </a:t>
                      </a:r>
                      <a:r>
                        <a:rPr kumimoji="0" lang="es-ES" altLang="es-MX" sz="7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 </a:t>
                      </a:r>
                      <a:r>
                        <a:rPr kumimoji="0" lang="es-ES" altLang="es-MX" sz="700" b="1"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Evaluar la información generada.</a:t>
                      </a:r>
                      <a:endParaRPr kumimoji="0" lang="es-MX" altLang="es-MX" sz="7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¿La información obtenida cubre las necesidades para la solución del problema?</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Propuesta de investigaciones para complementar el proyecto.</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3459" marR="23459" marT="23459" marB="234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DAF8"/>
                    </a:solidFill>
                  </a:tcPr>
                </a:tc>
                <a:tc gridSpan="4">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Con el prototipo los alumnos explicaran en funcionamiento del sistema nervioso en el laboratorio.</a:t>
                      </a:r>
                      <a:r>
                        <a:rPr kumimoji="0" lang="es-ES"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 </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5335" marR="253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366222098"/>
                  </a:ext>
                </a:extLst>
              </a:tr>
            </a:tbl>
          </a:graphicData>
        </a:graphic>
      </p:graphicFrame>
    </p:spTree>
    <p:extLst>
      <p:ext uri="{BB962C8B-B14F-4D97-AF65-F5344CB8AC3E}">
        <p14:creationId xmlns:p14="http://schemas.microsoft.com/office/powerpoint/2010/main" val="11954494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4"/>
          <a:stretch>
            <a:fillRect/>
          </a:stretch>
        </p:blipFill>
        <p:spPr>
          <a:xfrm>
            <a:off x="1" y="4225590"/>
            <a:ext cx="9144000" cy="917913"/>
          </a:xfrm>
          <a:prstGeom prst="rect">
            <a:avLst/>
          </a:prstGeom>
        </p:spPr>
      </p:pic>
      <p:pic>
        <p:nvPicPr>
          <p:cNvPr id="10" name="Imagen 9"/>
          <p:cNvPicPr>
            <a:picLocks noChangeAspect="1"/>
          </p:cNvPicPr>
          <p:nvPr/>
        </p:nvPicPr>
        <p:blipFill rotWithShape="1">
          <a:blip r:embed="rId5">
            <a:extLst>
              <a:ext uri="{28A0092B-C50C-407E-A947-70E740481C1C}">
                <a14:useLocalDpi xmlns:a14="http://schemas.microsoft.com/office/drawing/2010/main" val="0"/>
              </a:ext>
            </a:extLst>
          </a:blip>
          <a:srcRect l="5435" t="22195" r="8152" b="7876"/>
          <a:stretch/>
        </p:blipFill>
        <p:spPr>
          <a:xfrm>
            <a:off x="7453424" y="4239491"/>
            <a:ext cx="1690577" cy="904011"/>
          </a:xfrm>
          <a:prstGeom prst="rect">
            <a:avLst/>
          </a:prstGeom>
        </p:spPr>
      </p:pic>
      <p:sp>
        <p:nvSpPr>
          <p:cNvPr id="8" name="Text Placeholder 2"/>
          <p:cNvSpPr>
            <a:spLocks noGrp="1"/>
          </p:cNvSpPr>
          <p:nvPr>
            <p:ph type="body" sz="quarter" idx="12"/>
          </p:nvPr>
        </p:nvSpPr>
        <p:spPr>
          <a:xfrm>
            <a:off x="1262383" y="1532648"/>
            <a:ext cx="8221662" cy="355600"/>
          </a:xfrm>
        </p:spPr>
        <p:txBody>
          <a:bodyPr/>
          <a:lstStyle/>
          <a:p>
            <a:pPr marL="0">
              <a:lnSpc>
                <a:spcPct val="115000"/>
              </a:lnSpc>
              <a:spcBef>
                <a:spcPts val="0"/>
              </a:spcBef>
              <a:spcAft>
                <a:spcPts val="0"/>
              </a:spcAft>
              <a:defRPr/>
            </a:pPr>
            <a:r>
              <a:rPr lang="es-ES" sz="1400"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VI. División del tiempo.                                     </a:t>
            </a:r>
            <a:r>
              <a:rPr lang="es-ES" sz="1400" b="1"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VII</a:t>
            </a:r>
            <a:r>
              <a:rPr lang="es-ES" sz="1400"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Presentación.</a:t>
            </a:r>
            <a:endParaRPr lang="es-MX" sz="1400" dirty="0">
              <a:solidFill>
                <a:srgbClr val="000000"/>
              </a:solidFill>
              <a:latin typeface="Arial" panose="020B0604020202020204" pitchFamily="34" charset="0"/>
              <a:ea typeface="Arial" panose="020B0604020202020204" pitchFamily="34" charset="0"/>
            </a:endParaRPr>
          </a:p>
          <a:p>
            <a:pPr marL="0">
              <a:lnSpc>
                <a:spcPct val="115000"/>
              </a:lnSpc>
              <a:spcBef>
                <a:spcPts val="0"/>
              </a:spcBef>
              <a:spcAft>
                <a:spcPts val="0"/>
              </a:spcAft>
              <a:defRPr/>
            </a:pPr>
            <a:r>
              <a:rPr lang="es-ES"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a:t>
            </a:r>
            <a:endParaRPr lang="es-MX" dirty="0">
              <a:solidFill>
                <a:srgbClr val="000000"/>
              </a:solidFill>
              <a:latin typeface="Arial" panose="020B0604020202020204" pitchFamily="34" charset="0"/>
              <a:ea typeface="Arial" panose="020B0604020202020204" pitchFamily="34" charset="0"/>
            </a:endParaRPr>
          </a:p>
          <a:p>
            <a:pPr>
              <a:defRPr/>
            </a:pPr>
            <a:endParaRPr lang="es-MX" dirty="0"/>
          </a:p>
        </p:txBody>
      </p:sp>
      <p:graphicFrame>
        <p:nvGraphicFramePr>
          <p:cNvPr id="11" name="Content Placeholder 4"/>
          <p:cNvGraphicFramePr>
            <a:graphicFrameLocks/>
          </p:cNvGraphicFramePr>
          <p:nvPr>
            <p:extLst>
              <p:ext uri="{D42A27DB-BD31-4B8C-83A1-F6EECF244321}">
                <p14:modId xmlns:p14="http://schemas.microsoft.com/office/powerpoint/2010/main" val="1651651666"/>
              </p:ext>
            </p:extLst>
          </p:nvPr>
        </p:nvGraphicFramePr>
        <p:xfrm>
          <a:off x="384970" y="1635767"/>
          <a:ext cx="8221662" cy="2636288"/>
        </p:xfrm>
        <a:graphic>
          <a:graphicData uri="http://schemas.openxmlformats.org/drawingml/2006/table">
            <a:tbl>
              <a:tblPr/>
              <a:tblGrid>
                <a:gridCol w="4140820">
                  <a:extLst>
                    <a:ext uri="{9D8B030D-6E8A-4147-A177-3AD203B41FA5}">
                      <a16:colId xmlns:a16="http://schemas.microsoft.com/office/drawing/2014/main" val="20000"/>
                    </a:ext>
                  </a:extLst>
                </a:gridCol>
                <a:gridCol w="4080842">
                  <a:extLst>
                    <a:ext uri="{9D8B030D-6E8A-4147-A177-3AD203B41FA5}">
                      <a16:colId xmlns:a16="http://schemas.microsoft.com/office/drawing/2014/main" val="20001"/>
                    </a:ext>
                  </a:extLst>
                </a:gridCol>
              </a:tblGrid>
              <a:tr h="696587">
                <a:tc>
                  <a:txBody>
                    <a:bodyPr/>
                    <a:lstStyle/>
                    <a:p>
                      <a:pPr marL="0" marR="0" algn="ctr">
                        <a:lnSpc>
                          <a:spcPct val="115000"/>
                        </a:lnSpc>
                        <a:spcBef>
                          <a:spcPts val="0"/>
                        </a:spcBef>
                        <a:spcAft>
                          <a:spcPts val="0"/>
                        </a:spcAft>
                      </a:pPr>
                      <a:r>
                        <a:rPr lang="es-ES" sz="10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Tiempos dedicados al proyecto cada semana.</a:t>
                      </a:r>
                      <a:endParaRPr lang="es-MX" sz="1000" dirty="0">
                        <a:solidFill>
                          <a:srgbClr val="000000"/>
                        </a:solidFill>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s-ES"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Momentos  se destinados al Proyecto.</a:t>
                      </a:r>
                      <a:endParaRPr lang="es-MX" sz="1000" dirty="0">
                        <a:solidFill>
                          <a:srgbClr val="000000"/>
                        </a:solidFill>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s-ES"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Horas de trabajó dedicadas al trabajo disciplinario. </a:t>
                      </a:r>
                      <a:endParaRPr lang="es-MX" sz="1000" dirty="0">
                        <a:solidFill>
                          <a:srgbClr val="000000"/>
                        </a:solidFill>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s-ES" sz="1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Horas de trabajo dedicadas al trabajo </a:t>
                      </a:r>
                      <a:r>
                        <a:rPr lang="es-ES" sz="10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interdisciplinario.</a:t>
                      </a:r>
                      <a:endParaRPr lang="es-MX" sz="1000" dirty="0">
                        <a:solidFill>
                          <a:srgbClr val="000000"/>
                        </a:solidFill>
                        <a:effectLst/>
                        <a:latin typeface="Arial" panose="020B0604020202020204" pitchFamily="34" charset="0"/>
                        <a:ea typeface="Arial" panose="020B0604020202020204" pitchFamily="34" charset="0"/>
                      </a:endParaRPr>
                    </a:p>
                  </a:txBody>
                  <a:tcPr marL="59977" marR="59977" marT="59977" marB="599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gn="ctr">
                        <a:lnSpc>
                          <a:spcPct val="115000"/>
                        </a:lnSpc>
                        <a:spcBef>
                          <a:spcPts val="0"/>
                        </a:spcBef>
                        <a:spcAft>
                          <a:spcPts val="0"/>
                        </a:spcAft>
                      </a:pPr>
                      <a:r>
                        <a:rPr lang="es-ES" sz="10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Presentación del proyecto (producto).</a:t>
                      </a:r>
                      <a:endParaRPr lang="es-MX" sz="1000">
                        <a:solidFill>
                          <a:srgbClr val="000000"/>
                        </a:solidFill>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s-ES" sz="10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Características de la presentación.</a:t>
                      </a:r>
                      <a:endParaRPr lang="es-MX" sz="1000">
                        <a:solidFill>
                          <a:srgbClr val="000000"/>
                        </a:solidFill>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s-ES" sz="10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¿Qué se presenta? ¿Cuándo? ¿Dónde? ¿Con qué? </a:t>
                      </a:r>
                      <a:endParaRPr lang="es-MX" sz="1000">
                        <a:solidFill>
                          <a:srgbClr val="000000"/>
                        </a:solidFill>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s-ES" sz="10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 quién, por qué, para qué?</a:t>
                      </a:r>
                      <a:endParaRPr lang="es-MX" sz="1000">
                        <a:solidFill>
                          <a:srgbClr val="000000"/>
                        </a:solidFill>
                        <a:effectLst/>
                        <a:latin typeface="Arial" panose="020B0604020202020204" pitchFamily="34" charset="0"/>
                        <a:ea typeface="Arial" panose="020B0604020202020204" pitchFamily="34" charset="0"/>
                      </a:endParaRPr>
                    </a:p>
                  </a:txBody>
                  <a:tcPr marL="59977" marR="59977" marT="59977" marB="599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0"/>
                  </a:ext>
                </a:extLst>
              </a:tr>
              <a:tr h="1830343">
                <a:tc>
                  <a:txBody>
                    <a:bodyPr/>
                    <a:lstStyle/>
                    <a:p>
                      <a:pPr marL="0" marR="0">
                        <a:lnSpc>
                          <a:spcPct val="115000"/>
                        </a:lnSpc>
                        <a:spcBef>
                          <a:spcPts val="0"/>
                        </a:spcBef>
                        <a:spcAft>
                          <a:spcPts val="0"/>
                        </a:spcAft>
                      </a:pPr>
                      <a:r>
                        <a:rPr kumimoji="0" lang="es-ES" sz="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mn-cs"/>
                          <a:sym typeface="Arial"/>
                        </a:rPr>
                        <a:t>Física:  </a:t>
                      </a:r>
                      <a:r>
                        <a:rPr kumimoji="0" lang="es-ES"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mn-cs"/>
                          <a:sym typeface="Arial"/>
                        </a:rPr>
                        <a:t>20 horas </a:t>
                      </a:r>
                      <a:r>
                        <a:rPr kumimoji="0" lang="es-ES" sz="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mn-cs"/>
                          <a:sym typeface="Arial"/>
                        </a:rPr>
                        <a:t>para el trabajo </a:t>
                      </a:r>
                      <a:r>
                        <a:rPr kumimoji="0" lang="es-ES"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mn-cs"/>
                          <a:sym typeface="Arial"/>
                        </a:rPr>
                        <a:t>de investigación</a:t>
                      </a:r>
                    </a:p>
                    <a:p>
                      <a:pPr marL="0" marR="0">
                        <a:lnSpc>
                          <a:spcPct val="115000"/>
                        </a:lnSpc>
                        <a:spcBef>
                          <a:spcPts val="0"/>
                        </a:spcBef>
                        <a:spcAft>
                          <a:spcPts val="0"/>
                        </a:spcAft>
                      </a:pPr>
                      <a:r>
                        <a:rPr kumimoji="0" lang="es-ES"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mn-cs"/>
                          <a:sym typeface="Arial"/>
                        </a:rPr>
                        <a:t>Matemáticas</a:t>
                      </a:r>
                      <a:r>
                        <a:rPr kumimoji="0" lang="es-ES" sz="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mn-cs"/>
                          <a:sym typeface="Arial"/>
                        </a:rPr>
                        <a:t>: 20 </a:t>
                      </a:r>
                      <a:r>
                        <a:rPr kumimoji="0" lang="es-ES"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mn-cs"/>
                          <a:sym typeface="Arial"/>
                        </a:rPr>
                        <a:t>horas </a:t>
                      </a:r>
                      <a:r>
                        <a:rPr kumimoji="0" lang="es-ES" sz="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mn-cs"/>
                          <a:sym typeface="Arial"/>
                        </a:rPr>
                        <a:t>para el trabajo </a:t>
                      </a:r>
                      <a:r>
                        <a:rPr kumimoji="0" lang="es-ES"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mn-cs"/>
                          <a:sym typeface="Arial"/>
                        </a:rPr>
                        <a:t>de investigación </a:t>
                      </a:r>
                      <a:endParaRPr kumimoji="0" lang="es-MX" sz="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mn-cs"/>
                        <a:sym typeface="Arial"/>
                      </a:endParaRPr>
                    </a:p>
                    <a:p>
                      <a:pPr marL="0" marR="0">
                        <a:lnSpc>
                          <a:spcPct val="115000"/>
                        </a:lnSpc>
                        <a:spcBef>
                          <a:spcPts val="0"/>
                        </a:spcBef>
                        <a:spcAft>
                          <a:spcPts val="0"/>
                        </a:spcAft>
                      </a:pPr>
                      <a:r>
                        <a:rPr kumimoji="0" lang="es-ES" sz="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mn-cs"/>
                          <a:sym typeface="Arial"/>
                        </a:rPr>
                        <a:t>Historia:  </a:t>
                      </a:r>
                      <a:r>
                        <a:rPr kumimoji="0" lang="es-ES"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mn-cs"/>
                          <a:sym typeface="Arial"/>
                        </a:rPr>
                        <a:t>10 horas para el trabajo de investigación </a:t>
                      </a:r>
                      <a:endParaRPr kumimoji="0" 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mn-cs"/>
                        <a:sym typeface="Arial"/>
                      </a:endParaRPr>
                    </a:p>
                    <a:p>
                      <a:pPr marL="0" marR="0" indent="0" algn="l" defTabSz="914400" rtl="0" eaLnBrk="1" fontAlgn="auto" latinLnBrk="0" hangingPunct="1">
                        <a:lnSpc>
                          <a:spcPct val="115000"/>
                        </a:lnSpc>
                        <a:spcBef>
                          <a:spcPts val="0"/>
                        </a:spcBef>
                        <a:spcAft>
                          <a:spcPts val="0"/>
                        </a:spcAft>
                        <a:buClrTx/>
                        <a:buSzTx/>
                        <a:buFontTx/>
                        <a:buNone/>
                        <a:tabLst/>
                        <a:defRPr/>
                      </a:pPr>
                      <a:r>
                        <a:rPr kumimoji="0" lang="es-ES"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mn-cs"/>
                          <a:sym typeface="Arial"/>
                        </a:rPr>
                        <a:t>Biología: 10 horas para el trabajo de investigación</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mn-cs"/>
                        <a:sym typeface="Arial"/>
                      </a:endParaRPr>
                    </a:p>
                  </a:txBody>
                  <a:tcPr marL="59977" marR="59977" marT="59977" marB="599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kumimoji="0" 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mn-cs"/>
                          <a:sym typeface="Arial"/>
                        </a:rPr>
                        <a:t>1. Exposición por parte de los alumnos</a:t>
                      </a:r>
                    </a:p>
                    <a:p>
                      <a:r>
                        <a:rPr kumimoji="0" 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mn-cs"/>
                          <a:sym typeface="Arial"/>
                        </a:rPr>
                        <a:t>2. Mayo 2019</a:t>
                      </a:r>
                    </a:p>
                    <a:p>
                      <a:r>
                        <a:rPr kumimoji="0" 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mn-cs"/>
                          <a:sym typeface="Arial"/>
                        </a:rPr>
                        <a:t>3. Salón Laboratorio de Física - Biología como en el auditorio de la escuela</a:t>
                      </a:r>
                    </a:p>
                    <a:p>
                      <a:r>
                        <a:rPr kumimoji="0" 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mn-cs"/>
                          <a:sym typeface="Arial"/>
                        </a:rPr>
                        <a:t>4. Mesas de trabajo, cañón</a:t>
                      </a:r>
                    </a:p>
                    <a:p>
                      <a:r>
                        <a:rPr kumimoji="0" 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mn-cs"/>
                          <a:sym typeface="Arial"/>
                        </a:rPr>
                        <a:t>5. A los estudiantes de diferentes grupos, porque son los alumnos que están involucrados en el proyecto, para concientizar a la comunidad a la afectación que produce para el ser humano el consumo de drogas,</a:t>
                      </a:r>
                    </a:p>
                    <a:p>
                      <a:pPr marL="0" marR="0">
                        <a:lnSpc>
                          <a:spcPct val="115000"/>
                        </a:lnSpc>
                        <a:spcBef>
                          <a:spcPts val="0"/>
                        </a:spcBef>
                        <a:spcAft>
                          <a:spcPts val="0"/>
                        </a:spcAft>
                      </a:pPr>
                      <a:endParaRPr kumimoji="0" lang="es-MX" sz="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mn-cs"/>
                        <a:sym typeface="Arial"/>
                      </a:endParaRPr>
                    </a:p>
                  </a:txBody>
                  <a:tcPr marL="59977" marR="59977" marT="59977" marB="599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738874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4"/>
          <a:stretch>
            <a:fillRect/>
          </a:stretch>
        </p:blipFill>
        <p:spPr>
          <a:xfrm>
            <a:off x="1" y="4225590"/>
            <a:ext cx="9144000" cy="917913"/>
          </a:xfrm>
          <a:prstGeom prst="rect">
            <a:avLst/>
          </a:prstGeom>
        </p:spPr>
      </p:pic>
      <p:pic>
        <p:nvPicPr>
          <p:cNvPr id="10" name="Imagen 9"/>
          <p:cNvPicPr>
            <a:picLocks noChangeAspect="1"/>
          </p:cNvPicPr>
          <p:nvPr/>
        </p:nvPicPr>
        <p:blipFill rotWithShape="1">
          <a:blip r:embed="rId5">
            <a:extLst>
              <a:ext uri="{28A0092B-C50C-407E-A947-70E740481C1C}">
                <a14:useLocalDpi xmlns:a14="http://schemas.microsoft.com/office/drawing/2010/main" val="0"/>
              </a:ext>
            </a:extLst>
          </a:blip>
          <a:srcRect l="5435" t="22195" r="8152" b="7876"/>
          <a:stretch/>
        </p:blipFill>
        <p:spPr>
          <a:xfrm>
            <a:off x="7453424" y="4239491"/>
            <a:ext cx="1690577" cy="904011"/>
          </a:xfrm>
          <a:prstGeom prst="rect">
            <a:avLst/>
          </a:prstGeom>
        </p:spPr>
      </p:pic>
      <p:sp>
        <p:nvSpPr>
          <p:cNvPr id="9" name="Text Placeholder 2"/>
          <p:cNvSpPr>
            <a:spLocks noGrp="1"/>
          </p:cNvSpPr>
          <p:nvPr>
            <p:ph type="body" sz="quarter" idx="12"/>
          </p:nvPr>
        </p:nvSpPr>
        <p:spPr>
          <a:xfrm>
            <a:off x="168095" y="1504440"/>
            <a:ext cx="8221662" cy="355600"/>
          </a:xfrm>
        </p:spPr>
        <p:txBody>
          <a:bodyPr/>
          <a:lstStyle/>
          <a:p>
            <a:pPr marL="0">
              <a:lnSpc>
                <a:spcPct val="115000"/>
              </a:lnSpc>
              <a:spcBef>
                <a:spcPts val="0"/>
              </a:spcBef>
              <a:spcAft>
                <a:spcPts val="0"/>
              </a:spcAft>
              <a:defRPr/>
            </a:pPr>
            <a:r>
              <a:rPr lang="es-ES" sz="1400"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VIII. Evaluación del Proyecto.</a:t>
            </a:r>
            <a:endParaRPr lang="es-MX" sz="1400" dirty="0">
              <a:solidFill>
                <a:srgbClr val="000000"/>
              </a:solidFill>
              <a:latin typeface="Arial" panose="020B0604020202020204" pitchFamily="34" charset="0"/>
              <a:ea typeface="Arial" panose="020B0604020202020204" pitchFamily="34" charset="0"/>
            </a:endParaRPr>
          </a:p>
          <a:p>
            <a:pPr marL="0">
              <a:lnSpc>
                <a:spcPct val="115000"/>
              </a:lnSpc>
              <a:spcBef>
                <a:spcPts val="0"/>
              </a:spcBef>
              <a:spcAft>
                <a:spcPts val="0"/>
              </a:spcAft>
              <a:defRPr/>
            </a:pPr>
            <a:r>
              <a:rPr lang="es-ES" sz="1400"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a:t>
            </a:r>
            <a:endParaRPr lang="es-MX" sz="1400" dirty="0">
              <a:solidFill>
                <a:srgbClr val="000000"/>
              </a:solidFill>
              <a:latin typeface="Arial" panose="020B0604020202020204" pitchFamily="34" charset="0"/>
              <a:ea typeface="Arial" panose="020B0604020202020204" pitchFamily="34" charset="0"/>
            </a:endParaRPr>
          </a:p>
          <a:p>
            <a:pPr algn="ctr">
              <a:defRPr/>
            </a:pPr>
            <a:endParaRPr lang="es-MX" dirty="0"/>
          </a:p>
        </p:txBody>
      </p:sp>
      <p:graphicFrame>
        <p:nvGraphicFramePr>
          <p:cNvPr id="4" name="Tabla 3"/>
          <p:cNvGraphicFramePr>
            <a:graphicFrameLocks noGrp="1"/>
          </p:cNvGraphicFramePr>
          <p:nvPr>
            <p:extLst>
              <p:ext uri="{D42A27DB-BD31-4B8C-83A1-F6EECF244321}">
                <p14:modId xmlns:p14="http://schemas.microsoft.com/office/powerpoint/2010/main" val="73252072"/>
              </p:ext>
            </p:extLst>
          </p:nvPr>
        </p:nvGraphicFramePr>
        <p:xfrm>
          <a:off x="318772" y="1803588"/>
          <a:ext cx="8221662" cy="2363787"/>
        </p:xfrm>
        <a:graphic>
          <a:graphicData uri="http://schemas.openxmlformats.org/drawingml/2006/table">
            <a:tbl>
              <a:tblPr/>
              <a:tblGrid>
                <a:gridCol w="2780539">
                  <a:extLst>
                    <a:ext uri="{9D8B030D-6E8A-4147-A177-3AD203B41FA5}">
                      <a16:colId xmlns:a16="http://schemas.microsoft.com/office/drawing/2014/main" val="2010358655"/>
                    </a:ext>
                  </a:extLst>
                </a:gridCol>
                <a:gridCol w="2805729">
                  <a:extLst>
                    <a:ext uri="{9D8B030D-6E8A-4147-A177-3AD203B41FA5}">
                      <a16:colId xmlns:a16="http://schemas.microsoft.com/office/drawing/2014/main" val="3640208050"/>
                    </a:ext>
                  </a:extLst>
                </a:gridCol>
                <a:gridCol w="2635394">
                  <a:extLst>
                    <a:ext uri="{9D8B030D-6E8A-4147-A177-3AD203B41FA5}">
                      <a16:colId xmlns:a16="http://schemas.microsoft.com/office/drawing/2014/main" val="4010116165"/>
                    </a:ext>
                  </a:extLst>
                </a:gridCol>
              </a:tblGrid>
              <a:tr h="503955">
                <a:tc>
                  <a:txBody>
                    <a:bodyPr/>
                    <a:lstStyle/>
                    <a:p>
                      <a:pPr marL="0" marR="0" algn="ctr">
                        <a:lnSpc>
                          <a:spcPct val="115000"/>
                        </a:lnSpc>
                        <a:spcBef>
                          <a:spcPts val="0"/>
                        </a:spcBef>
                        <a:spcAft>
                          <a:spcPts val="0"/>
                        </a:spcAft>
                      </a:pPr>
                      <a:r>
                        <a:rPr lang="es-ES" sz="10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1. Aspectos  que se evalúan?</a:t>
                      </a:r>
                      <a:endParaRPr lang="es-MX" sz="1000">
                        <a:solidFill>
                          <a:srgbClr val="000000"/>
                        </a:solidFill>
                        <a:effectLst/>
                        <a:latin typeface="Arial" panose="020B0604020202020204" pitchFamily="34" charset="0"/>
                        <a:ea typeface="Arial" panose="020B0604020202020204" pitchFamily="34" charset="0"/>
                      </a:endParaRPr>
                    </a:p>
                  </a:txBody>
                  <a:tcPr marL="59977" marR="59977" marT="59994" marB="599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gn="ctr">
                        <a:lnSpc>
                          <a:spcPct val="115000"/>
                        </a:lnSpc>
                        <a:spcBef>
                          <a:spcPts val="0"/>
                        </a:spcBef>
                        <a:spcAft>
                          <a:spcPts val="0"/>
                        </a:spcAft>
                      </a:pPr>
                      <a:r>
                        <a:rPr lang="es-ES" sz="10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2. Criterios que se utilizan, para evaluar cada aspecto</a:t>
                      </a:r>
                      <a:endParaRPr lang="es-MX" sz="1000">
                        <a:solidFill>
                          <a:srgbClr val="000000"/>
                        </a:solidFill>
                        <a:effectLst/>
                        <a:latin typeface="Arial" panose="020B0604020202020204" pitchFamily="34" charset="0"/>
                        <a:ea typeface="Arial" panose="020B0604020202020204" pitchFamily="34" charset="0"/>
                      </a:endParaRPr>
                    </a:p>
                  </a:txBody>
                  <a:tcPr marL="59977" marR="59977" marT="59994" marB="599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0" marR="0" algn="ctr">
                        <a:lnSpc>
                          <a:spcPct val="115000"/>
                        </a:lnSpc>
                        <a:spcBef>
                          <a:spcPts val="0"/>
                        </a:spcBef>
                        <a:spcAft>
                          <a:spcPts val="0"/>
                        </a:spcAft>
                      </a:pPr>
                      <a:r>
                        <a:rPr lang="es-ES" sz="10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3. Herramientas e instrumentos de evaluación que se utilizan.</a:t>
                      </a:r>
                      <a:endParaRPr lang="es-MX" sz="1000">
                        <a:solidFill>
                          <a:srgbClr val="000000"/>
                        </a:solidFill>
                        <a:effectLst/>
                        <a:latin typeface="Arial" panose="020B0604020202020204" pitchFamily="34" charset="0"/>
                        <a:ea typeface="Arial" panose="020B0604020202020204" pitchFamily="34" charset="0"/>
                      </a:endParaRPr>
                    </a:p>
                  </a:txBody>
                  <a:tcPr marL="59977" marR="59977" marT="59994" marB="599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257093852"/>
                  </a:ext>
                </a:extLst>
              </a:tr>
              <a:tr h="1859832">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s-MX" sz="10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mn-cs"/>
                          <a:sym typeface="Arial"/>
                        </a:rPr>
                        <a:t>Prototipo</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s-MX" sz="10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mn-cs"/>
                          <a:sym typeface="Arial"/>
                        </a:rPr>
                        <a:t>Trabajo de investigación</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s-MX" sz="10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mn-cs"/>
                          <a:sym typeface="Arial"/>
                        </a:rPr>
                        <a:t>Exposiciones</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s-E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mn-cs"/>
                          <a:sym typeface="Arial"/>
                        </a:rPr>
                        <a:t> </a:t>
                      </a:r>
                      <a:endParaRPr lang="es-MX" sz="1000" dirty="0">
                        <a:solidFill>
                          <a:srgbClr val="000000"/>
                        </a:solidFill>
                        <a:effectLst/>
                        <a:latin typeface="Arial" panose="020B0604020202020204" pitchFamily="34" charset="0"/>
                        <a:ea typeface="Arial" panose="020B0604020202020204" pitchFamily="34" charset="0"/>
                      </a:endParaRPr>
                    </a:p>
                  </a:txBody>
                  <a:tcPr marL="59977" marR="59977" marT="59994" marB="599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kumimoji="0" lang="es-MX" sz="10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mn-cs"/>
                          <a:sym typeface="Arial"/>
                        </a:rPr>
                        <a:t>Entrega de información de proyecto en tiempo y forma. Trabajo colaborativo. Desarrollo de las exposiciones.</a:t>
                      </a:r>
                      <a:endParaRPr kumimoji="0" lang="es-MX"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mn-cs"/>
                        <a:sym typeface="Arial"/>
                      </a:endParaRPr>
                    </a:p>
                  </a:txBody>
                  <a:tcPr marL="59977" marR="59977" marT="59994" marB="599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10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Listas de cotejo</a:t>
                      </a:r>
                    </a:p>
                    <a:p>
                      <a:pPr marL="0" marR="0">
                        <a:lnSpc>
                          <a:spcPct val="115000"/>
                        </a:lnSpc>
                        <a:spcBef>
                          <a:spcPts val="0"/>
                        </a:spcBef>
                        <a:spcAft>
                          <a:spcPts val="0"/>
                        </a:spcAft>
                      </a:pPr>
                      <a:r>
                        <a:rPr lang="es-ES" sz="1000" dirty="0" smtClean="0">
                          <a:solidFill>
                            <a:srgbClr val="000000"/>
                          </a:solidFill>
                          <a:effectLst/>
                          <a:latin typeface="Century Gothic" panose="020B0502020202020204" pitchFamily="34" charset="0"/>
                          <a:ea typeface="Arial" panose="020B0604020202020204" pitchFamily="34" charset="0"/>
                        </a:rPr>
                        <a:t>Rubricas</a:t>
                      </a:r>
                    </a:p>
                    <a:p>
                      <a:pPr marL="0" marR="0">
                        <a:lnSpc>
                          <a:spcPct val="115000"/>
                        </a:lnSpc>
                        <a:spcBef>
                          <a:spcPts val="0"/>
                        </a:spcBef>
                        <a:spcAft>
                          <a:spcPts val="0"/>
                        </a:spcAft>
                      </a:pPr>
                      <a:r>
                        <a:rPr lang="es-ES" sz="1000" dirty="0" smtClean="0">
                          <a:solidFill>
                            <a:srgbClr val="000000"/>
                          </a:solidFill>
                          <a:effectLst/>
                          <a:latin typeface="Century Gothic" panose="020B0502020202020204" pitchFamily="34" charset="0"/>
                          <a:ea typeface="Arial" panose="020B0604020202020204" pitchFamily="34" charset="0"/>
                        </a:rPr>
                        <a:t>Examen escrito</a:t>
                      </a:r>
                    </a:p>
                  </a:txBody>
                  <a:tcPr marL="59977" marR="59977" marT="59994" marB="599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002534"/>
                  </a:ext>
                </a:extLst>
              </a:tr>
            </a:tbl>
          </a:graphicData>
        </a:graphic>
      </p:graphicFrame>
    </p:spTree>
    <p:extLst>
      <p:ext uri="{BB962C8B-B14F-4D97-AF65-F5344CB8AC3E}">
        <p14:creationId xmlns:p14="http://schemas.microsoft.com/office/powerpoint/2010/main" val="14720332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4"/>
          <a:stretch>
            <a:fillRect/>
          </a:stretch>
        </p:blipFill>
        <p:spPr>
          <a:xfrm>
            <a:off x="1" y="4225590"/>
            <a:ext cx="9144000" cy="917913"/>
          </a:xfrm>
          <a:prstGeom prst="rect">
            <a:avLst/>
          </a:prstGeom>
        </p:spPr>
      </p:pic>
      <p:pic>
        <p:nvPicPr>
          <p:cNvPr id="10" name="Imagen 9"/>
          <p:cNvPicPr>
            <a:picLocks noChangeAspect="1"/>
          </p:cNvPicPr>
          <p:nvPr/>
        </p:nvPicPr>
        <p:blipFill rotWithShape="1">
          <a:blip r:embed="rId5">
            <a:extLst>
              <a:ext uri="{28A0092B-C50C-407E-A947-70E740481C1C}">
                <a14:useLocalDpi xmlns:a14="http://schemas.microsoft.com/office/drawing/2010/main" val="0"/>
              </a:ext>
            </a:extLst>
          </a:blip>
          <a:srcRect l="5435" t="22195" r="8152" b="7876"/>
          <a:stretch/>
        </p:blipFill>
        <p:spPr>
          <a:xfrm>
            <a:off x="7453424" y="4239491"/>
            <a:ext cx="1690577" cy="904011"/>
          </a:xfrm>
          <a:prstGeom prst="rect">
            <a:avLst/>
          </a:prstGeom>
        </p:spPr>
      </p:pic>
      <p:sp>
        <p:nvSpPr>
          <p:cNvPr id="12" name="Rectángulo 11"/>
          <p:cNvSpPr/>
          <p:nvPr/>
        </p:nvSpPr>
        <p:spPr>
          <a:xfrm>
            <a:off x="296334" y="1319774"/>
            <a:ext cx="1537768" cy="369332"/>
          </a:xfrm>
          <a:prstGeom prst="rect">
            <a:avLst/>
          </a:prstGeom>
        </p:spPr>
        <p:txBody>
          <a:bodyPr wrap="square">
            <a:spAutoFit/>
          </a:bodyPr>
          <a:lstStyle/>
          <a:p>
            <a:r>
              <a:rPr lang="es" sz="1800" b="1" dirty="0" smtClean="0">
                <a:solidFill>
                  <a:srgbClr val="FF0000"/>
                </a:solidFill>
              </a:rPr>
              <a:t>Producto 8.</a:t>
            </a:r>
            <a:endParaRPr lang="es-MX" dirty="0"/>
          </a:p>
        </p:txBody>
      </p:sp>
      <p:pic>
        <p:nvPicPr>
          <p:cNvPr id="2" name="Imagen 1"/>
          <p:cNvPicPr>
            <a:picLocks noChangeAspect="1"/>
          </p:cNvPicPr>
          <p:nvPr/>
        </p:nvPicPr>
        <p:blipFill>
          <a:blip r:embed="rId6"/>
          <a:stretch>
            <a:fillRect/>
          </a:stretch>
        </p:blipFill>
        <p:spPr>
          <a:xfrm>
            <a:off x="1693153" y="1504441"/>
            <a:ext cx="5054780" cy="3102155"/>
          </a:xfrm>
          <a:prstGeom prst="rect">
            <a:avLst/>
          </a:prstGeom>
        </p:spPr>
      </p:pic>
    </p:spTree>
    <p:extLst>
      <p:ext uri="{BB962C8B-B14F-4D97-AF65-F5344CB8AC3E}">
        <p14:creationId xmlns:p14="http://schemas.microsoft.com/office/powerpoint/2010/main" val="17570645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4"/>
          <a:stretch>
            <a:fillRect/>
          </a:stretch>
        </p:blipFill>
        <p:spPr>
          <a:xfrm>
            <a:off x="1" y="4225590"/>
            <a:ext cx="9144000" cy="917913"/>
          </a:xfrm>
          <a:prstGeom prst="rect">
            <a:avLst/>
          </a:prstGeom>
        </p:spPr>
      </p:pic>
      <p:sp>
        <p:nvSpPr>
          <p:cNvPr id="64" name="Shape 64"/>
          <p:cNvSpPr txBox="1">
            <a:spLocks noGrp="1"/>
          </p:cNvSpPr>
          <p:nvPr>
            <p:ph type="body" idx="1"/>
          </p:nvPr>
        </p:nvSpPr>
        <p:spPr>
          <a:xfrm>
            <a:off x="-211667" y="1019085"/>
            <a:ext cx="9144001" cy="598800"/>
          </a:xfrm>
          <a:prstGeom prst="rect">
            <a:avLst/>
          </a:prstGeom>
        </p:spPr>
        <p:txBody>
          <a:bodyPr wrap="square" lIns="91425" tIns="91425" rIns="91425" bIns="91425" anchor="t" anchorCtr="0">
            <a:noAutofit/>
          </a:bodyPr>
          <a:lstStyle/>
          <a:p>
            <a:pPr lvl="0" algn="ctr" rtl="0">
              <a:spcBef>
                <a:spcPts val="0"/>
              </a:spcBef>
              <a:buClr>
                <a:schemeClr val="dk1"/>
              </a:buClr>
              <a:buSzPct val="45833"/>
              <a:buFont typeface="Arial"/>
              <a:buNone/>
            </a:pPr>
            <a:r>
              <a:rPr lang="es" sz="2800" b="1" dirty="0" smtClean="0">
                <a:solidFill>
                  <a:schemeClr val="tx2">
                    <a:lumMod val="10000"/>
                  </a:schemeClr>
                </a:solidFill>
                <a:latin typeface="Arial Rounded MT Bold" panose="020F0704030504030204" pitchFamily="34" charset="0"/>
              </a:rPr>
              <a:t>Estructura inicial de la planeación</a:t>
            </a:r>
          </a:p>
          <a:p>
            <a:pPr lvl="0" algn="ctr" rtl="0">
              <a:spcBef>
                <a:spcPts val="0"/>
              </a:spcBef>
              <a:buClr>
                <a:schemeClr val="dk1"/>
              </a:buClr>
              <a:buSzPct val="45833"/>
              <a:buFont typeface="Arial"/>
              <a:buNone/>
            </a:pPr>
            <a:r>
              <a:rPr lang="es" sz="2800" b="1" dirty="0" smtClean="0">
                <a:solidFill>
                  <a:schemeClr val="tx2">
                    <a:lumMod val="10000"/>
                  </a:schemeClr>
                </a:solidFill>
                <a:latin typeface="Arial Rounded MT Bold" panose="020F0704030504030204" pitchFamily="34" charset="0"/>
              </a:rPr>
              <a:t>Elaboración del proyecto</a:t>
            </a:r>
            <a:endParaRPr sz="2800" b="1" dirty="0">
              <a:solidFill>
                <a:schemeClr val="tx2">
                  <a:lumMod val="10000"/>
                </a:schemeClr>
              </a:solidFill>
              <a:latin typeface="Arial Rounded MT Bold" panose="020F0704030504030204" pitchFamily="34" charset="0"/>
            </a:endParaRPr>
          </a:p>
        </p:txBody>
      </p:sp>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l="5435" t="12344" r="8152" b="7877"/>
          <a:stretch/>
        </p:blipFill>
        <p:spPr>
          <a:xfrm>
            <a:off x="7453424" y="4112145"/>
            <a:ext cx="1690577" cy="1031358"/>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2894880710"/>
              </p:ext>
            </p:extLst>
          </p:nvPr>
        </p:nvGraphicFramePr>
        <p:xfrm>
          <a:off x="543406" y="2565615"/>
          <a:ext cx="8269715" cy="1935480"/>
        </p:xfrm>
        <a:graphic>
          <a:graphicData uri="http://schemas.openxmlformats.org/drawingml/2006/table">
            <a:tbl>
              <a:tblPr firstRow="1" bandRow="1">
                <a:tableStyleId>{8E29DD68-FC99-498E-ADEC-17B2D2BE5C75}</a:tableStyleId>
              </a:tblPr>
              <a:tblGrid>
                <a:gridCol w="4616750">
                  <a:extLst>
                    <a:ext uri="{9D8B030D-6E8A-4147-A177-3AD203B41FA5}">
                      <a16:colId xmlns:a16="http://schemas.microsoft.com/office/drawing/2014/main" val="235794931"/>
                    </a:ext>
                  </a:extLst>
                </a:gridCol>
                <a:gridCol w="3652965">
                  <a:extLst>
                    <a:ext uri="{9D8B030D-6E8A-4147-A177-3AD203B41FA5}">
                      <a16:colId xmlns:a16="http://schemas.microsoft.com/office/drawing/2014/main" val="990329057"/>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100" b="1" dirty="0" smtClean="0"/>
                        <a:t>Historia de México</a:t>
                      </a:r>
                    </a:p>
                    <a:p>
                      <a:r>
                        <a:rPr lang="es-MX" sz="1100" i="1" dirty="0" smtClean="0">
                          <a:solidFill>
                            <a:schemeClr val="tx1">
                              <a:lumMod val="50000"/>
                            </a:schemeClr>
                          </a:solidFill>
                        </a:rPr>
                        <a:t>Miguel Ángel Morales Lemus</a:t>
                      </a:r>
                    </a:p>
                    <a:p>
                      <a:endParaRPr lang="es-MX"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MX" sz="1100" b="1" baseline="0" dirty="0" smtClean="0"/>
                        <a:t>Contabilidad y Gestión Administrativa</a:t>
                      </a:r>
                    </a:p>
                    <a:p>
                      <a:r>
                        <a:rPr lang="es-MX" sz="1100" i="1" dirty="0" smtClean="0">
                          <a:solidFill>
                            <a:schemeClr val="tx1">
                              <a:lumMod val="50000"/>
                            </a:schemeClr>
                          </a:solidFill>
                        </a:rPr>
                        <a:t>Zarú Urrutia</a:t>
                      </a:r>
                      <a:r>
                        <a:rPr lang="es-MX" sz="1100" i="1" baseline="0" dirty="0" smtClean="0">
                          <a:solidFill>
                            <a:schemeClr val="tx1">
                              <a:lumMod val="50000"/>
                            </a:schemeClr>
                          </a:solidFill>
                        </a:rPr>
                        <a:t> Martínez</a:t>
                      </a:r>
                    </a:p>
                    <a:p>
                      <a:endParaRPr lang="es-MX"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MX" sz="1100" b="1" baseline="0" dirty="0" smtClean="0"/>
                        <a:t>Física IV</a:t>
                      </a:r>
                    </a:p>
                    <a:p>
                      <a:r>
                        <a:rPr lang="es-MX" sz="1100" i="1" baseline="0" dirty="0" smtClean="0">
                          <a:solidFill>
                            <a:schemeClr val="tx1">
                              <a:lumMod val="50000"/>
                            </a:schemeClr>
                          </a:solidFill>
                        </a:rPr>
                        <a:t>Miguel Ángel Villalpando Castillo</a:t>
                      </a:r>
                    </a:p>
                    <a:p>
                      <a:endParaRPr lang="es-MX"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MX" sz="1100" b="1" dirty="0" smtClean="0"/>
                        <a:t>Problemas Sociales,</a:t>
                      </a:r>
                      <a:r>
                        <a:rPr lang="es-MX" sz="1100" b="1" baseline="0" dirty="0" smtClean="0"/>
                        <a:t> políticos y económicos de México </a:t>
                      </a:r>
                      <a:endParaRPr lang="es-MX" sz="1100" b="1" dirty="0" smtClean="0"/>
                    </a:p>
                    <a:p>
                      <a:r>
                        <a:rPr lang="es-MX" sz="1100" b="0" i="1" baseline="0" dirty="0" smtClean="0">
                          <a:solidFill>
                            <a:schemeClr val="tx1">
                              <a:lumMod val="50000"/>
                            </a:schemeClr>
                          </a:solidFill>
                        </a:rPr>
                        <a:t>Cristina Meléndez Hernández</a:t>
                      </a:r>
                    </a:p>
                  </a:txBody>
                  <a:tcPr>
                    <a:lnL w="9525" cap="flat" cmpd="sng">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100" b="1" baseline="0" dirty="0" smtClean="0"/>
                        <a:t>Biología V</a:t>
                      </a:r>
                    </a:p>
                    <a:p>
                      <a:r>
                        <a:rPr lang="es-MX" sz="1100" i="1" dirty="0" smtClean="0">
                          <a:solidFill>
                            <a:schemeClr val="tx1">
                              <a:lumMod val="50000"/>
                            </a:schemeClr>
                          </a:solidFill>
                        </a:rPr>
                        <a:t>Ireri Abizaday Fragoso</a:t>
                      </a:r>
                      <a:r>
                        <a:rPr lang="es-MX" sz="1100" i="1" baseline="0" dirty="0" smtClean="0">
                          <a:solidFill>
                            <a:schemeClr val="tx1">
                              <a:lumMod val="50000"/>
                            </a:schemeClr>
                          </a:solidFill>
                        </a:rPr>
                        <a:t> Hernández</a:t>
                      </a:r>
                    </a:p>
                    <a:p>
                      <a:endParaRPr lang="es-MX"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MX" sz="1100" b="1" baseline="0" dirty="0" smtClean="0"/>
                        <a:t>Matemáticas VI</a:t>
                      </a:r>
                    </a:p>
                    <a:p>
                      <a:r>
                        <a:rPr lang="es-MX" sz="1100" i="1" baseline="0" dirty="0" smtClean="0">
                          <a:solidFill>
                            <a:schemeClr val="tx1">
                              <a:lumMod val="50000"/>
                            </a:schemeClr>
                          </a:solidFill>
                        </a:rPr>
                        <a:t>Juan José Villeda Morales</a:t>
                      </a:r>
                    </a:p>
                    <a:p>
                      <a:endParaRPr lang="es-MX"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MX" sz="1100" b="1" baseline="0" dirty="0" smtClean="0"/>
                        <a:t>Psicología</a:t>
                      </a:r>
                      <a:endParaRPr lang="es-MX" sz="1100" b="1" dirty="0" smtClean="0"/>
                    </a:p>
                    <a:p>
                      <a:r>
                        <a:rPr lang="es-MX" sz="1100" i="1" baseline="0" dirty="0" smtClean="0">
                          <a:solidFill>
                            <a:schemeClr val="tx1">
                              <a:lumMod val="50000"/>
                            </a:schemeClr>
                          </a:solidFill>
                        </a:rPr>
                        <a:t>Marisa García Rentería</a:t>
                      </a:r>
                    </a:p>
                  </a:txBody>
                  <a:tcPr>
                    <a:lnL w="9525" cap="flat" cmpd="sng" algn="ctr">
                      <a:solidFill>
                        <a:schemeClr val="tx1"/>
                      </a:solid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tcPr>
                </a:tc>
                <a:extLst>
                  <a:ext uri="{0D108BD9-81ED-4DB2-BD59-A6C34878D82A}">
                    <a16:rowId xmlns:a16="http://schemas.microsoft.com/office/drawing/2014/main" val="1085196226"/>
                  </a:ext>
                </a:extLst>
              </a:tr>
            </a:tbl>
          </a:graphicData>
        </a:graphic>
      </p:graphicFrame>
      <p:sp>
        <p:nvSpPr>
          <p:cNvPr id="7" name="Shape 64"/>
          <p:cNvSpPr txBox="1">
            <a:spLocks/>
          </p:cNvSpPr>
          <p:nvPr/>
        </p:nvSpPr>
        <p:spPr>
          <a:xfrm>
            <a:off x="543406" y="1910092"/>
            <a:ext cx="7252855" cy="5988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Font typeface="Roboto Slab"/>
              <a:buNone/>
              <a:defRPr sz="1800" b="0" i="0" u="none" strike="noStrike" cap="none">
                <a:solidFill>
                  <a:schemeClr val="dk1"/>
                </a:solidFill>
                <a:latin typeface="Roboto Slab"/>
                <a:ea typeface="Roboto Slab"/>
                <a:cs typeface="Roboto Slab"/>
                <a:sym typeface="Roboto Slab"/>
              </a:defRPr>
            </a:lvl1pPr>
            <a:lvl2pPr marR="0" lvl="1" algn="l" rtl="0">
              <a:lnSpc>
                <a:spcPct val="115000"/>
              </a:lnSpc>
              <a:spcBef>
                <a:spcPts val="0"/>
              </a:spcBef>
              <a:spcAft>
                <a:spcPts val="1600"/>
              </a:spcAft>
              <a:buClr>
                <a:schemeClr val="dk1"/>
              </a:buClr>
              <a:buFont typeface="Roboto"/>
              <a:buChar char="○"/>
              <a:defRPr sz="1400" b="0" i="0" u="none" strike="noStrike" cap="none">
                <a:solidFill>
                  <a:schemeClr val="dk1"/>
                </a:solidFill>
                <a:latin typeface="Roboto"/>
                <a:ea typeface="Roboto"/>
                <a:cs typeface="Roboto"/>
                <a:sym typeface="Roboto"/>
              </a:defRPr>
            </a:lvl2pPr>
            <a:lvl3pPr marR="0" lvl="2" algn="l" rtl="0">
              <a:lnSpc>
                <a:spcPct val="115000"/>
              </a:lnSpc>
              <a:spcBef>
                <a:spcPts val="0"/>
              </a:spcBef>
              <a:spcAft>
                <a:spcPts val="1600"/>
              </a:spcAft>
              <a:buClr>
                <a:schemeClr val="dk1"/>
              </a:buClr>
              <a:buFont typeface="Roboto"/>
              <a:buChar char="■"/>
              <a:defRPr sz="1400" b="0" i="0" u="none" strike="noStrike" cap="none">
                <a:solidFill>
                  <a:schemeClr val="dk1"/>
                </a:solidFill>
                <a:latin typeface="Roboto"/>
                <a:ea typeface="Roboto"/>
                <a:cs typeface="Roboto"/>
                <a:sym typeface="Roboto"/>
              </a:defRPr>
            </a:lvl3pPr>
            <a:lvl4pPr marR="0" lvl="3" algn="l" rtl="0">
              <a:lnSpc>
                <a:spcPct val="115000"/>
              </a:lnSpc>
              <a:spcBef>
                <a:spcPts val="0"/>
              </a:spcBef>
              <a:spcAft>
                <a:spcPts val="1600"/>
              </a:spcAft>
              <a:buClr>
                <a:schemeClr val="dk1"/>
              </a:buClr>
              <a:buFont typeface="Roboto"/>
              <a:buChar char="●"/>
              <a:defRPr sz="1400" b="0" i="0" u="none" strike="noStrike" cap="none">
                <a:solidFill>
                  <a:schemeClr val="dk1"/>
                </a:solidFill>
                <a:latin typeface="Roboto"/>
                <a:ea typeface="Roboto"/>
                <a:cs typeface="Roboto"/>
                <a:sym typeface="Roboto"/>
              </a:defRPr>
            </a:lvl4pPr>
            <a:lvl5pPr marR="0" lvl="4" algn="l" rtl="0">
              <a:lnSpc>
                <a:spcPct val="115000"/>
              </a:lnSpc>
              <a:spcBef>
                <a:spcPts val="0"/>
              </a:spcBef>
              <a:spcAft>
                <a:spcPts val="1600"/>
              </a:spcAft>
              <a:buClr>
                <a:schemeClr val="dk1"/>
              </a:buClr>
              <a:buFont typeface="Roboto"/>
              <a:buChar char="○"/>
              <a:defRPr sz="1400" b="0" i="0" u="none" strike="noStrike" cap="none">
                <a:solidFill>
                  <a:schemeClr val="dk1"/>
                </a:solidFill>
                <a:latin typeface="Roboto"/>
                <a:ea typeface="Roboto"/>
                <a:cs typeface="Roboto"/>
                <a:sym typeface="Roboto"/>
              </a:defRPr>
            </a:lvl5pPr>
            <a:lvl6pPr marR="0" lvl="5" algn="l" rtl="0">
              <a:lnSpc>
                <a:spcPct val="115000"/>
              </a:lnSpc>
              <a:spcBef>
                <a:spcPts val="0"/>
              </a:spcBef>
              <a:spcAft>
                <a:spcPts val="1600"/>
              </a:spcAft>
              <a:buClr>
                <a:schemeClr val="dk1"/>
              </a:buClr>
              <a:buFont typeface="Roboto"/>
              <a:buChar char="■"/>
              <a:defRPr sz="1400" b="0" i="0" u="none" strike="noStrike" cap="none">
                <a:solidFill>
                  <a:schemeClr val="dk1"/>
                </a:solidFill>
                <a:latin typeface="Roboto"/>
                <a:ea typeface="Roboto"/>
                <a:cs typeface="Roboto"/>
                <a:sym typeface="Roboto"/>
              </a:defRPr>
            </a:lvl6pPr>
            <a:lvl7pPr marR="0" lvl="6" algn="l" rtl="0">
              <a:lnSpc>
                <a:spcPct val="115000"/>
              </a:lnSpc>
              <a:spcBef>
                <a:spcPts val="0"/>
              </a:spcBef>
              <a:spcAft>
                <a:spcPts val="1600"/>
              </a:spcAft>
              <a:buClr>
                <a:schemeClr val="dk1"/>
              </a:buClr>
              <a:buFont typeface="Roboto"/>
              <a:buChar char="●"/>
              <a:defRPr sz="1400" b="0" i="0" u="none" strike="noStrike" cap="none">
                <a:solidFill>
                  <a:schemeClr val="dk1"/>
                </a:solidFill>
                <a:latin typeface="Roboto"/>
                <a:ea typeface="Roboto"/>
                <a:cs typeface="Roboto"/>
                <a:sym typeface="Roboto"/>
              </a:defRPr>
            </a:lvl7pPr>
            <a:lvl8pPr marR="0" lvl="7" algn="l" rtl="0">
              <a:lnSpc>
                <a:spcPct val="115000"/>
              </a:lnSpc>
              <a:spcBef>
                <a:spcPts val="0"/>
              </a:spcBef>
              <a:spcAft>
                <a:spcPts val="1600"/>
              </a:spcAft>
              <a:buClr>
                <a:schemeClr val="dk1"/>
              </a:buClr>
              <a:buFont typeface="Roboto"/>
              <a:buChar char="○"/>
              <a:defRPr sz="1400" b="0" i="0" u="none" strike="noStrike" cap="none">
                <a:solidFill>
                  <a:schemeClr val="dk1"/>
                </a:solidFill>
                <a:latin typeface="Roboto"/>
                <a:ea typeface="Roboto"/>
                <a:cs typeface="Roboto"/>
                <a:sym typeface="Roboto"/>
              </a:defRPr>
            </a:lvl8pPr>
            <a:lvl9pPr marR="0" lvl="8" algn="l" rtl="0">
              <a:lnSpc>
                <a:spcPct val="115000"/>
              </a:lnSpc>
              <a:spcBef>
                <a:spcPts val="0"/>
              </a:spcBef>
              <a:spcAft>
                <a:spcPts val="1600"/>
              </a:spcAft>
              <a:buClr>
                <a:schemeClr val="dk1"/>
              </a:buClr>
              <a:buFont typeface="Roboto"/>
              <a:buChar char="■"/>
              <a:defRPr sz="1400" b="0" i="0" u="none" strike="noStrike" cap="none">
                <a:solidFill>
                  <a:schemeClr val="dk1"/>
                </a:solidFill>
                <a:latin typeface="Roboto"/>
                <a:ea typeface="Roboto"/>
                <a:cs typeface="Roboto"/>
                <a:sym typeface="Roboto"/>
              </a:defRPr>
            </a:lvl9pPr>
          </a:lstStyle>
          <a:p>
            <a:pPr>
              <a:buSzPct val="45833"/>
            </a:pPr>
            <a:r>
              <a:rPr lang="es-MX" sz="1400" dirty="0" smtClean="0">
                <a:solidFill>
                  <a:schemeClr val="tx2">
                    <a:lumMod val="10000"/>
                  </a:schemeClr>
                </a:solidFill>
              </a:rPr>
              <a:t>NOMBRE DEL PROYECTO:</a:t>
            </a:r>
          </a:p>
          <a:p>
            <a:pPr algn="ctr">
              <a:buSzPct val="45833"/>
              <a:buFont typeface="Arial"/>
              <a:buNone/>
            </a:pPr>
            <a:r>
              <a:rPr lang="es-MX" sz="1200" b="1" dirty="0" smtClean="0">
                <a:solidFill>
                  <a:schemeClr val="bg2">
                    <a:lumMod val="50000"/>
                    <a:lumOff val="50000"/>
                  </a:schemeClr>
                </a:solidFill>
              </a:rPr>
              <a:t>“El consumo de drogas en el ámbito escolar en la última década”</a:t>
            </a:r>
          </a:p>
          <a:p>
            <a:pPr>
              <a:buSzPct val="45833"/>
              <a:buFont typeface="Arial"/>
              <a:buNone/>
            </a:pPr>
            <a:r>
              <a:rPr lang="es-MX" sz="1200" b="1" dirty="0" smtClean="0">
                <a:solidFill>
                  <a:schemeClr val="tx2">
                    <a:lumMod val="10000"/>
                  </a:schemeClr>
                </a:solidFill>
                <a:effectLst>
                  <a:outerShdw blurRad="38100" dist="38100" dir="2700000" algn="tl">
                    <a:srgbClr val="000000">
                      <a:alpha val="43137"/>
                    </a:srgbClr>
                  </a:outerShdw>
                </a:effectLst>
              </a:rPr>
              <a:t>Participantes y asignaturas:</a:t>
            </a:r>
          </a:p>
          <a:p>
            <a:pPr algn="ctr">
              <a:buSzPct val="45833"/>
              <a:buFont typeface="Arial"/>
              <a:buNone/>
            </a:pPr>
            <a:endParaRPr lang="es-MX" sz="500" b="1" dirty="0" smtClean="0">
              <a:solidFill>
                <a:schemeClr val="tx2">
                  <a:lumMod val="10000"/>
                </a:schemeClr>
              </a:solidFill>
            </a:endParaRPr>
          </a:p>
        </p:txBody>
      </p:sp>
    </p:spTree>
    <p:extLst>
      <p:ext uri="{BB962C8B-B14F-4D97-AF65-F5344CB8AC3E}">
        <p14:creationId xmlns:p14="http://schemas.microsoft.com/office/powerpoint/2010/main" val="7514844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4"/>
          <a:stretch>
            <a:fillRect/>
          </a:stretch>
        </p:blipFill>
        <p:spPr>
          <a:xfrm>
            <a:off x="1" y="4225590"/>
            <a:ext cx="9144000" cy="917913"/>
          </a:xfrm>
          <a:prstGeom prst="rect">
            <a:avLst/>
          </a:prstGeom>
        </p:spPr>
      </p:pic>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l="5435" t="12344" r="8152" b="7877"/>
          <a:stretch/>
        </p:blipFill>
        <p:spPr>
          <a:xfrm>
            <a:off x="7453424" y="4112145"/>
            <a:ext cx="1690577" cy="1031358"/>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3171035410"/>
              </p:ext>
            </p:extLst>
          </p:nvPr>
        </p:nvGraphicFramePr>
        <p:xfrm>
          <a:off x="714382" y="2020389"/>
          <a:ext cx="7066074" cy="1838622"/>
        </p:xfrm>
        <a:graphic>
          <a:graphicData uri="http://schemas.openxmlformats.org/drawingml/2006/table">
            <a:tbl>
              <a:tblPr>
                <a:tableStyleId>{8E29DD68-FC99-498E-ADEC-17B2D2BE5C75}</a:tableStyleId>
              </a:tblPr>
              <a:tblGrid>
                <a:gridCol w="7066074">
                  <a:extLst>
                    <a:ext uri="{9D8B030D-6E8A-4147-A177-3AD203B41FA5}">
                      <a16:colId xmlns:a16="http://schemas.microsoft.com/office/drawing/2014/main" val="790024664"/>
                    </a:ext>
                  </a:extLst>
                </a:gridCol>
              </a:tblGrid>
              <a:tr h="1525839">
                <a:tc>
                  <a:txBody>
                    <a:bodyPr/>
                    <a:lstStyle/>
                    <a:p>
                      <a:pPr marR="114300">
                        <a:lnSpc>
                          <a:spcPct val="115000"/>
                        </a:lnSpc>
                        <a:spcBef>
                          <a:spcPts val="370"/>
                        </a:spcBef>
                        <a:spcAft>
                          <a:spcPts val="0"/>
                        </a:spcAft>
                      </a:pPr>
                      <a:r>
                        <a:rPr lang="es-ES" sz="1100" dirty="0">
                          <a:effectLst/>
                        </a:rPr>
                        <a:t> </a:t>
                      </a:r>
                      <a:r>
                        <a:rPr kumimoji="0" lang="es-ES" sz="1100" b="1" i="0" u="none" strike="noStrike" cap="none" normalizeH="0" baseline="0" dirty="0" smtClean="0">
                          <a:ln>
                            <a:noFill/>
                          </a:ln>
                          <a:solidFill>
                            <a:srgbClr val="1C4587"/>
                          </a:solidFill>
                          <a:effectLst/>
                          <a:latin typeface="Arial" panose="020B0604020202020204" pitchFamily="34" charset="0"/>
                        </a:rPr>
                        <a:t>I. C</a:t>
                      </a:r>
                      <a:r>
                        <a:rPr kumimoji="0" lang="es-ES" altLang="es-MX" sz="1100" b="1" i="0" u="none" strike="noStrike" cap="none" normalizeH="0" baseline="0" dirty="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rPr>
                        <a:t>ontexto. </a:t>
                      </a:r>
                      <a:r>
                        <a:rPr kumimoji="0" lang="es-ES" altLang="es-MX" sz="1100" b="0" i="0" u="none" strike="noStrike" cap="none" normalizeH="0" baseline="0" dirty="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rPr>
                        <a:t>Justifica las circunstancias o elementos de la realidad en los que se da el problema</a:t>
                      </a:r>
                      <a:r>
                        <a:rPr kumimoji="0" lang="es-ES" altLang="es-MX" sz="11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Century Gothic" panose="020B0502020202020204" pitchFamily="34" charset="0"/>
                        </a:rPr>
                        <a:t>.</a:t>
                      </a:r>
                      <a:r>
                        <a:rPr kumimoji="0" lang="es-ES" altLang="es-MX" sz="1100" b="1" i="0" u="none" strike="noStrike" cap="none" normalizeH="0" baseline="0" dirty="0" smtClean="0">
                          <a:ln>
                            <a:noFill/>
                          </a:ln>
                          <a:solidFill>
                            <a:srgbClr val="FF0000"/>
                          </a:solidFill>
                          <a:effectLst/>
                          <a:latin typeface="Arial" panose="020B0604020202020204" pitchFamily="34" charset="0"/>
                          <a:ea typeface="Century Gothic" panose="020B0502020202020204" pitchFamily="34" charset="0"/>
                          <a:cs typeface="Century Gothic" panose="020B0502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800" b="0" i="0" u="none" strike="noStrike" cap="none" normalizeH="0" baseline="0" dirty="0" smtClean="0">
                          <a:ln>
                            <a:noFill/>
                          </a:ln>
                          <a:solidFill>
                            <a:schemeClr val="tx1"/>
                          </a:solidFill>
                          <a:effectLst/>
                          <a:latin typeface="Arial" panose="020B0604020202020204" pitchFamily="34" charset="0"/>
                          <a:ea typeface="Century Gothic" panose="020B0502020202020204" pitchFamily="34" charset="0"/>
                          <a:cs typeface="Arial"/>
                        </a:rPr>
                        <a:t>      </a:t>
                      </a:r>
                      <a:r>
                        <a:rPr kumimoji="0" lang="es-ES" altLang="es-MX" sz="1100" b="1" i="0" u="none" strike="noStrike" cap="none" normalizeH="0" baseline="0" dirty="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rPr>
                        <a:t>Introducción y/o justificación del proyecto.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MX" sz="1100" b="1" i="0" u="none" strike="noStrike" cap="none" normalizeH="0" baseline="0" dirty="0" smtClean="0">
                        <a:ln>
                          <a:noFill/>
                        </a:ln>
                        <a:solidFill>
                          <a:srgbClr val="1C4587"/>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MX" sz="1100" b="0" i="0" u="none" strike="noStrike" cap="none" normalizeH="0" baseline="0" dirty="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sym typeface="Arial"/>
                        </a:rPr>
                        <a:t>“Conocer la realidad de las adicciones en el mundo escolar. El alto índice en el consumo de la drogas, la afectación principalmente en escuelas sin que ni el gobierno ni la sociedad se preocupen por ello. Las escuelas deben concientizar a los alumnos por medio de actividades que involucren tanto a autoridades padres de familia y por supuesto a alumnos”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MX" sz="1800" b="0" i="0" u="none" strike="noStrike" cap="none" normalizeH="0" baseline="0" dirty="0" smtClean="0">
                        <a:ln>
                          <a:noFill/>
                        </a:ln>
                        <a:solidFill>
                          <a:schemeClr val="tx1"/>
                        </a:solidFill>
                        <a:effectLst/>
                        <a:latin typeface="Arial" panose="020B0604020202020204" pitchFamily="34" charset="0"/>
                      </a:endParaRPr>
                    </a:p>
                    <a:p>
                      <a:pPr marR="114300">
                        <a:lnSpc>
                          <a:spcPct val="115000"/>
                        </a:lnSpc>
                        <a:spcBef>
                          <a:spcPts val="370"/>
                        </a:spcBef>
                        <a:spcAft>
                          <a:spcPts val="0"/>
                        </a:spcAft>
                      </a:pPr>
                      <a:endParaRPr lang="es-MX" sz="1100" dirty="0">
                        <a:solidFill>
                          <a:srgbClr val="000000"/>
                        </a:solidFill>
                        <a:effectLst/>
                        <a:latin typeface="Arial" panose="020B0604020202020204" pitchFamily="34" charset="0"/>
                        <a:ea typeface="Arial" panose="020B0604020202020204" pitchFamily="34" charset="0"/>
                      </a:endParaRPr>
                    </a:p>
                  </a:txBody>
                  <a:tcPr marL="61045" marR="61045" marT="61045" marB="61045"/>
                </a:tc>
                <a:extLst>
                  <a:ext uri="{0D108BD9-81ED-4DB2-BD59-A6C34878D82A}">
                    <a16:rowId xmlns:a16="http://schemas.microsoft.com/office/drawing/2014/main" val="1755591180"/>
                  </a:ext>
                </a:extLst>
              </a:tr>
            </a:tbl>
          </a:graphicData>
        </a:graphic>
      </p:graphicFrame>
    </p:spTree>
    <p:extLst>
      <p:ext uri="{BB962C8B-B14F-4D97-AF65-F5344CB8AC3E}">
        <p14:creationId xmlns:p14="http://schemas.microsoft.com/office/powerpoint/2010/main" val="28221448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4"/>
          <a:stretch>
            <a:fillRect/>
          </a:stretch>
        </p:blipFill>
        <p:spPr>
          <a:xfrm>
            <a:off x="1" y="4225590"/>
            <a:ext cx="9144000" cy="917913"/>
          </a:xfrm>
          <a:prstGeom prst="rect">
            <a:avLst/>
          </a:prstGeom>
        </p:spPr>
      </p:pic>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l="5435" t="12344" r="8152" b="7877"/>
          <a:stretch/>
        </p:blipFill>
        <p:spPr>
          <a:xfrm>
            <a:off x="7453424" y="4112145"/>
            <a:ext cx="1690577" cy="1031358"/>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3308697388"/>
              </p:ext>
            </p:extLst>
          </p:nvPr>
        </p:nvGraphicFramePr>
        <p:xfrm>
          <a:off x="217350" y="1972871"/>
          <a:ext cx="8369300" cy="2142230"/>
        </p:xfrm>
        <a:graphic>
          <a:graphicData uri="http://schemas.openxmlformats.org/drawingml/2006/table">
            <a:tbl>
              <a:tblPr>
                <a:tableStyleId>{8E29DD68-FC99-498E-ADEC-17B2D2BE5C75}</a:tableStyleId>
              </a:tblPr>
              <a:tblGrid>
                <a:gridCol w="1984870">
                  <a:extLst>
                    <a:ext uri="{9D8B030D-6E8A-4147-A177-3AD203B41FA5}">
                      <a16:colId xmlns:a16="http://schemas.microsoft.com/office/drawing/2014/main" val="697486030"/>
                    </a:ext>
                  </a:extLst>
                </a:gridCol>
                <a:gridCol w="1984870">
                  <a:extLst>
                    <a:ext uri="{9D8B030D-6E8A-4147-A177-3AD203B41FA5}">
                      <a16:colId xmlns:a16="http://schemas.microsoft.com/office/drawing/2014/main" val="1577553120"/>
                    </a:ext>
                  </a:extLst>
                </a:gridCol>
                <a:gridCol w="1985480">
                  <a:extLst>
                    <a:ext uri="{9D8B030D-6E8A-4147-A177-3AD203B41FA5}">
                      <a16:colId xmlns:a16="http://schemas.microsoft.com/office/drawing/2014/main" val="624550770"/>
                    </a:ext>
                  </a:extLst>
                </a:gridCol>
                <a:gridCol w="2414080">
                  <a:extLst>
                    <a:ext uri="{9D8B030D-6E8A-4147-A177-3AD203B41FA5}">
                      <a16:colId xmlns:a16="http://schemas.microsoft.com/office/drawing/2014/main" val="2765658681"/>
                    </a:ext>
                  </a:extLst>
                </a:gridCol>
              </a:tblGrid>
              <a:tr h="1234090">
                <a:tc>
                  <a:txBody>
                    <a:bodyPr/>
                    <a:lstStyle/>
                    <a:p>
                      <a:pPr algn="ctr">
                        <a:lnSpc>
                          <a:spcPct val="115000"/>
                        </a:lnSpc>
                        <a:spcAft>
                          <a:spcPts val="0"/>
                        </a:spcAft>
                      </a:pPr>
                      <a:r>
                        <a:rPr lang="es-ES" sz="1100" b="1" dirty="0">
                          <a:solidFill>
                            <a:schemeClr val="bg2">
                              <a:lumMod val="90000"/>
                              <a:lumOff val="10000"/>
                            </a:schemeClr>
                          </a:solidFill>
                          <a:effectLst/>
                        </a:rPr>
                        <a:t>Dar explicación</a:t>
                      </a:r>
                      <a:endParaRPr lang="es-MX" sz="1100" b="1" dirty="0">
                        <a:solidFill>
                          <a:schemeClr val="bg2">
                            <a:lumMod val="90000"/>
                            <a:lumOff val="10000"/>
                          </a:schemeClr>
                        </a:solidFill>
                        <a:effectLst/>
                      </a:endParaRPr>
                    </a:p>
                    <a:p>
                      <a:pPr algn="ctr">
                        <a:lnSpc>
                          <a:spcPct val="115000"/>
                        </a:lnSpc>
                        <a:spcAft>
                          <a:spcPts val="0"/>
                        </a:spcAft>
                      </a:pPr>
                      <a:r>
                        <a:rPr lang="es-ES" sz="1100" dirty="0">
                          <a:solidFill>
                            <a:schemeClr val="bg2">
                              <a:lumMod val="90000"/>
                              <a:lumOff val="10000"/>
                            </a:schemeClr>
                          </a:solidFill>
                          <a:effectLst/>
                        </a:rPr>
                        <a:t>¿Por qué algo es cómo es?</a:t>
                      </a:r>
                      <a:endParaRPr lang="es-MX" sz="1100" dirty="0">
                        <a:solidFill>
                          <a:schemeClr val="bg2">
                            <a:lumMod val="90000"/>
                            <a:lumOff val="10000"/>
                          </a:schemeClr>
                        </a:solidFill>
                        <a:effectLst/>
                      </a:endParaRPr>
                    </a:p>
                    <a:p>
                      <a:pPr algn="ctr">
                        <a:lnSpc>
                          <a:spcPct val="115000"/>
                        </a:lnSpc>
                        <a:spcAft>
                          <a:spcPts val="0"/>
                        </a:spcAft>
                      </a:pPr>
                      <a:r>
                        <a:rPr lang="es-ES" sz="1100" dirty="0">
                          <a:solidFill>
                            <a:schemeClr val="bg2">
                              <a:lumMod val="90000"/>
                              <a:lumOff val="10000"/>
                            </a:schemeClr>
                          </a:solidFill>
                          <a:effectLst/>
                        </a:rPr>
                        <a:t>Determinar las razones que generan el problema o la situación.</a:t>
                      </a:r>
                      <a:endParaRPr lang="es-MX" sz="1100" dirty="0">
                        <a:solidFill>
                          <a:schemeClr val="bg2">
                            <a:lumMod val="90000"/>
                            <a:lumOff val="10000"/>
                          </a:schemeClr>
                        </a:solidFill>
                        <a:effectLst/>
                        <a:latin typeface="Arial" panose="020B0604020202020204" pitchFamily="34" charset="0"/>
                        <a:ea typeface="Arial" panose="020B0604020202020204" pitchFamily="34" charset="0"/>
                      </a:endParaRPr>
                    </a:p>
                  </a:txBody>
                  <a:tcPr marL="61045" marR="61045" marT="61045" marB="61045"/>
                </a:tc>
                <a:tc>
                  <a:txBody>
                    <a:bodyPr/>
                    <a:lstStyle/>
                    <a:p>
                      <a:pPr algn="ctr">
                        <a:lnSpc>
                          <a:spcPct val="115000"/>
                        </a:lnSpc>
                        <a:spcAft>
                          <a:spcPts val="0"/>
                        </a:spcAft>
                      </a:pPr>
                      <a:r>
                        <a:rPr lang="es-ES" sz="1100" b="1" dirty="0">
                          <a:solidFill>
                            <a:schemeClr val="bg2">
                              <a:lumMod val="90000"/>
                              <a:lumOff val="10000"/>
                            </a:schemeClr>
                          </a:solidFill>
                          <a:effectLst/>
                        </a:rPr>
                        <a:t>Resolver un problema</a:t>
                      </a:r>
                      <a:endParaRPr lang="es-MX" sz="1100" b="1" dirty="0">
                        <a:solidFill>
                          <a:schemeClr val="bg2">
                            <a:lumMod val="90000"/>
                            <a:lumOff val="10000"/>
                          </a:schemeClr>
                        </a:solidFill>
                        <a:effectLst/>
                      </a:endParaRPr>
                    </a:p>
                    <a:p>
                      <a:pPr algn="ctr">
                        <a:lnSpc>
                          <a:spcPct val="115000"/>
                        </a:lnSpc>
                        <a:spcAft>
                          <a:spcPts val="0"/>
                        </a:spcAft>
                      </a:pPr>
                      <a:r>
                        <a:rPr lang="es-ES" sz="1100" dirty="0">
                          <a:solidFill>
                            <a:schemeClr val="bg2">
                              <a:lumMod val="90000"/>
                              <a:lumOff val="10000"/>
                            </a:schemeClr>
                          </a:solidFill>
                          <a:effectLst/>
                        </a:rPr>
                        <a:t>Explicar de manera detallada cómo se puede abordar y/o solucionar el problema.</a:t>
                      </a:r>
                      <a:endParaRPr lang="es-MX" sz="1100" dirty="0">
                        <a:solidFill>
                          <a:schemeClr val="bg2">
                            <a:lumMod val="90000"/>
                            <a:lumOff val="10000"/>
                          </a:schemeClr>
                        </a:solidFill>
                        <a:effectLst/>
                      </a:endParaRPr>
                    </a:p>
                    <a:p>
                      <a:pPr algn="ctr">
                        <a:lnSpc>
                          <a:spcPct val="115000"/>
                        </a:lnSpc>
                        <a:spcAft>
                          <a:spcPts val="0"/>
                        </a:spcAft>
                      </a:pPr>
                      <a:r>
                        <a:rPr lang="es-ES" sz="1100" dirty="0">
                          <a:solidFill>
                            <a:schemeClr val="bg2">
                              <a:lumMod val="90000"/>
                              <a:lumOff val="10000"/>
                            </a:schemeClr>
                          </a:solidFill>
                          <a:effectLst/>
                        </a:rPr>
                        <a:t> </a:t>
                      </a:r>
                      <a:endParaRPr lang="es-MX" sz="1100" dirty="0">
                        <a:solidFill>
                          <a:schemeClr val="bg2">
                            <a:lumMod val="90000"/>
                            <a:lumOff val="10000"/>
                          </a:schemeClr>
                        </a:solidFill>
                        <a:effectLst/>
                        <a:latin typeface="Arial" panose="020B0604020202020204" pitchFamily="34" charset="0"/>
                        <a:ea typeface="Arial" panose="020B0604020202020204" pitchFamily="34" charset="0"/>
                      </a:endParaRPr>
                    </a:p>
                  </a:txBody>
                  <a:tcPr marL="61045" marR="61045" marT="61045" marB="61045"/>
                </a:tc>
                <a:tc>
                  <a:txBody>
                    <a:bodyPr/>
                    <a:lstStyle/>
                    <a:p>
                      <a:pPr algn="ctr">
                        <a:lnSpc>
                          <a:spcPct val="115000"/>
                        </a:lnSpc>
                        <a:spcAft>
                          <a:spcPts val="0"/>
                        </a:spcAft>
                      </a:pPr>
                      <a:r>
                        <a:rPr lang="es-ES" sz="1100" b="1" dirty="0">
                          <a:solidFill>
                            <a:schemeClr val="bg2">
                              <a:lumMod val="90000"/>
                              <a:lumOff val="10000"/>
                            </a:schemeClr>
                          </a:solidFill>
                          <a:effectLst/>
                        </a:rPr>
                        <a:t>Hacer más eficiente o mejorar algo</a:t>
                      </a:r>
                      <a:endParaRPr lang="es-MX" sz="1100" b="1" dirty="0">
                        <a:solidFill>
                          <a:schemeClr val="bg2">
                            <a:lumMod val="90000"/>
                            <a:lumOff val="10000"/>
                          </a:schemeClr>
                        </a:solidFill>
                        <a:effectLst/>
                      </a:endParaRPr>
                    </a:p>
                    <a:p>
                      <a:pPr algn="ctr">
                        <a:lnSpc>
                          <a:spcPct val="115000"/>
                        </a:lnSpc>
                        <a:spcAft>
                          <a:spcPts val="0"/>
                        </a:spcAft>
                      </a:pPr>
                      <a:r>
                        <a:rPr lang="es-ES" sz="1100" dirty="0">
                          <a:solidFill>
                            <a:schemeClr val="bg2">
                              <a:lumMod val="90000"/>
                              <a:lumOff val="10000"/>
                            </a:schemeClr>
                          </a:solidFill>
                          <a:effectLst/>
                        </a:rPr>
                        <a:t>¿De qué manera se pueden optimizar los procesos para alcanzar el objetivo propuesto?</a:t>
                      </a:r>
                      <a:endParaRPr lang="es-MX" sz="1100" dirty="0">
                        <a:solidFill>
                          <a:schemeClr val="bg2">
                            <a:lumMod val="90000"/>
                            <a:lumOff val="10000"/>
                          </a:schemeClr>
                        </a:solidFill>
                        <a:effectLst/>
                        <a:latin typeface="Arial" panose="020B0604020202020204" pitchFamily="34" charset="0"/>
                        <a:ea typeface="Arial" panose="020B0604020202020204" pitchFamily="34" charset="0"/>
                      </a:endParaRPr>
                    </a:p>
                  </a:txBody>
                  <a:tcPr marL="61045" marR="61045" marT="61045" marB="61045"/>
                </a:tc>
                <a:tc>
                  <a:txBody>
                    <a:bodyPr/>
                    <a:lstStyle/>
                    <a:p>
                      <a:pPr algn="ctr">
                        <a:lnSpc>
                          <a:spcPct val="115000"/>
                        </a:lnSpc>
                        <a:spcAft>
                          <a:spcPts val="0"/>
                        </a:spcAft>
                      </a:pPr>
                      <a:r>
                        <a:rPr lang="es-ES" sz="1100" b="1" dirty="0">
                          <a:solidFill>
                            <a:schemeClr val="bg2">
                              <a:lumMod val="90000"/>
                              <a:lumOff val="10000"/>
                            </a:schemeClr>
                          </a:solidFill>
                          <a:effectLst/>
                        </a:rPr>
                        <a:t>Inventar, innovar, diseñar o crear algo nuevo</a:t>
                      </a:r>
                      <a:endParaRPr lang="es-MX" sz="1100" b="1" dirty="0">
                        <a:solidFill>
                          <a:schemeClr val="bg2">
                            <a:lumMod val="90000"/>
                            <a:lumOff val="10000"/>
                          </a:schemeClr>
                        </a:solidFill>
                        <a:effectLst/>
                      </a:endParaRPr>
                    </a:p>
                    <a:p>
                      <a:pPr algn="ctr">
                        <a:lnSpc>
                          <a:spcPct val="115000"/>
                        </a:lnSpc>
                        <a:spcAft>
                          <a:spcPts val="0"/>
                        </a:spcAft>
                      </a:pPr>
                      <a:r>
                        <a:rPr lang="es-ES" sz="1100" dirty="0">
                          <a:solidFill>
                            <a:schemeClr val="bg2">
                              <a:lumMod val="90000"/>
                              <a:lumOff val="10000"/>
                            </a:schemeClr>
                          </a:solidFill>
                          <a:effectLst/>
                        </a:rPr>
                        <a:t>¿Cómo podría ser diferente?</a:t>
                      </a:r>
                      <a:endParaRPr lang="es-MX" sz="1100" dirty="0">
                        <a:solidFill>
                          <a:schemeClr val="bg2">
                            <a:lumMod val="90000"/>
                            <a:lumOff val="10000"/>
                          </a:schemeClr>
                        </a:solidFill>
                        <a:effectLst/>
                      </a:endParaRPr>
                    </a:p>
                    <a:p>
                      <a:pPr algn="ctr">
                        <a:lnSpc>
                          <a:spcPct val="115000"/>
                        </a:lnSpc>
                        <a:spcAft>
                          <a:spcPts val="0"/>
                        </a:spcAft>
                      </a:pPr>
                      <a:r>
                        <a:rPr lang="es-ES" sz="1100" dirty="0">
                          <a:solidFill>
                            <a:schemeClr val="bg2">
                              <a:lumMod val="90000"/>
                              <a:lumOff val="10000"/>
                            </a:schemeClr>
                          </a:solidFill>
                          <a:effectLst/>
                        </a:rPr>
                        <a:t>¿Qué nuevo producto o propuesta puedo hacer?</a:t>
                      </a:r>
                      <a:endParaRPr lang="es-MX" sz="1100" dirty="0">
                        <a:solidFill>
                          <a:schemeClr val="bg2">
                            <a:lumMod val="90000"/>
                            <a:lumOff val="10000"/>
                          </a:schemeClr>
                        </a:solidFill>
                        <a:effectLst/>
                        <a:latin typeface="Arial" panose="020B0604020202020204" pitchFamily="34" charset="0"/>
                        <a:ea typeface="Arial" panose="020B0604020202020204" pitchFamily="34" charset="0"/>
                      </a:endParaRPr>
                    </a:p>
                  </a:txBody>
                  <a:tcPr marL="61045" marR="61045" marT="61045" marB="61045"/>
                </a:tc>
                <a:extLst>
                  <a:ext uri="{0D108BD9-81ED-4DB2-BD59-A6C34878D82A}">
                    <a16:rowId xmlns:a16="http://schemas.microsoft.com/office/drawing/2014/main" val="753387876"/>
                  </a:ext>
                </a:extLst>
              </a:tr>
              <a:tr h="863424">
                <a:tc gridSpan="4">
                  <a:txBody>
                    <a:bodyPr/>
                    <a:lstStyle/>
                    <a:p>
                      <a:pPr>
                        <a:lnSpc>
                          <a:spcPct val="115000"/>
                        </a:lnSpc>
                        <a:spcAft>
                          <a:spcPts val="0"/>
                        </a:spcAft>
                      </a:pPr>
                      <a:r>
                        <a:rPr lang="es-MX" sz="1100" dirty="0" smtClean="0">
                          <a:solidFill>
                            <a:srgbClr val="FF0000"/>
                          </a:solidFill>
                          <a:effectLst/>
                          <a:latin typeface="Arial" panose="020B0604020202020204" pitchFamily="34" charset="0"/>
                          <a:ea typeface="Arial" panose="020B0604020202020204" pitchFamily="34" charset="0"/>
                        </a:rPr>
                        <a:t>TERMINAR</a:t>
                      </a:r>
                      <a:endParaRPr lang="es-MX" sz="1100" dirty="0">
                        <a:solidFill>
                          <a:srgbClr val="FF0000"/>
                        </a:solidFill>
                        <a:effectLst/>
                        <a:latin typeface="Arial" panose="020B0604020202020204" pitchFamily="34" charset="0"/>
                        <a:ea typeface="Arial" panose="020B0604020202020204" pitchFamily="34" charset="0"/>
                      </a:endParaRPr>
                    </a:p>
                  </a:txBody>
                  <a:tcPr marL="61045" marR="61045" marT="61045" marB="61045"/>
                </a:tc>
                <a:tc hMerge="1">
                  <a:txBody>
                    <a:bodyPr/>
                    <a:lstStyle/>
                    <a:p>
                      <a:pPr>
                        <a:lnSpc>
                          <a:spcPct val="115000"/>
                        </a:lnSpc>
                        <a:spcAft>
                          <a:spcPts val="0"/>
                        </a:spcAft>
                      </a:pPr>
                      <a:endParaRPr lang="es-MX" sz="1100">
                        <a:solidFill>
                          <a:srgbClr val="000000"/>
                        </a:solidFill>
                        <a:effectLst/>
                        <a:latin typeface="Arial" panose="020B0604020202020204" pitchFamily="34" charset="0"/>
                        <a:ea typeface="Arial" panose="020B0604020202020204" pitchFamily="34" charset="0"/>
                      </a:endParaRPr>
                    </a:p>
                  </a:txBody>
                  <a:tcPr marL="61045" marR="61045" marT="61045" marB="61045"/>
                </a:tc>
                <a:tc hMerge="1">
                  <a:txBody>
                    <a:bodyPr/>
                    <a:lstStyle/>
                    <a:p>
                      <a:pPr>
                        <a:lnSpc>
                          <a:spcPct val="115000"/>
                        </a:lnSpc>
                        <a:spcAft>
                          <a:spcPts val="0"/>
                        </a:spcAft>
                      </a:pPr>
                      <a:endParaRPr lang="es-MX" sz="1100">
                        <a:solidFill>
                          <a:srgbClr val="000000"/>
                        </a:solidFill>
                        <a:effectLst/>
                        <a:latin typeface="Arial" panose="020B0604020202020204" pitchFamily="34" charset="0"/>
                        <a:ea typeface="Arial" panose="020B0604020202020204" pitchFamily="34" charset="0"/>
                      </a:endParaRPr>
                    </a:p>
                  </a:txBody>
                  <a:tcPr marL="61045" marR="61045" marT="61045" marB="61045"/>
                </a:tc>
                <a:tc hMerge="1">
                  <a:txBody>
                    <a:bodyPr/>
                    <a:lstStyle/>
                    <a:p>
                      <a:pPr>
                        <a:lnSpc>
                          <a:spcPct val="115000"/>
                        </a:lnSpc>
                        <a:spcAft>
                          <a:spcPts val="0"/>
                        </a:spcAft>
                      </a:pPr>
                      <a:endParaRPr lang="es-MX" sz="1100" dirty="0">
                        <a:solidFill>
                          <a:srgbClr val="000000"/>
                        </a:solidFill>
                        <a:effectLst/>
                        <a:latin typeface="Arial" panose="020B0604020202020204" pitchFamily="34" charset="0"/>
                        <a:ea typeface="Arial" panose="020B0604020202020204" pitchFamily="34" charset="0"/>
                      </a:endParaRPr>
                    </a:p>
                  </a:txBody>
                  <a:tcPr marL="61045" marR="61045" marT="61045" marB="61045"/>
                </a:tc>
                <a:extLst>
                  <a:ext uri="{0D108BD9-81ED-4DB2-BD59-A6C34878D82A}">
                    <a16:rowId xmlns:a16="http://schemas.microsoft.com/office/drawing/2014/main" val="1511411076"/>
                  </a:ext>
                </a:extLst>
              </a:tr>
            </a:tbl>
          </a:graphicData>
        </a:graphic>
      </p:graphicFrame>
      <p:sp>
        <p:nvSpPr>
          <p:cNvPr id="6" name="Rectangle 1"/>
          <p:cNvSpPr>
            <a:spLocks noChangeArrowheads="1"/>
          </p:cNvSpPr>
          <p:nvPr/>
        </p:nvSpPr>
        <p:spPr bwMode="auto">
          <a:xfrm>
            <a:off x="217350" y="1539921"/>
            <a:ext cx="8081919"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100" b="1" i="0" u="none" strike="noStrike" cap="none" normalizeH="0" baseline="0" dirty="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rPr>
              <a:t>II. Intención. </a:t>
            </a:r>
            <a:r>
              <a:rPr kumimoji="0" lang="es-ES" altLang="es-MX" sz="1100" b="0" i="0" u="none" strike="noStrike" cap="none" normalizeH="0" baseline="0" dirty="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rPr>
              <a:t> </a:t>
            </a:r>
            <a:r>
              <a:rPr kumimoji="0" lang="es-ES" altLang="es-MX" sz="1100" b="1" i="0" u="none" strike="noStrike" cap="none" normalizeH="0" baseline="0" dirty="0" smtClean="0">
                <a:ln>
                  <a:noFill/>
                </a:ln>
                <a:solidFill>
                  <a:srgbClr val="009999"/>
                </a:solidFill>
                <a:effectLst/>
                <a:latin typeface="Arial" panose="020B0604020202020204" pitchFamily="34" charset="0"/>
                <a:ea typeface="Century Gothic" panose="020B0502020202020204" pitchFamily="34" charset="0"/>
                <a:cs typeface="Century Gothic" panose="020B0502020202020204" pitchFamily="34" charset="0"/>
              </a:rPr>
              <a:t>Sólo una de las propuestas da nombre al proyecto. </a:t>
            </a:r>
            <a:r>
              <a:rPr kumimoji="0" lang="es-ES" altLang="es-MX" sz="1100" b="0" i="0" u="none" strike="noStrike" cap="none" normalizeH="0" baseline="0" dirty="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rPr>
              <a:t>Redactar como pregunta o premisa </a:t>
            </a:r>
            <a:r>
              <a:rPr kumimoji="0" lang="es-ES" altLang="es-MX" sz="1100" b="0" i="0" u="none" strike="noStrike" cap="none" normalizeH="0" baseline="0" dirty="0" err="1"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rPr>
              <a:t>problematizadora</a:t>
            </a:r>
            <a:r>
              <a:rPr kumimoji="0" lang="es-ES" altLang="es-MX" sz="1100" b="0" i="0" u="none" strike="noStrike" cap="none" normalizeH="0" baseline="0" dirty="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rPr>
              <a:t>. </a:t>
            </a:r>
            <a:endParaRPr kumimoji="0" lang="es-MX" altLang="es-MX"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837436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4"/>
          <a:stretch>
            <a:fillRect/>
          </a:stretch>
        </p:blipFill>
        <p:spPr>
          <a:xfrm>
            <a:off x="1" y="4225590"/>
            <a:ext cx="9144000" cy="917913"/>
          </a:xfrm>
          <a:prstGeom prst="rect">
            <a:avLst/>
          </a:prstGeom>
        </p:spPr>
      </p:pic>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l="5435" t="12344" r="8152" b="7877"/>
          <a:stretch/>
        </p:blipFill>
        <p:spPr>
          <a:xfrm>
            <a:off x="7453424" y="4112145"/>
            <a:ext cx="1690577" cy="1031358"/>
          </a:xfrm>
          <a:prstGeom prst="rect">
            <a:avLst/>
          </a:prstGeom>
        </p:spPr>
      </p:pic>
      <p:sp>
        <p:nvSpPr>
          <p:cNvPr id="6" name="Rectangle 1"/>
          <p:cNvSpPr>
            <a:spLocks noChangeArrowheads="1"/>
          </p:cNvSpPr>
          <p:nvPr/>
        </p:nvSpPr>
        <p:spPr bwMode="auto">
          <a:xfrm>
            <a:off x="217350" y="1678421"/>
            <a:ext cx="808191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100" b="1" i="0" u="none" strike="noStrike" cap="none" normalizeH="0" baseline="0" dirty="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rPr>
              <a:t>III. Objetivo general</a:t>
            </a:r>
            <a:r>
              <a:rPr kumimoji="0" lang="es-ES" altLang="es-MX" sz="1100" b="1" i="0" u="none" strike="noStrike" cap="none" normalizeH="0" dirty="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rPr>
              <a:t> del proyecto</a:t>
            </a:r>
            <a:r>
              <a:rPr kumimoji="0" lang="es-ES" altLang="es-MX" sz="1100" b="1" i="0" u="none" strike="noStrike" cap="none" normalizeH="0" baseline="0" dirty="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rPr>
              <a:t>. </a:t>
            </a:r>
            <a:r>
              <a:rPr kumimoji="0" lang="es-ES" altLang="es-MX" sz="1100" b="0" i="0" u="none" strike="noStrike" cap="none" normalizeH="0" baseline="0" dirty="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rPr>
              <a:t> </a:t>
            </a: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1423876298"/>
              </p:ext>
            </p:extLst>
          </p:nvPr>
        </p:nvGraphicFramePr>
        <p:xfrm>
          <a:off x="725272" y="2150715"/>
          <a:ext cx="7066074" cy="1555031"/>
        </p:xfrm>
        <a:graphic>
          <a:graphicData uri="http://schemas.openxmlformats.org/drawingml/2006/table">
            <a:tbl>
              <a:tblPr>
                <a:tableStyleId>{8E29DD68-FC99-498E-ADEC-17B2D2BE5C75}</a:tableStyleId>
              </a:tblPr>
              <a:tblGrid>
                <a:gridCol w="7066074">
                  <a:extLst>
                    <a:ext uri="{9D8B030D-6E8A-4147-A177-3AD203B41FA5}">
                      <a16:colId xmlns:a16="http://schemas.microsoft.com/office/drawing/2014/main" val="790024664"/>
                    </a:ext>
                  </a:extLst>
                </a:gridCol>
              </a:tblGrid>
              <a:tr h="1525839">
                <a:tc>
                  <a:txBody>
                    <a:bodyPr/>
                    <a:lstStyle/>
                    <a:p>
                      <a:pPr marL="0" marR="114300" indent="0" algn="l" defTabSz="914400" rtl="0" eaLnBrk="1" fontAlgn="auto" latinLnBrk="0" hangingPunct="1">
                        <a:lnSpc>
                          <a:spcPct val="115000"/>
                        </a:lnSpc>
                        <a:spcBef>
                          <a:spcPts val="370"/>
                        </a:spcBef>
                        <a:spcAft>
                          <a:spcPts val="0"/>
                        </a:spcAft>
                        <a:buClrTx/>
                        <a:buSzTx/>
                        <a:buFontTx/>
                        <a:buNone/>
                        <a:tabLst/>
                        <a:defRPr/>
                      </a:pPr>
                      <a:endParaRPr kumimoji="0" lang="es-MX" sz="1100" b="0" i="0" u="none" strike="noStrike" cap="none" normalizeH="0" baseline="0" dirty="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sym typeface="Arial"/>
                      </a:endParaRPr>
                    </a:p>
                    <a:p>
                      <a:pPr marL="0" marR="114300" indent="0" algn="l" defTabSz="914400" rtl="0" eaLnBrk="1" fontAlgn="auto" latinLnBrk="0" hangingPunct="1">
                        <a:lnSpc>
                          <a:spcPct val="115000"/>
                        </a:lnSpc>
                        <a:spcBef>
                          <a:spcPts val="370"/>
                        </a:spcBef>
                        <a:spcAft>
                          <a:spcPts val="0"/>
                        </a:spcAft>
                        <a:buClrTx/>
                        <a:buSzTx/>
                        <a:buFontTx/>
                        <a:buNone/>
                        <a:tabLst/>
                        <a:defRPr/>
                      </a:pPr>
                      <a:r>
                        <a:rPr kumimoji="0" lang="es-MX" sz="1100" b="0" i="0" u="none" strike="noStrike" cap="none" normalizeH="0" baseline="0" dirty="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sym typeface="Arial"/>
                        </a:rPr>
                        <a:t>“Conocer la realidad de las adicciones en el mundo escolar. El alto índice en el consumo de la drogas, la afectación principalmente en escuelas sin que ni el gobierno ni la sociedad se preocupen por ello. Las escuelas deben concientizar a los alumnos por medio de actividades que involucren tanto a autoridades padres de familia y por supuesto a alumnos”</a:t>
                      </a:r>
                    </a:p>
                    <a:p>
                      <a:pPr marR="114300">
                        <a:lnSpc>
                          <a:spcPct val="115000"/>
                        </a:lnSpc>
                        <a:spcBef>
                          <a:spcPts val="370"/>
                        </a:spcBef>
                        <a:spcAft>
                          <a:spcPts val="0"/>
                        </a:spcAft>
                      </a:pPr>
                      <a:endParaRPr kumimoji="0" lang="es-MX" altLang="es-MX" sz="800" b="0" i="0" u="none" strike="noStrike" cap="none" normalizeH="0" baseline="0" dirty="0" smtClean="0">
                        <a:ln>
                          <a:noFill/>
                        </a:ln>
                        <a:solidFill>
                          <a:schemeClr val="tx1"/>
                        </a:solidFill>
                        <a:effectLst/>
                        <a:latin typeface="Arial" panose="020B0604020202020204" pitchFamily="34" charset="0"/>
                      </a:endParaRPr>
                    </a:p>
                    <a:p>
                      <a:pPr marR="114300">
                        <a:lnSpc>
                          <a:spcPct val="115000"/>
                        </a:lnSpc>
                        <a:spcBef>
                          <a:spcPts val="370"/>
                        </a:spcBef>
                        <a:spcAft>
                          <a:spcPts val="0"/>
                        </a:spcAft>
                      </a:pPr>
                      <a:endParaRPr lang="es-MX" sz="1100" dirty="0">
                        <a:solidFill>
                          <a:srgbClr val="000000"/>
                        </a:solidFill>
                        <a:effectLst/>
                        <a:latin typeface="Arial" panose="020B0604020202020204" pitchFamily="34" charset="0"/>
                        <a:ea typeface="Arial" panose="020B0604020202020204" pitchFamily="34" charset="0"/>
                      </a:endParaRPr>
                    </a:p>
                  </a:txBody>
                  <a:tcPr marL="61045" marR="61045" marT="61045" marB="61045"/>
                </a:tc>
                <a:extLst>
                  <a:ext uri="{0D108BD9-81ED-4DB2-BD59-A6C34878D82A}">
                    <a16:rowId xmlns:a16="http://schemas.microsoft.com/office/drawing/2014/main" val="1755591180"/>
                  </a:ext>
                </a:extLst>
              </a:tr>
            </a:tbl>
          </a:graphicData>
        </a:graphic>
      </p:graphicFrame>
    </p:spTree>
    <p:extLst>
      <p:ext uri="{BB962C8B-B14F-4D97-AF65-F5344CB8AC3E}">
        <p14:creationId xmlns:p14="http://schemas.microsoft.com/office/powerpoint/2010/main" val="21098183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4"/>
          <a:stretch>
            <a:fillRect/>
          </a:stretch>
        </p:blipFill>
        <p:spPr>
          <a:xfrm>
            <a:off x="1" y="4225590"/>
            <a:ext cx="9144000" cy="917913"/>
          </a:xfrm>
          <a:prstGeom prst="rect">
            <a:avLst/>
          </a:prstGeom>
        </p:spPr>
      </p:pic>
      <p:pic>
        <p:nvPicPr>
          <p:cNvPr id="10" name="Imagen 9"/>
          <p:cNvPicPr>
            <a:picLocks noChangeAspect="1"/>
          </p:cNvPicPr>
          <p:nvPr/>
        </p:nvPicPr>
        <p:blipFill rotWithShape="1">
          <a:blip r:embed="rId5">
            <a:extLst>
              <a:ext uri="{28A0092B-C50C-407E-A947-70E740481C1C}">
                <a14:useLocalDpi xmlns:a14="http://schemas.microsoft.com/office/drawing/2010/main" val="0"/>
              </a:ext>
            </a:extLst>
          </a:blip>
          <a:srcRect l="5435" t="22195" r="8152" b="7876"/>
          <a:stretch/>
        </p:blipFill>
        <p:spPr>
          <a:xfrm>
            <a:off x="7453424" y="4239491"/>
            <a:ext cx="1690577" cy="904011"/>
          </a:xfrm>
          <a:prstGeom prst="rect">
            <a:avLst/>
          </a:prstGeom>
        </p:spPr>
      </p:pic>
      <p:sp>
        <p:nvSpPr>
          <p:cNvPr id="8" name="Text Placeholder 2"/>
          <p:cNvSpPr>
            <a:spLocks noGrp="1"/>
          </p:cNvSpPr>
          <p:nvPr>
            <p:ph type="body" sz="quarter" idx="12"/>
          </p:nvPr>
        </p:nvSpPr>
        <p:spPr>
          <a:xfrm>
            <a:off x="387350" y="1311275"/>
            <a:ext cx="8221662" cy="355600"/>
          </a:xfrm>
        </p:spPr>
        <p:txBody>
          <a:bodyPr/>
          <a:lstStyle/>
          <a:p>
            <a:pPr marL="0">
              <a:lnSpc>
                <a:spcPct val="115000"/>
              </a:lnSpc>
              <a:spcBef>
                <a:spcPts val="0"/>
              </a:spcBef>
              <a:spcAft>
                <a:spcPts val="0"/>
              </a:spcAft>
              <a:defRPr/>
            </a:pPr>
            <a:r>
              <a:rPr lang="es-ES"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IV. Disciplinas involucradas en el  trabajo interdisciplinario.</a:t>
            </a:r>
            <a:endParaRPr lang="es-MX" dirty="0">
              <a:solidFill>
                <a:srgbClr val="000000"/>
              </a:solidFill>
              <a:latin typeface="Arial" panose="020B0604020202020204" pitchFamily="34" charset="0"/>
              <a:ea typeface="Arial" panose="020B0604020202020204" pitchFamily="34" charset="0"/>
            </a:endParaRPr>
          </a:p>
          <a:p>
            <a:pPr>
              <a:defRPr/>
            </a:pPr>
            <a:endParaRPr lang="es-MX" dirty="0"/>
          </a:p>
        </p:txBody>
      </p:sp>
      <p:graphicFrame>
        <p:nvGraphicFramePr>
          <p:cNvPr id="6" name="Tabla 5"/>
          <p:cNvGraphicFramePr>
            <a:graphicFrameLocks noGrp="1"/>
          </p:cNvGraphicFramePr>
          <p:nvPr>
            <p:extLst/>
          </p:nvPr>
        </p:nvGraphicFramePr>
        <p:xfrm>
          <a:off x="387350" y="1489075"/>
          <a:ext cx="8056562" cy="3263804"/>
        </p:xfrm>
        <a:graphic>
          <a:graphicData uri="http://schemas.openxmlformats.org/drawingml/2006/table">
            <a:tbl>
              <a:tblPr/>
              <a:tblGrid>
                <a:gridCol w="2049462">
                  <a:extLst>
                    <a:ext uri="{9D8B030D-6E8A-4147-A177-3AD203B41FA5}">
                      <a16:colId xmlns:a16="http://schemas.microsoft.com/office/drawing/2014/main" val="4142889348"/>
                    </a:ext>
                  </a:extLst>
                </a:gridCol>
                <a:gridCol w="1501775">
                  <a:extLst>
                    <a:ext uri="{9D8B030D-6E8A-4147-A177-3AD203B41FA5}">
                      <a16:colId xmlns:a16="http://schemas.microsoft.com/office/drawing/2014/main" val="2585571648"/>
                    </a:ext>
                  </a:extLst>
                </a:gridCol>
                <a:gridCol w="1501775">
                  <a:extLst>
                    <a:ext uri="{9D8B030D-6E8A-4147-A177-3AD203B41FA5}">
                      <a16:colId xmlns:a16="http://schemas.microsoft.com/office/drawing/2014/main" val="3552373319"/>
                    </a:ext>
                  </a:extLst>
                </a:gridCol>
                <a:gridCol w="1501775">
                  <a:extLst>
                    <a:ext uri="{9D8B030D-6E8A-4147-A177-3AD203B41FA5}">
                      <a16:colId xmlns:a16="http://schemas.microsoft.com/office/drawing/2014/main" val="2179721210"/>
                    </a:ext>
                  </a:extLst>
                </a:gridCol>
                <a:gridCol w="1501775">
                  <a:extLst>
                    <a:ext uri="{9D8B030D-6E8A-4147-A177-3AD203B41FA5}">
                      <a16:colId xmlns:a16="http://schemas.microsoft.com/office/drawing/2014/main" val="2936806758"/>
                    </a:ext>
                  </a:extLst>
                </a:gridCol>
              </a:tblGrid>
              <a:tr h="336325">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 altLang="es-MX" sz="800" b="1"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Disciplinas:</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txBody>
                  <a:tcPr marL="27947" marR="27947" marT="27948" marB="279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 altLang="es-MX" sz="800" b="1"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Disciplina 1.</a:t>
                      </a:r>
                      <a:endParaRPr kumimoji="0" lang="es-MX" altLang="es-MX" sz="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s-ES" altLang="es-MX" sz="800" b="0" i="1"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Física</a:t>
                      </a:r>
                      <a:endParaRPr kumimoji="0" lang="es-MX" altLang="es-MX" sz="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7947" marR="27947" marT="27948" marB="279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DAF8"/>
                    </a:solid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 altLang="es-MX" sz="800" b="1"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Disciplina 2.</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s-ES" altLang="es-MX" sz="800" b="0" i="1"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Matemáticas</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7947" marR="27947" marT="27948" marB="279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DAF8"/>
                    </a:solid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 altLang="es-MX" sz="800" b="1"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Disciplina 3.</a:t>
                      </a:r>
                      <a:endParaRPr kumimoji="0" lang="es-MX" altLang="es-MX" sz="8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s-ES" altLang="es-MX" sz="800" b="0" i="1"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Historia</a:t>
                      </a:r>
                      <a:endParaRPr kumimoji="0" lang="es-MX" altLang="es-MX" sz="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7947" marR="27947" marT="27948" marB="279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DAF8"/>
                    </a:solid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 altLang="es-MX" sz="800" b="1"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Disciplina 4.</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s-ES" altLang="es-MX" sz="800" b="0" i="1"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Biología</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30183" marR="301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DAF8"/>
                    </a:solidFill>
                  </a:tcPr>
                </a:tc>
                <a:extLst>
                  <a:ext uri="{0D108BD9-81ED-4DB2-BD59-A6C34878D82A}">
                    <a16:rowId xmlns:a16="http://schemas.microsoft.com/office/drawing/2014/main" val="2953055058"/>
                  </a:ext>
                </a:extLst>
              </a:tr>
              <a:tr h="1605033">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1"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1. Contenidos / Temas</a:t>
                      </a:r>
                      <a:endParaRPr kumimoji="0" lang="es-MX" altLang="es-MX" sz="8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1"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     involucrados.</a:t>
                      </a:r>
                      <a:endParaRPr kumimoji="0" lang="es-MX" altLang="es-MX" sz="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Temas y contenidos  del  programa, que se consideran.</a:t>
                      </a:r>
                      <a:endParaRPr kumimoji="0" lang="es-MX" altLang="es-MX" sz="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7947" marR="27947" marT="27948" marB="279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DAF8"/>
                    </a:solid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Helvetica Light" charset="0"/>
                          <a:sym typeface="Arial"/>
                        </a:rPr>
                        <a:t>Unidad IV ELECTROMAGNÉTISMO 4.1 Estructura de la materia 4.2 Circuitos Eléctricos resistimos</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Helvetica Light" charset="0"/>
                        <a:sym typeface="Arial"/>
                      </a:endParaRPr>
                    </a:p>
                  </a:txBody>
                  <a:tcPr marL="27947" marR="27947" marT="27948" marB="279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MX"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Estadística Descriptiva</a:t>
                      </a:r>
                    </a:p>
                    <a:p>
                      <a:pPr marL="0" marR="0" lvl="0" indent="0" algn="l" defTabSz="457200" rtl="0" eaLnBrk="1" fontAlgn="base" latinLnBrk="0" hangingPunct="1">
                        <a:lnSpc>
                          <a:spcPct val="115000"/>
                        </a:lnSpc>
                        <a:spcBef>
                          <a:spcPct val="0"/>
                        </a:spcBef>
                        <a:spcAft>
                          <a:spcPct val="0"/>
                        </a:spcAft>
                        <a:buClrTx/>
                        <a:buSzTx/>
                        <a:buFontTx/>
                        <a:buNone/>
                        <a:tabLst/>
                      </a:pPr>
                      <a:r>
                        <a:rPr kumimoji="0" lang="es-MX"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Análisis de funciones</a:t>
                      </a:r>
                    </a:p>
                    <a:p>
                      <a:pPr marL="0" marR="0" lvl="0" indent="0" algn="l" defTabSz="457200" rtl="0" eaLnBrk="1" fontAlgn="base" latinLnBrk="0" hangingPunct="1">
                        <a:lnSpc>
                          <a:spcPct val="115000"/>
                        </a:lnSpc>
                        <a:spcBef>
                          <a:spcPct val="0"/>
                        </a:spcBef>
                        <a:spcAft>
                          <a:spcPct val="0"/>
                        </a:spcAft>
                        <a:buClrTx/>
                        <a:buSzTx/>
                        <a:buFontTx/>
                        <a:buNone/>
                        <a:tabLst/>
                      </a:pPr>
                      <a:endParaRPr kumimoji="0" lang="es-MX"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7947" marR="27947" marT="27948" marB="279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Marco histórico  sobre el consumo de drogas en México de 1970-2000</a:t>
                      </a:r>
                      <a:endParaRPr kumimoji="0" 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 Pasado y presente del consumo de drogas en México.</a:t>
                      </a:r>
                      <a:endParaRPr kumimoji="0" 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Origen del consumo de drogas en el ámbito escolar nivel medio superior desde la década de los 70s.</a:t>
                      </a:r>
                      <a:endParaRPr kumimoji="0" lang="es-MX" sz="800" b="0" i="0" u="none" strike="noStrike" cap="none" normalizeH="0" baseline="0" dirty="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txBody>
                  <a:tcPr marL="27947" marR="27947" marT="27948" marB="279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r>
                        <a:rPr kumimoji="0" lang="es-ES"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Unidad 4.</a:t>
                      </a:r>
                      <a:endParaRPr kumimoji="0" 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p>
                      <a:r>
                        <a:rPr kumimoji="0" lang="es-ES"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1.- Componentes celulares</a:t>
                      </a:r>
                      <a:endParaRPr kumimoji="0" 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p>
                      <a:r>
                        <a:rPr kumimoji="0" lang="es-ES"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1.2. Transporte de membrana</a:t>
                      </a:r>
                      <a:endParaRPr kumimoji="0" 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p>
                      <a:r>
                        <a:rPr kumimoji="0" lang="es-ES"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2.- Metabolismo</a:t>
                      </a:r>
                      <a:endParaRPr kumimoji="0" 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p>
                      <a:r>
                        <a:rPr kumimoji="0" lang="es-ES"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2.1. Respiración celular</a:t>
                      </a:r>
                      <a:endParaRPr kumimoji="0" 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p>
                      <a:r>
                        <a:rPr kumimoji="0" lang="es-ES"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2.2. Respiración aerobia</a:t>
                      </a:r>
                      <a:endParaRPr kumimoji="0" lang="es-MX" sz="800" b="0" i="0" u="none" strike="noStrike" cap="none" normalizeH="0" baseline="0" dirty="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txBody>
                  <a:tcPr marL="30183" marR="30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32575296"/>
                  </a:ext>
                </a:extLst>
              </a:tr>
              <a:tr h="1322446">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1"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2. Conceptos clave,</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1"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     trascendentales.</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Conceptos básicos que surgen  del proyecto,  permiten la comprensión del mismo y  pueden ser transferibles a otros ámbitos.</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Se consideran parte de un  Glosario.</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1"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7947" marR="27947" marT="27948" marB="279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DAF8"/>
                    </a:solid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Helvetica Light" charset="0"/>
                          <a:sym typeface="Arial"/>
                        </a:rPr>
                        <a:t>El Átomo Iones Isótopos Nucleones Conductores y aislantes eléctricos</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Helvetica Light" charset="0"/>
                        <a:sym typeface="Arial"/>
                      </a:endParaRPr>
                    </a:p>
                  </a:txBody>
                  <a:tcPr marL="27947" marR="27947" marT="27948" marB="279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MX"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Funciones</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Método de mínimos cuadrados</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7947" marR="27947" marT="27948" marB="279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MX"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Marco histórico pasado y presente </a:t>
                      </a:r>
                    </a:p>
                    <a:p>
                      <a:pPr marL="0" marR="0" lvl="0" indent="0" algn="l" defTabSz="457200" rtl="0" eaLnBrk="1" fontAlgn="base" latinLnBrk="0" hangingPunct="1">
                        <a:lnSpc>
                          <a:spcPct val="115000"/>
                        </a:lnSpc>
                        <a:spcBef>
                          <a:spcPct val="0"/>
                        </a:spcBef>
                        <a:spcAft>
                          <a:spcPct val="0"/>
                        </a:spcAft>
                        <a:buClrTx/>
                        <a:buSzTx/>
                        <a:buFontTx/>
                        <a:buNone/>
                        <a:tabLst/>
                      </a:pPr>
                      <a:r>
                        <a:rPr kumimoji="0" lang="es-MX"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Ámbito escolar</a:t>
                      </a:r>
                    </a:p>
                    <a:p>
                      <a:pPr marL="0" marR="0" lvl="0" indent="0" algn="l" defTabSz="457200" rtl="0" eaLnBrk="1" fontAlgn="base" latinLnBrk="0" hangingPunct="1">
                        <a:lnSpc>
                          <a:spcPct val="115000"/>
                        </a:lnSpc>
                        <a:spcBef>
                          <a:spcPct val="0"/>
                        </a:spcBef>
                        <a:spcAft>
                          <a:spcPct val="0"/>
                        </a:spcAft>
                        <a:buClrTx/>
                        <a:buSzTx/>
                        <a:buFontTx/>
                        <a:buNone/>
                        <a:tabLst/>
                      </a:pPr>
                      <a:r>
                        <a:rPr kumimoji="0" lang="es-MX"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Drogas</a:t>
                      </a:r>
                    </a:p>
                    <a:p>
                      <a:pPr marL="0" marR="0" lvl="0" indent="0" algn="l" defTabSz="457200" rtl="0" eaLnBrk="1" fontAlgn="base" latinLnBrk="0" hangingPunct="1">
                        <a:lnSpc>
                          <a:spcPct val="115000"/>
                        </a:lnSpc>
                        <a:spcBef>
                          <a:spcPct val="0"/>
                        </a:spcBef>
                        <a:spcAft>
                          <a:spcPct val="0"/>
                        </a:spcAft>
                        <a:buClrTx/>
                        <a:buSzTx/>
                        <a:buFontTx/>
                        <a:buNone/>
                        <a:tabLst/>
                      </a:pPr>
                      <a:endParaRPr kumimoji="0" lang="es-MX"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endParaRPr kumimoji="0" lang="es-MX"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7947" marR="27947" marT="27948" marB="279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R="0" algn="l" rtl="0">
                        <a:lnSpc>
                          <a:spcPct val="100000"/>
                        </a:lnSpc>
                        <a:spcBef>
                          <a:spcPct val="20000"/>
                        </a:spcBef>
                        <a:spcAft>
                          <a:spcPts val="0"/>
                        </a:spcAft>
                        <a:buFont typeface="Arial" panose="020B0604020202020204" pitchFamily="34" charset="0"/>
                        <a:buNone/>
                      </a:pPr>
                      <a:r>
                        <a:rPr kumimoji="0" lang="es-ES"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1) Célula</a:t>
                      </a:r>
                      <a:endParaRPr kumimoji="0" 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p>
                      <a:pPr marR="0" algn="l" rtl="0">
                        <a:lnSpc>
                          <a:spcPct val="100000"/>
                        </a:lnSpc>
                        <a:spcBef>
                          <a:spcPct val="20000"/>
                        </a:spcBef>
                        <a:spcAft>
                          <a:spcPts val="0"/>
                        </a:spcAft>
                        <a:buFont typeface="Arial" panose="020B0604020202020204" pitchFamily="34" charset="0"/>
                        <a:buNone/>
                      </a:pPr>
                      <a:r>
                        <a:rPr kumimoji="0" lang="es-ES"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2) Morfología celular</a:t>
                      </a:r>
                      <a:endParaRPr kumimoji="0" 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p>
                      <a:pPr marR="0" algn="l" rtl="0">
                        <a:lnSpc>
                          <a:spcPct val="100000"/>
                        </a:lnSpc>
                        <a:spcBef>
                          <a:spcPct val="20000"/>
                        </a:spcBef>
                        <a:spcAft>
                          <a:spcPts val="0"/>
                        </a:spcAft>
                        <a:buFont typeface="Arial" panose="020B0604020202020204" pitchFamily="34" charset="0"/>
                        <a:buNone/>
                      </a:pPr>
                      <a:r>
                        <a:rPr kumimoji="0" lang="es-ES"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3) Transporte celular</a:t>
                      </a:r>
                      <a:endParaRPr kumimoji="0" 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p>
                      <a:pPr marR="0" algn="l" rtl="0">
                        <a:lnSpc>
                          <a:spcPct val="100000"/>
                        </a:lnSpc>
                        <a:spcBef>
                          <a:spcPct val="20000"/>
                        </a:spcBef>
                        <a:spcAft>
                          <a:spcPts val="0"/>
                        </a:spcAft>
                        <a:buFont typeface="Arial" panose="020B0604020202020204" pitchFamily="34" charset="0"/>
                        <a:buNone/>
                      </a:pPr>
                      <a:r>
                        <a:rPr kumimoji="0" lang="es-ES"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4) Metabolismo</a:t>
                      </a:r>
                      <a:endParaRPr kumimoji="0" 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p>
                      <a:pPr marR="0" algn="l" rtl="0">
                        <a:lnSpc>
                          <a:spcPct val="100000"/>
                        </a:lnSpc>
                        <a:spcBef>
                          <a:spcPct val="20000"/>
                        </a:spcBef>
                        <a:spcAft>
                          <a:spcPts val="0"/>
                        </a:spcAft>
                        <a:buFont typeface="Arial" panose="020B0604020202020204" pitchFamily="34" charset="0"/>
                        <a:buNone/>
                      </a:pPr>
                      <a:r>
                        <a:rPr kumimoji="0" lang="es-ES"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5) Respiración</a:t>
                      </a:r>
                      <a:endParaRPr kumimoji="0" 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p>
                      <a:pPr marR="0" algn="l" rtl="0">
                        <a:lnSpc>
                          <a:spcPct val="100000"/>
                        </a:lnSpc>
                        <a:spcBef>
                          <a:spcPct val="20000"/>
                        </a:spcBef>
                        <a:spcAft>
                          <a:spcPts val="0"/>
                        </a:spcAft>
                        <a:buFont typeface="Arial" panose="020B0604020202020204" pitchFamily="34" charset="0"/>
                        <a:buNone/>
                      </a:pPr>
                      <a:r>
                        <a:rPr kumimoji="0" lang="es-ES"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6) Aerobio</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txBody>
                  <a:tcPr marL="30183" marR="30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36752767"/>
                  </a:ext>
                </a:extLst>
              </a:tr>
            </a:tbl>
          </a:graphicData>
        </a:graphic>
      </p:graphicFrame>
    </p:spTree>
    <p:extLst>
      <p:ext uri="{BB962C8B-B14F-4D97-AF65-F5344CB8AC3E}">
        <p14:creationId xmlns:p14="http://schemas.microsoft.com/office/powerpoint/2010/main" val="16997321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4"/>
          <a:stretch>
            <a:fillRect/>
          </a:stretch>
        </p:blipFill>
        <p:spPr>
          <a:xfrm>
            <a:off x="1" y="4225590"/>
            <a:ext cx="9144000" cy="917913"/>
          </a:xfrm>
          <a:prstGeom prst="rect">
            <a:avLst/>
          </a:prstGeom>
        </p:spPr>
      </p:pic>
      <p:pic>
        <p:nvPicPr>
          <p:cNvPr id="10" name="Imagen 9"/>
          <p:cNvPicPr>
            <a:picLocks noChangeAspect="1"/>
          </p:cNvPicPr>
          <p:nvPr/>
        </p:nvPicPr>
        <p:blipFill rotWithShape="1">
          <a:blip r:embed="rId5">
            <a:extLst>
              <a:ext uri="{28A0092B-C50C-407E-A947-70E740481C1C}">
                <a14:useLocalDpi xmlns:a14="http://schemas.microsoft.com/office/drawing/2010/main" val="0"/>
              </a:ext>
            </a:extLst>
          </a:blip>
          <a:srcRect l="5435" t="22195" r="8152" b="7876"/>
          <a:stretch/>
        </p:blipFill>
        <p:spPr>
          <a:xfrm>
            <a:off x="7453424" y="4239491"/>
            <a:ext cx="1690577" cy="904011"/>
          </a:xfrm>
          <a:prstGeom prst="rect">
            <a:avLst/>
          </a:prstGeom>
        </p:spPr>
      </p:pic>
      <p:sp>
        <p:nvSpPr>
          <p:cNvPr id="8" name="Text Placeholder 2"/>
          <p:cNvSpPr>
            <a:spLocks noGrp="1"/>
          </p:cNvSpPr>
          <p:nvPr>
            <p:ph type="body" sz="quarter" idx="12"/>
          </p:nvPr>
        </p:nvSpPr>
        <p:spPr>
          <a:xfrm>
            <a:off x="304800" y="1600846"/>
            <a:ext cx="8221662" cy="355600"/>
          </a:xfrm>
        </p:spPr>
        <p:txBody>
          <a:bodyPr/>
          <a:lstStyle/>
          <a:p>
            <a:pPr marL="0">
              <a:lnSpc>
                <a:spcPct val="115000"/>
              </a:lnSpc>
              <a:spcBef>
                <a:spcPts val="0"/>
              </a:spcBef>
              <a:spcAft>
                <a:spcPts val="0"/>
              </a:spcAft>
              <a:defRPr/>
            </a:pPr>
            <a:r>
              <a:rPr lang="es-ES"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IV. Disciplinas involucradas en el  trabajo interdisciplinario.</a:t>
            </a:r>
            <a:endParaRPr lang="es-MX" dirty="0">
              <a:solidFill>
                <a:srgbClr val="000000"/>
              </a:solidFill>
              <a:latin typeface="Arial" panose="020B0604020202020204" pitchFamily="34" charset="0"/>
              <a:ea typeface="Arial" panose="020B0604020202020204" pitchFamily="34" charset="0"/>
            </a:endParaRPr>
          </a:p>
          <a:p>
            <a:pPr>
              <a:defRPr/>
            </a:pPr>
            <a:endParaRPr lang="es-MX" dirty="0"/>
          </a:p>
        </p:txBody>
      </p:sp>
      <p:graphicFrame>
        <p:nvGraphicFramePr>
          <p:cNvPr id="7" name="Content Placeholder 4"/>
          <p:cNvGraphicFramePr>
            <a:graphicFrameLocks/>
          </p:cNvGraphicFramePr>
          <p:nvPr>
            <p:extLst/>
          </p:nvPr>
        </p:nvGraphicFramePr>
        <p:xfrm>
          <a:off x="304800" y="2056582"/>
          <a:ext cx="8056562" cy="2323867"/>
        </p:xfrm>
        <a:graphic>
          <a:graphicData uri="http://schemas.openxmlformats.org/drawingml/2006/table">
            <a:tbl>
              <a:tblPr/>
              <a:tblGrid>
                <a:gridCol w="2049462">
                  <a:extLst>
                    <a:ext uri="{9D8B030D-6E8A-4147-A177-3AD203B41FA5}">
                      <a16:colId xmlns:a16="http://schemas.microsoft.com/office/drawing/2014/main" val="20000"/>
                    </a:ext>
                  </a:extLst>
                </a:gridCol>
                <a:gridCol w="1501775">
                  <a:extLst>
                    <a:ext uri="{9D8B030D-6E8A-4147-A177-3AD203B41FA5}">
                      <a16:colId xmlns:a16="http://schemas.microsoft.com/office/drawing/2014/main" val="20001"/>
                    </a:ext>
                  </a:extLst>
                </a:gridCol>
                <a:gridCol w="1501775">
                  <a:extLst>
                    <a:ext uri="{9D8B030D-6E8A-4147-A177-3AD203B41FA5}">
                      <a16:colId xmlns:a16="http://schemas.microsoft.com/office/drawing/2014/main" val="20002"/>
                    </a:ext>
                  </a:extLst>
                </a:gridCol>
                <a:gridCol w="1501775">
                  <a:extLst>
                    <a:ext uri="{9D8B030D-6E8A-4147-A177-3AD203B41FA5}">
                      <a16:colId xmlns:a16="http://schemas.microsoft.com/office/drawing/2014/main" val="20003"/>
                    </a:ext>
                  </a:extLst>
                </a:gridCol>
                <a:gridCol w="1501775">
                  <a:extLst>
                    <a:ext uri="{9D8B030D-6E8A-4147-A177-3AD203B41FA5}">
                      <a16:colId xmlns:a16="http://schemas.microsoft.com/office/drawing/2014/main" val="20004"/>
                    </a:ext>
                  </a:extLst>
                </a:gridCol>
              </a:tblGrid>
              <a:tr h="615977">
                <a:tc>
                  <a:txBody>
                    <a:bodyPr/>
                    <a:lstStyle>
                      <a:lvl1pPr marL="203200" indent="-180975">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203200" marR="0" lvl="0" indent="-180975" algn="l" defTabSz="457200" rtl="0" eaLnBrk="1" fontAlgn="base" latinLnBrk="0" hangingPunct="1">
                        <a:lnSpc>
                          <a:spcPct val="115000"/>
                        </a:lnSpc>
                        <a:spcBef>
                          <a:spcPct val="0"/>
                        </a:spcBef>
                        <a:spcAft>
                          <a:spcPct val="0"/>
                        </a:spcAft>
                        <a:buClrTx/>
                        <a:buSzTx/>
                        <a:buFontTx/>
                        <a:buNone/>
                        <a:tabLst/>
                      </a:pPr>
                      <a:r>
                        <a:rPr kumimoji="0" lang="es-ES" altLang="es-MX" sz="800" b="1"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3. Objetivos o propósitos </a:t>
                      </a:r>
                      <a:r>
                        <a:rPr kumimoji="0" lang="es-ES"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alcanzados. </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txBody>
                  <a:tcPr marL="27947" marR="27947" marT="27948" marB="279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DAF8"/>
                    </a:solid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Que el alumno comprenda el funcionamiento del sistema nervioso con la electricidad y los desórdenes que origina el consumo de las drogas.</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txBody>
                  <a:tcPr marL="27947" marR="27947" marT="27948" marB="279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Concientizar el uso de las matemáticas como ciencia auxiliar</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txBody>
                  <a:tcPr marL="27947" marR="27947" marT="27948" marB="279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r>
                        <a:rPr kumimoji="0" lang="es-ES"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Conocer que la presencia y el consumo de drogas no es algo nuevo.</a:t>
                      </a:r>
                      <a:endParaRPr kumimoji="0" 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txBody>
                  <a:tcPr marL="27947" marR="27947" marT="27948" marB="279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Concientizar sobre la incidencia del uso de las drogas sobre el metabolismo celular y sus repercusiones en el organismo.</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txBody>
                  <a:tcPr marL="30183" marR="30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39858">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1"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4. Evaluación.</a:t>
                      </a:r>
                      <a:endParaRPr kumimoji="0" lang="es-MX" altLang="es-MX" sz="8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    Productos /evidencias</a:t>
                      </a:r>
                      <a:endParaRPr kumimoji="0" lang="es-MX" altLang="es-MX" sz="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de aprendizaje, que</a:t>
                      </a:r>
                      <a:endParaRPr kumimoji="0" lang="es-MX" altLang="es-MX" sz="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demuestran el avance </a:t>
                      </a:r>
                      <a:endParaRPr kumimoji="0" lang="es-MX" altLang="es-MX" sz="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en el proceso y el logro</a:t>
                      </a:r>
                      <a:endParaRPr kumimoji="0" lang="es-MX" altLang="es-MX" sz="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del objetivo   propuesto.</a:t>
                      </a:r>
                      <a:endParaRPr kumimoji="0" lang="es-MX" altLang="es-MX" sz="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a:t>
                      </a:r>
                      <a:endParaRPr kumimoji="0" lang="es-MX" altLang="es-MX" sz="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7947" marR="27947" marT="27948" marB="279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DAF8"/>
                    </a:solid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Elaboración de un prototipo que explique el funcionamientos el sistema nervioso. Trabajo de investigación</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txBody>
                  <a:tcPr marL="27947" marR="27947" marT="27948" marB="279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Gráficas del consumo de drogas.</a:t>
                      </a: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Análisis de mínimos cuadrados de la información recopilada.</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txBody>
                  <a:tcPr marL="27947" marR="27947" marT="27948" marB="279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Reportes de lecturas</a:t>
                      </a: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Líneas de tiempo</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Cuadro comparativo</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7947" marR="27947" marT="27948" marB="279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Trabajo de investigación, realización de un experimento en el que se incluyan los pasos del método científico.</a:t>
                      </a:r>
                      <a:r>
                        <a:rPr kumimoji="0" lang="es-ES"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 </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txBody>
                  <a:tcPr marL="30183" marR="30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27073">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1"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5</a:t>
                      </a:r>
                      <a:r>
                        <a:rPr kumimoji="0" lang="es-ES" altLang="es-MX" sz="8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 </a:t>
                      </a:r>
                      <a:r>
                        <a:rPr kumimoji="0" lang="es-ES" altLang="es-MX" sz="800" b="1"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Tipos y herramientas</a:t>
                      </a:r>
                      <a:r>
                        <a:rPr kumimoji="0" lang="es-ES" altLang="es-MX" sz="8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 de</a:t>
                      </a:r>
                      <a:endParaRPr kumimoji="0" lang="es-MX" altLang="es-MX" sz="8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    evaluación.</a:t>
                      </a:r>
                      <a:endParaRPr kumimoji="0" lang="es-MX" altLang="es-MX" sz="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7947" marR="27947" marT="27948" marB="279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DAF8"/>
                    </a:solid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Rúbrica</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txBody>
                  <a:tcPr marL="27947" marR="27947" marT="27948" marB="279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Examen</a:t>
                      </a: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Rúbrica</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txBody>
                  <a:tcPr marL="27947" marR="27947" marT="27948" marB="279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Examen escrito</a:t>
                      </a: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Rúbrica</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txBody>
                  <a:tcPr marL="27947" marR="27947" marT="27948" marB="279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Rúbrica</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txBody>
                  <a:tcPr marL="30183" marR="30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56205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4"/>
          <a:stretch>
            <a:fillRect/>
          </a:stretch>
        </p:blipFill>
        <p:spPr>
          <a:xfrm>
            <a:off x="1" y="4225590"/>
            <a:ext cx="9144000" cy="917913"/>
          </a:xfrm>
          <a:prstGeom prst="rect">
            <a:avLst/>
          </a:prstGeom>
        </p:spPr>
      </p:pic>
      <p:sp>
        <p:nvSpPr>
          <p:cNvPr id="64" name="Shape 64"/>
          <p:cNvSpPr txBox="1">
            <a:spLocks noGrp="1"/>
          </p:cNvSpPr>
          <p:nvPr>
            <p:ph type="body" idx="1"/>
          </p:nvPr>
        </p:nvSpPr>
        <p:spPr>
          <a:xfrm>
            <a:off x="1381990" y="1966815"/>
            <a:ext cx="6556665" cy="598800"/>
          </a:xfrm>
          <a:prstGeom prst="rect">
            <a:avLst/>
          </a:prstGeom>
        </p:spPr>
        <p:txBody>
          <a:bodyPr wrap="square" lIns="91425" tIns="91425" rIns="91425" bIns="91425" anchor="t" anchorCtr="0">
            <a:noAutofit/>
          </a:bodyPr>
          <a:lstStyle/>
          <a:p>
            <a:pPr lvl="0" algn="ctr" rtl="0">
              <a:spcBef>
                <a:spcPts val="0"/>
              </a:spcBef>
              <a:buClr>
                <a:schemeClr val="dk1"/>
              </a:buClr>
              <a:buSzPct val="45833"/>
              <a:buFont typeface="Arial"/>
              <a:buNone/>
            </a:pPr>
            <a:r>
              <a:rPr lang="es" sz="3600" b="1" dirty="0" smtClean="0">
                <a:solidFill>
                  <a:schemeClr val="tx2">
                    <a:lumMod val="10000"/>
                  </a:schemeClr>
                </a:solidFill>
                <a:latin typeface="Arial Rounded MT Bold" panose="020F0704030504030204" pitchFamily="34" charset="0"/>
              </a:rPr>
              <a:t>“El consumo de drogas en el ámbito escolar en la última década”</a:t>
            </a:r>
            <a:endParaRPr sz="3600" b="1" dirty="0">
              <a:solidFill>
                <a:schemeClr val="tx2">
                  <a:lumMod val="10000"/>
                </a:schemeClr>
              </a:solidFill>
              <a:latin typeface="Arial Rounded MT Bold" panose="020F0704030504030204" pitchFamily="34" charset="0"/>
            </a:endParaRPr>
          </a:p>
        </p:txBody>
      </p:sp>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l="5435" t="12344" r="8152" b="7877"/>
          <a:stretch/>
        </p:blipFill>
        <p:spPr>
          <a:xfrm>
            <a:off x="7453424" y="4112145"/>
            <a:ext cx="1690577" cy="1031358"/>
          </a:xfrm>
          <a:prstGeom prst="rect">
            <a:avLst/>
          </a:prstGeom>
        </p:spPr>
      </p:pic>
    </p:spTree>
    <p:extLst>
      <p:ext uri="{BB962C8B-B14F-4D97-AF65-F5344CB8AC3E}">
        <p14:creationId xmlns:p14="http://schemas.microsoft.com/office/powerpoint/2010/main" val="41969357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4"/>
          <a:stretch>
            <a:fillRect/>
          </a:stretch>
        </p:blipFill>
        <p:spPr>
          <a:xfrm>
            <a:off x="1" y="4225590"/>
            <a:ext cx="9144000" cy="917913"/>
          </a:xfrm>
          <a:prstGeom prst="rect">
            <a:avLst/>
          </a:prstGeom>
        </p:spPr>
      </p:pic>
      <p:pic>
        <p:nvPicPr>
          <p:cNvPr id="10" name="Imagen 9"/>
          <p:cNvPicPr>
            <a:picLocks noChangeAspect="1"/>
          </p:cNvPicPr>
          <p:nvPr/>
        </p:nvPicPr>
        <p:blipFill rotWithShape="1">
          <a:blip r:embed="rId5">
            <a:extLst>
              <a:ext uri="{28A0092B-C50C-407E-A947-70E740481C1C}">
                <a14:useLocalDpi xmlns:a14="http://schemas.microsoft.com/office/drawing/2010/main" val="0"/>
              </a:ext>
            </a:extLst>
          </a:blip>
          <a:srcRect l="5435" t="22195" r="8152" b="7876"/>
          <a:stretch/>
        </p:blipFill>
        <p:spPr>
          <a:xfrm>
            <a:off x="7453424" y="4239491"/>
            <a:ext cx="1690577" cy="904011"/>
          </a:xfrm>
          <a:prstGeom prst="rect">
            <a:avLst/>
          </a:prstGeom>
        </p:spPr>
      </p:pic>
      <p:sp>
        <p:nvSpPr>
          <p:cNvPr id="9" name="Text Placeholder 2"/>
          <p:cNvSpPr>
            <a:spLocks noGrp="1"/>
          </p:cNvSpPr>
          <p:nvPr>
            <p:ph type="body" sz="quarter" idx="12"/>
          </p:nvPr>
        </p:nvSpPr>
        <p:spPr>
          <a:xfrm>
            <a:off x="0" y="1326640"/>
            <a:ext cx="7315200" cy="355600"/>
          </a:xfrm>
        </p:spPr>
        <p:txBody>
          <a:bodyPr/>
          <a:lstStyle/>
          <a:p>
            <a:pPr marL="0">
              <a:lnSpc>
                <a:spcPct val="115000"/>
              </a:lnSpc>
              <a:spcBef>
                <a:spcPts val="0"/>
              </a:spcBef>
              <a:spcAft>
                <a:spcPts val="0"/>
              </a:spcAft>
              <a:defRPr/>
            </a:pPr>
            <a:r>
              <a:rPr lang="es-ES" sz="1400" b="1" dirty="0">
                <a:solidFill>
                  <a:srgbClr val="000000"/>
                </a:solidFill>
                <a:latin typeface="Arial" panose="020B0604020202020204" pitchFamily="34" charset="0"/>
                <a:ea typeface="Century Gothic" panose="020B0502020202020204" pitchFamily="34" charset="0"/>
                <a:cs typeface="Arial" panose="020B0604020202020204" pitchFamily="34" charset="0"/>
              </a:rPr>
              <a:t>V. Esquema del proceso de construcción del proyecto por disciplinas.</a:t>
            </a:r>
            <a:endParaRPr lang="es-MX" sz="140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a:defRPr/>
            </a:pPr>
            <a:endParaRPr lang="es-MX" dirty="0"/>
          </a:p>
        </p:txBody>
      </p:sp>
      <p:graphicFrame>
        <p:nvGraphicFramePr>
          <p:cNvPr id="4" name="Tabla 3"/>
          <p:cNvGraphicFramePr>
            <a:graphicFrameLocks noGrp="1"/>
          </p:cNvGraphicFramePr>
          <p:nvPr>
            <p:extLst/>
          </p:nvPr>
        </p:nvGraphicFramePr>
        <p:xfrm>
          <a:off x="148908" y="1599600"/>
          <a:ext cx="8597900" cy="3460752"/>
        </p:xfrm>
        <a:graphic>
          <a:graphicData uri="http://schemas.openxmlformats.org/drawingml/2006/table">
            <a:tbl>
              <a:tblPr/>
              <a:tblGrid>
                <a:gridCol w="2808287">
                  <a:extLst>
                    <a:ext uri="{9D8B030D-6E8A-4147-A177-3AD203B41FA5}">
                      <a16:colId xmlns:a16="http://schemas.microsoft.com/office/drawing/2014/main" val="3644638804"/>
                    </a:ext>
                  </a:extLst>
                </a:gridCol>
                <a:gridCol w="1447800">
                  <a:extLst>
                    <a:ext uri="{9D8B030D-6E8A-4147-A177-3AD203B41FA5}">
                      <a16:colId xmlns:a16="http://schemas.microsoft.com/office/drawing/2014/main" val="1560235030"/>
                    </a:ext>
                  </a:extLst>
                </a:gridCol>
                <a:gridCol w="1446213">
                  <a:extLst>
                    <a:ext uri="{9D8B030D-6E8A-4147-A177-3AD203B41FA5}">
                      <a16:colId xmlns:a16="http://schemas.microsoft.com/office/drawing/2014/main" val="766728814"/>
                    </a:ext>
                  </a:extLst>
                </a:gridCol>
                <a:gridCol w="1447800">
                  <a:extLst>
                    <a:ext uri="{9D8B030D-6E8A-4147-A177-3AD203B41FA5}">
                      <a16:colId xmlns:a16="http://schemas.microsoft.com/office/drawing/2014/main" val="975902612"/>
                    </a:ext>
                  </a:extLst>
                </a:gridCol>
                <a:gridCol w="1447800">
                  <a:extLst>
                    <a:ext uri="{9D8B030D-6E8A-4147-A177-3AD203B41FA5}">
                      <a16:colId xmlns:a16="http://schemas.microsoft.com/office/drawing/2014/main" val="3020444149"/>
                    </a:ext>
                  </a:extLst>
                </a:gridCol>
              </a:tblGrid>
              <a:tr h="292287">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1"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 </a:t>
                      </a:r>
                      <a:endParaRPr kumimoji="0" lang="es-MX" altLang="es-MX" sz="7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txBody>
                  <a:tcPr marL="23459" marR="23459" marT="23459" marB="234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 altLang="es-MX" sz="700" b="1"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Disciplina 1. </a:t>
                      </a:r>
                      <a:endParaRPr kumimoji="0" lang="es-MX" altLang="es-MX" sz="7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s-ES" altLang="es-MX" sz="700" b="0" i="1"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Física</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3459" marR="23459" marT="23459" marB="234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DAF8"/>
                    </a:solid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 altLang="es-MX" sz="700" b="1"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Disciplina 2.</a:t>
                      </a:r>
                      <a:endParaRPr kumimoji="0" lang="es-MX" altLang="es-MX" sz="7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s-ES" altLang="es-MX" sz="700" b="0" i="1"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Matemáticas</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3459" marR="23459" marT="23459" marB="234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DAF8"/>
                    </a:solid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 altLang="es-MX" sz="700" b="1"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Disciplina 3.</a:t>
                      </a:r>
                      <a:endParaRPr kumimoji="0" lang="es-MX" altLang="es-MX" sz="7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s-ES" altLang="es-MX" sz="700" b="0" i="1"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Historia</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5335" marR="253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DAF8"/>
                    </a:solid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1"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Disciplina 4.</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1"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Biología</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3459" marR="23459" marT="23459" marB="234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DAF8"/>
                    </a:solidFill>
                  </a:tcPr>
                </a:tc>
                <a:extLst>
                  <a:ext uri="{0D108BD9-81ED-4DB2-BD59-A6C34878D82A}">
                    <a16:rowId xmlns:a16="http://schemas.microsoft.com/office/drawing/2014/main" val="4223600539"/>
                  </a:ext>
                </a:extLst>
              </a:tr>
              <a:tr h="390532">
                <a:tc>
                  <a:txBody>
                    <a:bodyPr/>
                    <a:lstStyle>
                      <a:lvl1pPr marL="274638" indent="-179388">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274638" marR="0" lvl="0" indent="-179388" algn="l" defTabSz="457200" rtl="0" eaLnBrk="1" fontAlgn="base" latinLnBrk="0" hangingPunct="1">
                        <a:lnSpc>
                          <a:spcPct val="115000"/>
                        </a:lnSpc>
                        <a:spcBef>
                          <a:spcPct val="0"/>
                        </a:spcBef>
                        <a:spcAft>
                          <a:spcPct val="0"/>
                        </a:spcAft>
                        <a:buClrTx/>
                        <a:buSzTx/>
                        <a:buFontTx/>
                        <a:buNone/>
                        <a:tabLst/>
                      </a:pPr>
                      <a:r>
                        <a:rPr kumimoji="0" lang="es-ES" altLang="es-MX" sz="700" b="1"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1. Preguntar y cuestionar.</a:t>
                      </a:r>
                      <a:endParaRPr kumimoji="0" lang="es-MX" altLang="es-MX" sz="7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p>
                      <a:pPr marL="274638" marR="0" lvl="0" indent="-179388"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     Preguntas que dirigen la Investigación Interdisciplinaria.</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3459" marR="23459" marT="23459" marB="234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DAF8"/>
                    </a:solidFill>
                  </a:tcPr>
                </a:tc>
                <a:tc gridSpan="4">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¿Cómo reacciona en sistema nervioso humano en el consumo de drogas?</a:t>
                      </a:r>
                      <a:r>
                        <a:rPr kumimoji="0" lang="es-ES"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 </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txBody>
                  <a:tcPr marL="23459" marR="23459" marT="23459" marB="234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4161693727"/>
                  </a:ext>
                </a:extLst>
              </a:tr>
              <a:tr h="414971">
                <a:tc>
                  <a:txBody>
                    <a:bodyPr/>
                    <a:lstStyle>
                      <a:lvl1pPr marL="274638" indent="-179388">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274638" marR="0" lvl="0" indent="-179388" algn="l" defTabSz="457200" rtl="0" eaLnBrk="1" fontAlgn="base" latinLnBrk="0" hangingPunct="1">
                        <a:lnSpc>
                          <a:spcPct val="115000"/>
                        </a:lnSpc>
                        <a:spcBef>
                          <a:spcPct val="0"/>
                        </a:spcBef>
                        <a:spcAft>
                          <a:spcPct val="0"/>
                        </a:spcAft>
                        <a:buClrTx/>
                        <a:buSzTx/>
                        <a:buFontTx/>
                        <a:buNone/>
                        <a:tabLst/>
                      </a:pPr>
                      <a:r>
                        <a:rPr kumimoji="0" lang="es-ES" altLang="es-MX" sz="700" b="1"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2. Despertar el interés (detonar).</a:t>
                      </a:r>
                      <a:endParaRPr kumimoji="0" lang="es-MX" altLang="es-MX" sz="7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p>
                      <a:pPr marL="274638" marR="0" lvl="0" indent="-179388"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     Estrategias para involucrar a los estudiantes con la problemática planteada, en el salón de clase.</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3459" marR="23459" marT="23459" marB="234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DAF8"/>
                    </a:solidFill>
                  </a:tcPr>
                </a:tc>
                <a:tc gridSpan="4">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Video “La increíble máquina humana” Revisión de artículos de difusión</a:t>
                      </a:r>
                      <a:r>
                        <a:rPr kumimoji="0" lang="es-ES"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 </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txBody>
                  <a:tcPr marL="23459" marR="23459" marT="23459" marB="234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612162646"/>
                  </a:ext>
                </a:extLst>
              </a:tr>
              <a:tr h="660339">
                <a:tc>
                  <a:txBody>
                    <a:bodyPr/>
                    <a:lstStyle>
                      <a:lvl1pPr marL="274638" indent="-179388">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274638" marR="0" lvl="0" indent="-179388" algn="l" defTabSz="457200" rtl="0" eaLnBrk="1" fontAlgn="base" latinLnBrk="0" hangingPunct="1">
                        <a:lnSpc>
                          <a:spcPct val="115000"/>
                        </a:lnSpc>
                        <a:spcBef>
                          <a:spcPct val="0"/>
                        </a:spcBef>
                        <a:spcAft>
                          <a:spcPct val="0"/>
                        </a:spcAft>
                        <a:buClrTx/>
                        <a:buSzTx/>
                        <a:buFontTx/>
                        <a:buNone/>
                        <a:tabLst/>
                      </a:pPr>
                      <a:r>
                        <a:rPr kumimoji="0" lang="es-ES" altLang="es-MX" sz="700" b="1"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3. Recopilar información a través de la investigación.</a:t>
                      </a:r>
                      <a:endParaRPr kumimoji="0" lang="es-MX" altLang="es-MX" sz="7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p>
                      <a:pPr marL="274638" marR="0" lvl="0" indent="-179388"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    Lo que se investiga.</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274638" marR="0" lvl="0" indent="-179388"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Fuentes que se utilizan. </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274638" marR="0" lvl="0" indent="-179388"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3459" marR="23459" marT="23459" marB="234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DAF8"/>
                    </a:solid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Resumen de video “La increíble máquina humana</a:t>
                      </a:r>
                      <a:r>
                        <a:rPr kumimoji="0" lang="es-ES"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 </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3459" marR="23459" marT="23459" marB="234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MX" altLang="es-MX" sz="700" b="0" i="1"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Estadística y </a:t>
                      </a:r>
                      <a:r>
                        <a:rPr kumimoji="0" lang="es-MX" altLang="es-MX" sz="700" b="0" i="1" u="none" strike="noStrike" cap="none" normalizeH="0" baseline="0" dirty="0" err="1"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precálculo</a:t>
                      </a:r>
                      <a:endParaRPr kumimoji="0" lang="es-MX" altLang="es-MX" sz="700" b="0" i="1"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libro de texto</a:t>
                      </a: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dirty="0" err="1"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Precálculo</a:t>
                      </a:r>
                      <a:r>
                        <a:rPr kumimoji="0" lang="es-ES"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Stewart</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3459" marR="23459" marT="23459" marB="234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r>
                        <a:rPr kumimoji="0" lang="es-ES"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El consumo de drogas a partir de la década de los 70s. </a:t>
                      </a:r>
                      <a:endParaRPr kumimoji="0" 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p>
                      <a:r>
                        <a:rPr kumimoji="0" lang="es-ES"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Electrónicas:</a:t>
                      </a:r>
                      <a:endParaRPr kumimoji="0" 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p>
                      <a:r>
                        <a:rPr kumimoji="0" lang="es-ES"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Rev. </a:t>
                      </a:r>
                      <a:r>
                        <a:rPr kumimoji="0" lang="es-ES" sz="700" b="0" i="0" u="none" strike="noStrike" cap="none" normalizeH="0" baseline="0" dirty="0" err="1"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mex</a:t>
                      </a:r>
                      <a:r>
                        <a:rPr kumimoji="0" lang="es-ES"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 </a:t>
                      </a:r>
                      <a:r>
                        <a:rPr kumimoji="0" lang="es-ES" sz="700" b="0" i="0" u="none" strike="noStrike" cap="none" normalizeH="0" baseline="0" dirty="0" err="1"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cienc</a:t>
                      </a:r>
                      <a:r>
                        <a:rPr kumimoji="0" lang="es-ES"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 </a:t>
                      </a:r>
                      <a:r>
                        <a:rPr kumimoji="0" lang="es-ES" sz="700" b="0" i="0" u="none" strike="noStrike" cap="none" normalizeH="0" baseline="0" dirty="0" err="1"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polít.</a:t>
                      </a:r>
                      <a:r>
                        <a:rPr kumimoji="0" lang="es-ES"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 </a:t>
                      </a:r>
                      <a:r>
                        <a:rPr kumimoji="0" lang="es-ES" sz="700" b="0" i="0" u="none" strike="noStrike" cap="none" normalizeH="0" baseline="0" dirty="0" err="1"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soc</a:t>
                      </a:r>
                      <a:r>
                        <a:rPr kumimoji="0" lang="es-ES"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 vol.60 no.225 México sep./dic. 2015.  Salud </a:t>
                      </a:r>
                      <a:r>
                        <a:rPr kumimoji="0" lang="es-ES" sz="700" b="0" i="0" u="none" strike="noStrike" cap="none" normalizeH="0" baseline="0" dirty="0" err="1"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Ment</a:t>
                      </a:r>
                      <a:r>
                        <a:rPr kumimoji="0" lang="es-ES"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 vol.39 no.4 México jul./ago. 2016 </a:t>
                      </a:r>
                      <a:endParaRPr kumimoji="0" 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p>
                      <a:r>
                        <a:rPr kumimoji="0" lang="es-ES"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Bibliográfica:</a:t>
                      </a:r>
                      <a:endParaRPr kumimoji="0" 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p>
                      <a:r>
                        <a:rPr kumimoji="0" lang="es-ES"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“Historia general de las drogas” Antonio </a:t>
                      </a:r>
                      <a:r>
                        <a:rPr kumimoji="0" lang="es-ES" sz="700" b="0" i="0" u="none" strike="noStrike" cap="none" normalizeH="0" baseline="0" dirty="0" err="1"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Escohotado</a:t>
                      </a:r>
                      <a:r>
                        <a:rPr kumimoji="0" lang="es-ES"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 México, Espasa (e) </a:t>
                      </a:r>
                      <a:r>
                        <a:rPr kumimoji="0" lang="es-ES" sz="700" b="0" i="0" u="none" strike="noStrike" cap="none" normalizeH="0" baseline="0" dirty="0" err="1"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Forun</a:t>
                      </a:r>
                      <a:r>
                        <a:rPr kumimoji="0" lang="es-ES"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 216</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txBody>
                  <a:tcPr marL="25335" marR="253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3459" marR="23459" marT="23459" marB="234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09468756"/>
                  </a:ext>
                </a:extLst>
              </a:tr>
              <a:tr h="990617">
                <a:tc>
                  <a:txBody>
                    <a:bodyPr/>
                    <a:lstStyle>
                      <a:lvl1pPr marL="274638" indent="-179388">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274638" marR="0" lvl="0" indent="-179388" algn="l" defTabSz="457200" rtl="0" eaLnBrk="1" fontAlgn="base" latinLnBrk="0" hangingPunct="1">
                        <a:lnSpc>
                          <a:spcPct val="115000"/>
                        </a:lnSpc>
                        <a:spcBef>
                          <a:spcPct val="0"/>
                        </a:spcBef>
                        <a:spcAft>
                          <a:spcPct val="0"/>
                        </a:spcAft>
                        <a:buClrTx/>
                        <a:buSzTx/>
                        <a:buFontTx/>
                        <a:buNone/>
                        <a:tabLst/>
                      </a:pPr>
                      <a:r>
                        <a:rPr kumimoji="0" lang="es-ES" altLang="es-MX" sz="700" b="1"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4. Organizar la información.</a:t>
                      </a:r>
                      <a:endParaRPr kumimoji="0" lang="es-MX" altLang="es-MX" sz="7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p>
                      <a:pPr marL="274638" marR="0" lvl="0" indent="-179388" algn="l" defTabSz="457200" rtl="0" eaLnBrk="1" fontAlgn="base" latinLnBrk="0" hangingPunct="1">
                        <a:lnSpc>
                          <a:spcPct val="115000"/>
                        </a:lnSpc>
                        <a:spcBef>
                          <a:spcPct val="0"/>
                        </a:spcBef>
                        <a:spcAft>
                          <a:spcPct val="0"/>
                        </a:spcAft>
                        <a:buClrTx/>
                        <a:buSzTx/>
                        <a:buFontTx/>
                        <a:buNone/>
                        <a:tabLst/>
                      </a:pPr>
                      <a:r>
                        <a:rPr kumimoji="0" lang="es-ES" altLang="es-MX" sz="700" b="1"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    </a:t>
                      </a:r>
                      <a:r>
                        <a:rPr kumimoji="0" lang="es-ES" altLang="es-MX" sz="7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Implica:</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274638" marR="0" lvl="0" indent="-179388"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clasificación de datos obtenidos,</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274638" marR="0" lvl="0" indent="-179388"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análisis de los datos obtenidos, registro de la información.</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274638" marR="0" lvl="0" indent="-179388"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conclusiones por disciplina,</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274638" marR="0" lvl="0" indent="-179388"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conclusiones conjuntas.</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274638" marR="0" lvl="0" indent="-179388"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3459" marR="23459" marT="23459" marB="234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DAF8"/>
                    </a:solid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Presentar una exposición en donde expliquen cómo se generan los impulsos eléctricos e el sistema nervioso.</a:t>
                      </a:r>
                    </a:p>
                    <a:p>
                      <a:pPr marL="0" marR="0" lvl="0" indent="0" algn="l" defTabSz="457200" rtl="0" eaLnBrk="1" fontAlgn="base" latinLnBrk="0" hangingPunct="1">
                        <a:lnSpc>
                          <a:spcPct val="115000"/>
                        </a:lnSpc>
                        <a:spcBef>
                          <a:spcPct val="0"/>
                        </a:spcBef>
                        <a:spcAft>
                          <a:spcPct val="0"/>
                        </a:spcAft>
                        <a:buClrTx/>
                        <a:buSzTx/>
                        <a:buFontTx/>
                        <a:buNone/>
                        <a:tabLst/>
                      </a:pPr>
                      <a:r>
                        <a:rPr kumimoji="0" lang="es-MX"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Trabajo escrito.</a:t>
                      </a:r>
                      <a:r>
                        <a:rPr kumimoji="0" lang="es-ES"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 </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3459" marR="23459" marT="23459" marB="234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Análisis estadístico y composición de gráficas</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txBody>
                  <a:tcPr marL="23459" marR="23459" marT="23459" marB="234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r>
                        <a:rPr kumimoji="0" lang="es-ES"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El estudiante identificará que el consumo de drogas no es un asunto nuevo.</a:t>
                      </a:r>
                      <a:endParaRPr kumimoji="0" 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p>
                      <a:r>
                        <a:rPr kumimoji="0" lang="es-ES"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Conocerá las principales acciones que se han realizado para prevenir el consumo de drogas entre los estudiantes del nivel medio superior.</a:t>
                      </a:r>
                      <a:endParaRPr kumimoji="0" 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p>
                      <a:pPr marL="0" marR="0" lvl="0" indent="0" algn="l" defTabSz="457200" rtl="0" eaLnBrk="1" fontAlgn="base" latinLnBrk="0" hangingPunct="1">
                        <a:lnSpc>
                          <a:spcPct val="115000"/>
                        </a:lnSpc>
                        <a:spcBef>
                          <a:spcPct val="0"/>
                        </a:spcBef>
                        <a:spcAft>
                          <a:spcPct val="0"/>
                        </a:spcAft>
                        <a:buClrTx/>
                        <a:buSzTx/>
                        <a:buFontTx/>
                        <a:buNone/>
                        <a:tabLst/>
                      </a:pPr>
                      <a:endParaRPr kumimoji="0" lang="es-MX"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txBody>
                  <a:tcPr marL="25335" marR="253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es-MX"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txBody>
                  <a:tcPr marL="23459" marR="23459" marT="23459" marB="234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77675955"/>
                  </a:ext>
                </a:extLst>
              </a:tr>
            </a:tbl>
          </a:graphicData>
        </a:graphic>
      </p:graphicFrame>
    </p:spTree>
    <p:extLst>
      <p:ext uri="{BB962C8B-B14F-4D97-AF65-F5344CB8AC3E}">
        <p14:creationId xmlns:p14="http://schemas.microsoft.com/office/powerpoint/2010/main" val="23256047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4"/>
          <a:stretch>
            <a:fillRect/>
          </a:stretch>
        </p:blipFill>
        <p:spPr>
          <a:xfrm>
            <a:off x="1" y="4225590"/>
            <a:ext cx="9144000" cy="917913"/>
          </a:xfrm>
          <a:prstGeom prst="rect">
            <a:avLst/>
          </a:prstGeom>
        </p:spPr>
      </p:pic>
      <p:pic>
        <p:nvPicPr>
          <p:cNvPr id="10" name="Imagen 9"/>
          <p:cNvPicPr>
            <a:picLocks noChangeAspect="1"/>
          </p:cNvPicPr>
          <p:nvPr/>
        </p:nvPicPr>
        <p:blipFill rotWithShape="1">
          <a:blip r:embed="rId5">
            <a:extLst>
              <a:ext uri="{28A0092B-C50C-407E-A947-70E740481C1C}">
                <a14:useLocalDpi xmlns:a14="http://schemas.microsoft.com/office/drawing/2010/main" val="0"/>
              </a:ext>
            </a:extLst>
          </a:blip>
          <a:srcRect l="5435" t="22195" r="8152" b="7876"/>
          <a:stretch/>
        </p:blipFill>
        <p:spPr>
          <a:xfrm>
            <a:off x="7453424" y="4239491"/>
            <a:ext cx="1690577" cy="904011"/>
          </a:xfrm>
          <a:prstGeom prst="rect">
            <a:avLst/>
          </a:prstGeom>
        </p:spPr>
      </p:pic>
      <p:sp>
        <p:nvSpPr>
          <p:cNvPr id="9" name="Text Placeholder 2"/>
          <p:cNvSpPr>
            <a:spLocks noGrp="1"/>
          </p:cNvSpPr>
          <p:nvPr>
            <p:ph type="body" sz="quarter" idx="12"/>
          </p:nvPr>
        </p:nvSpPr>
        <p:spPr>
          <a:xfrm>
            <a:off x="0" y="1326640"/>
            <a:ext cx="7315200" cy="355600"/>
          </a:xfrm>
        </p:spPr>
        <p:txBody>
          <a:bodyPr/>
          <a:lstStyle/>
          <a:p>
            <a:pPr marL="0">
              <a:lnSpc>
                <a:spcPct val="115000"/>
              </a:lnSpc>
              <a:spcBef>
                <a:spcPts val="0"/>
              </a:spcBef>
              <a:spcAft>
                <a:spcPts val="0"/>
              </a:spcAft>
              <a:defRPr/>
            </a:pPr>
            <a:r>
              <a:rPr lang="es-ES" sz="1400" b="1" dirty="0">
                <a:solidFill>
                  <a:srgbClr val="000000"/>
                </a:solidFill>
                <a:latin typeface="Arial" panose="020B0604020202020204" pitchFamily="34" charset="0"/>
                <a:ea typeface="Century Gothic" panose="020B0502020202020204" pitchFamily="34" charset="0"/>
                <a:cs typeface="Arial" panose="020B0604020202020204" pitchFamily="34" charset="0"/>
              </a:rPr>
              <a:t>V. Esquema del proceso de construcción del proyecto por disciplinas.</a:t>
            </a:r>
            <a:endParaRPr lang="es-MX" sz="140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a:defRPr/>
            </a:pPr>
            <a:endParaRPr lang="es-MX" dirty="0"/>
          </a:p>
        </p:txBody>
      </p:sp>
      <p:graphicFrame>
        <p:nvGraphicFramePr>
          <p:cNvPr id="2" name="Tabla 1"/>
          <p:cNvGraphicFramePr>
            <a:graphicFrameLocks noGrp="1"/>
          </p:cNvGraphicFramePr>
          <p:nvPr>
            <p:extLst/>
          </p:nvPr>
        </p:nvGraphicFramePr>
        <p:xfrm>
          <a:off x="192616" y="1571780"/>
          <a:ext cx="8597900" cy="3038235"/>
        </p:xfrm>
        <a:graphic>
          <a:graphicData uri="http://schemas.openxmlformats.org/drawingml/2006/table">
            <a:tbl>
              <a:tblPr/>
              <a:tblGrid>
                <a:gridCol w="2808287">
                  <a:extLst>
                    <a:ext uri="{9D8B030D-6E8A-4147-A177-3AD203B41FA5}">
                      <a16:colId xmlns:a16="http://schemas.microsoft.com/office/drawing/2014/main" val="1134853572"/>
                    </a:ext>
                  </a:extLst>
                </a:gridCol>
                <a:gridCol w="1447800">
                  <a:extLst>
                    <a:ext uri="{9D8B030D-6E8A-4147-A177-3AD203B41FA5}">
                      <a16:colId xmlns:a16="http://schemas.microsoft.com/office/drawing/2014/main" val="521930584"/>
                    </a:ext>
                  </a:extLst>
                </a:gridCol>
                <a:gridCol w="1446213">
                  <a:extLst>
                    <a:ext uri="{9D8B030D-6E8A-4147-A177-3AD203B41FA5}">
                      <a16:colId xmlns:a16="http://schemas.microsoft.com/office/drawing/2014/main" val="4025769341"/>
                    </a:ext>
                  </a:extLst>
                </a:gridCol>
                <a:gridCol w="1447800">
                  <a:extLst>
                    <a:ext uri="{9D8B030D-6E8A-4147-A177-3AD203B41FA5}">
                      <a16:colId xmlns:a16="http://schemas.microsoft.com/office/drawing/2014/main" val="1576895072"/>
                    </a:ext>
                  </a:extLst>
                </a:gridCol>
                <a:gridCol w="1447800">
                  <a:extLst>
                    <a:ext uri="{9D8B030D-6E8A-4147-A177-3AD203B41FA5}">
                      <a16:colId xmlns:a16="http://schemas.microsoft.com/office/drawing/2014/main" val="177082031"/>
                    </a:ext>
                  </a:extLst>
                </a:gridCol>
              </a:tblGrid>
              <a:tr h="1109682">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  </a:t>
                      </a:r>
                      <a:r>
                        <a:rPr kumimoji="0" lang="es-ES" altLang="es-MX" sz="700" b="1"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5.</a:t>
                      </a:r>
                      <a:r>
                        <a:rPr kumimoji="0" lang="es-ES" altLang="es-MX" sz="700" b="1" i="1"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 </a:t>
                      </a:r>
                      <a:r>
                        <a:rPr kumimoji="0" lang="es-ES" altLang="es-MX" sz="700" b="1"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Llegar a</a:t>
                      </a:r>
                      <a:r>
                        <a:rPr kumimoji="0" lang="es-ES" altLang="es-MX" sz="700" b="1" i="1"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 </a:t>
                      </a:r>
                      <a:r>
                        <a:rPr kumimoji="0" lang="es-ES" altLang="es-MX" sz="700" b="1"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conclusiones parciales</a:t>
                      </a:r>
                      <a:r>
                        <a:rPr kumimoji="0" lang="es-ES"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 </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         (por disciplina) útiles para el </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proyecto, de tal forma que lo </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aclaran, describen o descifran,  </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(fruto de la reflexión colaborativa</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de los estudiantes).</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¿Cómo se lograron?</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3459" marR="23459" marT="23459" marB="234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DAF8"/>
                    </a:solid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Helvetica Light" charset="0"/>
                          <a:sym typeface="Arial"/>
                        </a:rPr>
                        <a:t>El alumno reconocerá el funcionamiento del sistema nervioso central y los daños colaterales que provoca en este el consumo de drogas</a:t>
                      </a:r>
                      <a:r>
                        <a:rPr kumimoji="0" lang="es-ES"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Helvetica Light" charset="0"/>
                          <a:sym typeface="Arial"/>
                        </a:rPr>
                        <a:t> </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Helvetica Light" charset="0"/>
                        <a:sym typeface="Arial"/>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3459" marR="23459" marT="23459" marB="234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El alumno aprenderá a fundamentar razones con base en el método científico</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txBody>
                  <a:tcPr marL="23459" marR="23459" marT="23459" marB="234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El alumno diferenciará las ventajas y desventajas del proceso de industrialización. Lográndose a través del análisis de la bibliografía básica y las discusiones en el salón de clases.  </a:t>
                      </a:r>
                      <a:endParaRPr kumimoji="0" lang="es-MX" altLang="es-MX" sz="7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txBody>
                  <a:tcPr marL="25335" marR="253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es-MX"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txBody>
                  <a:tcPr marL="23459" marR="23459" marT="23459" marB="234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7071830"/>
                  </a:ext>
                </a:extLst>
              </a:tr>
              <a:tr h="1028392">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  </a:t>
                      </a:r>
                      <a:r>
                        <a:rPr kumimoji="0" lang="es-ES" altLang="es-MX" sz="700" b="1"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6.</a:t>
                      </a:r>
                      <a:r>
                        <a:rPr kumimoji="0" lang="es-ES" altLang="es-MX" sz="7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 </a:t>
                      </a:r>
                      <a:r>
                        <a:rPr kumimoji="0" lang="es-ES" altLang="es-MX" sz="700" b="1"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Conectar.</a:t>
                      </a:r>
                      <a:endParaRPr kumimoji="0" lang="es-MX" altLang="es-MX" sz="7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1"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     </a:t>
                      </a:r>
                      <a:r>
                        <a:rPr kumimoji="0" lang="es-ES" altLang="es-MX" sz="7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Manera en que las conclusiones</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de cada disciplina dan</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respuesta o se vinculan con</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la pregunta disparadora del</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proyecto. </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Estrategia o actividad para lograr</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que haya   conciencia de ello.</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3459" marR="23459" marT="23459" marB="234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DAF8"/>
                    </a:solidFill>
                  </a:tcPr>
                </a:tc>
                <a:tc gridSpan="4">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En grupos colabora ticos los alumnos expondrán ante el grupo sus conclusiones y realizarán una plenaria.</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txBody>
                  <a:tcPr marL="25335" marR="253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589725646"/>
                  </a:ext>
                </a:extLst>
              </a:tr>
              <a:tr h="736105">
                <a:tc>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1"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7. </a:t>
                      </a:r>
                      <a:r>
                        <a:rPr kumimoji="0" lang="es-ES" altLang="es-MX" sz="7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 </a:t>
                      </a:r>
                      <a:r>
                        <a:rPr kumimoji="0" lang="es-ES" altLang="es-MX" sz="700" b="1"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Evaluar la información generada.</a:t>
                      </a:r>
                      <a:endParaRPr kumimoji="0" lang="es-MX" altLang="es-MX" sz="7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rPr>
                        <a:t>¿La información obtenida cubre las necesidades para la solución del problema?</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Propuesta de investigaciones para complementar el proyecto.</a:t>
                      </a:r>
                      <a:endParaRPr kumimoji="0" lang="es-MX" altLang="es-MX" sz="7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3459" marR="23459" marT="23459" marB="234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DAF8"/>
                    </a:solidFill>
                  </a:tcPr>
                </a:tc>
                <a:tc gridSpan="4">
                  <a:txBody>
                    <a:bodyPr/>
                    <a:lstStyle>
                      <a:lvl1pPr>
                        <a:spcBef>
                          <a:spcPct val="20000"/>
                        </a:spcBef>
                        <a:buFont typeface="Arial" panose="020B0604020202020204" pitchFamily="34" charset="0"/>
                        <a:defRPr sz="2800">
                          <a:solidFill>
                            <a:srgbClr val="7F7F7F"/>
                          </a:solidFill>
                          <a:latin typeface="Helvetica Light" charset="0"/>
                          <a:ea typeface="MS PGothic" panose="020B0600070205080204" pitchFamily="34" charset="-128"/>
                          <a:cs typeface="Helvetica Light" charset="0"/>
                        </a:defRPr>
                      </a:lvl1pPr>
                      <a:lvl2pPr marL="742950" indent="-285750">
                        <a:spcBef>
                          <a:spcPct val="20000"/>
                        </a:spcBef>
                        <a:buFont typeface="Arial" panose="020B0604020202020204" pitchFamily="34" charset="0"/>
                        <a:defRPr sz="2400">
                          <a:solidFill>
                            <a:srgbClr val="A6A6A6"/>
                          </a:solidFill>
                          <a:latin typeface="Helvetica Light" charset="0"/>
                          <a:ea typeface="MS PGothic" panose="020B0600070205080204" pitchFamily="34" charset="-128"/>
                          <a:cs typeface="Helvetica Light" charset="0"/>
                        </a:defRPr>
                      </a:lvl2pPr>
                      <a:lvl3pPr marL="1143000" indent="-228600">
                        <a:spcBef>
                          <a:spcPct val="20000"/>
                        </a:spcBef>
                        <a:buFont typeface="Arial" panose="020B0604020202020204" pitchFamily="34" charset="0"/>
                        <a:defRPr sz="2000">
                          <a:solidFill>
                            <a:srgbClr val="A6A6A6"/>
                          </a:solidFill>
                          <a:latin typeface="Helvetica Light" charset="0"/>
                          <a:ea typeface="MS PGothic" panose="020B0600070205080204" pitchFamily="34" charset="-128"/>
                          <a:cs typeface="Helvetica Light" charset="0"/>
                        </a:defRPr>
                      </a:lvl3pPr>
                      <a:lvl4pPr marL="16002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4pPr>
                      <a:lvl5pPr marL="2057400" indent="-228600">
                        <a:spcBef>
                          <a:spcPct val="20000"/>
                        </a:spcBef>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5pPr>
                      <a:lvl6pPr marL="25146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6pPr>
                      <a:lvl7pPr marL="29718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7pPr>
                      <a:lvl8pPr marL="34290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8pPr>
                      <a:lvl9pPr marL="3886200" indent="-228600" defTabSz="457200" eaLnBrk="0" fontAlgn="base" hangingPunct="0">
                        <a:spcBef>
                          <a:spcPct val="20000"/>
                        </a:spcBef>
                        <a:spcAft>
                          <a:spcPct val="0"/>
                        </a:spcAft>
                        <a:buFont typeface="Arial" panose="020B0604020202020204" pitchFamily="34" charset="0"/>
                        <a:defRPr>
                          <a:solidFill>
                            <a:srgbClr val="A6A6A6"/>
                          </a:solidFill>
                          <a:latin typeface="Helvetica Light" charset="0"/>
                          <a:ea typeface="MS PGothic" panose="020B0600070205080204" pitchFamily="34" charset="-128"/>
                          <a:cs typeface="Helvetica Light"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Con el prototipo los alumnos explicaran en funcionamiento del sistema nervioso en el laboratorio.</a:t>
                      </a:r>
                      <a:r>
                        <a:rPr kumimoji="0" lang="es-ES"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rPr>
                        <a:t> </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Arial" panose="020B0604020202020204" pitchFamily="34" charset="0"/>
                        <a:sym typeface="Arial"/>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a:t>
                      </a:r>
                      <a:endParaRPr kumimoji="0" lang="es-MX" altLang="es-MX" sz="7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25335" marR="253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366222098"/>
                  </a:ext>
                </a:extLst>
              </a:tr>
            </a:tbl>
          </a:graphicData>
        </a:graphic>
      </p:graphicFrame>
    </p:spTree>
    <p:extLst>
      <p:ext uri="{BB962C8B-B14F-4D97-AF65-F5344CB8AC3E}">
        <p14:creationId xmlns:p14="http://schemas.microsoft.com/office/powerpoint/2010/main" val="39598987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4"/>
          <a:stretch>
            <a:fillRect/>
          </a:stretch>
        </p:blipFill>
        <p:spPr>
          <a:xfrm>
            <a:off x="1" y="4225590"/>
            <a:ext cx="9144000" cy="917913"/>
          </a:xfrm>
          <a:prstGeom prst="rect">
            <a:avLst/>
          </a:prstGeom>
        </p:spPr>
      </p:pic>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l="5435" t="12344" r="8152" b="7877"/>
          <a:stretch/>
        </p:blipFill>
        <p:spPr>
          <a:xfrm>
            <a:off x="7453424" y="4112145"/>
            <a:ext cx="1690577" cy="1031358"/>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2464458504"/>
              </p:ext>
            </p:extLst>
          </p:nvPr>
        </p:nvGraphicFramePr>
        <p:xfrm>
          <a:off x="614287" y="1517431"/>
          <a:ext cx="7915428" cy="2274100"/>
        </p:xfrm>
        <a:graphic>
          <a:graphicData uri="http://schemas.openxmlformats.org/drawingml/2006/table">
            <a:tbl>
              <a:tblPr>
                <a:tableStyleId>{8E29DD68-FC99-498E-ADEC-17B2D2BE5C75}</a:tableStyleId>
              </a:tblPr>
              <a:tblGrid>
                <a:gridCol w="3689786">
                  <a:extLst>
                    <a:ext uri="{9D8B030D-6E8A-4147-A177-3AD203B41FA5}">
                      <a16:colId xmlns:a16="http://schemas.microsoft.com/office/drawing/2014/main" val="1248304783"/>
                    </a:ext>
                  </a:extLst>
                </a:gridCol>
                <a:gridCol w="4225642">
                  <a:extLst>
                    <a:ext uri="{9D8B030D-6E8A-4147-A177-3AD203B41FA5}">
                      <a16:colId xmlns:a16="http://schemas.microsoft.com/office/drawing/2014/main" val="1975162102"/>
                    </a:ext>
                  </a:extLst>
                </a:gridCol>
              </a:tblGrid>
              <a:tr h="372598">
                <a:tc>
                  <a:txBody>
                    <a:bodyPr/>
                    <a:lstStyle/>
                    <a:p>
                      <a:pPr marR="0" lvl="0" algn="ctr" rtl="0">
                        <a:lnSpc>
                          <a:spcPct val="115000"/>
                        </a:lnSpc>
                        <a:spcBef>
                          <a:spcPts val="0"/>
                        </a:spcBef>
                        <a:spcAft>
                          <a:spcPts val="0"/>
                        </a:spcAft>
                        <a:buNone/>
                      </a:pPr>
                      <a:r>
                        <a:rPr kumimoji="0" lang="es-ES" sz="900" b="1" i="0" u="none" strike="noStrike" cap="none" normalizeH="0" baseline="0" dirty="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sym typeface="Arial"/>
                        </a:rPr>
                        <a:t>1.</a:t>
                      </a:r>
                      <a:r>
                        <a:rPr kumimoji="0" lang="es-ES" sz="900" b="0" i="0" u="none" strike="noStrike" cap="none" normalizeH="0" baseline="0" dirty="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sym typeface="Arial"/>
                        </a:rPr>
                        <a:t> ¿Cuántas horas se trabajarán de manera  </a:t>
                      </a:r>
                      <a:endParaRPr kumimoji="0" lang="es-MX" sz="900" b="0" i="0" u="none" strike="noStrike" cap="none" normalizeH="0" baseline="0" dirty="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sym typeface="Arial"/>
                      </a:endParaRPr>
                    </a:p>
                    <a:p>
                      <a:pPr marR="0" algn="ctr" rtl="0">
                        <a:lnSpc>
                          <a:spcPct val="115000"/>
                        </a:lnSpc>
                        <a:spcBef>
                          <a:spcPts val="0"/>
                        </a:spcBef>
                        <a:spcAft>
                          <a:spcPts val="0"/>
                        </a:spcAft>
                        <a:buNone/>
                      </a:pPr>
                      <a:r>
                        <a:rPr kumimoji="0" lang="es-ES" sz="900" b="0" i="0" u="none" strike="noStrike" cap="none" normalizeH="0" baseline="0" dirty="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sym typeface="Arial"/>
                        </a:rPr>
                        <a:t>disciplinaria ?</a:t>
                      </a:r>
                      <a:endParaRPr kumimoji="0" lang="es-MX" sz="900" b="0" i="0" u="none" strike="noStrike" cap="none" normalizeH="0" baseline="0" dirty="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sym typeface="Arial"/>
                      </a:endParaRPr>
                    </a:p>
                  </a:txBody>
                  <a:tcPr marL="46159" marR="46159" marT="46159" marB="46159"/>
                </a:tc>
                <a:tc>
                  <a:txBody>
                    <a:bodyPr/>
                    <a:lstStyle/>
                    <a:p>
                      <a:pPr marR="0" algn="ctr" rtl="0">
                        <a:lnSpc>
                          <a:spcPct val="115000"/>
                        </a:lnSpc>
                        <a:spcBef>
                          <a:spcPts val="0"/>
                        </a:spcBef>
                        <a:spcAft>
                          <a:spcPts val="0"/>
                        </a:spcAft>
                        <a:buNone/>
                      </a:pPr>
                      <a:r>
                        <a:rPr kumimoji="0" lang="es-ES" sz="900" b="1" i="0" u="none" strike="noStrike" cap="none" normalizeH="0" baseline="0" dirty="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sym typeface="Arial"/>
                        </a:rPr>
                        <a:t>2. </a:t>
                      </a:r>
                      <a:r>
                        <a:rPr kumimoji="0" lang="es-ES" sz="900" b="0" i="0" u="none" strike="noStrike" cap="none" normalizeH="0" baseline="0" dirty="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sym typeface="Arial"/>
                        </a:rPr>
                        <a:t>¿Cuántas horas se trabajarán de manera interdisciplinaria?</a:t>
                      </a:r>
                      <a:endParaRPr kumimoji="0" lang="es-MX" sz="900" b="0" i="0" u="none" strike="noStrike" cap="none" normalizeH="0" baseline="0" dirty="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sym typeface="Arial"/>
                      </a:endParaRPr>
                    </a:p>
                  </a:txBody>
                  <a:tcPr marL="46159" marR="46159" marT="46159" marB="46159"/>
                </a:tc>
                <a:extLst>
                  <a:ext uri="{0D108BD9-81ED-4DB2-BD59-A6C34878D82A}">
                    <a16:rowId xmlns:a16="http://schemas.microsoft.com/office/drawing/2014/main" val="1992690356"/>
                  </a:ext>
                </a:extLst>
              </a:tr>
              <a:tr h="1866314">
                <a:tc>
                  <a:txBody>
                    <a:bodyPr/>
                    <a:lstStyle/>
                    <a:p>
                      <a:pPr marL="0" marR="0">
                        <a:lnSpc>
                          <a:spcPct val="115000"/>
                        </a:lnSpc>
                        <a:spcBef>
                          <a:spcPts val="0"/>
                        </a:spcBef>
                        <a:spcAft>
                          <a:spcPts val="0"/>
                        </a:spcAft>
                      </a:pPr>
                      <a:r>
                        <a:rPr kumimoji="0" lang="es-ES"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a:sym typeface="Arial"/>
                        </a:rPr>
                        <a:t>Física:  20 horas para el trabajo de investigación</a:t>
                      </a:r>
                    </a:p>
                    <a:p>
                      <a:pPr marL="0" marR="0">
                        <a:lnSpc>
                          <a:spcPct val="115000"/>
                        </a:lnSpc>
                        <a:spcBef>
                          <a:spcPts val="0"/>
                        </a:spcBef>
                        <a:spcAft>
                          <a:spcPts val="0"/>
                        </a:spcAft>
                      </a:pPr>
                      <a:r>
                        <a:rPr kumimoji="0" lang="es-ES"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a:sym typeface="Arial"/>
                        </a:rPr>
                        <a:t>Matemáticas: 20 horas para el trabajo de investigación </a:t>
                      </a:r>
                      <a:endParaRPr kumimoji="0" 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a:sym typeface="Arial"/>
                      </a:endParaRPr>
                    </a:p>
                    <a:p>
                      <a:pPr marL="0" marR="0">
                        <a:lnSpc>
                          <a:spcPct val="115000"/>
                        </a:lnSpc>
                        <a:spcBef>
                          <a:spcPts val="0"/>
                        </a:spcBef>
                        <a:spcAft>
                          <a:spcPts val="0"/>
                        </a:spcAft>
                      </a:pPr>
                      <a:r>
                        <a:rPr kumimoji="0" lang="es-ES"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a:sym typeface="Arial"/>
                        </a:rPr>
                        <a:t>Historia:  10 horas para el trabajo de investigación </a:t>
                      </a:r>
                      <a:endParaRPr kumimoji="0" 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a:sym typeface="Arial"/>
                      </a:endParaRPr>
                    </a:p>
                    <a:p>
                      <a:pPr marL="0" marR="0" indent="0" algn="l" defTabSz="914400" rtl="0" eaLnBrk="1" fontAlgn="auto" latinLnBrk="0" hangingPunct="1">
                        <a:lnSpc>
                          <a:spcPct val="115000"/>
                        </a:lnSpc>
                        <a:spcBef>
                          <a:spcPts val="0"/>
                        </a:spcBef>
                        <a:spcAft>
                          <a:spcPts val="0"/>
                        </a:spcAft>
                        <a:buClrTx/>
                        <a:buSzTx/>
                        <a:buFontTx/>
                        <a:buNone/>
                        <a:tabLst/>
                        <a:defRPr/>
                      </a:pPr>
                      <a:r>
                        <a:rPr kumimoji="0" lang="es-ES"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a:sym typeface="Arial"/>
                        </a:rPr>
                        <a:t>Biología: 10 horas para el trabajo de investigación</a:t>
                      </a:r>
                      <a:endParaRPr kumimoji="0" lang="es-MX" alt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a:sym typeface="Arial"/>
                      </a:endParaRPr>
                    </a:p>
                    <a:p>
                      <a:endParaRPr lang="es-MX" sz="800" b="1" dirty="0">
                        <a:solidFill>
                          <a:schemeClr val="bg2">
                            <a:lumMod val="90000"/>
                            <a:lumOff val="10000"/>
                          </a:schemeClr>
                        </a:solidFill>
                        <a:effectLst/>
                        <a:latin typeface="Arial" panose="020B0604020202020204" pitchFamily="34" charset="0"/>
                        <a:ea typeface="Arial" panose="020B0604020202020204" pitchFamily="34" charset="0"/>
                      </a:endParaRPr>
                    </a:p>
                  </a:txBody>
                  <a:tcPr marL="46159" marR="46159" marT="46159" marB="46159"/>
                </a:tc>
                <a:tc>
                  <a:txBody>
                    <a:bodyPr/>
                    <a:lstStyle/>
                    <a:p>
                      <a:pPr>
                        <a:lnSpc>
                          <a:spcPct val="115000"/>
                        </a:lnSpc>
                        <a:spcAft>
                          <a:spcPts val="0"/>
                        </a:spcAft>
                      </a:pPr>
                      <a:r>
                        <a:rPr lang="es-ES" sz="800" b="1" dirty="0">
                          <a:solidFill>
                            <a:schemeClr val="bg2">
                              <a:lumMod val="90000"/>
                              <a:lumOff val="10000"/>
                            </a:schemeClr>
                          </a:solidFill>
                          <a:effectLst/>
                        </a:rPr>
                        <a:t> </a:t>
                      </a:r>
                      <a:endParaRPr lang="es-MX" sz="800" b="1" dirty="0">
                        <a:solidFill>
                          <a:schemeClr val="bg2">
                            <a:lumMod val="90000"/>
                            <a:lumOff val="10000"/>
                          </a:schemeClr>
                        </a:solidFill>
                        <a:effectLst/>
                        <a:latin typeface="Arial" panose="020B0604020202020204" pitchFamily="34" charset="0"/>
                        <a:ea typeface="Arial" panose="020B0604020202020204" pitchFamily="34" charset="0"/>
                      </a:endParaRPr>
                    </a:p>
                    <a:p>
                      <a:pPr marL="0" marR="0" algn="l" rtl="0">
                        <a:lnSpc>
                          <a:spcPct val="115000"/>
                        </a:lnSpc>
                        <a:spcBef>
                          <a:spcPts val="0"/>
                        </a:spcBef>
                        <a:spcAft>
                          <a:spcPts val="0"/>
                        </a:spcAft>
                        <a:buNone/>
                      </a:pPr>
                      <a:r>
                        <a:rPr lang="es-ES" sz="800" b="1" dirty="0">
                          <a:solidFill>
                            <a:schemeClr val="bg2">
                              <a:lumMod val="90000"/>
                              <a:lumOff val="10000"/>
                            </a:schemeClr>
                          </a:solidFill>
                          <a:effectLst/>
                        </a:rPr>
                        <a:t> </a:t>
                      </a:r>
                      <a:r>
                        <a:rPr kumimoji="0" lang="es-ES"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a:sym typeface="Arial"/>
                        </a:rPr>
                        <a:t>2 horas a la semana de trabajo interdisciplinario</a:t>
                      </a:r>
                      <a:endParaRPr kumimoji="0" lang="es-MX" sz="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a:sym typeface="Arial"/>
                      </a:endParaRPr>
                    </a:p>
                  </a:txBody>
                  <a:tcPr marL="46159" marR="46159" marT="46159" marB="46159"/>
                </a:tc>
                <a:extLst>
                  <a:ext uri="{0D108BD9-81ED-4DB2-BD59-A6C34878D82A}">
                    <a16:rowId xmlns:a16="http://schemas.microsoft.com/office/drawing/2014/main" val="3159853388"/>
                  </a:ext>
                </a:extLst>
              </a:tr>
            </a:tbl>
          </a:graphicData>
        </a:graphic>
      </p:graphicFrame>
      <p:sp>
        <p:nvSpPr>
          <p:cNvPr id="7" name="Rectangle 1"/>
          <p:cNvSpPr>
            <a:spLocks noChangeArrowheads="1"/>
          </p:cNvSpPr>
          <p:nvPr/>
        </p:nvSpPr>
        <p:spPr bwMode="auto">
          <a:xfrm>
            <a:off x="300595" y="1242830"/>
            <a:ext cx="808191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100" b="1" i="0" u="none" strike="noStrike" cap="none" normalizeH="0" baseline="0" dirty="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rPr>
              <a:t>VI. </a:t>
            </a:r>
            <a:r>
              <a:rPr lang="es-ES" altLang="es-MX" sz="1100" b="1" dirty="0" smtClean="0">
                <a:solidFill>
                  <a:srgbClr val="1C4587"/>
                </a:solidFill>
                <a:latin typeface="Arial" panose="020B0604020202020204" pitchFamily="34" charset="0"/>
                <a:ea typeface="Century Gothic" panose="020B0502020202020204" pitchFamily="34" charset="0"/>
                <a:cs typeface="Century Gothic" panose="020B0502020202020204" pitchFamily="34" charset="0"/>
              </a:rPr>
              <a:t>Tiempos que se dedicaran al proyecto cada semana</a:t>
            </a:r>
            <a:r>
              <a:rPr kumimoji="0" lang="es-ES" altLang="es-MX" sz="1100" b="1" i="0" u="none" strike="noStrike" cap="none" normalizeH="0" baseline="0" dirty="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rPr>
              <a:t>. </a:t>
            </a:r>
            <a:r>
              <a:rPr kumimoji="0" lang="es-ES" altLang="es-MX" sz="1100" b="0" i="0" u="none" strike="noStrike" cap="none" normalizeH="0" baseline="0" dirty="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rPr>
              <a:t> </a:t>
            </a: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029277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4"/>
          <a:stretch>
            <a:fillRect/>
          </a:stretch>
        </p:blipFill>
        <p:spPr>
          <a:xfrm>
            <a:off x="1" y="4225590"/>
            <a:ext cx="9144000" cy="917913"/>
          </a:xfrm>
          <a:prstGeom prst="rect">
            <a:avLst/>
          </a:prstGeom>
        </p:spPr>
      </p:pic>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l="5435" t="12344" r="8152" b="7877"/>
          <a:stretch/>
        </p:blipFill>
        <p:spPr>
          <a:xfrm>
            <a:off x="7453424" y="4112145"/>
            <a:ext cx="1690577" cy="1031358"/>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1934827917"/>
              </p:ext>
            </p:extLst>
          </p:nvPr>
        </p:nvGraphicFramePr>
        <p:xfrm>
          <a:off x="383841" y="1488393"/>
          <a:ext cx="7915428" cy="2238912"/>
        </p:xfrm>
        <a:graphic>
          <a:graphicData uri="http://schemas.openxmlformats.org/drawingml/2006/table">
            <a:tbl>
              <a:tblPr>
                <a:tableStyleId>{8E29DD68-FC99-498E-ADEC-17B2D2BE5C75}</a:tableStyleId>
              </a:tblPr>
              <a:tblGrid>
                <a:gridCol w="7915428">
                  <a:extLst>
                    <a:ext uri="{9D8B030D-6E8A-4147-A177-3AD203B41FA5}">
                      <a16:colId xmlns:a16="http://schemas.microsoft.com/office/drawing/2014/main" val="1248304783"/>
                    </a:ext>
                  </a:extLst>
                </a:gridCol>
              </a:tblGrid>
              <a:tr h="372598">
                <a:tc>
                  <a:txBody>
                    <a:bodyPr/>
                    <a:lstStyle/>
                    <a:p>
                      <a:pPr lvl="0" algn="ctr"/>
                      <a:r>
                        <a:rPr kumimoji="0" lang="es-ES" sz="900" b="1" i="0" u="none" strike="noStrike" cap="none" normalizeH="0" baseline="0" dirty="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sym typeface="Arial"/>
                        </a:rPr>
                        <a:t>1.</a:t>
                      </a:r>
                      <a:r>
                        <a:rPr kumimoji="0" lang="es-ES" sz="900" b="0" i="0" u="none" strike="noStrike" cap="none" normalizeH="0" baseline="0" dirty="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sym typeface="Arial"/>
                        </a:rPr>
                        <a:t> ¿Qué se presentará?   </a:t>
                      </a:r>
                      <a:r>
                        <a:rPr kumimoji="0" lang="es-ES" sz="900" b="1" i="0" u="none" strike="noStrike" cap="none" normalizeH="0" baseline="0" dirty="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sym typeface="Arial"/>
                        </a:rPr>
                        <a:t>2.</a:t>
                      </a:r>
                      <a:r>
                        <a:rPr kumimoji="0" lang="es-ES" sz="900" b="0" i="0" u="none" strike="noStrike" cap="none" normalizeH="0" baseline="0" dirty="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sym typeface="Arial"/>
                        </a:rPr>
                        <a:t> ¿Cuándo?   </a:t>
                      </a:r>
                      <a:r>
                        <a:rPr kumimoji="0" lang="es-ES" sz="900" b="1" i="0" u="none" strike="noStrike" cap="none" normalizeH="0" baseline="0" dirty="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sym typeface="Arial"/>
                        </a:rPr>
                        <a:t>3. </a:t>
                      </a:r>
                      <a:r>
                        <a:rPr kumimoji="0" lang="es-ES" sz="900" b="0" i="0" u="none" strike="noStrike" cap="none" normalizeH="0" baseline="0" dirty="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sym typeface="Arial"/>
                        </a:rPr>
                        <a:t>¿Cómo?  </a:t>
                      </a:r>
                      <a:r>
                        <a:rPr kumimoji="0" lang="es-ES" sz="900" b="1" i="0" u="none" strike="noStrike" cap="none" normalizeH="0" baseline="0" dirty="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sym typeface="Arial"/>
                        </a:rPr>
                        <a:t>4.</a:t>
                      </a:r>
                      <a:r>
                        <a:rPr kumimoji="0" lang="es-ES" sz="900" b="0" i="0" u="none" strike="noStrike" cap="none" normalizeH="0" baseline="0" dirty="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sym typeface="Arial"/>
                        </a:rPr>
                        <a:t> ¿Dónde?   </a:t>
                      </a:r>
                      <a:r>
                        <a:rPr kumimoji="0" lang="es-ES" sz="900" b="1" i="0" u="none" strike="noStrike" cap="none" normalizeH="0" baseline="0" dirty="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sym typeface="Arial"/>
                        </a:rPr>
                        <a:t>5.</a:t>
                      </a:r>
                      <a:r>
                        <a:rPr kumimoji="0" lang="es-ES" sz="900" b="0" i="0" u="none" strike="noStrike" cap="none" normalizeH="0" baseline="0" dirty="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sym typeface="Arial"/>
                        </a:rPr>
                        <a:t> ¿Con qué?</a:t>
                      </a:r>
                      <a:endParaRPr kumimoji="0" lang="es-MX" sz="900" b="0" i="0" u="none" strike="noStrike" cap="none" normalizeH="0" baseline="0" dirty="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sym typeface="Arial"/>
                      </a:endParaRPr>
                    </a:p>
                    <a:p>
                      <a:pPr algn="ctr"/>
                      <a:r>
                        <a:rPr kumimoji="0" lang="es-ES" sz="900" b="1" i="0" u="none" strike="noStrike" cap="none" normalizeH="0" baseline="0" dirty="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sym typeface="Arial"/>
                        </a:rPr>
                        <a:t>6.</a:t>
                      </a:r>
                      <a:r>
                        <a:rPr kumimoji="0" lang="es-ES" sz="900" b="0" i="0" u="none" strike="noStrike" cap="none" normalizeH="0" baseline="0" dirty="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sym typeface="Arial"/>
                        </a:rPr>
                        <a:t> ¿A quién, por qué y para qué? </a:t>
                      </a:r>
                      <a:endParaRPr kumimoji="0" lang="es-MX" sz="900" b="0" i="0" u="none" strike="noStrike" cap="none" normalizeH="0" baseline="0" dirty="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sym typeface="Arial"/>
                      </a:endParaRPr>
                    </a:p>
                  </a:txBody>
                  <a:tcPr marL="46159" marR="46159" marT="46159" marB="46159"/>
                </a:tc>
                <a:extLst>
                  <a:ext uri="{0D108BD9-81ED-4DB2-BD59-A6C34878D82A}">
                    <a16:rowId xmlns:a16="http://schemas.microsoft.com/office/drawing/2014/main" val="1992690356"/>
                  </a:ext>
                </a:extLst>
              </a:tr>
              <a:tr h="1866314">
                <a:tc>
                  <a:txBody>
                    <a:bodyPr/>
                    <a:lstStyle/>
                    <a:p>
                      <a:pPr>
                        <a:lnSpc>
                          <a:spcPct val="115000"/>
                        </a:lnSpc>
                        <a:spcAft>
                          <a:spcPts val="0"/>
                        </a:spcAft>
                      </a:pPr>
                      <a:r>
                        <a:rPr lang="es-ES" sz="800" b="1" dirty="0">
                          <a:solidFill>
                            <a:schemeClr val="bg2">
                              <a:lumMod val="90000"/>
                              <a:lumOff val="10000"/>
                            </a:schemeClr>
                          </a:solidFill>
                          <a:effectLst/>
                        </a:rPr>
                        <a:t> </a:t>
                      </a:r>
                      <a:endParaRPr lang="es-MX" sz="800" b="1" dirty="0">
                        <a:solidFill>
                          <a:schemeClr val="bg2">
                            <a:lumMod val="90000"/>
                            <a:lumOff val="10000"/>
                          </a:schemeClr>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kumimoji="0" 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a:sym typeface="Arial"/>
                        </a:rPr>
                        <a:t>1. Exposición por parte de los alumnos</a:t>
                      </a:r>
                    </a:p>
                    <a:p>
                      <a:r>
                        <a:rPr kumimoji="0" 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a:sym typeface="Arial"/>
                        </a:rPr>
                        <a:t>2. Mayo 2019</a:t>
                      </a:r>
                    </a:p>
                    <a:p>
                      <a:r>
                        <a:rPr kumimoji="0" 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a:sym typeface="Arial"/>
                        </a:rPr>
                        <a:t>3. Salón Laboratorio de Física - Biología como en el auditorio de la escuela</a:t>
                      </a:r>
                    </a:p>
                    <a:p>
                      <a:r>
                        <a:rPr kumimoji="0" 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a:sym typeface="Arial"/>
                        </a:rPr>
                        <a:t>4. Mesas de trabajo, cañón</a:t>
                      </a:r>
                    </a:p>
                    <a:p>
                      <a:r>
                        <a:rPr kumimoji="0" lang="es-MX" sz="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a:sym typeface="Arial"/>
                        </a:rPr>
                        <a:t>5. A los estudiantes de diferentes grupos, porque son los alumnos que están involucrados en el proyecto, para concientizar a la comunidad a la afectación que produce para el ser humano el consumo de drogas,</a:t>
                      </a:r>
                    </a:p>
                    <a:p>
                      <a:pPr>
                        <a:lnSpc>
                          <a:spcPct val="115000"/>
                        </a:lnSpc>
                        <a:spcAft>
                          <a:spcPts val="0"/>
                        </a:spcAft>
                      </a:pPr>
                      <a:endParaRPr lang="es-MX" sz="800" b="1" dirty="0">
                        <a:solidFill>
                          <a:schemeClr val="bg2">
                            <a:lumMod val="90000"/>
                            <a:lumOff val="10000"/>
                          </a:schemeClr>
                        </a:solidFill>
                        <a:effectLst/>
                        <a:latin typeface="Arial" panose="020B0604020202020204" pitchFamily="34" charset="0"/>
                        <a:ea typeface="Arial" panose="020B0604020202020204" pitchFamily="34" charset="0"/>
                      </a:endParaRPr>
                    </a:p>
                  </a:txBody>
                  <a:tcPr marL="46159" marR="46159" marT="46159" marB="46159"/>
                </a:tc>
                <a:extLst>
                  <a:ext uri="{0D108BD9-81ED-4DB2-BD59-A6C34878D82A}">
                    <a16:rowId xmlns:a16="http://schemas.microsoft.com/office/drawing/2014/main" val="3159853388"/>
                  </a:ext>
                </a:extLst>
              </a:tr>
            </a:tbl>
          </a:graphicData>
        </a:graphic>
      </p:graphicFrame>
      <p:sp>
        <p:nvSpPr>
          <p:cNvPr id="7" name="Rectangle 1"/>
          <p:cNvSpPr>
            <a:spLocks noChangeArrowheads="1"/>
          </p:cNvSpPr>
          <p:nvPr/>
        </p:nvSpPr>
        <p:spPr bwMode="auto">
          <a:xfrm>
            <a:off x="300595" y="1242830"/>
            <a:ext cx="808191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100" b="1" i="0" u="none" strike="noStrike" cap="none" normalizeH="0" baseline="0" dirty="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rPr>
              <a:t>VII. </a:t>
            </a:r>
            <a:r>
              <a:rPr lang="es-ES" altLang="es-MX" sz="1100" b="1" dirty="0" smtClean="0">
                <a:solidFill>
                  <a:srgbClr val="1C4587"/>
                </a:solidFill>
                <a:latin typeface="Arial" panose="020B0604020202020204" pitchFamily="34" charset="0"/>
                <a:ea typeface="Century Gothic" panose="020B0502020202020204" pitchFamily="34" charset="0"/>
                <a:cs typeface="Century Gothic" panose="020B0502020202020204" pitchFamily="34" charset="0"/>
              </a:rPr>
              <a:t>Presentación del Proyecto</a:t>
            </a:r>
            <a:r>
              <a:rPr kumimoji="0" lang="es-ES" altLang="es-MX" sz="1100" b="1" i="0" u="none" strike="noStrike" cap="none" normalizeH="0" baseline="0" dirty="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rPr>
              <a:t>. </a:t>
            </a:r>
            <a:r>
              <a:rPr kumimoji="0" lang="es-ES" altLang="es-MX" sz="1100" b="0" i="0" u="none" strike="noStrike" cap="none" normalizeH="0" baseline="0" dirty="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rPr>
              <a:t> </a:t>
            </a: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916071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4"/>
          <a:stretch>
            <a:fillRect/>
          </a:stretch>
        </p:blipFill>
        <p:spPr>
          <a:xfrm>
            <a:off x="1" y="4225590"/>
            <a:ext cx="9144000" cy="917913"/>
          </a:xfrm>
          <a:prstGeom prst="rect">
            <a:avLst/>
          </a:prstGeom>
        </p:spPr>
      </p:pic>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l="5435" t="12344" r="8152" b="7877"/>
          <a:stretch/>
        </p:blipFill>
        <p:spPr>
          <a:xfrm>
            <a:off x="7453424" y="4112145"/>
            <a:ext cx="1690577" cy="1031358"/>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422347556"/>
              </p:ext>
            </p:extLst>
          </p:nvPr>
        </p:nvGraphicFramePr>
        <p:xfrm>
          <a:off x="383841" y="1488393"/>
          <a:ext cx="7915428" cy="2273730"/>
        </p:xfrm>
        <a:graphic>
          <a:graphicData uri="http://schemas.openxmlformats.org/drawingml/2006/table">
            <a:tbl>
              <a:tblPr>
                <a:tableStyleId>{8E29DD68-FC99-498E-ADEC-17B2D2BE5C75}</a:tableStyleId>
              </a:tblPr>
              <a:tblGrid>
                <a:gridCol w="2638476">
                  <a:extLst>
                    <a:ext uri="{9D8B030D-6E8A-4147-A177-3AD203B41FA5}">
                      <a16:colId xmlns:a16="http://schemas.microsoft.com/office/drawing/2014/main" val="1248304783"/>
                    </a:ext>
                  </a:extLst>
                </a:gridCol>
                <a:gridCol w="2638476">
                  <a:extLst>
                    <a:ext uri="{9D8B030D-6E8A-4147-A177-3AD203B41FA5}">
                      <a16:colId xmlns:a16="http://schemas.microsoft.com/office/drawing/2014/main" val="185625870"/>
                    </a:ext>
                  </a:extLst>
                </a:gridCol>
                <a:gridCol w="2638476">
                  <a:extLst>
                    <a:ext uri="{9D8B030D-6E8A-4147-A177-3AD203B41FA5}">
                      <a16:colId xmlns:a16="http://schemas.microsoft.com/office/drawing/2014/main" val="2076191100"/>
                    </a:ext>
                  </a:extLst>
                </a:gridCol>
              </a:tblGrid>
              <a:tr h="372598">
                <a:tc>
                  <a:txBody>
                    <a:bodyPr/>
                    <a:lstStyle/>
                    <a:p>
                      <a:pPr algn="ctr"/>
                      <a:r>
                        <a:rPr kumimoji="0" lang="es-ES" sz="800" b="0" i="0" u="none" strike="noStrike" cap="none" normalizeH="0" baseline="0" dirty="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sym typeface="Arial"/>
                        </a:rPr>
                        <a:t>1. ¿Qué aspectos se evaluarán?</a:t>
                      </a:r>
                      <a:endParaRPr kumimoji="0" lang="es-MX" sz="800" b="0" i="0" u="none" strike="noStrike" cap="none" normalizeH="0" baseline="0" dirty="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sym typeface="Arial"/>
                      </a:endParaRPr>
                    </a:p>
                  </a:txBody>
                  <a:tcPr marL="46159" marR="46159" marT="46159" marB="46159"/>
                </a:tc>
                <a:tc>
                  <a:txBody>
                    <a:bodyPr/>
                    <a:lstStyle/>
                    <a:p>
                      <a:pPr algn="ctr">
                        <a:lnSpc>
                          <a:spcPct val="115000"/>
                        </a:lnSpc>
                        <a:spcAft>
                          <a:spcPts val="0"/>
                        </a:spcAft>
                      </a:pPr>
                      <a:r>
                        <a:rPr kumimoji="0" lang="es-ES" sz="800" b="0" i="0" u="none" strike="noStrike" cap="none" normalizeH="0" baseline="0" dirty="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sym typeface="Arial"/>
                        </a:rPr>
                        <a:t>2. ¿Cuáles son los criterios que se utilizarán para evaluar cada aspecto?</a:t>
                      </a:r>
                      <a:endParaRPr kumimoji="0" lang="es-MX" sz="800" b="0" i="0" u="none" strike="noStrike" cap="none" normalizeH="0" baseline="0" dirty="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sym typeface="Arial"/>
                      </a:endParaRPr>
                    </a:p>
                  </a:txBody>
                  <a:tcPr marL="63500" marR="63500" marT="63500" marB="63500"/>
                </a:tc>
                <a:tc>
                  <a:txBody>
                    <a:bodyPr/>
                    <a:lstStyle/>
                    <a:p>
                      <a:pPr algn="ctr"/>
                      <a:r>
                        <a:rPr kumimoji="0" lang="es-ES" sz="800" b="0" i="0" u="none" strike="noStrike" cap="none" normalizeH="0" baseline="0" dirty="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sym typeface="Arial"/>
                        </a:rPr>
                        <a:t>3. Herramientas e instrumentos de evaluación que se utilizarán.</a:t>
                      </a:r>
                      <a:endParaRPr kumimoji="0" lang="es-MX" sz="800" b="0" i="0" u="none" strike="noStrike" cap="none" normalizeH="0" baseline="0" dirty="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sym typeface="Arial"/>
                      </a:endParaRPr>
                    </a:p>
                  </a:txBody>
                  <a:tcPr marL="46159" marR="46159" marT="46159" marB="46159"/>
                </a:tc>
                <a:extLst>
                  <a:ext uri="{0D108BD9-81ED-4DB2-BD59-A6C34878D82A}">
                    <a16:rowId xmlns:a16="http://schemas.microsoft.com/office/drawing/2014/main" val="1992690356"/>
                  </a:ext>
                </a:extLst>
              </a:tr>
              <a:tr h="1866314">
                <a:tc>
                  <a:txBody>
                    <a:bodyPr/>
                    <a:lstStyle/>
                    <a:p>
                      <a:pPr>
                        <a:lnSpc>
                          <a:spcPct val="115000"/>
                        </a:lnSpc>
                        <a:spcAft>
                          <a:spcPts val="0"/>
                        </a:spcAft>
                      </a:pPr>
                      <a:r>
                        <a:rPr lang="es-MX" sz="800" b="1" dirty="0" smtClean="0">
                          <a:solidFill>
                            <a:schemeClr val="bg2">
                              <a:lumMod val="90000"/>
                              <a:lumOff val="10000"/>
                            </a:schemeClr>
                          </a:solidFill>
                          <a:effectLst/>
                        </a:rPr>
                        <a:t>Experimentación</a:t>
                      </a:r>
                    </a:p>
                    <a:p>
                      <a:pPr>
                        <a:lnSpc>
                          <a:spcPct val="115000"/>
                        </a:lnSpc>
                        <a:spcAft>
                          <a:spcPts val="0"/>
                        </a:spcAft>
                      </a:pPr>
                      <a:r>
                        <a:rPr lang="es-MX" sz="800" b="1" dirty="0" smtClean="0">
                          <a:solidFill>
                            <a:schemeClr val="bg2">
                              <a:lumMod val="90000"/>
                              <a:lumOff val="10000"/>
                            </a:schemeClr>
                          </a:solidFill>
                          <a:effectLst/>
                        </a:rPr>
                        <a:t>Cuadros comparativos y exposición</a:t>
                      </a:r>
                    </a:p>
                    <a:p>
                      <a:pPr>
                        <a:lnSpc>
                          <a:spcPct val="115000"/>
                        </a:lnSpc>
                        <a:spcAft>
                          <a:spcPts val="0"/>
                        </a:spcAft>
                      </a:pPr>
                      <a:r>
                        <a:rPr lang="es-MX" sz="800" b="1" dirty="0" smtClean="0">
                          <a:solidFill>
                            <a:schemeClr val="bg2">
                              <a:lumMod val="90000"/>
                              <a:lumOff val="10000"/>
                            </a:schemeClr>
                          </a:solidFill>
                          <a:effectLst/>
                        </a:rPr>
                        <a:t>Reportes de lectura</a:t>
                      </a:r>
                    </a:p>
                    <a:p>
                      <a:pPr>
                        <a:lnSpc>
                          <a:spcPct val="115000"/>
                        </a:lnSpc>
                        <a:spcAft>
                          <a:spcPts val="0"/>
                        </a:spcAft>
                      </a:pPr>
                      <a:r>
                        <a:rPr lang="es-MX" sz="800" b="1" dirty="0" smtClean="0">
                          <a:solidFill>
                            <a:schemeClr val="bg2">
                              <a:lumMod val="90000"/>
                              <a:lumOff val="10000"/>
                            </a:schemeClr>
                          </a:solidFill>
                          <a:effectLst/>
                        </a:rPr>
                        <a:t>Análisis gráfico</a:t>
                      </a:r>
                    </a:p>
                    <a:p>
                      <a:pPr>
                        <a:lnSpc>
                          <a:spcPct val="115000"/>
                        </a:lnSpc>
                        <a:spcAft>
                          <a:spcPts val="0"/>
                        </a:spcAft>
                      </a:pPr>
                      <a:r>
                        <a:rPr lang="es-MX" sz="800" b="1" dirty="0" smtClean="0">
                          <a:solidFill>
                            <a:schemeClr val="bg2">
                              <a:lumMod val="90000"/>
                              <a:lumOff val="10000"/>
                            </a:schemeClr>
                          </a:solidFill>
                          <a:effectLst/>
                        </a:rPr>
                        <a:t>Infografías</a:t>
                      </a:r>
                    </a:p>
                    <a:p>
                      <a:pPr>
                        <a:lnSpc>
                          <a:spcPct val="115000"/>
                        </a:lnSpc>
                        <a:spcAft>
                          <a:spcPts val="0"/>
                        </a:spcAft>
                      </a:pPr>
                      <a:r>
                        <a:rPr lang="es-MX" sz="800" b="1" dirty="0" smtClean="0">
                          <a:solidFill>
                            <a:schemeClr val="bg2">
                              <a:lumMod val="90000"/>
                              <a:lumOff val="10000"/>
                            </a:schemeClr>
                          </a:solidFill>
                          <a:effectLst/>
                        </a:rPr>
                        <a:t>Mesa redonda</a:t>
                      </a:r>
                      <a:endParaRPr lang="es-MX" sz="800" b="1" dirty="0">
                        <a:solidFill>
                          <a:schemeClr val="bg2">
                            <a:lumMod val="90000"/>
                            <a:lumOff val="10000"/>
                          </a:schemeClr>
                        </a:solidFill>
                        <a:effectLst/>
                        <a:latin typeface="Arial" panose="020B0604020202020204" pitchFamily="34" charset="0"/>
                        <a:ea typeface="Arial" panose="020B0604020202020204" pitchFamily="34" charset="0"/>
                      </a:endParaRPr>
                    </a:p>
                  </a:txBody>
                  <a:tcPr marL="46159" marR="46159" marT="46159" marB="46159"/>
                </a:tc>
                <a:tc>
                  <a:txBody>
                    <a:bodyPr/>
                    <a:lstStyle/>
                    <a:p>
                      <a:pPr>
                        <a:lnSpc>
                          <a:spcPct val="115000"/>
                        </a:lnSpc>
                        <a:spcAft>
                          <a:spcPts val="0"/>
                        </a:spcAft>
                      </a:pPr>
                      <a:r>
                        <a:rPr lang="es-MX" sz="800" b="1" dirty="0" smtClean="0">
                          <a:solidFill>
                            <a:schemeClr val="bg2">
                              <a:lumMod val="90000"/>
                              <a:lumOff val="10000"/>
                            </a:schemeClr>
                          </a:solidFill>
                          <a:effectLst/>
                          <a:latin typeface="Arial" panose="020B0604020202020204" pitchFamily="34" charset="0"/>
                          <a:ea typeface="Arial" panose="020B0604020202020204" pitchFamily="34" charset="0"/>
                        </a:rPr>
                        <a:t>Puntualidad, forma y participación activa, actitudinales particularmente en el desarrollo de la mesa redonda</a:t>
                      </a:r>
                      <a:endParaRPr lang="es-MX" sz="800" b="1" dirty="0">
                        <a:solidFill>
                          <a:schemeClr val="bg2">
                            <a:lumMod val="90000"/>
                            <a:lumOff val="10000"/>
                          </a:schemeClr>
                        </a:solidFill>
                        <a:effectLst/>
                        <a:latin typeface="Arial" panose="020B0604020202020204" pitchFamily="34" charset="0"/>
                        <a:ea typeface="Arial" panose="020B0604020202020204" pitchFamily="34" charset="0"/>
                      </a:endParaRPr>
                    </a:p>
                  </a:txBody>
                  <a:tcPr marL="46159" marR="46159" marT="46159" marB="46159"/>
                </a:tc>
                <a:tc>
                  <a:txBody>
                    <a:bodyPr/>
                    <a:lstStyle/>
                    <a:p>
                      <a:pPr>
                        <a:lnSpc>
                          <a:spcPct val="115000"/>
                        </a:lnSpc>
                        <a:spcAft>
                          <a:spcPts val="0"/>
                        </a:spcAft>
                      </a:pPr>
                      <a:r>
                        <a:rPr lang="es-MX" sz="800" b="1" dirty="0" smtClean="0">
                          <a:solidFill>
                            <a:schemeClr val="bg2">
                              <a:lumMod val="90000"/>
                              <a:lumOff val="10000"/>
                            </a:schemeClr>
                          </a:solidFill>
                          <a:effectLst/>
                          <a:latin typeface="Arial" panose="020B0604020202020204" pitchFamily="34" charset="0"/>
                          <a:ea typeface="Arial" panose="020B0604020202020204" pitchFamily="34" charset="0"/>
                        </a:rPr>
                        <a:t>Desarrollo de rúbricas, listas de cotejo y verificación</a:t>
                      </a:r>
                      <a:endParaRPr lang="es-MX" sz="800" b="1" dirty="0">
                        <a:solidFill>
                          <a:schemeClr val="bg2">
                            <a:lumMod val="90000"/>
                            <a:lumOff val="10000"/>
                          </a:schemeClr>
                        </a:solidFill>
                        <a:effectLst/>
                        <a:latin typeface="Arial" panose="020B0604020202020204" pitchFamily="34" charset="0"/>
                        <a:ea typeface="Arial" panose="020B0604020202020204" pitchFamily="34" charset="0"/>
                      </a:endParaRPr>
                    </a:p>
                  </a:txBody>
                  <a:tcPr marL="46159" marR="46159" marT="46159" marB="46159"/>
                </a:tc>
                <a:extLst>
                  <a:ext uri="{0D108BD9-81ED-4DB2-BD59-A6C34878D82A}">
                    <a16:rowId xmlns:a16="http://schemas.microsoft.com/office/drawing/2014/main" val="3159853388"/>
                  </a:ext>
                </a:extLst>
              </a:tr>
            </a:tbl>
          </a:graphicData>
        </a:graphic>
      </p:graphicFrame>
      <p:sp>
        <p:nvSpPr>
          <p:cNvPr id="7" name="Rectangle 1"/>
          <p:cNvSpPr>
            <a:spLocks noChangeArrowheads="1"/>
          </p:cNvSpPr>
          <p:nvPr/>
        </p:nvSpPr>
        <p:spPr bwMode="auto">
          <a:xfrm>
            <a:off x="300595" y="1242830"/>
            <a:ext cx="808191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100" b="1" i="0" u="none" strike="noStrike" cap="none" normalizeH="0" baseline="0" dirty="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rPr>
              <a:t>VIII. </a:t>
            </a:r>
            <a:r>
              <a:rPr lang="es-ES" altLang="es-MX" sz="1100" b="1" dirty="0" smtClean="0">
                <a:solidFill>
                  <a:srgbClr val="1C4587"/>
                </a:solidFill>
                <a:latin typeface="Arial" panose="020B0604020202020204" pitchFamily="34" charset="0"/>
                <a:ea typeface="Century Gothic" panose="020B0502020202020204" pitchFamily="34" charset="0"/>
                <a:cs typeface="Century Gothic" panose="020B0502020202020204" pitchFamily="34" charset="0"/>
              </a:rPr>
              <a:t>Evaluación del Proyecto</a:t>
            </a:r>
            <a:r>
              <a:rPr kumimoji="0" lang="es-ES" altLang="es-MX" sz="1100" b="1" i="0" u="none" strike="noStrike" cap="none" normalizeH="0" baseline="0" dirty="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rPr>
              <a:t>. </a:t>
            </a:r>
            <a:r>
              <a:rPr kumimoji="0" lang="es-ES" altLang="es-MX" sz="1100" b="0" i="0" u="none" strike="noStrike" cap="none" normalizeH="0" baseline="0" dirty="0" smtClean="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rPr>
              <a:t> </a:t>
            </a: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546580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4"/>
          <a:stretch>
            <a:fillRect/>
          </a:stretch>
        </p:blipFill>
        <p:spPr>
          <a:xfrm>
            <a:off x="1" y="4225590"/>
            <a:ext cx="9144000" cy="917913"/>
          </a:xfrm>
          <a:prstGeom prst="rect">
            <a:avLst/>
          </a:prstGeom>
        </p:spPr>
      </p:pic>
      <p:pic>
        <p:nvPicPr>
          <p:cNvPr id="10" name="Imagen 9"/>
          <p:cNvPicPr>
            <a:picLocks noChangeAspect="1"/>
          </p:cNvPicPr>
          <p:nvPr/>
        </p:nvPicPr>
        <p:blipFill rotWithShape="1">
          <a:blip r:embed="rId5">
            <a:extLst>
              <a:ext uri="{28A0092B-C50C-407E-A947-70E740481C1C}">
                <a14:useLocalDpi xmlns:a14="http://schemas.microsoft.com/office/drawing/2010/main" val="0"/>
              </a:ext>
            </a:extLst>
          </a:blip>
          <a:srcRect l="5435" t="22195" r="8152" b="7876"/>
          <a:stretch/>
        </p:blipFill>
        <p:spPr>
          <a:xfrm>
            <a:off x="7453424" y="4239491"/>
            <a:ext cx="1690577" cy="904011"/>
          </a:xfrm>
          <a:prstGeom prst="rect">
            <a:avLst/>
          </a:prstGeom>
        </p:spPr>
      </p:pic>
      <p:sp>
        <p:nvSpPr>
          <p:cNvPr id="12" name="Rectángulo 11"/>
          <p:cNvSpPr/>
          <p:nvPr/>
        </p:nvSpPr>
        <p:spPr>
          <a:xfrm>
            <a:off x="189252" y="1407163"/>
            <a:ext cx="8390544" cy="369332"/>
          </a:xfrm>
          <a:prstGeom prst="rect">
            <a:avLst/>
          </a:prstGeom>
        </p:spPr>
        <p:txBody>
          <a:bodyPr wrap="square">
            <a:spAutoFit/>
          </a:bodyPr>
          <a:lstStyle/>
          <a:p>
            <a:r>
              <a:rPr lang="es" sz="1800" b="1" dirty="0" smtClean="0">
                <a:solidFill>
                  <a:srgbClr val="FF0000"/>
                </a:solidFill>
              </a:rPr>
              <a:t>Evidencias Sesión 2.</a:t>
            </a:r>
          </a:p>
        </p:txBody>
      </p:sp>
      <p:sp>
        <p:nvSpPr>
          <p:cNvPr id="4" name="AutoShape 2" descr="blob:https://web.whatsapp.com/0da19d69-a861-42e9-b2c7-393afa0d2f6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6" name="Imagen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428" y="2782416"/>
            <a:ext cx="2070100" cy="1552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n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83462" y="2095078"/>
            <a:ext cx="2071700" cy="1553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n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08096" y="1518341"/>
            <a:ext cx="2071700" cy="1553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66337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4"/>
          <a:stretch>
            <a:fillRect/>
          </a:stretch>
        </p:blipFill>
        <p:spPr>
          <a:xfrm>
            <a:off x="1" y="4225590"/>
            <a:ext cx="9144000" cy="917913"/>
          </a:xfrm>
          <a:prstGeom prst="rect">
            <a:avLst/>
          </a:prstGeom>
        </p:spPr>
      </p:pic>
      <p:sp>
        <p:nvSpPr>
          <p:cNvPr id="64" name="Shape 64"/>
          <p:cNvSpPr txBox="1">
            <a:spLocks noGrp="1"/>
          </p:cNvSpPr>
          <p:nvPr>
            <p:ph type="body" idx="1"/>
          </p:nvPr>
        </p:nvSpPr>
        <p:spPr>
          <a:xfrm>
            <a:off x="1572601" y="2029161"/>
            <a:ext cx="5998800" cy="598800"/>
          </a:xfrm>
          <a:prstGeom prst="rect">
            <a:avLst/>
          </a:prstGeom>
        </p:spPr>
        <p:txBody>
          <a:bodyPr wrap="square" lIns="91425" tIns="91425" rIns="91425" bIns="91425" anchor="t" anchorCtr="0">
            <a:noAutofit/>
          </a:bodyPr>
          <a:lstStyle/>
          <a:p>
            <a:pPr lvl="0" algn="ctr" rtl="0">
              <a:spcBef>
                <a:spcPts val="0"/>
              </a:spcBef>
              <a:buClr>
                <a:schemeClr val="dk1"/>
              </a:buClr>
              <a:buSzPct val="45833"/>
              <a:buFont typeface="Arial"/>
              <a:buNone/>
            </a:pPr>
            <a:r>
              <a:rPr lang="es" sz="2800" b="1" dirty="0" smtClean="0">
                <a:solidFill>
                  <a:schemeClr val="tx2">
                    <a:lumMod val="10000"/>
                  </a:schemeClr>
                </a:solidFill>
                <a:latin typeface="Arial Rounded MT Bold" panose="020F0704030504030204" pitchFamily="34" charset="0"/>
              </a:rPr>
              <a:t>PRODUCTOS GENERADOS EN LA PRIMERA SESIÓN DE TRABAJO</a:t>
            </a:r>
            <a:endParaRPr sz="2800" b="1" dirty="0">
              <a:solidFill>
                <a:schemeClr val="tx2">
                  <a:lumMod val="10000"/>
                </a:schemeClr>
              </a:solidFill>
              <a:latin typeface="Arial Rounded MT Bold" panose="020F0704030504030204" pitchFamily="34" charset="0"/>
            </a:endParaRPr>
          </a:p>
        </p:txBody>
      </p:sp>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l="5435" t="12344" r="8152" b="7877"/>
          <a:stretch/>
        </p:blipFill>
        <p:spPr>
          <a:xfrm>
            <a:off x="7453424" y="4112145"/>
            <a:ext cx="1690577" cy="1031358"/>
          </a:xfrm>
          <a:prstGeom prst="rect">
            <a:avLst/>
          </a:prstGeom>
        </p:spPr>
      </p:pic>
    </p:spTree>
    <p:extLst>
      <p:ext uri="{BB962C8B-B14F-4D97-AF65-F5344CB8AC3E}">
        <p14:creationId xmlns:p14="http://schemas.microsoft.com/office/powerpoint/2010/main" val="2508868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4"/>
          <a:stretch>
            <a:fillRect/>
          </a:stretch>
        </p:blipFill>
        <p:spPr>
          <a:xfrm>
            <a:off x="1" y="4225590"/>
            <a:ext cx="9144000" cy="917913"/>
          </a:xfrm>
          <a:prstGeom prst="rect">
            <a:avLst/>
          </a:prstGeom>
        </p:spPr>
      </p:pic>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l="5435" t="12344" r="8152" b="7877"/>
          <a:stretch/>
        </p:blipFill>
        <p:spPr>
          <a:xfrm>
            <a:off x="7453424" y="4112145"/>
            <a:ext cx="1690577" cy="1031358"/>
          </a:xfrm>
          <a:prstGeom prst="rect">
            <a:avLst/>
          </a:prstGeom>
        </p:spPr>
      </p:pic>
      <p:sp>
        <p:nvSpPr>
          <p:cNvPr id="8" name="Shape 64"/>
          <p:cNvSpPr txBox="1">
            <a:spLocks noGrp="1"/>
          </p:cNvSpPr>
          <p:nvPr>
            <p:ph type="body" idx="1"/>
          </p:nvPr>
        </p:nvSpPr>
        <p:spPr>
          <a:xfrm>
            <a:off x="1572599" y="1576970"/>
            <a:ext cx="5998800" cy="397303"/>
          </a:xfrm>
          <a:prstGeom prst="rect">
            <a:avLst/>
          </a:prstGeom>
        </p:spPr>
        <p:txBody>
          <a:bodyPr wrap="square" lIns="91425" tIns="91425" rIns="91425" bIns="91425" anchor="t" anchorCtr="0">
            <a:noAutofit/>
          </a:bodyPr>
          <a:lstStyle/>
          <a:p>
            <a:pPr lvl="0" algn="ctr">
              <a:buSzPct val="45833"/>
            </a:pPr>
            <a:r>
              <a:rPr lang="es" b="1" dirty="0" smtClean="0">
                <a:solidFill>
                  <a:srgbClr val="FF0000"/>
                </a:solidFill>
              </a:rPr>
              <a:t>Producto 1.</a:t>
            </a:r>
            <a:r>
              <a:rPr lang="es" b="1" dirty="0" smtClean="0">
                <a:solidFill>
                  <a:schemeClr val="tx2">
                    <a:lumMod val="10000"/>
                  </a:schemeClr>
                </a:solidFill>
              </a:rPr>
              <a:t> C.A.I.A.C. CONCLUSIONES GENERALES</a:t>
            </a:r>
            <a:endParaRPr b="1" dirty="0">
              <a:solidFill>
                <a:schemeClr val="tx2">
                  <a:lumMod val="10000"/>
                </a:schemeClr>
              </a:solidFill>
            </a:endParaRPr>
          </a:p>
        </p:txBody>
      </p:sp>
      <p:graphicFrame>
        <p:nvGraphicFramePr>
          <p:cNvPr id="9" name="Marcador de contenido 8">
            <a:extLst>
              <a:ext uri="{FF2B5EF4-FFF2-40B4-BE49-F238E27FC236}">
                <a16:creationId xmlns:a16="http://schemas.microsoft.com/office/drawing/2014/main" id="{35D9D719-37B8-4FB6-BCE6-F7FA148BCDFB}"/>
              </a:ext>
            </a:extLst>
          </p:cNvPr>
          <p:cNvGraphicFramePr>
            <a:graphicFrameLocks/>
          </p:cNvGraphicFramePr>
          <p:nvPr>
            <p:extLst>
              <p:ext uri="{D42A27DB-BD31-4B8C-83A1-F6EECF244321}">
                <p14:modId xmlns:p14="http://schemas.microsoft.com/office/powerpoint/2010/main" val="4266613509"/>
              </p:ext>
            </p:extLst>
          </p:nvPr>
        </p:nvGraphicFramePr>
        <p:xfrm>
          <a:off x="457199" y="2170764"/>
          <a:ext cx="8229600" cy="1957164"/>
        </p:xfrm>
        <a:graphic>
          <a:graphicData uri="http://schemas.openxmlformats.org/drawingml/2006/table">
            <a:tbl>
              <a:tblPr/>
              <a:tblGrid>
                <a:gridCol w="1687088">
                  <a:extLst>
                    <a:ext uri="{9D8B030D-6E8A-4147-A177-3AD203B41FA5}">
                      <a16:colId xmlns:a16="http://schemas.microsoft.com/office/drawing/2014/main" val="2388105964"/>
                    </a:ext>
                  </a:extLst>
                </a:gridCol>
                <a:gridCol w="6542512">
                  <a:extLst>
                    <a:ext uri="{9D8B030D-6E8A-4147-A177-3AD203B41FA5}">
                      <a16:colId xmlns:a16="http://schemas.microsoft.com/office/drawing/2014/main" val="889712106"/>
                    </a:ext>
                  </a:extLst>
                </a:gridCol>
              </a:tblGrid>
              <a:tr h="0">
                <a:tc gridSpan="2">
                  <a:txBody>
                    <a:bodyPr/>
                    <a:lstStyle/>
                    <a:p>
                      <a:pPr algn="ctr">
                        <a:lnSpc>
                          <a:spcPct val="115000"/>
                        </a:lnSpc>
                        <a:spcAft>
                          <a:spcPts val="0"/>
                        </a:spcAft>
                      </a:pPr>
                      <a:r>
                        <a:rPr lang="es-ES" sz="1200" b="1" dirty="0">
                          <a:solidFill>
                            <a:srgbClr val="000000"/>
                          </a:solidFill>
                          <a:effectLst/>
                          <a:latin typeface="+mn-lt"/>
                          <a:ea typeface="Century Gothic" panose="020B0502020202020204" pitchFamily="34" charset="0"/>
                          <a:cs typeface="Century Gothic" panose="020B0502020202020204" pitchFamily="34" charset="0"/>
                        </a:rPr>
                        <a:t>La Interdisciplinariedad</a:t>
                      </a:r>
                      <a:endParaRPr lang="es-ES" sz="1200" dirty="0">
                        <a:solidFill>
                          <a:srgbClr val="000000"/>
                        </a:solidFill>
                        <a:effectLst/>
                        <a:latin typeface="+mn-lt"/>
                        <a:ea typeface="Arial" panose="020B0604020202020204" pitchFamily="34" charset="0"/>
                      </a:endParaRPr>
                    </a:p>
                  </a:txBody>
                  <a:tcPr marL="56854" marR="56854" marT="56854" marB="56854">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3268164961"/>
                  </a:ext>
                </a:extLst>
              </a:tr>
              <a:tr h="584458">
                <a:tc>
                  <a:txBody>
                    <a:bodyPr/>
                    <a:lstStyle/>
                    <a:p>
                      <a:pPr>
                        <a:lnSpc>
                          <a:spcPct val="115000"/>
                        </a:lnSpc>
                        <a:spcAft>
                          <a:spcPts val="0"/>
                        </a:spcAft>
                      </a:pPr>
                      <a:r>
                        <a:rPr lang="es-ES" sz="1000" b="1">
                          <a:solidFill>
                            <a:srgbClr val="000000"/>
                          </a:solidFill>
                          <a:effectLst/>
                          <a:latin typeface="+mn-lt"/>
                          <a:ea typeface="Century Gothic" panose="020B0502020202020204" pitchFamily="34" charset="0"/>
                          <a:cs typeface="Century Gothic" panose="020B0502020202020204" pitchFamily="34" charset="0"/>
                        </a:rPr>
                        <a:t>1.</a:t>
                      </a:r>
                      <a:r>
                        <a:rPr lang="es-ES" sz="1000">
                          <a:solidFill>
                            <a:srgbClr val="000000"/>
                          </a:solidFill>
                          <a:effectLst/>
                          <a:latin typeface="+mn-lt"/>
                          <a:ea typeface="Century Gothic" panose="020B0502020202020204" pitchFamily="34" charset="0"/>
                          <a:cs typeface="Century Gothic" panose="020B0502020202020204" pitchFamily="34" charset="0"/>
                        </a:rPr>
                        <a:t> ¿Qué es?</a:t>
                      </a:r>
                      <a:endParaRPr lang="es-ES" sz="1000">
                        <a:solidFill>
                          <a:srgbClr val="000000"/>
                        </a:solidFill>
                        <a:effectLst/>
                        <a:latin typeface="+mn-lt"/>
                        <a:ea typeface="Arial" panose="020B0604020202020204" pitchFamily="34" charset="0"/>
                      </a:endParaRPr>
                    </a:p>
                  </a:txBody>
                  <a:tcPr marL="56854" marR="56854" marT="56854" marB="56854"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gn="just">
                        <a:lnSpc>
                          <a:spcPct val="115000"/>
                        </a:lnSpc>
                        <a:spcAft>
                          <a:spcPts val="0"/>
                        </a:spcAft>
                      </a:pPr>
                      <a:r>
                        <a:rPr lang="es-ES" sz="1000" dirty="0" smtClean="0">
                          <a:solidFill>
                            <a:srgbClr val="000000"/>
                          </a:solidFill>
                          <a:effectLst/>
                          <a:latin typeface="+mn-lt"/>
                          <a:ea typeface="Arial" panose="020B0604020202020204" pitchFamily="34" charset="0"/>
                        </a:rPr>
                        <a:t>Vinculación</a:t>
                      </a:r>
                      <a:r>
                        <a:rPr lang="es-ES" sz="1000" baseline="0" dirty="0" smtClean="0">
                          <a:solidFill>
                            <a:srgbClr val="000000"/>
                          </a:solidFill>
                          <a:effectLst/>
                          <a:latin typeface="+mn-lt"/>
                          <a:ea typeface="Arial" panose="020B0604020202020204" pitchFamily="34" charset="0"/>
                        </a:rPr>
                        <a:t> de las diferentes áreas del conocimiento para estudiar o resolver un problema.</a:t>
                      </a:r>
                      <a:endParaRPr lang="es-ES" sz="1000" dirty="0">
                        <a:solidFill>
                          <a:srgbClr val="000000"/>
                        </a:solidFill>
                        <a:effectLst/>
                        <a:latin typeface="+mn-lt"/>
                        <a:ea typeface="Arial" panose="020B0604020202020204" pitchFamily="34" charset="0"/>
                      </a:endParaRPr>
                    </a:p>
                  </a:txBody>
                  <a:tcPr marL="56854" marR="56854" marT="56854" marB="56854">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1282405253"/>
                  </a:ext>
                </a:extLst>
              </a:tr>
              <a:tr h="427541">
                <a:tc>
                  <a:txBody>
                    <a:bodyPr/>
                    <a:lstStyle/>
                    <a:p>
                      <a:pPr>
                        <a:lnSpc>
                          <a:spcPct val="115000"/>
                        </a:lnSpc>
                        <a:spcAft>
                          <a:spcPts val="0"/>
                        </a:spcAft>
                      </a:pPr>
                      <a:r>
                        <a:rPr lang="es-ES" sz="1000" b="1" dirty="0">
                          <a:solidFill>
                            <a:srgbClr val="000000"/>
                          </a:solidFill>
                          <a:effectLst/>
                          <a:latin typeface="+mn-lt"/>
                          <a:ea typeface="Century Gothic" panose="020B0502020202020204" pitchFamily="34" charset="0"/>
                          <a:cs typeface="Century Gothic" panose="020B0502020202020204" pitchFamily="34" charset="0"/>
                        </a:rPr>
                        <a:t>2.</a:t>
                      </a:r>
                      <a:r>
                        <a:rPr lang="es-ES" sz="1000" dirty="0">
                          <a:solidFill>
                            <a:srgbClr val="000000"/>
                          </a:solidFill>
                          <a:effectLst/>
                          <a:latin typeface="+mn-lt"/>
                          <a:ea typeface="Century Gothic" panose="020B0502020202020204" pitchFamily="34" charset="0"/>
                          <a:cs typeface="Century Gothic" panose="020B0502020202020204" pitchFamily="34" charset="0"/>
                        </a:rPr>
                        <a:t> ¿Qué características </a:t>
                      </a:r>
                      <a:endParaRPr lang="es-ES" sz="1000" dirty="0">
                        <a:solidFill>
                          <a:srgbClr val="000000"/>
                        </a:solidFill>
                        <a:effectLst/>
                        <a:latin typeface="+mn-lt"/>
                        <a:ea typeface="Arial" panose="020B0604020202020204" pitchFamily="34" charset="0"/>
                      </a:endParaRPr>
                    </a:p>
                    <a:p>
                      <a:pPr>
                        <a:lnSpc>
                          <a:spcPct val="115000"/>
                        </a:lnSpc>
                        <a:spcAft>
                          <a:spcPts val="0"/>
                        </a:spcAft>
                      </a:pPr>
                      <a:r>
                        <a:rPr lang="es-ES" sz="1000" dirty="0">
                          <a:solidFill>
                            <a:srgbClr val="000000"/>
                          </a:solidFill>
                          <a:effectLst/>
                          <a:latin typeface="+mn-lt"/>
                          <a:ea typeface="Century Gothic" panose="020B0502020202020204" pitchFamily="34" charset="0"/>
                          <a:cs typeface="Century Gothic" panose="020B0502020202020204" pitchFamily="34" charset="0"/>
                        </a:rPr>
                        <a:t>    tiene ?</a:t>
                      </a:r>
                      <a:endParaRPr lang="es-ES" sz="1000" dirty="0">
                        <a:solidFill>
                          <a:srgbClr val="000000"/>
                        </a:solidFill>
                        <a:effectLst/>
                        <a:latin typeface="+mn-lt"/>
                        <a:ea typeface="Arial" panose="020B0604020202020204" pitchFamily="34" charset="0"/>
                      </a:endParaRPr>
                    </a:p>
                  </a:txBody>
                  <a:tcPr marL="56854" marR="56854" marT="56854" marB="56854"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gn="just">
                        <a:lnSpc>
                          <a:spcPct val="115000"/>
                        </a:lnSpc>
                        <a:spcAft>
                          <a:spcPts val="0"/>
                        </a:spcAft>
                      </a:pPr>
                      <a:r>
                        <a:rPr lang="es-ES" sz="1000" dirty="0" smtClean="0">
                          <a:solidFill>
                            <a:srgbClr val="000000"/>
                          </a:solidFill>
                          <a:effectLst/>
                          <a:latin typeface="+mn-lt"/>
                          <a:ea typeface="Century Gothic" panose="020B0502020202020204" pitchFamily="34" charset="0"/>
                          <a:cs typeface="Century Gothic" panose="020B0502020202020204" pitchFamily="34" charset="0"/>
                        </a:rPr>
                        <a:t>Dialogo amplio</a:t>
                      </a:r>
                      <a:r>
                        <a:rPr lang="es-ES" sz="1000" baseline="0" dirty="0" smtClean="0">
                          <a:solidFill>
                            <a:srgbClr val="000000"/>
                          </a:solidFill>
                          <a:effectLst/>
                          <a:latin typeface="+mn-lt"/>
                          <a:ea typeface="Century Gothic" panose="020B0502020202020204" pitchFamily="34" charset="0"/>
                          <a:cs typeface="Century Gothic" panose="020B0502020202020204" pitchFamily="34" charset="0"/>
                        </a:rPr>
                        <a:t> entre profesores para la solución de problemas, evitando el reduccionismo profesional. Uniendo las disciplinas en un objeto de estudio común.</a:t>
                      </a:r>
                      <a:endParaRPr lang="es-ES" sz="1000" dirty="0">
                        <a:solidFill>
                          <a:srgbClr val="000000"/>
                        </a:solidFill>
                        <a:effectLst/>
                        <a:latin typeface="+mn-lt"/>
                        <a:ea typeface="Arial" panose="020B0604020202020204" pitchFamily="34" charset="0"/>
                      </a:endParaRPr>
                    </a:p>
                  </a:txBody>
                  <a:tcPr marL="56854" marR="56854" marT="56854" marB="56854">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3507768754"/>
                  </a:ext>
                </a:extLst>
              </a:tr>
              <a:tr h="584458">
                <a:tc>
                  <a:txBody>
                    <a:bodyPr/>
                    <a:lstStyle/>
                    <a:p>
                      <a:pPr>
                        <a:lnSpc>
                          <a:spcPct val="115000"/>
                        </a:lnSpc>
                        <a:spcAft>
                          <a:spcPts val="0"/>
                        </a:spcAft>
                      </a:pPr>
                      <a:r>
                        <a:rPr lang="es-ES" sz="1000" b="1">
                          <a:solidFill>
                            <a:srgbClr val="000000"/>
                          </a:solidFill>
                          <a:effectLst/>
                          <a:latin typeface="+mn-lt"/>
                          <a:ea typeface="Century Gothic" panose="020B0502020202020204" pitchFamily="34" charset="0"/>
                          <a:cs typeface="Century Gothic" panose="020B0502020202020204" pitchFamily="34" charset="0"/>
                        </a:rPr>
                        <a:t>3.</a:t>
                      </a:r>
                      <a:r>
                        <a:rPr lang="es-ES" sz="1000">
                          <a:solidFill>
                            <a:srgbClr val="000000"/>
                          </a:solidFill>
                          <a:effectLst/>
                          <a:latin typeface="+mn-lt"/>
                          <a:ea typeface="Century Gothic" panose="020B0502020202020204" pitchFamily="34" charset="0"/>
                          <a:cs typeface="Century Gothic" panose="020B0502020202020204" pitchFamily="34" charset="0"/>
                        </a:rPr>
                        <a:t> ¿Por qué es importante en la educación?</a:t>
                      </a:r>
                      <a:endParaRPr lang="es-ES" sz="1000">
                        <a:solidFill>
                          <a:srgbClr val="000000"/>
                        </a:solidFill>
                        <a:effectLst/>
                        <a:latin typeface="+mn-lt"/>
                        <a:ea typeface="Arial" panose="020B0604020202020204" pitchFamily="34" charset="0"/>
                      </a:endParaRPr>
                    </a:p>
                  </a:txBody>
                  <a:tcPr marL="56854" marR="56854" marT="56854" marB="56854"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gn="just">
                        <a:lnSpc>
                          <a:spcPct val="115000"/>
                        </a:lnSpc>
                        <a:spcAft>
                          <a:spcPts val="0"/>
                        </a:spcAft>
                      </a:pPr>
                      <a:r>
                        <a:rPr lang="es-ES" sz="1000" dirty="0" smtClean="0">
                          <a:solidFill>
                            <a:srgbClr val="000000"/>
                          </a:solidFill>
                          <a:effectLst/>
                          <a:latin typeface="+mn-lt"/>
                          <a:ea typeface="Century Gothic" panose="020B0502020202020204" pitchFamily="34" charset="0"/>
                          <a:cs typeface="Century Gothic" panose="020B0502020202020204" pitchFamily="34" charset="0"/>
                        </a:rPr>
                        <a:t>Promueva la integración de procesos de aprendizaje y de los saberes en</a:t>
                      </a:r>
                      <a:r>
                        <a:rPr lang="es-ES" sz="1000" baseline="0" dirty="0" smtClean="0">
                          <a:solidFill>
                            <a:srgbClr val="000000"/>
                          </a:solidFill>
                          <a:effectLst/>
                          <a:latin typeface="+mn-lt"/>
                          <a:ea typeface="Century Gothic" panose="020B0502020202020204" pitchFamily="34" charset="0"/>
                          <a:cs typeface="Century Gothic" panose="020B0502020202020204" pitchFamily="34" charset="0"/>
                        </a:rPr>
                        <a:t> el alumno.</a:t>
                      </a:r>
                      <a:endParaRPr lang="es-ES" sz="1000" dirty="0">
                        <a:solidFill>
                          <a:srgbClr val="000000"/>
                        </a:solidFill>
                        <a:effectLst/>
                        <a:latin typeface="+mn-lt"/>
                        <a:ea typeface="Arial" panose="020B0604020202020204" pitchFamily="34" charset="0"/>
                      </a:endParaRPr>
                    </a:p>
                  </a:txBody>
                  <a:tcPr marL="56854" marR="56854" marT="56854" marB="56854">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2522505860"/>
                  </a:ext>
                </a:extLst>
              </a:tr>
            </a:tbl>
          </a:graphicData>
        </a:graphic>
      </p:graphicFrame>
    </p:spTree>
    <p:extLst>
      <p:ext uri="{BB962C8B-B14F-4D97-AF65-F5344CB8AC3E}">
        <p14:creationId xmlns:p14="http://schemas.microsoft.com/office/powerpoint/2010/main" val="3076596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4"/>
          <a:stretch>
            <a:fillRect/>
          </a:stretch>
        </p:blipFill>
        <p:spPr>
          <a:xfrm>
            <a:off x="1" y="4225590"/>
            <a:ext cx="9144000" cy="917913"/>
          </a:xfrm>
          <a:prstGeom prst="rect">
            <a:avLst/>
          </a:prstGeom>
        </p:spPr>
      </p:pic>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l="5435" t="12344" r="8152" b="7877"/>
          <a:stretch/>
        </p:blipFill>
        <p:spPr>
          <a:xfrm>
            <a:off x="7453424" y="4112145"/>
            <a:ext cx="1690577" cy="1031358"/>
          </a:xfrm>
          <a:prstGeom prst="rect">
            <a:avLst/>
          </a:prstGeom>
        </p:spPr>
      </p:pic>
      <p:graphicFrame>
        <p:nvGraphicFramePr>
          <p:cNvPr id="9" name="Marcador de contenido 8">
            <a:extLst>
              <a:ext uri="{FF2B5EF4-FFF2-40B4-BE49-F238E27FC236}">
                <a16:creationId xmlns:a16="http://schemas.microsoft.com/office/drawing/2014/main" id="{35D9D719-37B8-4FB6-BCE6-F7FA148BCDFB}"/>
              </a:ext>
            </a:extLst>
          </p:cNvPr>
          <p:cNvGraphicFramePr>
            <a:graphicFrameLocks/>
          </p:cNvGraphicFramePr>
          <p:nvPr>
            <p:extLst>
              <p:ext uri="{D42A27DB-BD31-4B8C-83A1-F6EECF244321}">
                <p14:modId xmlns:p14="http://schemas.microsoft.com/office/powerpoint/2010/main" val="2436559643"/>
              </p:ext>
            </p:extLst>
          </p:nvPr>
        </p:nvGraphicFramePr>
        <p:xfrm>
          <a:off x="457201" y="1708546"/>
          <a:ext cx="8229600" cy="2645582"/>
        </p:xfrm>
        <a:graphic>
          <a:graphicData uri="http://schemas.openxmlformats.org/drawingml/2006/table">
            <a:tbl>
              <a:tblPr/>
              <a:tblGrid>
                <a:gridCol w="1687088">
                  <a:extLst>
                    <a:ext uri="{9D8B030D-6E8A-4147-A177-3AD203B41FA5}">
                      <a16:colId xmlns:a16="http://schemas.microsoft.com/office/drawing/2014/main" val="2388105964"/>
                    </a:ext>
                  </a:extLst>
                </a:gridCol>
                <a:gridCol w="6542512">
                  <a:extLst>
                    <a:ext uri="{9D8B030D-6E8A-4147-A177-3AD203B41FA5}">
                      <a16:colId xmlns:a16="http://schemas.microsoft.com/office/drawing/2014/main" val="889712106"/>
                    </a:ext>
                  </a:extLst>
                </a:gridCol>
              </a:tblGrid>
              <a:tr h="270624">
                <a:tc gridSpan="2">
                  <a:txBody>
                    <a:bodyPr/>
                    <a:lstStyle/>
                    <a:p>
                      <a:pPr algn="ctr">
                        <a:lnSpc>
                          <a:spcPct val="115000"/>
                        </a:lnSpc>
                        <a:spcAft>
                          <a:spcPts val="0"/>
                        </a:spcAft>
                      </a:pPr>
                      <a:r>
                        <a:rPr lang="es-ES" sz="1400" b="1" dirty="0">
                          <a:solidFill>
                            <a:srgbClr val="000000"/>
                          </a:solidFill>
                          <a:effectLst/>
                          <a:latin typeface="+mn-lt"/>
                          <a:ea typeface="Century Gothic" panose="020B0502020202020204" pitchFamily="34" charset="0"/>
                          <a:cs typeface="Century Gothic" panose="020B0502020202020204" pitchFamily="34" charset="0"/>
                        </a:rPr>
                        <a:t>La Interdisciplinariedad</a:t>
                      </a:r>
                      <a:endParaRPr lang="es-ES" sz="1600" dirty="0">
                        <a:solidFill>
                          <a:srgbClr val="000000"/>
                        </a:solidFill>
                        <a:effectLst/>
                        <a:latin typeface="+mn-lt"/>
                        <a:ea typeface="Arial" panose="020B0604020202020204" pitchFamily="34" charset="0"/>
                      </a:endParaRPr>
                    </a:p>
                  </a:txBody>
                  <a:tcPr marL="56854" marR="56854" marT="56854" marB="56854">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3268164961"/>
                  </a:ext>
                </a:extLst>
              </a:tr>
              <a:tr h="584458">
                <a:tc>
                  <a:txBody>
                    <a:bodyPr/>
                    <a:lstStyle/>
                    <a:p>
                      <a:pPr>
                        <a:lnSpc>
                          <a:spcPct val="115000"/>
                        </a:lnSpc>
                        <a:spcAft>
                          <a:spcPts val="0"/>
                        </a:spcAft>
                      </a:pPr>
                      <a:r>
                        <a:rPr lang="es-ES" sz="900" b="1" dirty="0">
                          <a:solidFill>
                            <a:srgbClr val="000000"/>
                          </a:solidFill>
                          <a:effectLst/>
                          <a:latin typeface="+mn-lt"/>
                          <a:ea typeface="Century Gothic" panose="020B0502020202020204" pitchFamily="34" charset="0"/>
                          <a:cs typeface="Century Gothic" panose="020B0502020202020204" pitchFamily="34" charset="0"/>
                        </a:rPr>
                        <a:t>4.</a:t>
                      </a:r>
                      <a:r>
                        <a:rPr lang="es-ES" sz="900" dirty="0">
                          <a:solidFill>
                            <a:srgbClr val="000000"/>
                          </a:solidFill>
                          <a:effectLst/>
                          <a:latin typeface="+mn-lt"/>
                          <a:ea typeface="Century Gothic" panose="020B0502020202020204" pitchFamily="34" charset="0"/>
                          <a:cs typeface="Century Gothic" panose="020B0502020202020204" pitchFamily="34" charset="0"/>
                        </a:rPr>
                        <a:t> ¿Cómo motivar a los alumnos para el trabajo </a:t>
                      </a:r>
                      <a:endParaRPr lang="es-ES" sz="1000" dirty="0">
                        <a:solidFill>
                          <a:srgbClr val="000000"/>
                        </a:solidFill>
                        <a:effectLst/>
                        <a:latin typeface="+mn-lt"/>
                        <a:ea typeface="Arial" panose="020B0604020202020204" pitchFamily="34" charset="0"/>
                      </a:endParaRPr>
                    </a:p>
                    <a:p>
                      <a:pPr>
                        <a:lnSpc>
                          <a:spcPct val="115000"/>
                        </a:lnSpc>
                        <a:spcAft>
                          <a:spcPts val="0"/>
                        </a:spcAft>
                      </a:pPr>
                      <a:r>
                        <a:rPr lang="es-ES" sz="900" dirty="0">
                          <a:solidFill>
                            <a:srgbClr val="000000"/>
                          </a:solidFill>
                          <a:effectLst/>
                          <a:latin typeface="+mn-lt"/>
                          <a:ea typeface="Century Gothic" panose="020B0502020202020204" pitchFamily="34" charset="0"/>
                          <a:cs typeface="Century Gothic" panose="020B0502020202020204" pitchFamily="34" charset="0"/>
                        </a:rPr>
                        <a:t>interdisciplinario?</a:t>
                      </a:r>
                      <a:endParaRPr lang="es-ES" sz="1000" dirty="0">
                        <a:solidFill>
                          <a:srgbClr val="000000"/>
                        </a:solidFill>
                        <a:effectLst/>
                        <a:latin typeface="+mn-lt"/>
                        <a:ea typeface="Arial" panose="020B0604020202020204" pitchFamily="34" charset="0"/>
                      </a:endParaRPr>
                    </a:p>
                  </a:txBody>
                  <a:tcPr marL="56854" marR="56854" marT="56854" marB="56854"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gn="just">
                        <a:lnSpc>
                          <a:spcPct val="115000"/>
                        </a:lnSpc>
                        <a:spcAft>
                          <a:spcPts val="0"/>
                        </a:spcAft>
                      </a:pPr>
                      <a:r>
                        <a:rPr lang="es-ES" sz="1000" dirty="0" smtClean="0">
                          <a:solidFill>
                            <a:srgbClr val="000000"/>
                          </a:solidFill>
                          <a:effectLst/>
                          <a:latin typeface="+mn-lt"/>
                          <a:ea typeface="Arial" panose="020B0604020202020204" pitchFamily="34" charset="0"/>
                        </a:rPr>
                        <a:t>Proponiendo</a:t>
                      </a:r>
                      <a:r>
                        <a:rPr lang="es-ES" sz="1000" baseline="0" dirty="0" smtClean="0">
                          <a:solidFill>
                            <a:srgbClr val="000000"/>
                          </a:solidFill>
                          <a:effectLst/>
                          <a:latin typeface="+mn-lt"/>
                          <a:ea typeface="Arial" panose="020B0604020202020204" pitchFamily="34" charset="0"/>
                        </a:rPr>
                        <a:t> temas actuales y de interés que despierten su curiosidad por la investigación.</a:t>
                      </a:r>
                    </a:p>
                    <a:p>
                      <a:pPr algn="just">
                        <a:lnSpc>
                          <a:spcPct val="115000"/>
                        </a:lnSpc>
                        <a:spcAft>
                          <a:spcPts val="0"/>
                        </a:spcAft>
                      </a:pPr>
                      <a:r>
                        <a:rPr lang="es-ES" sz="1000" baseline="0" dirty="0" smtClean="0">
                          <a:solidFill>
                            <a:srgbClr val="000000"/>
                          </a:solidFill>
                          <a:effectLst/>
                          <a:latin typeface="+mn-lt"/>
                          <a:ea typeface="Arial" panose="020B0604020202020204" pitchFamily="34" charset="0"/>
                        </a:rPr>
                        <a:t>Generar contenidos para centrar la enseñanza en cuestiones cotidianas.</a:t>
                      </a:r>
                    </a:p>
                    <a:p>
                      <a:pPr algn="just">
                        <a:lnSpc>
                          <a:spcPct val="115000"/>
                        </a:lnSpc>
                        <a:spcAft>
                          <a:spcPts val="0"/>
                        </a:spcAft>
                      </a:pPr>
                      <a:r>
                        <a:rPr lang="es-ES" sz="1000" baseline="0" dirty="0" smtClean="0">
                          <a:solidFill>
                            <a:srgbClr val="000000"/>
                          </a:solidFill>
                          <a:effectLst/>
                          <a:latin typeface="+mn-lt"/>
                          <a:ea typeface="Arial" panose="020B0604020202020204" pitchFamily="34" charset="0"/>
                        </a:rPr>
                        <a:t>Vincular la teoría con la práctica.</a:t>
                      </a:r>
                      <a:endParaRPr lang="es-ES" sz="1000" dirty="0">
                        <a:solidFill>
                          <a:srgbClr val="000000"/>
                        </a:solidFill>
                        <a:effectLst/>
                        <a:latin typeface="+mn-lt"/>
                        <a:ea typeface="Arial" panose="020B0604020202020204" pitchFamily="34" charset="0"/>
                      </a:endParaRPr>
                    </a:p>
                  </a:txBody>
                  <a:tcPr marL="56854" marR="56854" marT="56854" marB="56854">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4170997469"/>
                  </a:ext>
                </a:extLst>
              </a:tr>
              <a:tr h="898291">
                <a:tc>
                  <a:txBody>
                    <a:bodyPr/>
                    <a:lstStyle/>
                    <a:p>
                      <a:pPr>
                        <a:lnSpc>
                          <a:spcPct val="115000"/>
                        </a:lnSpc>
                        <a:spcAft>
                          <a:spcPts val="0"/>
                        </a:spcAft>
                      </a:pPr>
                      <a:r>
                        <a:rPr lang="es-ES" sz="900" b="1">
                          <a:solidFill>
                            <a:srgbClr val="000000"/>
                          </a:solidFill>
                          <a:effectLst/>
                          <a:latin typeface="+mn-lt"/>
                          <a:ea typeface="Century Gothic" panose="020B0502020202020204" pitchFamily="34" charset="0"/>
                          <a:cs typeface="Century Gothic" panose="020B0502020202020204" pitchFamily="34" charset="0"/>
                        </a:rPr>
                        <a:t>5.</a:t>
                      </a:r>
                      <a:r>
                        <a:rPr lang="es-ES" sz="900">
                          <a:solidFill>
                            <a:srgbClr val="000000"/>
                          </a:solidFill>
                          <a:effectLst/>
                          <a:latin typeface="+mn-lt"/>
                          <a:ea typeface="Century Gothic" panose="020B0502020202020204" pitchFamily="34" charset="0"/>
                          <a:cs typeface="Century Gothic" panose="020B0502020202020204" pitchFamily="34" charset="0"/>
                        </a:rPr>
                        <a:t> ¿Cuáles son los prerrequi-sitos materiales, organiza-cionales y personales para la planeación del trabajo interdisciplinario?</a:t>
                      </a:r>
                      <a:endParaRPr lang="es-ES" sz="1000">
                        <a:solidFill>
                          <a:srgbClr val="000000"/>
                        </a:solidFill>
                        <a:effectLst/>
                        <a:latin typeface="+mn-lt"/>
                        <a:ea typeface="Arial" panose="020B0604020202020204" pitchFamily="34" charset="0"/>
                      </a:endParaRPr>
                    </a:p>
                  </a:txBody>
                  <a:tcPr marL="56854" marR="56854" marT="56854" marB="56854"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gn="just">
                        <a:lnSpc>
                          <a:spcPct val="115000"/>
                        </a:lnSpc>
                        <a:spcAft>
                          <a:spcPts val="0"/>
                        </a:spcAft>
                      </a:pPr>
                      <a:r>
                        <a:rPr lang="es-ES" sz="1000" dirty="0" smtClean="0">
                          <a:solidFill>
                            <a:srgbClr val="000000"/>
                          </a:solidFill>
                          <a:effectLst/>
                          <a:latin typeface="+mn-lt"/>
                          <a:ea typeface="Arial" panose="020B0604020202020204" pitchFamily="34" charset="0"/>
                        </a:rPr>
                        <a:t>Uso de las </a:t>
                      </a:r>
                      <a:r>
                        <a:rPr lang="es-ES" sz="1000" dirty="0" err="1" smtClean="0">
                          <a:solidFill>
                            <a:srgbClr val="000000"/>
                          </a:solidFill>
                          <a:effectLst/>
                          <a:latin typeface="+mn-lt"/>
                          <a:ea typeface="Arial" panose="020B0604020202020204" pitchFamily="34" charset="0"/>
                        </a:rPr>
                        <a:t>TIC’s</a:t>
                      </a:r>
                      <a:r>
                        <a:rPr lang="es-ES" sz="1000" dirty="0" smtClean="0">
                          <a:solidFill>
                            <a:srgbClr val="000000"/>
                          </a:solidFill>
                          <a:effectLst/>
                          <a:latin typeface="+mn-lt"/>
                          <a:ea typeface="Arial" panose="020B0604020202020204" pitchFamily="34" charset="0"/>
                        </a:rPr>
                        <a:t>.</a:t>
                      </a:r>
                    </a:p>
                    <a:p>
                      <a:pPr algn="just">
                        <a:lnSpc>
                          <a:spcPct val="115000"/>
                        </a:lnSpc>
                        <a:spcAft>
                          <a:spcPts val="0"/>
                        </a:spcAft>
                      </a:pPr>
                      <a:r>
                        <a:rPr lang="es-ES" sz="1000" dirty="0" smtClean="0">
                          <a:solidFill>
                            <a:srgbClr val="000000"/>
                          </a:solidFill>
                          <a:effectLst/>
                          <a:latin typeface="+mn-lt"/>
                          <a:ea typeface="Arial" panose="020B0604020202020204" pitchFamily="34" charset="0"/>
                        </a:rPr>
                        <a:t>Usar</a:t>
                      </a:r>
                      <a:r>
                        <a:rPr lang="es-ES" sz="1000" baseline="0" dirty="0" smtClean="0">
                          <a:solidFill>
                            <a:srgbClr val="000000"/>
                          </a:solidFill>
                          <a:effectLst/>
                          <a:latin typeface="+mn-lt"/>
                          <a:ea typeface="Arial" panose="020B0604020202020204" pitchFamily="34" charset="0"/>
                        </a:rPr>
                        <a:t> una planeación didáctica con una problemática de interés, disposición y apertura al cambio de paradigmas en el proceso de enseñanza – aprendizaje.</a:t>
                      </a:r>
                      <a:endParaRPr lang="es-ES" sz="1000" dirty="0">
                        <a:solidFill>
                          <a:srgbClr val="000000"/>
                        </a:solidFill>
                        <a:effectLst/>
                        <a:latin typeface="+mn-lt"/>
                        <a:ea typeface="Arial" panose="020B0604020202020204" pitchFamily="34" charset="0"/>
                      </a:endParaRPr>
                    </a:p>
                  </a:txBody>
                  <a:tcPr marL="56854" marR="56854" marT="56854" marB="56854">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1588920066"/>
                  </a:ext>
                </a:extLst>
              </a:tr>
              <a:tr h="741375">
                <a:tc>
                  <a:txBody>
                    <a:bodyPr/>
                    <a:lstStyle/>
                    <a:p>
                      <a:pPr>
                        <a:lnSpc>
                          <a:spcPct val="115000"/>
                        </a:lnSpc>
                        <a:spcAft>
                          <a:spcPts val="0"/>
                        </a:spcAft>
                      </a:pPr>
                      <a:r>
                        <a:rPr lang="es-ES" sz="900" b="1">
                          <a:solidFill>
                            <a:srgbClr val="000000"/>
                          </a:solidFill>
                          <a:effectLst/>
                          <a:latin typeface="+mn-lt"/>
                          <a:ea typeface="Century Gothic" panose="020B0502020202020204" pitchFamily="34" charset="0"/>
                          <a:cs typeface="Century Gothic" panose="020B0502020202020204" pitchFamily="34" charset="0"/>
                        </a:rPr>
                        <a:t>6.</a:t>
                      </a:r>
                      <a:r>
                        <a:rPr lang="es-ES" sz="900">
                          <a:solidFill>
                            <a:srgbClr val="000000"/>
                          </a:solidFill>
                          <a:effectLst/>
                          <a:latin typeface="+mn-lt"/>
                          <a:ea typeface="Century Gothic" panose="020B0502020202020204" pitchFamily="34" charset="0"/>
                          <a:cs typeface="Century Gothic" panose="020B0502020202020204" pitchFamily="34" charset="0"/>
                        </a:rPr>
                        <a:t> ¿Qué papel juega la planeación en el trabajo interdisciplinario y qué características debe tener? </a:t>
                      </a:r>
                      <a:endParaRPr lang="es-ES" sz="1000">
                        <a:solidFill>
                          <a:srgbClr val="000000"/>
                        </a:solidFill>
                        <a:effectLst/>
                        <a:latin typeface="+mn-lt"/>
                        <a:ea typeface="Arial" panose="020B0604020202020204" pitchFamily="34" charset="0"/>
                      </a:endParaRPr>
                    </a:p>
                  </a:txBody>
                  <a:tcPr marL="56854" marR="56854" marT="56854" marB="56854"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gn="just">
                        <a:lnSpc>
                          <a:spcPct val="115000"/>
                        </a:lnSpc>
                        <a:spcAft>
                          <a:spcPts val="0"/>
                        </a:spcAft>
                      </a:pPr>
                      <a:r>
                        <a:rPr lang="es-ES" sz="1000" dirty="0" smtClean="0">
                          <a:solidFill>
                            <a:srgbClr val="000000"/>
                          </a:solidFill>
                          <a:effectLst/>
                          <a:latin typeface="+mn-lt"/>
                          <a:ea typeface="Arial" panose="020B0604020202020204" pitchFamily="34" charset="0"/>
                        </a:rPr>
                        <a:t>Sirve para coordinar y acotar el trabajo docente.</a:t>
                      </a:r>
                    </a:p>
                    <a:p>
                      <a:pPr algn="just">
                        <a:lnSpc>
                          <a:spcPct val="115000"/>
                        </a:lnSpc>
                        <a:spcAft>
                          <a:spcPts val="0"/>
                        </a:spcAft>
                      </a:pPr>
                      <a:r>
                        <a:rPr lang="es-ES" sz="1000" dirty="0" smtClean="0">
                          <a:solidFill>
                            <a:srgbClr val="000000"/>
                          </a:solidFill>
                          <a:effectLst/>
                          <a:latin typeface="+mn-lt"/>
                          <a:ea typeface="Arial" panose="020B0604020202020204" pitchFamily="34" charset="0"/>
                        </a:rPr>
                        <a:t>Guía</a:t>
                      </a:r>
                      <a:r>
                        <a:rPr lang="es-ES" sz="1000" baseline="0" dirty="0" smtClean="0">
                          <a:solidFill>
                            <a:srgbClr val="000000"/>
                          </a:solidFill>
                          <a:effectLst/>
                          <a:latin typeface="+mn-lt"/>
                          <a:ea typeface="Arial" panose="020B0604020202020204" pitchFamily="34" charset="0"/>
                        </a:rPr>
                        <a:t> práctica y dinámica que integra estrategias para un desempeño óptimo de los contenidos temáticos, promoviendo el aprendizaje significativo.</a:t>
                      </a:r>
                      <a:endParaRPr lang="es-ES" sz="1000" dirty="0">
                        <a:solidFill>
                          <a:srgbClr val="000000"/>
                        </a:solidFill>
                        <a:effectLst/>
                        <a:latin typeface="+mn-lt"/>
                        <a:ea typeface="Arial" panose="020B0604020202020204" pitchFamily="34" charset="0"/>
                      </a:endParaRPr>
                    </a:p>
                  </a:txBody>
                  <a:tcPr marL="56854" marR="56854" marT="56854" marB="56854">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979573866"/>
                  </a:ext>
                </a:extLst>
              </a:tr>
            </a:tbl>
          </a:graphicData>
        </a:graphic>
      </p:graphicFrame>
    </p:spTree>
    <p:extLst>
      <p:ext uri="{BB962C8B-B14F-4D97-AF65-F5344CB8AC3E}">
        <p14:creationId xmlns:p14="http://schemas.microsoft.com/office/powerpoint/2010/main" val="1417349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4"/>
          <a:stretch>
            <a:fillRect/>
          </a:stretch>
        </p:blipFill>
        <p:spPr>
          <a:xfrm>
            <a:off x="1" y="4225590"/>
            <a:ext cx="9144000" cy="917913"/>
          </a:xfrm>
          <a:prstGeom prst="rect">
            <a:avLst/>
          </a:prstGeom>
        </p:spPr>
      </p:pic>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l="5435" t="12344" r="8152" b="7877"/>
          <a:stretch/>
        </p:blipFill>
        <p:spPr>
          <a:xfrm>
            <a:off x="7453424" y="4112145"/>
            <a:ext cx="1690577" cy="1031358"/>
          </a:xfrm>
          <a:prstGeom prst="rect">
            <a:avLst/>
          </a:prstGeom>
        </p:spPr>
      </p:pic>
      <p:graphicFrame>
        <p:nvGraphicFramePr>
          <p:cNvPr id="9" name="Marcador de contenido 8">
            <a:extLst>
              <a:ext uri="{FF2B5EF4-FFF2-40B4-BE49-F238E27FC236}">
                <a16:creationId xmlns:a16="http://schemas.microsoft.com/office/drawing/2014/main" id="{35D9D719-37B8-4FB6-BCE6-F7FA148BCDFB}"/>
              </a:ext>
            </a:extLst>
          </p:cNvPr>
          <p:cNvGraphicFramePr>
            <a:graphicFrameLocks/>
          </p:cNvGraphicFramePr>
          <p:nvPr>
            <p:extLst>
              <p:ext uri="{D42A27DB-BD31-4B8C-83A1-F6EECF244321}">
                <p14:modId xmlns:p14="http://schemas.microsoft.com/office/powerpoint/2010/main" val="523144215"/>
              </p:ext>
            </p:extLst>
          </p:nvPr>
        </p:nvGraphicFramePr>
        <p:xfrm>
          <a:off x="457201" y="1735303"/>
          <a:ext cx="8229600" cy="2537974"/>
        </p:xfrm>
        <a:graphic>
          <a:graphicData uri="http://schemas.openxmlformats.org/drawingml/2006/table">
            <a:tbl>
              <a:tblPr/>
              <a:tblGrid>
                <a:gridCol w="1687088">
                  <a:extLst>
                    <a:ext uri="{9D8B030D-6E8A-4147-A177-3AD203B41FA5}">
                      <a16:colId xmlns:a16="http://schemas.microsoft.com/office/drawing/2014/main" val="2388105964"/>
                    </a:ext>
                  </a:extLst>
                </a:gridCol>
                <a:gridCol w="6542512">
                  <a:extLst>
                    <a:ext uri="{9D8B030D-6E8A-4147-A177-3AD203B41FA5}">
                      <a16:colId xmlns:a16="http://schemas.microsoft.com/office/drawing/2014/main" val="889712106"/>
                    </a:ext>
                  </a:extLst>
                </a:gridCol>
              </a:tblGrid>
              <a:tr h="0">
                <a:tc gridSpan="2">
                  <a:txBody>
                    <a:bodyPr/>
                    <a:lstStyle/>
                    <a:p>
                      <a:pPr algn="ctr">
                        <a:lnSpc>
                          <a:spcPct val="115000"/>
                        </a:lnSpc>
                        <a:spcAft>
                          <a:spcPts val="0"/>
                        </a:spcAft>
                      </a:pPr>
                      <a:r>
                        <a:rPr lang="es-ES" sz="1200" b="1" dirty="0" smtClean="0">
                          <a:solidFill>
                            <a:srgbClr val="000000"/>
                          </a:solidFill>
                          <a:effectLst/>
                          <a:latin typeface="+mn-lt"/>
                          <a:ea typeface="Century Gothic" panose="020B0502020202020204" pitchFamily="34" charset="0"/>
                          <a:cs typeface="Century Gothic" panose="020B0502020202020204" pitchFamily="34" charset="0"/>
                        </a:rPr>
                        <a:t>El Aprendizaje Cooperativo</a:t>
                      </a:r>
                      <a:endParaRPr lang="es-ES" sz="1200" dirty="0">
                        <a:solidFill>
                          <a:srgbClr val="000000"/>
                        </a:solidFill>
                        <a:effectLst/>
                        <a:latin typeface="+mn-lt"/>
                        <a:ea typeface="Arial" panose="020B0604020202020204" pitchFamily="34" charset="0"/>
                      </a:endParaRPr>
                    </a:p>
                  </a:txBody>
                  <a:tcPr marL="56854" marR="56854" marT="56854" marB="56854">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3268164961"/>
                  </a:ext>
                </a:extLst>
              </a:tr>
              <a:tr h="584458">
                <a:tc>
                  <a:txBody>
                    <a:bodyPr/>
                    <a:lstStyle/>
                    <a:p>
                      <a:pPr>
                        <a:lnSpc>
                          <a:spcPct val="115000"/>
                        </a:lnSpc>
                        <a:spcAft>
                          <a:spcPts val="0"/>
                        </a:spcAft>
                      </a:pPr>
                      <a:r>
                        <a:rPr lang="es-ES" sz="1000" b="1">
                          <a:solidFill>
                            <a:srgbClr val="000000"/>
                          </a:solidFill>
                          <a:effectLst/>
                          <a:latin typeface="+mn-lt"/>
                          <a:ea typeface="Century Gothic" panose="020B0502020202020204" pitchFamily="34" charset="0"/>
                          <a:cs typeface="Century Gothic" panose="020B0502020202020204" pitchFamily="34" charset="0"/>
                        </a:rPr>
                        <a:t>1.</a:t>
                      </a:r>
                      <a:r>
                        <a:rPr lang="es-ES" sz="1000">
                          <a:solidFill>
                            <a:srgbClr val="000000"/>
                          </a:solidFill>
                          <a:effectLst/>
                          <a:latin typeface="+mn-lt"/>
                          <a:ea typeface="Century Gothic" panose="020B0502020202020204" pitchFamily="34" charset="0"/>
                          <a:cs typeface="Century Gothic" panose="020B0502020202020204" pitchFamily="34" charset="0"/>
                        </a:rPr>
                        <a:t> ¿Qué es?</a:t>
                      </a:r>
                      <a:endParaRPr lang="es-ES" sz="1000">
                        <a:solidFill>
                          <a:srgbClr val="000000"/>
                        </a:solidFill>
                        <a:effectLst/>
                        <a:latin typeface="+mn-lt"/>
                        <a:ea typeface="Arial" panose="020B0604020202020204" pitchFamily="34" charset="0"/>
                      </a:endParaRPr>
                    </a:p>
                  </a:txBody>
                  <a:tcPr marL="56854" marR="56854" marT="56854" marB="56854"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gn="just">
                        <a:lnSpc>
                          <a:spcPct val="115000"/>
                        </a:lnSpc>
                        <a:spcAft>
                          <a:spcPts val="0"/>
                        </a:spcAft>
                      </a:pPr>
                      <a:r>
                        <a:rPr lang="es-ES" sz="1000" dirty="0" smtClean="0">
                          <a:solidFill>
                            <a:srgbClr val="000000"/>
                          </a:solidFill>
                          <a:effectLst/>
                          <a:latin typeface="+mn-lt"/>
                          <a:ea typeface="Arial" panose="020B0604020202020204" pitchFamily="34" charset="0"/>
                        </a:rPr>
                        <a:t>Igualdad de cada individuo en el proceso de aprendizaje y la mutualidad que alcance</a:t>
                      </a:r>
                      <a:r>
                        <a:rPr lang="es-ES" sz="1000" baseline="0" dirty="0" smtClean="0">
                          <a:solidFill>
                            <a:srgbClr val="000000"/>
                          </a:solidFill>
                          <a:effectLst/>
                          <a:latin typeface="+mn-lt"/>
                          <a:ea typeface="Arial" panose="020B0604020202020204" pitchFamily="34" charset="0"/>
                        </a:rPr>
                        <a:t> la experiencia y nivel de competitividad.</a:t>
                      </a:r>
                      <a:endParaRPr lang="es-ES" sz="1000" dirty="0">
                        <a:solidFill>
                          <a:srgbClr val="000000"/>
                        </a:solidFill>
                        <a:effectLst/>
                        <a:latin typeface="+mn-lt"/>
                        <a:ea typeface="Arial" panose="020B0604020202020204" pitchFamily="34" charset="0"/>
                      </a:endParaRPr>
                    </a:p>
                  </a:txBody>
                  <a:tcPr marL="56854" marR="56854" marT="56854" marB="56854">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1282405253"/>
                  </a:ext>
                </a:extLst>
              </a:tr>
              <a:tr h="427541">
                <a:tc>
                  <a:txBody>
                    <a:bodyPr/>
                    <a:lstStyle/>
                    <a:p>
                      <a:pPr>
                        <a:lnSpc>
                          <a:spcPct val="115000"/>
                        </a:lnSpc>
                        <a:spcAft>
                          <a:spcPts val="0"/>
                        </a:spcAft>
                      </a:pPr>
                      <a:r>
                        <a:rPr lang="es-ES" sz="1000" b="1" dirty="0">
                          <a:solidFill>
                            <a:srgbClr val="000000"/>
                          </a:solidFill>
                          <a:effectLst/>
                          <a:latin typeface="+mn-lt"/>
                          <a:ea typeface="Century Gothic" panose="020B0502020202020204" pitchFamily="34" charset="0"/>
                          <a:cs typeface="Century Gothic" panose="020B0502020202020204" pitchFamily="34" charset="0"/>
                        </a:rPr>
                        <a:t>2.</a:t>
                      </a:r>
                      <a:r>
                        <a:rPr lang="es-ES" sz="1000" dirty="0">
                          <a:solidFill>
                            <a:srgbClr val="000000"/>
                          </a:solidFill>
                          <a:effectLst/>
                          <a:latin typeface="+mn-lt"/>
                          <a:ea typeface="Century Gothic" panose="020B0502020202020204" pitchFamily="34" charset="0"/>
                          <a:cs typeface="Century Gothic" panose="020B0502020202020204" pitchFamily="34" charset="0"/>
                        </a:rPr>
                        <a:t> </a:t>
                      </a:r>
                      <a:r>
                        <a:rPr lang="es-ES" sz="1000" dirty="0" smtClean="0">
                          <a:solidFill>
                            <a:srgbClr val="000000"/>
                          </a:solidFill>
                          <a:effectLst/>
                          <a:latin typeface="+mn-lt"/>
                          <a:ea typeface="Century Gothic" panose="020B0502020202020204" pitchFamily="34" charset="0"/>
                          <a:cs typeface="Century Gothic" panose="020B0502020202020204" pitchFamily="34" charset="0"/>
                        </a:rPr>
                        <a:t>¿Cuáles son sus características?</a:t>
                      </a:r>
                      <a:endParaRPr lang="es-ES" sz="1000" dirty="0">
                        <a:solidFill>
                          <a:srgbClr val="000000"/>
                        </a:solidFill>
                        <a:effectLst/>
                        <a:latin typeface="+mn-lt"/>
                        <a:ea typeface="Arial" panose="020B0604020202020204" pitchFamily="34" charset="0"/>
                      </a:endParaRPr>
                    </a:p>
                  </a:txBody>
                  <a:tcPr marL="56854" marR="56854" marT="56854" marB="56854"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gn="just">
                        <a:lnSpc>
                          <a:spcPct val="115000"/>
                        </a:lnSpc>
                        <a:spcAft>
                          <a:spcPts val="0"/>
                        </a:spcAft>
                      </a:pPr>
                      <a:r>
                        <a:rPr lang="es-ES" sz="1000" dirty="0" smtClean="0">
                          <a:solidFill>
                            <a:srgbClr val="000000"/>
                          </a:solidFill>
                          <a:effectLst/>
                          <a:latin typeface="+mn-lt"/>
                          <a:ea typeface="Century Gothic" panose="020B0502020202020204" pitchFamily="34" charset="0"/>
                          <a:cs typeface="Century Gothic" panose="020B0502020202020204" pitchFamily="34" charset="0"/>
                        </a:rPr>
                        <a:t>Técnicas</a:t>
                      </a:r>
                      <a:r>
                        <a:rPr lang="es-ES" sz="1000" baseline="0" dirty="0" smtClean="0">
                          <a:solidFill>
                            <a:srgbClr val="000000"/>
                          </a:solidFill>
                          <a:effectLst/>
                          <a:latin typeface="+mn-lt"/>
                          <a:ea typeface="Century Gothic" panose="020B0502020202020204" pitchFamily="34" charset="0"/>
                          <a:cs typeface="Century Gothic" panose="020B0502020202020204" pitchFamily="34" charset="0"/>
                        </a:rPr>
                        <a:t> Grupales.</a:t>
                      </a:r>
                    </a:p>
                    <a:p>
                      <a:pPr algn="just">
                        <a:lnSpc>
                          <a:spcPct val="115000"/>
                        </a:lnSpc>
                        <a:spcAft>
                          <a:spcPts val="0"/>
                        </a:spcAft>
                      </a:pPr>
                      <a:r>
                        <a:rPr lang="es-ES" sz="1000" dirty="0" smtClean="0">
                          <a:solidFill>
                            <a:srgbClr val="000000"/>
                          </a:solidFill>
                          <a:effectLst/>
                          <a:latin typeface="+mn-lt"/>
                          <a:ea typeface="Arial" panose="020B0604020202020204" pitchFamily="34" charset="0"/>
                        </a:rPr>
                        <a:t>Grupos heterogéneos.</a:t>
                      </a:r>
                    </a:p>
                    <a:p>
                      <a:pPr algn="just">
                        <a:lnSpc>
                          <a:spcPct val="115000"/>
                        </a:lnSpc>
                        <a:spcAft>
                          <a:spcPts val="0"/>
                        </a:spcAft>
                      </a:pPr>
                      <a:r>
                        <a:rPr lang="es-ES" sz="1000" dirty="0" smtClean="0">
                          <a:solidFill>
                            <a:srgbClr val="000000"/>
                          </a:solidFill>
                          <a:effectLst/>
                          <a:latin typeface="+mn-lt"/>
                          <a:ea typeface="Arial" panose="020B0604020202020204" pitchFamily="34" charset="0"/>
                        </a:rPr>
                        <a:t>Interdependencia</a:t>
                      </a:r>
                      <a:r>
                        <a:rPr lang="es-ES" sz="1000" baseline="0" dirty="0" smtClean="0">
                          <a:solidFill>
                            <a:srgbClr val="000000"/>
                          </a:solidFill>
                          <a:effectLst/>
                          <a:latin typeface="+mn-lt"/>
                          <a:ea typeface="Arial" panose="020B0604020202020204" pitchFamily="34" charset="0"/>
                        </a:rPr>
                        <a:t> positiva.</a:t>
                      </a:r>
                    </a:p>
                    <a:p>
                      <a:pPr algn="just">
                        <a:lnSpc>
                          <a:spcPct val="115000"/>
                        </a:lnSpc>
                        <a:spcAft>
                          <a:spcPts val="0"/>
                        </a:spcAft>
                      </a:pPr>
                      <a:r>
                        <a:rPr lang="es-ES" sz="1000" baseline="0" dirty="0" smtClean="0">
                          <a:solidFill>
                            <a:srgbClr val="000000"/>
                          </a:solidFill>
                          <a:effectLst/>
                          <a:latin typeface="+mn-lt"/>
                          <a:ea typeface="Arial" panose="020B0604020202020204" pitchFamily="34" charset="0"/>
                        </a:rPr>
                        <a:t>Interacción promocional cara a cara.</a:t>
                      </a:r>
                    </a:p>
                    <a:p>
                      <a:pPr algn="just">
                        <a:lnSpc>
                          <a:spcPct val="115000"/>
                        </a:lnSpc>
                        <a:spcAft>
                          <a:spcPts val="0"/>
                        </a:spcAft>
                      </a:pPr>
                      <a:r>
                        <a:rPr lang="es-ES" sz="1000" baseline="0" dirty="0" smtClean="0">
                          <a:solidFill>
                            <a:srgbClr val="000000"/>
                          </a:solidFill>
                          <a:effectLst/>
                          <a:latin typeface="+mn-lt"/>
                          <a:ea typeface="Arial" panose="020B0604020202020204" pitchFamily="34" charset="0"/>
                        </a:rPr>
                        <a:t>Responsabilidad y valoración personal.</a:t>
                      </a:r>
                      <a:endParaRPr lang="es-ES" sz="1000" dirty="0">
                        <a:solidFill>
                          <a:srgbClr val="000000"/>
                        </a:solidFill>
                        <a:effectLst/>
                        <a:latin typeface="+mn-lt"/>
                        <a:ea typeface="Arial" panose="020B0604020202020204" pitchFamily="34" charset="0"/>
                      </a:endParaRPr>
                    </a:p>
                  </a:txBody>
                  <a:tcPr marL="56854" marR="56854" marT="56854" marB="56854">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3507768754"/>
                  </a:ext>
                </a:extLst>
              </a:tr>
              <a:tr h="584458">
                <a:tc>
                  <a:txBody>
                    <a:bodyPr/>
                    <a:lstStyle/>
                    <a:p>
                      <a:pPr>
                        <a:lnSpc>
                          <a:spcPct val="115000"/>
                        </a:lnSpc>
                        <a:spcAft>
                          <a:spcPts val="0"/>
                        </a:spcAft>
                      </a:pPr>
                      <a:r>
                        <a:rPr lang="es-ES" sz="1000" b="1" dirty="0">
                          <a:solidFill>
                            <a:srgbClr val="000000"/>
                          </a:solidFill>
                          <a:effectLst/>
                          <a:latin typeface="+mn-lt"/>
                          <a:ea typeface="Century Gothic" panose="020B0502020202020204" pitchFamily="34" charset="0"/>
                          <a:cs typeface="Century Gothic" panose="020B0502020202020204" pitchFamily="34" charset="0"/>
                        </a:rPr>
                        <a:t>3.</a:t>
                      </a:r>
                      <a:r>
                        <a:rPr lang="es-ES" sz="1000" dirty="0">
                          <a:solidFill>
                            <a:srgbClr val="000000"/>
                          </a:solidFill>
                          <a:effectLst/>
                          <a:latin typeface="+mn-lt"/>
                          <a:ea typeface="Century Gothic" panose="020B0502020202020204" pitchFamily="34" charset="0"/>
                          <a:cs typeface="Century Gothic" panose="020B0502020202020204" pitchFamily="34" charset="0"/>
                        </a:rPr>
                        <a:t> </a:t>
                      </a:r>
                      <a:r>
                        <a:rPr lang="es-ES" sz="1000" dirty="0" smtClean="0">
                          <a:solidFill>
                            <a:srgbClr val="000000"/>
                          </a:solidFill>
                          <a:effectLst/>
                          <a:latin typeface="+mn-lt"/>
                          <a:ea typeface="Century Gothic" panose="020B0502020202020204" pitchFamily="34" charset="0"/>
                          <a:cs typeface="Century Gothic" panose="020B0502020202020204" pitchFamily="34" charset="0"/>
                        </a:rPr>
                        <a:t>¿Cuáles son sus objetivos?</a:t>
                      </a:r>
                      <a:endParaRPr lang="es-ES" sz="1000" dirty="0">
                        <a:solidFill>
                          <a:srgbClr val="000000"/>
                        </a:solidFill>
                        <a:effectLst/>
                        <a:latin typeface="+mn-lt"/>
                        <a:ea typeface="Arial" panose="020B0604020202020204" pitchFamily="34" charset="0"/>
                      </a:endParaRPr>
                    </a:p>
                  </a:txBody>
                  <a:tcPr marL="56854" marR="56854" marT="56854" marB="56854"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gn="just">
                        <a:lnSpc>
                          <a:spcPct val="115000"/>
                        </a:lnSpc>
                        <a:spcAft>
                          <a:spcPts val="0"/>
                        </a:spcAft>
                      </a:pPr>
                      <a:r>
                        <a:rPr lang="es-ES" sz="1000" dirty="0" smtClean="0">
                          <a:solidFill>
                            <a:srgbClr val="000000"/>
                          </a:solidFill>
                          <a:effectLst/>
                          <a:latin typeface="+mn-lt"/>
                          <a:ea typeface="Arial" panose="020B0604020202020204" pitchFamily="34" charset="0"/>
                        </a:rPr>
                        <a:t>Desarrollo de habilidades de cooperación.</a:t>
                      </a:r>
                    </a:p>
                    <a:p>
                      <a:pPr algn="just">
                        <a:lnSpc>
                          <a:spcPct val="115000"/>
                        </a:lnSpc>
                        <a:spcAft>
                          <a:spcPts val="0"/>
                        </a:spcAft>
                      </a:pPr>
                      <a:r>
                        <a:rPr lang="es-ES" sz="1000" dirty="0" smtClean="0">
                          <a:solidFill>
                            <a:srgbClr val="000000"/>
                          </a:solidFill>
                          <a:effectLst/>
                          <a:latin typeface="+mn-lt"/>
                          <a:ea typeface="Arial" panose="020B0604020202020204" pitchFamily="34" charset="0"/>
                        </a:rPr>
                        <a:t>Conformación</a:t>
                      </a:r>
                      <a:r>
                        <a:rPr lang="es-ES" sz="1000" baseline="0" dirty="0" smtClean="0">
                          <a:solidFill>
                            <a:srgbClr val="000000"/>
                          </a:solidFill>
                          <a:effectLst/>
                          <a:latin typeface="+mn-lt"/>
                          <a:ea typeface="Arial" panose="020B0604020202020204" pitchFamily="34" charset="0"/>
                        </a:rPr>
                        <a:t> de grupos de trabajo.</a:t>
                      </a:r>
                    </a:p>
                    <a:p>
                      <a:pPr algn="just">
                        <a:lnSpc>
                          <a:spcPct val="115000"/>
                        </a:lnSpc>
                        <a:spcAft>
                          <a:spcPts val="0"/>
                        </a:spcAft>
                      </a:pPr>
                      <a:r>
                        <a:rPr lang="es-ES" sz="1000" baseline="0" dirty="0" smtClean="0">
                          <a:solidFill>
                            <a:srgbClr val="000000"/>
                          </a:solidFill>
                          <a:effectLst/>
                          <a:latin typeface="+mn-lt"/>
                          <a:ea typeface="Arial" panose="020B0604020202020204" pitchFamily="34" charset="0"/>
                        </a:rPr>
                        <a:t>Desarrollo de habilidades interpersonales.</a:t>
                      </a:r>
                      <a:endParaRPr lang="es-ES" sz="1000" dirty="0">
                        <a:solidFill>
                          <a:srgbClr val="000000"/>
                        </a:solidFill>
                        <a:effectLst/>
                        <a:latin typeface="+mn-lt"/>
                        <a:ea typeface="Arial" panose="020B0604020202020204" pitchFamily="34" charset="0"/>
                      </a:endParaRPr>
                    </a:p>
                  </a:txBody>
                  <a:tcPr marL="56854" marR="56854" marT="56854" marB="56854">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2522505860"/>
                  </a:ext>
                </a:extLst>
              </a:tr>
            </a:tbl>
          </a:graphicData>
        </a:graphic>
      </p:graphicFrame>
    </p:spTree>
    <p:extLst>
      <p:ext uri="{BB962C8B-B14F-4D97-AF65-F5344CB8AC3E}">
        <p14:creationId xmlns:p14="http://schemas.microsoft.com/office/powerpoint/2010/main" val="20398923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3" name="Imagen 2"/>
          <p:cNvPicPr>
            <a:picLocks noChangeAspect="1"/>
          </p:cNvPicPr>
          <p:nvPr/>
        </p:nvPicPr>
        <p:blipFill>
          <a:blip r:embed="rId4"/>
          <a:stretch>
            <a:fillRect/>
          </a:stretch>
        </p:blipFill>
        <p:spPr>
          <a:xfrm>
            <a:off x="1" y="4225590"/>
            <a:ext cx="9144000" cy="917913"/>
          </a:xfrm>
          <a:prstGeom prst="rect">
            <a:avLst/>
          </a:prstGeom>
        </p:spPr>
      </p:pic>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l="5435" t="12344" r="8152" b="7877"/>
          <a:stretch/>
        </p:blipFill>
        <p:spPr>
          <a:xfrm>
            <a:off x="7453424" y="4112145"/>
            <a:ext cx="1690577" cy="1031358"/>
          </a:xfrm>
          <a:prstGeom prst="rect">
            <a:avLst/>
          </a:prstGeom>
        </p:spPr>
      </p:pic>
      <p:graphicFrame>
        <p:nvGraphicFramePr>
          <p:cNvPr id="9" name="Marcador de contenido 8">
            <a:extLst>
              <a:ext uri="{FF2B5EF4-FFF2-40B4-BE49-F238E27FC236}">
                <a16:creationId xmlns:a16="http://schemas.microsoft.com/office/drawing/2014/main" id="{35D9D719-37B8-4FB6-BCE6-F7FA148BCDFB}"/>
              </a:ext>
            </a:extLst>
          </p:cNvPr>
          <p:cNvGraphicFramePr>
            <a:graphicFrameLocks/>
          </p:cNvGraphicFramePr>
          <p:nvPr>
            <p:extLst>
              <p:ext uri="{D42A27DB-BD31-4B8C-83A1-F6EECF244321}">
                <p14:modId xmlns:p14="http://schemas.microsoft.com/office/powerpoint/2010/main" val="2921793009"/>
              </p:ext>
            </p:extLst>
          </p:nvPr>
        </p:nvGraphicFramePr>
        <p:xfrm>
          <a:off x="457201" y="1817889"/>
          <a:ext cx="8229600" cy="2128776"/>
        </p:xfrm>
        <a:graphic>
          <a:graphicData uri="http://schemas.openxmlformats.org/drawingml/2006/table">
            <a:tbl>
              <a:tblPr/>
              <a:tblGrid>
                <a:gridCol w="1687088">
                  <a:extLst>
                    <a:ext uri="{9D8B030D-6E8A-4147-A177-3AD203B41FA5}">
                      <a16:colId xmlns:a16="http://schemas.microsoft.com/office/drawing/2014/main" val="2388105964"/>
                    </a:ext>
                  </a:extLst>
                </a:gridCol>
                <a:gridCol w="6542512">
                  <a:extLst>
                    <a:ext uri="{9D8B030D-6E8A-4147-A177-3AD203B41FA5}">
                      <a16:colId xmlns:a16="http://schemas.microsoft.com/office/drawing/2014/main" val="889712106"/>
                    </a:ext>
                  </a:extLst>
                </a:gridCol>
              </a:tblGrid>
              <a:tr h="0">
                <a:tc gridSpan="2">
                  <a:txBody>
                    <a:bodyPr/>
                    <a:lstStyle/>
                    <a:p>
                      <a:pPr algn="ctr">
                        <a:lnSpc>
                          <a:spcPct val="115000"/>
                        </a:lnSpc>
                        <a:spcAft>
                          <a:spcPts val="0"/>
                        </a:spcAft>
                      </a:pPr>
                      <a:r>
                        <a:rPr lang="es-ES" sz="1200" b="1" dirty="0" smtClean="0">
                          <a:solidFill>
                            <a:srgbClr val="000000"/>
                          </a:solidFill>
                          <a:effectLst/>
                          <a:latin typeface="+mn-lt"/>
                          <a:ea typeface="Century Gothic" panose="020B0502020202020204" pitchFamily="34" charset="0"/>
                          <a:cs typeface="Century Gothic" panose="020B0502020202020204" pitchFamily="34" charset="0"/>
                        </a:rPr>
                        <a:t>El Aprendizaje Cooperativo</a:t>
                      </a:r>
                      <a:endParaRPr lang="es-ES" sz="1200" dirty="0">
                        <a:solidFill>
                          <a:srgbClr val="000000"/>
                        </a:solidFill>
                        <a:effectLst/>
                        <a:latin typeface="+mn-lt"/>
                        <a:ea typeface="Arial" panose="020B0604020202020204" pitchFamily="34" charset="0"/>
                      </a:endParaRPr>
                    </a:p>
                  </a:txBody>
                  <a:tcPr marL="56854" marR="56854" marT="56854" marB="56854">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3268164961"/>
                  </a:ext>
                </a:extLst>
              </a:tr>
              <a:tr h="584458">
                <a:tc>
                  <a:txBody>
                    <a:bodyPr/>
                    <a:lstStyle/>
                    <a:p>
                      <a:pPr>
                        <a:lnSpc>
                          <a:spcPct val="115000"/>
                        </a:lnSpc>
                        <a:spcAft>
                          <a:spcPts val="0"/>
                        </a:spcAft>
                      </a:pPr>
                      <a:r>
                        <a:rPr lang="es-ES" sz="1000" b="1" dirty="0" smtClean="0">
                          <a:solidFill>
                            <a:srgbClr val="000000"/>
                          </a:solidFill>
                          <a:effectLst/>
                          <a:latin typeface="+mn-lt"/>
                          <a:ea typeface="Century Gothic" panose="020B0502020202020204" pitchFamily="34" charset="0"/>
                          <a:cs typeface="Century Gothic" panose="020B0502020202020204" pitchFamily="34" charset="0"/>
                        </a:rPr>
                        <a:t>4.</a:t>
                      </a:r>
                      <a:r>
                        <a:rPr lang="es-ES" sz="1000" dirty="0" smtClean="0">
                          <a:solidFill>
                            <a:srgbClr val="000000"/>
                          </a:solidFill>
                          <a:effectLst/>
                          <a:latin typeface="+mn-lt"/>
                          <a:ea typeface="Century Gothic" panose="020B0502020202020204" pitchFamily="34" charset="0"/>
                          <a:cs typeface="Century Gothic" panose="020B0502020202020204" pitchFamily="34" charset="0"/>
                        </a:rPr>
                        <a:t> ¿Cuáles son</a:t>
                      </a:r>
                      <a:r>
                        <a:rPr lang="es-ES" sz="1000" baseline="0" dirty="0" smtClean="0">
                          <a:solidFill>
                            <a:srgbClr val="000000"/>
                          </a:solidFill>
                          <a:effectLst/>
                          <a:latin typeface="+mn-lt"/>
                          <a:ea typeface="Century Gothic" panose="020B0502020202020204" pitchFamily="34" charset="0"/>
                          <a:cs typeface="Century Gothic" panose="020B0502020202020204" pitchFamily="34" charset="0"/>
                        </a:rPr>
                        <a:t> las acciones de planeación o acompañamiento más importantes del profesor en este tipo de trabajo</a:t>
                      </a:r>
                      <a:r>
                        <a:rPr lang="es-ES" sz="1000" dirty="0" smtClean="0">
                          <a:solidFill>
                            <a:srgbClr val="000000"/>
                          </a:solidFill>
                          <a:effectLst/>
                          <a:latin typeface="+mn-lt"/>
                          <a:ea typeface="Century Gothic" panose="020B0502020202020204" pitchFamily="34" charset="0"/>
                          <a:cs typeface="Century Gothic" panose="020B0502020202020204" pitchFamily="34" charset="0"/>
                        </a:rPr>
                        <a:t>?</a:t>
                      </a:r>
                      <a:endParaRPr lang="es-ES" sz="1000" dirty="0">
                        <a:solidFill>
                          <a:srgbClr val="000000"/>
                        </a:solidFill>
                        <a:effectLst/>
                        <a:latin typeface="+mn-lt"/>
                        <a:ea typeface="Arial" panose="020B0604020202020204" pitchFamily="34" charset="0"/>
                      </a:endParaRPr>
                    </a:p>
                  </a:txBody>
                  <a:tcPr marL="56854" marR="56854" marT="56854" marB="56854"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gn="just">
                        <a:lnSpc>
                          <a:spcPct val="115000"/>
                        </a:lnSpc>
                        <a:spcAft>
                          <a:spcPts val="0"/>
                        </a:spcAft>
                      </a:pPr>
                      <a:r>
                        <a:rPr lang="es-ES" sz="1000" dirty="0" smtClean="0">
                          <a:solidFill>
                            <a:srgbClr val="000000"/>
                          </a:solidFill>
                          <a:effectLst/>
                          <a:latin typeface="+mn-lt"/>
                          <a:ea typeface="Arial" panose="020B0604020202020204" pitchFamily="34" charset="0"/>
                        </a:rPr>
                        <a:t>Conformación y</a:t>
                      </a:r>
                      <a:r>
                        <a:rPr lang="es-ES" sz="1000" baseline="0" dirty="0" smtClean="0">
                          <a:solidFill>
                            <a:srgbClr val="000000"/>
                          </a:solidFill>
                          <a:effectLst/>
                          <a:latin typeface="+mn-lt"/>
                          <a:ea typeface="Arial" panose="020B0604020202020204" pitchFamily="34" charset="0"/>
                        </a:rPr>
                        <a:t> conducción de grupos.</a:t>
                      </a:r>
                    </a:p>
                    <a:p>
                      <a:pPr algn="just">
                        <a:lnSpc>
                          <a:spcPct val="115000"/>
                        </a:lnSpc>
                        <a:spcAft>
                          <a:spcPts val="0"/>
                        </a:spcAft>
                      </a:pPr>
                      <a:r>
                        <a:rPr lang="es-ES" sz="1000" baseline="0" dirty="0" smtClean="0">
                          <a:solidFill>
                            <a:srgbClr val="000000"/>
                          </a:solidFill>
                          <a:effectLst/>
                          <a:latin typeface="+mn-lt"/>
                          <a:ea typeface="Arial" panose="020B0604020202020204" pitchFamily="34" charset="0"/>
                        </a:rPr>
                        <a:t>Supervisión y monitoreo.</a:t>
                      </a:r>
                    </a:p>
                    <a:p>
                      <a:pPr algn="just">
                        <a:lnSpc>
                          <a:spcPct val="115000"/>
                        </a:lnSpc>
                        <a:spcAft>
                          <a:spcPts val="0"/>
                        </a:spcAft>
                      </a:pPr>
                      <a:r>
                        <a:rPr lang="es-ES" sz="1000" baseline="0" dirty="0" smtClean="0">
                          <a:solidFill>
                            <a:srgbClr val="000000"/>
                          </a:solidFill>
                          <a:effectLst/>
                          <a:latin typeface="+mn-lt"/>
                          <a:ea typeface="Arial" panose="020B0604020202020204" pitchFamily="34" charset="0"/>
                        </a:rPr>
                        <a:t>Autoevaluación, evacuación de habilidades, procesos y productos.</a:t>
                      </a:r>
                    </a:p>
                    <a:p>
                      <a:pPr algn="just">
                        <a:lnSpc>
                          <a:spcPct val="115000"/>
                        </a:lnSpc>
                        <a:spcAft>
                          <a:spcPts val="0"/>
                        </a:spcAft>
                      </a:pPr>
                      <a:endParaRPr lang="es-ES" sz="1000" dirty="0">
                        <a:solidFill>
                          <a:srgbClr val="000000"/>
                        </a:solidFill>
                        <a:effectLst/>
                        <a:latin typeface="+mn-lt"/>
                        <a:ea typeface="Arial" panose="020B0604020202020204" pitchFamily="34" charset="0"/>
                      </a:endParaRPr>
                    </a:p>
                  </a:txBody>
                  <a:tcPr marL="56854" marR="56854" marT="56854" marB="56854">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1282405253"/>
                  </a:ext>
                </a:extLst>
              </a:tr>
              <a:tr h="427541">
                <a:tc>
                  <a:txBody>
                    <a:bodyPr/>
                    <a:lstStyle/>
                    <a:p>
                      <a:pPr>
                        <a:lnSpc>
                          <a:spcPct val="115000"/>
                        </a:lnSpc>
                        <a:spcAft>
                          <a:spcPts val="0"/>
                        </a:spcAft>
                      </a:pPr>
                      <a:r>
                        <a:rPr lang="es-ES" sz="1000" b="1" dirty="0" smtClean="0">
                          <a:solidFill>
                            <a:srgbClr val="000000"/>
                          </a:solidFill>
                          <a:effectLst/>
                          <a:latin typeface="+mn-lt"/>
                          <a:ea typeface="Century Gothic" panose="020B0502020202020204" pitchFamily="34" charset="0"/>
                          <a:cs typeface="Century Gothic" panose="020B0502020202020204" pitchFamily="34" charset="0"/>
                        </a:rPr>
                        <a:t>5.</a:t>
                      </a:r>
                      <a:r>
                        <a:rPr lang="es-ES" sz="1000" dirty="0" smtClean="0">
                          <a:solidFill>
                            <a:srgbClr val="000000"/>
                          </a:solidFill>
                          <a:effectLst/>
                          <a:latin typeface="+mn-lt"/>
                          <a:ea typeface="Century Gothic" panose="020B0502020202020204" pitchFamily="34" charset="0"/>
                          <a:cs typeface="Century Gothic" panose="020B0502020202020204" pitchFamily="34" charset="0"/>
                        </a:rPr>
                        <a:t> ¿De qué manera se vinculan el trabajo interdisciplinario y el aprendizaje</a:t>
                      </a:r>
                      <a:r>
                        <a:rPr lang="es-ES" sz="1000" baseline="0" dirty="0" smtClean="0">
                          <a:solidFill>
                            <a:srgbClr val="000000"/>
                          </a:solidFill>
                          <a:effectLst/>
                          <a:latin typeface="+mn-lt"/>
                          <a:ea typeface="Century Gothic" panose="020B0502020202020204" pitchFamily="34" charset="0"/>
                          <a:cs typeface="Century Gothic" panose="020B0502020202020204" pitchFamily="34" charset="0"/>
                        </a:rPr>
                        <a:t> cooperativo</a:t>
                      </a:r>
                      <a:r>
                        <a:rPr lang="es-ES" sz="1000" dirty="0" smtClean="0">
                          <a:solidFill>
                            <a:srgbClr val="000000"/>
                          </a:solidFill>
                          <a:effectLst/>
                          <a:latin typeface="+mn-lt"/>
                          <a:ea typeface="Century Gothic" panose="020B0502020202020204" pitchFamily="34" charset="0"/>
                          <a:cs typeface="Century Gothic" panose="020B0502020202020204" pitchFamily="34" charset="0"/>
                        </a:rPr>
                        <a:t>?</a:t>
                      </a:r>
                      <a:endParaRPr lang="es-ES" sz="1000" dirty="0">
                        <a:solidFill>
                          <a:srgbClr val="000000"/>
                        </a:solidFill>
                        <a:effectLst/>
                        <a:latin typeface="+mn-lt"/>
                        <a:ea typeface="Arial" panose="020B0604020202020204" pitchFamily="34" charset="0"/>
                      </a:endParaRPr>
                    </a:p>
                  </a:txBody>
                  <a:tcPr marL="56854" marR="56854" marT="56854" marB="56854"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gn="just">
                        <a:lnSpc>
                          <a:spcPct val="115000"/>
                        </a:lnSpc>
                        <a:spcAft>
                          <a:spcPts val="0"/>
                        </a:spcAft>
                      </a:pPr>
                      <a:r>
                        <a:rPr lang="es-ES" sz="1000" dirty="0" smtClean="0">
                          <a:solidFill>
                            <a:srgbClr val="000000"/>
                          </a:solidFill>
                          <a:effectLst/>
                          <a:latin typeface="+mn-lt"/>
                          <a:ea typeface="Century Gothic" panose="020B0502020202020204" pitchFamily="34" charset="0"/>
                          <a:cs typeface="Century Gothic" panose="020B0502020202020204" pitchFamily="34" charset="0"/>
                        </a:rPr>
                        <a:t>Se vinculan en la planeación el</a:t>
                      </a:r>
                      <a:r>
                        <a:rPr lang="es-ES" sz="1000" baseline="0" dirty="0" smtClean="0">
                          <a:solidFill>
                            <a:srgbClr val="000000"/>
                          </a:solidFill>
                          <a:effectLst/>
                          <a:latin typeface="+mn-lt"/>
                          <a:ea typeface="Century Gothic" panose="020B0502020202020204" pitchFamily="34" charset="0"/>
                          <a:cs typeface="Century Gothic" panose="020B0502020202020204" pitchFamily="34" charset="0"/>
                        </a:rPr>
                        <a:t> diseño y en los objetivos del aprendizaje porque integran el conocimiento de diversas disciplinas.</a:t>
                      </a:r>
                      <a:endParaRPr lang="es-ES" sz="1000" dirty="0">
                        <a:solidFill>
                          <a:srgbClr val="000000"/>
                        </a:solidFill>
                        <a:effectLst/>
                        <a:latin typeface="+mn-lt"/>
                        <a:ea typeface="Arial" panose="020B0604020202020204" pitchFamily="34" charset="0"/>
                      </a:endParaRPr>
                    </a:p>
                  </a:txBody>
                  <a:tcPr marL="56854" marR="56854" marT="56854" marB="56854">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3507768754"/>
                  </a:ext>
                </a:extLst>
              </a:tr>
            </a:tbl>
          </a:graphicData>
        </a:graphic>
      </p:graphicFrame>
    </p:spTree>
    <p:extLst>
      <p:ext uri="{BB962C8B-B14F-4D97-AF65-F5344CB8AC3E}">
        <p14:creationId xmlns:p14="http://schemas.microsoft.com/office/powerpoint/2010/main" val="241810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7355</TotalTime>
  <Words>5263</Words>
  <Application>Microsoft Office PowerPoint</Application>
  <PresentationFormat>Presentación en pantalla (16:9)</PresentationFormat>
  <Paragraphs>651</Paragraphs>
  <Slides>45</Slides>
  <Notes>45</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45</vt:i4>
      </vt:variant>
    </vt:vector>
  </HeadingPairs>
  <TitlesOfParts>
    <vt:vector size="54" baseType="lpstr">
      <vt:lpstr>Helvetica Light</vt:lpstr>
      <vt:lpstr>Arial Rounded MT Bold</vt:lpstr>
      <vt:lpstr>Roboto</vt:lpstr>
      <vt:lpstr>Roboto Slab</vt:lpstr>
      <vt:lpstr>Century Gothic</vt:lpstr>
      <vt:lpstr>MS PGothic</vt:lpstr>
      <vt:lpstr>Arial</vt:lpstr>
      <vt:lpstr>Bookman Old Style</vt:lpstr>
      <vt:lpstr>Marina</vt:lpstr>
      <vt:lpstr>Campus Roma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Preparatoria La Salle del Pedregal</dc:title>
  <dc:creator>Victoria Acuña Fujiwara</dc:creator>
  <cp:lastModifiedBy>joseph</cp:lastModifiedBy>
  <cp:revision>125</cp:revision>
  <dcterms:modified xsi:type="dcterms:W3CDTF">2018-02-21T23:39:58Z</dcterms:modified>
</cp:coreProperties>
</file>