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69" r:id="rId26"/>
    <p:sldId id="286" r:id="rId27"/>
    <p:sldId id="287" r:id="rId28"/>
    <p:sldId id="288" r:id="rId29"/>
    <p:sldId id="289" r:id="rId30"/>
    <p:sldId id="290" r:id="rId31"/>
    <p:sldId id="291" r:id="rId32"/>
    <p:sldId id="271" r:id="rId33"/>
    <p:sldId id="272" r:id="rId34"/>
    <p:sldId id="274" r:id="rId35"/>
    <p:sldId id="273" r:id="rId36"/>
    <p:sldId id="270" r:id="rId37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8" d="100"/>
          <a:sy n="78" d="100"/>
        </p:scale>
        <p:origin x="-1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148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111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861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788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912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87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793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110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872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097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901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1CCCB-08A7-3941-8800-3031AA1197BA}" type="datetimeFigureOut">
              <a:rPr lang="es-ES_tradnl" smtClean="0"/>
              <a:t>23/02/18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F8F44-E8A9-B44E-8183-04F753979D0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8102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27051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/>
            </a:r>
            <a:br>
              <a:rPr lang="es-ES_tradnl" dirty="0"/>
            </a:br>
            <a:r>
              <a:rPr lang="es-ES_tradnl" dirty="0" smtClean="0"/>
              <a:t>Preparatoria Universidad Panamericana Campus </a:t>
            </a:r>
            <a:r>
              <a:rPr lang="es-ES_tradnl" dirty="0" err="1" smtClean="0"/>
              <a:t>Yaocalli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0200" y="4572000"/>
            <a:ext cx="6400800" cy="838200"/>
          </a:xfrm>
        </p:spPr>
        <p:txBody>
          <a:bodyPr/>
          <a:lstStyle/>
          <a:p>
            <a:r>
              <a:rPr lang="es-ES_tradnl" dirty="0" smtClean="0"/>
              <a:t>Equipo 2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533400"/>
            <a:ext cx="2058772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PRODUCTO 6</a:t>
            </a:r>
            <a:endParaRPr lang="es-ES" sz="4000" b="1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6216209-73F3-4E0C-99A5-976297E4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117"/>
            <a:ext cx="8971945" cy="54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0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6787970-2957-4449-BDD6-C1CB9316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6" y="548680"/>
            <a:ext cx="907300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8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C73EF06-5F9C-433F-A758-6CDDACA4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548680"/>
            <a:ext cx="5688632" cy="588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PRODUCTO 7</a:t>
            </a:r>
            <a:endParaRPr lang="es-ES" b="1" dirty="0"/>
          </a:p>
        </p:txBody>
      </p:sp>
      <p:pic>
        <p:nvPicPr>
          <p:cNvPr id="6" name="Imagen 5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691"/>
            <a:ext cx="9144000" cy="5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9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" y="692696"/>
            <a:ext cx="9144000" cy="57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3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73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4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0" y="188640"/>
            <a:ext cx="9144000" cy="63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5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1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3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6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8" y="332656"/>
            <a:ext cx="9144000" cy="625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7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1"/>
            <a:ext cx="9144000" cy="64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Proyecto: Edición Genética</a:t>
            </a:r>
            <a:endParaRPr lang="es-ES_tradnl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Danira</a:t>
            </a:r>
            <a:r>
              <a:rPr lang="es-ES_tradnl" dirty="0" smtClean="0"/>
              <a:t> Toral Ríos </a:t>
            </a:r>
            <a:r>
              <a:rPr lang="es-ES_tradnl" dirty="0" err="1" smtClean="0"/>
              <a:t>–</a:t>
            </a:r>
            <a:r>
              <a:rPr lang="es-ES_tradnl" dirty="0" smtClean="0"/>
              <a:t> Biología IV</a:t>
            </a:r>
          </a:p>
          <a:p>
            <a:r>
              <a:rPr lang="es-ES_tradnl" dirty="0" smtClean="0"/>
              <a:t>María Cristina González Celorio </a:t>
            </a:r>
            <a:r>
              <a:rPr lang="es-ES_tradnl" dirty="0" err="1" smtClean="0"/>
              <a:t>–</a:t>
            </a:r>
            <a:r>
              <a:rPr lang="es-ES_tradnl" dirty="0" smtClean="0"/>
              <a:t> Orientación Educativa V</a:t>
            </a:r>
          </a:p>
          <a:p>
            <a:r>
              <a:rPr lang="es-ES_tradnl" dirty="0" smtClean="0"/>
              <a:t>María Emilia Kiehnle Montejano </a:t>
            </a:r>
            <a:r>
              <a:rPr lang="es-ES_tradnl" dirty="0" err="1" smtClean="0"/>
              <a:t>–</a:t>
            </a:r>
            <a:r>
              <a:rPr lang="es-ES_tradnl" dirty="0" smtClean="0"/>
              <a:t> Ética</a:t>
            </a:r>
          </a:p>
          <a:p>
            <a:endParaRPr lang="es-ES_tradnl" dirty="0" smtClean="0"/>
          </a:p>
          <a:p>
            <a:pPr algn="ctr">
              <a:buNone/>
            </a:pPr>
            <a:r>
              <a:rPr lang="es-ES_tradnl" sz="3600" dirty="0" smtClean="0"/>
              <a:t>Curso: 2017-2018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8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3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8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107"/>
            <a:ext cx="9144000" cy="62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7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0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243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06090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PRODUCTO 8</a:t>
            </a:r>
            <a:endParaRPr lang="es-ES" sz="4000" b="1" dirty="0"/>
          </a:p>
        </p:txBody>
      </p:sp>
      <p:pic>
        <p:nvPicPr>
          <p:cNvPr id="4" name="Imagen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" y="711883"/>
            <a:ext cx="8383647" cy="59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34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4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76"/>
            <a:ext cx="9144000" cy="639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777"/>
            <a:ext cx="9144000" cy="63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6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690"/>
            <a:ext cx="9144000" cy="64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2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47375"/>
            <a:ext cx="8229600" cy="717329"/>
          </a:xfrm>
        </p:spPr>
        <p:txBody>
          <a:bodyPr>
            <a:normAutofit fontScale="90000"/>
          </a:bodyPr>
          <a:lstStyle/>
          <a:p>
            <a:r>
              <a:rPr lang="es-ES_tradnl" b="1" dirty="0" smtClean="0"/>
              <a:t>PRODUCTO 1</a:t>
            </a:r>
            <a:endParaRPr lang="es-ES_tradnl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7" t="24721" r="21408" b="28303"/>
          <a:stretch/>
        </p:blipFill>
        <p:spPr>
          <a:xfrm>
            <a:off x="827584" y="764704"/>
            <a:ext cx="7696021" cy="571733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3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33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967" y="58614"/>
            <a:ext cx="7787208" cy="850106"/>
          </a:xfrm>
        </p:spPr>
        <p:txBody>
          <a:bodyPr>
            <a:noAutofit/>
          </a:bodyPr>
          <a:lstStyle/>
          <a:p>
            <a:pPr algn="r"/>
            <a:r>
              <a:rPr lang="es-ES" sz="3600" b="1" dirty="0" smtClean="0"/>
              <a:t>INTRODUCCIÓN Y/O JUSTIFICACIÓN DEL PROYECTO</a:t>
            </a:r>
            <a:endParaRPr lang="es-ES" sz="36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51520" y="1203247"/>
            <a:ext cx="8640960" cy="5466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sz="1800" dirty="0" smtClean="0">
                <a:latin typeface="Century Gothic"/>
                <a:cs typeface="Century Gothic"/>
              </a:rPr>
              <a:t>Durante décadas, el hombre ha tratado de editar el ADN con fines de obtener productos en diferentes campos como lo son salud, alimentación y agricultura. Las técnicas que se han desarrollado hasta la actualidad presentan diversas ventajas y desventajas, que han sido analizadas bajo puntos de vista biológicos, psicológicos y éticos. Una de las aplicaciones que se ha estudiado en relación a estas técnicas, es la posible cura de Enfermedades relacionadas a la presencia de mutaciones y/o aberraciones genéticas desde la etapa embrionaria, como el Síndrome de Down. </a:t>
            </a:r>
          </a:p>
          <a:p>
            <a:pPr algn="just"/>
            <a:endParaRPr lang="es-ES" sz="1800" dirty="0" smtClean="0">
              <a:latin typeface="Century Gothic"/>
              <a:cs typeface="Century Gothic"/>
            </a:endParaRPr>
          </a:p>
          <a:p>
            <a:pPr marL="0" indent="0" algn="just">
              <a:buNone/>
            </a:pPr>
            <a:r>
              <a:rPr lang="es-ES" sz="1800" dirty="0" smtClean="0">
                <a:latin typeface="Century Gothic"/>
                <a:cs typeface="Century Gothic"/>
              </a:rPr>
              <a:t>El tomar una decisión acerca de aplicar o no la edición genética en embriones, genera conflictos profundos entre el ser y el hacer. Derivado de observaciones directas, hemos percibido que las alumnas de 5to de preparatoria, están expuestas a diferentes tomas de decisiones y juicios éticos que les generan incertidumbre, lo cual puede deberse a la falta de herramientas adecuadas  para abordar problemas bajo diferentes enfoques. Por tal motivo, creemos que el análisis de la edición genética aplicada  a una enfermedad específica como la Trisomía 21, representa un problema adecuado que puede ser abordado de forma interdisciplinaria.</a:t>
            </a:r>
            <a:endParaRPr lang="es-ES"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3839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575" y="116632"/>
            <a:ext cx="8229600" cy="634082"/>
          </a:xfrm>
        </p:spPr>
        <p:txBody>
          <a:bodyPr>
            <a:noAutofit/>
          </a:bodyPr>
          <a:lstStyle/>
          <a:p>
            <a:pPr algn="r"/>
            <a:r>
              <a:rPr lang="es-ES" sz="3600" b="1" dirty="0" smtClean="0"/>
              <a:t>OBJETIVO GENERAL DEL PROYECTO</a:t>
            </a:r>
            <a:endParaRPr lang="es-ES" sz="3600" b="1" dirty="0"/>
          </a:p>
        </p:txBody>
      </p:sp>
      <p:sp>
        <p:nvSpPr>
          <p:cNvPr id="4" name="Rectángulo 3"/>
          <p:cNvSpPr/>
          <p:nvPr/>
        </p:nvSpPr>
        <p:spPr>
          <a:xfrm>
            <a:off x="491510" y="90872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entury Gothic"/>
                <a:cs typeface="Century Gothic"/>
              </a:rPr>
              <a:t>Que las alumnas adquieran los conocimientos y habilidades necesarias para tomar una decisión asertiva y ética frente al problema planteado sobre la edición genética de una persona con Trisomía 21.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62880" y="1908611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 smtClean="0"/>
              <a:t>OBJETIVO POR DISCIPLINA</a:t>
            </a:r>
            <a:endParaRPr lang="es-ES" sz="3600" b="1" dirty="0"/>
          </a:p>
        </p:txBody>
      </p:sp>
      <p:sp>
        <p:nvSpPr>
          <p:cNvPr id="6" name="Rectángulo 5"/>
          <p:cNvSpPr/>
          <p:nvPr/>
        </p:nvSpPr>
        <p:spPr>
          <a:xfrm>
            <a:off x="323528" y="2852936"/>
            <a:ext cx="2664296" cy="3528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275856" y="2852936"/>
            <a:ext cx="2664296" cy="35283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228184" y="2844437"/>
            <a:ext cx="2664296" cy="3528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6427573" y="2893000"/>
            <a:ext cx="228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/>
              <a:t>BIOLOGÍA IV:</a:t>
            </a:r>
          </a:p>
          <a:p>
            <a:r>
              <a:rPr lang="es-ES" dirty="0" smtClean="0"/>
              <a:t>-</a:t>
            </a:r>
            <a:r>
              <a:rPr lang="es-ES" dirty="0"/>
              <a:t>Pensamiento crítico.</a:t>
            </a:r>
          </a:p>
          <a:p>
            <a:r>
              <a:rPr lang="es-ES" dirty="0"/>
              <a:t>-Análisis basado en problemas sobre las aplicaciones contemporáneas de la genética.</a:t>
            </a:r>
          </a:p>
          <a:p>
            <a:r>
              <a:rPr lang="es-ES" dirty="0"/>
              <a:t>-Desarrollo de creatividad e innovación utilizando conocimientos previos.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491880" y="2903768"/>
            <a:ext cx="228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/>
              <a:t>ORIENTACIÓN V:</a:t>
            </a:r>
          </a:p>
          <a:p>
            <a:pPr algn="just"/>
            <a:endParaRPr lang="es-ES" b="1" dirty="0"/>
          </a:p>
          <a:p>
            <a:r>
              <a:rPr lang="es-ES" dirty="0"/>
              <a:t>-Crear conciencia de la importancia de tomar una decisión</a:t>
            </a:r>
          </a:p>
          <a:p>
            <a:r>
              <a:rPr lang="es-ES" dirty="0"/>
              <a:t>-Conocer los pasos que nos lleva a tomar una buena decisión</a:t>
            </a:r>
          </a:p>
          <a:p>
            <a:r>
              <a:rPr lang="es-ES" dirty="0"/>
              <a:t>-Desarrollar pensamiento reflexivo y crítico</a:t>
            </a:r>
          </a:p>
          <a:p>
            <a:pPr algn="just"/>
            <a:endParaRPr lang="es-ES" b="1" dirty="0" smtClean="0"/>
          </a:p>
        </p:txBody>
      </p:sp>
      <p:sp>
        <p:nvSpPr>
          <p:cNvPr id="12" name="Rectángulo 11"/>
          <p:cNvSpPr/>
          <p:nvPr/>
        </p:nvSpPr>
        <p:spPr>
          <a:xfrm>
            <a:off x="481493" y="2956509"/>
            <a:ext cx="2286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/>
              <a:t>ÉTICA:</a:t>
            </a:r>
            <a:endParaRPr lang="es-ES" b="1" dirty="0"/>
          </a:p>
          <a:p>
            <a:r>
              <a:rPr lang="es-ES" dirty="0" smtClean="0"/>
              <a:t>-Desarrollar habilidades de an</a:t>
            </a:r>
            <a:r>
              <a:rPr lang="es-ES" dirty="0" smtClean="0"/>
              <a:t>álisis</a:t>
            </a:r>
          </a:p>
          <a:p>
            <a:r>
              <a:rPr lang="es-ES" dirty="0" smtClean="0"/>
              <a:t>-Conocer los elementos que constituyen el acto moral</a:t>
            </a:r>
          </a:p>
          <a:p>
            <a:r>
              <a:rPr lang="es-ES" dirty="0" smtClean="0"/>
              <a:t>-Aprender a hacer juicios y valoraciones éticas de los actos morales concretos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31128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6618" y="354142"/>
            <a:ext cx="8229600" cy="1130642"/>
          </a:xfrm>
        </p:spPr>
        <p:txBody>
          <a:bodyPr>
            <a:noAutofit/>
          </a:bodyPr>
          <a:lstStyle/>
          <a:p>
            <a:pPr algn="r"/>
            <a:r>
              <a:rPr lang="es-ES" sz="3600" b="1" dirty="0" smtClean="0"/>
              <a:t>PREGUNTA DE LA INVESTIGACIÓN INTERDISCIPLINARIA </a:t>
            </a:r>
            <a:endParaRPr lang="es-ES" sz="36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691680" y="3717032"/>
            <a:ext cx="713453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/>
              <a:t>PREGUNTA PARA DETONAR EL INTERÉS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57200" y="2062589"/>
            <a:ext cx="8040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entury Gothic"/>
                <a:cs typeface="Century Gothic"/>
              </a:rPr>
              <a:t>Si supieras que estás embarazada y que tu hijo tendrá trisomía 21 </a:t>
            </a:r>
            <a:r>
              <a:rPr lang="es-ES" dirty="0" smtClean="0">
                <a:latin typeface="Century Gothic"/>
                <a:cs typeface="Century Gothic"/>
              </a:rPr>
              <a:t>¿Usarías </a:t>
            </a:r>
            <a:r>
              <a:rPr lang="es-ES" dirty="0">
                <a:latin typeface="Century Gothic"/>
                <a:cs typeface="Century Gothic"/>
              </a:rPr>
              <a:t>la edición genética para inactivar el cromosoma extra?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45870" y="5075892"/>
            <a:ext cx="8040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entury Gothic"/>
                <a:cs typeface="Century Gothic"/>
              </a:rPr>
              <a:t>¿Hasta qué punto la genética es constitutiva de la persona humana?</a:t>
            </a:r>
          </a:p>
        </p:txBody>
      </p:sp>
    </p:spTree>
    <p:extLst>
      <p:ext uri="{BB962C8B-B14F-4D97-AF65-F5344CB8AC3E}">
        <p14:creationId xmlns:p14="http://schemas.microsoft.com/office/powerpoint/2010/main" val="274014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29" y="-27384"/>
            <a:ext cx="8229600" cy="634082"/>
          </a:xfrm>
        </p:spPr>
        <p:txBody>
          <a:bodyPr>
            <a:normAutofit fontScale="90000"/>
          </a:bodyPr>
          <a:lstStyle/>
          <a:p>
            <a:pPr algn="r"/>
            <a:r>
              <a:rPr lang="es-ES" sz="4000" b="1" dirty="0" smtClean="0"/>
              <a:t>CONTENIDO</a:t>
            </a:r>
            <a:endParaRPr lang="es-ES" sz="40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86004"/>
              </p:ext>
            </p:extLst>
          </p:nvPr>
        </p:nvGraphicFramePr>
        <p:xfrm>
          <a:off x="35496" y="706329"/>
          <a:ext cx="9036494" cy="6035039"/>
        </p:xfrm>
        <a:graphic>
          <a:graphicData uri="http://schemas.openxmlformats.org/drawingml/2006/table">
            <a:tbl>
              <a:tblPr/>
              <a:tblGrid>
                <a:gridCol w="1368152"/>
                <a:gridCol w="2389394"/>
                <a:gridCol w="2507150"/>
                <a:gridCol w="2771798"/>
              </a:tblGrid>
              <a:tr h="35460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ÉTICA</a:t>
                      </a:r>
                      <a:endParaRPr lang="es-ES" sz="14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ORIENTACIÓN V</a:t>
                      </a:r>
                      <a:endParaRPr lang="es-ES" sz="14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BIOLOGÍA IV</a:t>
                      </a:r>
                      <a:endParaRPr lang="es-ES" sz="14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1F497D"/>
                      </a:solidFill>
                      <a:prstDash val="soli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476156">
                <a:tc>
                  <a:txBody>
                    <a:bodyPr/>
                    <a:lstStyle/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pPr algn="ctr"/>
                      <a:r>
                        <a:rPr lang="es-ES" sz="1400" dirty="0" smtClean="0"/>
                        <a:t>TEMAS</a:t>
                      </a:r>
                      <a:endParaRPr lang="es-ES" sz="14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II.  Esencia</a:t>
                      </a:r>
                      <a:r>
                        <a:rPr lang="es-MX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MX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Moral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-Definici</a:t>
                      </a:r>
                      <a:r>
                        <a:rPr lang="es-MX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ón de acto moral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-Elementos del acto moral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-La valoración de la moral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III.  Toma de decisión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-Variables que afectan la toma de decisión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Pasos a seguir en el Proceso de Toma de decisión</a:t>
                      </a:r>
                      <a:r>
                        <a:rPr lang="es-MX" sz="1200" dirty="0" smtClean="0">
                          <a:effectLst/>
                        </a:rPr>
                        <a:t> 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Unidad III. Procesos de continuidad para la vida.</a:t>
                      </a:r>
                    </a:p>
                    <a:p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Herencia Molecular: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Moléculas de la herencia: estructura y función del ADN y ARN.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-genes y cromosomas.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-cambios en el material genético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-Ingeniería genética</a:t>
                      </a:r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380">
                <a:tc>
                  <a:txBody>
                    <a:bodyPr/>
                    <a:lstStyle/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1400" dirty="0" smtClean="0"/>
                        <a:t>PRODUCTOS</a:t>
                      </a:r>
                      <a:endParaRPr lang="es-ES" sz="14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Producto interdisciplinario: </a:t>
                      </a:r>
                      <a:r>
                        <a:rPr kumimoji="0" lang="es-MX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 solicitará un guión acerca de las conclusiones interdisciplinares y aprendizaje significativos adquiridos, para la realización de un video corto. </a:t>
                      </a:r>
                      <a:endParaRPr kumimoji="0" lang="es-E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Trabajo Individual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-Realizar una investigación por escrito sobre distintos autores que hablen del proceso de toma de decisión.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-Trabajo escrito de acuerdo al problema planteado, desarrollar cada uno de los pasos del proceso de toma de decisión. 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Trabajo colaborativo: 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-Crear una mesa redonda en donde cada uno de los alumnos exponga su proceso de toma de decisión y se genere una discusión y al final se lleguen a conclusiones.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Producto interdisciplinario: 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solicitará un guión acerca de las conclusiones interdisciplinares y aprendizaje significativos adquiridos, para la realización de un video corto.</a:t>
                      </a:r>
                      <a:r>
                        <a:rPr lang="es-MX" sz="1200" dirty="0" smtClean="0">
                          <a:effectLst/>
                        </a:rPr>
                        <a:t> 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Trabajo individual: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-Trabajo por escrito de investigación de enfermedades ligadas a mutaciones y/o aberraciones genéticas (Énfasis en los tipos de síndrome de Down)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Trabajo colaborativo:</a:t>
                      </a:r>
                      <a:endParaRPr lang="es-MX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-Trabajo por escrito de investigación sobre técnicas de edición genética usadas en enfermedades comunes, analizando ventajas y desventajas biológicas de cada una. Al final harán un apartado de Trisomía 21 y realizarán un análisis de las técnicas.</a:t>
                      </a:r>
                    </a:p>
                    <a:p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s-MX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Producto interdisciplinario: 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solicitará un guión acerca de las conclusiones interdisciplinares y aprendizaje significativos adquiridos, para la realización de un video corto.</a:t>
                      </a:r>
                      <a:r>
                        <a:rPr lang="es-MX" sz="1200" dirty="0" smtClean="0">
                          <a:effectLst/>
                        </a:rPr>
                        <a:t> </a:t>
                      </a:r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84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/>
              <a:t>FOTOS DE LA 2ª SESIÓN</a:t>
            </a:r>
            <a:endParaRPr lang="es-ES" sz="4000" b="1" dirty="0"/>
          </a:p>
        </p:txBody>
      </p:sp>
      <p:pic>
        <p:nvPicPr>
          <p:cNvPr id="5" name="Imagen 4" descr="image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0"/>
          <a:stretch/>
        </p:blipFill>
        <p:spPr>
          <a:xfrm>
            <a:off x="119021" y="620688"/>
            <a:ext cx="3333285" cy="3456384"/>
          </a:xfrm>
          <a:prstGeom prst="rect">
            <a:avLst/>
          </a:prstGeom>
        </p:spPr>
      </p:pic>
      <p:pic>
        <p:nvPicPr>
          <p:cNvPr id="6" name="Imagen 5" descr="image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8" y="4221088"/>
            <a:ext cx="3323861" cy="2492896"/>
          </a:xfrm>
          <a:prstGeom prst="rect">
            <a:avLst/>
          </a:prstGeom>
        </p:spPr>
      </p:pic>
      <p:pic>
        <p:nvPicPr>
          <p:cNvPr id="3" name="Imagen 2" descr="danir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692696"/>
            <a:ext cx="5169315" cy="2907740"/>
          </a:xfrm>
          <a:prstGeom prst="rect">
            <a:avLst/>
          </a:prstGeom>
        </p:spPr>
      </p:pic>
      <p:pic>
        <p:nvPicPr>
          <p:cNvPr id="4" name="Imagen 3" descr="crist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73" y="3789040"/>
            <a:ext cx="5181246" cy="2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24249" r="21153" b="21187"/>
          <a:stretch/>
        </p:blipFill>
        <p:spPr>
          <a:xfrm>
            <a:off x="179512" y="247945"/>
            <a:ext cx="8640960" cy="649137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263481"/>
              </p:ext>
            </p:extLst>
          </p:nvPr>
        </p:nvGraphicFramePr>
        <p:xfrm>
          <a:off x="372879" y="980728"/>
          <a:ext cx="8375585" cy="4608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Documento" r:id="rId3" imgW="9207500" imgH="5067300" progId="Word.Document.12">
                  <p:link updateAutomatic="1"/>
                </p:oleObj>
              </mc:Choice>
              <mc:Fallback>
                <p:oleObj name="Documento" r:id="rId3" imgW="9207500" imgH="50673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879" y="980728"/>
                        <a:ext cx="8375585" cy="4608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7375"/>
            <a:ext cx="8229600" cy="717329"/>
          </a:xfrm>
        </p:spPr>
        <p:txBody>
          <a:bodyPr>
            <a:normAutofit fontScale="90000"/>
          </a:bodyPr>
          <a:lstStyle/>
          <a:p>
            <a:r>
              <a:rPr lang="es-ES_tradnl" b="1" dirty="0" smtClean="0"/>
              <a:t>PRODUCTO 2</a:t>
            </a:r>
            <a:endParaRPr lang="es-ES_tradnl" b="1" dirty="0"/>
          </a:p>
        </p:txBody>
      </p:sp>
      <p:pic>
        <p:nvPicPr>
          <p:cNvPr id="6" name="Marcador de contenido 5" descr="IMG_20171020_124909150.jpg"/>
          <p:cNvPicPr>
            <a:picLocks noGrp="1" noChangeAspect="1"/>
          </p:cNvPicPr>
          <p:nvPr>
            <p:ph idx="1"/>
          </p:nvPr>
        </p:nvPicPr>
        <p:blipFill>
          <a:blip r:embed="rId2"/>
          <a:srcRect l="2073" r="14999"/>
          <a:stretch>
            <a:fillRect/>
          </a:stretch>
        </p:blipFill>
        <p:spPr>
          <a:xfrm>
            <a:off x="457200" y="908720"/>
            <a:ext cx="8460432" cy="573869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1800200" cy="5962674"/>
          </a:xfrm>
        </p:spPr>
        <p:txBody>
          <a:bodyPr vert="wordArtVert">
            <a:normAutofit fontScale="90000"/>
          </a:bodyPr>
          <a:lstStyle/>
          <a:p>
            <a:r>
              <a:rPr lang="es-ES_tradnl" b="1" dirty="0" smtClean="0"/>
              <a:t>PRODUCTO 3</a:t>
            </a:r>
            <a:br>
              <a:rPr lang="es-ES_tradnl" b="1" dirty="0" smtClean="0"/>
            </a:br>
            <a:r>
              <a:rPr lang="es-ES_tradnl" b="1" dirty="0" smtClean="0"/>
              <a:t>FOTOS </a:t>
            </a:r>
            <a:br>
              <a:rPr lang="es-ES_tradnl" b="1" dirty="0" smtClean="0"/>
            </a:br>
            <a:r>
              <a:rPr lang="es-ES_tradnl" b="1" dirty="0" smtClean="0"/>
              <a:t>1ª REUNIÓN </a:t>
            </a:r>
            <a:endParaRPr lang="es-ES_tradnl" b="1" dirty="0"/>
          </a:p>
        </p:txBody>
      </p:sp>
      <p:pic>
        <p:nvPicPr>
          <p:cNvPr id="4" name="Marcador de contenido 3" descr="Evidenci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0"/>
            <a:ext cx="6881018" cy="688101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08720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PRODUCTO 4</a:t>
            </a:r>
            <a:endParaRPr lang="es-ES" sz="4000" b="1" dirty="0"/>
          </a:p>
        </p:txBody>
      </p:sp>
      <p:pic>
        <p:nvPicPr>
          <p:cNvPr id="4" name="Imagen 3" descr="Captura de pantalla 2018-02-23 a la(s) 12.0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2" y="704344"/>
            <a:ext cx="7989827" cy="61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3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6851" y="20331"/>
            <a:ext cx="8229600" cy="922114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PRODUCTO 5</a:t>
            </a:r>
            <a:endParaRPr lang="es-ES" sz="4000" b="1" dirty="0"/>
          </a:p>
        </p:txBody>
      </p:sp>
      <p:pic>
        <p:nvPicPr>
          <p:cNvPr id="4" name="Imagen 3" descr="metodos indagació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69829"/>
            <a:ext cx="7646494" cy="591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</TotalTime>
  <Words>588</Words>
  <Application>Microsoft Macintosh PowerPoint</Application>
  <PresentationFormat>Presentación en pantalla (4:3)</PresentationFormat>
  <Paragraphs>84</Paragraphs>
  <Slides>36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Tema de Office</vt:lpstr>
      <vt:lpstr>???</vt:lpstr>
      <vt:lpstr> Preparatoria Universidad Panamericana Campus Yaocalli</vt:lpstr>
      <vt:lpstr>Proyecto: Edición Genética</vt:lpstr>
      <vt:lpstr>PRODUCTO 1</vt:lpstr>
      <vt:lpstr>Presentación de PowerPoint</vt:lpstr>
      <vt:lpstr>Presentación de PowerPoint</vt:lpstr>
      <vt:lpstr>PRODUCTO 2</vt:lpstr>
      <vt:lpstr>PRODUCTO 3 FOTOS  1ª REUNIÓN </vt:lpstr>
      <vt:lpstr>PRODUCTO 4</vt:lpstr>
      <vt:lpstr>PRODUCTO 5</vt:lpstr>
      <vt:lpstr>PRODUCTO 6</vt:lpstr>
      <vt:lpstr>Presentación de PowerPoint</vt:lpstr>
      <vt:lpstr>Presentación de PowerPoint</vt:lpstr>
      <vt:lpstr>PRODUCTO 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INTRODUCCIÓN Y/O JUSTIFICACIÓN DEL PROYECTO</vt:lpstr>
      <vt:lpstr>OBJETIVO GENERAL DEL PROYECTO</vt:lpstr>
      <vt:lpstr>PREGUNTA DE LA INVESTIGACIÓN INTERDISCIPLINARIA </vt:lpstr>
      <vt:lpstr>CONTENIDO</vt:lpstr>
      <vt:lpstr>FOTOS DE LA 2ª SESIÓN</vt:lpstr>
    </vt:vector>
  </TitlesOfParts>
  <Company>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Preparatoria Universidad Panamericana Campus Yaocalli</dc:title>
  <dc:creator>María Emilia Kiehnle Montejano</dc:creator>
  <cp:lastModifiedBy>Maria Jose</cp:lastModifiedBy>
  <cp:revision>18</cp:revision>
  <dcterms:created xsi:type="dcterms:W3CDTF">2017-10-20T17:31:42Z</dcterms:created>
  <dcterms:modified xsi:type="dcterms:W3CDTF">2018-02-24T01:55:38Z</dcterms:modified>
</cp:coreProperties>
</file>