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57" r:id="rId5"/>
    <p:sldId id="258" r:id="rId6"/>
    <p:sldId id="303" r:id="rId7"/>
    <p:sldId id="288" r:id="rId8"/>
    <p:sldId id="289" r:id="rId9"/>
    <p:sldId id="290" r:id="rId10"/>
    <p:sldId id="291" r:id="rId11"/>
    <p:sldId id="260" r:id="rId12"/>
    <p:sldId id="267" r:id="rId13"/>
    <p:sldId id="268" r:id="rId14"/>
    <p:sldId id="269" r:id="rId15"/>
    <p:sldId id="270" r:id="rId16"/>
    <p:sldId id="271" r:id="rId17"/>
    <p:sldId id="272" r:id="rId18"/>
    <p:sldId id="273" r:id="rId19"/>
    <p:sldId id="275" r:id="rId20"/>
    <p:sldId id="276" r:id="rId21"/>
    <p:sldId id="278" r:id="rId22"/>
    <p:sldId id="292" r:id="rId23"/>
    <p:sldId id="279" r:id="rId24"/>
    <p:sldId id="280" r:id="rId25"/>
    <p:sldId id="295" r:id="rId26"/>
    <p:sldId id="296" r:id="rId27"/>
    <p:sldId id="297" r:id="rId28"/>
    <p:sldId id="299" r:id="rId29"/>
    <p:sldId id="293" r:id="rId30"/>
    <p:sldId id="294" r:id="rId31"/>
    <p:sldId id="302" r:id="rId32"/>
    <p:sldId id="282" r:id="rId33"/>
    <p:sldId id="283" r:id="rId34"/>
    <p:sldId id="300" r:id="rId35"/>
    <p:sldId id="301" r:id="rId36"/>
    <p:sldId id="285" r:id="rId37"/>
    <p:sldId id="286" r:id="rId38"/>
    <p:sldId id="287" r:id="rId39"/>
    <p:sldId id="304" r:id="rId40"/>
    <p:sldId id="305" r:id="rId4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71" d="100"/>
          <a:sy n="71" d="100"/>
        </p:scale>
        <p:origin x="51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9995F8-3A6B-43B3-A047-075CD59E6C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76EF6AD4-ACD3-4D8F-9B46-5D15048D8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 xmlns:a16="http://schemas.microsoft.com/office/drawing/2014/main" id="{77D70C52-BA94-4C59-945C-7BB4EAEC2C44}"/>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64EA95B9-C01C-47EB-A34D-5F5FFE95EE6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 xmlns:a16="http://schemas.microsoft.com/office/drawing/2014/main" id="{14F29047-52B0-4A51-91E7-108CD28C09C4}"/>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357270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7690E4-22C1-461A-9A83-B728636C81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E7807148-5E95-47DA-BC5F-456B7B5AA96A}"/>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14A5F25C-5F31-4C7A-993C-DDC96E9AFC72}"/>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F820AB0A-2315-41FC-9F8E-519008880A4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 xmlns:a16="http://schemas.microsoft.com/office/drawing/2014/main" id="{78CE2F42-F0B2-4C86-BC3F-EFE0EF15B02A}"/>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31530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7853E209-E215-461F-AFC7-4E57DEAC57F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43291DAC-8911-4001-AEAB-63EA8CFF827F}"/>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A6D6707F-D8CB-4EB7-A543-30375AA750F9}"/>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6F47F4C5-163A-4943-AB38-B29A00229D5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 xmlns:a16="http://schemas.microsoft.com/office/drawing/2014/main" id="{549C8808-D151-4F18-87A9-EA5DFBAE362A}"/>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295688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0A6F3B-69BC-446E-A098-E3138B2D807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81CFAAB0-AFE3-4819-8C23-0039BFAD3BF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5D9E9A93-E557-4FCD-B039-00F8AA3C0A33}"/>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1ADFA10B-5848-4F4D-B889-B166A4710B1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 xmlns:a16="http://schemas.microsoft.com/office/drawing/2014/main" id="{19901543-E499-4D1F-B9A5-45D618C0E4E9}"/>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235386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DDB6942-8552-4ED5-9F84-2D61847199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F7682C7D-9594-44D9-B22D-59FDDA878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2D7B3DCB-7BDD-4422-B555-83279642E859}"/>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514AA170-8B0E-4AFB-A944-AF571A1AA58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 xmlns:a16="http://schemas.microsoft.com/office/drawing/2014/main" id="{F6CF17A1-6F0E-4936-8242-D92B3274AE4F}"/>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281802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00C22B-8B08-444D-86E7-8957F1AFAD8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4C49BEAB-9BCA-4C5C-A12A-52FCAEB8DB6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E55EB78C-99CD-4D54-8993-27AC90DEE7B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AE2546E6-A9CB-43EE-A3A9-31342FC9B55E}"/>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6" name="Marcador de pie de página 5">
            <a:extLst>
              <a:ext uri="{FF2B5EF4-FFF2-40B4-BE49-F238E27FC236}">
                <a16:creationId xmlns="" xmlns:a16="http://schemas.microsoft.com/office/drawing/2014/main" id="{AEF687DE-7B19-4437-B640-FD6EE5F9263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 xmlns:a16="http://schemas.microsoft.com/office/drawing/2014/main" id="{A53D6C60-DDB4-45B5-86A9-173652E80F98}"/>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144326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5BE832-0D7B-4BD9-B7A3-C3887CBF7DA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515A3CC8-EE5F-45DA-88AD-CEB46181C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0908C3E3-5AAB-476B-B08E-9CC6F0447069}"/>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836BAED4-C565-44EE-8784-39CE872CD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ABED89A0-ABF6-4BC3-AD2F-7A3C35FE6AC0}"/>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D5BB9A07-ED68-4B78-B9A5-405D5FA27968}"/>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8" name="Marcador de pie de página 7">
            <a:extLst>
              <a:ext uri="{FF2B5EF4-FFF2-40B4-BE49-F238E27FC236}">
                <a16:creationId xmlns="" xmlns:a16="http://schemas.microsoft.com/office/drawing/2014/main" id="{89868DD8-5DDE-4859-AC67-776B2D260A12}"/>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 xmlns:a16="http://schemas.microsoft.com/office/drawing/2014/main" id="{E8817FBD-23A3-4D09-9F12-19809721F27F}"/>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9528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0B9460-A75F-4B05-95ED-663F7F5728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130F4B75-B460-4F38-AD0C-E1C8ABB6B5E5}"/>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4" name="Marcador de pie de página 3">
            <a:extLst>
              <a:ext uri="{FF2B5EF4-FFF2-40B4-BE49-F238E27FC236}">
                <a16:creationId xmlns="" xmlns:a16="http://schemas.microsoft.com/office/drawing/2014/main" id="{E6948FCF-73CA-4692-9971-112862719CF3}"/>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 xmlns:a16="http://schemas.microsoft.com/office/drawing/2014/main" id="{8E4B1809-E314-4B3C-AE67-7D03FEBCA39D}"/>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72868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F7801716-76D6-4C06-874A-B588991ED807}"/>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3" name="Marcador de pie de página 2">
            <a:extLst>
              <a:ext uri="{FF2B5EF4-FFF2-40B4-BE49-F238E27FC236}">
                <a16:creationId xmlns="" xmlns:a16="http://schemas.microsoft.com/office/drawing/2014/main" id="{F7C230D1-13A3-4D4A-8D6C-931348CF13C9}"/>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 xmlns:a16="http://schemas.microsoft.com/office/drawing/2014/main" id="{399638BA-423C-4B6D-A706-1A287F71E603}"/>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313507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13B5DE-2B6A-4EC4-B51A-FFEC50F5EF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37F1B7D9-8401-47D0-8C38-C6E9FDDFF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0D3AF67B-9388-463B-937B-CE71D7961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22D6931A-4A93-405F-8C87-1FAD1DA5CCC9}"/>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6" name="Marcador de pie de página 5">
            <a:extLst>
              <a:ext uri="{FF2B5EF4-FFF2-40B4-BE49-F238E27FC236}">
                <a16:creationId xmlns="" xmlns:a16="http://schemas.microsoft.com/office/drawing/2014/main" id="{98567F28-4DA8-4428-A557-1F3F3397F7E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 xmlns:a16="http://schemas.microsoft.com/office/drawing/2014/main" id="{8011375E-EB2B-4707-9D11-B0F55B6BE50B}"/>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261689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9A5D4B-27E3-4817-B026-DA614EB664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5869B900-41BA-4882-A696-91495026C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 xmlns:a16="http://schemas.microsoft.com/office/drawing/2014/main" id="{C1500E2A-C4C8-4DD0-8852-13EFA285E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7A3F2E80-FDE8-42EA-B27C-4C186F408EC2}"/>
              </a:ext>
            </a:extLst>
          </p:cNvPr>
          <p:cNvSpPr>
            <a:spLocks noGrp="1"/>
          </p:cNvSpPr>
          <p:nvPr>
            <p:ph type="dt" sz="half" idx="10"/>
          </p:nvPr>
        </p:nvSpPr>
        <p:spPr/>
        <p:txBody>
          <a:bodyPr/>
          <a:lstStyle/>
          <a:p>
            <a:fld id="{6AE15C9A-BDC1-4E95-8F6A-D5079C074E2F}" type="datetimeFigureOut">
              <a:rPr lang="es-MX" smtClean="0"/>
              <a:t>02/10/2019</a:t>
            </a:fld>
            <a:endParaRPr lang="es-MX" dirty="0"/>
          </a:p>
        </p:txBody>
      </p:sp>
      <p:sp>
        <p:nvSpPr>
          <p:cNvPr id="6" name="Marcador de pie de página 5">
            <a:extLst>
              <a:ext uri="{FF2B5EF4-FFF2-40B4-BE49-F238E27FC236}">
                <a16:creationId xmlns="" xmlns:a16="http://schemas.microsoft.com/office/drawing/2014/main" id="{86D89771-B01F-4F52-80B8-115A0F8583E6}"/>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 xmlns:a16="http://schemas.microsoft.com/office/drawing/2014/main" id="{F4675F1F-71B3-4A88-934D-FE697B692B55}"/>
              </a:ext>
            </a:extLst>
          </p:cNvPr>
          <p:cNvSpPr>
            <a:spLocks noGrp="1"/>
          </p:cNvSpPr>
          <p:nvPr>
            <p:ph type="sldNum" sz="quarter" idx="12"/>
          </p:nvPr>
        </p:nvSpPr>
        <p:spPr/>
        <p:txBody>
          <a:bodyPr/>
          <a:lstStyle/>
          <a:p>
            <a:fld id="{86086344-7975-4423-9DD8-179045780139}" type="slidenum">
              <a:rPr lang="es-MX" smtClean="0"/>
              <a:t>‹Nº›</a:t>
            </a:fld>
            <a:endParaRPr lang="es-MX" dirty="0"/>
          </a:p>
        </p:txBody>
      </p:sp>
    </p:spTree>
    <p:extLst>
      <p:ext uri="{BB962C8B-B14F-4D97-AF65-F5344CB8AC3E}">
        <p14:creationId xmlns:p14="http://schemas.microsoft.com/office/powerpoint/2010/main" val="341699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480CB6C-DFF3-4683-A053-3C2E5F948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482EDE71-91AE-4525-AF3F-D0F163B9F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D552E4B1-0B48-4251-90EF-7AFFB4B76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15C9A-BDC1-4E95-8F6A-D5079C074E2F}" type="datetimeFigureOut">
              <a:rPr lang="es-MX" smtClean="0"/>
              <a:t>02/10/2019</a:t>
            </a:fld>
            <a:endParaRPr lang="es-MX" dirty="0"/>
          </a:p>
        </p:txBody>
      </p:sp>
      <p:sp>
        <p:nvSpPr>
          <p:cNvPr id="5" name="Marcador de pie de página 4">
            <a:extLst>
              <a:ext uri="{FF2B5EF4-FFF2-40B4-BE49-F238E27FC236}">
                <a16:creationId xmlns="" xmlns:a16="http://schemas.microsoft.com/office/drawing/2014/main" id="{5EDD40BE-3B00-487D-B818-F5A86F808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 xmlns:a16="http://schemas.microsoft.com/office/drawing/2014/main" id="{CBA3EB1D-3BE1-465F-9523-B8E373FD7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6344-7975-4423-9DD8-179045780139}" type="slidenum">
              <a:rPr lang="es-MX" smtClean="0"/>
              <a:t>‹Nº›</a:t>
            </a:fld>
            <a:endParaRPr lang="es-MX" dirty="0"/>
          </a:p>
        </p:txBody>
      </p:sp>
    </p:spTree>
    <p:extLst>
      <p:ext uri="{BB962C8B-B14F-4D97-AF65-F5344CB8AC3E}">
        <p14:creationId xmlns:p14="http://schemas.microsoft.com/office/powerpoint/2010/main" val="42612738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AED0875F-FF71-4C45-A704-5E563E118E92}"/>
              </a:ext>
            </a:extLst>
          </p:cNvPr>
          <p:cNvPicPr>
            <a:picLocks noChangeAspect="1"/>
          </p:cNvPicPr>
          <p:nvPr/>
        </p:nvPicPr>
        <p:blipFill>
          <a:blip r:embed="rId2"/>
          <a:stretch>
            <a:fillRect/>
          </a:stretch>
        </p:blipFill>
        <p:spPr>
          <a:xfrm>
            <a:off x="397084" y="309605"/>
            <a:ext cx="1537733" cy="2019709"/>
          </a:xfrm>
          <a:prstGeom prst="rect">
            <a:avLst/>
          </a:prstGeom>
        </p:spPr>
      </p:pic>
      <p:sp>
        <p:nvSpPr>
          <p:cNvPr id="2" name="Título 1">
            <a:extLst>
              <a:ext uri="{FF2B5EF4-FFF2-40B4-BE49-F238E27FC236}">
                <a16:creationId xmlns="" xmlns:a16="http://schemas.microsoft.com/office/drawing/2014/main" id="{2893C1BE-F685-41EA-BFBF-4A328C9C20FE}"/>
              </a:ext>
            </a:extLst>
          </p:cNvPr>
          <p:cNvSpPr>
            <a:spLocks noGrp="1"/>
          </p:cNvSpPr>
          <p:nvPr>
            <p:ph type="ctrTitle"/>
          </p:nvPr>
        </p:nvSpPr>
        <p:spPr>
          <a:xfrm>
            <a:off x="1464652" y="1812274"/>
            <a:ext cx="10330264" cy="1242049"/>
          </a:xfrm>
        </p:spPr>
        <p:txBody>
          <a:bodyPr>
            <a:normAutofit fontScale="90000"/>
          </a:bodyPr>
          <a:lstStyle/>
          <a:p>
            <a:r>
              <a:rPr lang="es-MX" sz="4400" dirty="0"/>
              <a:t>Proyecto 1, 4° año</a:t>
            </a:r>
            <a:br>
              <a:rPr lang="es-MX" sz="4400" dirty="0"/>
            </a:br>
            <a:r>
              <a:rPr lang="es-MX" sz="4400" dirty="0"/>
              <a:t>19 de septiembre: ¿ A ti, qué te movió el sismo ?</a:t>
            </a:r>
          </a:p>
        </p:txBody>
      </p:sp>
      <p:sp>
        <p:nvSpPr>
          <p:cNvPr id="5" name="Rectángulo 4">
            <a:extLst>
              <a:ext uri="{FF2B5EF4-FFF2-40B4-BE49-F238E27FC236}">
                <a16:creationId xmlns="" xmlns:a16="http://schemas.microsoft.com/office/drawing/2014/main" id="{95DE61B0-BC5F-4D97-9395-041D813FB16D}"/>
              </a:ext>
            </a:extLst>
          </p:cNvPr>
          <p:cNvSpPr/>
          <p:nvPr/>
        </p:nvSpPr>
        <p:spPr>
          <a:xfrm>
            <a:off x="2325951" y="549958"/>
            <a:ext cx="9650026" cy="769441"/>
          </a:xfrm>
          <a:prstGeom prst="rect">
            <a:avLst/>
          </a:prstGeom>
        </p:spPr>
        <p:txBody>
          <a:bodyPr wrap="square">
            <a:spAutoFit/>
          </a:bodyPr>
          <a:lstStyle/>
          <a:p>
            <a:pPr algn="ctr">
              <a:spcAft>
                <a:spcPts val="0"/>
              </a:spcAft>
            </a:pPr>
            <a:r>
              <a:rPr lang="es-ES_tradnl" sz="2800" b="1" dirty="0">
                <a:solidFill>
                  <a:srgbClr val="000080"/>
                </a:solidFill>
                <a:effectLst/>
                <a:latin typeface="Bookman Old Style" panose="02050604050505020204" pitchFamily="18" charset="0"/>
                <a:ea typeface="Times New Roman" panose="02020603050405020304" pitchFamily="18" charset="0"/>
              </a:rPr>
              <a:t>INSTITUTO PEDAGÓGICO ANGLO ESPAÑOL, A. C.</a:t>
            </a:r>
            <a:endParaRPr lang="es-MX" sz="2000" dirty="0">
              <a:effectLst/>
              <a:latin typeface="Bookman Old Style" panose="02050604050505020204" pitchFamily="18" charset="0"/>
              <a:ea typeface="Times New Roman" panose="02020603050405020304" pitchFamily="18" charset="0"/>
            </a:endParaRPr>
          </a:p>
          <a:p>
            <a:pPr marL="342900" lvl="0" indent="-342900" algn="ctr">
              <a:spcAft>
                <a:spcPts val="0"/>
              </a:spcAft>
              <a:buFont typeface="Arial" panose="020B0604020202020204" pitchFamily="34" charset="0"/>
              <a:buChar char=""/>
              <a:tabLst>
                <a:tab pos="274320" algn="l"/>
              </a:tabLst>
            </a:pPr>
            <a:r>
              <a:rPr lang="es-ES" sz="1600" b="0" kern="0" dirty="0">
                <a:effectLst/>
                <a:latin typeface="Bookman Old Style" panose="02050604050505020204" pitchFamily="18" charset="0"/>
              </a:rPr>
              <a:t>     PREPARATORIA INCORPORADA A LA UNAM CLAVE 1025</a:t>
            </a:r>
            <a:endParaRPr lang="es-MX" sz="2800" b="1" kern="0" dirty="0">
              <a:effectLst/>
              <a:latin typeface="Bookman Old Style" panose="02050604050505020204" pitchFamily="18" charset="0"/>
            </a:endParaRPr>
          </a:p>
        </p:txBody>
      </p:sp>
      <p:pic>
        <p:nvPicPr>
          <p:cNvPr id="6" name="Imagen 5">
            <a:extLst>
              <a:ext uri="{FF2B5EF4-FFF2-40B4-BE49-F238E27FC236}">
                <a16:creationId xmlns="" xmlns:a16="http://schemas.microsoft.com/office/drawing/2014/main" id="{27BCDB0C-8553-4AFB-A000-8D63DBF9A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509" y="3429000"/>
            <a:ext cx="3076064" cy="3076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400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Imagen4.jpg"/>
          <p:cNvPicPr>
            <a:picLocks noGrp="1" noChangeAspect="1"/>
          </p:cNvPicPr>
          <p:nvPr>
            <p:ph idx="1"/>
          </p:nvPr>
        </p:nvPicPr>
        <p:blipFill>
          <a:blip r:embed="rId2" cstate="print"/>
          <a:stretch>
            <a:fillRect/>
          </a:stretch>
        </p:blipFill>
        <p:spPr>
          <a:xfrm>
            <a:off x="2360644" y="433240"/>
            <a:ext cx="7503785" cy="54843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C11D5BC1-798C-460B-9535-99C778297D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747" y="1322670"/>
            <a:ext cx="6584506" cy="4938380"/>
          </a:xfrm>
          <a:prstGeom prst="rect">
            <a:avLst/>
          </a:prstGeom>
        </p:spPr>
      </p:pic>
      <p:sp>
        <p:nvSpPr>
          <p:cNvPr id="3" name="Título 2">
            <a:extLst>
              <a:ext uri="{FF2B5EF4-FFF2-40B4-BE49-F238E27FC236}">
                <a16:creationId xmlns="" xmlns:a16="http://schemas.microsoft.com/office/drawing/2014/main" id="{25B7FA4C-B0D4-4D43-8FEF-E640A878025F}"/>
              </a:ext>
            </a:extLst>
          </p:cNvPr>
          <p:cNvSpPr txBox="1">
            <a:spLocks/>
          </p:cNvSpPr>
          <p:nvPr/>
        </p:nvSpPr>
        <p:spPr>
          <a:xfrm>
            <a:off x="838200" y="7916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dirty="0"/>
              <a:t>5a.Producto 3</a:t>
            </a:r>
          </a:p>
        </p:txBody>
      </p:sp>
    </p:spTree>
    <p:extLst>
      <p:ext uri="{BB962C8B-B14F-4D97-AF65-F5344CB8AC3E}">
        <p14:creationId xmlns:p14="http://schemas.microsoft.com/office/powerpoint/2010/main" val="342204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84BBF8-3EAC-4290-BD1A-CD7262288429}"/>
              </a:ext>
            </a:extLst>
          </p:cNvPr>
          <p:cNvSpPr>
            <a:spLocks noGrp="1"/>
          </p:cNvSpPr>
          <p:nvPr>
            <p:ph type="title"/>
          </p:nvPr>
        </p:nvSpPr>
        <p:spPr>
          <a:xfrm>
            <a:off x="838200" y="0"/>
            <a:ext cx="10515600" cy="1325563"/>
          </a:xfrm>
        </p:spPr>
        <p:txBody>
          <a:bodyPr>
            <a:normAutofit/>
          </a:bodyPr>
          <a:lstStyle/>
          <a:p>
            <a:pPr algn="ctr"/>
            <a:r>
              <a:rPr lang="es-MX" sz="4000" dirty="0"/>
              <a:t>5 b. Producto 2 Organizador gráfico</a:t>
            </a:r>
          </a:p>
        </p:txBody>
      </p:sp>
      <p:pic>
        <p:nvPicPr>
          <p:cNvPr id="3" name="Imagen 2">
            <a:extLst>
              <a:ext uri="{FF2B5EF4-FFF2-40B4-BE49-F238E27FC236}">
                <a16:creationId xmlns="" xmlns:a16="http://schemas.microsoft.com/office/drawing/2014/main" id="{E254F60C-38A9-4D32-BC63-744E768C6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161" y="1325563"/>
            <a:ext cx="8431677" cy="4744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18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76FEB6-3016-49D0-ABE3-FA345FAE74F7}"/>
              </a:ext>
            </a:extLst>
          </p:cNvPr>
          <p:cNvSpPr>
            <a:spLocks noGrp="1"/>
          </p:cNvSpPr>
          <p:nvPr>
            <p:ph type="title"/>
          </p:nvPr>
        </p:nvSpPr>
        <p:spPr>
          <a:xfrm>
            <a:off x="838200" y="0"/>
            <a:ext cx="10515600" cy="1325563"/>
          </a:xfrm>
        </p:spPr>
        <p:txBody>
          <a:bodyPr>
            <a:normAutofit/>
          </a:bodyPr>
          <a:lstStyle/>
          <a:p>
            <a:pPr algn="ctr"/>
            <a:r>
              <a:rPr lang="es-MX" sz="4000" dirty="0"/>
              <a:t>5c. Introducción. Descripción del proyecto</a:t>
            </a:r>
          </a:p>
        </p:txBody>
      </p:sp>
      <p:graphicFrame>
        <p:nvGraphicFramePr>
          <p:cNvPr id="3" name="Tabla 2">
            <a:extLst>
              <a:ext uri="{FF2B5EF4-FFF2-40B4-BE49-F238E27FC236}">
                <a16:creationId xmlns="" xmlns:a16="http://schemas.microsoft.com/office/drawing/2014/main" id="{C392DE83-FFF0-4B5E-BCA7-EED91E2B7888}"/>
              </a:ext>
            </a:extLst>
          </p:cNvPr>
          <p:cNvGraphicFramePr>
            <a:graphicFrameLocks noGrp="1"/>
          </p:cNvGraphicFramePr>
          <p:nvPr>
            <p:extLst>
              <p:ext uri="{D42A27DB-BD31-4B8C-83A1-F6EECF244321}">
                <p14:modId xmlns:p14="http://schemas.microsoft.com/office/powerpoint/2010/main" val="64825178"/>
              </p:ext>
            </p:extLst>
          </p:nvPr>
        </p:nvGraphicFramePr>
        <p:xfrm>
          <a:off x="1743075" y="2671540"/>
          <a:ext cx="8705850" cy="1527302"/>
        </p:xfrm>
        <a:graphic>
          <a:graphicData uri="http://schemas.openxmlformats.org/drawingml/2006/table">
            <a:tbl>
              <a:tblPr>
                <a:tableStyleId>{5C22544A-7EE6-4342-B048-85BDC9FD1C3A}</a:tableStyleId>
              </a:tblPr>
              <a:tblGrid>
                <a:gridCol w="8705850">
                  <a:extLst>
                    <a:ext uri="{9D8B030D-6E8A-4147-A177-3AD203B41FA5}">
                      <a16:colId xmlns="" xmlns:a16="http://schemas.microsoft.com/office/drawing/2014/main" val="3463922355"/>
                    </a:ext>
                  </a:extLst>
                </a:gridCol>
              </a:tblGrid>
              <a:tr h="494665">
                <a:tc>
                  <a:txBody>
                    <a:bodyPr/>
                    <a:lstStyle/>
                    <a:p>
                      <a:pPr marR="114300">
                        <a:lnSpc>
                          <a:spcPct val="115000"/>
                        </a:lnSpc>
                        <a:spcBef>
                          <a:spcPts val="370"/>
                        </a:spcBef>
                        <a:spcAft>
                          <a:spcPts val="0"/>
                        </a:spcAft>
                      </a:pPr>
                      <a:r>
                        <a:rPr lang="es-ES" sz="1100" dirty="0">
                          <a:effectLst/>
                        </a:rPr>
                        <a:t>El sismo que se percibió el pasado 19 de septiembre de 2017 en México nos dejó distintas lecciones y retos para prevenir nuestra seguridad a futuro. Como población ¿en verdad estamos preparados para enfrentar fenómenos de esta naturaleza? A pesar de que es uno de los sismos más fuerte que ha vivido México en el último siglo y su magnitud y duración podrían haber sido suficientes para acabar con cualquier ciudad en el mundo.</a:t>
                      </a:r>
                      <a:endParaRPr lang="es-MX" sz="1100" dirty="0">
                        <a:effectLst/>
                      </a:endParaRPr>
                    </a:p>
                    <a:p>
                      <a:pPr marR="114300">
                        <a:lnSpc>
                          <a:spcPct val="115000"/>
                        </a:lnSpc>
                        <a:spcBef>
                          <a:spcPts val="370"/>
                        </a:spcBef>
                        <a:spcAft>
                          <a:spcPts val="0"/>
                        </a:spcAft>
                      </a:pPr>
                      <a:r>
                        <a:rPr lang="es-ES" sz="1100" dirty="0">
                          <a:effectLst/>
                        </a:rPr>
                        <a:t>Aunque la Ciudad de México es otra en materia de prevención de desastres naturales después del temblor de hace casi 33 años, al parecer aún no estamos preparados.  Por eso el objetivo de realizar este tema nos mueve a hacer conciencia de la importancia de conocer los orígenes y mecánica de los sismos y sus repercusiones en la sociedad, así como los protocolos de seguridad que como ciudadanos debemos de tomar en cuenta en un evento de desastre.</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902202292"/>
                  </a:ext>
                </a:extLst>
              </a:tr>
            </a:tbl>
          </a:graphicData>
        </a:graphic>
      </p:graphicFrame>
    </p:spTree>
    <p:extLst>
      <p:ext uri="{BB962C8B-B14F-4D97-AF65-F5344CB8AC3E}">
        <p14:creationId xmlns:p14="http://schemas.microsoft.com/office/powerpoint/2010/main" val="73249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546A3B-07FA-4518-AE67-34011D2E5C32}"/>
              </a:ext>
            </a:extLst>
          </p:cNvPr>
          <p:cNvSpPr>
            <a:spLocks noGrp="1"/>
          </p:cNvSpPr>
          <p:nvPr>
            <p:ph type="title"/>
          </p:nvPr>
        </p:nvSpPr>
        <p:spPr>
          <a:xfrm>
            <a:off x="838200" y="0"/>
            <a:ext cx="10515600" cy="1325563"/>
          </a:xfrm>
        </p:spPr>
        <p:txBody>
          <a:bodyPr>
            <a:normAutofit/>
          </a:bodyPr>
          <a:lstStyle/>
          <a:p>
            <a:pPr algn="ctr"/>
            <a:r>
              <a:rPr lang="es-MX" sz="4000" dirty="0"/>
              <a:t>5d. Objetivo general del proyecto</a:t>
            </a:r>
          </a:p>
        </p:txBody>
      </p:sp>
      <p:graphicFrame>
        <p:nvGraphicFramePr>
          <p:cNvPr id="3" name="Tabla 2">
            <a:extLst>
              <a:ext uri="{FF2B5EF4-FFF2-40B4-BE49-F238E27FC236}">
                <a16:creationId xmlns="" xmlns:a16="http://schemas.microsoft.com/office/drawing/2014/main" id="{A2F66EAE-E3DF-4CD0-9D9E-321701E1F1B4}"/>
              </a:ext>
            </a:extLst>
          </p:cNvPr>
          <p:cNvGraphicFramePr>
            <a:graphicFrameLocks noGrp="1"/>
          </p:cNvGraphicFramePr>
          <p:nvPr>
            <p:extLst>
              <p:ext uri="{D42A27DB-BD31-4B8C-83A1-F6EECF244321}">
                <p14:modId xmlns:p14="http://schemas.microsoft.com/office/powerpoint/2010/main" val="2128881490"/>
              </p:ext>
            </p:extLst>
          </p:nvPr>
        </p:nvGraphicFramePr>
        <p:xfrm>
          <a:off x="1743075" y="2781300"/>
          <a:ext cx="8705850" cy="647700"/>
        </p:xfrm>
        <a:graphic>
          <a:graphicData uri="http://schemas.openxmlformats.org/drawingml/2006/table">
            <a:tbl>
              <a:tblPr>
                <a:tableStyleId>{5C22544A-7EE6-4342-B048-85BDC9FD1C3A}</a:tableStyleId>
              </a:tblPr>
              <a:tblGrid>
                <a:gridCol w="8705850">
                  <a:extLst>
                    <a:ext uri="{9D8B030D-6E8A-4147-A177-3AD203B41FA5}">
                      <a16:colId xmlns="" xmlns:a16="http://schemas.microsoft.com/office/drawing/2014/main" val="3732943189"/>
                    </a:ext>
                  </a:extLst>
                </a:gridCol>
              </a:tblGrid>
              <a:tr h="647700">
                <a:tc>
                  <a:txBody>
                    <a:bodyPr/>
                    <a:lstStyle/>
                    <a:p>
                      <a:pPr marR="114300">
                        <a:lnSpc>
                          <a:spcPct val="115000"/>
                        </a:lnSpc>
                        <a:spcBef>
                          <a:spcPts val="370"/>
                        </a:spcBef>
                        <a:spcAft>
                          <a:spcPts val="0"/>
                        </a:spcAft>
                      </a:pPr>
                      <a:r>
                        <a:rPr lang="es-ES" sz="1100" dirty="0">
                          <a:effectLst/>
                        </a:rPr>
                        <a:t>Concientizar a los alumnos sobre el origen de los sismos en la ciudad de México, sus características, las fuerzas que los generan, su impacto social e individual y las acciones de prevención y emergencia.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911027912"/>
                  </a:ext>
                </a:extLst>
              </a:tr>
            </a:tbl>
          </a:graphicData>
        </a:graphic>
      </p:graphicFrame>
    </p:spTree>
    <p:extLst>
      <p:ext uri="{BB962C8B-B14F-4D97-AF65-F5344CB8AC3E}">
        <p14:creationId xmlns:p14="http://schemas.microsoft.com/office/powerpoint/2010/main" val="11786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B4F463-9665-4424-BF31-7268283A2272}"/>
              </a:ext>
            </a:extLst>
          </p:cNvPr>
          <p:cNvSpPr>
            <a:spLocks noGrp="1"/>
          </p:cNvSpPr>
          <p:nvPr>
            <p:ph type="title"/>
          </p:nvPr>
        </p:nvSpPr>
        <p:spPr>
          <a:xfrm>
            <a:off x="838200" y="0"/>
            <a:ext cx="10515600" cy="1325563"/>
          </a:xfrm>
        </p:spPr>
        <p:txBody>
          <a:bodyPr>
            <a:normAutofit/>
          </a:bodyPr>
          <a:lstStyle/>
          <a:p>
            <a:pPr algn="ctr"/>
            <a:r>
              <a:rPr lang="es-MX" sz="4000" dirty="0"/>
              <a:t>5d. Objetivos de cada asignatura</a:t>
            </a:r>
          </a:p>
        </p:txBody>
      </p:sp>
      <p:graphicFrame>
        <p:nvGraphicFramePr>
          <p:cNvPr id="3" name="Tabla 2">
            <a:extLst>
              <a:ext uri="{FF2B5EF4-FFF2-40B4-BE49-F238E27FC236}">
                <a16:creationId xmlns="" xmlns:a16="http://schemas.microsoft.com/office/drawing/2014/main" id="{E29CCB57-A341-45B6-850C-CBB6B95D3086}"/>
              </a:ext>
            </a:extLst>
          </p:cNvPr>
          <p:cNvGraphicFramePr>
            <a:graphicFrameLocks noGrp="1"/>
          </p:cNvGraphicFramePr>
          <p:nvPr>
            <p:extLst>
              <p:ext uri="{D42A27DB-BD31-4B8C-83A1-F6EECF244321}">
                <p14:modId xmlns:p14="http://schemas.microsoft.com/office/powerpoint/2010/main" val="2724608686"/>
              </p:ext>
            </p:extLst>
          </p:nvPr>
        </p:nvGraphicFramePr>
        <p:xfrm>
          <a:off x="838200" y="1325563"/>
          <a:ext cx="10515600" cy="4394925"/>
        </p:xfrm>
        <a:graphic>
          <a:graphicData uri="http://schemas.openxmlformats.org/drawingml/2006/table">
            <a:tbl>
              <a:tblPr>
                <a:tableStyleId>{5C22544A-7EE6-4342-B048-85BDC9FD1C3A}</a:tableStyleId>
              </a:tblPr>
              <a:tblGrid>
                <a:gridCol w="1837316">
                  <a:extLst>
                    <a:ext uri="{9D8B030D-6E8A-4147-A177-3AD203B41FA5}">
                      <a16:colId xmlns="" xmlns:a16="http://schemas.microsoft.com/office/drawing/2014/main" val="2284934127"/>
                    </a:ext>
                  </a:extLst>
                </a:gridCol>
                <a:gridCol w="1943827">
                  <a:extLst>
                    <a:ext uri="{9D8B030D-6E8A-4147-A177-3AD203B41FA5}">
                      <a16:colId xmlns="" xmlns:a16="http://schemas.microsoft.com/office/drawing/2014/main" val="3551322476"/>
                    </a:ext>
                  </a:extLst>
                </a:gridCol>
                <a:gridCol w="1926075">
                  <a:extLst>
                    <a:ext uri="{9D8B030D-6E8A-4147-A177-3AD203B41FA5}">
                      <a16:colId xmlns="" xmlns:a16="http://schemas.microsoft.com/office/drawing/2014/main" val="2714280328"/>
                    </a:ext>
                  </a:extLst>
                </a:gridCol>
                <a:gridCol w="2404191">
                  <a:extLst>
                    <a:ext uri="{9D8B030D-6E8A-4147-A177-3AD203B41FA5}">
                      <a16:colId xmlns="" xmlns:a16="http://schemas.microsoft.com/office/drawing/2014/main" val="1776825188"/>
                    </a:ext>
                  </a:extLst>
                </a:gridCol>
                <a:gridCol w="2404191">
                  <a:extLst>
                    <a:ext uri="{9D8B030D-6E8A-4147-A177-3AD203B41FA5}">
                      <a16:colId xmlns="" xmlns:a16="http://schemas.microsoft.com/office/drawing/2014/main" val="377994506"/>
                    </a:ext>
                  </a:extLst>
                </a:gridCol>
              </a:tblGrid>
              <a:tr h="412205">
                <a:tc>
                  <a:txBody>
                    <a:bodyPr/>
                    <a:lstStyle/>
                    <a:p>
                      <a:pPr algn="just">
                        <a:lnSpc>
                          <a:spcPct val="115000"/>
                        </a:lnSpc>
                        <a:spcAft>
                          <a:spcPts val="0"/>
                        </a:spcAft>
                      </a:pP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Geografía</a:t>
                      </a:r>
                    </a:p>
                  </a:txBody>
                  <a:tcPr marL="63500" marR="63500" marT="63500" marB="63500" anchor="ctr"/>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Orientación Educativa IV</a:t>
                      </a:r>
                    </a:p>
                  </a:txBody>
                  <a:tcPr marL="63500" marR="63500" marT="63500" marB="63500" anchor="ctr"/>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Física</a:t>
                      </a:r>
                    </a:p>
                  </a:txBody>
                  <a:tcPr marL="63500" marR="63500" marT="63500" marB="63500" anchor="ctr"/>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Educación Física IV</a:t>
                      </a:r>
                    </a:p>
                  </a:txBody>
                  <a:tcPr marL="63500" marR="63500" marT="63500" marB="63500" anchor="ctr"/>
                </a:tc>
                <a:extLst>
                  <a:ext uri="{0D108BD9-81ED-4DB2-BD59-A6C34878D82A}">
                    <a16:rowId xmlns="" xmlns:a16="http://schemas.microsoft.com/office/drawing/2014/main" val="425007012"/>
                  </a:ext>
                </a:extLst>
              </a:tr>
              <a:tr h="3504370">
                <a:tc>
                  <a:txBody>
                    <a:bodyPr/>
                    <a:lstStyle/>
                    <a:p>
                      <a:pPr marL="342900" lvl="0" indent="-342900">
                        <a:lnSpc>
                          <a:spcPct val="115000"/>
                        </a:lnSpc>
                        <a:spcAft>
                          <a:spcPts val="0"/>
                        </a:spcAft>
                        <a:buFont typeface="+mj-lt"/>
                        <a:buAutoNum type="arabicPeriod" startAt="3"/>
                      </a:pPr>
                      <a:r>
                        <a:rPr lang="es-ES" sz="1100" dirty="0">
                          <a:effectLst/>
                          <a:latin typeface="+mn-lt"/>
                        </a:rPr>
                        <a:t>Objetivos o propósitos</a:t>
                      </a:r>
                      <a:endParaRPr lang="es-MX" sz="1100" dirty="0">
                        <a:effectLst/>
                        <a:latin typeface="+mn-lt"/>
                      </a:endParaRPr>
                    </a:p>
                    <a:p>
                      <a:pPr marL="180340" algn="ctr">
                        <a:lnSpc>
                          <a:spcPct val="115000"/>
                        </a:lnSpc>
                        <a:spcAft>
                          <a:spcPts val="0"/>
                        </a:spcAft>
                      </a:pPr>
                      <a:r>
                        <a:rPr lang="es-ES" sz="1100" dirty="0">
                          <a:effectLst/>
                          <a:latin typeface="+mn-lt"/>
                        </a:rPr>
                        <a:t>a alcanzar. </a:t>
                      </a:r>
                      <a:endParaRPr lang="es-MX" sz="1100" dirty="0">
                        <a:effectLst/>
                        <a:latin typeface="+mn-lt"/>
                      </a:endParaRPr>
                    </a:p>
                    <a:p>
                      <a:pPr algn="just">
                        <a:lnSpc>
                          <a:spcPct val="115000"/>
                        </a:lnSpc>
                        <a:spcAft>
                          <a:spcPts val="0"/>
                        </a:spcAft>
                      </a:pPr>
                      <a:r>
                        <a:rPr lang="es-ES" sz="1100" dirty="0">
                          <a:effectLst/>
                          <a:latin typeface="+mn-lt"/>
                        </a:rPr>
                        <a:t>   </a:t>
                      </a:r>
                      <a:endParaRPr lang="es-MX" sz="1100" dirty="0">
                        <a:effectLst/>
                        <a:latin typeface="+mn-lt"/>
                      </a:endParaRPr>
                    </a:p>
                    <a:p>
                      <a:pPr algn="just">
                        <a:lnSpc>
                          <a:spcPct val="115000"/>
                        </a:lnSpc>
                        <a:spcAft>
                          <a:spcPts val="0"/>
                        </a:spcAft>
                      </a:pPr>
                      <a:r>
                        <a:rPr lang="es-ES" sz="1100" dirty="0">
                          <a:effectLst/>
                          <a:latin typeface="+mn-lt"/>
                        </a:rPr>
                        <a:t> </a:t>
                      </a:r>
                      <a:endParaRPr lang="es-MX" sz="1100" dirty="0">
                        <a:effectLst/>
                        <a:latin typeface="+mn-lt"/>
                      </a:endParaRPr>
                    </a:p>
                    <a:p>
                      <a:pPr algn="just">
                        <a:lnSpc>
                          <a:spcPct val="115000"/>
                        </a:lnSpc>
                        <a:spcAft>
                          <a:spcPts val="0"/>
                        </a:spcAft>
                      </a:pPr>
                      <a:r>
                        <a:rPr lang="es-ES" sz="1100" dirty="0">
                          <a:effectLst/>
                          <a:latin typeface="+mn-lt"/>
                        </a:rPr>
                        <a:t> </a:t>
                      </a:r>
                      <a:endParaRPr lang="es-MX" sz="1100" dirty="0">
                        <a:solidFill>
                          <a:srgbClr val="000000"/>
                        </a:solidFill>
                        <a:effectLst/>
                        <a:latin typeface="+mn-lt"/>
                        <a:ea typeface="Arial" panose="020B0604020202020204" pitchFamily="34" charset="0"/>
                      </a:endParaRPr>
                    </a:p>
                  </a:txBody>
                  <a:tcPr marL="63500" marR="63500" marT="63500" marB="63500" anchor="ctr"/>
                </a:tc>
                <a:tc>
                  <a:txBody>
                    <a:bodyPr/>
                    <a:lstStyle/>
                    <a:p>
                      <a:pPr>
                        <a:lnSpc>
                          <a:spcPct val="115000"/>
                        </a:lnSpc>
                        <a:spcAft>
                          <a:spcPts val="0"/>
                        </a:spcAft>
                      </a:pPr>
                      <a:r>
                        <a:rPr lang="es-ES" sz="1100" dirty="0">
                          <a:effectLst/>
                          <a:latin typeface="+mn-lt"/>
                        </a:rPr>
                        <a:t> Identificar la estructura de la tierra.</a:t>
                      </a:r>
                    </a:p>
                    <a:p>
                      <a:pPr>
                        <a:lnSpc>
                          <a:spcPct val="115000"/>
                        </a:lnSpc>
                        <a:spcAft>
                          <a:spcPts val="0"/>
                        </a:spcAft>
                      </a:pPr>
                      <a:r>
                        <a:rPr lang="es-ES" sz="1100" dirty="0">
                          <a:effectLst/>
                          <a:latin typeface="+mn-lt"/>
                        </a:rPr>
                        <a:t>Conocer las placas tectónicas, sus características y ubicación geográfica</a:t>
                      </a:r>
                    </a:p>
                    <a:p>
                      <a:pPr>
                        <a:lnSpc>
                          <a:spcPct val="115000"/>
                        </a:lnSpc>
                        <a:spcAft>
                          <a:spcPts val="0"/>
                        </a:spcAft>
                      </a:pPr>
                      <a:r>
                        <a:rPr lang="es-ES" sz="1100" dirty="0">
                          <a:effectLst/>
                          <a:latin typeface="+mn-lt"/>
                        </a:rPr>
                        <a:t>Relacionar  los movimientos de la corteza con la generación de sismos</a:t>
                      </a:r>
                    </a:p>
                    <a:p>
                      <a:pPr>
                        <a:lnSpc>
                          <a:spcPct val="115000"/>
                        </a:lnSpc>
                        <a:spcAft>
                          <a:spcPts val="0"/>
                        </a:spcAft>
                      </a:pPr>
                      <a:r>
                        <a:rPr lang="es-ES" sz="1100" dirty="0">
                          <a:effectLst/>
                          <a:latin typeface="+mn-lt"/>
                        </a:rPr>
                        <a:t>Identificar los tipos de ondas generadas por un sismo</a:t>
                      </a:r>
                    </a:p>
                    <a:p>
                      <a:pPr>
                        <a:lnSpc>
                          <a:spcPct val="115000"/>
                        </a:lnSpc>
                        <a:spcAft>
                          <a:spcPts val="0"/>
                        </a:spcAft>
                      </a:pPr>
                      <a:r>
                        <a:rPr lang="es-ES" sz="1100" dirty="0">
                          <a:effectLst/>
                          <a:latin typeface="+mn-lt"/>
                        </a:rPr>
                        <a:t>Identificar la magnitud e intensidad de un sismo</a:t>
                      </a:r>
                    </a:p>
                    <a:p>
                      <a:pPr>
                        <a:lnSpc>
                          <a:spcPct val="115000"/>
                        </a:lnSpc>
                        <a:spcAft>
                          <a:spcPts val="0"/>
                        </a:spcAft>
                      </a:pPr>
                      <a:r>
                        <a:rPr lang="es-ES" sz="1100" dirty="0">
                          <a:effectLst/>
                          <a:latin typeface="+mn-lt"/>
                        </a:rPr>
                        <a:t>Conocer los alcances, consecuencias y daños del sismo de 2017</a:t>
                      </a:r>
                    </a:p>
                    <a:p>
                      <a:pPr>
                        <a:lnSpc>
                          <a:spcPct val="115000"/>
                        </a:lnSpc>
                        <a:spcAft>
                          <a:spcPts val="0"/>
                        </a:spcAft>
                      </a:pPr>
                      <a:endParaRPr lang="es-MX" sz="1100" dirty="0">
                        <a:effectLst/>
                        <a:latin typeface="+mn-lt"/>
                      </a:endParaRPr>
                    </a:p>
                    <a:p>
                      <a:pPr>
                        <a:lnSpc>
                          <a:spcPct val="115000"/>
                        </a:lnSpc>
                        <a:spcAft>
                          <a:spcPts val="0"/>
                        </a:spcAft>
                      </a:pPr>
                      <a:r>
                        <a:rPr lang="es-ES" sz="1100" dirty="0">
                          <a:effectLst/>
                          <a:latin typeface="+mn-lt"/>
                        </a:rPr>
                        <a:t> </a:t>
                      </a:r>
                      <a:endParaRPr lang="es-MX" sz="1100" dirty="0">
                        <a:effectLst/>
                        <a:latin typeface="+mn-lt"/>
                      </a:endParaRPr>
                    </a:p>
                    <a:p>
                      <a:pPr>
                        <a:lnSpc>
                          <a:spcPct val="115000"/>
                        </a:lnSpc>
                        <a:spcAft>
                          <a:spcPts val="0"/>
                        </a:spcAft>
                      </a:pPr>
                      <a:r>
                        <a:rPr lang="es-ES" sz="1100" dirty="0">
                          <a:effectLst/>
                          <a:latin typeface="+mn-lt"/>
                        </a:rPr>
                        <a:t> </a:t>
                      </a:r>
                      <a:endParaRPr lang="es-MX" sz="1100" dirty="0">
                        <a:effectLst/>
                        <a:latin typeface="+mn-lt"/>
                      </a:endParaRPr>
                    </a:p>
                    <a:p>
                      <a:pPr>
                        <a:lnSpc>
                          <a:spcPct val="115000"/>
                        </a:lnSpc>
                        <a:spcAft>
                          <a:spcPts val="0"/>
                        </a:spcAft>
                      </a:pPr>
                      <a:r>
                        <a:rPr lang="es-ES" sz="1100" dirty="0">
                          <a:effectLst/>
                          <a:latin typeface="+mn-lt"/>
                        </a:rPr>
                        <a:t> </a:t>
                      </a:r>
                      <a:endParaRPr lang="es-MX" sz="1100" dirty="0">
                        <a:effectLst/>
                        <a:latin typeface="+mn-lt"/>
                      </a:endParaRPr>
                    </a:p>
                    <a:p>
                      <a:pPr>
                        <a:lnSpc>
                          <a:spcPct val="115000"/>
                        </a:lnSpc>
                        <a:spcAft>
                          <a:spcPts val="0"/>
                        </a:spcAft>
                      </a:pPr>
                      <a:r>
                        <a:rPr lang="es-ES" sz="1100" dirty="0">
                          <a:effectLst/>
                          <a:latin typeface="+mn-lt"/>
                        </a:rPr>
                        <a:t> </a:t>
                      </a:r>
                      <a:endParaRPr lang="es-MX" sz="11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latin typeface="+mn-lt"/>
                        </a:rPr>
                        <a:t>Conocer como afectó en su Proyecto de Vida la experiencia del terremoto y que aprendizajes para la vida obtuvieron de esa experiencia  </a:t>
                      </a:r>
                      <a:endParaRPr lang="es-MX" sz="11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latin typeface="+mn-lt"/>
                        </a:rPr>
                        <a:t>El alumno encontrará la relación de la física con los sismos</a:t>
                      </a:r>
                      <a:endParaRPr lang="es-MX" sz="1100" dirty="0">
                        <a:effectLst/>
                        <a:latin typeface="+mn-lt"/>
                      </a:endParaRPr>
                    </a:p>
                    <a:p>
                      <a:pPr>
                        <a:lnSpc>
                          <a:spcPct val="115000"/>
                        </a:lnSpc>
                        <a:spcAft>
                          <a:spcPts val="0"/>
                        </a:spcAft>
                      </a:pPr>
                      <a:r>
                        <a:rPr lang="es-ES" sz="1100" dirty="0">
                          <a:effectLst/>
                          <a:latin typeface="+mn-lt"/>
                        </a:rPr>
                        <a:t>Identificar las diferentes formas de transmitir energía mediante: trabajo, calor ,corriente eléctrica ,radiación electromagnética y asociar otras formas de transmisión como las ondas mecánicas (sonido) y las ondas sísmicas .</a:t>
                      </a:r>
                      <a:endParaRPr lang="es-MX" sz="1100" dirty="0">
                        <a:effectLst/>
                        <a:latin typeface="+mn-lt"/>
                      </a:endParaRPr>
                    </a:p>
                    <a:p>
                      <a:pPr>
                        <a:lnSpc>
                          <a:spcPct val="115000"/>
                        </a:lnSpc>
                        <a:spcAft>
                          <a:spcPts val="0"/>
                        </a:spcAft>
                      </a:pPr>
                      <a:r>
                        <a:rPr lang="es-ES" sz="1100" dirty="0">
                          <a:effectLst/>
                          <a:latin typeface="+mn-lt"/>
                        </a:rPr>
                        <a:t>Identificar algunas propiedades de las ondas.</a:t>
                      </a:r>
                      <a:endParaRPr lang="es-MX" sz="1100" dirty="0">
                        <a:effectLst/>
                        <a:latin typeface="+mn-lt"/>
                      </a:endParaRPr>
                    </a:p>
                    <a:p>
                      <a:pPr>
                        <a:lnSpc>
                          <a:spcPct val="115000"/>
                        </a:lnSpc>
                        <a:spcAft>
                          <a:spcPts val="0"/>
                        </a:spcAft>
                      </a:pPr>
                      <a:r>
                        <a:rPr lang="es-ES" sz="1100" dirty="0">
                          <a:effectLst/>
                          <a:latin typeface="+mn-lt"/>
                        </a:rPr>
                        <a:t>Identificar el tipo de energía que se genera con un sismo.</a:t>
                      </a:r>
                      <a:endParaRPr lang="es-MX" sz="1100" dirty="0">
                        <a:effectLst/>
                        <a:latin typeface="+mn-lt"/>
                      </a:endParaRPr>
                    </a:p>
                    <a:p>
                      <a:pPr>
                        <a:lnSpc>
                          <a:spcPct val="115000"/>
                        </a:lnSpc>
                        <a:spcAft>
                          <a:spcPts val="0"/>
                        </a:spcAft>
                      </a:pPr>
                      <a:r>
                        <a:rPr lang="es-ES" sz="1100" dirty="0">
                          <a:effectLst/>
                          <a:latin typeface="+mn-lt"/>
                        </a:rPr>
                        <a:t>Identificar los tipos de ondas presentes en los sismos. </a:t>
                      </a:r>
                      <a:endParaRPr lang="es-MX" sz="1100" dirty="0">
                        <a:effectLst/>
                        <a:latin typeface="+mn-lt"/>
                      </a:endParaRPr>
                    </a:p>
                    <a:p>
                      <a:pPr>
                        <a:lnSpc>
                          <a:spcPct val="115000"/>
                        </a:lnSpc>
                        <a:spcAft>
                          <a:spcPts val="0"/>
                        </a:spcAft>
                      </a:pPr>
                      <a:r>
                        <a:rPr lang="es-ES" sz="1100" dirty="0">
                          <a:effectLst/>
                          <a:latin typeface="+mn-lt"/>
                        </a:rPr>
                        <a:t>Conocer las unidades de energía.</a:t>
                      </a:r>
                      <a:endParaRPr lang="es-MX" sz="1100" dirty="0">
                        <a:effectLst/>
                        <a:latin typeface="+mn-lt"/>
                      </a:endParaRPr>
                    </a:p>
                    <a:p>
                      <a:pPr>
                        <a:lnSpc>
                          <a:spcPct val="115000"/>
                        </a:lnSpc>
                        <a:spcAft>
                          <a:spcPts val="0"/>
                        </a:spcAft>
                      </a:pPr>
                      <a:r>
                        <a:rPr lang="es-ES" sz="1100" dirty="0">
                          <a:effectLst/>
                          <a:latin typeface="+mn-lt"/>
                        </a:rPr>
                        <a:t>Conocer la energía liberada por un sismo.</a:t>
                      </a:r>
                      <a:endParaRPr lang="es-MX" sz="1100" dirty="0">
                        <a:effectLst/>
                        <a:latin typeface="+mn-lt"/>
                      </a:endParaRPr>
                    </a:p>
                    <a:p>
                      <a:pPr>
                        <a:lnSpc>
                          <a:spcPct val="115000"/>
                        </a:lnSpc>
                        <a:spcAft>
                          <a:spcPts val="0"/>
                        </a:spcAft>
                      </a:pPr>
                      <a:r>
                        <a:rPr lang="es-ES" sz="1100" dirty="0">
                          <a:effectLst/>
                          <a:latin typeface="+mn-lt"/>
                        </a:rPr>
                        <a:t>Conocer el aparato para detectar la fuerza de un sismo</a:t>
                      </a:r>
                      <a:endParaRPr lang="es-MX" sz="11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MX" sz="1100" dirty="0">
                          <a:solidFill>
                            <a:srgbClr val="000000"/>
                          </a:solidFill>
                          <a:effectLst/>
                          <a:latin typeface="+mn-lt"/>
                          <a:ea typeface="Arial" panose="020B0604020202020204" pitchFamily="34" charset="0"/>
                        </a:rPr>
                        <a:t>Conocerá las normas de seguridad individual y colectiva, dentro y fuera de su ámbito escolar.</a:t>
                      </a:r>
                    </a:p>
                  </a:txBody>
                  <a:tcPr marL="63500" marR="63500" marT="63500" marB="63500"/>
                </a:tc>
                <a:extLst>
                  <a:ext uri="{0D108BD9-81ED-4DB2-BD59-A6C34878D82A}">
                    <a16:rowId xmlns="" xmlns:a16="http://schemas.microsoft.com/office/drawing/2014/main" val="3378200035"/>
                  </a:ext>
                </a:extLst>
              </a:tr>
            </a:tbl>
          </a:graphicData>
        </a:graphic>
      </p:graphicFrame>
    </p:spTree>
    <p:extLst>
      <p:ext uri="{BB962C8B-B14F-4D97-AF65-F5344CB8AC3E}">
        <p14:creationId xmlns:p14="http://schemas.microsoft.com/office/powerpoint/2010/main" val="215829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4A12BD-3381-4AE8-802A-3CBF944EF531}"/>
              </a:ext>
            </a:extLst>
          </p:cNvPr>
          <p:cNvSpPr>
            <a:spLocks noGrp="1"/>
          </p:cNvSpPr>
          <p:nvPr>
            <p:ph type="title"/>
          </p:nvPr>
        </p:nvSpPr>
        <p:spPr>
          <a:xfrm>
            <a:off x="838200" y="0"/>
            <a:ext cx="10515600" cy="1325563"/>
          </a:xfrm>
        </p:spPr>
        <p:txBody>
          <a:bodyPr>
            <a:normAutofit/>
          </a:bodyPr>
          <a:lstStyle/>
          <a:p>
            <a:pPr algn="ctr"/>
            <a:r>
              <a:rPr lang="es-MX" sz="4000" dirty="0"/>
              <a:t>5e. Problemas a abordar</a:t>
            </a:r>
          </a:p>
        </p:txBody>
      </p:sp>
      <p:graphicFrame>
        <p:nvGraphicFramePr>
          <p:cNvPr id="3" name="Tabla 2">
            <a:extLst>
              <a:ext uri="{FF2B5EF4-FFF2-40B4-BE49-F238E27FC236}">
                <a16:creationId xmlns="" xmlns:a16="http://schemas.microsoft.com/office/drawing/2014/main" id="{4F58CEDD-D5BC-40E9-B45C-ADE39600E298}"/>
              </a:ext>
            </a:extLst>
          </p:cNvPr>
          <p:cNvGraphicFramePr>
            <a:graphicFrameLocks noGrp="1"/>
          </p:cNvGraphicFramePr>
          <p:nvPr>
            <p:extLst>
              <p:ext uri="{D42A27DB-BD31-4B8C-83A1-F6EECF244321}">
                <p14:modId xmlns:p14="http://schemas.microsoft.com/office/powerpoint/2010/main" val="1459233250"/>
              </p:ext>
            </p:extLst>
          </p:nvPr>
        </p:nvGraphicFramePr>
        <p:xfrm>
          <a:off x="1743075" y="3518694"/>
          <a:ext cx="8705850" cy="965200"/>
        </p:xfrm>
        <a:graphic>
          <a:graphicData uri="http://schemas.openxmlformats.org/drawingml/2006/table">
            <a:tbl>
              <a:tblPr>
                <a:tableStyleId>{5C22544A-7EE6-4342-B048-85BDC9FD1C3A}</a:tableStyleId>
              </a:tblPr>
              <a:tblGrid>
                <a:gridCol w="2915075">
                  <a:extLst>
                    <a:ext uri="{9D8B030D-6E8A-4147-A177-3AD203B41FA5}">
                      <a16:colId xmlns="" xmlns:a16="http://schemas.microsoft.com/office/drawing/2014/main" val="3928611161"/>
                    </a:ext>
                  </a:extLst>
                </a:gridCol>
                <a:gridCol w="5790775">
                  <a:extLst>
                    <a:ext uri="{9D8B030D-6E8A-4147-A177-3AD203B41FA5}">
                      <a16:colId xmlns="" xmlns:a16="http://schemas.microsoft.com/office/drawing/2014/main" val="1928173875"/>
                    </a:ext>
                  </a:extLst>
                </a:gridCol>
              </a:tblGrid>
              <a:tr h="965200">
                <a:tc>
                  <a:txBody>
                    <a:bodyPr/>
                    <a:lstStyle/>
                    <a:p>
                      <a:pPr marL="275590" indent="-180340">
                        <a:lnSpc>
                          <a:spcPct val="115000"/>
                        </a:lnSpc>
                        <a:spcAft>
                          <a:spcPts val="0"/>
                        </a:spcAft>
                      </a:pPr>
                      <a:r>
                        <a:rPr lang="es-ES" sz="1100" dirty="0">
                          <a:effectLst/>
                        </a:rPr>
                        <a:t>1.  Preguntar y cuestionar.</a:t>
                      </a:r>
                      <a:endParaRPr lang="es-MX" sz="1100" dirty="0">
                        <a:effectLst/>
                      </a:endParaRPr>
                    </a:p>
                    <a:p>
                      <a:pPr marL="275590" indent="-180340">
                        <a:lnSpc>
                          <a:spcPct val="115000"/>
                        </a:lnSpc>
                        <a:spcAft>
                          <a:spcPts val="0"/>
                        </a:spcAft>
                      </a:pPr>
                      <a:r>
                        <a:rPr lang="es-ES" sz="1100" dirty="0">
                          <a:effectLst/>
                        </a:rPr>
                        <a:t>     Preguntas para dirigir  la Investigación Interdisciplinaria.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¿Qué son las placas tectónicas y como influyen en los sismos?</a:t>
                      </a:r>
                      <a:endParaRPr lang="es-MX" sz="1100" dirty="0">
                        <a:effectLst/>
                      </a:endParaRPr>
                    </a:p>
                    <a:p>
                      <a:pPr>
                        <a:lnSpc>
                          <a:spcPct val="115000"/>
                        </a:lnSpc>
                        <a:spcAft>
                          <a:spcPts val="0"/>
                        </a:spcAft>
                      </a:pPr>
                      <a:r>
                        <a:rPr lang="es-ES" sz="1100" dirty="0">
                          <a:effectLst/>
                        </a:rPr>
                        <a:t>¿Qué placas influyen en la sismicidad en México?</a:t>
                      </a:r>
                      <a:endParaRPr lang="es-MX" sz="1100" dirty="0">
                        <a:effectLst/>
                      </a:endParaRPr>
                    </a:p>
                    <a:p>
                      <a:pPr>
                        <a:lnSpc>
                          <a:spcPct val="115000"/>
                        </a:lnSpc>
                        <a:spcAft>
                          <a:spcPts val="0"/>
                        </a:spcAft>
                      </a:pPr>
                      <a:r>
                        <a:rPr lang="es-ES" sz="1100" dirty="0">
                          <a:effectLst/>
                        </a:rPr>
                        <a:t>¿Qué te movió el terremoto? ¿Cómo afectó tu vida?</a:t>
                      </a:r>
                      <a:endParaRPr lang="es-MX" sz="1100" dirty="0">
                        <a:effectLst/>
                      </a:endParaRPr>
                    </a:p>
                    <a:p>
                      <a:pPr>
                        <a:lnSpc>
                          <a:spcPct val="115000"/>
                        </a:lnSpc>
                        <a:spcAft>
                          <a:spcPts val="0"/>
                        </a:spcAft>
                      </a:pPr>
                      <a:r>
                        <a:rPr lang="es-ES" sz="1100" dirty="0">
                          <a:effectLst/>
                        </a:rPr>
                        <a:t> </a:t>
                      </a:r>
                      <a:r>
                        <a:rPr lang="es-MX" sz="1100" dirty="0">
                          <a:effectLst/>
                        </a:rPr>
                        <a:t>¿Cuál es la mejor manera de hacer un simulacro en la escuela?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924160467"/>
                  </a:ext>
                </a:extLst>
              </a:tr>
            </a:tbl>
          </a:graphicData>
        </a:graphic>
      </p:graphicFrame>
    </p:spTree>
    <p:extLst>
      <p:ext uri="{BB962C8B-B14F-4D97-AF65-F5344CB8AC3E}">
        <p14:creationId xmlns:p14="http://schemas.microsoft.com/office/powerpoint/2010/main" val="10802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3EDB60-71AD-4DC0-B0AB-2C2DB40B5497}"/>
              </a:ext>
            </a:extLst>
          </p:cNvPr>
          <p:cNvSpPr>
            <a:spLocks noGrp="1"/>
          </p:cNvSpPr>
          <p:nvPr>
            <p:ph type="title"/>
          </p:nvPr>
        </p:nvSpPr>
        <p:spPr>
          <a:xfrm>
            <a:off x="838200" y="0"/>
            <a:ext cx="10515600" cy="1325563"/>
          </a:xfrm>
        </p:spPr>
        <p:txBody>
          <a:bodyPr>
            <a:normAutofit/>
          </a:bodyPr>
          <a:lstStyle/>
          <a:p>
            <a:pPr algn="ctr"/>
            <a:r>
              <a:rPr lang="es-MX" sz="4000" dirty="0"/>
              <a:t>5f. Contenido</a:t>
            </a:r>
          </a:p>
        </p:txBody>
      </p:sp>
      <p:graphicFrame>
        <p:nvGraphicFramePr>
          <p:cNvPr id="3" name="Tabla 2">
            <a:extLst>
              <a:ext uri="{FF2B5EF4-FFF2-40B4-BE49-F238E27FC236}">
                <a16:creationId xmlns="" xmlns:a16="http://schemas.microsoft.com/office/drawing/2014/main" id="{B911F635-CBD2-4022-9A48-362EA48DFD09}"/>
              </a:ext>
            </a:extLst>
          </p:cNvPr>
          <p:cNvGraphicFramePr>
            <a:graphicFrameLocks noGrp="1"/>
          </p:cNvGraphicFramePr>
          <p:nvPr>
            <p:extLst>
              <p:ext uri="{D42A27DB-BD31-4B8C-83A1-F6EECF244321}">
                <p14:modId xmlns:p14="http://schemas.microsoft.com/office/powerpoint/2010/main" val="1468106982"/>
              </p:ext>
            </p:extLst>
          </p:nvPr>
        </p:nvGraphicFramePr>
        <p:xfrm>
          <a:off x="838200" y="1034017"/>
          <a:ext cx="10515600" cy="1576661"/>
        </p:xfrm>
        <a:graphic>
          <a:graphicData uri="http://schemas.openxmlformats.org/drawingml/2006/table">
            <a:tbl>
              <a:tblPr>
                <a:tableStyleId>{5C22544A-7EE6-4342-B048-85BDC9FD1C3A}</a:tableStyleId>
              </a:tblPr>
              <a:tblGrid>
                <a:gridCol w="1837316">
                  <a:extLst>
                    <a:ext uri="{9D8B030D-6E8A-4147-A177-3AD203B41FA5}">
                      <a16:colId xmlns="" xmlns:a16="http://schemas.microsoft.com/office/drawing/2014/main" val="2363546155"/>
                    </a:ext>
                  </a:extLst>
                </a:gridCol>
                <a:gridCol w="1943826">
                  <a:extLst>
                    <a:ext uri="{9D8B030D-6E8A-4147-A177-3AD203B41FA5}">
                      <a16:colId xmlns="" xmlns:a16="http://schemas.microsoft.com/office/drawing/2014/main" val="1628376314"/>
                    </a:ext>
                  </a:extLst>
                </a:gridCol>
                <a:gridCol w="1926076">
                  <a:extLst>
                    <a:ext uri="{9D8B030D-6E8A-4147-A177-3AD203B41FA5}">
                      <a16:colId xmlns="" xmlns:a16="http://schemas.microsoft.com/office/drawing/2014/main" val="3604458694"/>
                    </a:ext>
                  </a:extLst>
                </a:gridCol>
                <a:gridCol w="2404191">
                  <a:extLst>
                    <a:ext uri="{9D8B030D-6E8A-4147-A177-3AD203B41FA5}">
                      <a16:colId xmlns="" xmlns:a16="http://schemas.microsoft.com/office/drawing/2014/main" val="3252662475"/>
                    </a:ext>
                  </a:extLst>
                </a:gridCol>
                <a:gridCol w="2404191">
                  <a:extLst>
                    <a:ext uri="{9D8B030D-6E8A-4147-A177-3AD203B41FA5}">
                      <a16:colId xmlns="" xmlns:a16="http://schemas.microsoft.com/office/drawing/2014/main" val="2195442746"/>
                    </a:ext>
                  </a:extLst>
                </a:gridCol>
              </a:tblGrid>
              <a:tr h="349431">
                <a:tc>
                  <a:txBody>
                    <a:bodyPr/>
                    <a:lstStyle/>
                    <a:p>
                      <a:pPr algn="ctr">
                        <a:lnSpc>
                          <a:spcPct val="115000"/>
                        </a:lnSpc>
                        <a:spcAft>
                          <a:spcPts val="0"/>
                        </a:spcAft>
                      </a:pPr>
                      <a:r>
                        <a:rPr lang="es-ES" sz="1100" dirty="0">
                          <a:effectLst/>
                        </a:rPr>
                        <a:t>Disciplinas: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Geografía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Orientación Educativa IV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Física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Educación Física IV</a:t>
                      </a:r>
                    </a:p>
                  </a:txBody>
                  <a:tcPr marL="63500" marR="63500" marT="63500" marB="63500"/>
                </a:tc>
                <a:extLst>
                  <a:ext uri="{0D108BD9-81ED-4DB2-BD59-A6C34878D82A}">
                    <a16:rowId xmlns="" xmlns:a16="http://schemas.microsoft.com/office/drawing/2014/main" val="821300513"/>
                  </a:ext>
                </a:extLst>
              </a:tr>
              <a:tr h="1227230">
                <a:tc>
                  <a:txBody>
                    <a:bodyPr/>
                    <a:lstStyle/>
                    <a:p>
                      <a:pPr algn="just">
                        <a:lnSpc>
                          <a:spcPct val="115000"/>
                        </a:lnSpc>
                        <a:spcAft>
                          <a:spcPts val="0"/>
                        </a:spcAft>
                      </a:pPr>
                      <a:r>
                        <a:rPr lang="es-ES" sz="1100" dirty="0">
                          <a:effectLst/>
                        </a:rPr>
                        <a:t>1. Contenidos/Temas</a:t>
                      </a:r>
                      <a:endParaRPr lang="es-MX" sz="1100" dirty="0">
                        <a:effectLst/>
                      </a:endParaRPr>
                    </a:p>
                    <a:p>
                      <a:pPr algn="just">
                        <a:lnSpc>
                          <a:spcPct val="115000"/>
                        </a:lnSpc>
                        <a:spcAft>
                          <a:spcPts val="0"/>
                        </a:spcAft>
                      </a:pPr>
                      <a:r>
                        <a:rPr lang="es-ES" sz="1100" dirty="0">
                          <a:effectLst/>
                        </a:rPr>
                        <a:t>    Involucrados</a:t>
                      </a:r>
                      <a:endParaRPr lang="es-MX" sz="1100" dirty="0">
                        <a:effectLst/>
                      </a:endParaRPr>
                    </a:p>
                    <a:p>
                      <a:pPr marL="180340" algn="just">
                        <a:lnSpc>
                          <a:spcPct val="115000"/>
                        </a:lnSpc>
                        <a:spcAft>
                          <a:spcPts val="0"/>
                        </a:spcAft>
                      </a:pPr>
                      <a:r>
                        <a:rPr lang="es-ES" sz="1100" dirty="0">
                          <a:effectLst/>
                        </a:rPr>
                        <a:t>del programa, que se consideran.</a:t>
                      </a:r>
                      <a:endParaRPr lang="es-MX" sz="1100" dirty="0">
                        <a:effectLst/>
                      </a:endParaRPr>
                    </a:p>
                    <a:p>
                      <a:pPr marL="180340" algn="just">
                        <a:lnSpc>
                          <a:spcPct val="115000"/>
                        </a:lnSpc>
                        <a:spcAft>
                          <a:spcPts val="0"/>
                        </a:spcAft>
                      </a:pPr>
                      <a:r>
                        <a:rPr lang="es-ES" sz="1100" dirty="0">
                          <a:effectLst/>
                        </a:rPr>
                        <a:t> </a:t>
                      </a:r>
                      <a:endParaRPr lang="es-MX" sz="1100" dirty="0">
                        <a:effectLst/>
                      </a:endParaRPr>
                    </a:p>
                  </a:txBody>
                  <a:tcPr marL="63500" marR="63500" marT="63500" marB="63500"/>
                </a:tc>
                <a:tc>
                  <a:txBody>
                    <a:bodyPr/>
                    <a:lstStyle/>
                    <a:p>
                      <a:pPr>
                        <a:lnSpc>
                          <a:spcPct val="115000"/>
                        </a:lnSpc>
                        <a:spcAft>
                          <a:spcPts val="0"/>
                        </a:spcAft>
                      </a:pPr>
                      <a:r>
                        <a:rPr lang="es-ES" sz="1100" dirty="0">
                          <a:effectLst/>
                        </a:rPr>
                        <a:t>3.2 Procesos formadores y modeladores del relieve</a:t>
                      </a:r>
                      <a:endParaRPr lang="es-MX" sz="1100" dirty="0">
                        <a:effectLst/>
                      </a:endParaRPr>
                    </a:p>
                    <a:p>
                      <a:pPr>
                        <a:lnSpc>
                          <a:spcPct val="115000"/>
                        </a:lnSpc>
                        <a:spcAft>
                          <a:spcPts val="0"/>
                        </a:spcAft>
                      </a:pPr>
                      <a:r>
                        <a:rPr lang="es-ES" sz="1100" dirty="0">
                          <a:effectLst/>
                        </a:rPr>
                        <a:t>a) Tectónica global y formación de yacimientos minerales y energéticos</a:t>
                      </a:r>
                      <a:endParaRPr lang="es-MX" sz="1100" dirty="0">
                        <a:effectLst/>
                      </a:endParaRPr>
                    </a:p>
                  </a:txBody>
                  <a:tcPr marL="63500" marR="63500" marT="63500" marB="63500"/>
                </a:tc>
                <a:tc>
                  <a:txBody>
                    <a:bodyPr/>
                    <a:lstStyle/>
                    <a:p>
                      <a:pPr>
                        <a:lnSpc>
                          <a:spcPct val="115000"/>
                        </a:lnSpc>
                        <a:spcAft>
                          <a:spcPts val="0"/>
                        </a:spcAft>
                      </a:pPr>
                      <a:r>
                        <a:rPr lang="es-ES" sz="1100" dirty="0">
                          <a:effectLst/>
                        </a:rPr>
                        <a:t>Proyecto de Vida</a:t>
                      </a:r>
                      <a:endParaRPr lang="es-MX" sz="1100" dirty="0">
                        <a:effectLst/>
                      </a:endParaRPr>
                    </a:p>
                    <a:p>
                      <a:pPr>
                        <a:lnSpc>
                          <a:spcPct val="115000"/>
                        </a:lnSpc>
                        <a:spcAft>
                          <a:spcPts val="0"/>
                        </a:spcAft>
                      </a:pPr>
                      <a:r>
                        <a:rPr lang="es-ES" sz="1100" dirty="0">
                          <a:effectLst/>
                        </a:rPr>
                        <a:t>Manejo del estrés</a:t>
                      </a:r>
                      <a:endParaRPr lang="es-MX" sz="1100" dirty="0">
                        <a:effectLst/>
                      </a:endParaRPr>
                    </a:p>
                    <a:p>
                      <a:pPr>
                        <a:lnSpc>
                          <a:spcPct val="115000"/>
                        </a:lnSpc>
                        <a:spcAft>
                          <a:spcPts val="0"/>
                        </a:spcAft>
                      </a:pPr>
                      <a:r>
                        <a:rPr lang="es-ES" sz="1100" dirty="0">
                          <a:effectLst/>
                        </a:rPr>
                        <a:t>Manejo de emociones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Unidad 2. Generación de energía eléctrica</a:t>
                      </a:r>
                      <a:endParaRPr lang="es-MX" sz="1100" dirty="0">
                        <a:effectLst/>
                      </a:endParaRPr>
                    </a:p>
                    <a:p>
                      <a:pPr>
                        <a:lnSpc>
                          <a:spcPct val="115000"/>
                        </a:lnSpc>
                        <a:spcAft>
                          <a:spcPts val="0"/>
                        </a:spcAft>
                      </a:pPr>
                      <a:r>
                        <a:rPr lang="es-ES" sz="1100" dirty="0">
                          <a:effectLst/>
                        </a:rPr>
                        <a:t>2.6 Diferentes tipos de energía: mecánica ,eólica ,solar, química ,nuclear ,de mareas ,geotérmica.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100" dirty="0">
                          <a:solidFill>
                            <a:srgbClr val="000000"/>
                          </a:solidFill>
                          <a:effectLst/>
                          <a:latin typeface="+mn-lt"/>
                          <a:ea typeface="Arial" panose="020B0604020202020204" pitchFamily="34" charset="0"/>
                        </a:rPr>
                        <a:t>2.1.- Higiene: Comunitaria, Deportiva, Corporal</a:t>
                      </a:r>
                    </a:p>
                  </a:txBody>
                  <a:tcPr marL="63500" marR="63500" marT="63500" marB="63500"/>
                </a:tc>
                <a:extLst>
                  <a:ext uri="{0D108BD9-81ED-4DB2-BD59-A6C34878D82A}">
                    <a16:rowId xmlns="" xmlns:a16="http://schemas.microsoft.com/office/drawing/2014/main" val="1285742970"/>
                  </a:ext>
                </a:extLst>
              </a:tr>
            </a:tbl>
          </a:graphicData>
        </a:graphic>
      </p:graphicFrame>
      <p:graphicFrame>
        <p:nvGraphicFramePr>
          <p:cNvPr id="4" name="Tabla 3">
            <a:extLst>
              <a:ext uri="{FF2B5EF4-FFF2-40B4-BE49-F238E27FC236}">
                <a16:creationId xmlns="" xmlns:a16="http://schemas.microsoft.com/office/drawing/2014/main" id="{A6004CD2-B08A-4113-AD2E-7D2BAEF0228D}"/>
              </a:ext>
            </a:extLst>
          </p:cNvPr>
          <p:cNvGraphicFramePr>
            <a:graphicFrameLocks noGrp="1"/>
          </p:cNvGraphicFramePr>
          <p:nvPr>
            <p:extLst>
              <p:ext uri="{D42A27DB-BD31-4B8C-83A1-F6EECF244321}">
                <p14:modId xmlns:p14="http://schemas.microsoft.com/office/powerpoint/2010/main" val="2445647825"/>
              </p:ext>
            </p:extLst>
          </p:nvPr>
        </p:nvGraphicFramePr>
        <p:xfrm>
          <a:off x="838200" y="2610678"/>
          <a:ext cx="10515600" cy="4081670"/>
        </p:xfrm>
        <a:graphic>
          <a:graphicData uri="http://schemas.openxmlformats.org/drawingml/2006/table">
            <a:tbl>
              <a:tblPr>
                <a:tableStyleId>{5C22544A-7EE6-4342-B048-85BDC9FD1C3A}</a:tableStyleId>
              </a:tblPr>
              <a:tblGrid>
                <a:gridCol w="1851991">
                  <a:extLst>
                    <a:ext uri="{9D8B030D-6E8A-4147-A177-3AD203B41FA5}">
                      <a16:colId xmlns="" xmlns:a16="http://schemas.microsoft.com/office/drawing/2014/main" val="4139708147"/>
                    </a:ext>
                  </a:extLst>
                </a:gridCol>
                <a:gridCol w="1921566">
                  <a:extLst>
                    <a:ext uri="{9D8B030D-6E8A-4147-A177-3AD203B41FA5}">
                      <a16:colId xmlns="" xmlns:a16="http://schemas.microsoft.com/office/drawing/2014/main" val="3268977216"/>
                    </a:ext>
                  </a:extLst>
                </a:gridCol>
                <a:gridCol w="1934817">
                  <a:extLst>
                    <a:ext uri="{9D8B030D-6E8A-4147-A177-3AD203B41FA5}">
                      <a16:colId xmlns="" xmlns:a16="http://schemas.microsoft.com/office/drawing/2014/main" val="1377882977"/>
                    </a:ext>
                  </a:extLst>
                </a:gridCol>
                <a:gridCol w="2411896">
                  <a:extLst>
                    <a:ext uri="{9D8B030D-6E8A-4147-A177-3AD203B41FA5}">
                      <a16:colId xmlns="" xmlns:a16="http://schemas.microsoft.com/office/drawing/2014/main" val="4123002813"/>
                    </a:ext>
                  </a:extLst>
                </a:gridCol>
                <a:gridCol w="2395330">
                  <a:extLst>
                    <a:ext uri="{9D8B030D-6E8A-4147-A177-3AD203B41FA5}">
                      <a16:colId xmlns="" xmlns:a16="http://schemas.microsoft.com/office/drawing/2014/main" val="1352083143"/>
                    </a:ext>
                  </a:extLst>
                </a:gridCol>
              </a:tblGrid>
              <a:tr h="4081670">
                <a:tc>
                  <a:txBody>
                    <a:bodyPr/>
                    <a:lstStyle/>
                    <a:p>
                      <a:pPr>
                        <a:lnSpc>
                          <a:spcPct val="115000"/>
                        </a:lnSpc>
                        <a:spcAft>
                          <a:spcPts val="0"/>
                        </a:spcAft>
                      </a:pPr>
                      <a:r>
                        <a:rPr lang="es-ES" sz="1050" dirty="0">
                          <a:effectLst/>
                        </a:rPr>
                        <a:t>4. Evaluación.</a:t>
                      </a:r>
                      <a:endParaRPr lang="es-MX" sz="1050" dirty="0">
                        <a:effectLst/>
                      </a:endParaRPr>
                    </a:p>
                    <a:p>
                      <a:pPr>
                        <a:lnSpc>
                          <a:spcPct val="115000"/>
                        </a:lnSpc>
                        <a:spcAft>
                          <a:spcPts val="0"/>
                        </a:spcAft>
                      </a:pPr>
                      <a:r>
                        <a:rPr lang="es-ES" sz="1050" dirty="0">
                          <a:effectLst/>
                        </a:rPr>
                        <a:t>    Productos /evidencias</a:t>
                      </a:r>
                      <a:endParaRPr lang="es-MX" sz="1050" dirty="0">
                        <a:effectLst/>
                      </a:endParaRPr>
                    </a:p>
                    <a:p>
                      <a:pPr>
                        <a:lnSpc>
                          <a:spcPct val="115000"/>
                        </a:lnSpc>
                        <a:spcAft>
                          <a:spcPts val="0"/>
                        </a:spcAft>
                      </a:pPr>
                      <a:r>
                        <a:rPr lang="es-ES" sz="1050" dirty="0">
                          <a:effectLst/>
                        </a:rPr>
                        <a:t>    de aprendizaje para </a:t>
                      </a:r>
                      <a:endParaRPr lang="es-MX" sz="1050" dirty="0">
                        <a:effectLst/>
                      </a:endParaRPr>
                    </a:p>
                    <a:p>
                      <a:pPr>
                        <a:lnSpc>
                          <a:spcPct val="115000"/>
                        </a:lnSpc>
                        <a:spcAft>
                          <a:spcPts val="0"/>
                        </a:spcAft>
                      </a:pPr>
                      <a:r>
                        <a:rPr lang="es-ES" sz="1050" dirty="0">
                          <a:effectLst/>
                        </a:rPr>
                        <a:t>    demostrar el</a:t>
                      </a:r>
                      <a:endParaRPr lang="es-MX" sz="1050" dirty="0">
                        <a:effectLst/>
                      </a:endParaRPr>
                    </a:p>
                    <a:p>
                      <a:pPr>
                        <a:lnSpc>
                          <a:spcPct val="115000"/>
                        </a:lnSpc>
                        <a:spcAft>
                          <a:spcPts val="0"/>
                        </a:spcAft>
                      </a:pPr>
                      <a:r>
                        <a:rPr lang="es-ES" sz="1050" dirty="0">
                          <a:effectLst/>
                        </a:rPr>
                        <a:t>    avance del  proceso  y </a:t>
                      </a:r>
                      <a:endParaRPr lang="es-MX" sz="1050" dirty="0">
                        <a:effectLst/>
                      </a:endParaRPr>
                    </a:p>
                    <a:p>
                      <a:pPr>
                        <a:lnSpc>
                          <a:spcPct val="115000"/>
                        </a:lnSpc>
                        <a:spcAft>
                          <a:spcPts val="0"/>
                        </a:spcAft>
                      </a:pPr>
                      <a:r>
                        <a:rPr lang="es-ES" sz="1050" dirty="0">
                          <a:effectLst/>
                        </a:rPr>
                        <a:t>    el logro del  objetivo</a:t>
                      </a:r>
                      <a:endParaRPr lang="es-MX" sz="1050" dirty="0">
                        <a:effectLst/>
                      </a:endParaRPr>
                    </a:p>
                    <a:p>
                      <a:pPr>
                        <a:lnSpc>
                          <a:spcPct val="115000"/>
                        </a:lnSpc>
                        <a:spcAft>
                          <a:spcPts val="0"/>
                        </a:spcAft>
                      </a:pPr>
                      <a:r>
                        <a:rPr lang="es-ES" sz="1050" dirty="0">
                          <a:effectLst/>
                        </a:rPr>
                        <a:t>    propuesto.</a:t>
                      </a:r>
                      <a:endParaRPr lang="es-MX" sz="1050" dirty="0">
                        <a:effectLst/>
                      </a:endParaRPr>
                    </a:p>
                    <a:p>
                      <a:pPr>
                        <a:lnSpc>
                          <a:spcPct val="115000"/>
                        </a:lnSpc>
                        <a:spcAft>
                          <a:spcPts val="0"/>
                        </a:spcAft>
                        <a:tabLst>
                          <a:tab pos="1844675" algn="r"/>
                        </a:tabLs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050" dirty="0">
                          <a:effectLst/>
                        </a:rPr>
                        <a:t>Infografía</a:t>
                      </a:r>
                      <a:endParaRPr lang="es-MX" sz="105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050" dirty="0">
                          <a:effectLst/>
                        </a:rPr>
                        <a:t>Ensayo</a:t>
                      </a:r>
                      <a:endParaRPr lang="es-MX" sz="105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050" dirty="0">
                          <a:effectLst/>
                        </a:rPr>
                        <a:t>Investigación en el libro de texto sobre los tipos de energía. (Comprensión- conceptos)</a:t>
                      </a:r>
                      <a:endParaRPr lang="es-MX" sz="1050" dirty="0">
                        <a:effectLst/>
                      </a:endParaRPr>
                    </a:p>
                    <a:p>
                      <a:pPr>
                        <a:lnSpc>
                          <a:spcPct val="115000"/>
                        </a:lnSpc>
                        <a:spcAft>
                          <a:spcPts val="0"/>
                        </a:spcAft>
                      </a:pPr>
                      <a:r>
                        <a:rPr lang="es-ES" sz="1050" dirty="0">
                          <a:effectLst/>
                        </a:rPr>
                        <a:t>Realizar un glosario de los términos.</a:t>
                      </a:r>
                      <a:endParaRPr lang="es-MX" sz="1050" dirty="0">
                        <a:effectLst/>
                      </a:endParaRPr>
                    </a:p>
                    <a:p>
                      <a:pPr>
                        <a:lnSpc>
                          <a:spcPct val="115000"/>
                        </a:lnSpc>
                        <a:spcAft>
                          <a:spcPts val="0"/>
                        </a:spcAft>
                      </a:pPr>
                      <a:r>
                        <a:rPr lang="es-ES" sz="1050" dirty="0">
                          <a:effectLst/>
                        </a:rPr>
                        <a:t>Presentación por parte del profesor de los conceptos investigados</a:t>
                      </a:r>
                      <a:endParaRPr lang="es-MX" sz="1050" dirty="0">
                        <a:effectLst/>
                      </a:endParaRPr>
                    </a:p>
                    <a:p>
                      <a:pPr>
                        <a:lnSpc>
                          <a:spcPct val="115000"/>
                        </a:lnSpc>
                        <a:spcAft>
                          <a:spcPts val="0"/>
                        </a:spcAft>
                      </a:pPr>
                      <a:r>
                        <a:rPr lang="es-ES" sz="1050" dirty="0">
                          <a:effectLst/>
                        </a:rPr>
                        <a:t>Realizar una maqueta que represente los efectos de un sismo. (impacto social significativo) (trabajo colaborativo, participación, procedimientos y actitudes)</a:t>
                      </a:r>
                      <a:endParaRPr lang="es-MX" sz="1050" dirty="0">
                        <a:effectLst/>
                      </a:endParaRPr>
                    </a:p>
                    <a:p>
                      <a:pPr>
                        <a:lnSpc>
                          <a:spcPct val="115000"/>
                        </a:lnSpc>
                        <a:spcAft>
                          <a:spcPts val="0"/>
                        </a:spcAft>
                      </a:pPr>
                      <a:r>
                        <a:rPr lang="es-ES" sz="1050" dirty="0">
                          <a:effectLst/>
                        </a:rPr>
                        <a:t>Realizar una puesta en común del trabajo realizado por equipo. (dimensionar las implicaciones de la disciplina con otras áreas del conocimiento) (Realizar algunos problemas con las ecuaciones obtenidas (Análisis y evaluación)</a:t>
                      </a:r>
                      <a:endParaRPr lang="es-MX" sz="1050" dirty="0">
                        <a:effectLst/>
                      </a:endParaRPr>
                    </a:p>
                    <a:p>
                      <a:pPr>
                        <a:lnSpc>
                          <a:spcPct val="115000"/>
                        </a:lnSpc>
                        <a:spcAft>
                          <a:spcPts val="0"/>
                        </a:spcAft>
                      </a:pPr>
                      <a:r>
                        <a:rPr lang="es-ES" sz="1050" dirty="0">
                          <a:effectLst/>
                        </a:rPr>
                        <a:t>Evaluación y autoevaluación por parte de los alumnos del trabajo personal y del trabajo en equipo (Reconocer y valorar su avance y el de los demás-autorregulación)</a:t>
                      </a:r>
                      <a:endParaRPr lang="es-MX" sz="105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MX" sz="1050" dirty="0">
                          <a:solidFill>
                            <a:srgbClr val="000000"/>
                          </a:solidFill>
                          <a:effectLst/>
                          <a:latin typeface="Arial" panose="020B0604020202020204" pitchFamily="34" charset="0"/>
                          <a:ea typeface="Arial" panose="020B0604020202020204" pitchFamily="34" charset="0"/>
                        </a:rPr>
                        <a:t>Por medio de un trabajo escrito, a computadora, con imágenes</a:t>
                      </a:r>
                    </a:p>
                  </a:txBody>
                  <a:tcPr marL="58327" marR="58327" marT="58327" marB="58327"/>
                </a:tc>
                <a:extLst>
                  <a:ext uri="{0D108BD9-81ED-4DB2-BD59-A6C34878D82A}">
                    <a16:rowId xmlns="" xmlns:a16="http://schemas.microsoft.com/office/drawing/2014/main" val="2162822271"/>
                  </a:ext>
                </a:extLst>
              </a:tr>
            </a:tbl>
          </a:graphicData>
        </a:graphic>
      </p:graphicFrame>
    </p:spTree>
    <p:extLst>
      <p:ext uri="{BB962C8B-B14F-4D97-AF65-F5344CB8AC3E}">
        <p14:creationId xmlns:p14="http://schemas.microsoft.com/office/powerpoint/2010/main" val="283110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A0150EF-8DF8-40C0-87DE-A9A5113EC77F}"/>
              </a:ext>
            </a:extLst>
          </p:cNvPr>
          <p:cNvSpPr>
            <a:spLocks noGrp="1"/>
          </p:cNvSpPr>
          <p:nvPr>
            <p:ph type="title"/>
          </p:nvPr>
        </p:nvSpPr>
        <p:spPr>
          <a:xfrm>
            <a:off x="838200" y="0"/>
            <a:ext cx="10515600" cy="1325563"/>
          </a:xfrm>
        </p:spPr>
        <p:txBody>
          <a:bodyPr>
            <a:normAutofit/>
          </a:bodyPr>
          <a:lstStyle/>
          <a:p>
            <a:pPr algn="ctr"/>
            <a:r>
              <a:rPr lang="es-MX" sz="4000" dirty="0"/>
              <a:t>5g. Formatos: Planeación día a día</a:t>
            </a:r>
          </a:p>
        </p:txBody>
      </p:sp>
      <p:pic>
        <p:nvPicPr>
          <p:cNvPr id="3" name="Imagen 2">
            <a:extLst>
              <a:ext uri="{FF2B5EF4-FFF2-40B4-BE49-F238E27FC236}">
                <a16:creationId xmlns="" xmlns:a16="http://schemas.microsoft.com/office/drawing/2014/main" id="{47EFB57D-796C-42CC-836E-985DCD2E1421}"/>
              </a:ext>
            </a:extLst>
          </p:cNvPr>
          <p:cNvPicPr>
            <a:picLocks noChangeAspect="1"/>
          </p:cNvPicPr>
          <p:nvPr/>
        </p:nvPicPr>
        <p:blipFill rotWithShape="1">
          <a:blip r:embed="rId2"/>
          <a:srcRect l="4891" t="19313" r="30761" b="12059"/>
          <a:stretch/>
        </p:blipFill>
        <p:spPr>
          <a:xfrm>
            <a:off x="1256164" y="927998"/>
            <a:ext cx="9679671" cy="5804106"/>
          </a:xfrm>
          <a:prstGeom prst="rect">
            <a:avLst/>
          </a:prstGeom>
        </p:spPr>
      </p:pic>
    </p:spTree>
    <p:extLst>
      <p:ext uri="{BB962C8B-B14F-4D97-AF65-F5344CB8AC3E}">
        <p14:creationId xmlns:p14="http://schemas.microsoft.com/office/powerpoint/2010/main" val="259442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741BB61-B04E-403D-AA1F-A29D25B561FD}"/>
              </a:ext>
            </a:extLst>
          </p:cNvPr>
          <p:cNvSpPr>
            <a:spLocks noGrp="1"/>
          </p:cNvSpPr>
          <p:nvPr>
            <p:ph type="title"/>
          </p:nvPr>
        </p:nvSpPr>
        <p:spPr>
          <a:xfrm>
            <a:off x="838200" y="0"/>
            <a:ext cx="10515600" cy="1325563"/>
          </a:xfrm>
        </p:spPr>
        <p:txBody>
          <a:bodyPr>
            <a:normAutofit/>
          </a:bodyPr>
          <a:lstStyle/>
          <a:p>
            <a:pPr algn="ctr"/>
            <a:r>
              <a:rPr lang="es-MX" sz="4000" dirty="0"/>
              <a:t>5h. Reflexión</a:t>
            </a:r>
          </a:p>
        </p:txBody>
      </p:sp>
      <p:sp>
        <p:nvSpPr>
          <p:cNvPr id="3" name="Rectángulo 2">
            <a:extLst>
              <a:ext uri="{FF2B5EF4-FFF2-40B4-BE49-F238E27FC236}">
                <a16:creationId xmlns="" xmlns:a16="http://schemas.microsoft.com/office/drawing/2014/main" id="{19B3FEA0-469C-4A55-97E2-21FF07DD1567}"/>
              </a:ext>
            </a:extLst>
          </p:cNvPr>
          <p:cNvSpPr/>
          <p:nvPr/>
        </p:nvSpPr>
        <p:spPr>
          <a:xfrm>
            <a:off x="838199" y="1674674"/>
            <a:ext cx="10515599" cy="3139321"/>
          </a:xfrm>
          <a:prstGeom prst="rect">
            <a:avLst/>
          </a:prstGeom>
        </p:spPr>
        <p:txBody>
          <a:bodyPr wrap="square">
            <a:spAutoFit/>
          </a:bodyPr>
          <a:lstStyle/>
          <a:p>
            <a:pPr marL="285750" indent="-285750" algn="just">
              <a:buFont typeface="Arial" panose="020B0604020202020204" pitchFamily="34" charset="0"/>
              <a:buChar char="•"/>
            </a:pPr>
            <a:r>
              <a:rPr lang="es-MX" dirty="0"/>
              <a:t>Los procesos de investigación interdisciplinaria desarrollados en clase con las materias participantes confirman la necesidad de realizar procesos en equipos que conduzcan a la identificación de una problemática o una determinada situación, que opere al inicio como disparador y convoque a la conformación y acción de estos equipos. </a:t>
            </a:r>
          </a:p>
          <a:p>
            <a:pPr marL="285750" indent="-285750" algn="just">
              <a:buFont typeface="Arial" panose="020B0604020202020204" pitchFamily="34" charset="0"/>
              <a:buChar char="•"/>
            </a:pPr>
            <a:r>
              <a:rPr lang="es-MX" dirty="0"/>
              <a:t>La interdisciplina como condición, sin una práctica que la requiera, no parece ser el camino adecuado para la construcción de espacios interdisciplinarios.</a:t>
            </a:r>
          </a:p>
          <a:p>
            <a:pPr marL="285750" indent="-285750" algn="just">
              <a:buFont typeface="Arial" panose="020B0604020202020204" pitchFamily="34" charset="0"/>
              <a:buChar char="•"/>
            </a:pPr>
            <a:r>
              <a:rPr lang="es-MX" dirty="0"/>
              <a:t>En cuanto a los obstáculos encontrados para la práctica interdisciplinaria se pueden comentar las dificultades básicas para encontrar el tiempo adecuado para concordar el trabajo de los equipos, las distintas formas de comprender la realidad, falta de estímulos para el trabajo interdisciplinario (académicos y económicos), en el ámbito de los equipos las dificultades a superar son múltiples (ideológicas, culturales, políticas, etc.)</a:t>
            </a:r>
          </a:p>
        </p:txBody>
      </p:sp>
    </p:spTree>
    <p:extLst>
      <p:ext uri="{BB962C8B-B14F-4D97-AF65-F5344CB8AC3E}">
        <p14:creationId xmlns:p14="http://schemas.microsoft.com/office/powerpoint/2010/main" val="373364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A970BA1B-A083-4FBC-9F38-2A334F73A257}"/>
              </a:ext>
            </a:extLst>
          </p:cNvPr>
          <p:cNvGraphicFramePr>
            <a:graphicFrameLocks noGrp="1"/>
          </p:cNvGraphicFramePr>
          <p:nvPr>
            <p:extLst>
              <p:ext uri="{D42A27DB-BD31-4B8C-83A1-F6EECF244321}">
                <p14:modId xmlns:p14="http://schemas.microsoft.com/office/powerpoint/2010/main" val="1277886331"/>
              </p:ext>
            </p:extLst>
          </p:nvPr>
        </p:nvGraphicFramePr>
        <p:xfrm>
          <a:off x="383218" y="1120845"/>
          <a:ext cx="11425562" cy="2453304"/>
        </p:xfrm>
        <a:graphic>
          <a:graphicData uri="http://schemas.openxmlformats.org/drawingml/2006/table">
            <a:tbl>
              <a:tblPr firstRow="1" bandRow="1">
                <a:tableStyleId>{5DA37D80-6434-44D0-A028-1B22A696006F}</a:tableStyleId>
              </a:tblPr>
              <a:tblGrid>
                <a:gridCol w="5712781">
                  <a:extLst>
                    <a:ext uri="{9D8B030D-6E8A-4147-A177-3AD203B41FA5}">
                      <a16:colId xmlns="" xmlns:a16="http://schemas.microsoft.com/office/drawing/2014/main" val="1726836140"/>
                    </a:ext>
                  </a:extLst>
                </a:gridCol>
                <a:gridCol w="5712781">
                  <a:extLst>
                    <a:ext uri="{9D8B030D-6E8A-4147-A177-3AD203B41FA5}">
                      <a16:colId xmlns="" xmlns:a16="http://schemas.microsoft.com/office/drawing/2014/main" val="2657457668"/>
                    </a:ext>
                  </a:extLst>
                </a:gridCol>
              </a:tblGrid>
              <a:tr h="364760">
                <a:tc>
                  <a:txBody>
                    <a:bodyPr/>
                    <a:lstStyle/>
                    <a:p>
                      <a:pPr algn="ctr"/>
                      <a:r>
                        <a:rPr lang="es-MX" b="1" dirty="0"/>
                        <a:t>Profesores participantes </a:t>
                      </a:r>
                    </a:p>
                  </a:txBody>
                  <a:tcPr/>
                </a:tc>
                <a:tc>
                  <a:txBody>
                    <a:bodyPr/>
                    <a:lstStyle/>
                    <a:p>
                      <a:pPr algn="ctr"/>
                      <a:r>
                        <a:rPr lang="es-MX" b="1" dirty="0"/>
                        <a:t>Materias impartidas </a:t>
                      </a:r>
                    </a:p>
                  </a:txBody>
                  <a:tcPr/>
                </a:tc>
                <a:extLst>
                  <a:ext uri="{0D108BD9-81ED-4DB2-BD59-A6C34878D82A}">
                    <a16:rowId xmlns="" xmlns:a16="http://schemas.microsoft.com/office/drawing/2014/main" val="16443009"/>
                  </a:ext>
                </a:extLst>
              </a:tr>
              <a:tr h="521886">
                <a:tc>
                  <a:txBody>
                    <a:bodyPr/>
                    <a:lstStyle/>
                    <a:p>
                      <a:r>
                        <a:rPr lang="es-MX" dirty="0"/>
                        <a:t>María Teresa López Cao</a:t>
                      </a:r>
                    </a:p>
                  </a:txBody>
                  <a:tcPr/>
                </a:tc>
                <a:tc>
                  <a:txBody>
                    <a:bodyPr/>
                    <a:lstStyle/>
                    <a:p>
                      <a:r>
                        <a:rPr lang="es-MX" dirty="0"/>
                        <a:t>Orientación Educativa IV</a:t>
                      </a:r>
                    </a:p>
                  </a:txBody>
                  <a:tcPr/>
                </a:tc>
                <a:extLst>
                  <a:ext uri="{0D108BD9-81ED-4DB2-BD59-A6C34878D82A}">
                    <a16:rowId xmlns="" xmlns:a16="http://schemas.microsoft.com/office/drawing/2014/main" val="2960311818"/>
                  </a:ext>
                </a:extLst>
              </a:tr>
              <a:tr h="521886">
                <a:tc>
                  <a:txBody>
                    <a:bodyPr/>
                    <a:lstStyle/>
                    <a:p>
                      <a:r>
                        <a:rPr lang="es-MX" dirty="0"/>
                        <a:t>Consuelo Villanueva Moreno</a:t>
                      </a:r>
                    </a:p>
                  </a:txBody>
                  <a:tcPr/>
                </a:tc>
                <a:tc>
                  <a:txBody>
                    <a:bodyPr/>
                    <a:lstStyle/>
                    <a:p>
                      <a:r>
                        <a:rPr lang="es-MX" dirty="0"/>
                        <a:t>Física III</a:t>
                      </a:r>
                    </a:p>
                  </a:txBody>
                  <a:tcPr/>
                </a:tc>
                <a:extLst>
                  <a:ext uri="{0D108BD9-81ED-4DB2-BD59-A6C34878D82A}">
                    <a16:rowId xmlns="" xmlns:a16="http://schemas.microsoft.com/office/drawing/2014/main" val="1608468193"/>
                  </a:ext>
                </a:extLst>
              </a:tr>
              <a:tr h="521886">
                <a:tc>
                  <a:txBody>
                    <a:bodyPr/>
                    <a:lstStyle/>
                    <a:p>
                      <a:r>
                        <a:rPr lang="es-MX" dirty="0"/>
                        <a:t>Gerardo Allan Chargoy Rodríguez</a:t>
                      </a:r>
                    </a:p>
                  </a:txBody>
                  <a:tcPr/>
                </a:tc>
                <a:tc>
                  <a:txBody>
                    <a:bodyPr/>
                    <a:lstStyle/>
                    <a:p>
                      <a:r>
                        <a:rPr lang="es-MX" dirty="0"/>
                        <a:t>Geografía e Informática</a:t>
                      </a:r>
                    </a:p>
                  </a:txBody>
                  <a:tcPr/>
                </a:tc>
                <a:extLst>
                  <a:ext uri="{0D108BD9-81ED-4DB2-BD59-A6C34878D82A}">
                    <a16:rowId xmlns="" xmlns:a16="http://schemas.microsoft.com/office/drawing/2014/main" val="1120448340"/>
                  </a:ext>
                </a:extLst>
              </a:tr>
              <a:tr h="521886">
                <a:tc>
                  <a:txBody>
                    <a:bodyPr/>
                    <a:lstStyle/>
                    <a:p>
                      <a:r>
                        <a:rPr lang="es-MX" dirty="0"/>
                        <a:t>María Elena Romero Herrera</a:t>
                      </a:r>
                    </a:p>
                  </a:txBody>
                  <a:tcPr/>
                </a:tc>
                <a:tc>
                  <a:txBody>
                    <a:bodyPr/>
                    <a:lstStyle/>
                    <a:p>
                      <a:r>
                        <a:rPr lang="es-MX" dirty="0"/>
                        <a:t>Educación Física IV</a:t>
                      </a:r>
                    </a:p>
                  </a:txBody>
                  <a:tcPr/>
                </a:tc>
                <a:extLst>
                  <a:ext uri="{0D108BD9-81ED-4DB2-BD59-A6C34878D82A}">
                    <a16:rowId xmlns="" xmlns:a16="http://schemas.microsoft.com/office/drawing/2014/main" val="3455573104"/>
                  </a:ext>
                </a:extLst>
              </a:tr>
            </a:tbl>
          </a:graphicData>
        </a:graphic>
      </p:graphicFrame>
      <p:pic>
        <p:nvPicPr>
          <p:cNvPr id="3" name="Imagen 2">
            <a:extLst>
              <a:ext uri="{FF2B5EF4-FFF2-40B4-BE49-F238E27FC236}">
                <a16:creationId xmlns="" xmlns:a16="http://schemas.microsoft.com/office/drawing/2014/main" id="{D0552660-21CD-42FF-A2B7-5664B4C52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7135" y="3790122"/>
            <a:ext cx="3637727" cy="2728295"/>
          </a:xfrm>
          <a:prstGeom prst="rect">
            <a:avLst/>
          </a:prstGeom>
          <a:ln>
            <a:noFill/>
          </a:ln>
          <a:effectLst>
            <a:outerShdw blurRad="190500" algn="tl" rotWithShape="0">
              <a:srgbClr val="000000">
                <a:alpha val="70000"/>
              </a:srgbClr>
            </a:outerShdw>
          </a:effectLst>
        </p:spPr>
      </p:pic>
      <p:sp>
        <p:nvSpPr>
          <p:cNvPr id="2" name="Título 1">
            <a:extLst>
              <a:ext uri="{FF2B5EF4-FFF2-40B4-BE49-F238E27FC236}">
                <a16:creationId xmlns="" xmlns:a16="http://schemas.microsoft.com/office/drawing/2014/main" id="{276C58F0-CADD-4D9C-B1FD-3BE49CC3CB07}"/>
              </a:ext>
            </a:extLst>
          </p:cNvPr>
          <p:cNvSpPr>
            <a:spLocks noGrp="1"/>
          </p:cNvSpPr>
          <p:nvPr>
            <p:ph type="title"/>
          </p:nvPr>
        </p:nvSpPr>
        <p:spPr>
          <a:xfrm>
            <a:off x="930965" y="7316"/>
            <a:ext cx="10515600" cy="1325563"/>
          </a:xfrm>
        </p:spPr>
        <p:txBody>
          <a:bodyPr>
            <a:normAutofit/>
          </a:bodyPr>
          <a:lstStyle/>
          <a:p>
            <a:pPr algn="ctr"/>
            <a:r>
              <a:rPr lang="es-MX" sz="4000" dirty="0"/>
              <a:t>2. Profesores participantes</a:t>
            </a:r>
          </a:p>
        </p:txBody>
      </p:sp>
    </p:spTree>
    <p:extLst>
      <p:ext uri="{BB962C8B-B14F-4D97-AF65-F5344CB8AC3E}">
        <p14:creationId xmlns:p14="http://schemas.microsoft.com/office/powerpoint/2010/main" val="31635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83150A-B67E-4EAE-970B-9D228AF0FA13}"/>
              </a:ext>
            </a:extLst>
          </p:cNvPr>
          <p:cNvSpPr>
            <a:spLocks noGrp="1"/>
          </p:cNvSpPr>
          <p:nvPr>
            <p:ph type="title"/>
          </p:nvPr>
        </p:nvSpPr>
        <p:spPr>
          <a:xfrm>
            <a:off x="838200" y="0"/>
            <a:ext cx="10515600" cy="1325563"/>
          </a:xfrm>
        </p:spPr>
        <p:txBody>
          <a:bodyPr>
            <a:normAutofit/>
          </a:bodyPr>
          <a:lstStyle/>
          <a:p>
            <a:pPr algn="ctr"/>
            <a:r>
              <a:rPr lang="es-MX" sz="4000" dirty="0"/>
              <a:t>5i. Organizador gráfico. Preguntas esenciales</a:t>
            </a:r>
          </a:p>
        </p:txBody>
      </p:sp>
      <p:pic>
        <p:nvPicPr>
          <p:cNvPr id="4" name="Imagen 3">
            <a:extLst>
              <a:ext uri="{FF2B5EF4-FFF2-40B4-BE49-F238E27FC236}">
                <a16:creationId xmlns="" xmlns:a16="http://schemas.microsoft.com/office/drawing/2014/main" id="{3381ED90-EF18-4D77-85DA-3A380BF0FF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478" y="940700"/>
            <a:ext cx="7795044" cy="5513108"/>
          </a:xfrm>
          <a:prstGeom prst="rect">
            <a:avLst/>
          </a:prstGeom>
        </p:spPr>
      </p:pic>
    </p:spTree>
    <p:extLst>
      <p:ext uri="{BB962C8B-B14F-4D97-AF65-F5344CB8AC3E}">
        <p14:creationId xmlns:p14="http://schemas.microsoft.com/office/powerpoint/2010/main" val="170108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892419-F2AE-4FB4-8BBE-AFA44555D558}"/>
              </a:ext>
            </a:extLst>
          </p:cNvPr>
          <p:cNvSpPr>
            <a:spLocks noGrp="1"/>
          </p:cNvSpPr>
          <p:nvPr>
            <p:ph type="title"/>
          </p:nvPr>
        </p:nvSpPr>
        <p:spPr>
          <a:xfrm>
            <a:off x="838200" y="0"/>
            <a:ext cx="10515600" cy="1325563"/>
          </a:xfrm>
        </p:spPr>
        <p:txBody>
          <a:bodyPr>
            <a:normAutofit/>
          </a:bodyPr>
          <a:lstStyle/>
          <a:p>
            <a:pPr algn="ctr"/>
            <a:r>
              <a:rPr lang="es-MX" sz="4000" dirty="0"/>
              <a:t>5i. </a:t>
            </a:r>
            <a:r>
              <a:rPr lang="it-IT" sz="4000" dirty="0"/>
              <a:t>e) A.M.E. general.</a:t>
            </a:r>
            <a:endParaRPr lang="es-MX" sz="4000" dirty="0"/>
          </a:p>
        </p:txBody>
      </p:sp>
      <p:graphicFrame>
        <p:nvGraphicFramePr>
          <p:cNvPr id="3" name="Tabla 2">
            <a:extLst>
              <a:ext uri="{FF2B5EF4-FFF2-40B4-BE49-F238E27FC236}">
                <a16:creationId xmlns="" xmlns:a16="http://schemas.microsoft.com/office/drawing/2014/main" id="{98AD18E9-29CE-4212-ADCB-DCA136A3B6F3}"/>
              </a:ext>
            </a:extLst>
          </p:cNvPr>
          <p:cNvGraphicFramePr>
            <a:graphicFrameLocks noGrp="1"/>
          </p:cNvGraphicFramePr>
          <p:nvPr>
            <p:extLst>
              <p:ext uri="{D42A27DB-BD31-4B8C-83A1-F6EECF244321}">
                <p14:modId xmlns:p14="http://schemas.microsoft.com/office/powerpoint/2010/main" val="2329455153"/>
              </p:ext>
            </p:extLst>
          </p:nvPr>
        </p:nvGraphicFramePr>
        <p:xfrm>
          <a:off x="838200" y="1099930"/>
          <a:ext cx="10515599" cy="5051142"/>
        </p:xfrm>
        <a:graphic>
          <a:graphicData uri="http://schemas.openxmlformats.org/drawingml/2006/table">
            <a:tbl>
              <a:tblPr>
                <a:tableStyleId>{5C22544A-7EE6-4342-B048-85BDC9FD1C3A}</a:tableStyleId>
              </a:tblPr>
              <a:tblGrid>
                <a:gridCol w="5148846">
                  <a:extLst>
                    <a:ext uri="{9D8B030D-6E8A-4147-A177-3AD203B41FA5}">
                      <a16:colId xmlns="" xmlns:a16="http://schemas.microsoft.com/office/drawing/2014/main" val="34427014"/>
                    </a:ext>
                  </a:extLst>
                </a:gridCol>
                <a:gridCol w="214126">
                  <a:extLst>
                    <a:ext uri="{9D8B030D-6E8A-4147-A177-3AD203B41FA5}">
                      <a16:colId xmlns="" xmlns:a16="http://schemas.microsoft.com/office/drawing/2014/main" val="3474279998"/>
                    </a:ext>
                  </a:extLst>
                </a:gridCol>
                <a:gridCol w="5152627">
                  <a:extLst>
                    <a:ext uri="{9D8B030D-6E8A-4147-A177-3AD203B41FA5}">
                      <a16:colId xmlns="" xmlns:a16="http://schemas.microsoft.com/office/drawing/2014/main" val="2482506988"/>
                    </a:ext>
                  </a:extLst>
                </a:gridCol>
              </a:tblGrid>
              <a:tr h="216457">
                <a:tc>
                  <a:txBody>
                    <a:bodyPr/>
                    <a:lstStyle/>
                    <a:p>
                      <a:pPr algn="ctr">
                        <a:lnSpc>
                          <a:spcPct val="115000"/>
                        </a:lnSpc>
                        <a:spcAft>
                          <a:spcPts val="0"/>
                        </a:spcAft>
                      </a:pPr>
                      <a:r>
                        <a:rPr lang="es-MX" sz="1100" dirty="0">
                          <a:effectLst/>
                        </a:rPr>
                        <a:t> Planeación de Proyectos Interdisciplinarios</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tc>
                  <a:txBody>
                    <a:bodyPr/>
                    <a:lstStyle/>
                    <a:p>
                      <a:pPr algn="ctr">
                        <a:lnSpc>
                          <a:spcPct val="115000"/>
                        </a:lnSpc>
                        <a:spcAft>
                          <a:spcPts val="0"/>
                        </a:spcAft>
                      </a:pPr>
                      <a:r>
                        <a:rPr lang="es-MX"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tc>
                  <a:txBody>
                    <a:bodyPr/>
                    <a:lstStyle/>
                    <a:p>
                      <a:pPr algn="ctr">
                        <a:lnSpc>
                          <a:spcPct val="115000"/>
                        </a:lnSpc>
                        <a:spcAft>
                          <a:spcPts val="0"/>
                        </a:spcAft>
                      </a:pPr>
                      <a:r>
                        <a:rPr lang="es-MX" sz="1100" dirty="0">
                          <a:effectLst/>
                        </a:rPr>
                        <a:t>Documentación del proceso y portafolios de evidencias</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extLst>
                  <a:ext uri="{0D108BD9-81ED-4DB2-BD59-A6C34878D82A}">
                    <a16:rowId xmlns="" xmlns:a16="http://schemas.microsoft.com/office/drawing/2014/main" val="1349060284"/>
                  </a:ext>
                </a:extLst>
              </a:tr>
              <a:tr h="4781186">
                <a:tc>
                  <a:txBody>
                    <a:bodyPr/>
                    <a:lstStyle/>
                    <a:p>
                      <a:pPr>
                        <a:lnSpc>
                          <a:spcPct val="115000"/>
                        </a:lnSpc>
                        <a:spcAft>
                          <a:spcPts val="0"/>
                        </a:spcAft>
                      </a:pPr>
                      <a:r>
                        <a:rPr lang="es-MX" sz="1100" dirty="0">
                          <a:effectLst/>
                        </a:rPr>
                        <a:t> </a:t>
                      </a:r>
                    </a:p>
                    <a:p>
                      <a:pPr algn="just">
                        <a:lnSpc>
                          <a:spcPct val="115000"/>
                        </a:lnSpc>
                        <a:spcAft>
                          <a:spcPts val="0"/>
                        </a:spcAft>
                      </a:pPr>
                      <a:r>
                        <a:rPr lang="es-MX" sz="1100" dirty="0">
                          <a:effectLst/>
                        </a:rPr>
                        <a:t>¿A qué responde la necesidad de crear proyectos interdisciplinarios como medio de aprendizaje hoy en día?</a:t>
                      </a:r>
                    </a:p>
                    <a:p>
                      <a:pPr algn="just">
                        <a:lnSpc>
                          <a:spcPct val="115000"/>
                        </a:lnSpc>
                        <a:spcAft>
                          <a:spcPts val="0"/>
                        </a:spcAft>
                      </a:pPr>
                      <a:r>
                        <a:rPr lang="es-MX" sz="1100" dirty="0">
                          <a:effectLst/>
                        </a:rPr>
                        <a:t>Porque es un bien necesario de la educación del siglo XXI</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¿Cuáles podrían ser los elementos fundamentales para la estructuración y planeación de los proyectos interdisciplinarios?</a:t>
                      </a:r>
                    </a:p>
                    <a:p>
                      <a:pPr algn="just">
                        <a:lnSpc>
                          <a:spcPct val="115000"/>
                        </a:lnSpc>
                        <a:spcAft>
                          <a:spcPts val="0"/>
                        </a:spcAft>
                      </a:pPr>
                      <a:r>
                        <a:rPr lang="es-MX" sz="1100" dirty="0">
                          <a:effectLst/>
                        </a:rPr>
                        <a:t>El compromiso del docente para generar conexiones entre el currículo y la ejecución de un proyecto. </a:t>
                      </a:r>
                    </a:p>
                    <a:p>
                      <a:pPr algn="just">
                        <a:lnSpc>
                          <a:spcPct val="115000"/>
                        </a:lnSpc>
                        <a:spcAft>
                          <a:spcPts val="0"/>
                        </a:spcAft>
                      </a:pPr>
                      <a:r>
                        <a:rPr lang="es-MX" sz="1100" dirty="0">
                          <a:effectLst/>
                        </a:rPr>
                        <a:t>Que el docente se prepare en diferentes ejes, recupere diversos conocimientos y pueda transmitir a los alumnos como trabajar desde diferentes ejes </a:t>
                      </a:r>
                    </a:p>
                    <a:p>
                      <a:pPr algn="just">
                        <a:lnSpc>
                          <a:spcPct val="115000"/>
                        </a:lnSpc>
                        <a:spcAft>
                          <a:spcPts val="0"/>
                        </a:spcAft>
                      </a:pPr>
                      <a:r>
                        <a:rPr lang="es-MX" sz="1100" dirty="0">
                          <a:effectLst/>
                        </a:rPr>
                        <a:t>Hay que reconocer los elementos esenciales de las asignaturas, así como sus programas.</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¿Cuál es “el método” o “los pasos” para acercarme a la Interdisciplinariedad?</a:t>
                      </a:r>
                    </a:p>
                    <a:p>
                      <a:pPr algn="just">
                        <a:lnSpc>
                          <a:spcPct val="115000"/>
                        </a:lnSpc>
                        <a:spcAft>
                          <a:spcPts val="0"/>
                        </a:spcAft>
                      </a:pPr>
                      <a:r>
                        <a:rPr lang="es-MX" sz="1100" dirty="0">
                          <a:effectLst/>
                        </a:rPr>
                        <a:t>Que el profesor conozca los elementos esenciales de su programa, jerarquizar los elementos de su programa para conocer su importancia y trascendencia en el mundo en que viven, el poder relacionarse con otro docente y encontrar un vínculo e integrar los conocimientos y reconocer un elemento de la realidad que se pueda problematizar e innovar a partir de dos áreas disciplinarias distintas </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¿Qué características debe tener el nombre del proyecto interdisciplinario? </a:t>
                      </a:r>
                    </a:p>
                    <a:p>
                      <a:pPr algn="just">
                        <a:lnSpc>
                          <a:spcPct val="115000"/>
                        </a:lnSpc>
                        <a:spcAft>
                          <a:spcPts val="0"/>
                        </a:spcAft>
                      </a:pPr>
                      <a:r>
                        <a:rPr lang="es-MX" sz="1100" dirty="0">
                          <a:effectLst/>
                        </a:rPr>
                        <a:t>Le debe dar identidad al proyecto </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tc>
                  <a:txBody>
                    <a:bodyPr/>
                    <a:lstStyle/>
                    <a:p>
                      <a:pPr>
                        <a:lnSpc>
                          <a:spcPct val="115000"/>
                        </a:lnSpc>
                        <a:spcAft>
                          <a:spcPts val="0"/>
                        </a:spcAft>
                      </a:pPr>
                      <a:r>
                        <a:rPr lang="es-MX"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tc>
                  <a:txBody>
                    <a:bodyPr/>
                    <a:lstStyle/>
                    <a:p>
                      <a:pPr>
                        <a:lnSpc>
                          <a:spcPct val="115000"/>
                        </a:lnSpc>
                        <a:spcAft>
                          <a:spcPts val="0"/>
                        </a:spcAft>
                      </a:pPr>
                      <a:r>
                        <a:rPr lang="es-MX" sz="1100" dirty="0">
                          <a:effectLst/>
                        </a:rPr>
                        <a:t> </a:t>
                      </a:r>
                    </a:p>
                    <a:p>
                      <a:pPr algn="just">
                        <a:lnSpc>
                          <a:spcPct val="115000"/>
                        </a:lnSpc>
                        <a:spcAft>
                          <a:spcPts val="0"/>
                        </a:spcAft>
                      </a:pPr>
                      <a:r>
                        <a:rPr lang="es-MX" sz="1100" dirty="0">
                          <a:effectLst/>
                        </a:rPr>
                        <a:t>¿Qué entiendo por “documentación”?</a:t>
                      </a:r>
                    </a:p>
                    <a:p>
                      <a:pPr algn="just">
                        <a:lnSpc>
                          <a:spcPct val="115000"/>
                        </a:lnSpc>
                        <a:spcAft>
                          <a:spcPts val="0"/>
                        </a:spcAft>
                      </a:pPr>
                      <a:r>
                        <a:rPr lang="es-MX" sz="1100" dirty="0">
                          <a:effectLst/>
                        </a:rPr>
                        <a:t>Parte de una postura del docente como un observador de sus estudiantes, todo indicio de comprensión de sus alumnos es digo de documentar desde que surgen las preguntas de indagación</a:t>
                      </a:r>
                    </a:p>
                    <a:p>
                      <a:pPr algn="just">
                        <a:lnSpc>
                          <a:spcPct val="115000"/>
                        </a:lnSpc>
                        <a:spcAft>
                          <a:spcPts val="0"/>
                        </a:spcAft>
                      </a:pPr>
                      <a:r>
                        <a:rPr lang="es-MX" sz="1100" dirty="0">
                          <a:effectLst/>
                        </a:rPr>
                        <a:t> Surge de poder reconocer que el otro es alguien que está aprendiendo y las conexiones que logré realizar por lo tanto hay que tener evidencias que hablen de éstas</a:t>
                      </a:r>
                    </a:p>
                    <a:p>
                      <a:pPr algn="just">
                        <a:lnSpc>
                          <a:spcPct val="115000"/>
                        </a:lnSpc>
                        <a:spcAft>
                          <a:spcPts val="0"/>
                        </a:spcAft>
                      </a:pPr>
                      <a:r>
                        <a:rPr lang="es-MX" sz="1100" dirty="0">
                          <a:effectLst/>
                        </a:rPr>
                        <a:t> Tiene la finalidad de permitirle al docente contar con evidencias claras y objetivas del proceso de construcción que se está viviendo detrás del proyecto</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¿Qué evidencias concretas de documentación estaría esperando, cuando trabajo de manera interdisciplinaria?</a:t>
                      </a:r>
                    </a:p>
                    <a:p>
                      <a:pPr algn="just">
                        <a:lnSpc>
                          <a:spcPct val="115000"/>
                        </a:lnSpc>
                        <a:spcAft>
                          <a:spcPts val="0"/>
                        </a:spcAft>
                      </a:pPr>
                      <a:r>
                        <a:rPr lang="es-MX" sz="1100" dirty="0">
                          <a:effectLst/>
                        </a:rPr>
                        <a:t>Ideas de los estudiantes, todo lo que quede materializado</a:t>
                      </a:r>
                    </a:p>
                    <a:p>
                      <a:pPr algn="just">
                        <a:lnSpc>
                          <a:spcPct val="115000"/>
                        </a:lnSpc>
                        <a:spcAft>
                          <a:spcPts val="0"/>
                        </a:spcAft>
                      </a:pPr>
                      <a:r>
                        <a:rPr lang="es-MX" sz="1100" dirty="0">
                          <a:effectLst/>
                        </a:rPr>
                        <a:t> Variedad de formas de documentar todo lo que evidencie el proceso y la interacción</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¿Cuál es la intención de documentar en un proyecto y quién lo debe hacer?</a:t>
                      </a:r>
                    </a:p>
                    <a:p>
                      <a:pPr algn="just">
                        <a:lnSpc>
                          <a:spcPct val="115000"/>
                        </a:lnSpc>
                        <a:spcAft>
                          <a:spcPts val="0"/>
                        </a:spcAft>
                      </a:pPr>
                      <a:r>
                        <a:rPr lang="es-MX" sz="1100" dirty="0">
                          <a:effectLst/>
                        </a:rPr>
                        <a:t>Poder evaluar la significación del proyecto en las vidas y en los procesos de comprensión de los estudiantes, </a:t>
                      </a:r>
                    </a:p>
                    <a:p>
                      <a:pPr algn="just">
                        <a:lnSpc>
                          <a:spcPct val="115000"/>
                        </a:lnSpc>
                        <a:spcAft>
                          <a:spcPts val="0"/>
                        </a:spcAft>
                      </a:pPr>
                      <a:r>
                        <a:rPr lang="es-MX" sz="1100" dirty="0">
                          <a:effectLst/>
                        </a:rPr>
                        <a:t> No es un proceso de evaluación, tiene una finalidad cualitativa, comprender cómo se estaba al principio y cómo se llegó al final </a:t>
                      </a:r>
                    </a:p>
                    <a:p>
                      <a:pPr algn="just">
                        <a:lnSpc>
                          <a:spcPct val="115000"/>
                        </a:lnSpc>
                        <a:spcAft>
                          <a:spcPts val="0"/>
                        </a:spcAft>
                      </a:pPr>
                      <a:r>
                        <a:rPr lang="es-MX" sz="1100" dirty="0">
                          <a:effectLst/>
                        </a:rPr>
                        <a:t> Hacerle saber al estudiante que toda acción que el realice es valiosa </a:t>
                      </a:r>
                    </a:p>
                    <a:p>
                      <a:pPr algn="just">
                        <a:lnSpc>
                          <a:spcPct val="115000"/>
                        </a:lnSpc>
                        <a:spcAft>
                          <a:spcPts val="0"/>
                        </a:spcAft>
                      </a:pPr>
                      <a:r>
                        <a:rPr lang="es-MX" sz="1100" dirty="0">
                          <a:effectLst/>
                        </a:rPr>
                        <a:t> Busca regresarle su autonomía al estudiante</a:t>
                      </a:r>
                    </a:p>
                    <a:p>
                      <a:pPr algn="just">
                        <a:lnSpc>
                          <a:spcPct val="115000"/>
                        </a:lnSpc>
                        <a:spcAft>
                          <a:spcPts val="0"/>
                        </a:spcAft>
                      </a:pPr>
                      <a:r>
                        <a:rPr lang="es-MX"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585" marR="38585" marT="38585" marB="38585"/>
                </a:tc>
                <a:extLst>
                  <a:ext uri="{0D108BD9-81ED-4DB2-BD59-A6C34878D82A}">
                    <a16:rowId xmlns="" xmlns:a16="http://schemas.microsoft.com/office/drawing/2014/main" val="1152429818"/>
                  </a:ext>
                </a:extLst>
              </a:tr>
            </a:tbl>
          </a:graphicData>
        </a:graphic>
      </p:graphicFrame>
    </p:spTree>
    <p:extLst>
      <p:ext uri="{BB962C8B-B14F-4D97-AF65-F5344CB8AC3E}">
        <p14:creationId xmlns:p14="http://schemas.microsoft.com/office/powerpoint/2010/main" val="380980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34B4530A-24E3-46D5-B3EF-D10DB0190117}"/>
              </a:ext>
            </a:extLst>
          </p:cNvPr>
          <p:cNvGraphicFramePr>
            <a:graphicFrameLocks noGrp="1"/>
          </p:cNvGraphicFramePr>
          <p:nvPr>
            <p:extLst>
              <p:ext uri="{D42A27DB-BD31-4B8C-83A1-F6EECF244321}">
                <p14:modId xmlns:p14="http://schemas.microsoft.com/office/powerpoint/2010/main" val="2341442097"/>
              </p:ext>
            </p:extLst>
          </p:nvPr>
        </p:nvGraphicFramePr>
        <p:xfrm>
          <a:off x="808383" y="367751"/>
          <a:ext cx="10575234" cy="6134309"/>
        </p:xfrm>
        <a:graphic>
          <a:graphicData uri="http://schemas.openxmlformats.org/drawingml/2006/table">
            <a:tbl>
              <a:tblPr>
                <a:tableStyleId>{5C22544A-7EE6-4342-B048-85BDC9FD1C3A}</a:tableStyleId>
              </a:tblPr>
              <a:tblGrid>
                <a:gridCol w="5178045">
                  <a:extLst>
                    <a:ext uri="{9D8B030D-6E8A-4147-A177-3AD203B41FA5}">
                      <a16:colId xmlns="" xmlns:a16="http://schemas.microsoft.com/office/drawing/2014/main" val="2396044645"/>
                    </a:ext>
                  </a:extLst>
                </a:gridCol>
                <a:gridCol w="215339">
                  <a:extLst>
                    <a:ext uri="{9D8B030D-6E8A-4147-A177-3AD203B41FA5}">
                      <a16:colId xmlns="" xmlns:a16="http://schemas.microsoft.com/office/drawing/2014/main" val="3518828357"/>
                    </a:ext>
                  </a:extLst>
                </a:gridCol>
                <a:gridCol w="5181850">
                  <a:extLst>
                    <a:ext uri="{9D8B030D-6E8A-4147-A177-3AD203B41FA5}">
                      <a16:colId xmlns="" xmlns:a16="http://schemas.microsoft.com/office/drawing/2014/main" val="288705668"/>
                    </a:ext>
                  </a:extLst>
                </a:gridCol>
              </a:tblGrid>
              <a:tr h="5817704">
                <a:tc>
                  <a:txBody>
                    <a:bodyPr/>
                    <a:lstStyle/>
                    <a:p>
                      <a:pPr>
                        <a:lnSpc>
                          <a:spcPct val="115000"/>
                        </a:lnSpc>
                        <a:spcAft>
                          <a:spcPts val="0"/>
                        </a:spcAft>
                      </a:pPr>
                      <a:r>
                        <a:rPr lang="es-MX" sz="1050" dirty="0">
                          <a:effectLst/>
                        </a:rPr>
                        <a:t> </a:t>
                      </a:r>
                    </a:p>
                    <a:p>
                      <a:pPr algn="just">
                        <a:lnSpc>
                          <a:spcPct val="115000"/>
                        </a:lnSpc>
                        <a:spcAft>
                          <a:spcPts val="0"/>
                        </a:spcAft>
                      </a:pPr>
                      <a:r>
                        <a:rPr lang="es-MX" sz="1050" dirty="0">
                          <a:effectLst/>
                        </a:rPr>
                        <a:t>¿Qué factores debo tomar en cuenta para hacer un proyecto?</a:t>
                      </a:r>
                    </a:p>
                    <a:p>
                      <a:pPr algn="just">
                        <a:lnSpc>
                          <a:spcPct val="115000"/>
                        </a:lnSpc>
                        <a:spcAft>
                          <a:spcPts val="0"/>
                        </a:spcAft>
                      </a:pPr>
                      <a:r>
                        <a:rPr lang="es-MX" sz="1050" dirty="0">
                          <a:effectLst/>
                        </a:rPr>
                        <a:t>¿Cómo lo debo organizar?</a:t>
                      </a:r>
                    </a:p>
                    <a:p>
                      <a:pPr algn="just">
                        <a:lnSpc>
                          <a:spcPct val="115000"/>
                        </a:lnSpc>
                        <a:spcAft>
                          <a:spcPts val="0"/>
                        </a:spcAft>
                      </a:pPr>
                      <a:r>
                        <a:rPr lang="es-MX" sz="1050" dirty="0">
                          <a:effectLst/>
                        </a:rPr>
                        <a:t>Elegir un momento del año, fijar los tiempos de trabajo, planificar el proyecto en varias fases, tener productos medibles, identificar momentos de evaluación formativa no parcial para identificar como los conocimientos de cada asignatura se están aplicando de forma adecuada</a:t>
                      </a:r>
                    </a:p>
                    <a:p>
                      <a:pPr algn="just">
                        <a:lnSpc>
                          <a:spcPct val="115000"/>
                        </a:lnSpc>
                        <a:spcAft>
                          <a:spcPts val="0"/>
                        </a:spcAft>
                      </a:pPr>
                      <a:r>
                        <a:rPr lang="es-MX" sz="1050" dirty="0">
                          <a:effectLst/>
                        </a:rPr>
                        <a:t> Ser mostrado a padres y alumnos, no solo el producto sino el proceso, las habilidades requeridas.</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¿Cómo puedo identificar los puntos de interacción que permitan una indagación, desde situaciones complejas o la problematización? </a:t>
                      </a:r>
                    </a:p>
                    <a:p>
                      <a:pPr algn="just">
                        <a:lnSpc>
                          <a:spcPct val="115000"/>
                        </a:lnSpc>
                        <a:spcAft>
                          <a:spcPts val="0"/>
                        </a:spcAft>
                      </a:pPr>
                      <a:r>
                        <a:rPr lang="es-MX" sz="1050" dirty="0">
                          <a:effectLst/>
                        </a:rPr>
                        <a:t>Porque uno como profesor va buscando en su propia asignatura, y en las otras áreas, en las noticias y en la problematización de sus relaciones, de las relaciones con sus alumnos, </a:t>
                      </a:r>
                    </a:p>
                    <a:p>
                      <a:pPr algn="just">
                        <a:lnSpc>
                          <a:spcPct val="115000"/>
                        </a:lnSpc>
                        <a:spcAft>
                          <a:spcPts val="0"/>
                        </a:spcAft>
                      </a:pPr>
                      <a:r>
                        <a:rPr lang="es-MX" sz="1050" dirty="0">
                          <a:effectLst/>
                        </a:rPr>
                        <a:t>Y que tiene una apertura de consciencia y se atreve a preguntarse y identificar elementos no evidentes</a:t>
                      </a:r>
                    </a:p>
                    <a:p>
                      <a:pPr algn="just">
                        <a:lnSpc>
                          <a:spcPct val="115000"/>
                        </a:lnSpc>
                        <a:spcAft>
                          <a:spcPts val="0"/>
                        </a:spcAft>
                      </a:pPr>
                      <a:r>
                        <a:rPr lang="es-MX" sz="1050" dirty="0">
                          <a:effectLst/>
                        </a:rPr>
                        <a:t> Y sobre todo, permite poner en práctica la interacción </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¿En qué debo poner atención, para saber si es necesario hacer cambios en el  trabajo diario que ya realizo? </a:t>
                      </a:r>
                    </a:p>
                    <a:p>
                      <a:pPr algn="just">
                        <a:lnSpc>
                          <a:spcPct val="115000"/>
                        </a:lnSpc>
                        <a:spcAft>
                          <a:spcPts val="0"/>
                        </a:spcAft>
                      </a:pPr>
                      <a:r>
                        <a:rPr lang="es-MX" sz="1050" dirty="0">
                          <a:effectLst/>
                        </a:rPr>
                        <a:t>En la disposición y en la documentación de las prácticas que el docente va implementando para conocer y comprender qué sirvió y que no, cómo se puede modificar o que se puede mantener </a:t>
                      </a:r>
                    </a:p>
                    <a:p>
                      <a:pPr algn="just">
                        <a:lnSpc>
                          <a:spcPct val="115000"/>
                        </a:lnSpc>
                        <a:spcAft>
                          <a:spcPts val="0"/>
                        </a:spcAft>
                      </a:pPr>
                      <a:r>
                        <a:rPr lang="es-MX" sz="1050" dirty="0">
                          <a:effectLst/>
                        </a:rPr>
                        <a:t>Tener la costumbre de documentar, de tener en cuenta los retos, los cambios que nuestra práctica diaria a cambiado </a:t>
                      </a:r>
                    </a:p>
                    <a:p>
                      <a:pPr algn="just">
                        <a:lnSpc>
                          <a:spcPct val="115000"/>
                        </a:lnSpc>
                        <a:spcAft>
                          <a:spcPts val="0"/>
                        </a:spcAft>
                      </a:pPr>
                      <a:r>
                        <a:rPr lang="es-MX" sz="1050" dirty="0">
                          <a:effectLst/>
                        </a:rPr>
                        <a:t>Guardar tu registro de las experiencias que vas teniendo como docente </a:t>
                      </a:r>
                    </a:p>
                    <a:p>
                      <a:pPr>
                        <a:lnSpc>
                          <a:spcPct val="115000"/>
                        </a:lnSpc>
                        <a:spcAft>
                          <a:spcPts val="0"/>
                        </a:spcAft>
                      </a:pPr>
                      <a:r>
                        <a:rPr lang="es-MX" sz="1050" dirty="0">
                          <a:effectLst/>
                        </a:rPr>
                        <a:t>  </a:t>
                      </a:r>
                    </a:p>
                    <a:p>
                      <a:pPr algn="just">
                        <a:lnSpc>
                          <a:spcPct val="115000"/>
                        </a:lnSpc>
                        <a:spcAft>
                          <a:spcPts val="0"/>
                        </a:spcAft>
                      </a:pPr>
                      <a:r>
                        <a:rPr lang="es-MX" sz="1050" dirty="0">
                          <a:effectLst/>
                        </a:rPr>
                        <a:t>¿Cómo beneficia al aprendizaje el trabajo interdisciplinario? </a:t>
                      </a:r>
                    </a:p>
                    <a:p>
                      <a:pPr algn="just">
                        <a:lnSpc>
                          <a:spcPct val="115000"/>
                        </a:lnSpc>
                        <a:spcAft>
                          <a:spcPts val="0"/>
                        </a:spcAft>
                      </a:pPr>
                      <a:r>
                        <a:rPr lang="es-MX" sz="1050" dirty="0">
                          <a:effectLst/>
                        </a:rPr>
                        <a:t>Primero hay que saber que queremos que aprendan los alumnos, se da más énfasis a los procesos</a:t>
                      </a:r>
                    </a:p>
                    <a:p>
                      <a:pPr algn="just">
                        <a:lnSpc>
                          <a:spcPct val="115000"/>
                        </a:lnSpc>
                        <a:spcAft>
                          <a:spcPts val="0"/>
                        </a:spcAft>
                      </a:pPr>
                      <a:r>
                        <a:rPr lang="es-MX" sz="1050" dirty="0">
                          <a:effectLst/>
                        </a:rPr>
                        <a:t>Habla de conceptos necesarios para el aprendizaje</a:t>
                      </a:r>
                    </a:p>
                    <a:p>
                      <a:pPr algn="just">
                        <a:lnSpc>
                          <a:spcPct val="115000"/>
                        </a:lnSpc>
                        <a:spcAft>
                          <a:spcPts val="0"/>
                        </a:spcAft>
                      </a:pPr>
                      <a:r>
                        <a:rPr lang="es-MX" sz="1050" dirty="0">
                          <a:effectLst/>
                        </a:rPr>
                        <a:t> No dejar de lado los contenidos, no hay pensamiento sin contenidos</a:t>
                      </a:r>
                    </a:p>
                    <a:p>
                      <a:pPr algn="just">
                        <a:lnSpc>
                          <a:spcPct val="115000"/>
                        </a:lnSpc>
                        <a:spcAft>
                          <a:spcPts val="0"/>
                        </a:spcAft>
                      </a:pPr>
                      <a:r>
                        <a:rPr lang="es-MX" sz="1050" dirty="0">
                          <a:effectLst/>
                        </a:rPr>
                        <a:t> Hay que conocer los espacios de evaluación</a:t>
                      </a:r>
                    </a:p>
                    <a:p>
                      <a:pPr>
                        <a:lnSpc>
                          <a:spcPct val="115000"/>
                        </a:lnSpc>
                        <a:spcAft>
                          <a:spcPts val="0"/>
                        </a:spcAft>
                      </a:pPr>
                      <a:r>
                        <a:rPr lang="es-MX"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775" marR="30775" marT="30775" marB="30775"/>
                </a:tc>
                <a:tc>
                  <a:txBody>
                    <a:bodyPr/>
                    <a:lstStyle/>
                    <a:p>
                      <a:pPr>
                        <a:lnSpc>
                          <a:spcPct val="115000"/>
                        </a:lnSpc>
                        <a:spcAft>
                          <a:spcPts val="0"/>
                        </a:spcAft>
                      </a:pPr>
                      <a:r>
                        <a:rPr lang="es-MX"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775" marR="30775" marT="30775" marB="30775"/>
                </a:tc>
                <a:tc>
                  <a:txBody>
                    <a:bodyPr/>
                    <a:lstStyle/>
                    <a:p>
                      <a:pPr>
                        <a:lnSpc>
                          <a:spcPct val="115000"/>
                        </a:lnSpc>
                        <a:spcAft>
                          <a:spcPts val="0"/>
                        </a:spcAft>
                      </a:pPr>
                      <a:r>
                        <a:rPr lang="es-MX" sz="1050" dirty="0">
                          <a:effectLst/>
                        </a:rPr>
                        <a:t> </a:t>
                      </a:r>
                    </a:p>
                    <a:p>
                      <a:pPr algn="just">
                        <a:lnSpc>
                          <a:spcPct val="115000"/>
                        </a:lnSpc>
                        <a:spcAft>
                          <a:spcPts val="0"/>
                        </a:spcAft>
                      </a:pPr>
                      <a:r>
                        <a:rPr lang="es-MX" sz="1050" dirty="0">
                          <a:effectLst/>
                        </a:rPr>
                        <a:t>¿Qué implicaciones tiene, dentro del esquema de formación docente, el trabajo orientado hacia la interdisciplinariedad? </a:t>
                      </a:r>
                    </a:p>
                    <a:p>
                      <a:pPr algn="just">
                        <a:lnSpc>
                          <a:spcPct val="115000"/>
                        </a:lnSpc>
                        <a:spcAft>
                          <a:spcPts val="0"/>
                        </a:spcAft>
                      </a:pPr>
                      <a:r>
                        <a:rPr lang="es-MX" sz="1050" dirty="0">
                          <a:effectLst/>
                        </a:rPr>
                        <a:t>El enriquecimiento de las perspectivas, el aprovechamiento de la tecnología, que te reta a socializar tu experiencia docente. Te lleva a conocer nuevas formas y experiencia de trabajo</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¿Qué dimensiones debo tener en cuenta, para la construcción de proyectos interdisciplinarios?</a:t>
                      </a:r>
                    </a:p>
                    <a:p>
                      <a:pPr algn="just">
                        <a:lnSpc>
                          <a:spcPct val="115000"/>
                        </a:lnSpc>
                        <a:spcAft>
                          <a:spcPts val="0"/>
                        </a:spcAft>
                      </a:pPr>
                      <a:r>
                        <a:rPr lang="es-MX" sz="1050" dirty="0">
                          <a:effectLst/>
                        </a:rPr>
                        <a:t>La disposición de aprender, diseño paralelo de lo que alumnos y maestros deben ir aprendiendo</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El percibir modelos de éxito de aquello que quieres que se implemente en tu institución educativa</a:t>
                      </a:r>
                    </a:p>
                    <a:p>
                      <a:pPr algn="just">
                        <a:lnSpc>
                          <a:spcPct val="115000"/>
                        </a:lnSpc>
                        <a:spcAft>
                          <a:spcPts val="0"/>
                        </a:spcAft>
                      </a:pPr>
                      <a:r>
                        <a:rPr lang="es-MX" sz="1050" dirty="0">
                          <a:effectLst/>
                        </a:rPr>
                        <a:t>Conocer, criticar e ir conociendo nuevas experiencias para aprender de los demás </a:t>
                      </a:r>
                    </a:p>
                    <a:p>
                      <a:pPr>
                        <a:lnSpc>
                          <a:spcPct val="115000"/>
                        </a:lnSpc>
                        <a:spcAft>
                          <a:spcPts val="0"/>
                        </a:spcAft>
                      </a:pPr>
                      <a:r>
                        <a:rPr lang="es-MX"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775" marR="30775" marT="30775" marB="30775"/>
                </a:tc>
                <a:extLst>
                  <a:ext uri="{0D108BD9-81ED-4DB2-BD59-A6C34878D82A}">
                    <a16:rowId xmlns="" xmlns:a16="http://schemas.microsoft.com/office/drawing/2014/main" val="1048896090"/>
                  </a:ext>
                </a:extLst>
              </a:tr>
            </a:tbl>
          </a:graphicData>
        </a:graphic>
      </p:graphicFrame>
    </p:spTree>
    <p:extLst>
      <p:ext uri="{BB962C8B-B14F-4D97-AF65-F5344CB8AC3E}">
        <p14:creationId xmlns:p14="http://schemas.microsoft.com/office/powerpoint/2010/main" val="86990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E3997A-F1BB-458C-A7B1-CC13C42A6DB3}"/>
              </a:ext>
            </a:extLst>
          </p:cNvPr>
          <p:cNvSpPr>
            <a:spLocks noGrp="1"/>
          </p:cNvSpPr>
          <p:nvPr>
            <p:ph type="title"/>
          </p:nvPr>
        </p:nvSpPr>
        <p:spPr>
          <a:xfrm>
            <a:off x="838200" y="0"/>
            <a:ext cx="10515600" cy="1325563"/>
          </a:xfrm>
        </p:spPr>
        <p:txBody>
          <a:bodyPr>
            <a:normAutofit/>
          </a:bodyPr>
          <a:lstStyle/>
          <a:p>
            <a:pPr algn="ctr"/>
            <a:r>
              <a:rPr lang="es-MX" sz="4000" dirty="0"/>
              <a:t>5i. g) E.I.P. Resumen.</a:t>
            </a:r>
          </a:p>
        </p:txBody>
      </p:sp>
      <p:graphicFrame>
        <p:nvGraphicFramePr>
          <p:cNvPr id="3" name="Tabla 2">
            <a:extLst>
              <a:ext uri="{FF2B5EF4-FFF2-40B4-BE49-F238E27FC236}">
                <a16:creationId xmlns="" xmlns:a16="http://schemas.microsoft.com/office/drawing/2014/main" id="{9BC0D34D-63D1-4734-83A1-57228E3B6322}"/>
              </a:ext>
            </a:extLst>
          </p:cNvPr>
          <p:cNvGraphicFramePr>
            <a:graphicFrameLocks noGrp="1"/>
          </p:cNvGraphicFramePr>
          <p:nvPr>
            <p:extLst>
              <p:ext uri="{D42A27DB-BD31-4B8C-83A1-F6EECF244321}">
                <p14:modId xmlns:p14="http://schemas.microsoft.com/office/powerpoint/2010/main" val="2899026251"/>
              </p:ext>
            </p:extLst>
          </p:nvPr>
        </p:nvGraphicFramePr>
        <p:xfrm>
          <a:off x="838200" y="4521926"/>
          <a:ext cx="10515600" cy="1334516"/>
        </p:xfrm>
        <a:graphic>
          <a:graphicData uri="http://schemas.openxmlformats.org/drawingml/2006/table">
            <a:tbl>
              <a:tblPr>
                <a:tableStyleId>{5C22544A-7EE6-4342-B048-85BDC9FD1C3A}</a:tableStyleId>
              </a:tblPr>
              <a:tblGrid>
                <a:gridCol w="10515600">
                  <a:extLst>
                    <a:ext uri="{9D8B030D-6E8A-4147-A177-3AD203B41FA5}">
                      <a16:colId xmlns="" xmlns:a16="http://schemas.microsoft.com/office/drawing/2014/main" val="3564554056"/>
                    </a:ext>
                  </a:extLst>
                </a:gridCol>
              </a:tblGrid>
              <a:tr h="494665">
                <a:tc>
                  <a:txBody>
                    <a:bodyPr/>
                    <a:lstStyle/>
                    <a:p>
                      <a:pPr marR="114300">
                        <a:lnSpc>
                          <a:spcPct val="115000"/>
                        </a:lnSpc>
                        <a:spcBef>
                          <a:spcPts val="370"/>
                        </a:spcBef>
                        <a:spcAft>
                          <a:spcPts val="0"/>
                        </a:spcAft>
                      </a:pPr>
                      <a:r>
                        <a:rPr lang="es-ES" sz="1100" dirty="0">
                          <a:effectLst/>
                        </a:rPr>
                        <a:t>El sismo que se percibió el pasado 19 de septiembre de 2017 en México nos dejó distintas lecciones y retos para prevenir nuestra seguridad a futuro. Como población ¿en verdad estamos preparados para enfrentar fenómenos de esta naturaleza? A pesar de que es uno de los sismos más fuerte que ha vivido México en el último siglo y su magnitud y duración podrían haber sido suficientes para acabar con cualquier ciudad en el mundo.</a:t>
                      </a:r>
                      <a:endParaRPr lang="es-MX" sz="1100" dirty="0">
                        <a:effectLst/>
                      </a:endParaRPr>
                    </a:p>
                    <a:p>
                      <a:pPr marR="114300">
                        <a:lnSpc>
                          <a:spcPct val="115000"/>
                        </a:lnSpc>
                        <a:spcBef>
                          <a:spcPts val="370"/>
                        </a:spcBef>
                        <a:spcAft>
                          <a:spcPts val="0"/>
                        </a:spcAft>
                      </a:pPr>
                      <a:r>
                        <a:rPr lang="es-ES" sz="1100" dirty="0">
                          <a:effectLst/>
                        </a:rPr>
                        <a:t>Aunque la Ciudad de México es otra en materia de prevención de desastres naturales después del temblor de hace casi 33 años, al parecer aún no estamos preparados.  Por eso el objetivo de realizar este tema nos mueve a hacer conciencia de la importancia de conocer los orígenes y mecánica de los sismos y sus repercusiones en la sociedad, así como los protocolos de seguridad que como ciudadanos debemos de tomar en cuenta en un evento de desastre.</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328362940"/>
                  </a:ext>
                </a:extLst>
              </a:tr>
            </a:tbl>
          </a:graphicData>
        </a:graphic>
      </p:graphicFrame>
      <p:sp>
        <p:nvSpPr>
          <p:cNvPr id="4" name="Rectangle 1">
            <a:extLst>
              <a:ext uri="{FF2B5EF4-FFF2-40B4-BE49-F238E27FC236}">
                <a16:creationId xmlns="" xmlns:a16="http://schemas.microsoft.com/office/drawing/2014/main" id="{FD665EE0-5B20-4983-8F63-401C54BBFF3F}"/>
              </a:ext>
            </a:extLst>
          </p:cNvPr>
          <p:cNvSpPr>
            <a:spLocks noChangeArrowheads="1"/>
          </p:cNvSpPr>
          <p:nvPr/>
        </p:nvSpPr>
        <p:spPr bwMode="auto">
          <a:xfrm>
            <a:off x="838200" y="1397478"/>
            <a:ext cx="10161104"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200" b="1" i="0" u="none" strike="noStrike" cap="none" normalizeH="0" baseline="0" dirty="0">
                <a:ln>
                  <a:noFill/>
                </a:ln>
                <a:solidFill>
                  <a:srgbClr val="CC4125"/>
                </a:solidFill>
                <a:effectLst/>
                <a:latin typeface="Arial" panose="020B0604020202020204" pitchFamily="34" charset="0"/>
                <a:ea typeface="Century Gothic" panose="020B0502020202020204" pitchFamily="34" charset="0"/>
                <a:cs typeface="Century Gothic" panose="020B0502020202020204" pitchFamily="34" charset="0"/>
              </a:rPr>
              <a:t>Estructura Inicial de Planeación</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2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Elaboración del Proyecto </a:t>
            </a:r>
            <a:r>
              <a:rPr kumimoji="0" lang="es-ES" altLang="es-MX" sz="1100" b="1" i="0" u="none" strike="noStrike" cap="none" normalizeH="0" baseline="0" dirty="0">
                <a:ln>
                  <a:noFill/>
                </a:ln>
                <a:solidFill>
                  <a:srgbClr val="FF0000"/>
                </a:solidFill>
                <a:effectLst/>
                <a:latin typeface="Arial" panose="020B0604020202020204" pitchFamily="34" charset="0"/>
                <a:ea typeface="Century Gothic" panose="020B0502020202020204" pitchFamily="34" charset="0"/>
                <a:cs typeface="Century Gothic" panose="020B0502020202020204" pitchFamily="34" charset="0"/>
              </a:rPr>
              <a:t> (Producto 8)</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lvl="0"/>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Nombre del proyecto</a:t>
            </a:r>
            <a:r>
              <a:rPr kumimoji="0" lang="es-ES" altLang="es-MX" sz="1100" b="1" i="0" u="sng"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a:t>
            </a:r>
            <a:r>
              <a:rPr lang="es-MX" altLang="es-MX" sz="1100" b="1" u="sng" dirty="0">
                <a:solidFill>
                  <a:srgbClr val="1C4587"/>
                </a:solidFill>
                <a:ea typeface="Century Gothic" panose="020B0502020202020204" pitchFamily="34" charset="0"/>
                <a:cs typeface="Century Gothic" panose="020B0502020202020204" pitchFamily="34" charset="0"/>
              </a:rPr>
              <a:t> 19 de septiembre: ¿ A ti, qué te movió el sismo ?</a:t>
            </a:r>
            <a:endParaRPr kumimoji="0" lang="es-MX" altLang="es-MX" sz="1100" b="0" i="0" u="sng"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Nombre de los profesores participantes y asignaturas</a:t>
            </a:r>
            <a:r>
              <a:rPr kumimoji="0" lang="es-ES" altLang="es-MX" sz="1100" b="1" i="0" u="none" strike="noStrike" cap="none" normalizeH="0" baseline="0" dirty="0">
                <a:ln>
                  <a:noFill/>
                </a:ln>
                <a:solidFill>
                  <a:srgbClr val="1F497D"/>
                </a:solidFill>
                <a:effectLst/>
                <a:latin typeface="Arial" panose="020B0604020202020204" pitchFamily="34" charset="0"/>
                <a:ea typeface="Century Gothic" panose="020B0502020202020204" pitchFamily="34" charset="0"/>
                <a:cs typeface="Century Gothic" panose="020B0502020202020204" pitchFamily="34" charset="0"/>
              </a:rPr>
              <a:t>.</a:t>
            </a:r>
          </a:p>
          <a:p>
            <a:pPr algn="ctr" eaLnBrk="1" fontAlgn="t" hangingPunct="1">
              <a:spcBef>
                <a:spcPts val="0"/>
              </a:spcBef>
              <a:spcAft>
                <a:spcPts val="0"/>
              </a:spcAft>
            </a:pPr>
            <a:r>
              <a:rPr lang="es-MX" sz="1100" b="1" dirty="0">
                <a:solidFill>
                  <a:srgbClr val="000000"/>
                </a:solidFill>
                <a:latin typeface="Calibri" panose="020F0502020204030204" pitchFamily="34" charset="0"/>
              </a:rPr>
              <a:t>Profesores participantes </a:t>
            </a:r>
            <a:endParaRPr lang="es-MX" sz="1100" dirty="0"/>
          </a:p>
          <a:p>
            <a:pPr algn="ctr" eaLnBrk="1" fontAlgn="t" hangingPunct="1">
              <a:spcBef>
                <a:spcPts val="0"/>
              </a:spcBef>
              <a:spcAft>
                <a:spcPts val="0"/>
              </a:spcAft>
            </a:pPr>
            <a:r>
              <a:rPr lang="es-MX" sz="1100" b="1" dirty="0">
                <a:solidFill>
                  <a:srgbClr val="000000"/>
                </a:solidFill>
                <a:latin typeface="Calibri" panose="020F0502020204030204" pitchFamily="34" charset="0"/>
              </a:rPr>
              <a:t>Materias impartidas </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María Teresa López Cao</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Orientación Educativa IV</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Consuelo Villanueva Moreno</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Física III</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Gerardo Allan Chargoy Rodríguez</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Geografía e Informática</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María Elena Romero Herrera</a:t>
            </a:r>
            <a:endParaRPr lang="es-MX" sz="1100" dirty="0"/>
          </a:p>
          <a:p>
            <a:pPr eaLnBrk="1" fontAlgn="t" hangingPunct="1">
              <a:spcBef>
                <a:spcPts val="0"/>
              </a:spcBef>
              <a:spcAft>
                <a:spcPts val="0"/>
              </a:spcAft>
            </a:pPr>
            <a:r>
              <a:rPr lang="es-MX" sz="1100" dirty="0">
                <a:solidFill>
                  <a:srgbClr val="000000"/>
                </a:solidFill>
                <a:latin typeface="Calibri" panose="020F0502020204030204" pitchFamily="34" charset="0"/>
              </a:rPr>
              <a:t>Educación Física IV</a:t>
            </a:r>
            <a:endParaRPr lang="es-ES" altLang="es-MX" sz="1100" b="1" dirty="0">
              <a:solidFill>
                <a:srgbClr val="1F497D"/>
              </a:solidFill>
              <a:ea typeface="Century Gothic" panose="020B0502020202020204" pitchFamily="34" charset="0"/>
              <a:cs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100" b="1" i="0" u="none" strike="noStrike" cap="none" normalizeH="0" baseline="0" dirty="0">
              <a:ln>
                <a:noFill/>
              </a:ln>
              <a:solidFill>
                <a:srgbClr val="1F497D"/>
              </a:solidFill>
              <a:effectLst/>
              <a:latin typeface="Arial" panose="020B0604020202020204" pitchFamily="34" charset="0"/>
              <a:ea typeface="Century Gothic" panose="020B0502020202020204" pitchFamily="34" charset="0"/>
              <a:cs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Contexto. </a:t>
            </a:r>
            <a:r>
              <a:rPr kumimoji="0" lang="es-ES" altLang="es-MX" sz="11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Justifica las circunstancias o elementos de la realidad en los que se da el problema</a:t>
            </a:r>
            <a:r>
              <a:rPr kumimoji="0" lang="es-ES" altLang="es-MX" sz="11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a:t>
            </a:r>
            <a:r>
              <a:rPr kumimoji="0" lang="es-ES" altLang="es-MX" sz="1100" b="1" i="0" u="none" strike="noStrike" cap="none" normalizeH="0" baseline="0" dirty="0">
                <a:ln>
                  <a:noFill/>
                </a:ln>
                <a:solidFill>
                  <a:srgbClr val="FF0000"/>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Introducción y/o justificación del proyecto.</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1086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00F90A52-A6B8-4E35-9C56-347D99E18DAE}"/>
              </a:ext>
            </a:extLst>
          </p:cNvPr>
          <p:cNvGraphicFramePr>
            <a:graphicFrameLocks noGrp="1"/>
          </p:cNvGraphicFramePr>
          <p:nvPr>
            <p:extLst>
              <p:ext uri="{D42A27DB-BD31-4B8C-83A1-F6EECF244321}">
                <p14:modId xmlns:p14="http://schemas.microsoft.com/office/powerpoint/2010/main" val="2542517647"/>
              </p:ext>
            </p:extLst>
          </p:nvPr>
        </p:nvGraphicFramePr>
        <p:xfrm>
          <a:off x="838200" y="691148"/>
          <a:ext cx="10515599" cy="2181860"/>
        </p:xfrm>
        <a:graphic>
          <a:graphicData uri="http://schemas.openxmlformats.org/drawingml/2006/table">
            <a:tbl>
              <a:tblPr>
                <a:tableStyleId>{5C22544A-7EE6-4342-B048-85BDC9FD1C3A}</a:tableStyleId>
              </a:tblPr>
              <a:tblGrid>
                <a:gridCol w="2493888">
                  <a:extLst>
                    <a:ext uri="{9D8B030D-6E8A-4147-A177-3AD203B41FA5}">
                      <a16:colId xmlns="" xmlns:a16="http://schemas.microsoft.com/office/drawing/2014/main" val="1061080328"/>
                    </a:ext>
                  </a:extLst>
                </a:gridCol>
                <a:gridCol w="2493888">
                  <a:extLst>
                    <a:ext uri="{9D8B030D-6E8A-4147-A177-3AD203B41FA5}">
                      <a16:colId xmlns="" xmlns:a16="http://schemas.microsoft.com/office/drawing/2014/main" val="3345595233"/>
                    </a:ext>
                  </a:extLst>
                </a:gridCol>
                <a:gridCol w="2494655">
                  <a:extLst>
                    <a:ext uri="{9D8B030D-6E8A-4147-A177-3AD203B41FA5}">
                      <a16:colId xmlns="" xmlns:a16="http://schemas.microsoft.com/office/drawing/2014/main" val="3911872380"/>
                    </a:ext>
                  </a:extLst>
                </a:gridCol>
                <a:gridCol w="3033168">
                  <a:extLst>
                    <a:ext uri="{9D8B030D-6E8A-4147-A177-3AD203B41FA5}">
                      <a16:colId xmlns="" xmlns:a16="http://schemas.microsoft.com/office/drawing/2014/main" val="1451958917"/>
                    </a:ext>
                  </a:extLst>
                </a:gridCol>
              </a:tblGrid>
              <a:tr h="0">
                <a:tc>
                  <a:txBody>
                    <a:bodyPr/>
                    <a:lstStyle/>
                    <a:p>
                      <a:pPr algn="ctr">
                        <a:lnSpc>
                          <a:spcPct val="115000"/>
                        </a:lnSpc>
                        <a:spcAft>
                          <a:spcPts val="0"/>
                        </a:spcAft>
                      </a:pPr>
                      <a:r>
                        <a:rPr lang="es-ES" sz="1100" dirty="0">
                          <a:effectLst/>
                        </a:rPr>
                        <a:t>Dar explicación</a:t>
                      </a:r>
                      <a:endParaRPr lang="es-MX" sz="1100" dirty="0">
                        <a:effectLst/>
                      </a:endParaRPr>
                    </a:p>
                    <a:p>
                      <a:pPr algn="ctr">
                        <a:lnSpc>
                          <a:spcPct val="115000"/>
                        </a:lnSpc>
                        <a:spcAft>
                          <a:spcPts val="0"/>
                        </a:spcAft>
                      </a:pPr>
                      <a:r>
                        <a:rPr lang="es-ES" sz="1100" dirty="0">
                          <a:effectLst/>
                        </a:rPr>
                        <a:t>¿Por qué algo es cómo es?</a:t>
                      </a:r>
                      <a:endParaRPr lang="es-MX" sz="1100" dirty="0">
                        <a:effectLst/>
                      </a:endParaRPr>
                    </a:p>
                    <a:p>
                      <a:pPr algn="ctr">
                        <a:lnSpc>
                          <a:spcPct val="115000"/>
                        </a:lnSpc>
                        <a:spcAft>
                          <a:spcPts val="0"/>
                        </a:spcAft>
                      </a:pPr>
                      <a:r>
                        <a:rPr lang="es-ES" sz="1100" dirty="0">
                          <a:effectLst/>
                        </a:rPr>
                        <a:t>Determinar las razones que generan el problema o la situación.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Resolver un problema</a:t>
                      </a:r>
                      <a:endParaRPr lang="es-MX" sz="1100" dirty="0">
                        <a:effectLst/>
                      </a:endParaRPr>
                    </a:p>
                    <a:p>
                      <a:pPr algn="ctr">
                        <a:lnSpc>
                          <a:spcPct val="115000"/>
                        </a:lnSpc>
                        <a:spcAft>
                          <a:spcPts val="0"/>
                        </a:spcAft>
                      </a:pPr>
                      <a:r>
                        <a:rPr lang="es-ES" sz="1100" dirty="0">
                          <a:effectLst/>
                        </a:rPr>
                        <a:t>Explicar de manera detallada cómo se puede abordar y/o solucionar el problema.</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Hacer más eficiente o mejorar algo</a:t>
                      </a:r>
                      <a:endParaRPr lang="es-MX" sz="1100" dirty="0">
                        <a:effectLst/>
                      </a:endParaRPr>
                    </a:p>
                    <a:p>
                      <a:pPr algn="ctr">
                        <a:lnSpc>
                          <a:spcPct val="115000"/>
                        </a:lnSpc>
                        <a:spcAft>
                          <a:spcPts val="0"/>
                        </a:spcAft>
                      </a:pPr>
                      <a:r>
                        <a:rPr lang="es-ES" sz="1100" dirty="0">
                          <a:effectLst/>
                        </a:rPr>
                        <a:t>¿De qué manera se pueden optimizar los procesos para alcanzar el objetivo propuesto?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Inventar, innovar, diseñar o crear algo nuevo</a:t>
                      </a:r>
                      <a:endParaRPr lang="es-MX" sz="1100" dirty="0">
                        <a:effectLst/>
                      </a:endParaRPr>
                    </a:p>
                    <a:p>
                      <a:pPr algn="ctr">
                        <a:lnSpc>
                          <a:spcPct val="115000"/>
                        </a:lnSpc>
                        <a:spcAft>
                          <a:spcPts val="0"/>
                        </a:spcAft>
                      </a:pPr>
                      <a:r>
                        <a:rPr lang="es-ES" sz="1100" dirty="0">
                          <a:effectLst/>
                        </a:rPr>
                        <a:t>¿Cómo podría ser diferente?</a:t>
                      </a:r>
                      <a:endParaRPr lang="es-MX" sz="1100" dirty="0">
                        <a:effectLst/>
                      </a:endParaRPr>
                    </a:p>
                    <a:p>
                      <a:pPr algn="ctr">
                        <a:lnSpc>
                          <a:spcPct val="115000"/>
                        </a:lnSpc>
                        <a:spcAft>
                          <a:spcPts val="0"/>
                        </a:spcAft>
                      </a:pPr>
                      <a:r>
                        <a:rPr lang="es-ES" sz="1100" dirty="0">
                          <a:effectLst/>
                        </a:rPr>
                        <a:t>¿Qué nuevo producto o propuesta puedo hacer?</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3033077"/>
                  </a:ext>
                </a:extLst>
              </a:tr>
              <a:tr h="0">
                <a:tc>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Todos vivimos y fuimos afectados por el terremoto del 19 de septiembre de 2017</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¿Cómo lo vivieron? ¿Qué afectaciones tuvieron a nivel personal, familiar, escolar?¿Qué aprendieron de esa experiencia? ¿Qué pudieron hacer mejor?</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026311972"/>
                  </a:ext>
                </a:extLst>
              </a:tr>
            </a:tbl>
          </a:graphicData>
        </a:graphic>
      </p:graphicFrame>
      <p:graphicFrame>
        <p:nvGraphicFramePr>
          <p:cNvPr id="4" name="Tabla 3">
            <a:extLst>
              <a:ext uri="{FF2B5EF4-FFF2-40B4-BE49-F238E27FC236}">
                <a16:creationId xmlns="" xmlns:a16="http://schemas.microsoft.com/office/drawing/2014/main" id="{7505D6E2-7808-4455-BC39-4AC464975C5A}"/>
              </a:ext>
            </a:extLst>
          </p:cNvPr>
          <p:cNvGraphicFramePr>
            <a:graphicFrameLocks noGrp="1"/>
          </p:cNvGraphicFramePr>
          <p:nvPr>
            <p:extLst>
              <p:ext uri="{D42A27DB-BD31-4B8C-83A1-F6EECF244321}">
                <p14:modId xmlns:p14="http://schemas.microsoft.com/office/powerpoint/2010/main" val="875896074"/>
              </p:ext>
            </p:extLst>
          </p:nvPr>
        </p:nvGraphicFramePr>
        <p:xfrm>
          <a:off x="838200" y="3685905"/>
          <a:ext cx="10515598" cy="647700"/>
        </p:xfrm>
        <a:graphic>
          <a:graphicData uri="http://schemas.openxmlformats.org/drawingml/2006/table">
            <a:tbl>
              <a:tblPr>
                <a:tableStyleId>{5C22544A-7EE6-4342-B048-85BDC9FD1C3A}</a:tableStyleId>
              </a:tblPr>
              <a:tblGrid>
                <a:gridCol w="10515598">
                  <a:extLst>
                    <a:ext uri="{9D8B030D-6E8A-4147-A177-3AD203B41FA5}">
                      <a16:colId xmlns="" xmlns:a16="http://schemas.microsoft.com/office/drawing/2014/main" val="4029526924"/>
                    </a:ext>
                  </a:extLst>
                </a:gridCol>
              </a:tblGrid>
              <a:tr h="647700">
                <a:tc>
                  <a:txBody>
                    <a:bodyPr/>
                    <a:lstStyle/>
                    <a:p>
                      <a:pPr marR="114300">
                        <a:lnSpc>
                          <a:spcPct val="115000"/>
                        </a:lnSpc>
                        <a:spcBef>
                          <a:spcPts val="370"/>
                        </a:spcBef>
                        <a:spcAft>
                          <a:spcPts val="0"/>
                        </a:spcAft>
                      </a:pPr>
                      <a:r>
                        <a:rPr lang="es-ES" sz="1100" dirty="0">
                          <a:effectLst/>
                        </a:rPr>
                        <a:t>Concientizar a los alumnos sobre el origen de los sismos en la ciudad de México, sus características, las fuerzas que los generan, su impacto social e individual y las acciones de prevención y emergencia.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235631817"/>
                  </a:ext>
                </a:extLst>
              </a:tr>
            </a:tbl>
          </a:graphicData>
        </a:graphic>
      </p:graphicFrame>
      <p:sp>
        <p:nvSpPr>
          <p:cNvPr id="5" name="Rectangle 1">
            <a:extLst>
              <a:ext uri="{FF2B5EF4-FFF2-40B4-BE49-F238E27FC236}">
                <a16:creationId xmlns="" xmlns:a16="http://schemas.microsoft.com/office/drawing/2014/main" id="{D60F0643-6F52-4BE3-8497-0A0B63715CEF}"/>
              </a:ext>
            </a:extLst>
          </p:cNvPr>
          <p:cNvSpPr>
            <a:spLocks noChangeArrowheads="1"/>
          </p:cNvSpPr>
          <p:nvPr/>
        </p:nvSpPr>
        <p:spPr bwMode="auto">
          <a:xfrm>
            <a:off x="838199" y="3159695"/>
            <a:ext cx="1051559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III. Objetivo general del proyecto. </a:t>
            </a:r>
            <a:r>
              <a:rPr kumimoji="0" lang="es-ES" altLang="es-MX" sz="11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Tomar en cuenta todas las asignaturas  involucradas.</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a 6">
            <a:extLst>
              <a:ext uri="{FF2B5EF4-FFF2-40B4-BE49-F238E27FC236}">
                <a16:creationId xmlns="" xmlns:a16="http://schemas.microsoft.com/office/drawing/2014/main" id="{1BF4D308-2CEC-4CAE-B1EA-BD53DC7F13A8}"/>
              </a:ext>
            </a:extLst>
          </p:cNvPr>
          <p:cNvGraphicFramePr>
            <a:graphicFrameLocks noGrp="1"/>
          </p:cNvGraphicFramePr>
          <p:nvPr>
            <p:extLst>
              <p:ext uri="{D42A27DB-BD31-4B8C-83A1-F6EECF244321}">
                <p14:modId xmlns:p14="http://schemas.microsoft.com/office/powerpoint/2010/main" val="4161361743"/>
              </p:ext>
            </p:extLst>
          </p:nvPr>
        </p:nvGraphicFramePr>
        <p:xfrm>
          <a:off x="838198" y="4590191"/>
          <a:ext cx="10515600" cy="1576661"/>
        </p:xfrm>
        <a:graphic>
          <a:graphicData uri="http://schemas.openxmlformats.org/drawingml/2006/table">
            <a:tbl>
              <a:tblPr>
                <a:tableStyleId>{5C22544A-7EE6-4342-B048-85BDC9FD1C3A}</a:tableStyleId>
              </a:tblPr>
              <a:tblGrid>
                <a:gridCol w="1837316">
                  <a:extLst>
                    <a:ext uri="{9D8B030D-6E8A-4147-A177-3AD203B41FA5}">
                      <a16:colId xmlns="" xmlns:a16="http://schemas.microsoft.com/office/drawing/2014/main" val="2363546155"/>
                    </a:ext>
                  </a:extLst>
                </a:gridCol>
                <a:gridCol w="1943826">
                  <a:extLst>
                    <a:ext uri="{9D8B030D-6E8A-4147-A177-3AD203B41FA5}">
                      <a16:colId xmlns="" xmlns:a16="http://schemas.microsoft.com/office/drawing/2014/main" val="1628376314"/>
                    </a:ext>
                  </a:extLst>
                </a:gridCol>
                <a:gridCol w="1926076">
                  <a:extLst>
                    <a:ext uri="{9D8B030D-6E8A-4147-A177-3AD203B41FA5}">
                      <a16:colId xmlns="" xmlns:a16="http://schemas.microsoft.com/office/drawing/2014/main" val="3604458694"/>
                    </a:ext>
                  </a:extLst>
                </a:gridCol>
                <a:gridCol w="2404191">
                  <a:extLst>
                    <a:ext uri="{9D8B030D-6E8A-4147-A177-3AD203B41FA5}">
                      <a16:colId xmlns="" xmlns:a16="http://schemas.microsoft.com/office/drawing/2014/main" val="3252662475"/>
                    </a:ext>
                  </a:extLst>
                </a:gridCol>
                <a:gridCol w="2404191">
                  <a:extLst>
                    <a:ext uri="{9D8B030D-6E8A-4147-A177-3AD203B41FA5}">
                      <a16:colId xmlns="" xmlns:a16="http://schemas.microsoft.com/office/drawing/2014/main" val="2195442746"/>
                    </a:ext>
                  </a:extLst>
                </a:gridCol>
              </a:tblGrid>
              <a:tr h="349431">
                <a:tc>
                  <a:txBody>
                    <a:bodyPr/>
                    <a:lstStyle/>
                    <a:p>
                      <a:pPr algn="ctr">
                        <a:lnSpc>
                          <a:spcPct val="115000"/>
                        </a:lnSpc>
                        <a:spcAft>
                          <a:spcPts val="0"/>
                        </a:spcAft>
                      </a:pPr>
                      <a:r>
                        <a:rPr lang="es-ES" sz="1100" dirty="0">
                          <a:effectLst/>
                        </a:rPr>
                        <a:t>Disciplinas: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Geografía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Orientación Educativa IV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Física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Educación Física IV</a:t>
                      </a:r>
                    </a:p>
                  </a:txBody>
                  <a:tcPr marL="63500" marR="63500" marT="63500" marB="63500"/>
                </a:tc>
                <a:extLst>
                  <a:ext uri="{0D108BD9-81ED-4DB2-BD59-A6C34878D82A}">
                    <a16:rowId xmlns="" xmlns:a16="http://schemas.microsoft.com/office/drawing/2014/main" val="821300513"/>
                  </a:ext>
                </a:extLst>
              </a:tr>
              <a:tr h="1227230">
                <a:tc>
                  <a:txBody>
                    <a:bodyPr/>
                    <a:lstStyle/>
                    <a:p>
                      <a:pPr algn="just">
                        <a:lnSpc>
                          <a:spcPct val="115000"/>
                        </a:lnSpc>
                        <a:spcAft>
                          <a:spcPts val="0"/>
                        </a:spcAft>
                      </a:pPr>
                      <a:r>
                        <a:rPr lang="es-ES" sz="1100" dirty="0">
                          <a:effectLst/>
                        </a:rPr>
                        <a:t>1. Contenidos/Temas</a:t>
                      </a:r>
                      <a:endParaRPr lang="es-MX" sz="1100" dirty="0">
                        <a:effectLst/>
                      </a:endParaRPr>
                    </a:p>
                    <a:p>
                      <a:pPr algn="just">
                        <a:lnSpc>
                          <a:spcPct val="115000"/>
                        </a:lnSpc>
                        <a:spcAft>
                          <a:spcPts val="0"/>
                        </a:spcAft>
                      </a:pPr>
                      <a:r>
                        <a:rPr lang="es-ES" sz="1100" dirty="0">
                          <a:effectLst/>
                        </a:rPr>
                        <a:t>    Involucrados</a:t>
                      </a:r>
                      <a:endParaRPr lang="es-MX" sz="1100" dirty="0">
                        <a:effectLst/>
                      </a:endParaRPr>
                    </a:p>
                    <a:p>
                      <a:pPr marL="180340" algn="just">
                        <a:lnSpc>
                          <a:spcPct val="115000"/>
                        </a:lnSpc>
                        <a:spcAft>
                          <a:spcPts val="0"/>
                        </a:spcAft>
                      </a:pPr>
                      <a:r>
                        <a:rPr lang="es-ES" sz="1100" dirty="0">
                          <a:effectLst/>
                        </a:rPr>
                        <a:t>del programa, que se consideran.</a:t>
                      </a:r>
                      <a:endParaRPr lang="es-MX" sz="1100" dirty="0">
                        <a:effectLst/>
                      </a:endParaRPr>
                    </a:p>
                    <a:p>
                      <a:pPr marL="180340" algn="just">
                        <a:lnSpc>
                          <a:spcPct val="115000"/>
                        </a:lnSpc>
                        <a:spcAft>
                          <a:spcPts val="0"/>
                        </a:spcAft>
                      </a:pPr>
                      <a:r>
                        <a:rPr lang="es-ES" sz="1100" dirty="0">
                          <a:effectLst/>
                        </a:rPr>
                        <a:t> </a:t>
                      </a:r>
                      <a:endParaRPr lang="es-MX" sz="1100" dirty="0">
                        <a:effectLst/>
                      </a:endParaRPr>
                    </a:p>
                  </a:txBody>
                  <a:tcPr marL="63500" marR="63500" marT="63500" marB="63500"/>
                </a:tc>
                <a:tc>
                  <a:txBody>
                    <a:bodyPr/>
                    <a:lstStyle/>
                    <a:p>
                      <a:pPr>
                        <a:lnSpc>
                          <a:spcPct val="115000"/>
                        </a:lnSpc>
                        <a:spcAft>
                          <a:spcPts val="0"/>
                        </a:spcAft>
                      </a:pPr>
                      <a:r>
                        <a:rPr lang="es-ES" sz="1100" dirty="0">
                          <a:effectLst/>
                        </a:rPr>
                        <a:t>3.2 Procesos formadores y modeladores del relieve</a:t>
                      </a:r>
                      <a:endParaRPr lang="es-MX" sz="1100" dirty="0">
                        <a:effectLst/>
                      </a:endParaRPr>
                    </a:p>
                    <a:p>
                      <a:pPr>
                        <a:lnSpc>
                          <a:spcPct val="115000"/>
                        </a:lnSpc>
                        <a:spcAft>
                          <a:spcPts val="0"/>
                        </a:spcAft>
                      </a:pPr>
                      <a:r>
                        <a:rPr lang="es-ES" sz="1100" dirty="0">
                          <a:effectLst/>
                        </a:rPr>
                        <a:t>a) Tectónica global y formación de yacimientos minerales y energéticos</a:t>
                      </a:r>
                      <a:endParaRPr lang="es-MX" sz="1100" dirty="0">
                        <a:effectLst/>
                      </a:endParaRPr>
                    </a:p>
                  </a:txBody>
                  <a:tcPr marL="63500" marR="63500" marT="63500" marB="63500"/>
                </a:tc>
                <a:tc>
                  <a:txBody>
                    <a:bodyPr/>
                    <a:lstStyle/>
                    <a:p>
                      <a:pPr>
                        <a:lnSpc>
                          <a:spcPct val="115000"/>
                        </a:lnSpc>
                        <a:spcAft>
                          <a:spcPts val="0"/>
                        </a:spcAft>
                      </a:pPr>
                      <a:r>
                        <a:rPr lang="es-ES" sz="1100" dirty="0">
                          <a:effectLst/>
                        </a:rPr>
                        <a:t>Proyecto de Vida</a:t>
                      </a:r>
                      <a:endParaRPr lang="es-MX" sz="1100" dirty="0">
                        <a:effectLst/>
                      </a:endParaRPr>
                    </a:p>
                    <a:p>
                      <a:pPr>
                        <a:lnSpc>
                          <a:spcPct val="115000"/>
                        </a:lnSpc>
                        <a:spcAft>
                          <a:spcPts val="0"/>
                        </a:spcAft>
                      </a:pPr>
                      <a:r>
                        <a:rPr lang="es-ES" sz="1100" dirty="0">
                          <a:effectLst/>
                        </a:rPr>
                        <a:t>Manejo del estrés</a:t>
                      </a:r>
                      <a:endParaRPr lang="es-MX" sz="1100" dirty="0">
                        <a:effectLst/>
                      </a:endParaRPr>
                    </a:p>
                    <a:p>
                      <a:pPr>
                        <a:lnSpc>
                          <a:spcPct val="115000"/>
                        </a:lnSpc>
                        <a:spcAft>
                          <a:spcPts val="0"/>
                        </a:spcAft>
                      </a:pPr>
                      <a:r>
                        <a:rPr lang="es-ES" sz="1100" dirty="0">
                          <a:effectLst/>
                        </a:rPr>
                        <a:t>Manejo de emociones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Unidad 2. Generación de energía eléctrica</a:t>
                      </a:r>
                      <a:endParaRPr lang="es-MX" sz="1100" dirty="0">
                        <a:effectLst/>
                      </a:endParaRPr>
                    </a:p>
                    <a:p>
                      <a:pPr>
                        <a:lnSpc>
                          <a:spcPct val="115000"/>
                        </a:lnSpc>
                        <a:spcAft>
                          <a:spcPts val="0"/>
                        </a:spcAft>
                      </a:pPr>
                      <a:r>
                        <a:rPr lang="es-ES" sz="1100" dirty="0">
                          <a:effectLst/>
                        </a:rPr>
                        <a:t>2.6 Diferentes tipos de energía: mecánica ,eólica ,solar, química ,nuclear ,de mareas ,geotérmica.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100" dirty="0">
                          <a:solidFill>
                            <a:srgbClr val="000000"/>
                          </a:solidFill>
                          <a:effectLst/>
                          <a:latin typeface="+mn-lt"/>
                          <a:ea typeface="Arial" panose="020B0604020202020204" pitchFamily="34" charset="0"/>
                        </a:rPr>
                        <a:t>2.1.- Higiene: Comunitaria, Deportiva, Corporal</a:t>
                      </a:r>
                    </a:p>
                  </a:txBody>
                  <a:tcPr marL="63500" marR="63500" marT="63500" marB="63500"/>
                </a:tc>
                <a:extLst>
                  <a:ext uri="{0D108BD9-81ED-4DB2-BD59-A6C34878D82A}">
                    <a16:rowId xmlns="" xmlns:a16="http://schemas.microsoft.com/office/drawing/2014/main" val="1285742970"/>
                  </a:ext>
                </a:extLst>
              </a:tr>
            </a:tbl>
          </a:graphicData>
        </a:graphic>
      </p:graphicFrame>
    </p:spTree>
    <p:extLst>
      <p:ext uri="{BB962C8B-B14F-4D97-AF65-F5344CB8AC3E}">
        <p14:creationId xmlns:p14="http://schemas.microsoft.com/office/powerpoint/2010/main" val="280051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 xmlns:a16="http://schemas.microsoft.com/office/drawing/2014/main" id="{44C8B0B3-D363-4739-BE8A-93A5AAD2E6CB}"/>
              </a:ext>
            </a:extLst>
          </p:cNvPr>
          <p:cNvGraphicFramePr>
            <a:graphicFrameLocks noGrp="1"/>
          </p:cNvGraphicFramePr>
          <p:nvPr>
            <p:extLst>
              <p:ext uri="{D42A27DB-BD31-4B8C-83A1-F6EECF244321}">
                <p14:modId xmlns:p14="http://schemas.microsoft.com/office/powerpoint/2010/main" val="4187267025"/>
              </p:ext>
            </p:extLst>
          </p:nvPr>
        </p:nvGraphicFramePr>
        <p:xfrm>
          <a:off x="790161" y="174213"/>
          <a:ext cx="10611677" cy="6521385"/>
        </p:xfrm>
        <a:graphic>
          <a:graphicData uri="http://schemas.openxmlformats.org/drawingml/2006/table">
            <a:tbl>
              <a:tblPr>
                <a:tableStyleId>{5C22544A-7EE6-4342-B048-85BDC9FD1C3A}</a:tableStyleId>
              </a:tblPr>
              <a:tblGrid>
                <a:gridCol w="1854103">
                  <a:extLst>
                    <a:ext uri="{9D8B030D-6E8A-4147-A177-3AD203B41FA5}">
                      <a16:colId xmlns="" xmlns:a16="http://schemas.microsoft.com/office/drawing/2014/main" val="2753948950"/>
                    </a:ext>
                  </a:extLst>
                </a:gridCol>
                <a:gridCol w="1932706">
                  <a:extLst>
                    <a:ext uri="{9D8B030D-6E8A-4147-A177-3AD203B41FA5}">
                      <a16:colId xmlns="" xmlns:a16="http://schemas.microsoft.com/office/drawing/2014/main" val="1683524840"/>
                    </a:ext>
                  </a:extLst>
                </a:gridCol>
                <a:gridCol w="1972554">
                  <a:extLst>
                    <a:ext uri="{9D8B030D-6E8A-4147-A177-3AD203B41FA5}">
                      <a16:colId xmlns="" xmlns:a16="http://schemas.microsoft.com/office/drawing/2014/main" val="1626088471"/>
                    </a:ext>
                  </a:extLst>
                </a:gridCol>
                <a:gridCol w="2426157">
                  <a:extLst>
                    <a:ext uri="{9D8B030D-6E8A-4147-A177-3AD203B41FA5}">
                      <a16:colId xmlns="" xmlns:a16="http://schemas.microsoft.com/office/drawing/2014/main" val="1378960870"/>
                    </a:ext>
                  </a:extLst>
                </a:gridCol>
                <a:gridCol w="2426157">
                  <a:extLst>
                    <a:ext uri="{9D8B030D-6E8A-4147-A177-3AD203B41FA5}">
                      <a16:colId xmlns="" xmlns:a16="http://schemas.microsoft.com/office/drawing/2014/main" val="3226510707"/>
                    </a:ext>
                  </a:extLst>
                </a:gridCol>
              </a:tblGrid>
              <a:tr h="6175846">
                <a:tc>
                  <a:txBody>
                    <a:bodyPr/>
                    <a:lstStyle/>
                    <a:p>
                      <a:pPr>
                        <a:lnSpc>
                          <a:spcPct val="115000"/>
                        </a:lnSpc>
                        <a:spcAft>
                          <a:spcPts val="0"/>
                        </a:spcAft>
                      </a:pPr>
                      <a:r>
                        <a:rPr lang="es-ES" sz="1050" dirty="0">
                          <a:effectLst/>
                        </a:rPr>
                        <a:t>2. Conceptos clave,</a:t>
                      </a:r>
                      <a:endParaRPr lang="es-MX" sz="1050" dirty="0">
                        <a:effectLst/>
                      </a:endParaRPr>
                    </a:p>
                    <a:p>
                      <a:pPr>
                        <a:lnSpc>
                          <a:spcPct val="115000"/>
                        </a:lnSpc>
                        <a:spcAft>
                          <a:spcPts val="0"/>
                        </a:spcAft>
                      </a:pPr>
                      <a:r>
                        <a:rPr lang="es-ES" sz="1050" dirty="0">
                          <a:effectLst/>
                        </a:rPr>
                        <a:t>     Trascendentales.</a:t>
                      </a:r>
                      <a:endParaRPr lang="es-MX" sz="1050" dirty="0">
                        <a:effectLst/>
                      </a:endParaRPr>
                    </a:p>
                    <a:p>
                      <a:pPr marL="176530">
                        <a:lnSpc>
                          <a:spcPct val="115000"/>
                        </a:lnSpc>
                        <a:spcAft>
                          <a:spcPts val="0"/>
                        </a:spcAft>
                      </a:pPr>
                      <a:r>
                        <a:rPr lang="es-ES" sz="1050" dirty="0">
                          <a:effectLst/>
                        </a:rPr>
                        <a:t>Conceptos básicos que surgen  del proyecto,  permiten la comprensión del mismo y  pueden ser transferibles a otros ámbitos.</a:t>
                      </a:r>
                      <a:endParaRPr lang="es-MX" sz="1050" dirty="0">
                        <a:effectLst/>
                      </a:endParaRPr>
                    </a:p>
                    <a:p>
                      <a:pPr marL="176530">
                        <a:lnSpc>
                          <a:spcPct val="115000"/>
                        </a:lnSpc>
                        <a:spcAft>
                          <a:spcPts val="0"/>
                        </a:spcAft>
                      </a:pPr>
                      <a:r>
                        <a:rPr lang="es-ES" sz="1050" dirty="0">
                          <a:effectLst/>
                        </a:rPr>
                        <a:t>Se consideran parte de un  Glosario.</a:t>
                      </a:r>
                      <a:endParaRPr lang="es-MX" sz="1050" dirty="0">
                        <a:effectLst/>
                      </a:endParaRPr>
                    </a:p>
                    <a:p>
                      <a:pPr algn="just">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40290" marR="40290" marT="40290" marB="40290"/>
                </a:tc>
                <a:tc>
                  <a:txBody>
                    <a:bodyPr/>
                    <a:lstStyle/>
                    <a:p>
                      <a:pPr>
                        <a:lnSpc>
                          <a:spcPct val="115000"/>
                        </a:lnSpc>
                        <a:spcAft>
                          <a:spcPts val="0"/>
                        </a:spcAft>
                      </a:pPr>
                      <a:r>
                        <a:rPr lang="es-ES" sz="1050" dirty="0">
                          <a:effectLst/>
                        </a:rPr>
                        <a:t>Placas tectónicas</a:t>
                      </a:r>
                      <a:endParaRPr lang="es-MX" sz="1050" dirty="0">
                        <a:effectLst/>
                      </a:endParaRPr>
                    </a:p>
                    <a:p>
                      <a:pPr>
                        <a:lnSpc>
                          <a:spcPct val="115000"/>
                        </a:lnSpc>
                        <a:spcAft>
                          <a:spcPts val="0"/>
                        </a:spcAft>
                      </a:pPr>
                      <a:r>
                        <a:rPr lang="es-ES" sz="1050" dirty="0">
                          <a:effectLst/>
                        </a:rPr>
                        <a:t>Límite divergente</a:t>
                      </a:r>
                      <a:endParaRPr lang="es-MX" sz="1050" dirty="0">
                        <a:effectLst/>
                      </a:endParaRPr>
                    </a:p>
                    <a:p>
                      <a:pPr>
                        <a:lnSpc>
                          <a:spcPct val="115000"/>
                        </a:lnSpc>
                        <a:spcAft>
                          <a:spcPts val="0"/>
                        </a:spcAft>
                      </a:pPr>
                      <a:r>
                        <a:rPr lang="es-ES" sz="1050" dirty="0">
                          <a:effectLst/>
                        </a:rPr>
                        <a:t>Límite convergente</a:t>
                      </a:r>
                      <a:endParaRPr lang="es-MX" sz="1050" dirty="0">
                        <a:effectLst/>
                      </a:endParaRPr>
                    </a:p>
                    <a:p>
                      <a:pPr>
                        <a:lnSpc>
                          <a:spcPct val="115000"/>
                        </a:lnSpc>
                        <a:spcAft>
                          <a:spcPts val="0"/>
                        </a:spcAft>
                      </a:pPr>
                      <a:r>
                        <a:rPr lang="es-ES" sz="1050" dirty="0">
                          <a:effectLst/>
                        </a:rPr>
                        <a:t>Fallas</a:t>
                      </a:r>
                      <a:endParaRPr lang="es-MX" sz="1050" dirty="0">
                        <a:effectLst/>
                      </a:endParaRPr>
                    </a:p>
                    <a:p>
                      <a:pPr>
                        <a:lnSpc>
                          <a:spcPct val="115000"/>
                        </a:lnSpc>
                        <a:spcAft>
                          <a:spcPts val="0"/>
                        </a:spcAft>
                      </a:pPr>
                      <a:r>
                        <a:rPr lang="es-ES" sz="1050" dirty="0">
                          <a:effectLst/>
                        </a:rPr>
                        <a:t>Sismo</a:t>
                      </a:r>
                      <a:endParaRPr lang="es-MX" sz="1050" dirty="0">
                        <a:effectLst/>
                      </a:endParaRPr>
                    </a:p>
                    <a:p>
                      <a:pPr>
                        <a:lnSpc>
                          <a:spcPct val="115000"/>
                        </a:lnSpc>
                        <a:spcAft>
                          <a:spcPts val="0"/>
                        </a:spcAft>
                      </a:pPr>
                      <a:r>
                        <a:rPr lang="es-ES" sz="1050" dirty="0">
                          <a:effectLst/>
                        </a:rPr>
                        <a:t>Tipos de ondas sísmicas</a:t>
                      </a:r>
                      <a:endParaRPr lang="es-MX" sz="1050" dirty="0">
                        <a:effectLst/>
                      </a:endParaRPr>
                    </a:p>
                    <a:p>
                      <a:pPr>
                        <a:lnSpc>
                          <a:spcPct val="115000"/>
                        </a:lnSpc>
                        <a:spcAft>
                          <a:spcPts val="0"/>
                        </a:spcAft>
                      </a:pPr>
                      <a:r>
                        <a:rPr lang="es-ES" sz="1050" dirty="0">
                          <a:effectLst/>
                        </a:rPr>
                        <a:t>Hipocentro</a:t>
                      </a:r>
                      <a:endParaRPr lang="es-MX" sz="1050" dirty="0">
                        <a:effectLst/>
                      </a:endParaRPr>
                    </a:p>
                    <a:p>
                      <a:pPr>
                        <a:lnSpc>
                          <a:spcPct val="115000"/>
                        </a:lnSpc>
                        <a:spcAft>
                          <a:spcPts val="0"/>
                        </a:spcAft>
                      </a:pPr>
                      <a:r>
                        <a:rPr lang="es-ES" sz="1050" dirty="0">
                          <a:effectLst/>
                        </a:rPr>
                        <a:t>Epicentro</a:t>
                      </a:r>
                      <a:endParaRPr lang="es-MX" sz="1050" dirty="0">
                        <a:effectLst/>
                      </a:endParaRPr>
                    </a:p>
                    <a:p>
                      <a:pPr>
                        <a:lnSpc>
                          <a:spcPct val="115000"/>
                        </a:lnSpc>
                        <a:spcAft>
                          <a:spcPts val="0"/>
                        </a:spcAft>
                      </a:pPr>
                      <a:r>
                        <a:rPr lang="es-ES" sz="1050" dirty="0">
                          <a:effectLst/>
                        </a:rPr>
                        <a:t>Intensidad sísmica</a:t>
                      </a:r>
                      <a:endParaRPr lang="es-MX" sz="1050" dirty="0">
                        <a:effectLst/>
                      </a:endParaRPr>
                    </a:p>
                    <a:p>
                      <a:pPr>
                        <a:lnSpc>
                          <a:spcPct val="115000"/>
                        </a:lnSpc>
                        <a:spcAft>
                          <a:spcPts val="0"/>
                        </a:spcAft>
                      </a:pPr>
                      <a:r>
                        <a:rPr lang="es-ES" sz="1050" dirty="0">
                          <a:effectLst/>
                        </a:rPr>
                        <a:t>Magnitud sísmica</a:t>
                      </a:r>
                      <a:endParaRPr lang="es-MX" sz="1050" dirty="0">
                        <a:solidFill>
                          <a:srgbClr val="000000"/>
                        </a:solidFill>
                        <a:effectLst/>
                        <a:latin typeface="Arial" panose="020B0604020202020204" pitchFamily="34" charset="0"/>
                        <a:ea typeface="Arial" panose="020B0604020202020204" pitchFamily="34" charset="0"/>
                      </a:endParaRPr>
                    </a:p>
                  </a:txBody>
                  <a:tcPr marL="40290" marR="40290" marT="40290" marB="40290"/>
                </a:tc>
                <a:tc>
                  <a:txBody>
                    <a:bodyPr/>
                    <a:lstStyle/>
                    <a:p>
                      <a:pPr>
                        <a:lnSpc>
                          <a:spcPct val="115000"/>
                        </a:lnSpc>
                        <a:spcAft>
                          <a:spcPts val="0"/>
                        </a:spcAft>
                      </a:pPr>
                      <a:r>
                        <a:rPr lang="es-ES" sz="1050" dirty="0">
                          <a:effectLst/>
                        </a:rPr>
                        <a:t>Estrés Postraumático</a:t>
                      </a:r>
                      <a:endParaRPr lang="es-MX" sz="1050" dirty="0">
                        <a:effectLst/>
                      </a:endParaRPr>
                    </a:p>
                    <a:p>
                      <a:pPr>
                        <a:lnSpc>
                          <a:spcPct val="115000"/>
                        </a:lnSpc>
                        <a:spcAft>
                          <a:spcPts val="0"/>
                        </a:spcAft>
                      </a:pPr>
                      <a:r>
                        <a:rPr lang="es-ES" sz="1050" dirty="0">
                          <a:effectLst/>
                        </a:rPr>
                        <a:t>Elaboración del Proyecto de Vida</a:t>
                      </a:r>
                      <a:endParaRPr lang="es-MX" sz="1050" dirty="0">
                        <a:solidFill>
                          <a:srgbClr val="000000"/>
                        </a:solidFill>
                        <a:effectLst/>
                        <a:latin typeface="Arial" panose="020B0604020202020204" pitchFamily="34" charset="0"/>
                        <a:ea typeface="Arial" panose="020B0604020202020204" pitchFamily="34" charset="0"/>
                      </a:endParaRPr>
                    </a:p>
                  </a:txBody>
                  <a:tcPr marL="40290" marR="40290" marT="40290" marB="40290"/>
                </a:tc>
                <a:tc>
                  <a:txBody>
                    <a:bodyPr/>
                    <a:lstStyle/>
                    <a:p>
                      <a:pPr>
                        <a:lnSpc>
                          <a:spcPct val="115000"/>
                        </a:lnSpc>
                        <a:spcAft>
                          <a:spcPts val="0"/>
                        </a:spcAft>
                      </a:pPr>
                      <a:r>
                        <a:rPr lang="es-ES" sz="1050" dirty="0">
                          <a:effectLst/>
                        </a:rPr>
                        <a:t>Acústica</a:t>
                      </a:r>
                      <a:endParaRPr lang="es-MX" sz="1050" dirty="0">
                        <a:effectLst/>
                      </a:endParaRPr>
                    </a:p>
                    <a:p>
                      <a:pPr>
                        <a:lnSpc>
                          <a:spcPct val="115000"/>
                        </a:lnSpc>
                        <a:spcAft>
                          <a:spcPts val="0"/>
                        </a:spcAft>
                      </a:pPr>
                      <a:r>
                        <a:rPr lang="es-ES" sz="1050" dirty="0">
                          <a:effectLst/>
                        </a:rPr>
                        <a:t>Aceleración</a:t>
                      </a:r>
                      <a:endParaRPr lang="es-MX" sz="1050" dirty="0">
                        <a:effectLst/>
                      </a:endParaRPr>
                    </a:p>
                    <a:p>
                      <a:pPr>
                        <a:lnSpc>
                          <a:spcPct val="115000"/>
                        </a:lnSpc>
                        <a:spcAft>
                          <a:spcPts val="0"/>
                        </a:spcAft>
                      </a:pPr>
                      <a:r>
                        <a:rPr lang="es-ES" sz="1050" dirty="0">
                          <a:effectLst/>
                        </a:rPr>
                        <a:t>Amplitud de onda</a:t>
                      </a:r>
                      <a:endParaRPr lang="es-MX" sz="1050" dirty="0">
                        <a:effectLst/>
                      </a:endParaRPr>
                    </a:p>
                    <a:p>
                      <a:pPr>
                        <a:lnSpc>
                          <a:spcPct val="115000"/>
                        </a:lnSpc>
                        <a:spcAft>
                          <a:spcPts val="0"/>
                        </a:spcAft>
                      </a:pPr>
                      <a:r>
                        <a:rPr lang="es-ES" sz="1050" dirty="0">
                          <a:effectLst/>
                        </a:rPr>
                        <a:t>Dirección de las ondas</a:t>
                      </a:r>
                      <a:endParaRPr lang="es-MX" sz="1050" dirty="0">
                        <a:effectLst/>
                      </a:endParaRPr>
                    </a:p>
                    <a:p>
                      <a:pPr>
                        <a:lnSpc>
                          <a:spcPct val="115000"/>
                        </a:lnSpc>
                        <a:spcAft>
                          <a:spcPts val="0"/>
                        </a:spcAft>
                      </a:pPr>
                      <a:r>
                        <a:rPr lang="es-ES" sz="1050" dirty="0">
                          <a:effectLst/>
                        </a:rPr>
                        <a:t>Eco</a:t>
                      </a:r>
                      <a:endParaRPr lang="es-MX" sz="1050" dirty="0">
                        <a:effectLst/>
                      </a:endParaRPr>
                    </a:p>
                    <a:p>
                      <a:pPr>
                        <a:lnSpc>
                          <a:spcPct val="115000"/>
                        </a:lnSpc>
                        <a:spcAft>
                          <a:spcPts val="0"/>
                        </a:spcAft>
                      </a:pPr>
                      <a:r>
                        <a:rPr lang="es-ES" sz="1050" dirty="0">
                          <a:effectLst/>
                        </a:rPr>
                        <a:t>Efecto Doppler</a:t>
                      </a:r>
                      <a:endParaRPr lang="es-MX" sz="1050" dirty="0">
                        <a:effectLst/>
                      </a:endParaRPr>
                    </a:p>
                    <a:p>
                      <a:pPr>
                        <a:lnSpc>
                          <a:spcPct val="115000"/>
                        </a:lnSpc>
                        <a:spcAft>
                          <a:spcPts val="0"/>
                        </a:spcAft>
                      </a:pPr>
                      <a:r>
                        <a:rPr lang="es-ES" sz="1050" dirty="0">
                          <a:effectLst/>
                        </a:rPr>
                        <a:t>Elongación</a:t>
                      </a:r>
                      <a:endParaRPr lang="es-MX" sz="1050" dirty="0">
                        <a:effectLst/>
                      </a:endParaRPr>
                    </a:p>
                    <a:p>
                      <a:pPr>
                        <a:lnSpc>
                          <a:spcPct val="115000"/>
                        </a:lnSpc>
                        <a:spcAft>
                          <a:spcPts val="0"/>
                        </a:spcAft>
                      </a:pPr>
                      <a:r>
                        <a:rPr lang="es-ES" sz="1050" dirty="0">
                          <a:effectLst/>
                        </a:rPr>
                        <a:t>Fuerza</a:t>
                      </a:r>
                      <a:endParaRPr lang="es-MX" sz="1050" dirty="0">
                        <a:effectLst/>
                      </a:endParaRPr>
                    </a:p>
                    <a:p>
                      <a:pPr>
                        <a:lnSpc>
                          <a:spcPct val="115000"/>
                        </a:lnSpc>
                        <a:spcAft>
                          <a:spcPts val="0"/>
                        </a:spcAft>
                      </a:pPr>
                      <a:r>
                        <a:rPr lang="es-ES" sz="1050" dirty="0">
                          <a:effectLst/>
                        </a:rPr>
                        <a:t>Frecuencia</a:t>
                      </a:r>
                      <a:endParaRPr lang="es-MX" sz="1050" dirty="0">
                        <a:effectLst/>
                      </a:endParaRPr>
                    </a:p>
                    <a:p>
                      <a:pPr>
                        <a:lnSpc>
                          <a:spcPct val="115000"/>
                        </a:lnSpc>
                        <a:spcAft>
                          <a:spcPts val="0"/>
                        </a:spcAft>
                      </a:pPr>
                      <a:r>
                        <a:rPr lang="es-ES" sz="1050" dirty="0">
                          <a:effectLst/>
                        </a:rPr>
                        <a:t>Frente de onda</a:t>
                      </a:r>
                      <a:endParaRPr lang="es-MX" sz="1050" dirty="0">
                        <a:effectLst/>
                      </a:endParaRPr>
                    </a:p>
                    <a:p>
                      <a:pPr>
                        <a:lnSpc>
                          <a:spcPct val="115000"/>
                        </a:lnSpc>
                        <a:spcAft>
                          <a:spcPts val="0"/>
                        </a:spcAft>
                      </a:pPr>
                      <a:r>
                        <a:rPr lang="es-ES" sz="1050" dirty="0">
                          <a:effectLst/>
                        </a:rPr>
                        <a:t>Intensidad</a:t>
                      </a:r>
                      <a:endParaRPr lang="es-MX" sz="1050" dirty="0">
                        <a:effectLst/>
                      </a:endParaRPr>
                    </a:p>
                    <a:p>
                      <a:pPr>
                        <a:lnSpc>
                          <a:spcPct val="115000"/>
                        </a:lnSpc>
                        <a:spcAft>
                          <a:spcPts val="0"/>
                        </a:spcAft>
                      </a:pPr>
                      <a:r>
                        <a:rPr lang="es-ES" sz="1050" dirty="0">
                          <a:effectLst/>
                        </a:rPr>
                        <a:t>Interferencia de onda</a:t>
                      </a:r>
                      <a:endParaRPr lang="es-MX" sz="1050" dirty="0">
                        <a:effectLst/>
                      </a:endParaRPr>
                    </a:p>
                    <a:p>
                      <a:pPr>
                        <a:lnSpc>
                          <a:spcPct val="115000"/>
                        </a:lnSpc>
                        <a:spcAft>
                          <a:spcPts val="0"/>
                        </a:spcAft>
                      </a:pPr>
                      <a:r>
                        <a:rPr lang="es-ES" sz="1050" dirty="0">
                          <a:effectLst/>
                        </a:rPr>
                        <a:t>Longitud de onda</a:t>
                      </a:r>
                      <a:endParaRPr lang="es-MX" sz="1050" dirty="0">
                        <a:effectLst/>
                      </a:endParaRPr>
                    </a:p>
                    <a:p>
                      <a:pPr>
                        <a:lnSpc>
                          <a:spcPct val="115000"/>
                        </a:lnSpc>
                        <a:spcAft>
                          <a:spcPts val="0"/>
                        </a:spcAft>
                      </a:pPr>
                      <a:r>
                        <a:rPr lang="es-ES" sz="1050" dirty="0">
                          <a:effectLst/>
                        </a:rPr>
                        <a:t>Movimiento</a:t>
                      </a:r>
                      <a:endParaRPr lang="es-MX" sz="1050" dirty="0">
                        <a:effectLst/>
                      </a:endParaRPr>
                    </a:p>
                    <a:p>
                      <a:pPr>
                        <a:lnSpc>
                          <a:spcPct val="115000"/>
                        </a:lnSpc>
                        <a:spcAft>
                          <a:spcPts val="0"/>
                        </a:spcAft>
                      </a:pPr>
                      <a:r>
                        <a:rPr lang="es-ES" sz="1050" dirty="0">
                          <a:effectLst/>
                        </a:rPr>
                        <a:t>Nodo</a:t>
                      </a:r>
                      <a:endParaRPr lang="es-MX" sz="1050" dirty="0">
                        <a:effectLst/>
                      </a:endParaRPr>
                    </a:p>
                    <a:p>
                      <a:pPr>
                        <a:lnSpc>
                          <a:spcPct val="115000"/>
                        </a:lnSpc>
                        <a:spcAft>
                          <a:spcPts val="0"/>
                        </a:spcAft>
                      </a:pPr>
                      <a:r>
                        <a:rPr lang="es-ES" sz="1050" dirty="0">
                          <a:effectLst/>
                        </a:rPr>
                        <a:t>Ondas</a:t>
                      </a:r>
                      <a:endParaRPr lang="es-MX" sz="1050" dirty="0">
                        <a:effectLst/>
                      </a:endParaRPr>
                    </a:p>
                    <a:p>
                      <a:pPr>
                        <a:lnSpc>
                          <a:spcPct val="115000"/>
                        </a:lnSpc>
                        <a:spcAft>
                          <a:spcPts val="0"/>
                        </a:spcAft>
                      </a:pPr>
                      <a:r>
                        <a:rPr lang="es-ES" sz="1050" dirty="0">
                          <a:effectLst/>
                        </a:rPr>
                        <a:t>Ondas electromagnéticas</a:t>
                      </a:r>
                      <a:endParaRPr lang="es-MX" sz="1050" dirty="0">
                        <a:effectLst/>
                      </a:endParaRPr>
                    </a:p>
                    <a:p>
                      <a:pPr>
                        <a:lnSpc>
                          <a:spcPct val="115000"/>
                        </a:lnSpc>
                        <a:spcAft>
                          <a:spcPts val="0"/>
                        </a:spcAft>
                      </a:pPr>
                      <a:r>
                        <a:rPr lang="es-ES" sz="1050" dirty="0">
                          <a:effectLst/>
                        </a:rPr>
                        <a:t>Ondas lineales</a:t>
                      </a:r>
                      <a:endParaRPr lang="es-MX" sz="1050" dirty="0">
                        <a:effectLst/>
                      </a:endParaRPr>
                    </a:p>
                    <a:p>
                      <a:pPr>
                        <a:lnSpc>
                          <a:spcPct val="115000"/>
                        </a:lnSpc>
                        <a:spcAft>
                          <a:spcPts val="0"/>
                        </a:spcAft>
                      </a:pPr>
                      <a:r>
                        <a:rPr lang="es-ES" sz="1050" dirty="0">
                          <a:effectLst/>
                        </a:rPr>
                        <a:t>Ondas longitudinales</a:t>
                      </a:r>
                      <a:endParaRPr lang="es-MX" sz="1050" dirty="0">
                        <a:effectLst/>
                      </a:endParaRPr>
                    </a:p>
                    <a:p>
                      <a:pPr>
                        <a:lnSpc>
                          <a:spcPct val="115000"/>
                        </a:lnSpc>
                        <a:spcAft>
                          <a:spcPts val="0"/>
                        </a:spcAft>
                      </a:pPr>
                      <a:r>
                        <a:rPr lang="es-ES" sz="1050" dirty="0">
                          <a:effectLst/>
                        </a:rPr>
                        <a:t>Ondas mecánicas</a:t>
                      </a:r>
                      <a:endParaRPr lang="es-MX" sz="1050" dirty="0">
                        <a:effectLst/>
                      </a:endParaRPr>
                    </a:p>
                    <a:p>
                      <a:pPr>
                        <a:lnSpc>
                          <a:spcPct val="115000"/>
                        </a:lnSpc>
                        <a:spcAft>
                          <a:spcPts val="0"/>
                        </a:spcAft>
                      </a:pPr>
                      <a:r>
                        <a:rPr lang="es-ES" sz="1050" dirty="0">
                          <a:effectLst/>
                        </a:rPr>
                        <a:t>Ondas sísmicas</a:t>
                      </a:r>
                      <a:endParaRPr lang="es-MX" sz="1050" dirty="0">
                        <a:effectLst/>
                      </a:endParaRPr>
                    </a:p>
                    <a:p>
                      <a:pPr>
                        <a:lnSpc>
                          <a:spcPct val="115000"/>
                        </a:lnSpc>
                        <a:spcAft>
                          <a:spcPts val="0"/>
                        </a:spcAft>
                      </a:pPr>
                      <a:r>
                        <a:rPr lang="es-ES" sz="1050" dirty="0">
                          <a:effectLst/>
                        </a:rPr>
                        <a:t>Ondas sonoras</a:t>
                      </a:r>
                      <a:endParaRPr lang="es-MX" sz="1050" dirty="0">
                        <a:effectLst/>
                      </a:endParaRPr>
                    </a:p>
                    <a:p>
                      <a:pPr>
                        <a:lnSpc>
                          <a:spcPct val="115000"/>
                        </a:lnSpc>
                        <a:spcAft>
                          <a:spcPts val="0"/>
                        </a:spcAft>
                      </a:pPr>
                      <a:r>
                        <a:rPr lang="es-ES" sz="1050" dirty="0">
                          <a:effectLst/>
                        </a:rPr>
                        <a:t>Ondas superficiales</a:t>
                      </a:r>
                      <a:endParaRPr lang="es-MX" sz="1050" dirty="0">
                        <a:effectLst/>
                      </a:endParaRPr>
                    </a:p>
                    <a:p>
                      <a:pPr>
                        <a:lnSpc>
                          <a:spcPct val="115000"/>
                        </a:lnSpc>
                        <a:spcAft>
                          <a:spcPts val="0"/>
                        </a:spcAft>
                      </a:pPr>
                      <a:r>
                        <a:rPr lang="es-ES" sz="1050" dirty="0">
                          <a:effectLst/>
                        </a:rPr>
                        <a:t>Ondas transversales </a:t>
                      </a:r>
                      <a:endParaRPr lang="es-MX" sz="1050" dirty="0">
                        <a:effectLst/>
                      </a:endParaRPr>
                    </a:p>
                    <a:p>
                      <a:pPr>
                        <a:lnSpc>
                          <a:spcPct val="115000"/>
                        </a:lnSpc>
                        <a:spcAft>
                          <a:spcPts val="0"/>
                        </a:spcAft>
                      </a:pPr>
                      <a:r>
                        <a:rPr lang="es-ES" sz="1050" dirty="0">
                          <a:effectLst/>
                        </a:rPr>
                        <a:t>Ondas tridimensionales</a:t>
                      </a:r>
                      <a:endParaRPr lang="es-MX" sz="1050" dirty="0">
                        <a:effectLst/>
                      </a:endParaRPr>
                    </a:p>
                    <a:p>
                      <a:pPr>
                        <a:lnSpc>
                          <a:spcPct val="115000"/>
                        </a:lnSpc>
                        <a:spcAft>
                          <a:spcPts val="0"/>
                        </a:spcAft>
                      </a:pPr>
                      <a:r>
                        <a:rPr lang="es-ES" sz="1050" dirty="0">
                          <a:effectLst/>
                        </a:rPr>
                        <a:t>Periodo</a:t>
                      </a:r>
                      <a:endParaRPr lang="es-MX" sz="1050" dirty="0">
                        <a:effectLst/>
                      </a:endParaRPr>
                    </a:p>
                    <a:p>
                      <a:pPr>
                        <a:lnSpc>
                          <a:spcPct val="115000"/>
                        </a:lnSpc>
                        <a:spcAft>
                          <a:spcPts val="0"/>
                        </a:spcAft>
                      </a:pPr>
                      <a:r>
                        <a:rPr lang="es-ES" sz="1050" dirty="0">
                          <a:effectLst/>
                        </a:rPr>
                        <a:t>Rapidez de propagación</a:t>
                      </a:r>
                      <a:endParaRPr lang="es-MX" sz="1050" dirty="0">
                        <a:effectLst/>
                      </a:endParaRPr>
                    </a:p>
                    <a:p>
                      <a:pPr>
                        <a:lnSpc>
                          <a:spcPct val="115000"/>
                        </a:lnSpc>
                        <a:spcAft>
                          <a:spcPts val="0"/>
                        </a:spcAft>
                      </a:pPr>
                      <a:r>
                        <a:rPr lang="es-ES" sz="1050" dirty="0">
                          <a:effectLst/>
                        </a:rPr>
                        <a:t>Rayo o vector de propagación</a:t>
                      </a:r>
                      <a:endParaRPr lang="es-MX" sz="1050" dirty="0">
                        <a:effectLst/>
                      </a:endParaRPr>
                    </a:p>
                    <a:p>
                      <a:pPr>
                        <a:lnSpc>
                          <a:spcPct val="115000"/>
                        </a:lnSpc>
                        <a:spcAft>
                          <a:spcPts val="0"/>
                        </a:spcAft>
                      </a:pPr>
                      <a:r>
                        <a:rPr lang="es-ES" sz="1050" dirty="0">
                          <a:effectLst/>
                        </a:rPr>
                        <a:t>Reflexión de las ondas</a:t>
                      </a:r>
                      <a:endParaRPr lang="es-MX" sz="1050" dirty="0">
                        <a:effectLst/>
                      </a:endParaRPr>
                    </a:p>
                    <a:p>
                      <a:pPr>
                        <a:lnSpc>
                          <a:spcPct val="115000"/>
                        </a:lnSpc>
                        <a:spcAft>
                          <a:spcPts val="0"/>
                        </a:spcAft>
                      </a:pPr>
                      <a:r>
                        <a:rPr lang="es-ES" sz="1050" dirty="0">
                          <a:effectLst/>
                        </a:rPr>
                        <a:t>Refracción de ondas</a:t>
                      </a:r>
                      <a:endParaRPr lang="es-MX" sz="1050" dirty="0">
                        <a:effectLst/>
                      </a:endParaRPr>
                    </a:p>
                    <a:p>
                      <a:pPr>
                        <a:lnSpc>
                          <a:spcPct val="115000"/>
                        </a:lnSpc>
                        <a:spcAft>
                          <a:spcPts val="0"/>
                        </a:spcAft>
                      </a:pPr>
                      <a:r>
                        <a:rPr lang="es-ES" sz="1050" dirty="0">
                          <a:effectLst/>
                        </a:rPr>
                        <a:t>Resonancia</a:t>
                      </a:r>
                      <a:endParaRPr lang="es-MX" sz="1050" dirty="0">
                        <a:effectLst/>
                      </a:endParaRPr>
                    </a:p>
                    <a:p>
                      <a:pPr>
                        <a:lnSpc>
                          <a:spcPct val="115000"/>
                        </a:lnSpc>
                        <a:spcAft>
                          <a:spcPts val="0"/>
                        </a:spcAft>
                      </a:pPr>
                      <a:r>
                        <a:rPr lang="es-ES" sz="1050" dirty="0">
                          <a:effectLst/>
                        </a:rPr>
                        <a:t>Trabajo</a:t>
                      </a:r>
                      <a:endParaRPr lang="es-MX" sz="1050" dirty="0">
                        <a:effectLst/>
                      </a:endParaRPr>
                    </a:p>
                    <a:p>
                      <a:pPr>
                        <a:lnSpc>
                          <a:spcPct val="115000"/>
                        </a:lnSpc>
                        <a:spcAft>
                          <a:spcPts val="0"/>
                        </a:spcAft>
                      </a:pPr>
                      <a:r>
                        <a:rPr lang="es-ES" sz="1050" dirty="0">
                          <a:effectLst/>
                        </a:rPr>
                        <a:t>Tono</a:t>
                      </a:r>
                      <a:endParaRPr lang="es-MX" sz="1050" dirty="0">
                        <a:effectLst/>
                      </a:endParaRPr>
                    </a:p>
                    <a:p>
                      <a:pPr>
                        <a:lnSpc>
                          <a:spcPct val="115000"/>
                        </a:lnSpc>
                        <a:spcAft>
                          <a:spcPts val="0"/>
                        </a:spcAft>
                      </a:pPr>
                      <a:r>
                        <a:rPr lang="es-ES" sz="1050" dirty="0">
                          <a:effectLst/>
                        </a:rPr>
                        <a:t>Ultrasonido</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40290" marR="40290" marT="40290" marB="40290"/>
                </a:tc>
                <a:tc>
                  <a:txBody>
                    <a:bodyPr/>
                    <a:lstStyle/>
                    <a:p>
                      <a:pPr>
                        <a:lnSpc>
                          <a:spcPct val="115000"/>
                        </a:lnSpc>
                        <a:spcAft>
                          <a:spcPts val="0"/>
                        </a:spcAft>
                      </a:pPr>
                      <a:r>
                        <a:rPr lang="es-MX" sz="1050" dirty="0">
                          <a:solidFill>
                            <a:srgbClr val="000000"/>
                          </a:solidFill>
                          <a:effectLst/>
                          <a:latin typeface="Arial" panose="020B0604020202020204" pitchFamily="34" charset="0"/>
                          <a:ea typeface="Arial" panose="020B0604020202020204" pitchFamily="34" charset="0"/>
                        </a:rPr>
                        <a:t>Elaborará un plan de seguridad familiar en caso de un sismo ( terremoto)</a:t>
                      </a:r>
                    </a:p>
                  </a:txBody>
                  <a:tcPr marL="40290" marR="40290" marT="40290" marB="40290"/>
                </a:tc>
                <a:extLst>
                  <a:ext uri="{0D108BD9-81ED-4DB2-BD59-A6C34878D82A}">
                    <a16:rowId xmlns="" xmlns:a16="http://schemas.microsoft.com/office/drawing/2014/main" val="3478826867"/>
                  </a:ext>
                </a:extLst>
              </a:tr>
            </a:tbl>
          </a:graphicData>
        </a:graphic>
      </p:graphicFrame>
    </p:spTree>
    <p:extLst>
      <p:ext uri="{BB962C8B-B14F-4D97-AF65-F5344CB8AC3E}">
        <p14:creationId xmlns:p14="http://schemas.microsoft.com/office/powerpoint/2010/main" val="195058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ADE68474-E28A-48BA-8F8A-885F2928A741}"/>
              </a:ext>
            </a:extLst>
          </p:cNvPr>
          <p:cNvGraphicFramePr>
            <a:graphicFrameLocks noGrp="1"/>
          </p:cNvGraphicFramePr>
          <p:nvPr>
            <p:extLst>
              <p:ext uri="{D42A27DB-BD31-4B8C-83A1-F6EECF244321}">
                <p14:modId xmlns:p14="http://schemas.microsoft.com/office/powerpoint/2010/main" val="4098162908"/>
              </p:ext>
            </p:extLst>
          </p:nvPr>
        </p:nvGraphicFramePr>
        <p:xfrm>
          <a:off x="980661" y="1383468"/>
          <a:ext cx="10230678" cy="4091063"/>
        </p:xfrm>
        <a:graphic>
          <a:graphicData uri="http://schemas.openxmlformats.org/drawingml/2006/table">
            <a:tbl>
              <a:tblPr>
                <a:tableStyleId>{5C22544A-7EE6-4342-B048-85BDC9FD1C3A}</a:tableStyleId>
              </a:tblPr>
              <a:tblGrid>
                <a:gridCol w="1787533">
                  <a:extLst>
                    <a:ext uri="{9D8B030D-6E8A-4147-A177-3AD203B41FA5}">
                      <a16:colId xmlns="" xmlns:a16="http://schemas.microsoft.com/office/drawing/2014/main" val="2155462331"/>
                    </a:ext>
                  </a:extLst>
                </a:gridCol>
                <a:gridCol w="1891158">
                  <a:extLst>
                    <a:ext uri="{9D8B030D-6E8A-4147-A177-3AD203B41FA5}">
                      <a16:colId xmlns="" xmlns:a16="http://schemas.microsoft.com/office/drawing/2014/main" val="1469314875"/>
                    </a:ext>
                  </a:extLst>
                </a:gridCol>
                <a:gridCol w="1873889">
                  <a:extLst>
                    <a:ext uri="{9D8B030D-6E8A-4147-A177-3AD203B41FA5}">
                      <a16:colId xmlns="" xmlns:a16="http://schemas.microsoft.com/office/drawing/2014/main" val="2641689528"/>
                    </a:ext>
                  </a:extLst>
                </a:gridCol>
                <a:gridCol w="2339049">
                  <a:extLst>
                    <a:ext uri="{9D8B030D-6E8A-4147-A177-3AD203B41FA5}">
                      <a16:colId xmlns="" xmlns:a16="http://schemas.microsoft.com/office/drawing/2014/main" val="2000362070"/>
                    </a:ext>
                  </a:extLst>
                </a:gridCol>
                <a:gridCol w="2339049">
                  <a:extLst>
                    <a:ext uri="{9D8B030D-6E8A-4147-A177-3AD203B41FA5}">
                      <a16:colId xmlns="" xmlns:a16="http://schemas.microsoft.com/office/drawing/2014/main" val="2004321210"/>
                    </a:ext>
                  </a:extLst>
                </a:gridCol>
              </a:tblGrid>
              <a:tr h="4091063">
                <a:tc>
                  <a:txBody>
                    <a:bodyPr/>
                    <a:lstStyle/>
                    <a:p>
                      <a:pPr marL="342900" lvl="0" indent="-342900">
                        <a:lnSpc>
                          <a:spcPct val="115000"/>
                        </a:lnSpc>
                        <a:spcAft>
                          <a:spcPts val="0"/>
                        </a:spcAft>
                        <a:buFont typeface="+mj-lt"/>
                        <a:buAutoNum type="arabicPeriod" startAt="3"/>
                      </a:pPr>
                      <a:r>
                        <a:rPr lang="es-ES" sz="1100" dirty="0">
                          <a:effectLst/>
                        </a:rPr>
                        <a:t>Objetivos o propósitos</a:t>
                      </a:r>
                      <a:endParaRPr lang="es-MX" sz="1100" dirty="0">
                        <a:effectLst/>
                      </a:endParaRPr>
                    </a:p>
                    <a:p>
                      <a:pPr marL="180340">
                        <a:lnSpc>
                          <a:spcPct val="115000"/>
                        </a:lnSpc>
                        <a:spcAft>
                          <a:spcPts val="0"/>
                        </a:spcAft>
                      </a:pPr>
                      <a:r>
                        <a:rPr lang="es-ES" sz="1100" dirty="0">
                          <a:effectLst/>
                        </a:rPr>
                        <a:t>a alcanzar. </a:t>
                      </a:r>
                      <a:endParaRPr lang="es-MX" sz="1100" dirty="0">
                        <a:effectLst/>
                      </a:endParaRPr>
                    </a:p>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 </a:t>
                      </a:r>
                      <a:r>
                        <a:rPr lang="es-MX" sz="1100" dirty="0">
                          <a:effectLst/>
                        </a:rPr>
                        <a:t>Identificar la estructura de la tierra.</a:t>
                      </a:r>
                    </a:p>
                    <a:p>
                      <a:pPr>
                        <a:lnSpc>
                          <a:spcPct val="115000"/>
                        </a:lnSpc>
                        <a:spcAft>
                          <a:spcPts val="0"/>
                        </a:spcAft>
                      </a:pPr>
                      <a:r>
                        <a:rPr lang="es-MX" sz="1100" dirty="0">
                          <a:effectLst/>
                        </a:rPr>
                        <a:t>Conocer las placas tectónicas, sus características y ubicación geográfica</a:t>
                      </a:r>
                    </a:p>
                    <a:p>
                      <a:pPr>
                        <a:lnSpc>
                          <a:spcPct val="115000"/>
                        </a:lnSpc>
                        <a:spcAft>
                          <a:spcPts val="0"/>
                        </a:spcAft>
                      </a:pPr>
                      <a:r>
                        <a:rPr lang="es-MX" sz="1100" dirty="0">
                          <a:effectLst/>
                        </a:rPr>
                        <a:t>Relacionar  los movimientos de la corteza con la generación de sismos</a:t>
                      </a:r>
                    </a:p>
                    <a:p>
                      <a:pPr>
                        <a:lnSpc>
                          <a:spcPct val="115000"/>
                        </a:lnSpc>
                        <a:spcAft>
                          <a:spcPts val="0"/>
                        </a:spcAft>
                      </a:pPr>
                      <a:r>
                        <a:rPr lang="es-MX" sz="1100" dirty="0">
                          <a:effectLst/>
                        </a:rPr>
                        <a:t>Identificar los tipos de ondas generadas por un sismo</a:t>
                      </a:r>
                    </a:p>
                    <a:p>
                      <a:pPr>
                        <a:lnSpc>
                          <a:spcPct val="115000"/>
                        </a:lnSpc>
                        <a:spcAft>
                          <a:spcPts val="0"/>
                        </a:spcAft>
                      </a:pPr>
                      <a:r>
                        <a:rPr lang="es-MX" sz="1100" dirty="0">
                          <a:effectLst/>
                        </a:rPr>
                        <a:t>Identificar la magnitud e intensidad de un sismo</a:t>
                      </a:r>
                    </a:p>
                    <a:p>
                      <a:pPr>
                        <a:lnSpc>
                          <a:spcPct val="115000"/>
                        </a:lnSpc>
                        <a:spcAft>
                          <a:spcPts val="0"/>
                        </a:spcAft>
                      </a:pPr>
                      <a:r>
                        <a:rPr lang="es-MX" sz="1100" dirty="0">
                          <a:effectLst/>
                        </a:rPr>
                        <a:t>Conocer los alcances, consecuencias y daños del sismo de 2017</a:t>
                      </a:r>
                    </a:p>
                    <a:p>
                      <a:pPr>
                        <a:lnSpc>
                          <a:spcPct val="115000"/>
                        </a:lnSpc>
                        <a:spcAft>
                          <a:spcPts val="0"/>
                        </a:spcAft>
                      </a:pP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Conocer como afectó en su Proyecto de Vida la experiencia del terremoto y que aprendizajes para la vida obtuvieron de esa experiencia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El alumno encontrará la relación de la física con los sismos</a:t>
                      </a:r>
                      <a:endParaRPr lang="es-MX" sz="1100" dirty="0">
                        <a:effectLst/>
                      </a:endParaRPr>
                    </a:p>
                    <a:p>
                      <a:pPr>
                        <a:lnSpc>
                          <a:spcPct val="115000"/>
                        </a:lnSpc>
                        <a:spcAft>
                          <a:spcPts val="0"/>
                        </a:spcAft>
                      </a:pPr>
                      <a:r>
                        <a:rPr lang="es-ES" sz="1100" dirty="0">
                          <a:effectLst/>
                        </a:rPr>
                        <a:t>Identificar las diferentes formas de transmitir energía mediante: trabajo, calor ,corriente eléctrica ,radiación electromagnética y asociar otras formas de transmisión como las ondas mecánicas (sonido) y las ondas sísmicas .</a:t>
                      </a:r>
                      <a:endParaRPr lang="es-MX" sz="1100" dirty="0">
                        <a:effectLst/>
                      </a:endParaRPr>
                    </a:p>
                    <a:p>
                      <a:pPr>
                        <a:lnSpc>
                          <a:spcPct val="115000"/>
                        </a:lnSpc>
                        <a:spcAft>
                          <a:spcPts val="0"/>
                        </a:spcAft>
                      </a:pPr>
                      <a:r>
                        <a:rPr lang="es-ES" sz="1100" dirty="0">
                          <a:effectLst/>
                        </a:rPr>
                        <a:t>Identificar algunas propiedades de las ondas.</a:t>
                      </a:r>
                      <a:endParaRPr lang="es-MX" sz="1100" dirty="0">
                        <a:effectLst/>
                      </a:endParaRPr>
                    </a:p>
                    <a:p>
                      <a:pPr>
                        <a:lnSpc>
                          <a:spcPct val="115000"/>
                        </a:lnSpc>
                        <a:spcAft>
                          <a:spcPts val="0"/>
                        </a:spcAft>
                      </a:pPr>
                      <a:r>
                        <a:rPr lang="es-ES" sz="1100" dirty="0">
                          <a:effectLst/>
                        </a:rPr>
                        <a:t>Identificar el tipo de energía que se genera con un sismo.</a:t>
                      </a:r>
                      <a:endParaRPr lang="es-MX" sz="1100" dirty="0">
                        <a:effectLst/>
                      </a:endParaRPr>
                    </a:p>
                    <a:p>
                      <a:pPr>
                        <a:lnSpc>
                          <a:spcPct val="115000"/>
                        </a:lnSpc>
                        <a:spcAft>
                          <a:spcPts val="0"/>
                        </a:spcAft>
                      </a:pPr>
                      <a:r>
                        <a:rPr lang="es-ES" sz="1100" dirty="0">
                          <a:effectLst/>
                        </a:rPr>
                        <a:t>Identificar los tipos de ondas presentes en los sismos. </a:t>
                      </a:r>
                      <a:endParaRPr lang="es-MX" sz="1100" dirty="0">
                        <a:effectLst/>
                      </a:endParaRPr>
                    </a:p>
                    <a:p>
                      <a:pPr>
                        <a:lnSpc>
                          <a:spcPct val="115000"/>
                        </a:lnSpc>
                        <a:spcAft>
                          <a:spcPts val="0"/>
                        </a:spcAft>
                      </a:pPr>
                      <a:r>
                        <a:rPr lang="es-ES" sz="1100" dirty="0">
                          <a:effectLst/>
                        </a:rPr>
                        <a:t>Conocer las unidades de energía.</a:t>
                      </a:r>
                      <a:endParaRPr lang="es-MX" sz="1100" dirty="0">
                        <a:effectLst/>
                      </a:endParaRPr>
                    </a:p>
                    <a:p>
                      <a:pPr>
                        <a:lnSpc>
                          <a:spcPct val="115000"/>
                        </a:lnSpc>
                        <a:spcAft>
                          <a:spcPts val="0"/>
                        </a:spcAft>
                      </a:pPr>
                      <a:r>
                        <a:rPr lang="es-ES" sz="1100" dirty="0">
                          <a:effectLst/>
                        </a:rPr>
                        <a:t>Conocer la energía liberada por un sismo.</a:t>
                      </a:r>
                      <a:endParaRPr lang="es-MX" sz="1100" dirty="0">
                        <a:effectLst/>
                      </a:endParaRPr>
                    </a:p>
                    <a:p>
                      <a:pPr>
                        <a:lnSpc>
                          <a:spcPct val="115000"/>
                        </a:lnSpc>
                        <a:spcAft>
                          <a:spcPts val="0"/>
                        </a:spcAft>
                      </a:pPr>
                      <a:r>
                        <a:rPr lang="es-ES" sz="1100" dirty="0">
                          <a:effectLst/>
                        </a:rPr>
                        <a:t>Conocer el aparato para detectar la fuerza de un sismo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100" dirty="0">
                          <a:solidFill>
                            <a:srgbClr val="000000"/>
                          </a:solidFill>
                          <a:effectLst/>
                          <a:latin typeface="+mn-lt"/>
                          <a:ea typeface="Arial" panose="020B0604020202020204" pitchFamily="34" charset="0"/>
                        </a:rPr>
                        <a:t>Conocerá las normas de seguridad individual y colectiva, dentro y fuera de su ámbito escolar.</a:t>
                      </a:r>
                    </a:p>
                  </a:txBody>
                  <a:tcPr marL="63500" marR="63500" marT="63500" marB="63500"/>
                </a:tc>
                <a:extLst>
                  <a:ext uri="{0D108BD9-81ED-4DB2-BD59-A6C34878D82A}">
                    <a16:rowId xmlns="" xmlns:a16="http://schemas.microsoft.com/office/drawing/2014/main" val="3692543929"/>
                  </a:ext>
                </a:extLst>
              </a:tr>
            </a:tbl>
          </a:graphicData>
        </a:graphic>
      </p:graphicFrame>
    </p:spTree>
    <p:extLst>
      <p:ext uri="{BB962C8B-B14F-4D97-AF65-F5344CB8AC3E}">
        <p14:creationId xmlns:p14="http://schemas.microsoft.com/office/powerpoint/2010/main" val="218716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35E34387-B9F2-4AF2-9A94-848156CCDE43}"/>
              </a:ext>
            </a:extLst>
          </p:cNvPr>
          <p:cNvGraphicFramePr>
            <a:graphicFrameLocks noGrp="1"/>
          </p:cNvGraphicFramePr>
          <p:nvPr>
            <p:extLst>
              <p:ext uri="{D42A27DB-BD31-4B8C-83A1-F6EECF244321}">
                <p14:modId xmlns:p14="http://schemas.microsoft.com/office/powerpoint/2010/main" val="3484289171"/>
              </p:ext>
            </p:extLst>
          </p:nvPr>
        </p:nvGraphicFramePr>
        <p:xfrm>
          <a:off x="838199" y="250464"/>
          <a:ext cx="10515599" cy="4550732"/>
        </p:xfrm>
        <a:graphic>
          <a:graphicData uri="http://schemas.openxmlformats.org/drawingml/2006/table">
            <a:tbl>
              <a:tblPr>
                <a:tableStyleId>{5C22544A-7EE6-4342-B048-85BDC9FD1C3A}</a:tableStyleId>
              </a:tblPr>
              <a:tblGrid>
                <a:gridCol w="1837316">
                  <a:extLst>
                    <a:ext uri="{9D8B030D-6E8A-4147-A177-3AD203B41FA5}">
                      <a16:colId xmlns="" xmlns:a16="http://schemas.microsoft.com/office/drawing/2014/main" val="1206104122"/>
                    </a:ext>
                  </a:extLst>
                </a:gridCol>
                <a:gridCol w="1943826">
                  <a:extLst>
                    <a:ext uri="{9D8B030D-6E8A-4147-A177-3AD203B41FA5}">
                      <a16:colId xmlns="" xmlns:a16="http://schemas.microsoft.com/office/drawing/2014/main" val="957043439"/>
                    </a:ext>
                  </a:extLst>
                </a:gridCol>
                <a:gridCol w="1926075">
                  <a:extLst>
                    <a:ext uri="{9D8B030D-6E8A-4147-A177-3AD203B41FA5}">
                      <a16:colId xmlns="" xmlns:a16="http://schemas.microsoft.com/office/drawing/2014/main" val="206644397"/>
                    </a:ext>
                  </a:extLst>
                </a:gridCol>
                <a:gridCol w="2404191">
                  <a:extLst>
                    <a:ext uri="{9D8B030D-6E8A-4147-A177-3AD203B41FA5}">
                      <a16:colId xmlns="" xmlns:a16="http://schemas.microsoft.com/office/drawing/2014/main" val="3829422580"/>
                    </a:ext>
                  </a:extLst>
                </a:gridCol>
                <a:gridCol w="2404191">
                  <a:extLst>
                    <a:ext uri="{9D8B030D-6E8A-4147-A177-3AD203B41FA5}">
                      <a16:colId xmlns="" xmlns:a16="http://schemas.microsoft.com/office/drawing/2014/main" val="2484711297"/>
                    </a:ext>
                  </a:extLst>
                </a:gridCol>
              </a:tblGrid>
              <a:tr h="3939071">
                <a:tc>
                  <a:txBody>
                    <a:bodyPr/>
                    <a:lstStyle/>
                    <a:p>
                      <a:pPr>
                        <a:lnSpc>
                          <a:spcPct val="115000"/>
                        </a:lnSpc>
                        <a:spcAft>
                          <a:spcPts val="0"/>
                        </a:spcAft>
                      </a:pPr>
                      <a:r>
                        <a:rPr lang="es-ES" sz="1100" dirty="0">
                          <a:effectLst/>
                        </a:rPr>
                        <a:t>4. Evaluación.</a:t>
                      </a:r>
                      <a:endParaRPr lang="es-MX" sz="1100" dirty="0">
                        <a:effectLst/>
                      </a:endParaRPr>
                    </a:p>
                    <a:p>
                      <a:pPr>
                        <a:lnSpc>
                          <a:spcPct val="115000"/>
                        </a:lnSpc>
                        <a:spcAft>
                          <a:spcPts val="0"/>
                        </a:spcAft>
                      </a:pPr>
                      <a:r>
                        <a:rPr lang="es-ES" sz="1100" dirty="0">
                          <a:effectLst/>
                        </a:rPr>
                        <a:t>    Productos /evidencias</a:t>
                      </a:r>
                      <a:endParaRPr lang="es-MX" sz="1100" dirty="0">
                        <a:effectLst/>
                      </a:endParaRPr>
                    </a:p>
                    <a:p>
                      <a:pPr>
                        <a:lnSpc>
                          <a:spcPct val="115000"/>
                        </a:lnSpc>
                        <a:spcAft>
                          <a:spcPts val="0"/>
                        </a:spcAft>
                      </a:pPr>
                      <a:r>
                        <a:rPr lang="es-ES" sz="1100" dirty="0">
                          <a:effectLst/>
                        </a:rPr>
                        <a:t>    de aprendizaje para </a:t>
                      </a:r>
                      <a:endParaRPr lang="es-MX" sz="1100" dirty="0">
                        <a:effectLst/>
                      </a:endParaRPr>
                    </a:p>
                    <a:p>
                      <a:pPr>
                        <a:lnSpc>
                          <a:spcPct val="115000"/>
                        </a:lnSpc>
                        <a:spcAft>
                          <a:spcPts val="0"/>
                        </a:spcAft>
                      </a:pPr>
                      <a:r>
                        <a:rPr lang="es-ES" sz="1100" dirty="0">
                          <a:effectLst/>
                        </a:rPr>
                        <a:t>    demostrar el</a:t>
                      </a:r>
                      <a:endParaRPr lang="es-MX" sz="1100" dirty="0">
                        <a:effectLst/>
                      </a:endParaRPr>
                    </a:p>
                    <a:p>
                      <a:pPr>
                        <a:lnSpc>
                          <a:spcPct val="115000"/>
                        </a:lnSpc>
                        <a:spcAft>
                          <a:spcPts val="0"/>
                        </a:spcAft>
                      </a:pPr>
                      <a:r>
                        <a:rPr lang="es-ES" sz="1100" dirty="0">
                          <a:effectLst/>
                        </a:rPr>
                        <a:t>    avance del  proceso  y </a:t>
                      </a:r>
                      <a:endParaRPr lang="es-MX" sz="1100" dirty="0">
                        <a:effectLst/>
                      </a:endParaRPr>
                    </a:p>
                    <a:p>
                      <a:pPr>
                        <a:lnSpc>
                          <a:spcPct val="115000"/>
                        </a:lnSpc>
                        <a:spcAft>
                          <a:spcPts val="0"/>
                        </a:spcAft>
                      </a:pPr>
                      <a:r>
                        <a:rPr lang="es-ES" sz="1100" dirty="0">
                          <a:effectLst/>
                        </a:rPr>
                        <a:t>    el logro del  objetivo</a:t>
                      </a:r>
                      <a:endParaRPr lang="es-MX" sz="1100" dirty="0">
                        <a:effectLst/>
                      </a:endParaRPr>
                    </a:p>
                    <a:p>
                      <a:pPr>
                        <a:lnSpc>
                          <a:spcPct val="115000"/>
                        </a:lnSpc>
                        <a:spcAft>
                          <a:spcPts val="0"/>
                        </a:spcAft>
                      </a:pPr>
                      <a:r>
                        <a:rPr lang="es-ES" sz="1100" dirty="0">
                          <a:effectLst/>
                        </a:rPr>
                        <a:t>    propuesto.</a:t>
                      </a:r>
                      <a:endParaRPr lang="es-MX" sz="1100" dirty="0">
                        <a:effectLst/>
                      </a:endParaRPr>
                    </a:p>
                    <a:p>
                      <a:pPr>
                        <a:lnSpc>
                          <a:spcPct val="115000"/>
                        </a:lnSpc>
                        <a:spcAft>
                          <a:spcPts val="0"/>
                        </a:spcAft>
                        <a:tabLst>
                          <a:tab pos="1844675" algn="r"/>
                        </a:tabLs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100" dirty="0">
                          <a:effectLst/>
                        </a:rPr>
                        <a:t>Infografía</a:t>
                      </a:r>
                      <a:endParaRPr lang="es-MX" sz="110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100" dirty="0">
                          <a:effectLst/>
                        </a:rPr>
                        <a:t>Ensayo</a:t>
                      </a:r>
                      <a:endParaRPr lang="es-MX" sz="110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ES" sz="1100" dirty="0">
                          <a:effectLst/>
                        </a:rPr>
                        <a:t>Investigación en el libro de texto sobre los tipos de energía. (Comprensión- conceptos)</a:t>
                      </a:r>
                      <a:endParaRPr lang="es-MX" sz="1100" dirty="0">
                        <a:effectLst/>
                      </a:endParaRPr>
                    </a:p>
                    <a:p>
                      <a:pPr>
                        <a:lnSpc>
                          <a:spcPct val="115000"/>
                        </a:lnSpc>
                        <a:spcAft>
                          <a:spcPts val="0"/>
                        </a:spcAft>
                      </a:pPr>
                      <a:r>
                        <a:rPr lang="es-ES" sz="1100" dirty="0">
                          <a:effectLst/>
                        </a:rPr>
                        <a:t>Realizar un glosario de los términos.</a:t>
                      </a:r>
                      <a:endParaRPr lang="es-MX" sz="1100" dirty="0">
                        <a:effectLst/>
                      </a:endParaRPr>
                    </a:p>
                    <a:p>
                      <a:pPr>
                        <a:lnSpc>
                          <a:spcPct val="115000"/>
                        </a:lnSpc>
                        <a:spcAft>
                          <a:spcPts val="0"/>
                        </a:spcAft>
                      </a:pPr>
                      <a:r>
                        <a:rPr lang="es-ES" sz="1100" dirty="0">
                          <a:effectLst/>
                        </a:rPr>
                        <a:t>Presentación por parte del profesor de los conceptos investigados</a:t>
                      </a:r>
                      <a:endParaRPr lang="es-MX" sz="1100" dirty="0">
                        <a:effectLst/>
                      </a:endParaRPr>
                    </a:p>
                    <a:p>
                      <a:pPr>
                        <a:lnSpc>
                          <a:spcPct val="115000"/>
                        </a:lnSpc>
                        <a:spcAft>
                          <a:spcPts val="0"/>
                        </a:spcAft>
                      </a:pPr>
                      <a:r>
                        <a:rPr lang="es-ES" sz="1100" dirty="0">
                          <a:effectLst/>
                        </a:rPr>
                        <a:t>Realizar una maqueta que represente los efectos de un sismo. (impacto social significativo) (trabajo colaborativo, participación, procedimientos y actitudes)</a:t>
                      </a:r>
                      <a:endParaRPr lang="es-MX" sz="1100" dirty="0">
                        <a:effectLst/>
                      </a:endParaRPr>
                    </a:p>
                    <a:p>
                      <a:pPr>
                        <a:lnSpc>
                          <a:spcPct val="115000"/>
                        </a:lnSpc>
                        <a:spcAft>
                          <a:spcPts val="0"/>
                        </a:spcAft>
                      </a:pPr>
                      <a:r>
                        <a:rPr lang="es-ES" sz="1100" dirty="0">
                          <a:effectLst/>
                        </a:rPr>
                        <a:t>Realizar una puesta en común del trabajo realizado por equipo. (dimensionar las implicaciones de la disciplina con otras áreas del conocimiento) (Realizar algunos problemas con las ecuaciones obtenidas (Análisis y evaluación)</a:t>
                      </a:r>
                      <a:endParaRPr lang="es-MX" sz="1100" dirty="0">
                        <a:effectLst/>
                      </a:endParaRPr>
                    </a:p>
                    <a:p>
                      <a:pPr>
                        <a:lnSpc>
                          <a:spcPct val="115000"/>
                        </a:lnSpc>
                        <a:spcAft>
                          <a:spcPts val="0"/>
                        </a:spcAft>
                      </a:pPr>
                      <a:r>
                        <a:rPr lang="es-ES" sz="1100" dirty="0">
                          <a:effectLst/>
                        </a:rPr>
                        <a:t>Evaluación y autoevaluación por parte de los alumnos del trabajo personal y del trabajo en equipo (Reconocer y valorar su avance y el de los demás-autorregulación)</a:t>
                      </a:r>
                      <a:endParaRPr lang="es-MX" sz="1100" dirty="0">
                        <a:solidFill>
                          <a:srgbClr val="000000"/>
                        </a:solidFill>
                        <a:effectLst/>
                        <a:latin typeface="Arial" panose="020B0604020202020204" pitchFamily="34" charset="0"/>
                        <a:ea typeface="Arial" panose="020B0604020202020204" pitchFamily="34" charset="0"/>
                      </a:endParaRPr>
                    </a:p>
                  </a:txBody>
                  <a:tcPr marL="58327" marR="58327" marT="58327" marB="58327"/>
                </a:tc>
                <a:tc>
                  <a:txBody>
                    <a:bodyPr/>
                    <a:lstStyle/>
                    <a:p>
                      <a:pPr>
                        <a:lnSpc>
                          <a:spcPct val="115000"/>
                        </a:lnSpc>
                        <a:spcAft>
                          <a:spcPts val="0"/>
                        </a:spcAft>
                      </a:pPr>
                      <a:r>
                        <a:rPr lang="es-MX" sz="1100" dirty="0">
                          <a:solidFill>
                            <a:srgbClr val="000000"/>
                          </a:solidFill>
                          <a:effectLst/>
                          <a:latin typeface="Arial" panose="020B0604020202020204" pitchFamily="34" charset="0"/>
                          <a:ea typeface="Arial" panose="020B0604020202020204" pitchFamily="34" charset="0"/>
                        </a:rPr>
                        <a:t>Por medio de un trabajo escrito, a computadora, con imágenes.</a:t>
                      </a:r>
                    </a:p>
                  </a:txBody>
                  <a:tcPr marL="58327" marR="58327" marT="58327" marB="58327"/>
                </a:tc>
                <a:extLst>
                  <a:ext uri="{0D108BD9-81ED-4DB2-BD59-A6C34878D82A}">
                    <a16:rowId xmlns="" xmlns:a16="http://schemas.microsoft.com/office/drawing/2014/main" val="1828537907"/>
                  </a:ext>
                </a:extLst>
              </a:tr>
            </a:tbl>
          </a:graphicData>
        </a:graphic>
      </p:graphicFrame>
      <p:graphicFrame>
        <p:nvGraphicFramePr>
          <p:cNvPr id="4" name="Tabla 3">
            <a:extLst>
              <a:ext uri="{FF2B5EF4-FFF2-40B4-BE49-F238E27FC236}">
                <a16:creationId xmlns="" xmlns:a16="http://schemas.microsoft.com/office/drawing/2014/main" id="{5C28B885-7298-4A89-A436-3417B073A5A4}"/>
              </a:ext>
            </a:extLst>
          </p:cNvPr>
          <p:cNvGraphicFramePr>
            <a:graphicFrameLocks noGrp="1"/>
          </p:cNvGraphicFramePr>
          <p:nvPr>
            <p:extLst>
              <p:ext uri="{D42A27DB-BD31-4B8C-83A1-F6EECF244321}">
                <p14:modId xmlns:p14="http://schemas.microsoft.com/office/powerpoint/2010/main" val="2515977944"/>
              </p:ext>
            </p:extLst>
          </p:nvPr>
        </p:nvGraphicFramePr>
        <p:xfrm>
          <a:off x="838199" y="4788814"/>
          <a:ext cx="10515599" cy="1108456"/>
        </p:xfrm>
        <a:graphic>
          <a:graphicData uri="http://schemas.openxmlformats.org/drawingml/2006/table">
            <a:tbl>
              <a:tblPr>
                <a:tableStyleId>{5C22544A-7EE6-4342-B048-85BDC9FD1C3A}</a:tableStyleId>
              </a:tblPr>
              <a:tblGrid>
                <a:gridCol w="1837317">
                  <a:extLst>
                    <a:ext uri="{9D8B030D-6E8A-4147-A177-3AD203B41FA5}">
                      <a16:colId xmlns="" xmlns:a16="http://schemas.microsoft.com/office/drawing/2014/main" val="984159845"/>
                    </a:ext>
                  </a:extLst>
                </a:gridCol>
                <a:gridCol w="1943826">
                  <a:extLst>
                    <a:ext uri="{9D8B030D-6E8A-4147-A177-3AD203B41FA5}">
                      <a16:colId xmlns="" xmlns:a16="http://schemas.microsoft.com/office/drawing/2014/main" val="1923908520"/>
                    </a:ext>
                  </a:extLst>
                </a:gridCol>
                <a:gridCol w="1926076">
                  <a:extLst>
                    <a:ext uri="{9D8B030D-6E8A-4147-A177-3AD203B41FA5}">
                      <a16:colId xmlns="" xmlns:a16="http://schemas.microsoft.com/office/drawing/2014/main" val="1759847057"/>
                    </a:ext>
                  </a:extLst>
                </a:gridCol>
                <a:gridCol w="2404190">
                  <a:extLst>
                    <a:ext uri="{9D8B030D-6E8A-4147-A177-3AD203B41FA5}">
                      <a16:colId xmlns="" xmlns:a16="http://schemas.microsoft.com/office/drawing/2014/main" val="661616705"/>
                    </a:ext>
                  </a:extLst>
                </a:gridCol>
                <a:gridCol w="2404190">
                  <a:extLst>
                    <a:ext uri="{9D8B030D-6E8A-4147-A177-3AD203B41FA5}">
                      <a16:colId xmlns="" xmlns:a16="http://schemas.microsoft.com/office/drawing/2014/main" val="1094270299"/>
                    </a:ext>
                  </a:extLst>
                </a:gridCol>
              </a:tblGrid>
              <a:tr h="533400">
                <a:tc>
                  <a:txBody>
                    <a:bodyPr/>
                    <a:lstStyle/>
                    <a:p>
                      <a:pPr>
                        <a:lnSpc>
                          <a:spcPct val="115000"/>
                        </a:lnSpc>
                        <a:spcAft>
                          <a:spcPts val="0"/>
                        </a:spcAft>
                      </a:pPr>
                      <a:r>
                        <a:rPr lang="es-ES" sz="1100" dirty="0">
                          <a:effectLst/>
                        </a:rPr>
                        <a:t>5. Tipos </a:t>
                      </a:r>
                      <a:r>
                        <a:rPr lang="es-ES" sz="1200" dirty="0">
                          <a:effectLst/>
                        </a:rPr>
                        <a:t>y</a:t>
                      </a:r>
                      <a:r>
                        <a:rPr lang="es-ES" sz="1100" dirty="0">
                          <a:effectLst/>
                        </a:rPr>
                        <a:t> herramientas de </a:t>
                      </a:r>
                      <a:endParaRPr lang="es-MX" sz="1100" dirty="0">
                        <a:effectLst/>
                      </a:endParaRPr>
                    </a:p>
                    <a:p>
                      <a:pPr>
                        <a:lnSpc>
                          <a:spcPct val="115000"/>
                        </a:lnSpc>
                        <a:spcAft>
                          <a:spcPts val="0"/>
                        </a:spcAft>
                      </a:pPr>
                      <a:r>
                        <a:rPr lang="es-ES" sz="1100" dirty="0">
                          <a:effectLst/>
                        </a:rPr>
                        <a:t>    evaluación.</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Rúbrica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Rúbrica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Autoevaluación</a:t>
                      </a:r>
                      <a:endParaRPr lang="es-MX" sz="1100" dirty="0">
                        <a:effectLst/>
                      </a:endParaRPr>
                    </a:p>
                    <a:p>
                      <a:pPr>
                        <a:lnSpc>
                          <a:spcPct val="115000"/>
                        </a:lnSpc>
                        <a:spcAft>
                          <a:spcPts val="0"/>
                        </a:spcAft>
                      </a:pPr>
                      <a:r>
                        <a:rPr lang="es-ES" sz="1100" dirty="0">
                          <a:effectLst/>
                        </a:rPr>
                        <a:t>Evaluación de las maquetas(rúbrica)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100" dirty="0">
                          <a:solidFill>
                            <a:srgbClr val="000000"/>
                          </a:solidFill>
                          <a:effectLst/>
                          <a:latin typeface="+mn-lt"/>
                          <a:ea typeface="Arial" panose="020B0604020202020204" pitchFamily="34" charset="0"/>
                        </a:rPr>
                        <a:t>Rúbrica</a:t>
                      </a:r>
                    </a:p>
                  </a:txBody>
                  <a:tcPr marL="63500" marR="63500" marT="63500" marB="63500"/>
                </a:tc>
                <a:extLst>
                  <a:ext uri="{0D108BD9-81ED-4DB2-BD59-A6C34878D82A}">
                    <a16:rowId xmlns="" xmlns:a16="http://schemas.microsoft.com/office/drawing/2014/main" val="525324374"/>
                  </a:ext>
                </a:extLst>
              </a:tr>
            </a:tbl>
          </a:graphicData>
        </a:graphic>
      </p:graphicFrame>
    </p:spTree>
    <p:extLst>
      <p:ext uri="{BB962C8B-B14F-4D97-AF65-F5344CB8AC3E}">
        <p14:creationId xmlns:p14="http://schemas.microsoft.com/office/powerpoint/2010/main" val="232013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037C731D-A029-48C3-967F-A86014C23613}"/>
              </a:ext>
            </a:extLst>
          </p:cNvPr>
          <p:cNvSpPr/>
          <p:nvPr/>
        </p:nvSpPr>
        <p:spPr>
          <a:xfrm>
            <a:off x="861390" y="162560"/>
            <a:ext cx="8295861" cy="270202"/>
          </a:xfrm>
          <a:prstGeom prst="rect">
            <a:avLst/>
          </a:prstGeom>
        </p:spPr>
        <p:txBody>
          <a:bodyPr wrap="square">
            <a:spAutoFit/>
          </a:bodyPr>
          <a:lstStyle/>
          <a:p>
            <a:pPr>
              <a:lnSpc>
                <a:spcPct val="115000"/>
              </a:lnSpc>
              <a:spcAft>
                <a:spcPts val="0"/>
              </a:spcAft>
            </a:pPr>
            <a:r>
              <a:rPr lang="es-ES" sz="11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lang="es-MX" sz="1100" dirty="0">
              <a:solidFill>
                <a:srgbClr val="000000"/>
              </a:solidFill>
              <a:latin typeface="Arial" panose="020B0604020202020204" pitchFamily="34" charset="0"/>
              <a:ea typeface="Arial" panose="020B0604020202020204" pitchFamily="34" charset="0"/>
            </a:endParaRPr>
          </a:p>
        </p:txBody>
      </p:sp>
      <p:graphicFrame>
        <p:nvGraphicFramePr>
          <p:cNvPr id="6" name="Tabla 5">
            <a:extLst>
              <a:ext uri="{FF2B5EF4-FFF2-40B4-BE49-F238E27FC236}">
                <a16:creationId xmlns="" xmlns:a16="http://schemas.microsoft.com/office/drawing/2014/main" id="{82FCF74E-621A-4C1F-8CB9-915D7244872D}"/>
              </a:ext>
            </a:extLst>
          </p:cNvPr>
          <p:cNvGraphicFramePr>
            <a:graphicFrameLocks noGrp="1"/>
          </p:cNvGraphicFramePr>
          <p:nvPr>
            <p:extLst>
              <p:ext uri="{D42A27DB-BD31-4B8C-83A1-F6EECF244321}">
                <p14:modId xmlns:p14="http://schemas.microsoft.com/office/powerpoint/2010/main" val="1913132548"/>
              </p:ext>
            </p:extLst>
          </p:nvPr>
        </p:nvGraphicFramePr>
        <p:xfrm>
          <a:off x="861389" y="580099"/>
          <a:ext cx="10429461" cy="3176769"/>
        </p:xfrm>
        <a:graphic>
          <a:graphicData uri="http://schemas.openxmlformats.org/drawingml/2006/table">
            <a:tbl>
              <a:tblPr>
                <a:tableStyleId>{5C22544A-7EE6-4342-B048-85BDC9FD1C3A}</a:tableStyleId>
              </a:tblPr>
              <a:tblGrid>
                <a:gridCol w="3492211">
                  <a:extLst>
                    <a:ext uri="{9D8B030D-6E8A-4147-A177-3AD203B41FA5}">
                      <a16:colId xmlns="" xmlns:a16="http://schemas.microsoft.com/office/drawing/2014/main" val="615892110"/>
                    </a:ext>
                  </a:extLst>
                </a:gridCol>
                <a:gridCol w="2179778">
                  <a:extLst>
                    <a:ext uri="{9D8B030D-6E8A-4147-A177-3AD203B41FA5}">
                      <a16:colId xmlns="" xmlns:a16="http://schemas.microsoft.com/office/drawing/2014/main" val="482795127"/>
                    </a:ext>
                  </a:extLst>
                </a:gridCol>
                <a:gridCol w="2122716">
                  <a:extLst>
                    <a:ext uri="{9D8B030D-6E8A-4147-A177-3AD203B41FA5}">
                      <a16:colId xmlns="" xmlns:a16="http://schemas.microsoft.com/office/drawing/2014/main" val="3345433474"/>
                    </a:ext>
                  </a:extLst>
                </a:gridCol>
                <a:gridCol w="2634756">
                  <a:extLst>
                    <a:ext uri="{9D8B030D-6E8A-4147-A177-3AD203B41FA5}">
                      <a16:colId xmlns="" xmlns:a16="http://schemas.microsoft.com/office/drawing/2014/main" val="3739464818"/>
                    </a:ext>
                  </a:extLst>
                </a:gridCol>
              </a:tblGrid>
              <a:tr h="994084">
                <a:tc>
                  <a:txBody>
                    <a:bodyPr/>
                    <a:lstStyle/>
                    <a:p>
                      <a:pPr marL="275590" indent="-180340">
                        <a:lnSpc>
                          <a:spcPct val="115000"/>
                        </a:lnSpc>
                        <a:spcAft>
                          <a:spcPts val="0"/>
                        </a:spcAft>
                      </a:pPr>
                      <a:r>
                        <a:rPr lang="es-ES" sz="1100" dirty="0">
                          <a:effectLst/>
                        </a:rPr>
                        <a:t>1.  Preguntar y cuestionar.</a:t>
                      </a:r>
                      <a:endParaRPr lang="es-MX" sz="1100" dirty="0">
                        <a:effectLst/>
                      </a:endParaRPr>
                    </a:p>
                    <a:p>
                      <a:pPr marL="275590" indent="-180340">
                        <a:lnSpc>
                          <a:spcPct val="115000"/>
                        </a:lnSpc>
                        <a:spcAft>
                          <a:spcPts val="0"/>
                        </a:spcAft>
                      </a:pPr>
                      <a:r>
                        <a:rPr lang="es-ES" sz="1100" dirty="0">
                          <a:effectLst/>
                        </a:rPr>
                        <a:t>     Preguntas para dirigir  la Investigación Interdisciplinaria.</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gridSpan="3">
                  <a:txBody>
                    <a:bodyPr/>
                    <a:lstStyle/>
                    <a:p>
                      <a:pPr>
                        <a:lnSpc>
                          <a:spcPct val="115000"/>
                        </a:lnSpc>
                        <a:spcAft>
                          <a:spcPts val="0"/>
                        </a:spcAft>
                      </a:pPr>
                      <a:r>
                        <a:rPr lang="es-ES" sz="1100" dirty="0">
                          <a:effectLst/>
                        </a:rPr>
                        <a:t>¿Qué son las placas tectónicas y como influyen en los sismos?</a:t>
                      </a:r>
                      <a:endParaRPr lang="es-MX" sz="1100" dirty="0">
                        <a:effectLst/>
                      </a:endParaRPr>
                    </a:p>
                    <a:p>
                      <a:pPr>
                        <a:lnSpc>
                          <a:spcPct val="115000"/>
                        </a:lnSpc>
                        <a:spcAft>
                          <a:spcPts val="0"/>
                        </a:spcAft>
                      </a:pPr>
                      <a:r>
                        <a:rPr lang="es-ES" sz="1100" dirty="0">
                          <a:effectLst/>
                        </a:rPr>
                        <a:t>¿Qué placas influyen en la sismicidad en México?</a:t>
                      </a:r>
                      <a:endParaRPr lang="es-MX" sz="1100" dirty="0">
                        <a:effectLst/>
                      </a:endParaRPr>
                    </a:p>
                    <a:p>
                      <a:pPr>
                        <a:lnSpc>
                          <a:spcPct val="115000"/>
                        </a:lnSpc>
                        <a:spcAft>
                          <a:spcPts val="0"/>
                        </a:spcAft>
                      </a:pPr>
                      <a:r>
                        <a:rPr lang="es-ES" sz="1100" dirty="0">
                          <a:effectLst/>
                        </a:rPr>
                        <a:t>¿Qué te movió el terremoto? </a:t>
                      </a:r>
                      <a:endParaRPr lang="es-MX" sz="1100" dirty="0">
                        <a:effectLst/>
                      </a:endParaRPr>
                    </a:p>
                    <a:p>
                      <a:pPr>
                        <a:lnSpc>
                          <a:spcPct val="115000"/>
                        </a:lnSpc>
                        <a:spcAft>
                          <a:spcPts val="0"/>
                        </a:spcAft>
                      </a:pPr>
                      <a:r>
                        <a:rPr lang="es-ES" sz="1100" dirty="0">
                          <a:effectLst/>
                        </a:rPr>
                        <a:t>¿Cómo afectó tu vida?</a:t>
                      </a:r>
                      <a:endParaRPr lang="es-MX" sz="1100" dirty="0">
                        <a:effectLst/>
                      </a:endParaRPr>
                    </a:p>
                    <a:p>
                      <a:pPr>
                        <a:lnSpc>
                          <a:spcPct val="115000"/>
                        </a:lnSpc>
                        <a:spcAft>
                          <a:spcPts val="0"/>
                        </a:spcAft>
                      </a:pPr>
                      <a:r>
                        <a:rPr lang="es-ES" sz="1100" dirty="0">
                          <a:effectLst/>
                        </a:rPr>
                        <a:t>¿Cuál es la mejor manera de hacer un simulacro en la escuela?</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844413813"/>
                  </a:ext>
                </a:extLst>
              </a:tr>
              <a:tr h="994084">
                <a:tc>
                  <a:txBody>
                    <a:bodyPr/>
                    <a:lstStyle/>
                    <a:p>
                      <a:pPr marL="275590" indent="-180340">
                        <a:lnSpc>
                          <a:spcPct val="115000"/>
                        </a:lnSpc>
                        <a:spcAft>
                          <a:spcPts val="0"/>
                        </a:spcAft>
                      </a:pPr>
                      <a:r>
                        <a:rPr lang="es-ES" sz="1100" dirty="0">
                          <a:effectLst/>
                        </a:rPr>
                        <a:t>2. Despertar el interés (detonar).</a:t>
                      </a:r>
                      <a:endParaRPr lang="es-MX" sz="1100" dirty="0">
                        <a:effectLst/>
                      </a:endParaRPr>
                    </a:p>
                    <a:p>
                      <a:pPr marL="270510" indent="-180340">
                        <a:lnSpc>
                          <a:spcPct val="115000"/>
                        </a:lnSpc>
                        <a:spcAft>
                          <a:spcPts val="0"/>
                        </a:spcAft>
                      </a:pPr>
                      <a:r>
                        <a:rPr lang="es-ES" sz="1100" dirty="0">
                          <a:effectLst/>
                        </a:rPr>
                        <a:t>    Estrategias para involucrar a los estudiantes con la problemática planteada, en el salón de clase</a:t>
                      </a:r>
                      <a:endParaRPr lang="es-MX" sz="1100" dirty="0">
                        <a:effectLst/>
                      </a:endParaRPr>
                    </a:p>
                    <a:p>
                      <a:pPr marL="275590" indent="-180340">
                        <a:lnSpc>
                          <a:spcPct val="115000"/>
                        </a:lnSpc>
                        <a:spcAft>
                          <a:spcPts val="0"/>
                        </a:spcAft>
                      </a:pPr>
                      <a:r>
                        <a:rPr lang="es-ES" sz="1100" dirty="0">
                          <a:effectLst/>
                        </a:rPr>
                        <a:t>    </a:t>
                      </a:r>
                      <a:endParaRPr lang="es-MX" sz="1100" dirty="0">
                        <a:effectLst/>
                      </a:endParaRPr>
                    </a:p>
                    <a:p>
                      <a:pPr marL="275590" indent="-180340">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gridSpan="3">
                  <a:txBody>
                    <a:bodyPr/>
                    <a:lstStyle/>
                    <a:p>
                      <a:pPr marL="342900" lvl="0" indent="-342900">
                        <a:lnSpc>
                          <a:spcPct val="115000"/>
                        </a:lnSpc>
                        <a:spcAft>
                          <a:spcPts val="0"/>
                        </a:spcAft>
                        <a:buFont typeface="Symbol" panose="05050102010706020507" pitchFamily="18" charset="2"/>
                        <a:buChar char=""/>
                      </a:pPr>
                      <a:r>
                        <a:rPr lang="es-ES" sz="1100" dirty="0">
                          <a:effectLst/>
                        </a:rPr>
                        <a:t>Investigación hemerográfica del sismo de 19 de septiembre de 2017</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Situación geográfica del suceso</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Alcances y daños físicos.</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Partir de una lluvia de ideas sobre cómo vivieron el terremoto</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6729936"/>
                  </a:ext>
                </a:extLst>
              </a:tr>
              <a:tr h="996569">
                <a:tc>
                  <a:txBody>
                    <a:bodyPr/>
                    <a:lstStyle/>
                    <a:p>
                      <a:pPr marL="275590" indent="-180340">
                        <a:lnSpc>
                          <a:spcPct val="115000"/>
                        </a:lnSpc>
                        <a:spcAft>
                          <a:spcPts val="0"/>
                        </a:spcAft>
                      </a:pPr>
                      <a:r>
                        <a:rPr lang="es-ES" sz="1100" dirty="0">
                          <a:effectLst/>
                        </a:rPr>
                        <a:t>3. Recopilar información a través de la investigación.</a:t>
                      </a:r>
                      <a:endParaRPr lang="es-MX" sz="1100" dirty="0">
                        <a:effectLst/>
                      </a:endParaRPr>
                    </a:p>
                    <a:p>
                      <a:pPr marL="270510" indent="-175260">
                        <a:lnSpc>
                          <a:spcPct val="115000"/>
                        </a:lnSpc>
                        <a:spcAft>
                          <a:spcPts val="0"/>
                        </a:spcAft>
                      </a:pPr>
                      <a:r>
                        <a:rPr lang="es-ES" sz="1100" dirty="0">
                          <a:effectLst/>
                        </a:rPr>
                        <a:t>    Propuestas a investigar y sus fuentes. </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a:txBody>
                    <a:bodyPr/>
                    <a:lstStyle/>
                    <a:p>
                      <a:pPr marL="342900" lvl="0" indent="-342900">
                        <a:lnSpc>
                          <a:spcPct val="115000"/>
                        </a:lnSpc>
                        <a:spcAft>
                          <a:spcPts val="0"/>
                        </a:spcAft>
                        <a:buFont typeface="Symbol" panose="05050102010706020507" pitchFamily="18" charset="2"/>
                        <a:buChar char=""/>
                      </a:pPr>
                      <a:r>
                        <a:rPr lang="es-ES" sz="1100" dirty="0">
                          <a:effectLst/>
                        </a:rPr>
                        <a:t>Revisión hemerográfica</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Revisión bibliográfica</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Servicio Sismológico Nacional.</a:t>
                      </a:r>
                      <a:endParaRPr lang="es-MX" sz="1100" dirty="0">
                        <a:effectLst/>
                      </a:endParaRPr>
                    </a:p>
                    <a:p>
                      <a:pPr>
                        <a:lnSpc>
                          <a:spcPct val="115000"/>
                        </a:lnSpc>
                        <a:spcAft>
                          <a:spcPts val="0"/>
                        </a:spcAft>
                      </a:pPr>
                      <a:r>
                        <a:rPr lang="es-ES" sz="1100" dirty="0">
                          <a:effectLst/>
                        </a:rPr>
                        <a:t> </a:t>
                      </a:r>
                      <a:endParaRPr lang="es-MX" sz="1100" dirty="0">
                        <a:effectLst/>
                      </a:endParaRPr>
                    </a:p>
                  </a:txBody>
                  <a:tcPr marL="63085" marR="63085" marT="63085" marB="63085"/>
                </a:tc>
                <a:tc>
                  <a:txBody>
                    <a:bodyPr/>
                    <a:lstStyle/>
                    <a:p>
                      <a:pPr>
                        <a:lnSpc>
                          <a:spcPct val="115000"/>
                        </a:lnSpc>
                        <a:spcAft>
                          <a:spcPts val="0"/>
                        </a:spcAft>
                      </a:pPr>
                      <a:r>
                        <a:rPr lang="es-ES" sz="1100" dirty="0">
                          <a:effectLst/>
                        </a:rPr>
                        <a:t>Revisión hemerográfica de las experiencias de los damnificados </a:t>
                      </a:r>
                      <a:endParaRPr lang="es-MX" sz="1100" dirty="0">
                        <a:effectLst/>
                      </a:endParaRPr>
                    </a:p>
                    <a:p>
                      <a:pPr>
                        <a:lnSpc>
                          <a:spcPct val="115000"/>
                        </a:lnSpc>
                        <a:spcAft>
                          <a:spcPts val="0"/>
                        </a:spcAft>
                      </a:pPr>
                      <a:r>
                        <a:rPr lang="es-ES" sz="1100" dirty="0">
                          <a:effectLst/>
                        </a:rPr>
                        <a:t>Explicación sobre cómo se elabora un ensayo</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tc>
                  <a:txBody>
                    <a:bodyPr/>
                    <a:lstStyle/>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085" marR="63085" marT="63085" marB="63085"/>
                </a:tc>
                <a:extLst>
                  <a:ext uri="{0D108BD9-81ED-4DB2-BD59-A6C34878D82A}">
                    <a16:rowId xmlns="" xmlns:a16="http://schemas.microsoft.com/office/drawing/2014/main" val="1660761969"/>
                  </a:ext>
                </a:extLst>
              </a:tr>
            </a:tbl>
          </a:graphicData>
        </a:graphic>
      </p:graphicFrame>
      <p:graphicFrame>
        <p:nvGraphicFramePr>
          <p:cNvPr id="7" name="Tabla 6">
            <a:extLst>
              <a:ext uri="{FF2B5EF4-FFF2-40B4-BE49-F238E27FC236}">
                <a16:creationId xmlns="" xmlns:a16="http://schemas.microsoft.com/office/drawing/2014/main" id="{E62D7D61-15BC-451F-8157-C2EA2BB56159}"/>
              </a:ext>
            </a:extLst>
          </p:cNvPr>
          <p:cNvGraphicFramePr>
            <a:graphicFrameLocks noGrp="1"/>
          </p:cNvGraphicFramePr>
          <p:nvPr>
            <p:extLst>
              <p:ext uri="{D42A27DB-BD31-4B8C-83A1-F6EECF244321}">
                <p14:modId xmlns:p14="http://schemas.microsoft.com/office/powerpoint/2010/main" val="1083059278"/>
              </p:ext>
            </p:extLst>
          </p:nvPr>
        </p:nvGraphicFramePr>
        <p:xfrm>
          <a:off x="861388" y="3732104"/>
          <a:ext cx="10429461" cy="2650857"/>
        </p:xfrm>
        <a:graphic>
          <a:graphicData uri="http://schemas.openxmlformats.org/drawingml/2006/table">
            <a:tbl>
              <a:tblPr>
                <a:tableStyleId>{5C22544A-7EE6-4342-B048-85BDC9FD1C3A}</a:tableStyleId>
              </a:tblPr>
              <a:tblGrid>
                <a:gridCol w="3492211">
                  <a:extLst>
                    <a:ext uri="{9D8B030D-6E8A-4147-A177-3AD203B41FA5}">
                      <a16:colId xmlns="" xmlns:a16="http://schemas.microsoft.com/office/drawing/2014/main" val="4172359188"/>
                    </a:ext>
                  </a:extLst>
                </a:gridCol>
                <a:gridCol w="6937250">
                  <a:extLst>
                    <a:ext uri="{9D8B030D-6E8A-4147-A177-3AD203B41FA5}">
                      <a16:colId xmlns="" xmlns:a16="http://schemas.microsoft.com/office/drawing/2014/main" val="4095804949"/>
                    </a:ext>
                  </a:extLst>
                </a:gridCol>
              </a:tblGrid>
              <a:tr h="797972">
                <a:tc>
                  <a:txBody>
                    <a:bodyPr/>
                    <a:lstStyle/>
                    <a:p>
                      <a:pPr marL="275590" indent="-180340">
                        <a:lnSpc>
                          <a:spcPct val="115000"/>
                        </a:lnSpc>
                        <a:spcAft>
                          <a:spcPts val="0"/>
                        </a:spcAft>
                      </a:pPr>
                      <a:r>
                        <a:rPr lang="es-ES" sz="1100" dirty="0">
                          <a:effectLst/>
                        </a:rPr>
                        <a:t>4. Organizar la información.</a:t>
                      </a:r>
                      <a:endParaRPr lang="es-MX" sz="1100" dirty="0">
                        <a:effectLst/>
                      </a:endParaRPr>
                    </a:p>
                    <a:p>
                      <a:pPr marL="275590" indent="-180340">
                        <a:lnSpc>
                          <a:spcPct val="115000"/>
                        </a:lnSpc>
                        <a:spcAft>
                          <a:spcPts val="0"/>
                        </a:spcAft>
                      </a:pPr>
                      <a:r>
                        <a:rPr lang="es-ES" sz="1100" dirty="0">
                          <a:effectLst/>
                        </a:rPr>
                        <a:t>    Implica:</a:t>
                      </a:r>
                      <a:endParaRPr lang="es-MX" sz="1100" dirty="0">
                        <a:effectLst/>
                      </a:endParaRPr>
                    </a:p>
                    <a:p>
                      <a:pPr marL="275590" indent="-180340">
                        <a:lnSpc>
                          <a:spcPct val="115000"/>
                        </a:lnSpc>
                        <a:spcAft>
                          <a:spcPts val="0"/>
                        </a:spcAft>
                      </a:pPr>
                      <a:r>
                        <a:rPr lang="es-ES" sz="1100" dirty="0">
                          <a:effectLst/>
                        </a:rPr>
                        <a:t>    clasificación de datos obtenidos,  análisis de los datos obtenidos,  registro de la información. conclusiones por disciplina, conclusiones conjuntas.</a:t>
                      </a:r>
                      <a:endParaRPr lang="es-MX" sz="1100" dirty="0">
                        <a:effectLst/>
                      </a:endParaRPr>
                    </a:p>
                  </a:txBody>
                  <a:tcPr marL="63500" marR="63500" marT="63500" marB="63500"/>
                </a:tc>
                <a:tc>
                  <a:txBody>
                    <a:bodyPr/>
                    <a:lstStyle/>
                    <a:p>
                      <a:pPr marL="342900" lvl="0" indent="-342900">
                        <a:lnSpc>
                          <a:spcPct val="115000"/>
                        </a:lnSpc>
                        <a:spcAft>
                          <a:spcPts val="0"/>
                        </a:spcAft>
                        <a:buFont typeface="Symbol" panose="05050102010706020507" pitchFamily="18" charset="2"/>
                        <a:buChar char=""/>
                      </a:pPr>
                      <a:r>
                        <a:rPr lang="es-ES" sz="1100" dirty="0">
                          <a:effectLst/>
                        </a:rPr>
                        <a:t> Investigación hemerográfica del sismo de 19 de septiembre de 2017</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Situación geográfica del suceso</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Alcances y daños físicos.</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Partir de una lluvia de ideas sobre cómo vivieron el terremoto</a:t>
                      </a:r>
                      <a:endParaRPr lang="es-MX" sz="1100" dirty="0">
                        <a:solidFill>
                          <a:srgbClr val="000000"/>
                        </a:solidFill>
                        <a:effectLst/>
                        <a:latin typeface="Arial" panose="020B0604020202020204" pitchFamily="34" charset="0"/>
                      </a:endParaRPr>
                    </a:p>
                    <a:p>
                      <a:pPr marL="0" lvl="0" indent="0">
                        <a:lnSpc>
                          <a:spcPct val="115000"/>
                        </a:lnSpc>
                        <a:spcAft>
                          <a:spcPts val="0"/>
                        </a:spcAft>
                        <a:buFont typeface="Symbol" panose="05050102010706020507" pitchFamily="18" charset="2"/>
                        <a:buNone/>
                      </a:pPr>
                      <a:endParaRPr lang="es-MX" sz="1100" dirty="0">
                        <a:effectLst/>
                      </a:endParaRPr>
                    </a:p>
                    <a:p>
                      <a:pPr>
                        <a:lnSpc>
                          <a:spcPct val="115000"/>
                        </a:lnSpc>
                        <a:spcAft>
                          <a:spcPts val="0"/>
                        </a:spcAft>
                      </a:pPr>
                      <a:r>
                        <a:rPr lang="es-ES" sz="1100" dirty="0">
                          <a:effectLst/>
                        </a:rPr>
                        <a:t> </a:t>
                      </a:r>
                      <a:endParaRPr lang="es-MX" sz="1100" dirty="0">
                        <a:effectLst/>
                      </a:endParaRPr>
                    </a:p>
                  </a:txBody>
                  <a:tcPr marL="63500" marR="63500" marT="63500" marB="63500"/>
                </a:tc>
                <a:extLst>
                  <a:ext uri="{0D108BD9-81ED-4DB2-BD59-A6C34878D82A}">
                    <a16:rowId xmlns="" xmlns:a16="http://schemas.microsoft.com/office/drawing/2014/main" val="2447402391"/>
                  </a:ext>
                </a:extLst>
              </a:tr>
              <a:tr h="1367141">
                <a:tc>
                  <a:txBody>
                    <a:bodyPr/>
                    <a:lstStyle/>
                    <a:p>
                      <a:pPr marL="90170">
                        <a:lnSpc>
                          <a:spcPct val="115000"/>
                        </a:lnSpc>
                        <a:spcAft>
                          <a:spcPts val="0"/>
                        </a:spcAft>
                        <a:tabLst>
                          <a:tab pos="270510" algn="l"/>
                        </a:tabLst>
                      </a:pPr>
                      <a:r>
                        <a:rPr lang="es-ES" sz="1100" dirty="0">
                          <a:effectLst/>
                        </a:rPr>
                        <a:t>5.  Llegar a conclusiones parciales</a:t>
                      </a:r>
                      <a:endParaRPr lang="es-MX" sz="1100" dirty="0">
                        <a:effectLst/>
                      </a:endParaRPr>
                    </a:p>
                    <a:p>
                      <a:pPr marL="90170">
                        <a:lnSpc>
                          <a:spcPct val="115000"/>
                        </a:lnSpc>
                        <a:spcAft>
                          <a:spcPts val="0"/>
                        </a:spcAft>
                      </a:pPr>
                      <a:r>
                        <a:rPr lang="es-ES" sz="1100" dirty="0">
                          <a:effectLst/>
                        </a:rPr>
                        <a:t>     (por disciplina).</a:t>
                      </a:r>
                      <a:endParaRPr lang="es-MX" sz="1100" dirty="0">
                        <a:effectLst/>
                      </a:endParaRPr>
                    </a:p>
                    <a:p>
                      <a:pPr marL="90170">
                        <a:lnSpc>
                          <a:spcPct val="115000"/>
                        </a:lnSpc>
                        <a:spcAft>
                          <a:spcPts val="0"/>
                        </a:spcAft>
                      </a:pPr>
                      <a:r>
                        <a:rPr lang="es-ES" sz="1100" dirty="0">
                          <a:effectLst/>
                        </a:rPr>
                        <a:t>     Preguntas útiles para el proyecto, de tal forma que lo </a:t>
                      </a:r>
                      <a:endParaRPr lang="es-MX" sz="1100" dirty="0">
                        <a:effectLst/>
                      </a:endParaRPr>
                    </a:p>
                    <a:p>
                      <a:pPr marL="90170">
                        <a:lnSpc>
                          <a:spcPct val="115000"/>
                        </a:lnSpc>
                        <a:spcAft>
                          <a:spcPts val="0"/>
                        </a:spcAft>
                      </a:pPr>
                      <a:r>
                        <a:rPr lang="es-ES" sz="1100" dirty="0">
                          <a:effectLst/>
                        </a:rPr>
                        <a:t>     aclaren, describan o descifren  (para la  reflexión colaborativa de los estudiantes). ¿Cómo se lograrán?</a:t>
                      </a:r>
                      <a:endParaRPr lang="es-MX" sz="1100" dirty="0">
                        <a:effectLst/>
                      </a:endParaRPr>
                    </a:p>
                  </a:txBody>
                  <a:tcPr marL="63500" marR="63500" marT="63500" marB="63500"/>
                </a:tc>
                <a:tc>
                  <a:txBody>
                    <a:bodyPr/>
                    <a:lstStyle/>
                    <a:p>
                      <a:pPr>
                        <a:lnSpc>
                          <a:spcPct val="115000"/>
                        </a:lnSpc>
                        <a:spcAft>
                          <a:spcPts val="0"/>
                        </a:spcAft>
                      </a:pPr>
                      <a:r>
                        <a:rPr lang="es-ES" sz="1100" dirty="0">
                          <a:effectLst/>
                        </a:rPr>
                        <a:t> ¿Qué son las placas tectónicas y como influyen en los sismos?</a:t>
                      </a:r>
                      <a:endParaRPr lang="es-MX" sz="1100" dirty="0">
                        <a:effectLst/>
                      </a:endParaRPr>
                    </a:p>
                    <a:p>
                      <a:pPr>
                        <a:lnSpc>
                          <a:spcPct val="115000"/>
                        </a:lnSpc>
                        <a:spcAft>
                          <a:spcPts val="0"/>
                        </a:spcAft>
                      </a:pPr>
                      <a:r>
                        <a:rPr lang="es-ES" sz="1100" dirty="0">
                          <a:effectLst/>
                        </a:rPr>
                        <a:t>¿Qué placas influyen en la sismicidad en México?</a:t>
                      </a:r>
                      <a:endParaRPr lang="es-MX" sz="1100" dirty="0">
                        <a:effectLst/>
                      </a:endParaRPr>
                    </a:p>
                    <a:p>
                      <a:pPr>
                        <a:lnSpc>
                          <a:spcPct val="115000"/>
                        </a:lnSpc>
                        <a:spcAft>
                          <a:spcPts val="0"/>
                        </a:spcAft>
                      </a:pPr>
                      <a:r>
                        <a:rPr lang="es-ES" sz="1100" dirty="0">
                          <a:effectLst/>
                        </a:rPr>
                        <a:t>¿Qué te movió el terremoto? </a:t>
                      </a:r>
                      <a:endParaRPr lang="es-MX" sz="1100" dirty="0">
                        <a:effectLst/>
                      </a:endParaRPr>
                    </a:p>
                    <a:p>
                      <a:pPr>
                        <a:lnSpc>
                          <a:spcPct val="115000"/>
                        </a:lnSpc>
                        <a:spcAft>
                          <a:spcPts val="0"/>
                        </a:spcAft>
                      </a:pPr>
                      <a:r>
                        <a:rPr lang="es-ES" sz="1100" dirty="0">
                          <a:effectLst/>
                        </a:rPr>
                        <a:t>¿Cómo afectó tu vida?</a:t>
                      </a:r>
                      <a:endParaRPr lang="es-MX" sz="1100" dirty="0">
                        <a:effectLst/>
                      </a:endParaRPr>
                    </a:p>
                    <a:p>
                      <a:pPr>
                        <a:lnSpc>
                          <a:spcPct val="115000"/>
                        </a:lnSpc>
                        <a:spcAft>
                          <a:spcPts val="0"/>
                        </a:spcAft>
                      </a:pPr>
                      <a:r>
                        <a:rPr lang="es-ES" sz="1100" dirty="0">
                          <a:effectLst/>
                        </a:rPr>
                        <a:t>¿Cuál es la mejor manera de hacer un simulacro en la escuela?</a:t>
                      </a:r>
                      <a:endParaRPr lang="es-MX" sz="1100" dirty="0">
                        <a:effectLst/>
                      </a:endParaRPr>
                    </a:p>
                    <a:p>
                      <a:pPr>
                        <a:lnSpc>
                          <a:spcPct val="115000"/>
                        </a:lnSpc>
                        <a:spcAft>
                          <a:spcPts val="0"/>
                        </a:spcAft>
                      </a:pPr>
                      <a:r>
                        <a:rPr lang="es-ES" sz="1100" dirty="0">
                          <a:effectLst/>
                        </a:rPr>
                        <a:t> </a:t>
                      </a:r>
                      <a:endParaRPr lang="es-MX" sz="1100" dirty="0">
                        <a:effectLst/>
                      </a:endParaRPr>
                    </a:p>
                  </a:txBody>
                  <a:tcPr marL="63500" marR="63500" marT="63500" marB="63500"/>
                </a:tc>
                <a:extLst>
                  <a:ext uri="{0D108BD9-81ED-4DB2-BD59-A6C34878D82A}">
                    <a16:rowId xmlns="" xmlns:a16="http://schemas.microsoft.com/office/drawing/2014/main" val="116537381"/>
                  </a:ext>
                </a:extLst>
              </a:tr>
            </a:tbl>
          </a:graphicData>
        </a:graphic>
      </p:graphicFrame>
    </p:spTree>
    <p:extLst>
      <p:ext uri="{BB962C8B-B14F-4D97-AF65-F5344CB8AC3E}">
        <p14:creationId xmlns:p14="http://schemas.microsoft.com/office/powerpoint/2010/main" val="102904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181CB385-B418-4781-BDDB-BCF9934F0BBD}"/>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dirty="0"/>
              <a:t>5i. h) E.I.P. Elaboración de Proyecto.</a:t>
            </a:r>
          </a:p>
        </p:txBody>
      </p:sp>
      <p:graphicFrame>
        <p:nvGraphicFramePr>
          <p:cNvPr id="2" name="Tabla 1">
            <a:extLst>
              <a:ext uri="{FF2B5EF4-FFF2-40B4-BE49-F238E27FC236}">
                <a16:creationId xmlns="" xmlns:a16="http://schemas.microsoft.com/office/drawing/2014/main" id="{C43A1B95-B3DA-4A5F-9C35-4372A6DCA38D}"/>
              </a:ext>
            </a:extLst>
          </p:cNvPr>
          <p:cNvGraphicFramePr>
            <a:graphicFrameLocks noGrp="1"/>
          </p:cNvGraphicFramePr>
          <p:nvPr>
            <p:extLst>
              <p:ext uri="{D42A27DB-BD31-4B8C-83A1-F6EECF244321}">
                <p14:modId xmlns:p14="http://schemas.microsoft.com/office/powerpoint/2010/main" val="2120372882"/>
              </p:ext>
            </p:extLst>
          </p:nvPr>
        </p:nvGraphicFramePr>
        <p:xfrm>
          <a:off x="838200" y="1823468"/>
          <a:ext cx="10515600" cy="1033272"/>
        </p:xfrm>
        <a:graphic>
          <a:graphicData uri="http://schemas.openxmlformats.org/drawingml/2006/table">
            <a:tbl>
              <a:tblPr>
                <a:tableStyleId>{5C22544A-7EE6-4342-B048-85BDC9FD1C3A}</a:tableStyleId>
              </a:tblPr>
              <a:tblGrid>
                <a:gridCol w="5166513">
                  <a:extLst>
                    <a:ext uri="{9D8B030D-6E8A-4147-A177-3AD203B41FA5}">
                      <a16:colId xmlns="" xmlns:a16="http://schemas.microsoft.com/office/drawing/2014/main" val="2650972726"/>
                    </a:ext>
                  </a:extLst>
                </a:gridCol>
                <a:gridCol w="5349087">
                  <a:extLst>
                    <a:ext uri="{9D8B030D-6E8A-4147-A177-3AD203B41FA5}">
                      <a16:colId xmlns="" xmlns:a16="http://schemas.microsoft.com/office/drawing/2014/main" val="2309570053"/>
                    </a:ext>
                  </a:extLst>
                </a:gridCol>
              </a:tblGrid>
              <a:tr h="0">
                <a:tc>
                  <a:txBody>
                    <a:bodyPr/>
                    <a:lstStyle/>
                    <a:p>
                      <a:pPr marL="342900" lvl="0" indent="-342900" algn="ctr">
                        <a:lnSpc>
                          <a:spcPct val="115000"/>
                        </a:lnSpc>
                        <a:spcAft>
                          <a:spcPts val="0"/>
                        </a:spcAft>
                        <a:buFont typeface="+mj-lt"/>
                        <a:buAutoNum type="arabicPeriod"/>
                      </a:pPr>
                      <a:r>
                        <a:rPr lang="es-ES" sz="1100" dirty="0">
                          <a:effectLst/>
                        </a:rPr>
                        <a:t>¿Cuántas horas se trabajarán de manera  </a:t>
                      </a:r>
                      <a:endParaRPr lang="es-MX" sz="1100" dirty="0">
                        <a:effectLst/>
                      </a:endParaRPr>
                    </a:p>
                    <a:p>
                      <a:pPr marL="457200" algn="ctr">
                        <a:lnSpc>
                          <a:spcPct val="115000"/>
                        </a:lnSpc>
                        <a:spcAft>
                          <a:spcPts val="0"/>
                        </a:spcAft>
                      </a:pPr>
                      <a:r>
                        <a:rPr lang="es-ES" sz="1100" dirty="0">
                          <a:effectLst/>
                        </a:rPr>
                        <a:t>disciplinaria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2.  ¿Cuántas horas se trabajarán de manera interdisciplinaria?</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188444620"/>
                  </a:ext>
                </a:extLst>
              </a:tr>
              <a:tr h="520700">
                <a:tc>
                  <a:txBody>
                    <a:bodyPr/>
                    <a:lstStyle/>
                    <a:p>
                      <a:pPr algn="ctr">
                        <a:lnSpc>
                          <a:spcPct val="115000"/>
                        </a:lnSpc>
                        <a:spcAft>
                          <a:spcPts val="0"/>
                        </a:spcAft>
                      </a:pPr>
                      <a:r>
                        <a:rPr lang="es-ES" sz="1100" dirty="0">
                          <a:effectLst/>
                        </a:rPr>
                        <a:t>1 hora semanal</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1 hora semanal</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4075468588"/>
                  </a:ext>
                </a:extLst>
              </a:tr>
            </a:tbl>
          </a:graphicData>
        </a:graphic>
      </p:graphicFrame>
      <p:sp>
        <p:nvSpPr>
          <p:cNvPr id="4" name="Rectangle 1">
            <a:extLst>
              <a:ext uri="{FF2B5EF4-FFF2-40B4-BE49-F238E27FC236}">
                <a16:creationId xmlns="" xmlns:a16="http://schemas.microsoft.com/office/drawing/2014/main" id="{945B9A8A-52E7-4C0F-96C0-5D9B7560E4ED}"/>
              </a:ext>
            </a:extLst>
          </p:cNvPr>
          <p:cNvSpPr>
            <a:spLocks noChangeArrowheads="1"/>
          </p:cNvSpPr>
          <p:nvPr/>
        </p:nvSpPr>
        <p:spPr bwMode="auto">
          <a:xfrm>
            <a:off x="838200" y="1284859"/>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 Tiempos que se dedicarán al proyecto cada semana.</a:t>
            </a:r>
            <a:r>
              <a:rPr kumimoji="0" lang="es-ES" altLang="es-MX" sz="11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a 4">
            <a:extLst>
              <a:ext uri="{FF2B5EF4-FFF2-40B4-BE49-F238E27FC236}">
                <a16:creationId xmlns="" xmlns:a16="http://schemas.microsoft.com/office/drawing/2014/main" id="{3220AE6F-6E47-44AB-94B0-2AD5A5675FC5}"/>
              </a:ext>
            </a:extLst>
          </p:cNvPr>
          <p:cNvGraphicFramePr>
            <a:graphicFrameLocks noGrp="1"/>
          </p:cNvGraphicFramePr>
          <p:nvPr>
            <p:extLst>
              <p:ext uri="{D42A27DB-BD31-4B8C-83A1-F6EECF244321}">
                <p14:modId xmlns:p14="http://schemas.microsoft.com/office/powerpoint/2010/main" val="218685187"/>
              </p:ext>
            </p:extLst>
          </p:nvPr>
        </p:nvGraphicFramePr>
        <p:xfrm>
          <a:off x="838200" y="3336927"/>
          <a:ext cx="10515599" cy="2181860"/>
        </p:xfrm>
        <a:graphic>
          <a:graphicData uri="http://schemas.openxmlformats.org/drawingml/2006/table">
            <a:tbl>
              <a:tblPr>
                <a:tableStyleId>{5C22544A-7EE6-4342-B048-85BDC9FD1C3A}</a:tableStyleId>
              </a:tblPr>
              <a:tblGrid>
                <a:gridCol w="10515599">
                  <a:extLst>
                    <a:ext uri="{9D8B030D-6E8A-4147-A177-3AD203B41FA5}">
                      <a16:colId xmlns="" xmlns:a16="http://schemas.microsoft.com/office/drawing/2014/main" val="1312718599"/>
                    </a:ext>
                  </a:extLst>
                </a:gridCol>
              </a:tblGrid>
              <a:tr h="266700">
                <a:tc>
                  <a:txBody>
                    <a:bodyPr/>
                    <a:lstStyle/>
                    <a:p>
                      <a:pPr marL="342900" lvl="0" indent="-342900" algn="ctr">
                        <a:lnSpc>
                          <a:spcPct val="115000"/>
                        </a:lnSpc>
                        <a:buFont typeface="+mj-lt"/>
                        <a:buAutoNum type="arabicPeriod"/>
                      </a:pPr>
                      <a:r>
                        <a:rPr lang="es-ES" sz="1100" u="none" strike="noStrike" dirty="0">
                          <a:effectLst/>
                        </a:rPr>
                        <a:t>¿Qué se presentará?   2. ¿Cuándo?   3. ¿Cómo?  4. ¿Dónde?   4. ¿Con qué?</a:t>
                      </a:r>
                      <a:endParaRPr lang="es-MX" sz="1100" u="none" strike="noStrike" dirty="0">
                        <a:effectLst/>
                      </a:endParaRPr>
                    </a:p>
                    <a:p>
                      <a:pPr marL="457200" algn="ctr">
                        <a:lnSpc>
                          <a:spcPct val="115000"/>
                        </a:lnSpc>
                      </a:pPr>
                      <a:r>
                        <a:rPr lang="es-ES" sz="1100" dirty="0">
                          <a:effectLst/>
                        </a:rPr>
                        <a:t>5. ¿A quién, por qué y para qué?  </a:t>
                      </a:r>
                      <a:endParaRPr lang="es-MX" sz="1100" dirty="0">
                        <a:solidFill>
                          <a:srgbClr val="000000"/>
                        </a:solidFill>
                        <a:effectLst/>
                        <a:latin typeface="Arial" panose="020B0604020202020204" pitchFamily="34" charset="0"/>
                      </a:endParaRPr>
                    </a:p>
                  </a:txBody>
                  <a:tcPr marL="63500" marR="63500" marT="63500" marB="63500"/>
                </a:tc>
                <a:extLst>
                  <a:ext uri="{0D108BD9-81ED-4DB2-BD59-A6C34878D82A}">
                    <a16:rowId xmlns="" xmlns:a16="http://schemas.microsoft.com/office/drawing/2014/main" val="1880763938"/>
                  </a:ext>
                </a:extLst>
              </a:tr>
              <a:tr h="533400">
                <a:tc>
                  <a:txBody>
                    <a:bodyPr/>
                    <a:lstStyle/>
                    <a:p>
                      <a:pPr marL="342900" lvl="0" indent="-342900">
                        <a:lnSpc>
                          <a:spcPct val="115000"/>
                        </a:lnSpc>
                        <a:spcAft>
                          <a:spcPts val="0"/>
                        </a:spcAft>
                        <a:buFont typeface="Symbol" panose="05050102010706020507" pitchFamily="18" charset="2"/>
                        <a:buChar char=""/>
                      </a:pPr>
                      <a:r>
                        <a:rPr lang="es-ES" sz="1100" dirty="0">
                          <a:effectLst/>
                        </a:rPr>
                        <a:t>Infografías</a:t>
                      </a:r>
                      <a:endParaRPr lang="es-MX" sz="1100" dirty="0">
                        <a:effectLst/>
                      </a:endParaRPr>
                    </a:p>
                    <a:p>
                      <a:pPr>
                        <a:lnSpc>
                          <a:spcPct val="115000"/>
                        </a:lnSpc>
                        <a:spcAft>
                          <a:spcPts val="0"/>
                        </a:spcAft>
                      </a:pPr>
                      <a:r>
                        <a:rPr lang="es-ES" sz="1100" dirty="0">
                          <a:effectLst/>
                        </a:rPr>
                        <a:t> </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Maquetas:</a:t>
                      </a:r>
                      <a:endParaRPr lang="es-MX" sz="1100" dirty="0">
                        <a:effectLst/>
                      </a:endParaRPr>
                    </a:p>
                    <a:p>
                      <a:pPr>
                        <a:lnSpc>
                          <a:spcPct val="115000"/>
                        </a:lnSpc>
                        <a:spcAft>
                          <a:spcPts val="0"/>
                        </a:spcAft>
                      </a:pPr>
                      <a:r>
                        <a:rPr lang="es-ES" sz="1100" dirty="0">
                          <a:effectLst/>
                        </a:rPr>
                        <a:t> </a:t>
                      </a:r>
                      <a:endParaRPr lang="es-MX" sz="1100" dirty="0">
                        <a:effectLst/>
                      </a:endParaRPr>
                    </a:p>
                    <a:p>
                      <a:pPr marL="342900" lvl="0" indent="-342900">
                        <a:lnSpc>
                          <a:spcPct val="115000"/>
                        </a:lnSpc>
                        <a:spcAft>
                          <a:spcPts val="0"/>
                        </a:spcAft>
                        <a:buFont typeface="Symbol" panose="05050102010706020507" pitchFamily="18" charset="2"/>
                        <a:buChar char=""/>
                      </a:pPr>
                      <a:r>
                        <a:rPr lang="es-ES" sz="1100" dirty="0">
                          <a:effectLst/>
                        </a:rPr>
                        <a:t>Ensayo:  21 y 22 de noviembre 2018</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716359828"/>
                  </a:ext>
                </a:extLst>
              </a:tr>
            </a:tbl>
          </a:graphicData>
        </a:graphic>
      </p:graphicFrame>
      <p:sp>
        <p:nvSpPr>
          <p:cNvPr id="6" name="Rectangle 2">
            <a:extLst>
              <a:ext uri="{FF2B5EF4-FFF2-40B4-BE49-F238E27FC236}">
                <a16:creationId xmlns="" xmlns:a16="http://schemas.microsoft.com/office/drawing/2014/main" id="{471B7AED-1A8B-4925-83DB-929114F4FEFB}"/>
              </a:ext>
            </a:extLst>
          </p:cNvPr>
          <p:cNvSpPr>
            <a:spLocks noChangeArrowheads="1"/>
          </p:cNvSpPr>
          <p:nvPr/>
        </p:nvSpPr>
        <p:spPr bwMode="auto">
          <a:xfrm>
            <a:off x="838200" y="3067623"/>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VII. Presentación del proyecto</a:t>
            </a:r>
            <a:r>
              <a:rPr kumimoji="0" lang="es-ES" altLang="es-MX" sz="1100" b="1"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1" i="0" u="none" strike="noStrike" cap="none" normalizeH="0" baseline="0" dirty="0">
                <a:ln>
                  <a:noFill/>
                </a:ln>
                <a:solidFill>
                  <a:srgbClr val="0EB1A9"/>
                </a:solidFill>
                <a:effectLst/>
                <a:latin typeface="Arial" panose="020B0604020202020204" pitchFamily="34" charset="0"/>
                <a:ea typeface="Century Gothic" panose="020B0502020202020204" pitchFamily="34" charset="0"/>
                <a:cs typeface="Century Gothic" panose="020B0502020202020204" pitchFamily="34" charset="0"/>
              </a:rPr>
              <a:t>(producto).</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542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16817D-0686-4644-9799-91BF21A6DC60}"/>
              </a:ext>
            </a:extLst>
          </p:cNvPr>
          <p:cNvSpPr>
            <a:spLocks noGrp="1"/>
          </p:cNvSpPr>
          <p:nvPr>
            <p:ph type="title"/>
          </p:nvPr>
        </p:nvSpPr>
        <p:spPr>
          <a:xfrm>
            <a:off x="838200" y="67813"/>
            <a:ext cx="10515600" cy="1325563"/>
          </a:xfrm>
        </p:spPr>
        <p:txBody>
          <a:bodyPr>
            <a:normAutofit/>
          </a:bodyPr>
          <a:lstStyle/>
          <a:p>
            <a:r>
              <a:rPr lang="es-MX" sz="4000" dirty="0"/>
              <a:t>3. Ciclo escolar para desarrollo del proyecto</a:t>
            </a:r>
          </a:p>
        </p:txBody>
      </p:sp>
      <p:sp>
        <p:nvSpPr>
          <p:cNvPr id="3" name="Marcador de contenido 2">
            <a:extLst>
              <a:ext uri="{FF2B5EF4-FFF2-40B4-BE49-F238E27FC236}">
                <a16:creationId xmlns="" xmlns:a16="http://schemas.microsoft.com/office/drawing/2014/main" id="{7231AF62-8BD3-4A21-ABFB-F4A9F769DCD9}"/>
              </a:ext>
            </a:extLst>
          </p:cNvPr>
          <p:cNvSpPr>
            <a:spLocks noGrp="1"/>
          </p:cNvSpPr>
          <p:nvPr>
            <p:ph idx="4294967295"/>
          </p:nvPr>
        </p:nvSpPr>
        <p:spPr>
          <a:xfrm>
            <a:off x="675861" y="2280893"/>
            <a:ext cx="6265863" cy="3846512"/>
          </a:xfrm>
        </p:spPr>
        <p:txBody>
          <a:bodyPr>
            <a:normAutofit/>
          </a:bodyPr>
          <a:lstStyle/>
          <a:p>
            <a:r>
              <a:rPr lang="es-MX" dirty="0"/>
              <a:t>Este proyecto interdisciplinario planea llevarse a cabo en el siguiente ciclo escolar 2018-2019 (Sep. – Nov. 2018)</a:t>
            </a:r>
          </a:p>
          <a:p>
            <a:r>
              <a:rPr lang="es-MX" dirty="0"/>
              <a:t>Para desarrollar con los alumnos del cuarto año de preparatoria del IPAE</a:t>
            </a:r>
          </a:p>
          <a:p>
            <a:r>
              <a:rPr lang="es-MX" dirty="0"/>
              <a:t>Grupos: </a:t>
            </a:r>
          </a:p>
          <a:p>
            <a:pPr lvl="1"/>
            <a:r>
              <a:rPr lang="es-MX" dirty="0"/>
              <a:t>4A: 21 alumnos en 5 equipos</a:t>
            </a:r>
          </a:p>
          <a:p>
            <a:pPr lvl="1"/>
            <a:r>
              <a:rPr lang="es-MX" dirty="0"/>
              <a:t>4B: 22 alumnos en 5 equipos</a:t>
            </a:r>
          </a:p>
        </p:txBody>
      </p:sp>
      <p:pic>
        <p:nvPicPr>
          <p:cNvPr id="4" name="Imagen 3">
            <a:extLst>
              <a:ext uri="{FF2B5EF4-FFF2-40B4-BE49-F238E27FC236}">
                <a16:creationId xmlns="" xmlns:a16="http://schemas.microsoft.com/office/drawing/2014/main" id="{4392CE0D-C589-4D12-85A7-D71789950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168" y="2870822"/>
            <a:ext cx="2605266" cy="32565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5953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6037B808-1AEC-4562-94F5-0E1D05943801}"/>
              </a:ext>
            </a:extLst>
          </p:cNvPr>
          <p:cNvGraphicFramePr>
            <a:graphicFrameLocks noGrp="1"/>
          </p:cNvGraphicFramePr>
          <p:nvPr>
            <p:extLst>
              <p:ext uri="{D42A27DB-BD31-4B8C-83A1-F6EECF244321}">
                <p14:modId xmlns:p14="http://schemas.microsoft.com/office/powerpoint/2010/main" val="1522866837"/>
              </p:ext>
            </p:extLst>
          </p:nvPr>
        </p:nvGraphicFramePr>
        <p:xfrm>
          <a:off x="838199" y="2295646"/>
          <a:ext cx="10515598" cy="1693258"/>
        </p:xfrm>
        <a:graphic>
          <a:graphicData uri="http://schemas.openxmlformats.org/drawingml/2006/table">
            <a:tbl>
              <a:tblPr>
                <a:tableStyleId>{5C22544A-7EE6-4342-B048-85BDC9FD1C3A}</a:tableStyleId>
              </a:tblPr>
              <a:tblGrid>
                <a:gridCol w="3313932">
                  <a:extLst>
                    <a:ext uri="{9D8B030D-6E8A-4147-A177-3AD203B41FA5}">
                      <a16:colId xmlns="" xmlns:a16="http://schemas.microsoft.com/office/drawing/2014/main" val="1815814221"/>
                    </a:ext>
                  </a:extLst>
                </a:gridCol>
                <a:gridCol w="3313932">
                  <a:extLst>
                    <a:ext uri="{9D8B030D-6E8A-4147-A177-3AD203B41FA5}">
                      <a16:colId xmlns="" xmlns:a16="http://schemas.microsoft.com/office/drawing/2014/main" val="1098552318"/>
                    </a:ext>
                  </a:extLst>
                </a:gridCol>
                <a:gridCol w="3887734">
                  <a:extLst>
                    <a:ext uri="{9D8B030D-6E8A-4147-A177-3AD203B41FA5}">
                      <a16:colId xmlns="" xmlns:a16="http://schemas.microsoft.com/office/drawing/2014/main" val="2748279749"/>
                    </a:ext>
                  </a:extLst>
                </a:gridCol>
              </a:tblGrid>
              <a:tr h="350631">
                <a:tc>
                  <a:txBody>
                    <a:bodyPr/>
                    <a:lstStyle/>
                    <a:p>
                      <a:pPr algn="ctr">
                        <a:lnSpc>
                          <a:spcPct val="115000"/>
                        </a:lnSpc>
                        <a:spcAft>
                          <a:spcPts val="0"/>
                        </a:spcAft>
                      </a:pPr>
                      <a:r>
                        <a:rPr lang="es-ES" sz="1100" dirty="0">
                          <a:effectLst/>
                        </a:rPr>
                        <a:t> 1. Aspectos  que se evalúan.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2. Criterios que se utilizan, para evaluar cada aspecto.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3. Herramientas e instrumentos de evaluación que se utilizarán.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402944890"/>
                  </a:ext>
                </a:extLst>
              </a:tr>
              <a:tr h="1342627">
                <a:tc>
                  <a:txBody>
                    <a:bodyPr/>
                    <a:lstStyle/>
                    <a:p>
                      <a:pPr>
                        <a:lnSpc>
                          <a:spcPct val="115000"/>
                        </a:lnSpc>
                        <a:spcAft>
                          <a:spcPts val="0"/>
                        </a:spcAft>
                      </a:pPr>
                      <a:r>
                        <a:rPr lang="es-ES" sz="1100" dirty="0">
                          <a:effectLst/>
                        </a:rPr>
                        <a:t> Trabajo en equipo</a:t>
                      </a:r>
                      <a:endParaRPr lang="es-MX" sz="1100" dirty="0">
                        <a:effectLst/>
                      </a:endParaRPr>
                    </a:p>
                    <a:p>
                      <a:pPr>
                        <a:lnSpc>
                          <a:spcPct val="115000"/>
                        </a:lnSpc>
                        <a:spcAft>
                          <a:spcPts val="0"/>
                        </a:spcAft>
                      </a:pPr>
                      <a:r>
                        <a:rPr lang="es-ES" sz="1100" dirty="0">
                          <a:effectLst/>
                        </a:rPr>
                        <a:t>Contenido de la Infografía</a:t>
                      </a:r>
                      <a:endParaRPr lang="es-MX" sz="1100" dirty="0">
                        <a:effectLst/>
                      </a:endParaRPr>
                    </a:p>
                    <a:p>
                      <a:pPr>
                        <a:lnSpc>
                          <a:spcPct val="115000"/>
                        </a:lnSpc>
                        <a:spcAft>
                          <a:spcPts val="0"/>
                        </a:spcAft>
                      </a:pPr>
                      <a:r>
                        <a:rPr lang="es-ES" sz="1100" dirty="0">
                          <a:effectLst/>
                        </a:rPr>
                        <a:t>Exposición de los contenidos representados en las maquetas</a:t>
                      </a:r>
                      <a:endParaRPr lang="es-MX" sz="1100" dirty="0">
                        <a:effectLst/>
                      </a:endParaRPr>
                    </a:p>
                    <a:p>
                      <a:pPr>
                        <a:lnSpc>
                          <a:spcPct val="115000"/>
                        </a:lnSpc>
                        <a:spcAft>
                          <a:spcPts val="0"/>
                        </a:spcAft>
                      </a:pPr>
                      <a:r>
                        <a:rPr lang="es-ES" sz="1100" dirty="0">
                          <a:effectLst/>
                        </a:rPr>
                        <a:t>Ensayo: contenido y redacción</a:t>
                      </a:r>
                      <a:endParaRPr lang="es-MX" sz="1100" dirty="0">
                        <a:effectLst/>
                      </a:endParaRPr>
                    </a:p>
                  </a:txBody>
                  <a:tcPr marL="63500" marR="63500" marT="63500" marB="63500"/>
                </a:tc>
                <a:tc>
                  <a:txBody>
                    <a:bodyPr/>
                    <a:lstStyle/>
                    <a:p>
                      <a:pPr>
                        <a:lnSpc>
                          <a:spcPct val="115000"/>
                        </a:lnSpc>
                        <a:spcAft>
                          <a:spcPts val="0"/>
                        </a:spcAft>
                      </a:pPr>
                      <a:r>
                        <a:rPr lang="es-ES" sz="1100" dirty="0">
                          <a:effectLst/>
                        </a:rPr>
                        <a:t>Diseño</a:t>
                      </a:r>
                    </a:p>
                    <a:p>
                      <a:pPr>
                        <a:lnSpc>
                          <a:spcPct val="115000"/>
                        </a:lnSpc>
                        <a:spcAft>
                          <a:spcPts val="0"/>
                        </a:spcAft>
                      </a:pPr>
                      <a:r>
                        <a:rPr lang="es-ES" sz="1100" dirty="0">
                          <a:effectLst/>
                        </a:rPr>
                        <a:t>Creatividad</a:t>
                      </a:r>
                    </a:p>
                    <a:p>
                      <a:pPr>
                        <a:lnSpc>
                          <a:spcPct val="115000"/>
                        </a:lnSpc>
                        <a:spcAft>
                          <a:spcPts val="0"/>
                        </a:spcAft>
                      </a:pPr>
                      <a:r>
                        <a:rPr lang="es-MX" sz="1100" dirty="0">
                          <a:effectLst/>
                        </a:rPr>
                        <a:t>Limpieza</a:t>
                      </a:r>
                    </a:p>
                    <a:p>
                      <a:pPr>
                        <a:lnSpc>
                          <a:spcPct val="115000"/>
                        </a:lnSpc>
                        <a:spcAft>
                          <a:spcPts val="0"/>
                        </a:spcAft>
                      </a:pPr>
                      <a:r>
                        <a:rPr lang="es-MX" sz="1100" dirty="0">
                          <a:effectLst/>
                        </a:rPr>
                        <a:t>Orden</a:t>
                      </a:r>
                    </a:p>
                    <a:p>
                      <a:pPr>
                        <a:lnSpc>
                          <a:spcPct val="115000"/>
                        </a:lnSpc>
                        <a:spcAft>
                          <a:spcPts val="0"/>
                        </a:spcAft>
                      </a:pPr>
                      <a:r>
                        <a:rPr lang="es-MX" sz="1100" dirty="0">
                          <a:effectLst/>
                        </a:rPr>
                        <a:t>Contenido</a:t>
                      </a:r>
                    </a:p>
                  </a:txBody>
                  <a:tcPr marL="63500" marR="63500" marT="63500" marB="63500"/>
                </a:tc>
                <a:tc>
                  <a:txBody>
                    <a:bodyPr/>
                    <a:lstStyle/>
                    <a:p>
                      <a:pPr>
                        <a:lnSpc>
                          <a:spcPct val="115000"/>
                        </a:lnSpc>
                        <a:spcAft>
                          <a:spcPts val="0"/>
                        </a:spcAft>
                      </a:pPr>
                      <a:r>
                        <a:rPr lang="es-ES" sz="1100" dirty="0">
                          <a:effectLst/>
                        </a:rPr>
                        <a:t>Autoevaluación</a:t>
                      </a:r>
                    </a:p>
                    <a:p>
                      <a:pPr>
                        <a:lnSpc>
                          <a:spcPct val="115000"/>
                        </a:lnSpc>
                        <a:spcAft>
                          <a:spcPts val="0"/>
                        </a:spcAft>
                      </a:pPr>
                      <a:r>
                        <a:rPr lang="es-ES" sz="1100" dirty="0">
                          <a:effectLst/>
                        </a:rPr>
                        <a:t>Rúbrica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91591760"/>
                  </a:ext>
                </a:extLst>
              </a:tr>
            </a:tbl>
          </a:graphicData>
        </a:graphic>
      </p:graphicFrame>
      <p:sp>
        <p:nvSpPr>
          <p:cNvPr id="4" name="Rectangle 1">
            <a:extLst>
              <a:ext uri="{FF2B5EF4-FFF2-40B4-BE49-F238E27FC236}">
                <a16:creationId xmlns="" xmlns:a16="http://schemas.microsoft.com/office/drawing/2014/main" id="{BCF931EA-5E59-40A4-9BC3-C61AD6835FD9}"/>
              </a:ext>
            </a:extLst>
          </p:cNvPr>
          <p:cNvSpPr>
            <a:spLocks noChangeArrowheads="1"/>
          </p:cNvSpPr>
          <p:nvPr/>
        </p:nvSpPr>
        <p:spPr bwMode="auto">
          <a:xfrm>
            <a:off x="838200" y="1757037"/>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VIII. Evaluación del Proyecto.</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5029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AB3DC9-0D9C-4351-9B54-9F8E0BA2C1D6}"/>
              </a:ext>
            </a:extLst>
          </p:cNvPr>
          <p:cNvSpPr>
            <a:spLocks noGrp="1"/>
          </p:cNvSpPr>
          <p:nvPr>
            <p:ph type="title"/>
          </p:nvPr>
        </p:nvSpPr>
        <p:spPr>
          <a:xfrm>
            <a:off x="838200" y="0"/>
            <a:ext cx="10515600" cy="1325563"/>
          </a:xfrm>
        </p:spPr>
        <p:txBody>
          <a:bodyPr>
            <a:normAutofit/>
          </a:bodyPr>
          <a:lstStyle/>
          <a:p>
            <a:pPr algn="ctr"/>
            <a:r>
              <a:rPr lang="es-MX" sz="4000" dirty="0"/>
              <a:t>5i. Fotografías de la sesión</a:t>
            </a:r>
          </a:p>
        </p:txBody>
      </p:sp>
      <p:pic>
        <p:nvPicPr>
          <p:cNvPr id="3" name="Imagen 2"/>
          <p:cNvPicPr>
            <a:picLocks noChangeAspect="1"/>
          </p:cNvPicPr>
          <p:nvPr/>
        </p:nvPicPr>
        <p:blipFill>
          <a:blip r:embed="rId2"/>
          <a:stretch>
            <a:fillRect/>
          </a:stretch>
        </p:blipFill>
        <p:spPr>
          <a:xfrm>
            <a:off x="2479358" y="965139"/>
            <a:ext cx="7565792" cy="5675868"/>
          </a:xfrm>
          <a:prstGeom prst="rect">
            <a:avLst/>
          </a:prstGeom>
        </p:spPr>
      </p:pic>
    </p:spTree>
    <p:extLst>
      <p:ext uri="{BB962C8B-B14F-4D97-AF65-F5344CB8AC3E}">
        <p14:creationId xmlns:p14="http://schemas.microsoft.com/office/powerpoint/2010/main" val="293180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5F9B30-606A-4C87-A8CE-C38801C21CAE}"/>
              </a:ext>
            </a:extLst>
          </p:cNvPr>
          <p:cNvSpPr>
            <a:spLocks noGrp="1"/>
          </p:cNvSpPr>
          <p:nvPr>
            <p:ph type="title"/>
          </p:nvPr>
        </p:nvSpPr>
        <p:spPr>
          <a:xfrm>
            <a:off x="838200" y="0"/>
            <a:ext cx="10515600" cy="1325563"/>
          </a:xfrm>
        </p:spPr>
        <p:txBody>
          <a:bodyPr>
            <a:normAutofit/>
          </a:bodyPr>
          <a:lstStyle/>
          <a:p>
            <a:pPr algn="ctr"/>
            <a:r>
              <a:rPr lang="es-MX" sz="4000" dirty="0"/>
              <a:t>5i. Evaluación. Tipos, herramientas y productos de aprendizaje.</a:t>
            </a:r>
          </a:p>
        </p:txBody>
      </p:sp>
      <p:graphicFrame>
        <p:nvGraphicFramePr>
          <p:cNvPr id="3" name="Tabla 2">
            <a:extLst>
              <a:ext uri="{FF2B5EF4-FFF2-40B4-BE49-F238E27FC236}">
                <a16:creationId xmlns="" xmlns:a16="http://schemas.microsoft.com/office/drawing/2014/main" id="{6371525D-307F-4910-AD69-CFEE5A061D2B}"/>
              </a:ext>
            </a:extLst>
          </p:cNvPr>
          <p:cNvGraphicFramePr>
            <a:graphicFrameLocks noGrp="1"/>
          </p:cNvGraphicFramePr>
          <p:nvPr>
            <p:extLst>
              <p:ext uri="{D42A27DB-BD31-4B8C-83A1-F6EECF244321}">
                <p14:modId xmlns:p14="http://schemas.microsoft.com/office/powerpoint/2010/main" val="1990100974"/>
              </p:ext>
            </p:extLst>
          </p:nvPr>
        </p:nvGraphicFramePr>
        <p:xfrm>
          <a:off x="838199" y="2295646"/>
          <a:ext cx="10515598" cy="1693258"/>
        </p:xfrm>
        <a:graphic>
          <a:graphicData uri="http://schemas.openxmlformats.org/drawingml/2006/table">
            <a:tbl>
              <a:tblPr>
                <a:tableStyleId>{5C22544A-7EE6-4342-B048-85BDC9FD1C3A}</a:tableStyleId>
              </a:tblPr>
              <a:tblGrid>
                <a:gridCol w="3313932">
                  <a:extLst>
                    <a:ext uri="{9D8B030D-6E8A-4147-A177-3AD203B41FA5}">
                      <a16:colId xmlns="" xmlns:a16="http://schemas.microsoft.com/office/drawing/2014/main" val="1815814221"/>
                    </a:ext>
                  </a:extLst>
                </a:gridCol>
                <a:gridCol w="3313932">
                  <a:extLst>
                    <a:ext uri="{9D8B030D-6E8A-4147-A177-3AD203B41FA5}">
                      <a16:colId xmlns="" xmlns:a16="http://schemas.microsoft.com/office/drawing/2014/main" val="1098552318"/>
                    </a:ext>
                  </a:extLst>
                </a:gridCol>
                <a:gridCol w="3887734">
                  <a:extLst>
                    <a:ext uri="{9D8B030D-6E8A-4147-A177-3AD203B41FA5}">
                      <a16:colId xmlns="" xmlns:a16="http://schemas.microsoft.com/office/drawing/2014/main" val="2748279749"/>
                    </a:ext>
                  </a:extLst>
                </a:gridCol>
              </a:tblGrid>
              <a:tr h="350631">
                <a:tc>
                  <a:txBody>
                    <a:bodyPr/>
                    <a:lstStyle/>
                    <a:p>
                      <a:pPr algn="ctr">
                        <a:lnSpc>
                          <a:spcPct val="115000"/>
                        </a:lnSpc>
                        <a:spcAft>
                          <a:spcPts val="0"/>
                        </a:spcAft>
                      </a:pPr>
                      <a:r>
                        <a:rPr lang="es-ES" sz="1100" dirty="0">
                          <a:effectLst/>
                        </a:rPr>
                        <a:t> 1. Aspectos  que se evalúan.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2. Criterios que se utilizan, para evaluar cada aspecto.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3. Herramientas e instrumentos de evaluación que se utilizarán.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402944890"/>
                  </a:ext>
                </a:extLst>
              </a:tr>
              <a:tr h="1342627">
                <a:tc>
                  <a:txBody>
                    <a:bodyPr/>
                    <a:lstStyle/>
                    <a:p>
                      <a:pPr>
                        <a:lnSpc>
                          <a:spcPct val="115000"/>
                        </a:lnSpc>
                        <a:spcAft>
                          <a:spcPts val="0"/>
                        </a:spcAft>
                      </a:pPr>
                      <a:r>
                        <a:rPr lang="es-ES" sz="1100" dirty="0">
                          <a:effectLst/>
                        </a:rPr>
                        <a:t> Trabajo en equipo</a:t>
                      </a:r>
                      <a:endParaRPr lang="es-MX" sz="1100" dirty="0">
                        <a:effectLst/>
                      </a:endParaRPr>
                    </a:p>
                    <a:p>
                      <a:pPr>
                        <a:lnSpc>
                          <a:spcPct val="115000"/>
                        </a:lnSpc>
                        <a:spcAft>
                          <a:spcPts val="0"/>
                        </a:spcAft>
                      </a:pPr>
                      <a:r>
                        <a:rPr lang="es-ES" sz="1100" dirty="0">
                          <a:effectLst/>
                        </a:rPr>
                        <a:t>Contenido de la Infografía</a:t>
                      </a:r>
                      <a:endParaRPr lang="es-MX" sz="1100" dirty="0">
                        <a:effectLst/>
                      </a:endParaRPr>
                    </a:p>
                    <a:p>
                      <a:pPr>
                        <a:lnSpc>
                          <a:spcPct val="115000"/>
                        </a:lnSpc>
                        <a:spcAft>
                          <a:spcPts val="0"/>
                        </a:spcAft>
                      </a:pPr>
                      <a:r>
                        <a:rPr lang="es-ES" sz="1100" dirty="0">
                          <a:effectLst/>
                        </a:rPr>
                        <a:t>Exposición de los contenidos representados en las maquetas</a:t>
                      </a:r>
                      <a:endParaRPr lang="es-MX" sz="1100" dirty="0">
                        <a:effectLst/>
                      </a:endParaRPr>
                    </a:p>
                    <a:p>
                      <a:pPr>
                        <a:lnSpc>
                          <a:spcPct val="115000"/>
                        </a:lnSpc>
                        <a:spcAft>
                          <a:spcPts val="0"/>
                        </a:spcAft>
                      </a:pPr>
                      <a:r>
                        <a:rPr lang="es-ES" sz="1100" dirty="0">
                          <a:effectLst/>
                        </a:rPr>
                        <a:t>Ensayo: contenido y redacción</a:t>
                      </a:r>
                      <a:endParaRPr lang="es-MX" sz="1100" dirty="0">
                        <a:effectLst/>
                      </a:endParaRPr>
                    </a:p>
                  </a:txBody>
                  <a:tcPr marL="63500" marR="63500" marT="63500" marB="63500"/>
                </a:tc>
                <a:tc>
                  <a:txBody>
                    <a:bodyPr/>
                    <a:lstStyle/>
                    <a:p>
                      <a:pPr>
                        <a:lnSpc>
                          <a:spcPct val="115000"/>
                        </a:lnSpc>
                        <a:spcAft>
                          <a:spcPts val="0"/>
                        </a:spcAft>
                      </a:pPr>
                      <a:r>
                        <a:rPr lang="es-ES" sz="1100" dirty="0">
                          <a:effectLst/>
                        </a:rPr>
                        <a:t>Diseño</a:t>
                      </a:r>
                    </a:p>
                    <a:p>
                      <a:pPr>
                        <a:lnSpc>
                          <a:spcPct val="115000"/>
                        </a:lnSpc>
                        <a:spcAft>
                          <a:spcPts val="0"/>
                        </a:spcAft>
                      </a:pPr>
                      <a:r>
                        <a:rPr lang="es-ES" sz="1100" dirty="0">
                          <a:effectLst/>
                        </a:rPr>
                        <a:t>Creatividad</a:t>
                      </a:r>
                    </a:p>
                    <a:p>
                      <a:pPr>
                        <a:lnSpc>
                          <a:spcPct val="115000"/>
                        </a:lnSpc>
                        <a:spcAft>
                          <a:spcPts val="0"/>
                        </a:spcAft>
                      </a:pPr>
                      <a:r>
                        <a:rPr lang="es-MX" sz="1100" dirty="0">
                          <a:effectLst/>
                        </a:rPr>
                        <a:t>Limpieza</a:t>
                      </a:r>
                    </a:p>
                    <a:p>
                      <a:pPr>
                        <a:lnSpc>
                          <a:spcPct val="115000"/>
                        </a:lnSpc>
                        <a:spcAft>
                          <a:spcPts val="0"/>
                        </a:spcAft>
                      </a:pPr>
                      <a:r>
                        <a:rPr lang="es-MX" sz="1100" dirty="0">
                          <a:effectLst/>
                        </a:rPr>
                        <a:t>Orden</a:t>
                      </a:r>
                    </a:p>
                    <a:p>
                      <a:pPr>
                        <a:lnSpc>
                          <a:spcPct val="115000"/>
                        </a:lnSpc>
                        <a:spcAft>
                          <a:spcPts val="0"/>
                        </a:spcAft>
                      </a:pPr>
                      <a:r>
                        <a:rPr lang="es-MX" sz="1100" dirty="0">
                          <a:effectLst/>
                        </a:rPr>
                        <a:t>Contenido</a:t>
                      </a:r>
                    </a:p>
                  </a:txBody>
                  <a:tcPr marL="63500" marR="63500" marT="63500" marB="63500"/>
                </a:tc>
                <a:tc>
                  <a:txBody>
                    <a:bodyPr/>
                    <a:lstStyle/>
                    <a:p>
                      <a:pPr>
                        <a:lnSpc>
                          <a:spcPct val="115000"/>
                        </a:lnSpc>
                        <a:spcAft>
                          <a:spcPts val="0"/>
                        </a:spcAft>
                      </a:pPr>
                      <a:r>
                        <a:rPr lang="es-ES" sz="1100" dirty="0">
                          <a:effectLst/>
                        </a:rPr>
                        <a:t>Autoevaluación</a:t>
                      </a:r>
                    </a:p>
                    <a:p>
                      <a:pPr>
                        <a:lnSpc>
                          <a:spcPct val="115000"/>
                        </a:lnSpc>
                        <a:spcAft>
                          <a:spcPts val="0"/>
                        </a:spcAft>
                      </a:pPr>
                      <a:r>
                        <a:rPr lang="es-ES" sz="1100" dirty="0">
                          <a:effectLst/>
                        </a:rPr>
                        <a:t>Rúbrica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91591760"/>
                  </a:ext>
                </a:extLst>
              </a:tr>
            </a:tbl>
          </a:graphicData>
        </a:graphic>
      </p:graphicFrame>
    </p:spTree>
    <p:extLst>
      <p:ext uri="{BB962C8B-B14F-4D97-AF65-F5344CB8AC3E}">
        <p14:creationId xmlns:p14="http://schemas.microsoft.com/office/powerpoint/2010/main" val="130703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F7D9E2E-86BA-4953-B93F-0937AC65FBE1}"/>
              </a:ext>
            </a:extLst>
          </p:cNvPr>
          <p:cNvSpPr>
            <a:spLocks noGrp="1"/>
          </p:cNvSpPr>
          <p:nvPr>
            <p:ph type="title"/>
          </p:nvPr>
        </p:nvSpPr>
        <p:spPr>
          <a:xfrm>
            <a:off x="838200" y="0"/>
            <a:ext cx="10515600" cy="1325563"/>
          </a:xfrm>
        </p:spPr>
        <p:txBody>
          <a:bodyPr>
            <a:normAutofit/>
          </a:bodyPr>
          <a:lstStyle/>
          <a:p>
            <a:pPr algn="ctr"/>
            <a:r>
              <a:rPr lang="es-MX" sz="4000" dirty="0"/>
              <a:t>5i. Evaluación. Formatos. Prerrequisitos.</a:t>
            </a:r>
          </a:p>
        </p:txBody>
      </p:sp>
      <p:graphicFrame>
        <p:nvGraphicFramePr>
          <p:cNvPr id="5" name="Tabla 4">
            <a:extLst>
              <a:ext uri="{FF2B5EF4-FFF2-40B4-BE49-F238E27FC236}">
                <a16:creationId xmlns="" xmlns:a16="http://schemas.microsoft.com/office/drawing/2014/main" id="{9D3C3C8D-1A65-4B26-846B-3B9193982029}"/>
              </a:ext>
            </a:extLst>
          </p:cNvPr>
          <p:cNvGraphicFramePr>
            <a:graphicFrameLocks noGrp="1"/>
          </p:cNvGraphicFramePr>
          <p:nvPr>
            <p:extLst>
              <p:ext uri="{D42A27DB-BD31-4B8C-83A1-F6EECF244321}">
                <p14:modId xmlns:p14="http://schemas.microsoft.com/office/powerpoint/2010/main" val="1268348801"/>
              </p:ext>
            </p:extLst>
          </p:nvPr>
        </p:nvGraphicFramePr>
        <p:xfrm>
          <a:off x="2546074" y="1690688"/>
          <a:ext cx="7099852" cy="4244306"/>
        </p:xfrm>
        <a:graphic>
          <a:graphicData uri="http://schemas.openxmlformats.org/drawingml/2006/table">
            <a:tbl>
              <a:tblPr firstRow="1" firstCol="1" lastRow="1" lastCol="1" bandRow="1" bandCol="1">
                <a:tableStyleId>{5C22544A-7EE6-4342-B048-85BDC9FD1C3A}</a:tableStyleId>
              </a:tblPr>
              <a:tblGrid>
                <a:gridCol w="1773978">
                  <a:extLst>
                    <a:ext uri="{9D8B030D-6E8A-4147-A177-3AD203B41FA5}">
                      <a16:colId xmlns="" xmlns:a16="http://schemas.microsoft.com/office/drawing/2014/main" val="337318685"/>
                    </a:ext>
                  </a:extLst>
                </a:gridCol>
                <a:gridCol w="1773978">
                  <a:extLst>
                    <a:ext uri="{9D8B030D-6E8A-4147-A177-3AD203B41FA5}">
                      <a16:colId xmlns="" xmlns:a16="http://schemas.microsoft.com/office/drawing/2014/main" val="2480582565"/>
                    </a:ext>
                  </a:extLst>
                </a:gridCol>
                <a:gridCol w="1775948">
                  <a:extLst>
                    <a:ext uri="{9D8B030D-6E8A-4147-A177-3AD203B41FA5}">
                      <a16:colId xmlns="" xmlns:a16="http://schemas.microsoft.com/office/drawing/2014/main" val="1109606603"/>
                    </a:ext>
                  </a:extLst>
                </a:gridCol>
                <a:gridCol w="1775948">
                  <a:extLst>
                    <a:ext uri="{9D8B030D-6E8A-4147-A177-3AD203B41FA5}">
                      <a16:colId xmlns="" xmlns:a16="http://schemas.microsoft.com/office/drawing/2014/main" val="3971507802"/>
                    </a:ext>
                  </a:extLst>
                </a:gridCol>
              </a:tblGrid>
              <a:tr h="536496">
                <a:tc rowSpan="2">
                  <a:txBody>
                    <a:bodyPr/>
                    <a:lstStyle/>
                    <a:p>
                      <a:pPr marL="332105" indent="-117475" algn="ctr">
                        <a:lnSpc>
                          <a:spcPct val="120000"/>
                        </a:lnSpc>
                        <a:spcBef>
                          <a:spcPts val="715"/>
                        </a:spcBef>
                        <a:spcAft>
                          <a:spcPts val="0"/>
                        </a:spcAft>
                      </a:pPr>
                      <a:r>
                        <a:rPr lang="es-ES" sz="1100" b="0" dirty="0">
                          <a:solidFill>
                            <a:schemeClr val="bg1"/>
                          </a:solidFill>
                          <a:effectLst/>
                        </a:rPr>
                        <a:t>DIMENSIÓN A EVALUAR</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1208405" marR="183515" indent="-941070" algn="ctr">
                        <a:lnSpc>
                          <a:spcPts val="1000"/>
                        </a:lnSpc>
                        <a:spcBef>
                          <a:spcPts val="115"/>
                        </a:spcBef>
                        <a:spcAft>
                          <a:spcPts val="0"/>
                        </a:spcAft>
                      </a:pPr>
                      <a:r>
                        <a:rPr lang="es-ES" sz="1100" b="0" dirty="0">
                          <a:solidFill>
                            <a:schemeClr val="bg1"/>
                          </a:solidFill>
                          <a:effectLst/>
                        </a:rPr>
                        <a:t>NIVEL DE DESEMPEÑO MOSTRADO AL REALIZAR LA INFOGRAFÍA POR CADA DIMENSIÓN</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847628373"/>
                  </a:ext>
                </a:extLst>
              </a:tr>
              <a:tr h="279858">
                <a:tc vMerge="1">
                  <a:txBody>
                    <a:bodyPr/>
                    <a:lstStyle/>
                    <a:p>
                      <a:endParaRPr lang="es-MX"/>
                    </a:p>
                  </a:txBody>
                  <a:tcPr/>
                </a:tc>
                <a:tc>
                  <a:txBody>
                    <a:bodyPr/>
                    <a:lstStyle/>
                    <a:p>
                      <a:pPr marL="271780" algn="ctr">
                        <a:lnSpc>
                          <a:spcPts val="935"/>
                        </a:lnSpc>
                        <a:spcBef>
                          <a:spcPts val="115"/>
                        </a:spcBef>
                        <a:spcAft>
                          <a:spcPts val="0"/>
                        </a:spcAft>
                      </a:pPr>
                      <a:r>
                        <a:rPr lang="es-ES" sz="1100" b="0" dirty="0" err="1">
                          <a:solidFill>
                            <a:schemeClr val="bg1"/>
                          </a:solidFill>
                          <a:effectLst/>
                        </a:rPr>
                        <a:t>Pts</a:t>
                      </a:r>
                      <a:r>
                        <a:rPr lang="es-ES" sz="1100" b="0" dirty="0">
                          <a:solidFill>
                            <a:schemeClr val="bg1"/>
                          </a:solidFill>
                          <a:effectLst/>
                        </a:rPr>
                        <a:t> (3)</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31775" algn="ctr">
                        <a:lnSpc>
                          <a:spcPts val="935"/>
                        </a:lnSpc>
                        <a:spcBef>
                          <a:spcPts val="115"/>
                        </a:spcBef>
                        <a:spcAft>
                          <a:spcPts val="0"/>
                        </a:spcAft>
                      </a:pPr>
                      <a:r>
                        <a:rPr lang="es-ES" sz="1100" b="0" dirty="0">
                          <a:solidFill>
                            <a:schemeClr val="bg1"/>
                          </a:solidFill>
                          <a:effectLst/>
                        </a:rPr>
                        <a:t> (2)</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5100" algn="ctr">
                        <a:lnSpc>
                          <a:spcPts val="935"/>
                        </a:lnSpc>
                        <a:spcBef>
                          <a:spcPts val="115"/>
                        </a:spcBef>
                        <a:spcAft>
                          <a:spcPts val="0"/>
                        </a:spcAft>
                      </a:pPr>
                      <a:r>
                        <a:rPr lang="es-ES" sz="1100" b="0" dirty="0">
                          <a:solidFill>
                            <a:schemeClr val="bg1"/>
                          </a:solidFill>
                          <a:effectLst/>
                        </a:rPr>
                        <a:t>(1)</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477867815"/>
                  </a:ext>
                </a:extLst>
              </a:tr>
              <a:tr h="1142651">
                <a:tc>
                  <a:txBody>
                    <a:bodyPr/>
                    <a:lstStyle/>
                    <a:p>
                      <a:pPr marL="35560" marR="405130" algn="ctr">
                        <a:spcBef>
                          <a:spcPts val="65"/>
                        </a:spcBef>
                        <a:spcAft>
                          <a:spcPts val="0"/>
                        </a:spcAft>
                      </a:pPr>
                      <a:r>
                        <a:rPr lang="es-ES" sz="1100" b="0" dirty="0">
                          <a:solidFill>
                            <a:schemeClr val="bg1"/>
                          </a:solidFill>
                          <a:effectLst/>
                        </a:rPr>
                        <a:t>Título. Nombre de la 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00965" algn="ctr">
                        <a:lnSpc>
                          <a:spcPts val="900"/>
                        </a:lnSpc>
                        <a:spcBef>
                          <a:spcPts val="100"/>
                        </a:spcBef>
                        <a:spcAft>
                          <a:spcPts val="0"/>
                        </a:spcAft>
                      </a:pPr>
                      <a:r>
                        <a:rPr lang="es-ES" sz="1100" b="0" dirty="0">
                          <a:solidFill>
                            <a:schemeClr val="bg1"/>
                          </a:solidFill>
                          <a:effectLst/>
                        </a:rPr>
                        <a:t>El título atrae al lector, es congruente y abarca todas las ideas de la información tratada.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00965" algn="ctr">
                        <a:lnSpc>
                          <a:spcPct val="97000"/>
                        </a:lnSpc>
                        <a:spcBef>
                          <a:spcPts val="100"/>
                        </a:spcBef>
                        <a:spcAft>
                          <a:spcPts val="0"/>
                        </a:spcAft>
                      </a:pPr>
                      <a:r>
                        <a:rPr lang="es-ES" sz="1100" b="0" dirty="0">
                          <a:solidFill>
                            <a:schemeClr val="bg1"/>
                          </a:solidFill>
                          <a:effectLst/>
                        </a:rPr>
                        <a:t>El título abarca algunas de las ideas principales contenidas en la 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algn="ctr">
                        <a:lnSpc>
                          <a:spcPts val="920"/>
                        </a:lnSpc>
                        <a:spcBef>
                          <a:spcPts val="85"/>
                        </a:spcBef>
                        <a:spcAft>
                          <a:spcPts val="0"/>
                        </a:spcAft>
                      </a:pPr>
                      <a:r>
                        <a:rPr lang="es-ES" sz="1100" b="0" dirty="0">
                          <a:solidFill>
                            <a:schemeClr val="bg1"/>
                          </a:solidFill>
                          <a:effectLst/>
                        </a:rPr>
                        <a:t>El título es inexistente</a:t>
                      </a:r>
                      <a:endParaRPr lang="es-MX" sz="1100" b="0" dirty="0">
                        <a:solidFill>
                          <a:schemeClr val="bg1"/>
                        </a:solidFill>
                        <a:effectLst/>
                      </a:endParaRPr>
                    </a:p>
                    <a:p>
                      <a:pPr marL="36830" algn="ctr">
                        <a:lnSpc>
                          <a:spcPts val="920"/>
                        </a:lnSpc>
                        <a:spcBef>
                          <a:spcPts val="255"/>
                        </a:spcBef>
                        <a:spcAft>
                          <a:spcPts val="0"/>
                        </a:spcAft>
                      </a:pPr>
                      <a:r>
                        <a:rPr lang="es-ES" sz="1100" b="0" dirty="0">
                          <a:solidFill>
                            <a:schemeClr val="bg1"/>
                          </a:solidFill>
                          <a:effectLst/>
                        </a:rPr>
                        <a:t>o no tiene relación</a:t>
                      </a:r>
                      <a:endParaRPr lang="es-MX" sz="1100" b="0" dirty="0">
                        <a:solidFill>
                          <a:schemeClr val="bg1"/>
                        </a:solidFill>
                        <a:effectLst/>
                      </a:endParaRPr>
                    </a:p>
                    <a:p>
                      <a:pPr marL="36830" algn="ctr">
                        <a:spcBef>
                          <a:spcPts val="255"/>
                        </a:spcBef>
                        <a:spcAft>
                          <a:spcPts val="0"/>
                        </a:spcAft>
                      </a:pPr>
                      <a:r>
                        <a:rPr lang="es-ES" sz="1100" b="0" dirty="0">
                          <a:solidFill>
                            <a:schemeClr val="bg1"/>
                          </a:solidFill>
                          <a:effectLst/>
                        </a:rPr>
                        <a:t>con el contenido.</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227791501"/>
                  </a:ext>
                </a:extLst>
              </a:tr>
              <a:tr h="922675">
                <a:tc>
                  <a:txBody>
                    <a:bodyPr/>
                    <a:lstStyle/>
                    <a:p>
                      <a:pPr marL="35560" marR="29845" algn="ctr">
                        <a:spcBef>
                          <a:spcPts val="65"/>
                        </a:spcBef>
                        <a:spcAft>
                          <a:spcPts val="0"/>
                        </a:spcAft>
                      </a:pPr>
                      <a:r>
                        <a:rPr lang="es-ES" sz="1100" b="0" dirty="0">
                          <a:solidFill>
                            <a:schemeClr val="bg1"/>
                          </a:solidFill>
                          <a:effectLst/>
                        </a:rPr>
                        <a:t>Formato de texto. Tipo, forma y color de letra utilizado.</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29210" algn="ctr">
                        <a:lnSpc>
                          <a:spcPts val="900"/>
                        </a:lnSpc>
                        <a:spcBef>
                          <a:spcPts val="130"/>
                        </a:spcBef>
                        <a:spcAft>
                          <a:spcPts val="0"/>
                        </a:spcAft>
                      </a:pPr>
                      <a:r>
                        <a:rPr lang="es-ES" sz="1100" b="0" dirty="0">
                          <a:solidFill>
                            <a:schemeClr val="bg1"/>
                          </a:solidFill>
                          <a:effectLst/>
                        </a:rPr>
                        <a:t>El tipo, color y tamaño de letra  utilizado permite una lectura </a:t>
                      </a:r>
                      <a:r>
                        <a:rPr lang="es-MX" sz="1100" b="0" noProof="0" dirty="0" err="1">
                          <a:solidFill>
                            <a:schemeClr val="bg1"/>
                          </a:solidFill>
                          <a:effectLst/>
                        </a:rPr>
                        <a:t>ﬂuida</a:t>
                      </a:r>
                      <a:r>
                        <a:rPr lang="es-ES" sz="1100" b="0" dirty="0">
                          <a:solidFill>
                            <a:schemeClr val="bg1"/>
                          </a:solidFill>
                          <a:effectLst/>
                        </a:rPr>
                        <a:t> de la</a:t>
                      </a:r>
                      <a:r>
                        <a:rPr lang="es-ES" sz="1100" b="0" spc="10" dirty="0">
                          <a:solidFill>
                            <a:schemeClr val="bg1"/>
                          </a:solidFill>
                          <a:effectLst/>
                        </a:rPr>
                        <a:t> </a:t>
                      </a:r>
                      <a:r>
                        <a:rPr lang="es-ES" sz="1100" b="0" spc="-15" dirty="0">
                          <a:solidFill>
                            <a:schemeClr val="bg1"/>
                          </a:solidFill>
                          <a:effectLst/>
                        </a:rPr>
                        <a:t>información.</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60325" algn="ctr">
                        <a:lnSpc>
                          <a:spcPts val="900"/>
                        </a:lnSpc>
                        <a:spcBef>
                          <a:spcPts val="130"/>
                        </a:spcBef>
                        <a:spcAft>
                          <a:spcPts val="0"/>
                        </a:spcAft>
                      </a:pPr>
                      <a:r>
                        <a:rPr lang="es-ES" sz="1100" b="0" dirty="0">
                          <a:solidFill>
                            <a:schemeClr val="bg1"/>
                          </a:solidFill>
                          <a:effectLst/>
                        </a:rPr>
                        <a:t>En segmentos el tamaño, color o el tipo de letra complican la lectura de información.</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74295" algn="ctr">
                        <a:lnSpc>
                          <a:spcPts val="900"/>
                        </a:lnSpc>
                        <a:spcBef>
                          <a:spcPts val="130"/>
                        </a:spcBef>
                        <a:spcAft>
                          <a:spcPts val="0"/>
                        </a:spcAft>
                      </a:pPr>
                      <a:r>
                        <a:rPr lang="es-ES" sz="1100" b="0" dirty="0">
                          <a:solidFill>
                            <a:schemeClr val="bg1"/>
                          </a:solidFill>
                          <a:effectLst/>
                        </a:rPr>
                        <a:t>El tipo de letra es muy variado o tan pequeño que complica la lectura ágil.</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648061866"/>
                  </a:ext>
                </a:extLst>
              </a:tr>
              <a:tr h="1362626">
                <a:tc>
                  <a:txBody>
                    <a:bodyPr/>
                    <a:lstStyle/>
                    <a:p>
                      <a:pPr marL="35560" marR="29845" algn="ctr">
                        <a:spcBef>
                          <a:spcPts val="65"/>
                        </a:spcBef>
                        <a:spcAft>
                          <a:spcPts val="0"/>
                        </a:spcAft>
                      </a:pPr>
                      <a:r>
                        <a:rPr lang="es-ES" sz="1100" b="0">
                          <a:solidFill>
                            <a:schemeClr val="bg1"/>
                          </a:solidFill>
                          <a:effectLst/>
                        </a:rPr>
                        <a:t>Colores. Combinaciones realizadas.</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33655" algn="ctr">
                        <a:lnSpc>
                          <a:spcPts val="900"/>
                        </a:lnSpc>
                        <a:spcBef>
                          <a:spcPts val="130"/>
                        </a:spcBef>
                        <a:spcAft>
                          <a:spcPts val="0"/>
                        </a:spcAft>
                      </a:pPr>
                      <a:r>
                        <a:rPr lang="es-ES" sz="1100" b="0" dirty="0">
                          <a:solidFill>
                            <a:schemeClr val="bg1"/>
                          </a:solidFill>
                          <a:effectLst/>
                        </a:rPr>
                        <a:t>La selección de todos los colores y las texturas utilizadas ha sido </a:t>
                      </a:r>
                      <a:r>
                        <a:rPr lang="es-ES" sz="1100" b="0" dirty="0" err="1">
                          <a:solidFill>
                            <a:schemeClr val="bg1"/>
                          </a:solidFill>
                          <a:effectLst/>
                        </a:rPr>
                        <a:t>eﬁcaz</a:t>
                      </a:r>
                      <a:r>
                        <a:rPr lang="es-ES" sz="1100" b="0" dirty="0">
                          <a:solidFill>
                            <a:schemeClr val="bg1"/>
                          </a:solidFill>
                          <a:effectLst/>
                        </a:rPr>
                        <a:t>, incrementando la visibilidad del mensaje de la</a:t>
                      </a:r>
                      <a:r>
                        <a:rPr lang="es-ES" sz="1100" b="0" spc="75" dirty="0">
                          <a:solidFill>
                            <a:schemeClr val="bg1"/>
                          </a:solidFill>
                          <a:effectLst/>
                        </a:rPr>
                        <a:t> </a:t>
                      </a:r>
                      <a:r>
                        <a:rPr lang="es-ES" sz="1100" b="0" dirty="0">
                          <a:solidFill>
                            <a:schemeClr val="bg1"/>
                          </a:solidFill>
                          <a:effectLst/>
                        </a:rPr>
                        <a:t>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00965" algn="ctr">
                        <a:spcBef>
                          <a:spcPts val="130"/>
                        </a:spcBef>
                        <a:spcAft>
                          <a:spcPts val="0"/>
                        </a:spcAft>
                      </a:pPr>
                      <a:r>
                        <a:rPr lang="es-ES" sz="1100" b="0">
                          <a:solidFill>
                            <a:schemeClr val="bg1"/>
                          </a:solidFill>
                          <a:effectLst/>
                        </a:rPr>
                        <a:t>La mitad de las texturas y los colores seleccionados ayudan a la visibilidad del</a:t>
                      </a:r>
                      <a:endParaRPr lang="es-MX" sz="1100" b="0">
                        <a:solidFill>
                          <a:schemeClr val="bg1"/>
                        </a:solidFill>
                        <a:effectLst/>
                      </a:endParaRPr>
                    </a:p>
                    <a:p>
                      <a:pPr marL="36195" algn="ctr">
                        <a:spcBef>
                          <a:spcPts val="255"/>
                        </a:spcBef>
                        <a:spcAft>
                          <a:spcPts val="0"/>
                        </a:spcAft>
                      </a:pPr>
                      <a:r>
                        <a:rPr lang="es-ES" sz="1100" b="0">
                          <a:solidFill>
                            <a:schemeClr val="bg1"/>
                          </a:solidFill>
                          <a:effectLst/>
                        </a:rPr>
                        <a:t>mensaje de la infografía.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34925" algn="ctr">
                        <a:spcBef>
                          <a:spcPts val="130"/>
                        </a:spcBef>
                        <a:spcAft>
                          <a:spcPts val="0"/>
                        </a:spcAft>
                      </a:pPr>
                      <a:r>
                        <a:rPr lang="es-ES" sz="1100" b="0" dirty="0">
                          <a:solidFill>
                            <a:schemeClr val="bg1"/>
                          </a:solidFill>
                          <a:effectLst/>
                        </a:rPr>
                        <a:t>Las texturas o los colores seleccionados </a:t>
                      </a:r>
                      <a:r>
                        <a:rPr lang="es-ES" sz="1100" b="0" dirty="0" err="1">
                          <a:solidFill>
                            <a:schemeClr val="bg1"/>
                          </a:solidFill>
                          <a:effectLst/>
                        </a:rPr>
                        <a:t>diﬁcultan</a:t>
                      </a:r>
                      <a:r>
                        <a:rPr lang="es-ES" sz="1100" b="0" dirty="0">
                          <a:solidFill>
                            <a:schemeClr val="bg1"/>
                          </a:solidFill>
                          <a:effectLst/>
                        </a:rPr>
                        <a:t> la lectura del mensaje de la</a:t>
                      </a:r>
                      <a:r>
                        <a:rPr lang="es-ES" sz="1100" b="0" spc="55" dirty="0">
                          <a:solidFill>
                            <a:schemeClr val="bg1"/>
                          </a:solidFill>
                          <a:effectLst/>
                        </a:rPr>
                        <a:t> </a:t>
                      </a:r>
                      <a:r>
                        <a:rPr lang="es-ES" sz="1100" b="0" spc="-15" dirty="0">
                          <a:solidFill>
                            <a:schemeClr val="bg1"/>
                          </a:solidFill>
                          <a:effectLst/>
                        </a:rPr>
                        <a:t>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107903183"/>
                  </a:ext>
                </a:extLst>
              </a:tr>
            </a:tbl>
          </a:graphicData>
        </a:graphic>
      </p:graphicFrame>
    </p:spTree>
    <p:extLst>
      <p:ext uri="{BB962C8B-B14F-4D97-AF65-F5344CB8AC3E}">
        <p14:creationId xmlns:p14="http://schemas.microsoft.com/office/powerpoint/2010/main" val="1479157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CAC8689F-A66C-407B-92BD-554356B587E7}"/>
              </a:ext>
            </a:extLst>
          </p:cNvPr>
          <p:cNvGraphicFramePr>
            <a:graphicFrameLocks noGrp="1"/>
          </p:cNvGraphicFramePr>
          <p:nvPr>
            <p:extLst>
              <p:ext uri="{D42A27DB-BD31-4B8C-83A1-F6EECF244321}">
                <p14:modId xmlns:p14="http://schemas.microsoft.com/office/powerpoint/2010/main" val="2647534936"/>
              </p:ext>
            </p:extLst>
          </p:nvPr>
        </p:nvGraphicFramePr>
        <p:xfrm>
          <a:off x="2231397" y="645667"/>
          <a:ext cx="7729206" cy="5566666"/>
        </p:xfrm>
        <a:graphic>
          <a:graphicData uri="http://schemas.openxmlformats.org/drawingml/2006/table">
            <a:tbl>
              <a:tblPr firstRow="1" firstCol="1" lastRow="1" lastCol="1" bandRow="1" bandCol="1">
                <a:tableStyleId>{5C22544A-7EE6-4342-B048-85BDC9FD1C3A}</a:tableStyleId>
              </a:tblPr>
              <a:tblGrid>
                <a:gridCol w="1823585">
                  <a:extLst>
                    <a:ext uri="{9D8B030D-6E8A-4147-A177-3AD203B41FA5}">
                      <a16:colId xmlns="" xmlns:a16="http://schemas.microsoft.com/office/drawing/2014/main" val="2944714664"/>
                    </a:ext>
                  </a:extLst>
                </a:gridCol>
                <a:gridCol w="1967812">
                  <a:extLst>
                    <a:ext uri="{9D8B030D-6E8A-4147-A177-3AD203B41FA5}">
                      <a16:colId xmlns="" xmlns:a16="http://schemas.microsoft.com/office/drawing/2014/main" val="4006702366"/>
                    </a:ext>
                  </a:extLst>
                </a:gridCol>
                <a:gridCol w="1967812">
                  <a:extLst>
                    <a:ext uri="{9D8B030D-6E8A-4147-A177-3AD203B41FA5}">
                      <a16:colId xmlns="" xmlns:a16="http://schemas.microsoft.com/office/drawing/2014/main" val="2419219647"/>
                    </a:ext>
                  </a:extLst>
                </a:gridCol>
                <a:gridCol w="1969997">
                  <a:extLst>
                    <a:ext uri="{9D8B030D-6E8A-4147-A177-3AD203B41FA5}">
                      <a16:colId xmlns="" xmlns:a16="http://schemas.microsoft.com/office/drawing/2014/main" val="1693825317"/>
                    </a:ext>
                  </a:extLst>
                </a:gridCol>
              </a:tblGrid>
              <a:tr h="1447098">
                <a:tc>
                  <a:txBody>
                    <a:bodyPr/>
                    <a:lstStyle/>
                    <a:p>
                      <a:pPr marL="35560" marR="29845" algn="ctr">
                        <a:spcBef>
                          <a:spcPts val="65"/>
                        </a:spcBef>
                        <a:spcAft>
                          <a:spcPts val="0"/>
                        </a:spcAft>
                      </a:pPr>
                      <a:r>
                        <a:rPr lang="es-ES" sz="1100" b="0" dirty="0">
                          <a:solidFill>
                            <a:schemeClr val="bg1"/>
                          </a:solidFill>
                          <a:effectLst/>
                        </a:rPr>
                        <a:t>Integración. Articulación de recursos </a:t>
                      </a:r>
                      <a:r>
                        <a:rPr lang="es-MX" sz="1100" b="0" noProof="0" dirty="0" err="1">
                          <a:solidFill>
                            <a:schemeClr val="bg1"/>
                          </a:solidFill>
                          <a:effectLst/>
                        </a:rPr>
                        <a:t>gráﬁcos</a:t>
                      </a:r>
                      <a:r>
                        <a:rPr lang="es-ES" sz="1100" b="0" dirty="0">
                          <a:solidFill>
                            <a:schemeClr val="bg1"/>
                          </a:solidFill>
                          <a:effectLst/>
                        </a:rPr>
                        <a:t> y textuales.</a:t>
                      </a:r>
                      <a:endParaRPr lang="es-MX" sz="11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73660" algn="ctr">
                        <a:lnSpc>
                          <a:spcPct val="97000"/>
                        </a:lnSpc>
                        <a:spcBef>
                          <a:spcPts val="145"/>
                        </a:spcBef>
                        <a:spcAft>
                          <a:spcPts val="0"/>
                        </a:spcAft>
                      </a:pPr>
                      <a:r>
                        <a:rPr lang="es-ES" sz="1100" b="0" dirty="0">
                          <a:solidFill>
                            <a:schemeClr val="bg1"/>
                          </a:solidFill>
                          <a:effectLst/>
                        </a:rPr>
                        <a:t>Todos los componentes ya sean los </a:t>
                      </a:r>
                      <a:r>
                        <a:rPr lang="es-MX" sz="1100" b="0" noProof="0" dirty="0" err="1">
                          <a:solidFill>
                            <a:schemeClr val="bg1"/>
                          </a:solidFill>
                          <a:effectLst/>
                        </a:rPr>
                        <a:t>gráﬁcos</a:t>
                      </a:r>
                      <a:r>
                        <a:rPr lang="es-ES" sz="1100" b="0" dirty="0">
                          <a:solidFill>
                            <a:schemeClr val="bg1"/>
                          </a:solidFill>
                          <a:effectLst/>
                        </a:rPr>
                        <a:t> y los textos están relacionados de tal forma que unifican el mensaje de la 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39370" algn="ctr">
                        <a:lnSpc>
                          <a:spcPct val="97000"/>
                        </a:lnSpc>
                        <a:spcBef>
                          <a:spcPts val="100"/>
                        </a:spcBef>
                        <a:spcAft>
                          <a:spcPts val="0"/>
                        </a:spcAft>
                      </a:pPr>
                      <a:r>
                        <a:rPr lang="es-ES" sz="1100" b="0" dirty="0">
                          <a:solidFill>
                            <a:schemeClr val="bg1"/>
                          </a:solidFill>
                          <a:effectLst/>
                        </a:rPr>
                        <a:t>Los componentes se relacionan, sin </a:t>
                      </a:r>
                      <a:r>
                        <a:rPr lang="es-ES" sz="1100" b="0" spc="-15" dirty="0">
                          <a:solidFill>
                            <a:schemeClr val="bg1"/>
                          </a:solidFill>
                          <a:effectLst/>
                        </a:rPr>
                        <a:t>embargo, </a:t>
                      </a:r>
                      <a:r>
                        <a:rPr lang="es-ES" sz="1100" b="0" dirty="0">
                          <a:solidFill>
                            <a:schemeClr val="bg1"/>
                          </a:solidFill>
                          <a:effectLst/>
                        </a:rPr>
                        <a:t>hay un gráfico o un texto utilizado que no se integra o segmenta el mensaje de la 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28575" algn="ctr">
                        <a:lnSpc>
                          <a:spcPct val="98000"/>
                        </a:lnSpc>
                        <a:spcBef>
                          <a:spcPts val="135"/>
                        </a:spcBef>
                        <a:spcAft>
                          <a:spcPts val="0"/>
                        </a:spcAft>
                      </a:pPr>
                      <a:r>
                        <a:rPr lang="es-ES" sz="1100" b="0" dirty="0">
                          <a:solidFill>
                            <a:schemeClr val="bg1"/>
                          </a:solidFill>
                          <a:effectLst/>
                        </a:rPr>
                        <a:t>Los </a:t>
                      </a:r>
                      <a:r>
                        <a:rPr lang="es-ES" sz="1100" b="0" dirty="0" err="1">
                          <a:solidFill>
                            <a:schemeClr val="bg1"/>
                          </a:solidFill>
                          <a:effectLst/>
                        </a:rPr>
                        <a:t>gráﬁcos</a:t>
                      </a:r>
                      <a:r>
                        <a:rPr lang="es-ES" sz="1100" b="0" dirty="0">
                          <a:solidFill>
                            <a:schemeClr val="bg1"/>
                          </a:solidFill>
                          <a:effectLst/>
                        </a:rPr>
                        <a:t> o los textos están desarticulados, resulta difícil su integración en el mensaje de la</a:t>
                      </a:r>
                      <a:r>
                        <a:rPr lang="es-ES" sz="1100" b="0" spc="55" dirty="0">
                          <a:solidFill>
                            <a:schemeClr val="bg1"/>
                          </a:solidFill>
                          <a:effectLst/>
                        </a:rPr>
                        <a:t> </a:t>
                      </a:r>
                      <a:r>
                        <a:rPr lang="es-ES" sz="1100" b="0" spc="-15" dirty="0">
                          <a:solidFill>
                            <a:schemeClr val="bg1"/>
                          </a:solidFill>
                          <a:effectLst/>
                        </a:rPr>
                        <a:t>infografía.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4101231825"/>
                  </a:ext>
                </a:extLst>
              </a:tr>
              <a:tr h="2330072">
                <a:tc>
                  <a:txBody>
                    <a:bodyPr/>
                    <a:lstStyle/>
                    <a:p>
                      <a:pPr marL="35560" marR="389255" algn="ctr">
                        <a:spcBef>
                          <a:spcPts val="65"/>
                        </a:spcBef>
                        <a:spcAft>
                          <a:spcPts val="0"/>
                        </a:spcAft>
                      </a:pPr>
                      <a:r>
                        <a:rPr lang="es-ES" sz="1100" b="0">
                          <a:solidFill>
                            <a:schemeClr val="bg1"/>
                          </a:solidFill>
                          <a:effectLst/>
                        </a:rPr>
                        <a:t>Información. Contenido del mensaje de la infografía.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88265" algn="ctr">
                        <a:lnSpc>
                          <a:spcPct val="97000"/>
                        </a:lnSpc>
                        <a:spcBef>
                          <a:spcPts val="145"/>
                        </a:spcBef>
                        <a:spcAft>
                          <a:spcPts val="0"/>
                        </a:spcAft>
                      </a:pPr>
                      <a:r>
                        <a:rPr lang="es-ES" sz="1100" b="0">
                          <a:solidFill>
                            <a:schemeClr val="bg1"/>
                          </a:solidFill>
                          <a:effectLst/>
                        </a:rPr>
                        <a:t>El contenido se encuentra organizado en secciones al</a:t>
                      </a:r>
                      <a:endParaRPr lang="es-MX" sz="1100" b="0">
                        <a:solidFill>
                          <a:schemeClr val="bg1"/>
                        </a:solidFill>
                        <a:effectLst/>
                      </a:endParaRPr>
                    </a:p>
                    <a:p>
                      <a:pPr marL="36195" algn="ctr">
                        <a:lnSpc>
                          <a:spcPct val="96000"/>
                        </a:lnSpc>
                        <a:spcBef>
                          <a:spcPts val="15"/>
                        </a:spcBef>
                        <a:spcAft>
                          <a:spcPts val="0"/>
                        </a:spcAft>
                      </a:pPr>
                      <a:r>
                        <a:rPr lang="es-ES" sz="1100" b="0">
                          <a:solidFill>
                            <a:schemeClr val="bg1"/>
                          </a:solidFill>
                          <a:effectLst/>
                        </a:rPr>
                        <a:t>utilizar subtítulos para distinguirlas, dando una secuencia de lectura.</a:t>
                      </a:r>
                      <a:endParaRPr lang="es-MX" sz="1100" b="0">
                        <a:solidFill>
                          <a:schemeClr val="bg1"/>
                        </a:solidFill>
                        <a:effectLst/>
                      </a:endParaRPr>
                    </a:p>
                    <a:p>
                      <a:pPr marL="36195" algn="ctr">
                        <a:spcBef>
                          <a:spcPts val="25"/>
                        </a:spcBef>
                        <a:spcAft>
                          <a:spcPts val="0"/>
                        </a:spcAft>
                      </a:pPr>
                      <a:r>
                        <a:rPr lang="es-ES" sz="1100" b="0">
                          <a:solidFill>
                            <a:schemeClr val="bg1"/>
                          </a:solidFill>
                          <a:effectLst/>
                        </a:rPr>
                        <a:t> </a:t>
                      </a:r>
                      <a:endParaRPr lang="es-MX" sz="1100" b="0">
                        <a:solidFill>
                          <a:schemeClr val="bg1"/>
                        </a:solidFill>
                        <a:effectLst/>
                      </a:endParaRPr>
                    </a:p>
                    <a:p>
                      <a:pPr marL="36195" marR="116205" indent="-635" algn="ctr">
                        <a:lnSpc>
                          <a:spcPct val="97000"/>
                        </a:lnSpc>
                        <a:spcBef>
                          <a:spcPts val="255"/>
                        </a:spcBef>
                        <a:spcAft>
                          <a:spcPts val="0"/>
                        </a:spcAft>
                      </a:pPr>
                      <a:r>
                        <a:rPr lang="es-ES" sz="1100" b="0">
                          <a:solidFill>
                            <a:schemeClr val="bg1"/>
                          </a:solidFill>
                          <a:effectLst/>
                        </a:rPr>
                        <a:t>El texto es</a:t>
                      </a:r>
                      <a:r>
                        <a:rPr lang="es-ES" sz="1100" b="0" spc="-140">
                          <a:solidFill>
                            <a:schemeClr val="bg1"/>
                          </a:solidFill>
                          <a:effectLst/>
                        </a:rPr>
                        <a:t> </a:t>
                      </a:r>
                      <a:r>
                        <a:rPr lang="es-ES" sz="1100" b="0">
                          <a:solidFill>
                            <a:schemeClr val="bg1"/>
                          </a:solidFill>
                          <a:effectLst/>
                        </a:rPr>
                        <a:t>suftciente, los datos relevantes y las imágenes</a:t>
                      </a:r>
                      <a:r>
                        <a:rPr lang="es-ES" sz="1100" b="0" spc="165">
                          <a:solidFill>
                            <a:schemeClr val="bg1"/>
                          </a:solidFill>
                          <a:effectLst/>
                        </a:rPr>
                        <a:t> </a:t>
                      </a:r>
                      <a:r>
                        <a:rPr lang="es-ES" sz="1100" b="0">
                          <a:solidFill>
                            <a:schemeClr val="bg1"/>
                          </a:solidFill>
                          <a:effectLst/>
                        </a:rPr>
                        <a:t>se</a:t>
                      </a:r>
                      <a:endParaRPr lang="es-MX" sz="1100" b="0">
                        <a:solidFill>
                          <a:schemeClr val="bg1"/>
                        </a:solidFill>
                        <a:effectLst/>
                      </a:endParaRPr>
                    </a:p>
                    <a:p>
                      <a:pPr marL="36195" algn="ctr">
                        <a:spcBef>
                          <a:spcPts val="255"/>
                        </a:spcBef>
                        <a:spcAft>
                          <a:spcPts val="0"/>
                        </a:spcAft>
                      </a:pPr>
                      <a:r>
                        <a:rPr lang="es-ES" sz="1100" b="0">
                          <a:solidFill>
                            <a:schemeClr val="bg1"/>
                          </a:solidFill>
                          <a:effectLst/>
                        </a:rPr>
                        <a:t>relacionan con el tema que se presenta.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47625" algn="ctr">
                        <a:spcBef>
                          <a:spcPts val="130"/>
                        </a:spcBef>
                        <a:spcAft>
                          <a:spcPts val="0"/>
                        </a:spcAft>
                      </a:pPr>
                      <a:r>
                        <a:rPr lang="es-ES" sz="1100" b="0" dirty="0">
                          <a:solidFill>
                            <a:schemeClr val="bg1"/>
                          </a:solidFill>
                          <a:effectLst/>
                        </a:rPr>
                        <a:t>El contenido muestra cierta organización, aunque no  se </a:t>
                      </a:r>
                      <a:r>
                        <a:rPr lang="es-ES" sz="1100" b="0" dirty="0" err="1">
                          <a:solidFill>
                            <a:schemeClr val="bg1"/>
                          </a:solidFill>
                          <a:effectLst/>
                        </a:rPr>
                        <a:t>identiﬁcan</a:t>
                      </a:r>
                      <a:r>
                        <a:rPr lang="es-ES" sz="1100" b="0" dirty="0">
                          <a:solidFill>
                            <a:schemeClr val="bg1"/>
                          </a:solidFill>
                          <a:effectLst/>
                        </a:rPr>
                        <a:t> las secciones de forma clara, o  no hay subtítulos para distinguirlas.</a:t>
                      </a:r>
                      <a:endParaRPr lang="es-MX" sz="1100" b="0" dirty="0">
                        <a:solidFill>
                          <a:schemeClr val="bg1"/>
                        </a:solidFill>
                        <a:effectLst/>
                      </a:endParaRPr>
                    </a:p>
                    <a:p>
                      <a:pPr marL="36195" algn="ctr">
                        <a:spcBef>
                          <a:spcPts val="255"/>
                        </a:spcBef>
                        <a:spcAft>
                          <a:spcPts val="0"/>
                        </a:spcAft>
                      </a:pPr>
                      <a:r>
                        <a:rPr lang="es-ES" sz="1100" b="0" dirty="0">
                          <a:solidFill>
                            <a:schemeClr val="bg1"/>
                          </a:solidFill>
                          <a:effectLst/>
                        </a:rPr>
                        <a:t> </a:t>
                      </a:r>
                      <a:endParaRPr lang="es-MX" sz="1100" b="0" dirty="0">
                        <a:solidFill>
                          <a:schemeClr val="bg1"/>
                        </a:solidFill>
                        <a:effectLst/>
                      </a:endParaRPr>
                    </a:p>
                    <a:p>
                      <a:pPr marL="36195" marR="60325" algn="ctr">
                        <a:lnSpc>
                          <a:spcPts val="900"/>
                        </a:lnSpc>
                        <a:spcBef>
                          <a:spcPts val="255"/>
                        </a:spcBef>
                        <a:spcAft>
                          <a:spcPts val="0"/>
                        </a:spcAft>
                      </a:pPr>
                      <a:r>
                        <a:rPr lang="es-ES" sz="1100" b="0" dirty="0">
                          <a:solidFill>
                            <a:schemeClr val="bg1"/>
                          </a:solidFill>
                          <a:effectLst/>
                        </a:rPr>
                        <a:t>El texto es </a:t>
                      </a:r>
                      <a:r>
                        <a:rPr lang="es-ES" sz="1100" b="0" dirty="0" err="1">
                          <a:solidFill>
                            <a:schemeClr val="bg1"/>
                          </a:solidFill>
                          <a:effectLst/>
                        </a:rPr>
                        <a:t>insuﬁciente</a:t>
                      </a:r>
                      <a:r>
                        <a:rPr lang="es-ES" sz="1100" b="0" dirty="0">
                          <a:solidFill>
                            <a:schemeClr val="bg1"/>
                          </a:solidFill>
                          <a:effectLst/>
                        </a:rPr>
                        <a:t>, los datos son poco relevantes o las imágenes poco se relacionan con el tema.</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440690" algn="ctr">
                        <a:spcBef>
                          <a:spcPts val="130"/>
                        </a:spcBef>
                        <a:spcAft>
                          <a:spcPts val="0"/>
                        </a:spcAft>
                      </a:pPr>
                      <a:r>
                        <a:rPr lang="es-ES" sz="1100" b="0" dirty="0">
                          <a:solidFill>
                            <a:schemeClr val="bg1"/>
                          </a:solidFill>
                          <a:effectLst/>
                        </a:rPr>
                        <a:t>El contenido se encuentra </a:t>
                      </a:r>
                      <a:r>
                        <a:rPr lang="es-ES" sz="1100" b="0" spc="-5" dirty="0">
                          <a:solidFill>
                            <a:schemeClr val="bg1"/>
                          </a:solidFill>
                          <a:effectLst/>
                        </a:rPr>
                        <a:t>desorganizado.</a:t>
                      </a:r>
                      <a:endParaRPr lang="es-MX" sz="1100" b="0" dirty="0">
                        <a:solidFill>
                          <a:schemeClr val="bg1"/>
                        </a:solidFill>
                        <a:effectLst/>
                      </a:endParaRPr>
                    </a:p>
                    <a:p>
                      <a:pPr marL="36195" algn="ctr">
                        <a:spcBef>
                          <a:spcPts val="255"/>
                        </a:spcBef>
                        <a:spcAft>
                          <a:spcPts val="0"/>
                        </a:spcAft>
                      </a:pPr>
                      <a:r>
                        <a:rPr lang="es-ES" sz="1100" b="0" dirty="0">
                          <a:solidFill>
                            <a:schemeClr val="bg1"/>
                          </a:solidFill>
                          <a:effectLst/>
                        </a:rPr>
                        <a:t> </a:t>
                      </a:r>
                      <a:endParaRPr lang="es-MX" sz="1100" b="0" dirty="0">
                        <a:solidFill>
                          <a:schemeClr val="bg1"/>
                        </a:solidFill>
                        <a:effectLst/>
                      </a:endParaRPr>
                    </a:p>
                    <a:p>
                      <a:pPr marL="36830" algn="ctr">
                        <a:spcBef>
                          <a:spcPts val="785"/>
                        </a:spcBef>
                        <a:spcAft>
                          <a:spcPts val="0"/>
                        </a:spcAft>
                      </a:pPr>
                      <a:r>
                        <a:rPr lang="es-ES" sz="1100" b="0" dirty="0">
                          <a:solidFill>
                            <a:schemeClr val="bg1"/>
                          </a:solidFill>
                          <a:effectLst/>
                        </a:rPr>
                        <a:t>El texto es cargado o tiene información e imágenes que poco aportan a la claridad del tema tratado.</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642953948"/>
                  </a:ext>
                </a:extLst>
              </a:tr>
              <a:tr h="1789496">
                <a:tc>
                  <a:txBody>
                    <a:bodyPr/>
                    <a:lstStyle/>
                    <a:p>
                      <a:pPr marL="35560" marR="405130" algn="ctr">
                        <a:spcBef>
                          <a:spcPts val="65"/>
                        </a:spcBef>
                        <a:spcAft>
                          <a:spcPts val="0"/>
                        </a:spcAft>
                      </a:pPr>
                      <a:r>
                        <a:rPr lang="es-ES" sz="1100" b="0">
                          <a:solidFill>
                            <a:schemeClr val="bg1"/>
                          </a:solidFill>
                          <a:effectLst/>
                        </a:rPr>
                        <a:t>Referentes. Sustento de la información.</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73355" algn="ctr">
                        <a:spcBef>
                          <a:spcPts val="130"/>
                        </a:spcBef>
                        <a:spcAft>
                          <a:spcPts val="0"/>
                        </a:spcAft>
                      </a:pPr>
                      <a:r>
                        <a:rPr lang="es-ES" sz="1100" b="0">
                          <a:solidFill>
                            <a:schemeClr val="bg1"/>
                          </a:solidFill>
                          <a:effectLst/>
                        </a:rPr>
                        <a:t>La información es veraz y  sustentada en fuentes conﬁables (expertos,</a:t>
                      </a:r>
                      <a:r>
                        <a:rPr lang="es-ES" sz="1100" b="0" spc="25">
                          <a:solidFill>
                            <a:schemeClr val="bg1"/>
                          </a:solidFill>
                          <a:effectLst/>
                        </a:rPr>
                        <a:t> </a:t>
                      </a:r>
                      <a:r>
                        <a:rPr lang="es-ES" sz="1100" b="0">
                          <a:solidFill>
                            <a:schemeClr val="bg1"/>
                          </a:solidFill>
                          <a:effectLst/>
                        </a:rPr>
                        <a:t>artículos</a:t>
                      </a:r>
                      <a:endParaRPr lang="es-MX" sz="1100" b="0">
                        <a:solidFill>
                          <a:schemeClr val="bg1"/>
                        </a:solidFill>
                        <a:effectLst/>
                      </a:endParaRPr>
                    </a:p>
                    <a:p>
                      <a:pPr marL="36195" marR="299720" algn="ctr">
                        <a:spcBef>
                          <a:spcPts val="255"/>
                        </a:spcBef>
                        <a:spcAft>
                          <a:spcPts val="0"/>
                        </a:spcAft>
                      </a:pPr>
                      <a:r>
                        <a:rPr lang="es-ES" sz="1100" b="0">
                          <a:solidFill>
                            <a:schemeClr val="bg1"/>
                          </a:solidFill>
                          <a:effectLst/>
                        </a:rPr>
                        <a:t>u organizaciones) y se encuentran correctamente</a:t>
                      </a:r>
                      <a:endParaRPr lang="es-MX" sz="1100" b="0">
                        <a:solidFill>
                          <a:schemeClr val="bg1"/>
                        </a:solidFill>
                        <a:effectLst/>
                      </a:endParaRPr>
                    </a:p>
                    <a:p>
                      <a:pPr marL="36195" algn="ctr">
                        <a:lnSpc>
                          <a:spcPts val="900"/>
                        </a:lnSpc>
                        <a:spcBef>
                          <a:spcPts val="255"/>
                        </a:spcBef>
                        <a:spcAft>
                          <a:spcPts val="0"/>
                        </a:spcAft>
                      </a:pPr>
                      <a:r>
                        <a:rPr lang="es-ES" sz="1100" b="0">
                          <a:solidFill>
                            <a:schemeClr val="bg1"/>
                          </a:solidFill>
                          <a:effectLst/>
                        </a:rPr>
                        <a:t>referenciadas con un estilo de citación.</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70180" algn="ctr">
                        <a:spcBef>
                          <a:spcPts val="130"/>
                        </a:spcBef>
                        <a:spcAft>
                          <a:spcPts val="0"/>
                        </a:spcAft>
                      </a:pPr>
                      <a:r>
                        <a:rPr lang="es-ES" sz="1100" b="0">
                          <a:solidFill>
                            <a:schemeClr val="bg1"/>
                          </a:solidFill>
                          <a:effectLst/>
                        </a:rPr>
                        <a:t>Realiza referencias en fuentes conﬁables de información (expertos, artículos</a:t>
                      </a:r>
                      <a:r>
                        <a:rPr lang="es-ES" sz="1100" b="0" spc="90">
                          <a:solidFill>
                            <a:schemeClr val="bg1"/>
                          </a:solidFill>
                          <a:effectLst/>
                        </a:rPr>
                        <a:t> </a:t>
                      </a:r>
                      <a:r>
                        <a:rPr lang="es-ES" sz="1100" b="0">
                          <a:solidFill>
                            <a:schemeClr val="bg1"/>
                          </a:solidFill>
                          <a:effectLst/>
                        </a:rPr>
                        <a:t>u</a:t>
                      </a:r>
                      <a:endParaRPr lang="es-MX" sz="1100" b="0">
                        <a:solidFill>
                          <a:schemeClr val="bg1"/>
                        </a:solidFill>
                        <a:effectLst/>
                      </a:endParaRPr>
                    </a:p>
                    <a:p>
                      <a:pPr marL="36195" marR="29210" algn="ctr">
                        <a:spcBef>
                          <a:spcPts val="255"/>
                        </a:spcBef>
                        <a:spcAft>
                          <a:spcPts val="0"/>
                        </a:spcAft>
                      </a:pPr>
                      <a:r>
                        <a:rPr lang="es-ES" sz="1100" b="0">
                          <a:solidFill>
                            <a:schemeClr val="bg1"/>
                          </a:solidFill>
                          <a:effectLst/>
                        </a:rPr>
                        <a:t>organizaciones) aunque no se sigue ningún estilo de citación.</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48260" algn="ctr">
                        <a:spcBef>
                          <a:spcPts val="130"/>
                        </a:spcBef>
                        <a:spcAft>
                          <a:spcPts val="0"/>
                        </a:spcAft>
                      </a:pPr>
                      <a:r>
                        <a:rPr lang="es-ES" sz="1100" b="0" dirty="0">
                          <a:solidFill>
                            <a:schemeClr val="bg1"/>
                          </a:solidFill>
                          <a:effectLst/>
                        </a:rPr>
                        <a:t>Se incluyen links de sus referentes o no se citan las fuentes utilizadas.</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345036281"/>
                  </a:ext>
                </a:extLst>
              </a:tr>
            </a:tbl>
          </a:graphicData>
        </a:graphic>
      </p:graphicFrame>
    </p:spTree>
    <p:extLst>
      <p:ext uri="{BB962C8B-B14F-4D97-AF65-F5344CB8AC3E}">
        <p14:creationId xmlns:p14="http://schemas.microsoft.com/office/powerpoint/2010/main" val="147651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84DB8B6F-05D7-4AE4-9DBA-41BA0C354487}"/>
              </a:ext>
            </a:extLst>
          </p:cNvPr>
          <p:cNvGraphicFramePr>
            <a:graphicFrameLocks noGrp="1"/>
          </p:cNvGraphicFramePr>
          <p:nvPr>
            <p:extLst>
              <p:ext uri="{D42A27DB-BD31-4B8C-83A1-F6EECF244321}">
                <p14:modId xmlns:p14="http://schemas.microsoft.com/office/powerpoint/2010/main" val="1216349766"/>
              </p:ext>
            </p:extLst>
          </p:nvPr>
        </p:nvGraphicFramePr>
        <p:xfrm>
          <a:off x="2063087" y="586854"/>
          <a:ext cx="8065826" cy="5322628"/>
        </p:xfrm>
        <a:graphic>
          <a:graphicData uri="http://schemas.openxmlformats.org/drawingml/2006/table">
            <a:tbl>
              <a:tblPr firstRow="1" firstCol="1" lastRow="1" lastCol="1" bandRow="1" bandCol="1">
                <a:tableStyleId>{5C22544A-7EE6-4342-B048-85BDC9FD1C3A}</a:tableStyleId>
              </a:tblPr>
              <a:tblGrid>
                <a:gridCol w="1903006">
                  <a:extLst>
                    <a:ext uri="{9D8B030D-6E8A-4147-A177-3AD203B41FA5}">
                      <a16:colId xmlns="" xmlns:a16="http://schemas.microsoft.com/office/drawing/2014/main" val="4039671575"/>
                    </a:ext>
                  </a:extLst>
                </a:gridCol>
                <a:gridCol w="2053513">
                  <a:extLst>
                    <a:ext uri="{9D8B030D-6E8A-4147-A177-3AD203B41FA5}">
                      <a16:colId xmlns="" xmlns:a16="http://schemas.microsoft.com/office/drawing/2014/main" val="1732407544"/>
                    </a:ext>
                  </a:extLst>
                </a:gridCol>
                <a:gridCol w="2053513">
                  <a:extLst>
                    <a:ext uri="{9D8B030D-6E8A-4147-A177-3AD203B41FA5}">
                      <a16:colId xmlns="" xmlns:a16="http://schemas.microsoft.com/office/drawing/2014/main" val="979571941"/>
                    </a:ext>
                  </a:extLst>
                </a:gridCol>
                <a:gridCol w="2055794">
                  <a:extLst>
                    <a:ext uri="{9D8B030D-6E8A-4147-A177-3AD203B41FA5}">
                      <a16:colId xmlns="" xmlns:a16="http://schemas.microsoft.com/office/drawing/2014/main" val="3911776155"/>
                    </a:ext>
                  </a:extLst>
                </a:gridCol>
              </a:tblGrid>
              <a:tr h="1665733">
                <a:tc>
                  <a:txBody>
                    <a:bodyPr/>
                    <a:lstStyle/>
                    <a:p>
                      <a:pPr marL="35560" marR="29845" algn="ctr">
                        <a:spcBef>
                          <a:spcPts val="65"/>
                        </a:spcBef>
                        <a:spcAft>
                          <a:spcPts val="0"/>
                        </a:spcAft>
                      </a:pPr>
                      <a:r>
                        <a:rPr lang="es-ES" sz="1100" b="0">
                          <a:solidFill>
                            <a:schemeClr val="bg1"/>
                          </a:solidFill>
                          <a:effectLst/>
                        </a:rPr>
                        <a:t>Derechos de autor. Crédito a la autoría de los elementos de la infografía.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53340" algn="ctr">
                        <a:lnSpc>
                          <a:spcPts val="900"/>
                        </a:lnSpc>
                        <a:spcBef>
                          <a:spcPts val="85"/>
                        </a:spcBef>
                        <a:spcAft>
                          <a:spcPts val="0"/>
                        </a:spcAft>
                      </a:pPr>
                      <a:r>
                        <a:rPr lang="es-ES" sz="1100" b="0">
                          <a:solidFill>
                            <a:schemeClr val="bg1"/>
                          </a:solidFill>
                          <a:effectLst/>
                        </a:rPr>
                        <a:t>Se identiﬁca el </a:t>
                      </a:r>
                      <a:r>
                        <a:rPr lang="es-ES" sz="1100" b="0" spc="-15">
                          <a:solidFill>
                            <a:schemeClr val="bg1"/>
                          </a:solidFill>
                          <a:effectLst/>
                        </a:rPr>
                        <a:t>nombre </a:t>
                      </a:r>
                      <a:r>
                        <a:rPr lang="es-ES" sz="1100" b="0">
                          <a:solidFill>
                            <a:schemeClr val="bg1"/>
                          </a:solidFill>
                          <a:effectLst/>
                        </a:rPr>
                        <a:t>del autor(a) de la infografía y además se da el  reconocimiento de la autoría de las imágenes a través de una nota o</a:t>
                      </a:r>
                      <a:r>
                        <a:rPr lang="es-ES" sz="1100" b="0" spc="145">
                          <a:solidFill>
                            <a:schemeClr val="bg1"/>
                          </a:solidFill>
                          <a:effectLst/>
                        </a:rPr>
                        <a:t> </a:t>
                      </a:r>
                      <a:r>
                        <a:rPr lang="es-ES" sz="1100" b="0">
                          <a:solidFill>
                            <a:schemeClr val="bg1"/>
                          </a:solidFill>
                          <a:effectLst/>
                        </a:rPr>
                        <a:t>leyenda.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49530" algn="ctr">
                        <a:spcBef>
                          <a:spcPts val="85"/>
                        </a:spcBef>
                        <a:spcAft>
                          <a:spcPts val="0"/>
                        </a:spcAft>
                      </a:pPr>
                      <a:r>
                        <a:rPr lang="es-ES" sz="1100" b="0">
                          <a:solidFill>
                            <a:schemeClr val="bg1"/>
                          </a:solidFill>
                          <a:effectLst/>
                        </a:rPr>
                        <a:t>Se identiﬁca el nombre o los nombres de </a:t>
                      </a:r>
                      <a:r>
                        <a:rPr lang="es-ES" sz="1100" b="0" spc="-15">
                          <a:solidFill>
                            <a:schemeClr val="bg1"/>
                          </a:solidFill>
                          <a:effectLst/>
                        </a:rPr>
                        <a:t>los/as </a:t>
                      </a:r>
                      <a:r>
                        <a:rPr lang="es-ES" sz="1100" b="0">
                          <a:solidFill>
                            <a:schemeClr val="bg1"/>
                          </a:solidFill>
                          <a:effectLst/>
                        </a:rPr>
                        <a:t>autores/ o bien se da el crédito correspondiente a las imágenes utilizadas.</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algn="ctr">
                        <a:spcBef>
                          <a:spcPts val="130"/>
                        </a:spcBef>
                        <a:spcAft>
                          <a:spcPts val="0"/>
                        </a:spcAft>
                      </a:pPr>
                      <a:r>
                        <a:rPr lang="es-ES" sz="1100" b="0" dirty="0">
                          <a:solidFill>
                            <a:schemeClr val="bg1"/>
                          </a:solidFill>
                          <a:effectLst/>
                        </a:rPr>
                        <a:t>No se </a:t>
                      </a:r>
                      <a:r>
                        <a:rPr lang="es-ES" sz="1100" b="0" dirty="0" err="1">
                          <a:solidFill>
                            <a:schemeClr val="bg1"/>
                          </a:solidFill>
                          <a:effectLst/>
                        </a:rPr>
                        <a:t>identiﬁca</a:t>
                      </a:r>
                      <a:r>
                        <a:rPr lang="es-ES" sz="1100" b="0" dirty="0">
                          <a:solidFill>
                            <a:schemeClr val="bg1"/>
                          </a:solidFill>
                          <a:effectLst/>
                        </a:rPr>
                        <a:t> el nombre del autor/es de la infografía ni se da crédito a los autores de las imágenes.</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4058560948"/>
                  </a:ext>
                </a:extLst>
              </a:tr>
              <a:tr h="1665733">
                <a:tc>
                  <a:txBody>
                    <a:bodyPr/>
                    <a:lstStyle/>
                    <a:p>
                      <a:pPr marL="35560" marR="83185" algn="ctr">
                        <a:spcBef>
                          <a:spcPts val="65"/>
                        </a:spcBef>
                        <a:spcAft>
                          <a:spcPts val="0"/>
                        </a:spcAft>
                      </a:pPr>
                      <a:r>
                        <a:rPr lang="es-ES" sz="1100" b="0">
                          <a:solidFill>
                            <a:schemeClr val="bg1"/>
                          </a:solidFill>
                          <a:effectLst/>
                        </a:rPr>
                        <a:t>Ortografía y redacción. Acentuación, gramática, coherencia y cohesión</a:t>
                      </a:r>
                      <a:r>
                        <a:rPr lang="es-ES" sz="1100" b="0" spc="-20">
                          <a:solidFill>
                            <a:schemeClr val="bg1"/>
                          </a:solidFill>
                          <a:effectLst/>
                        </a:rPr>
                        <a:t> </a:t>
                      </a:r>
                      <a:r>
                        <a:rPr lang="es-ES" sz="1100" b="0">
                          <a:solidFill>
                            <a:schemeClr val="bg1"/>
                          </a:solidFill>
                          <a:effectLst/>
                        </a:rPr>
                        <a:t>textual.</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17145" algn="ctr">
                        <a:lnSpc>
                          <a:spcPts val="900"/>
                        </a:lnSpc>
                        <a:spcBef>
                          <a:spcPts val="130"/>
                        </a:spcBef>
                        <a:spcAft>
                          <a:spcPts val="0"/>
                        </a:spcAft>
                      </a:pPr>
                      <a:r>
                        <a:rPr lang="es-ES" sz="1100" b="0">
                          <a:solidFill>
                            <a:schemeClr val="bg1"/>
                          </a:solidFill>
                          <a:effectLst/>
                        </a:rPr>
                        <a:t>Su ortografía es correcta, utiliza los signos de puntuación adecuadamente, la redacción es clara y ayuda a la comprensión del mensaje.</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43180" algn="ctr">
                        <a:lnSpc>
                          <a:spcPts val="900"/>
                        </a:lnSpc>
                        <a:spcBef>
                          <a:spcPts val="130"/>
                        </a:spcBef>
                        <a:spcAft>
                          <a:spcPts val="0"/>
                        </a:spcAft>
                      </a:pPr>
                      <a:r>
                        <a:rPr lang="es-ES" sz="1100" b="0">
                          <a:solidFill>
                            <a:schemeClr val="bg1"/>
                          </a:solidFill>
                          <a:effectLst/>
                        </a:rPr>
                        <a:t>La ortografía es correcta y se hace un uso adecuado de los signos de puntuación, aunque la redacción podría mejorar la comprensión del</a:t>
                      </a:r>
                      <a:r>
                        <a:rPr lang="es-ES" sz="1100" b="0" spc="40">
                          <a:solidFill>
                            <a:schemeClr val="bg1"/>
                          </a:solidFill>
                          <a:effectLst/>
                        </a:rPr>
                        <a:t> </a:t>
                      </a:r>
                      <a:r>
                        <a:rPr lang="es-ES" sz="1100" b="0">
                          <a:solidFill>
                            <a:schemeClr val="bg1"/>
                          </a:solidFill>
                          <a:effectLst/>
                        </a:rPr>
                        <a:t>mensaje.</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58420" algn="ctr">
                        <a:spcBef>
                          <a:spcPts val="130"/>
                        </a:spcBef>
                        <a:spcAft>
                          <a:spcPts val="0"/>
                        </a:spcAft>
                      </a:pPr>
                      <a:r>
                        <a:rPr lang="es-ES" sz="1100" b="0" dirty="0">
                          <a:solidFill>
                            <a:schemeClr val="bg1"/>
                          </a:solidFill>
                          <a:effectLst/>
                        </a:rPr>
                        <a:t>Se encuentran algunos errores </a:t>
                      </a:r>
                      <a:r>
                        <a:rPr lang="es-ES" sz="1100" b="0" dirty="0" err="1">
                          <a:solidFill>
                            <a:schemeClr val="bg1"/>
                          </a:solidFill>
                          <a:effectLst/>
                        </a:rPr>
                        <a:t>ortográﬁcos</a:t>
                      </a:r>
                      <a:r>
                        <a:rPr lang="es-ES" sz="1100" b="0" dirty="0">
                          <a:solidFill>
                            <a:schemeClr val="bg1"/>
                          </a:solidFill>
                          <a:effectLst/>
                        </a:rPr>
                        <a:t> y la redacción </a:t>
                      </a:r>
                      <a:r>
                        <a:rPr lang="es-ES" sz="1100" b="0" dirty="0" err="1">
                          <a:solidFill>
                            <a:schemeClr val="bg1"/>
                          </a:solidFill>
                          <a:effectLst/>
                        </a:rPr>
                        <a:t>diﬁculta</a:t>
                      </a:r>
                      <a:r>
                        <a:rPr lang="es-ES" sz="1100" b="0" dirty="0">
                          <a:solidFill>
                            <a:schemeClr val="bg1"/>
                          </a:solidFill>
                          <a:effectLst/>
                        </a:rPr>
                        <a:t> la claridad del mensaje.</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43912997"/>
                  </a:ext>
                </a:extLst>
              </a:tr>
              <a:tr h="1991162">
                <a:tc>
                  <a:txBody>
                    <a:bodyPr/>
                    <a:lstStyle/>
                    <a:p>
                      <a:pPr marL="35560" marR="116840" algn="ctr">
                        <a:lnSpc>
                          <a:spcPct val="100000"/>
                        </a:lnSpc>
                        <a:spcBef>
                          <a:spcPts val="65"/>
                        </a:spcBef>
                        <a:spcAft>
                          <a:spcPts val="0"/>
                        </a:spcAft>
                      </a:pPr>
                      <a:r>
                        <a:rPr lang="es-ES" sz="1100" b="0">
                          <a:solidFill>
                            <a:schemeClr val="bg1"/>
                          </a:solidFill>
                          <a:effectLst/>
                        </a:rPr>
                        <a:t>Creatividad. Demostración de un estilo propio.</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45085" algn="ctr">
                        <a:lnSpc>
                          <a:spcPts val="900"/>
                        </a:lnSpc>
                        <a:spcBef>
                          <a:spcPts val="130"/>
                        </a:spcBef>
                        <a:spcAft>
                          <a:spcPts val="0"/>
                        </a:spcAft>
                      </a:pPr>
                      <a:r>
                        <a:rPr lang="es-ES" sz="1100" b="0">
                          <a:solidFill>
                            <a:schemeClr val="bg1"/>
                          </a:solidFill>
                          <a:effectLst/>
                        </a:rPr>
                        <a:t>La infografía muestra la idea personal del autor cuando transforma la información analizada en una propuesta visual al distribuir todos los elementos en el </a:t>
                      </a:r>
                      <a:r>
                        <a:rPr lang="es-ES" sz="1100" b="0" spc="-15">
                          <a:solidFill>
                            <a:schemeClr val="bg1"/>
                          </a:solidFill>
                          <a:effectLst/>
                        </a:rPr>
                        <a:t>espacio </a:t>
                      </a:r>
                      <a:r>
                        <a:rPr lang="es-ES" sz="1100" b="0">
                          <a:solidFill>
                            <a:schemeClr val="bg1"/>
                          </a:solidFill>
                          <a:effectLst/>
                        </a:rPr>
                        <a:t>de la</a:t>
                      </a:r>
                      <a:r>
                        <a:rPr lang="es-ES" sz="1100" b="0" spc="75">
                          <a:solidFill>
                            <a:schemeClr val="bg1"/>
                          </a:solidFill>
                          <a:effectLst/>
                        </a:rPr>
                        <a:t> </a:t>
                      </a:r>
                      <a:r>
                        <a:rPr lang="es-ES" sz="1100" b="0">
                          <a:solidFill>
                            <a:schemeClr val="bg1"/>
                          </a:solidFill>
                          <a:effectLst/>
                        </a:rPr>
                        <a:t>infografía.</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195" marR="264795" algn="ctr">
                        <a:spcBef>
                          <a:spcPts val="130"/>
                        </a:spcBef>
                        <a:spcAft>
                          <a:spcPts val="0"/>
                        </a:spcAft>
                      </a:pPr>
                      <a:r>
                        <a:rPr lang="es-ES" sz="1100" b="0">
                          <a:solidFill>
                            <a:schemeClr val="bg1"/>
                          </a:solidFill>
                          <a:effectLst/>
                        </a:rPr>
                        <a:t>En la infografía hay  segmentos que  muestran poco tratamiento</a:t>
                      </a:r>
                      <a:r>
                        <a:rPr lang="es-ES" sz="1100" b="0" spc="40">
                          <a:solidFill>
                            <a:schemeClr val="bg1"/>
                          </a:solidFill>
                          <a:effectLst/>
                        </a:rPr>
                        <a:t> </a:t>
                      </a:r>
                      <a:r>
                        <a:rPr lang="es-ES" sz="1100" b="0" spc="-80">
                          <a:solidFill>
                            <a:schemeClr val="bg1"/>
                          </a:solidFill>
                          <a:effectLst/>
                        </a:rPr>
                        <a:t>o</a:t>
                      </a:r>
                      <a:endParaRPr lang="es-MX" sz="1100" b="0">
                        <a:solidFill>
                          <a:schemeClr val="bg1"/>
                        </a:solidFill>
                        <a:effectLst/>
                      </a:endParaRPr>
                    </a:p>
                    <a:p>
                      <a:pPr marL="36195" marR="114935" algn="ctr">
                        <a:lnSpc>
                          <a:spcPts val="900"/>
                        </a:lnSpc>
                        <a:spcBef>
                          <a:spcPts val="255"/>
                        </a:spcBef>
                        <a:spcAft>
                          <a:spcPts val="0"/>
                        </a:spcAft>
                      </a:pPr>
                      <a:r>
                        <a:rPr lang="es-ES" sz="1100" b="0">
                          <a:solidFill>
                            <a:schemeClr val="bg1"/>
                          </a:solidFill>
                          <a:effectLst/>
                        </a:rPr>
                        <a:t>transformación de la información analizada y reﬂejada en su propuesta visual.</a:t>
                      </a:r>
                      <a:endParaRPr lang="es-MX" sz="1100" b="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830" marR="34925" algn="ctr">
                        <a:spcBef>
                          <a:spcPts val="130"/>
                        </a:spcBef>
                        <a:spcAft>
                          <a:spcPts val="0"/>
                        </a:spcAft>
                      </a:pPr>
                      <a:r>
                        <a:rPr lang="es-ES" sz="1100" b="0" dirty="0">
                          <a:solidFill>
                            <a:schemeClr val="bg1"/>
                          </a:solidFill>
                          <a:effectLst/>
                        </a:rPr>
                        <a:t>La infografía </a:t>
                      </a:r>
                      <a:r>
                        <a:rPr lang="es-ES" sz="1100" b="0" dirty="0" err="1">
                          <a:solidFill>
                            <a:schemeClr val="bg1"/>
                          </a:solidFill>
                          <a:effectLst/>
                        </a:rPr>
                        <a:t>maniﬁesta</a:t>
                      </a:r>
                      <a:r>
                        <a:rPr lang="es-ES" sz="1100" b="0" dirty="0">
                          <a:solidFill>
                            <a:schemeClr val="bg1"/>
                          </a:solidFill>
                          <a:effectLst/>
                        </a:rPr>
                        <a:t> el uso de contenido</a:t>
                      </a:r>
                      <a:endParaRPr lang="es-MX" sz="1100" b="0" dirty="0">
                        <a:solidFill>
                          <a:schemeClr val="bg1"/>
                        </a:solidFill>
                        <a:effectLst/>
                      </a:endParaRPr>
                    </a:p>
                    <a:p>
                      <a:pPr marL="36830" marR="58420" algn="ctr">
                        <a:spcBef>
                          <a:spcPts val="255"/>
                        </a:spcBef>
                        <a:spcAft>
                          <a:spcPts val="0"/>
                        </a:spcAft>
                      </a:pPr>
                      <a:r>
                        <a:rPr lang="es-ES" sz="1100" b="0" dirty="0">
                          <a:solidFill>
                            <a:schemeClr val="bg1"/>
                          </a:solidFill>
                          <a:effectLst/>
                        </a:rPr>
                        <a:t>de otros, sin dar tratamiento a la información analizada en su propuesta visual.</a:t>
                      </a:r>
                      <a:endParaRPr lang="es-MX" sz="1100" b="0" dirty="0">
                        <a:solidFill>
                          <a:schemeClr val="bg1"/>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780986586"/>
                  </a:ext>
                </a:extLst>
              </a:tr>
            </a:tbl>
          </a:graphicData>
        </a:graphic>
      </p:graphicFrame>
    </p:spTree>
    <p:extLst>
      <p:ext uri="{BB962C8B-B14F-4D97-AF65-F5344CB8AC3E}">
        <p14:creationId xmlns:p14="http://schemas.microsoft.com/office/powerpoint/2010/main" val="3906561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91BAFE-B1B4-4F06-86C4-FE533082EFB6}"/>
              </a:ext>
            </a:extLst>
          </p:cNvPr>
          <p:cNvSpPr>
            <a:spLocks noGrp="1"/>
          </p:cNvSpPr>
          <p:nvPr>
            <p:ph type="title"/>
          </p:nvPr>
        </p:nvSpPr>
        <p:spPr/>
        <p:txBody>
          <a:bodyPr>
            <a:normAutofit/>
          </a:bodyPr>
          <a:lstStyle/>
          <a:p>
            <a:pPr algn="ctr"/>
            <a:r>
              <a:rPr lang="es-MX" sz="4000" dirty="0"/>
              <a:t>5i. Lista de pasos para realizar una infografía digital.</a:t>
            </a:r>
          </a:p>
        </p:txBody>
      </p:sp>
      <p:sp>
        <p:nvSpPr>
          <p:cNvPr id="3" name="CuadroTexto 2">
            <a:extLst>
              <a:ext uri="{FF2B5EF4-FFF2-40B4-BE49-F238E27FC236}">
                <a16:creationId xmlns="" xmlns:a16="http://schemas.microsoft.com/office/drawing/2014/main" id="{5BE80129-83A1-4D5F-8216-47C08EF2CF9A}"/>
              </a:ext>
            </a:extLst>
          </p:cNvPr>
          <p:cNvSpPr txBox="1"/>
          <p:nvPr/>
        </p:nvSpPr>
        <p:spPr>
          <a:xfrm>
            <a:off x="838200" y="1690688"/>
            <a:ext cx="10515600" cy="4708981"/>
          </a:xfrm>
          <a:prstGeom prst="rect">
            <a:avLst/>
          </a:prstGeom>
          <a:noFill/>
        </p:spPr>
        <p:txBody>
          <a:bodyPr wrap="square" rtlCol="0">
            <a:spAutoFit/>
          </a:bodyPr>
          <a:lstStyle/>
          <a:p>
            <a:r>
              <a:rPr lang="es-MX" sz="2000" dirty="0"/>
              <a:t>	Para crear una infografía y lograr cumplir con los objetivos, se debe tener en cuenta ciertos pasos que no deben faltar</a:t>
            </a:r>
          </a:p>
          <a:p>
            <a:r>
              <a:rPr lang="es-MX" sz="2000" dirty="0"/>
              <a:t>1. Búsqueda de temática: El tema que se va a desarrollar es clave para elegir el tipo de infografía.</a:t>
            </a:r>
          </a:p>
          <a:p>
            <a:r>
              <a:rPr lang="es-MX" sz="2000" dirty="0"/>
              <a:t>2. Selección de herramientas: Elegir una buena herramienta de software, e incluso invertir en una de pago.</a:t>
            </a:r>
          </a:p>
          <a:p>
            <a:r>
              <a:rPr lang="es-MX" sz="2000" dirty="0"/>
              <a:t>3. Prediseño en papel o boceto: Antes de crearla, siempre es bueno tener un boceto para poder visualizar lo que será el diseño final.</a:t>
            </a:r>
          </a:p>
          <a:p>
            <a:r>
              <a:rPr lang="es-MX" sz="2000" dirty="0"/>
              <a:t>4. Selección de palabras clave y titular: Una vez que se tenga visualizada la estructura y contenido de la infografía, es esencial elegir las palabras clave e incluirlas en el nombre de la imagen para una búsqueda mas precisa en Internet.</a:t>
            </a:r>
          </a:p>
          <a:p>
            <a:r>
              <a:rPr lang="es-MX" sz="2000" dirty="0"/>
              <a:t>5. Generación, revisión e implementación del contenido: capturar la información recopilada en el software seleccionado.</a:t>
            </a:r>
          </a:p>
          <a:p>
            <a:r>
              <a:rPr lang="es-MX" sz="2000" dirty="0"/>
              <a:t>6. Inclusión de imágenes, iconos y elementos visuales.</a:t>
            </a:r>
          </a:p>
          <a:p>
            <a:r>
              <a:rPr lang="es-MX" sz="2000" dirty="0"/>
              <a:t>7. Optimización del formato y pruebas de color: Guarda el archivo en un formato óptimo para que pese poco (PGN, JPG o GIF) </a:t>
            </a:r>
          </a:p>
        </p:txBody>
      </p:sp>
    </p:spTree>
    <p:extLst>
      <p:ext uri="{BB962C8B-B14F-4D97-AF65-F5344CB8AC3E}">
        <p14:creationId xmlns:p14="http://schemas.microsoft.com/office/powerpoint/2010/main" val="393530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8B9755-55FA-4DD9-8478-581FD57386EC}"/>
              </a:ext>
            </a:extLst>
          </p:cNvPr>
          <p:cNvSpPr>
            <a:spLocks noGrp="1"/>
          </p:cNvSpPr>
          <p:nvPr>
            <p:ph type="title"/>
          </p:nvPr>
        </p:nvSpPr>
        <p:spPr>
          <a:xfrm>
            <a:off x="838200" y="0"/>
            <a:ext cx="10515600" cy="1325563"/>
          </a:xfrm>
        </p:spPr>
        <p:txBody>
          <a:bodyPr>
            <a:normAutofit/>
          </a:bodyPr>
          <a:lstStyle/>
          <a:p>
            <a:pPr algn="ctr"/>
            <a:r>
              <a:rPr lang="es-MX" sz="4000" dirty="0"/>
              <a:t>5i. Infografía.</a:t>
            </a:r>
          </a:p>
        </p:txBody>
      </p:sp>
      <p:pic>
        <p:nvPicPr>
          <p:cNvPr id="4" name="Imagen 3" descr="Imagen que contiene texto, periódico&#10;&#10;Descripción generada automáticamente">
            <a:extLst>
              <a:ext uri="{FF2B5EF4-FFF2-40B4-BE49-F238E27FC236}">
                <a16:creationId xmlns="" xmlns:a16="http://schemas.microsoft.com/office/drawing/2014/main" id="{13AD24E9-1682-4A62-A664-1C97D2A59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250" y="967409"/>
            <a:ext cx="7991499" cy="5652052"/>
          </a:xfrm>
          <a:prstGeom prst="rect">
            <a:avLst/>
          </a:prstGeom>
        </p:spPr>
      </p:pic>
    </p:spTree>
    <p:extLst>
      <p:ext uri="{BB962C8B-B14F-4D97-AF65-F5344CB8AC3E}">
        <p14:creationId xmlns:p14="http://schemas.microsoft.com/office/powerpoint/2010/main" val="4000097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03A2A60-E443-42A0-93F2-D5B18869E335}"/>
              </a:ext>
            </a:extLst>
          </p:cNvPr>
          <p:cNvSpPr>
            <a:spLocks noGrp="1"/>
          </p:cNvSpPr>
          <p:nvPr>
            <p:ph type="title"/>
          </p:nvPr>
        </p:nvSpPr>
        <p:spPr>
          <a:xfrm>
            <a:off x="838200" y="18255"/>
            <a:ext cx="10515600" cy="1325563"/>
          </a:xfrm>
        </p:spPr>
        <p:txBody>
          <a:bodyPr>
            <a:normAutofit/>
          </a:bodyPr>
          <a:lstStyle/>
          <a:p>
            <a:pPr algn="ctr"/>
            <a:r>
              <a:rPr lang="es-MX" sz="4000" dirty="0"/>
              <a:t>5i. Reflexiones personales.</a:t>
            </a:r>
          </a:p>
        </p:txBody>
      </p:sp>
      <p:sp>
        <p:nvSpPr>
          <p:cNvPr id="4" name="Marcador de contenido 3">
            <a:extLst>
              <a:ext uri="{FF2B5EF4-FFF2-40B4-BE49-F238E27FC236}">
                <a16:creationId xmlns="" xmlns:a16="http://schemas.microsoft.com/office/drawing/2014/main" id="{6B9D32E5-7026-48DB-BC19-3DD8314C243D}"/>
              </a:ext>
            </a:extLst>
          </p:cNvPr>
          <p:cNvSpPr>
            <a:spLocks noGrp="1"/>
          </p:cNvSpPr>
          <p:nvPr>
            <p:ph idx="1"/>
          </p:nvPr>
        </p:nvSpPr>
        <p:spPr>
          <a:xfrm>
            <a:off x="838200" y="1494320"/>
            <a:ext cx="10515600" cy="4351338"/>
          </a:xfrm>
        </p:spPr>
        <p:txBody>
          <a:bodyPr>
            <a:normAutofit/>
          </a:bodyPr>
          <a:lstStyle/>
          <a:p>
            <a:pPr algn="just"/>
            <a:r>
              <a:rPr lang="es-MX" sz="1800" dirty="0"/>
              <a:t>Prof. Gerardo Allan Chargoy Rodríguez: Este proceso ha sido una muy buena experiencia al poder compartir conocimientos de las diversas asignaturas que formamos parte del equipo de trabajo, así como poder organizar a los estudiantes para llegar a la obtención de un producto que muestre el trabajo interdisciplinario del tema seleccionado. Creo que el tema fue interesante para los estudiantes porque el sismo dejó una huella difícil de olvidar en todos y cada uno de los que realizamos este proyecto.</a:t>
            </a:r>
          </a:p>
          <a:p>
            <a:pPr algn="just"/>
            <a:endParaRPr lang="es-MX" sz="1800" dirty="0"/>
          </a:p>
        </p:txBody>
      </p:sp>
    </p:spTree>
    <p:extLst>
      <p:ext uri="{BB962C8B-B14F-4D97-AF65-F5344CB8AC3E}">
        <p14:creationId xmlns:p14="http://schemas.microsoft.com/office/powerpoint/2010/main" val="4053468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pPr algn="just"/>
            <a:r>
              <a:rPr lang="es-MX" sz="2000" dirty="0" smtClean="0"/>
              <a:t>Profesora. Consuelo Villanueva: Esta </a:t>
            </a:r>
            <a:r>
              <a:rPr lang="es-MX" sz="2000" dirty="0"/>
              <a:t>propuesta permitirá a los docentes un trabajo cooperativo con intercambio de ideas que llevará a un enriquecimiento y un punto de vista integral del tema, así como la </a:t>
            </a:r>
            <a:r>
              <a:rPr lang="es-MX" sz="2000" dirty="0" smtClean="0"/>
              <a:t>interacción entre </a:t>
            </a:r>
            <a:r>
              <a:rPr lang="es-MX" sz="2000" dirty="0"/>
              <a:t>las diferentes materias  para un proyecto en común.</a:t>
            </a:r>
          </a:p>
        </p:txBody>
      </p:sp>
    </p:spTree>
    <p:extLst>
      <p:ext uri="{BB962C8B-B14F-4D97-AF65-F5344CB8AC3E}">
        <p14:creationId xmlns:p14="http://schemas.microsoft.com/office/powerpoint/2010/main" val="409429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8DE62E-5869-474C-8D48-6B66C6200CD3}"/>
              </a:ext>
            </a:extLst>
          </p:cNvPr>
          <p:cNvSpPr>
            <a:spLocks noGrp="1"/>
          </p:cNvSpPr>
          <p:nvPr>
            <p:ph type="title"/>
          </p:nvPr>
        </p:nvSpPr>
        <p:spPr>
          <a:xfrm>
            <a:off x="838200" y="-7938"/>
            <a:ext cx="10515600" cy="1325563"/>
          </a:xfrm>
        </p:spPr>
        <p:txBody>
          <a:bodyPr>
            <a:noAutofit/>
          </a:bodyPr>
          <a:lstStyle/>
          <a:p>
            <a:pPr algn="ctr"/>
            <a:r>
              <a:rPr lang="es-MX" sz="4000" dirty="0"/>
              <a:t>4. Nombre del proyecto</a:t>
            </a:r>
            <a:r>
              <a:rPr lang="es-MX" sz="4000" b="1" i="1" dirty="0"/>
              <a:t/>
            </a:r>
            <a:br>
              <a:rPr lang="es-MX" sz="4000" b="1" i="1" dirty="0"/>
            </a:br>
            <a:r>
              <a:rPr lang="es-MX" sz="4000" b="1" i="1" dirty="0"/>
              <a:t>19 de septiembre: ¿ A ti, qué te movió el sismo ?</a:t>
            </a:r>
          </a:p>
        </p:txBody>
      </p:sp>
      <p:sp>
        <p:nvSpPr>
          <p:cNvPr id="3" name="Marcador de contenido 2">
            <a:extLst>
              <a:ext uri="{FF2B5EF4-FFF2-40B4-BE49-F238E27FC236}">
                <a16:creationId xmlns="" xmlns:a16="http://schemas.microsoft.com/office/drawing/2014/main" id="{B49B06D6-8CD4-48E2-B70A-95E08E833AE5}"/>
              </a:ext>
            </a:extLst>
          </p:cNvPr>
          <p:cNvSpPr>
            <a:spLocks noGrp="1"/>
          </p:cNvSpPr>
          <p:nvPr>
            <p:ph idx="4294967295"/>
          </p:nvPr>
        </p:nvSpPr>
        <p:spPr>
          <a:xfrm>
            <a:off x="640429" y="2055813"/>
            <a:ext cx="4740275" cy="3484562"/>
          </a:xfrm>
        </p:spPr>
        <p:txBody>
          <a:bodyPr>
            <a:normAutofit lnSpcReduction="10000"/>
          </a:bodyPr>
          <a:lstStyle/>
          <a:p>
            <a:r>
              <a:rPr lang="es-MX" dirty="0"/>
              <a:t>Materias involucradas: </a:t>
            </a:r>
          </a:p>
          <a:p>
            <a:endParaRPr lang="es-MX" dirty="0"/>
          </a:p>
          <a:p>
            <a:r>
              <a:rPr lang="es-MX" b="1" dirty="0"/>
              <a:t>Geografía</a:t>
            </a:r>
          </a:p>
          <a:p>
            <a:r>
              <a:rPr lang="es-MX" b="1" dirty="0"/>
              <a:t>Informática</a:t>
            </a:r>
          </a:p>
          <a:p>
            <a:r>
              <a:rPr lang="es-MX" b="1" dirty="0"/>
              <a:t>Física III </a:t>
            </a:r>
          </a:p>
          <a:p>
            <a:r>
              <a:rPr lang="es-MX" b="1" dirty="0"/>
              <a:t>Orientación Educativa IV</a:t>
            </a:r>
          </a:p>
          <a:p>
            <a:r>
              <a:rPr lang="es-MX" b="1" dirty="0"/>
              <a:t>Educación Física IV </a:t>
            </a:r>
          </a:p>
          <a:p>
            <a:endParaRPr lang="es-MX" dirty="0">
              <a:latin typeface="Bookman Old Style" panose="02050604050505020204" pitchFamily="18" charset="0"/>
            </a:endParaRPr>
          </a:p>
        </p:txBody>
      </p:sp>
      <p:pic>
        <p:nvPicPr>
          <p:cNvPr id="5" name="Imagen 4">
            <a:extLst>
              <a:ext uri="{FF2B5EF4-FFF2-40B4-BE49-F238E27FC236}">
                <a16:creationId xmlns="" xmlns:a16="http://schemas.microsoft.com/office/drawing/2014/main" id="{52EFF859-2B60-4DBA-A63A-3C47C4F0F7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564" y="3798094"/>
            <a:ext cx="2782956" cy="2782956"/>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 xmlns:a16="http://schemas.microsoft.com/office/drawing/2014/main" id="{75F423D7-9B60-4558-9DEE-316B38D3F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298" y="1886192"/>
            <a:ext cx="4082180" cy="2736573"/>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 xmlns:a16="http://schemas.microsoft.com/office/drawing/2014/main" id="{DCF847F8-648F-4A84-8274-DFD118792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218" y="3545854"/>
            <a:ext cx="3127958" cy="28567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88670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r>
              <a:rPr lang="es-MX" sz="2000" dirty="0" smtClean="0"/>
              <a:t>Profesora. María Teresa </a:t>
            </a:r>
            <a:r>
              <a:rPr lang="es-MX" sz="2000" smtClean="0"/>
              <a:t>López Cao: Este </a:t>
            </a:r>
            <a:r>
              <a:rPr lang="es-MX" sz="2000" dirty="0"/>
              <a:t>trabajo me ha permitido profundizar en el sentido de la interdisciplinariedad, clarificar como realizarla  y especialmente el intercambio de ideas con los compañeros, la búsqueda de un proyecto común y el esfuerzo por hacerlo concreto fue lo que más me enriqueció. Confío en que los alumnos se interesarán en la realización del mismo y que les servirá además de para aprender para entender la conexión entre las distintas materias.</a:t>
            </a:r>
          </a:p>
        </p:txBody>
      </p:sp>
    </p:spTree>
    <p:extLst>
      <p:ext uri="{BB962C8B-B14F-4D97-AF65-F5344CB8AC3E}">
        <p14:creationId xmlns:p14="http://schemas.microsoft.com/office/powerpoint/2010/main" val="188225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BA508CDA-1AB5-4F78-86B6-10652029D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728" y="1773828"/>
            <a:ext cx="4500205" cy="2535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4" name="CuadroTexto 13">
            <a:extLst>
              <a:ext uri="{FF2B5EF4-FFF2-40B4-BE49-F238E27FC236}">
                <a16:creationId xmlns="" xmlns:a16="http://schemas.microsoft.com/office/drawing/2014/main" id="{8C980743-F7C1-4712-A628-8F7EECBDF13E}"/>
              </a:ext>
            </a:extLst>
          </p:cNvPr>
          <p:cNvSpPr txBox="1"/>
          <p:nvPr/>
        </p:nvSpPr>
        <p:spPr>
          <a:xfrm>
            <a:off x="7574067" y="503182"/>
            <a:ext cx="3435659" cy="738664"/>
          </a:xfrm>
          <a:prstGeom prst="rect">
            <a:avLst/>
          </a:prstGeom>
          <a:noFill/>
        </p:spPr>
        <p:txBody>
          <a:bodyPr wrap="square" rtlCol="0">
            <a:spAutoFit/>
          </a:bodyPr>
          <a:lstStyle/>
          <a:p>
            <a:pPr marL="285750" lvl="0" indent="-285750">
              <a:buFont typeface="Arial" panose="020B0604020202020204" pitchFamily="34" charset="0"/>
              <a:buChar char="•"/>
            </a:pPr>
            <a:r>
              <a:rPr lang="es-MX" sz="1400" b="1" dirty="0">
                <a:solidFill>
                  <a:prstClr val="black"/>
                </a:solidFill>
              </a:rPr>
              <a:t>Física III</a:t>
            </a:r>
          </a:p>
          <a:p>
            <a:pPr marL="285750" lvl="0" indent="-285750">
              <a:buFont typeface="Arial" panose="020B0604020202020204" pitchFamily="34" charset="0"/>
              <a:buChar char="•"/>
            </a:pPr>
            <a:r>
              <a:rPr lang="es-MX" sz="1400" dirty="0">
                <a:solidFill>
                  <a:prstClr val="black"/>
                </a:solidFill>
              </a:rPr>
              <a:t>Consuelo Villanueva Moreno</a:t>
            </a:r>
          </a:p>
          <a:p>
            <a:pPr marL="285750" lvl="0" indent="-285750">
              <a:buFont typeface="Arial" panose="020B0604020202020204" pitchFamily="34" charset="0"/>
              <a:buChar char="•"/>
            </a:pPr>
            <a:r>
              <a:rPr lang="es-MX" sz="1400" dirty="0">
                <a:solidFill>
                  <a:prstClr val="black"/>
                </a:solidFill>
              </a:rPr>
              <a:t>Energía y leyes de Newton</a:t>
            </a:r>
          </a:p>
        </p:txBody>
      </p:sp>
      <p:sp>
        <p:nvSpPr>
          <p:cNvPr id="15" name="CuadroTexto 14">
            <a:extLst>
              <a:ext uri="{FF2B5EF4-FFF2-40B4-BE49-F238E27FC236}">
                <a16:creationId xmlns="" xmlns:a16="http://schemas.microsoft.com/office/drawing/2014/main" id="{72BCE7DA-C667-4421-B7F9-7BF63DE00AD9}"/>
              </a:ext>
            </a:extLst>
          </p:cNvPr>
          <p:cNvSpPr txBox="1"/>
          <p:nvPr/>
        </p:nvSpPr>
        <p:spPr>
          <a:xfrm>
            <a:off x="921925" y="4763708"/>
            <a:ext cx="4120655" cy="1169551"/>
          </a:xfrm>
          <a:prstGeom prst="rect">
            <a:avLst/>
          </a:prstGeom>
          <a:noFill/>
        </p:spPr>
        <p:txBody>
          <a:bodyPr wrap="square" rtlCol="0">
            <a:spAutoFit/>
          </a:bodyPr>
          <a:lstStyle/>
          <a:p>
            <a:pPr marL="285750" lvl="0" indent="-285750">
              <a:buFont typeface="Arial" panose="020B0604020202020204" pitchFamily="34" charset="0"/>
              <a:buChar char="•"/>
            </a:pPr>
            <a:r>
              <a:rPr lang="es-MX" sz="1400" b="1" dirty="0">
                <a:solidFill>
                  <a:prstClr val="black"/>
                </a:solidFill>
              </a:rPr>
              <a:t>Geografía </a:t>
            </a:r>
          </a:p>
          <a:p>
            <a:pPr marL="285750" lvl="0" indent="-285750">
              <a:buFont typeface="Arial" panose="020B0604020202020204" pitchFamily="34" charset="0"/>
              <a:buChar char="•"/>
            </a:pPr>
            <a:r>
              <a:rPr lang="es-MX" sz="1400" dirty="0">
                <a:solidFill>
                  <a:prstClr val="black"/>
                </a:solidFill>
              </a:rPr>
              <a:t>Gerardo Allan Chargoy Rodríguez</a:t>
            </a:r>
          </a:p>
          <a:p>
            <a:pPr marL="285750" lvl="0" indent="-285750">
              <a:buFont typeface="Arial" panose="020B0604020202020204" pitchFamily="34" charset="0"/>
              <a:buChar char="•"/>
            </a:pPr>
            <a:r>
              <a:rPr lang="es-MX" sz="1400" dirty="0">
                <a:solidFill>
                  <a:prstClr val="black"/>
                </a:solidFill>
              </a:rPr>
              <a:t>Procesos formadores y modeladores del relieve: Sismología. Causas, características y consecuencias </a:t>
            </a:r>
          </a:p>
        </p:txBody>
      </p:sp>
      <p:sp>
        <p:nvSpPr>
          <p:cNvPr id="18" name="CuadroTexto 17">
            <a:extLst>
              <a:ext uri="{FF2B5EF4-FFF2-40B4-BE49-F238E27FC236}">
                <a16:creationId xmlns="" xmlns:a16="http://schemas.microsoft.com/office/drawing/2014/main" id="{D9BE72AE-4B94-49EE-A233-EA6FF70062C0}"/>
              </a:ext>
            </a:extLst>
          </p:cNvPr>
          <p:cNvSpPr txBox="1"/>
          <p:nvPr/>
        </p:nvSpPr>
        <p:spPr>
          <a:xfrm>
            <a:off x="932155" y="1028530"/>
            <a:ext cx="2663302" cy="738664"/>
          </a:xfrm>
          <a:prstGeom prst="rect">
            <a:avLst/>
          </a:prstGeom>
          <a:noFill/>
        </p:spPr>
        <p:txBody>
          <a:bodyPr wrap="square" rtlCol="0">
            <a:spAutoFit/>
          </a:bodyPr>
          <a:lstStyle/>
          <a:p>
            <a:pPr marL="228600" lvl="0">
              <a:buFont typeface="Arial" panose="020B0604020202020204" pitchFamily="34" charset="0"/>
              <a:buChar char="•"/>
            </a:pPr>
            <a:r>
              <a:rPr lang="es-MX" sz="1400" b="1" dirty="0">
                <a:solidFill>
                  <a:prstClr val="black"/>
                </a:solidFill>
              </a:rPr>
              <a:t>Orientación educativa IV.</a:t>
            </a:r>
          </a:p>
          <a:p>
            <a:pPr marL="228600" lvl="0">
              <a:buFont typeface="Arial" panose="020B0604020202020204" pitchFamily="34" charset="0"/>
              <a:buChar char="•"/>
            </a:pPr>
            <a:r>
              <a:rPr lang="es-MX" sz="1400" dirty="0">
                <a:solidFill>
                  <a:prstClr val="black"/>
                </a:solidFill>
              </a:rPr>
              <a:t>María Teresa López Cao</a:t>
            </a:r>
          </a:p>
          <a:p>
            <a:pPr marL="228600" lvl="0">
              <a:buFont typeface="Arial" panose="020B0604020202020204" pitchFamily="34" charset="0"/>
              <a:buChar char="•"/>
            </a:pPr>
            <a:r>
              <a:rPr lang="es-MX" sz="1400" dirty="0">
                <a:solidFill>
                  <a:prstClr val="black"/>
                </a:solidFill>
              </a:rPr>
              <a:t>Proyecto de vida </a:t>
            </a:r>
          </a:p>
        </p:txBody>
      </p:sp>
      <p:cxnSp>
        <p:nvCxnSpPr>
          <p:cNvPr id="22" name="Conector recto de flecha 21">
            <a:extLst>
              <a:ext uri="{FF2B5EF4-FFF2-40B4-BE49-F238E27FC236}">
                <a16:creationId xmlns="" xmlns:a16="http://schemas.microsoft.com/office/drawing/2014/main" id="{9F384388-8D45-4748-9A8C-597C82FD78F1}"/>
              </a:ext>
            </a:extLst>
          </p:cNvPr>
          <p:cNvCxnSpPr>
            <a:cxnSpLocks/>
          </p:cNvCxnSpPr>
          <p:nvPr/>
        </p:nvCxnSpPr>
        <p:spPr>
          <a:xfrm>
            <a:off x="3101295" y="1713132"/>
            <a:ext cx="995715" cy="10002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 xmlns:a16="http://schemas.microsoft.com/office/drawing/2014/main" id="{A2EA6A40-6CF0-4057-88B7-973A74CB6161}"/>
              </a:ext>
            </a:extLst>
          </p:cNvPr>
          <p:cNvSpPr txBox="1"/>
          <p:nvPr/>
        </p:nvSpPr>
        <p:spPr>
          <a:xfrm>
            <a:off x="2982252" y="2951946"/>
            <a:ext cx="3790571" cy="954107"/>
          </a:xfrm>
          <a:prstGeom prst="rect">
            <a:avLst/>
          </a:prstGeom>
          <a:noFill/>
        </p:spPr>
        <p:txBody>
          <a:bodyPr wrap="square" rtlCol="0">
            <a:spAutoFit/>
          </a:bodyPr>
          <a:lstStyle/>
          <a:p>
            <a:r>
              <a:rPr lang="es-MX" sz="2800" b="1" dirty="0"/>
              <a:t>19 de septiembre, ¿A ti, qué te movió el sismo?</a:t>
            </a:r>
          </a:p>
        </p:txBody>
      </p:sp>
      <p:cxnSp>
        <p:nvCxnSpPr>
          <p:cNvPr id="26" name="Conector recto de flecha 25">
            <a:extLst>
              <a:ext uri="{FF2B5EF4-FFF2-40B4-BE49-F238E27FC236}">
                <a16:creationId xmlns="" xmlns:a16="http://schemas.microsoft.com/office/drawing/2014/main" id="{B7C41D81-F0DF-4614-B2DE-DDB5FD9C239C}"/>
              </a:ext>
            </a:extLst>
          </p:cNvPr>
          <p:cNvCxnSpPr>
            <a:cxnSpLocks/>
          </p:cNvCxnSpPr>
          <p:nvPr/>
        </p:nvCxnSpPr>
        <p:spPr>
          <a:xfrm flipH="1">
            <a:off x="5566748" y="999795"/>
            <a:ext cx="1597980" cy="17780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 xmlns:a16="http://schemas.microsoft.com/office/drawing/2014/main" id="{D27797F0-5A40-45FC-BD4E-04544860105F}"/>
              </a:ext>
            </a:extLst>
          </p:cNvPr>
          <p:cNvCxnSpPr>
            <a:cxnSpLocks/>
          </p:cNvCxnSpPr>
          <p:nvPr/>
        </p:nvCxnSpPr>
        <p:spPr>
          <a:xfrm flipV="1">
            <a:off x="2425148" y="3952245"/>
            <a:ext cx="1169761" cy="811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 xmlns:a16="http://schemas.microsoft.com/office/drawing/2014/main" id="{0EAF9733-DADB-449A-9B19-ECBBE169522C}"/>
              </a:ext>
            </a:extLst>
          </p:cNvPr>
          <p:cNvSpPr txBox="1"/>
          <p:nvPr/>
        </p:nvSpPr>
        <p:spPr>
          <a:xfrm>
            <a:off x="6991615" y="4720544"/>
            <a:ext cx="4120655" cy="954107"/>
          </a:xfrm>
          <a:prstGeom prst="rect">
            <a:avLst/>
          </a:prstGeom>
          <a:noFill/>
        </p:spPr>
        <p:txBody>
          <a:bodyPr wrap="square" rtlCol="0">
            <a:spAutoFit/>
          </a:bodyPr>
          <a:lstStyle/>
          <a:p>
            <a:pPr marL="285750" lvl="0" indent="-285750">
              <a:buFont typeface="Arial" panose="020B0604020202020204" pitchFamily="34" charset="0"/>
              <a:buChar char="•"/>
            </a:pPr>
            <a:r>
              <a:rPr lang="es-MX" sz="1400" b="1" dirty="0">
                <a:solidFill>
                  <a:prstClr val="black"/>
                </a:solidFill>
              </a:rPr>
              <a:t>Informática</a:t>
            </a:r>
          </a:p>
          <a:p>
            <a:pPr marL="285750" lvl="0" indent="-285750">
              <a:buFont typeface="Arial" panose="020B0604020202020204" pitchFamily="34" charset="0"/>
              <a:buChar char="•"/>
            </a:pPr>
            <a:r>
              <a:rPr lang="es-MX" sz="1400" dirty="0">
                <a:solidFill>
                  <a:prstClr val="black"/>
                </a:solidFill>
              </a:rPr>
              <a:t>Gerardo Allan Chargoy Rodríguez</a:t>
            </a:r>
          </a:p>
          <a:p>
            <a:pPr marL="285750" lvl="0" indent="-285750">
              <a:buFont typeface="Arial" panose="020B0604020202020204" pitchFamily="34" charset="0"/>
              <a:buChar char="•"/>
            </a:pPr>
            <a:r>
              <a:rPr lang="es-MX" sz="1400" dirty="0">
                <a:solidFill>
                  <a:prstClr val="black"/>
                </a:solidFill>
              </a:rPr>
              <a:t>Procesamiento de datos de documentos, imágenes y mapas</a:t>
            </a:r>
          </a:p>
        </p:txBody>
      </p:sp>
      <p:cxnSp>
        <p:nvCxnSpPr>
          <p:cNvPr id="21" name="Conector recto de flecha 20">
            <a:extLst>
              <a:ext uri="{FF2B5EF4-FFF2-40B4-BE49-F238E27FC236}">
                <a16:creationId xmlns="" xmlns:a16="http://schemas.microsoft.com/office/drawing/2014/main" id="{7C283579-FC9A-4B54-AC5C-8CD6252C772F}"/>
              </a:ext>
            </a:extLst>
          </p:cNvPr>
          <p:cNvCxnSpPr>
            <a:cxnSpLocks/>
          </p:cNvCxnSpPr>
          <p:nvPr/>
        </p:nvCxnSpPr>
        <p:spPr>
          <a:xfrm flipH="1" flipV="1">
            <a:off x="5958654" y="3990494"/>
            <a:ext cx="814169" cy="9525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 xmlns:a16="http://schemas.microsoft.com/office/drawing/2014/main" id="{9748F235-4395-4193-8898-044C1A16D9D1}"/>
              </a:ext>
            </a:extLst>
          </p:cNvPr>
          <p:cNvSpPr txBox="1"/>
          <p:nvPr/>
        </p:nvSpPr>
        <p:spPr>
          <a:xfrm>
            <a:off x="3710928" y="328094"/>
            <a:ext cx="2837785" cy="738664"/>
          </a:xfrm>
          <a:prstGeom prst="rect">
            <a:avLst/>
          </a:prstGeom>
          <a:noFill/>
        </p:spPr>
        <p:txBody>
          <a:bodyPr wrap="square" rtlCol="0">
            <a:spAutoFit/>
          </a:bodyPr>
          <a:lstStyle/>
          <a:p>
            <a:pPr marL="228600" lvl="0">
              <a:spcBef>
                <a:spcPts val="1000"/>
              </a:spcBef>
              <a:buFont typeface="Arial" panose="020B0604020202020204" pitchFamily="34" charset="0"/>
              <a:buChar char="•"/>
            </a:pPr>
            <a:r>
              <a:rPr lang="es-MX" sz="1400" b="1" dirty="0">
                <a:solidFill>
                  <a:prstClr val="black"/>
                </a:solidFill>
              </a:rPr>
              <a:t>Educación Física IV.</a:t>
            </a:r>
          </a:p>
          <a:p>
            <a:pPr marL="228600" lvl="0">
              <a:buFont typeface="Arial" panose="020B0604020202020204" pitchFamily="34" charset="0"/>
              <a:buChar char="•"/>
            </a:pPr>
            <a:r>
              <a:rPr lang="es-MX" sz="1400" dirty="0">
                <a:solidFill>
                  <a:prstClr val="black"/>
                </a:solidFill>
              </a:rPr>
              <a:t>María Elena Romero Herrera</a:t>
            </a:r>
          </a:p>
          <a:p>
            <a:pPr marL="228600" lvl="0">
              <a:buFont typeface="Arial" panose="020B0604020202020204" pitchFamily="34" charset="0"/>
              <a:buChar char="•"/>
            </a:pPr>
            <a:r>
              <a:rPr lang="es-MX" sz="1400" dirty="0">
                <a:solidFill>
                  <a:prstClr val="black"/>
                </a:solidFill>
              </a:rPr>
              <a:t>Prevención en caso de desastre </a:t>
            </a:r>
          </a:p>
        </p:txBody>
      </p:sp>
      <p:cxnSp>
        <p:nvCxnSpPr>
          <p:cNvPr id="16" name="Conector recto de flecha 15">
            <a:extLst>
              <a:ext uri="{FF2B5EF4-FFF2-40B4-BE49-F238E27FC236}">
                <a16:creationId xmlns="" xmlns:a16="http://schemas.microsoft.com/office/drawing/2014/main" id="{D359E988-F04B-453B-A59D-23C4ED6A85D0}"/>
              </a:ext>
            </a:extLst>
          </p:cNvPr>
          <p:cNvCxnSpPr>
            <a:cxnSpLocks/>
          </p:cNvCxnSpPr>
          <p:nvPr/>
        </p:nvCxnSpPr>
        <p:spPr>
          <a:xfrm>
            <a:off x="4819800" y="1241846"/>
            <a:ext cx="0" cy="1471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92AB04-8E15-405F-9539-D39EF890D7DA}"/>
              </a:ext>
            </a:extLst>
          </p:cNvPr>
          <p:cNvSpPr>
            <a:spLocks noGrp="1"/>
          </p:cNvSpPr>
          <p:nvPr>
            <p:ph type="title"/>
          </p:nvPr>
        </p:nvSpPr>
        <p:spPr>
          <a:xfrm>
            <a:off x="838200" y="0"/>
            <a:ext cx="10515600" cy="1325563"/>
          </a:xfrm>
        </p:spPr>
        <p:txBody>
          <a:bodyPr/>
          <a:lstStyle/>
          <a:p>
            <a:pPr algn="ctr"/>
            <a:r>
              <a:rPr lang="es-MX" dirty="0"/>
              <a:t>Índice</a:t>
            </a:r>
          </a:p>
        </p:txBody>
      </p:sp>
      <p:sp>
        <p:nvSpPr>
          <p:cNvPr id="3" name="Marcador de contenido 2">
            <a:extLst>
              <a:ext uri="{FF2B5EF4-FFF2-40B4-BE49-F238E27FC236}">
                <a16:creationId xmlns="" xmlns:a16="http://schemas.microsoft.com/office/drawing/2014/main" id="{43E64729-C6FB-42C6-8515-D16C27FBC9AD}"/>
              </a:ext>
            </a:extLst>
          </p:cNvPr>
          <p:cNvSpPr>
            <a:spLocks noGrp="1"/>
          </p:cNvSpPr>
          <p:nvPr>
            <p:ph idx="1"/>
          </p:nvPr>
        </p:nvSpPr>
        <p:spPr>
          <a:xfrm>
            <a:off x="838200" y="1054547"/>
            <a:ext cx="10515600" cy="5531783"/>
          </a:xfrm>
        </p:spPr>
        <p:txBody>
          <a:bodyPr>
            <a:normAutofit/>
          </a:bodyPr>
          <a:lstStyle/>
          <a:p>
            <a:r>
              <a:rPr lang="es-MX" sz="1600" dirty="0"/>
              <a:t>5a. Producto 1 CAIAC</a:t>
            </a:r>
          </a:p>
          <a:p>
            <a:r>
              <a:rPr lang="es-MX" sz="1600" dirty="0"/>
              <a:t>5a.Producto 3</a:t>
            </a:r>
          </a:p>
          <a:p>
            <a:r>
              <a:rPr lang="es-MX" sz="1600" dirty="0"/>
              <a:t>5 b. Producto 2 Organizador gráfico</a:t>
            </a:r>
          </a:p>
          <a:p>
            <a:r>
              <a:rPr lang="es-MX" sz="1600" dirty="0"/>
              <a:t>5c. Introducción. Descripción del proyecto</a:t>
            </a:r>
          </a:p>
          <a:p>
            <a:r>
              <a:rPr lang="es-MX" sz="1600" dirty="0"/>
              <a:t>5d. Objetivo general del proyecto</a:t>
            </a:r>
          </a:p>
          <a:p>
            <a:r>
              <a:rPr lang="es-MX" sz="1600" dirty="0"/>
              <a:t>5d. Objetivos de cada asignatura</a:t>
            </a:r>
          </a:p>
          <a:p>
            <a:r>
              <a:rPr lang="es-MX" sz="1600" dirty="0"/>
              <a:t>5e. Problemas a abordar</a:t>
            </a:r>
          </a:p>
          <a:p>
            <a:r>
              <a:rPr lang="es-MX" sz="1600" dirty="0"/>
              <a:t>5f. Contenido</a:t>
            </a:r>
          </a:p>
          <a:p>
            <a:r>
              <a:rPr lang="es-MX" sz="1600" dirty="0"/>
              <a:t>5g. Formatos: Planeación día a día</a:t>
            </a:r>
          </a:p>
          <a:p>
            <a:r>
              <a:rPr lang="es-MX" sz="1600" dirty="0"/>
              <a:t>5h. Reflexión</a:t>
            </a:r>
          </a:p>
          <a:p>
            <a:r>
              <a:rPr lang="es-MX" sz="1600" dirty="0"/>
              <a:t>5i. Organizador gráfico. Preguntas esenciales</a:t>
            </a:r>
          </a:p>
          <a:p>
            <a:r>
              <a:rPr lang="es-MX" sz="1600" dirty="0"/>
              <a:t>5i. </a:t>
            </a:r>
            <a:r>
              <a:rPr lang="it-IT" sz="1600" dirty="0"/>
              <a:t>e) A.M.E. general.</a:t>
            </a:r>
          </a:p>
          <a:p>
            <a:r>
              <a:rPr lang="es-MX" sz="1600" dirty="0"/>
              <a:t>5i. g) E.I.P. Resumen.</a:t>
            </a:r>
          </a:p>
          <a:p>
            <a:r>
              <a:rPr lang="es-MX" sz="1600" dirty="0"/>
              <a:t>5i. h) E.I.P. Elaboración de Proyecto</a:t>
            </a:r>
          </a:p>
          <a:p>
            <a:r>
              <a:rPr lang="es-MX" sz="1600" dirty="0"/>
              <a:t>5i. Fotografías de la sesión</a:t>
            </a:r>
          </a:p>
          <a:p>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p:txBody>
      </p:sp>
    </p:spTree>
    <p:extLst>
      <p:ext uri="{BB962C8B-B14F-4D97-AF65-F5344CB8AC3E}">
        <p14:creationId xmlns:p14="http://schemas.microsoft.com/office/powerpoint/2010/main" val="299262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Imagen1.jpg"/>
          <p:cNvPicPr>
            <a:picLocks noGrp="1" noChangeAspect="1"/>
          </p:cNvPicPr>
          <p:nvPr>
            <p:ph idx="1"/>
          </p:nvPr>
        </p:nvPicPr>
        <p:blipFill>
          <a:blip r:embed="rId2" cstate="print"/>
          <a:stretch>
            <a:fillRect/>
          </a:stretch>
        </p:blipFill>
        <p:spPr>
          <a:xfrm>
            <a:off x="2341418" y="953150"/>
            <a:ext cx="7509163" cy="5478832"/>
          </a:xfrm>
        </p:spPr>
      </p:pic>
      <p:sp>
        <p:nvSpPr>
          <p:cNvPr id="5" name="Título 1">
            <a:extLst>
              <a:ext uri="{FF2B5EF4-FFF2-40B4-BE49-F238E27FC236}">
                <a16:creationId xmlns="" xmlns:a16="http://schemas.microsoft.com/office/drawing/2014/main" id="{D74E35D4-0D62-43D9-B5AA-E6FC782AD9AA}"/>
              </a:ext>
            </a:extLst>
          </p:cNvPr>
          <p:cNvSpPr>
            <a:spLocks noGrp="1"/>
          </p:cNvSpPr>
          <p:nvPr>
            <p:ph type="title"/>
          </p:nvPr>
        </p:nvSpPr>
        <p:spPr>
          <a:xfrm>
            <a:off x="838200" y="0"/>
            <a:ext cx="10515600" cy="1325563"/>
          </a:xfrm>
        </p:spPr>
        <p:txBody>
          <a:bodyPr>
            <a:normAutofit/>
          </a:bodyPr>
          <a:lstStyle/>
          <a:p>
            <a:pPr algn="ctr"/>
            <a:r>
              <a:rPr lang="es-MX" sz="4000" dirty="0"/>
              <a:t>5a. Producto 1 CAIAC</a:t>
            </a:r>
          </a:p>
        </p:txBody>
      </p:sp>
    </p:spTree>
    <p:extLst>
      <p:ext uri="{BB962C8B-B14F-4D97-AF65-F5344CB8AC3E}">
        <p14:creationId xmlns:p14="http://schemas.microsoft.com/office/powerpoint/2010/main" val="260415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Imagen2.jpg"/>
          <p:cNvPicPr>
            <a:picLocks noGrp="1" noChangeAspect="1"/>
          </p:cNvPicPr>
          <p:nvPr>
            <p:ph idx="1"/>
          </p:nvPr>
        </p:nvPicPr>
        <p:blipFill>
          <a:blip r:embed="rId2" cstate="print"/>
          <a:stretch>
            <a:fillRect/>
          </a:stretch>
        </p:blipFill>
        <p:spPr>
          <a:xfrm>
            <a:off x="2336508" y="433240"/>
            <a:ext cx="7514043" cy="547218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Imagen3.jpg"/>
          <p:cNvPicPr>
            <a:picLocks noGrp="1" noChangeAspect="1"/>
          </p:cNvPicPr>
          <p:nvPr>
            <p:ph idx="1"/>
          </p:nvPr>
        </p:nvPicPr>
        <p:blipFill>
          <a:blip r:embed="rId2" cstate="print"/>
          <a:stretch>
            <a:fillRect/>
          </a:stretch>
        </p:blipFill>
        <p:spPr>
          <a:xfrm>
            <a:off x="2337963" y="433240"/>
            <a:ext cx="7526457" cy="5484000"/>
          </a:xfrm>
        </p:spPr>
      </p:pic>
    </p:spTree>
  </p:cSld>
  <p:clrMapOvr>
    <a:masterClrMapping/>
  </p:clrMapOvr>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3499</Words>
  <Application>Microsoft Office PowerPoint</Application>
  <PresentationFormat>Panorámica</PresentationFormat>
  <Paragraphs>554</Paragraphs>
  <Slides>40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Arial</vt:lpstr>
      <vt:lpstr>Bookman Old Style</vt:lpstr>
      <vt:lpstr>Calibri</vt:lpstr>
      <vt:lpstr>Calibri Light</vt:lpstr>
      <vt:lpstr>Century Gothic</vt:lpstr>
      <vt:lpstr>Garamond</vt:lpstr>
      <vt:lpstr>Symbol</vt:lpstr>
      <vt:lpstr>Times New Roman</vt:lpstr>
      <vt:lpstr>Tema de Office</vt:lpstr>
      <vt:lpstr>Proyecto 1, 4° año 19 de septiembre: ¿ A ti, qué te movió el sismo ?</vt:lpstr>
      <vt:lpstr>2. Profesores participantes</vt:lpstr>
      <vt:lpstr>3. Ciclo escolar para desarrollo del proyecto</vt:lpstr>
      <vt:lpstr>4. Nombre del proyecto 19 de septiembre: ¿ A ti, qué te movió el sismo ?</vt:lpstr>
      <vt:lpstr>Presentación de PowerPoint</vt:lpstr>
      <vt:lpstr>Índice</vt:lpstr>
      <vt:lpstr>5a. Producto 1 CAIAC</vt:lpstr>
      <vt:lpstr>Presentación de PowerPoint</vt:lpstr>
      <vt:lpstr>Presentación de PowerPoint</vt:lpstr>
      <vt:lpstr>Presentación de PowerPoint</vt:lpstr>
      <vt:lpstr>Presentación de PowerPoint</vt:lpstr>
      <vt:lpstr>5 b. Producto 2 Organizador gráfico</vt:lpstr>
      <vt:lpstr>5c. Introducción. Descripción del proyecto</vt:lpstr>
      <vt:lpstr>5d. Objetivo general del proyecto</vt:lpstr>
      <vt:lpstr>5d. Objetivos de cada asignatura</vt:lpstr>
      <vt:lpstr>5e. Problemas a abordar</vt:lpstr>
      <vt:lpstr>5f. Contenido</vt:lpstr>
      <vt:lpstr>5g. Formatos: Planeación día a día</vt:lpstr>
      <vt:lpstr>5h. Reflexión</vt:lpstr>
      <vt:lpstr>5i. Organizador gráfico. Preguntas esenciales</vt:lpstr>
      <vt:lpstr>5i. e) A.M.E. general.</vt:lpstr>
      <vt:lpstr>Presentación de PowerPoint</vt:lpstr>
      <vt:lpstr>5i. g) E.I.P. Resumen.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5i. Fotografías de la sesión</vt:lpstr>
      <vt:lpstr>5i. Evaluación. Tipos, herramientas y productos de aprendizaje.</vt:lpstr>
      <vt:lpstr>5i. Evaluación. Formatos. Prerrequisitos.</vt:lpstr>
      <vt:lpstr>Presentación de PowerPoint</vt:lpstr>
      <vt:lpstr>Presentación de PowerPoint</vt:lpstr>
      <vt:lpstr>5i. Lista de pasos para realizar una infografía digital.</vt:lpstr>
      <vt:lpstr>5i. Infografía.</vt:lpstr>
      <vt:lpstr>5i. Reflexiones personales.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4° año</dc:title>
  <dc:creator>Eunice Segura</dc:creator>
  <cp:lastModifiedBy>Eunice Segura</cp:lastModifiedBy>
  <cp:revision>74</cp:revision>
  <dcterms:created xsi:type="dcterms:W3CDTF">2017-10-24T01:32:11Z</dcterms:created>
  <dcterms:modified xsi:type="dcterms:W3CDTF">2019-10-02T14:28:48Z</dcterms:modified>
</cp:coreProperties>
</file>