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9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4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629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66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91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06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22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61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53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466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48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EB0C2-6D0F-457F-B189-5A3FF6D1253F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1647-7443-436C-9821-1E0A58402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86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712519"/>
            <a:ext cx="9144000" cy="4545281"/>
          </a:xfrm>
        </p:spPr>
        <p:txBody>
          <a:bodyPr>
            <a:normAutofit fontScale="92500" lnSpcReduction="20000"/>
          </a:bodyPr>
          <a:lstStyle/>
          <a:p>
            <a:pPr algn="r"/>
            <a:endParaRPr lang="es-MX" sz="3200" b="1" dirty="0"/>
          </a:p>
          <a:p>
            <a:pPr algn="r"/>
            <a:r>
              <a:rPr lang="es-MX" sz="3200" b="1" dirty="0"/>
              <a:t>Universidad Latina S.C  </a:t>
            </a:r>
            <a:r>
              <a:rPr lang="es-MX" sz="3200" dirty="0"/>
              <a:t>(1344)</a:t>
            </a:r>
            <a:br>
              <a:rPr lang="es-MX" sz="3200" dirty="0"/>
            </a:br>
            <a:endParaRPr lang="es-MX" sz="3200" dirty="0"/>
          </a:p>
          <a:p>
            <a:pPr algn="r"/>
            <a:r>
              <a:rPr lang="es-MX" sz="3200" b="1" dirty="0"/>
              <a:t>Equipo: </a:t>
            </a:r>
            <a:r>
              <a:rPr lang="es-MX" sz="3200" dirty="0"/>
              <a:t>6</a:t>
            </a:r>
            <a:br>
              <a:rPr lang="es-MX" sz="3200" dirty="0"/>
            </a:br>
            <a:r>
              <a:rPr lang="es-MX" sz="3200" b="1" dirty="0"/>
              <a:t>Profesoras: 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i="1" dirty="0"/>
              <a:t>Aguirre Gutiérrez Sandra Berenice (Química III)</a:t>
            </a:r>
            <a:br>
              <a:rPr lang="es-MX" i="1" dirty="0"/>
            </a:br>
            <a:r>
              <a:rPr lang="es-MX" i="1" dirty="0"/>
              <a:t>Valenzuela Tapia Livi Jazmín (Ética)</a:t>
            </a:r>
            <a:br>
              <a:rPr lang="es-MX" i="1" dirty="0"/>
            </a:br>
            <a:r>
              <a:rPr lang="es-MX" b="1" i="1" dirty="0"/>
              <a:t>Curso: </a:t>
            </a:r>
            <a:r>
              <a:rPr lang="es-MX" i="1" dirty="0"/>
              <a:t>2019-2020</a:t>
            </a:r>
          </a:p>
          <a:p>
            <a:pPr algn="r"/>
            <a:r>
              <a:rPr lang="es-MX" sz="3200" dirty="0"/>
              <a:t/>
            </a:r>
            <a:br>
              <a:rPr lang="es-MX" sz="3200" dirty="0"/>
            </a:br>
            <a:r>
              <a:rPr lang="es-MX" sz="3200" b="1" dirty="0"/>
              <a:t>Proyecto: “Reconocer y cuidar la otredad natural: el reciclaje y otras alternativas</a:t>
            </a:r>
            <a:r>
              <a:rPr lang="es-MX" sz="3200" dirty="0"/>
              <a:t>’’</a:t>
            </a:r>
          </a:p>
          <a:p>
            <a:pPr algn="r"/>
            <a:r>
              <a:rPr lang="es-MX" dirty="0"/>
              <a:t>Fecha de Inicio y termino: Agosto 2019- Mayo 2020</a:t>
            </a:r>
          </a:p>
        </p:txBody>
      </p:sp>
      <p:pic>
        <p:nvPicPr>
          <p:cNvPr id="4" name="Picture 2" descr="Resultado de imagen para uni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4" y="168948"/>
            <a:ext cx="1176836" cy="165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597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26423"/>
            <a:ext cx="9601200" cy="1119249"/>
          </a:xfrm>
        </p:spPr>
        <p:txBody>
          <a:bodyPr>
            <a:normAutofit/>
          </a:bodyPr>
          <a:lstStyle/>
          <a:p>
            <a:pPr algn="r"/>
            <a:r>
              <a:rPr lang="es-MX" sz="3600" dirty="0"/>
              <a:t>5e) Pregunta generadora, pregunta guía, problema a abordar</a:t>
            </a:r>
            <a:endParaRPr lang="en-US" sz="3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246909" y="2101933"/>
            <a:ext cx="10485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Algunas de las preguntas generadoras que sirvieron como detonantes para la decisión del tipo de trabajo fueron: ¿Qué problemas hay en el medio ambiente? ¿Cuáles son las causas? ¿Qué podríamos hacer para mejorar éste? ¿Qué necesidades detectas en tu contexto? ¿Cómo podrían satisfacerlas? ¿Qué quieren hacer y por qué? ¿Cuáles serían los medios para lograrlo? ¿Cómo podrían distribuir el trabajo? ¿Es necesario un </a:t>
            </a:r>
            <a:r>
              <a:rPr lang="es-ES" dirty="0" err="1"/>
              <a:t>lider</a:t>
            </a:r>
            <a:r>
              <a:rPr lang="es-ES" dirty="0"/>
              <a:t>? ¿Cuánto tiempo les llevaría? </a:t>
            </a:r>
            <a:endParaRPr lang="en-U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029760"/>
              </p:ext>
            </p:extLst>
          </p:nvPr>
        </p:nvGraphicFramePr>
        <p:xfrm>
          <a:off x="1853870" y="3548676"/>
          <a:ext cx="8128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bg1"/>
                          </a:solidFill>
                        </a:rPr>
                        <a:t>¿Cómo dirigir la</a:t>
                      </a:r>
                      <a:r>
                        <a:rPr lang="es-MX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MX" dirty="0">
                          <a:solidFill>
                            <a:schemeClr val="bg1"/>
                          </a:solidFill>
                        </a:rPr>
                        <a:t>investigación?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-Realizar un trabajo interdisciplinario que permita integrar los conocimientos de las materias de química y ética, pertenecientes al plan de estudios.</a:t>
                      </a:r>
                    </a:p>
                    <a:p>
                      <a:pPr algn="just"/>
                      <a:r>
                        <a:rPr lang="es-ES" sz="18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-Que, a través de la colaboración, los alumnos reflexionen sobre la importancia de realizar trabajos interdisciplinarios que integren conocimientos que ayuden a resolver problemas de la realidad.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2" descr="Resultado de imagen para uni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1" y="270162"/>
            <a:ext cx="954767" cy="13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092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616"/>
          </a:xfrm>
        </p:spPr>
        <p:txBody>
          <a:bodyPr>
            <a:normAutofit fontScale="90000"/>
          </a:bodyPr>
          <a:lstStyle/>
          <a:p>
            <a:pPr algn="r"/>
            <a:r>
              <a:rPr lang="es-MX" sz="3600" dirty="0"/>
              <a:t>5f) Contenido, temas, productos propuestos, organizados en forma cronológica</a:t>
            </a:r>
            <a:endParaRPr lang="en-US" sz="36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0751"/>
              </p:ext>
            </p:extLst>
          </p:nvPr>
        </p:nvGraphicFramePr>
        <p:xfrm>
          <a:off x="2364509" y="1739714"/>
          <a:ext cx="6316647" cy="3961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01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0070C0"/>
                          </a:solidFill>
                        </a:rPr>
                        <a:t>Química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0070C0"/>
                          </a:solidFill>
                        </a:rPr>
                        <a:t>Ética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674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rgbClr val="0070C0"/>
                          </a:solidFill>
                        </a:rPr>
                        <a:t>Contenidos:</a:t>
                      </a:r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2</a:t>
                      </a:r>
                      <a:r>
                        <a:rPr lang="es-E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Control de las emisiones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atmosféricas en las grandes urbes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Unidad 5 (nuevo plan). </a:t>
                      </a:r>
                      <a:r>
                        <a:rPr lang="en-US" sz="1200" dirty="0" err="1"/>
                        <a:t>Reconocimiento</a:t>
                      </a:r>
                      <a:r>
                        <a:rPr lang="en-US" sz="1200" dirty="0"/>
                        <a:t> de la </a:t>
                      </a:r>
                      <a:r>
                        <a:rPr lang="en-US" sz="1200" dirty="0" err="1"/>
                        <a:t>alteridad</a:t>
                      </a:r>
                      <a:r>
                        <a:rPr lang="en-US" sz="1200" dirty="0"/>
                        <a:t>: ¿</a:t>
                      </a:r>
                      <a:r>
                        <a:rPr lang="en-US" sz="1200" dirty="0" err="1"/>
                        <a:t>Quién</a:t>
                      </a:r>
                      <a:r>
                        <a:rPr lang="en-US" sz="1200" dirty="0"/>
                        <a:t> es y </a:t>
                      </a:r>
                      <a:r>
                        <a:rPr lang="en-US" sz="1200" dirty="0" err="1"/>
                        <a:t>qué</a:t>
                      </a:r>
                      <a:r>
                        <a:rPr lang="en-US" sz="1200" dirty="0"/>
                        <a:t> valor </a:t>
                      </a:r>
                      <a:r>
                        <a:rPr lang="en-US" sz="1200" dirty="0" err="1"/>
                        <a:t>tienen</a:t>
                      </a:r>
                      <a:r>
                        <a:rPr lang="en-US" sz="1200" dirty="0"/>
                        <a:t> el </a:t>
                      </a:r>
                      <a:r>
                        <a:rPr lang="en-US" sz="1200" dirty="0" err="1"/>
                        <a:t>otro</a:t>
                      </a:r>
                      <a:r>
                        <a:rPr lang="en-US" sz="1200" dirty="0"/>
                        <a:t> y lo </a:t>
                      </a:r>
                      <a:r>
                        <a:rPr lang="en-US" sz="1200" dirty="0" err="1"/>
                        <a:t>otro</a:t>
                      </a:r>
                      <a:r>
                        <a:rPr lang="en-US" sz="12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674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rgbClr val="0070C0"/>
                          </a:solidFill>
                        </a:rPr>
                        <a:t>Conceptos básicos que surgen</a:t>
                      </a:r>
                      <a:r>
                        <a:rPr lang="es-MX" sz="1200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1200" b="1" dirty="0">
                          <a:solidFill>
                            <a:srgbClr val="0070C0"/>
                          </a:solidFill>
                        </a:rPr>
                        <a:t>del proyecto:</a:t>
                      </a:r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r>
                        <a:rPr lang="es-E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Consecuencias de la contaminación del aire </a:t>
                      </a:r>
                    </a:p>
                    <a:p>
                      <a:r>
                        <a:rPr lang="es-E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Calentamiento global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Éticas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antropocéntricas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Éticas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antropocéntricas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Hans Jonas y Peter Singer, entre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5947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rgbClr val="0070C0"/>
                          </a:solidFill>
                        </a:rPr>
                        <a:t>Evaluación</a:t>
                      </a:r>
                      <a:r>
                        <a:rPr lang="es-MX" sz="1200" b="1" baseline="0" dirty="0">
                          <a:solidFill>
                            <a:srgbClr val="0070C0"/>
                          </a:solidFill>
                        </a:rPr>
                        <a:t> (productos)</a:t>
                      </a:r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Investigación de los principales fuentes de contaminación, proceso de reciclaje ,</a:t>
                      </a:r>
                      <a:r>
                        <a:rPr lang="es-E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uso adecuado de las 3 R , conocimiento en la mejora del material de reciclaje y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de producto.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Proceso</a:t>
                      </a:r>
                      <a:r>
                        <a:rPr lang="en-US" sz="1200" dirty="0"/>
                        <a:t> de </a:t>
                      </a:r>
                      <a:r>
                        <a:rPr lang="en-US" sz="1200" dirty="0" err="1"/>
                        <a:t>análisis</a:t>
                      </a:r>
                      <a:r>
                        <a:rPr lang="en-US" sz="1200" dirty="0"/>
                        <a:t> de </a:t>
                      </a:r>
                      <a:r>
                        <a:rPr lang="en-US" sz="1200" dirty="0" err="1"/>
                        <a:t>textos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escritos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individuales</a:t>
                      </a:r>
                      <a:r>
                        <a:rPr lang="en-US" sz="1200" dirty="0"/>
                        <a:t> a </a:t>
                      </a:r>
                      <a:r>
                        <a:rPr lang="en-US" sz="1200" dirty="0" err="1"/>
                        <a:t>partir</a:t>
                      </a:r>
                      <a:r>
                        <a:rPr lang="en-US" sz="1200" dirty="0"/>
                        <a:t> de la </a:t>
                      </a:r>
                      <a:r>
                        <a:rPr lang="en-US" sz="1200" dirty="0" err="1"/>
                        <a:t>lectura</a:t>
                      </a:r>
                      <a:r>
                        <a:rPr lang="en-US" sz="1200" dirty="0"/>
                        <a:t> y, </a:t>
                      </a:r>
                      <a:r>
                        <a:rPr lang="en-US" sz="1200" dirty="0" err="1"/>
                        <a:t>como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producto</a:t>
                      </a:r>
                      <a:r>
                        <a:rPr lang="en-US" sz="1200" dirty="0"/>
                        <a:t> final, campana de </a:t>
                      </a:r>
                      <a:r>
                        <a:rPr lang="en-US" sz="1200" dirty="0" err="1"/>
                        <a:t>sensibilización</a:t>
                      </a:r>
                      <a:r>
                        <a:rPr lang="en-US" sz="1200" dirty="0"/>
                        <a:t> y </a:t>
                      </a:r>
                      <a:r>
                        <a:rPr lang="en-US" sz="1200" dirty="0" err="1"/>
                        <a:t>concientización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torno</a:t>
                      </a:r>
                      <a:r>
                        <a:rPr lang="en-US" sz="1200" dirty="0"/>
                        <a:t> al </a:t>
                      </a:r>
                      <a:r>
                        <a:rPr lang="en-US" sz="1200" dirty="0" err="1"/>
                        <a:t>cuidado</a:t>
                      </a:r>
                      <a:r>
                        <a:rPr lang="en-US" sz="1200" dirty="0"/>
                        <a:t> de la </a:t>
                      </a:r>
                      <a:r>
                        <a:rPr lang="en-US" sz="1200" dirty="0" err="1"/>
                        <a:t>otredad</a:t>
                      </a:r>
                      <a:r>
                        <a:rPr lang="en-US" sz="1200" dirty="0"/>
                        <a:t> natural, a </a:t>
                      </a:r>
                      <a:r>
                        <a:rPr lang="en-US" sz="1200" dirty="0" err="1"/>
                        <a:t>través</a:t>
                      </a:r>
                      <a:r>
                        <a:rPr lang="en-US" sz="1200" dirty="0"/>
                        <a:t> de </a:t>
                      </a:r>
                      <a:r>
                        <a:rPr lang="en-US" sz="1200" dirty="0" err="1"/>
                        <a:t>trípticos</a:t>
                      </a:r>
                      <a:r>
                        <a:rPr lang="en-US" sz="1200" dirty="0"/>
                        <a:t> y de un video </a:t>
                      </a:r>
                      <a:r>
                        <a:rPr lang="en-US" sz="1200" dirty="0" err="1"/>
                        <a:t>realizado</a:t>
                      </a:r>
                      <a:r>
                        <a:rPr lang="en-US" sz="1200" dirty="0"/>
                        <a:t> por los alumnus.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38117"/>
              </p:ext>
            </p:extLst>
          </p:nvPr>
        </p:nvGraphicFramePr>
        <p:xfrm>
          <a:off x="2364509" y="5700889"/>
          <a:ext cx="631664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bg1"/>
                          </a:solidFill>
                        </a:rPr>
                        <a:t>Herramientas: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Registro en Bitácora de los avances de los equipos, rúbrica de presentación y proyecto final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Registro en Bitácora de los avances de los equipos, rúbrica de presentación y proyecto final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2" descr="Resultado de imagen para uni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11" y="305748"/>
            <a:ext cx="954767" cy="13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00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5582" y="18206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MX" b="1" dirty="0"/>
              <a:t>Estructura Inicial</a:t>
            </a:r>
          </a:p>
          <a:p>
            <a:pPr marL="0" indent="0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MX" b="1" dirty="0"/>
              <a:t>Nombre del proyecto: </a:t>
            </a:r>
            <a:r>
              <a:rPr lang="es-MX" i="1" dirty="0"/>
              <a:t>Reciclaje una alternativa ética para mejorar el medio ambiente</a:t>
            </a:r>
          </a:p>
          <a:p>
            <a:pPr marL="0" indent="0" algn="ctr">
              <a:buNone/>
            </a:pPr>
            <a:endParaRPr lang="es-MX" i="1" dirty="0"/>
          </a:p>
          <a:p>
            <a:pPr marL="0" indent="0" algn="ctr">
              <a:buNone/>
            </a:pPr>
            <a:r>
              <a:rPr lang="es-MX" b="1" dirty="0"/>
              <a:t>Nombre de las profesores y asignaturas:</a:t>
            </a:r>
          </a:p>
          <a:p>
            <a:pPr marL="0" indent="0" algn="ctr">
              <a:buNone/>
            </a:pPr>
            <a:r>
              <a:rPr lang="es-MX" i="1" dirty="0"/>
              <a:t>Aguirre Gutiérrez Sandra Berenice,  Química III</a:t>
            </a:r>
          </a:p>
          <a:p>
            <a:pPr marL="0" indent="0" algn="ctr">
              <a:buNone/>
            </a:pPr>
            <a:r>
              <a:rPr lang="es-MX" i="1" dirty="0"/>
              <a:t>Valenzuela Tapia Livi Jazmín,  Ética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Picture 2" descr="Resultado de imagen para uni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4" y="168948"/>
            <a:ext cx="1176836" cy="165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83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809" y="404315"/>
            <a:ext cx="9416143" cy="1084852"/>
          </a:xfrm>
        </p:spPr>
        <p:txBody>
          <a:bodyPr>
            <a:normAutofit/>
          </a:bodyPr>
          <a:lstStyle/>
          <a:p>
            <a:pPr algn="r"/>
            <a:r>
              <a:rPr lang="es-MX" sz="3200" b="1" dirty="0">
                <a:latin typeface="+mn-lt"/>
              </a:rPr>
              <a:t>5 a. Índice de apartados de proyecto</a:t>
            </a:r>
            <a:r>
              <a:rPr lang="es-MX" sz="3200" dirty="0">
                <a:latin typeface="+mn-lt"/>
              </a:rPr>
              <a:t>:</a:t>
            </a:r>
            <a:br>
              <a:rPr lang="es-MX" sz="3200" dirty="0">
                <a:latin typeface="+mn-lt"/>
              </a:rPr>
            </a:br>
            <a:r>
              <a:rPr lang="es-MX" sz="2000" i="1" dirty="0">
                <a:latin typeface="+mn-lt"/>
              </a:rPr>
              <a:t>Producto 1 b) C.A.IA.C  Conclusiones Generales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82389" y="1854926"/>
            <a:ext cx="7876808" cy="4233179"/>
          </a:xfrm>
          <a:prstGeom prst="rect">
            <a:avLst/>
          </a:prstGeom>
        </p:spPr>
      </p:pic>
      <p:pic>
        <p:nvPicPr>
          <p:cNvPr id="8" name="Picture 2" descr="Resultado de imagen para unil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49228"/>
            <a:ext cx="993956" cy="139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55820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4000" b="1" dirty="0"/>
              <a:t>5 a. Índice de apartados de proyecto</a:t>
            </a:r>
            <a:r>
              <a:rPr lang="es-MX" sz="4000" dirty="0"/>
              <a:t>:</a:t>
            </a:r>
            <a:br>
              <a:rPr lang="es-MX" sz="4000" dirty="0"/>
            </a:br>
            <a:r>
              <a:rPr lang="es-MX" sz="2700" i="1" dirty="0"/>
              <a:t>Producto 1 b) C.A.IA.C  Conclusiones Generales</a:t>
            </a:r>
            <a:endParaRPr lang="es-MX" sz="2700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03085" y="1794790"/>
            <a:ext cx="8025131" cy="4214920"/>
          </a:xfrm>
          <a:prstGeom prst="rect">
            <a:avLst/>
          </a:prstGeom>
        </p:spPr>
      </p:pic>
      <p:pic>
        <p:nvPicPr>
          <p:cNvPr id="5" name="Picture 2" descr="Resultado de imagen para unil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49228"/>
            <a:ext cx="993956" cy="139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40594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4000" b="1" dirty="0"/>
              <a:t>5 a. Índice de apartados de proyecto</a:t>
            </a:r>
            <a:r>
              <a:rPr lang="es-MX" sz="4000" dirty="0"/>
              <a:t>:</a:t>
            </a:r>
            <a:br>
              <a:rPr lang="es-MX" sz="4000" dirty="0"/>
            </a:br>
            <a:r>
              <a:rPr lang="es-MX" sz="2700" i="1" dirty="0"/>
              <a:t>Producto 1 b) C.A.IA.C  Conclusiones Generales</a:t>
            </a:r>
            <a:endParaRPr lang="es-MX" sz="2700" dirty="0"/>
          </a:p>
        </p:txBody>
      </p:sp>
      <p:pic>
        <p:nvPicPr>
          <p:cNvPr id="7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69156" y="1942471"/>
            <a:ext cx="9166577" cy="4550404"/>
          </a:xfrm>
          <a:prstGeom prst="rect">
            <a:avLst/>
          </a:prstGeom>
        </p:spPr>
      </p:pic>
      <p:pic>
        <p:nvPicPr>
          <p:cNvPr id="6" name="Picture 2" descr="Resultado de imagen para unil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49228"/>
            <a:ext cx="993956" cy="139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1881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4000" b="1" dirty="0"/>
              <a:t>5 a. Índice de apartados de proyecto</a:t>
            </a:r>
            <a:r>
              <a:rPr lang="es-MX" sz="4000" dirty="0"/>
              <a:t>:</a:t>
            </a:r>
            <a:br>
              <a:rPr lang="es-MX" sz="4000" dirty="0"/>
            </a:br>
            <a:r>
              <a:rPr lang="es-MX" sz="2700" i="1" dirty="0"/>
              <a:t>Producto 1 b) C.A.IA.C  Conclusiones Generales</a:t>
            </a:r>
            <a:endParaRPr lang="es-MX" sz="2700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49279" y="2331891"/>
            <a:ext cx="6910917" cy="3646311"/>
          </a:xfrm>
          <a:prstGeom prst="rect">
            <a:avLst/>
          </a:prstGeom>
        </p:spPr>
      </p:pic>
      <p:pic>
        <p:nvPicPr>
          <p:cNvPr id="7" name="Picture 2" descr="Resultado de imagen para unil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1" y="339952"/>
            <a:ext cx="1072334" cy="150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19537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1248229" y="2723378"/>
            <a:ext cx="2481942" cy="688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redondeado 7"/>
          <p:cNvSpPr/>
          <p:nvPr/>
        </p:nvSpPr>
        <p:spPr>
          <a:xfrm>
            <a:off x="7481615" y="2680334"/>
            <a:ext cx="2385197" cy="7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 flipH="1">
            <a:off x="1248229" y="2847703"/>
            <a:ext cx="378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    </a:t>
            </a:r>
            <a:r>
              <a:rPr lang="es-MX" b="1" dirty="0">
                <a:solidFill>
                  <a:schemeClr val="bg1"/>
                </a:solidFill>
              </a:rPr>
              <a:t>QUÍMICA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593336" y="2847703"/>
            <a:ext cx="195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      </a:t>
            </a:r>
            <a:r>
              <a:rPr lang="es-MX" b="1" dirty="0">
                <a:solidFill>
                  <a:schemeClr val="bg1"/>
                </a:solidFill>
              </a:rPr>
              <a:t>ÉTICA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202370" y="757645"/>
            <a:ext cx="836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i="1" dirty="0"/>
              <a:t>Relación por asignatura con el proyecto</a:t>
            </a:r>
          </a:p>
        </p:txBody>
      </p:sp>
      <p:pic>
        <p:nvPicPr>
          <p:cNvPr id="13" name="Picture 2" descr="Resultado de imagen para uni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98" y="365125"/>
            <a:ext cx="954767" cy="13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248229" y="3536179"/>
            <a:ext cx="3294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El alumno valorará su responsabilidad en el cumplimiento de las medidas gubernamentales vigentes relacionadas con el control de la contaminación del </a:t>
            </a:r>
            <a:r>
              <a:rPr lang="es-MX" dirty="0"/>
              <a:t>aire para modificar su estilo de vida y participar en actividades que permitan argumentar distintos puntos de vista </a:t>
            </a:r>
            <a:endParaRPr lang="es-E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2BC4660-4765-4C95-838E-A2C2D36031C8}"/>
              </a:ext>
            </a:extLst>
          </p:cNvPr>
          <p:cNvSpPr txBox="1"/>
          <p:nvPr/>
        </p:nvSpPr>
        <p:spPr>
          <a:xfrm>
            <a:off x="7481615" y="3501667"/>
            <a:ext cx="3255546" cy="2896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A partir del análisis de textos enmarcados en la ética no antropocéntrica, el alumno valorará la otredad que cohabita con los humanos: la tierra, la biodiversidad, las otras especies animales, con la finalidad de asumir una postura responsable  que se manifieste en actos concretos.</a:t>
            </a:r>
          </a:p>
        </p:txBody>
      </p:sp>
    </p:spTree>
    <p:extLst>
      <p:ext uri="{BB962C8B-B14F-4D97-AF65-F5344CB8AC3E}">
        <p14:creationId xmlns:p14="http://schemas.microsoft.com/office/powerpoint/2010/main" val="120934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3600" dirty="0"/>
              <a:t>5c Introducción o justificación y descripción del proyecto</a:t>
            </a:r>
            <a:endParaRPr lang="en-US" sz="36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210636"/>
              </p:ext>
            </p:extLst>
          </p:nvPr>
        </p:nvGraphicFramePr>
        <p:xfrm>
          <a:off x="2038927" y="2942842"/>
          <a:ext cx="8128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4145">
                <a:tc>
                  <a:txBody>
                    <a:bodyPr/>
                    <a:lstStyle/>
                    <a:p>
                      <a:r>
                        <a:rPr lang="es-ES" dirty="0"/>
                        <a:t>A lo largo del</a:t>
                      </a:r>
                      <a:r>
                        <a:rPr lang="es-ES" baseline="0" dirty="0"/>
                        <a:t> ciclo escolar, los alumnos desarrollarán un producto elaborado con material reciclado; de manera paralela, analizarán textos pertenecientes a una perspectiva ética no antropocéntrica, los cuales serán la base para una campaña que se realizará al interior de la escuela, cuyo fin será informar, sensibilizar e invitar a la reflexión en torno al cuidado de la alteridad natural.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2" descr="Resultado de imagen para uni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98" y="365125"/>
            <a:ext cx="954767" cy="13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33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31125"/>
          </a:xfrm>
        </p:spPr>
        <p:txBody>
          <a:bodyPr>
            <a:normAutofit/>
          </a:bodyPr>
          <a:lstStyle/>
          <a:p>
            <a:pPr algn="r"/>
            <a:r>
              <a:rPr lang="es-MX" sz="3600" dirty="0"/>
              <a:t>5d) Objetivo general del proyecto y de cada asignatura</a:t>
            </a:r>
            <a:endParaRPr lang="en-US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50026" y="2042556"/>
            <a:ext cx="107234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OBJETIVO GENERAL:</a:t>
            </a:r>
          </a:p>
          <a:p>
            <a:r>
              <a:rPr lang="es-ES" dirty="0"/>
              <a:t>Realizar un producto con material reciclado, basado en las 3 R, así como una campaña de sensibilización y concientización  en torno al cuidado de la otredad natural (medio ambiente, recursos y biodiversidad) a partir de una ética no antropocéntrica.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579778"/>
              </p:ext>
            </p:extLst>
          </p:nvPr>
        </p:nvGraphicFramePr>
        <p:xfrm>
          <a:off x="1592611" y="3560094"/>
          <a:ext cx="8857674" cy="2332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872">
                <a:tc>
                  <a:txBody>
                    <a:bodyPr/>
                    <a:lstStyle/>
                    <a:p>
                      <a:r>
                        <a:rPr lang="es-MX" dirty="0"/>
                        <a:t>Objetivo</a:t>
                      </a:r>
                      <a:r>
                        <a:rPr lang="es-MX" baseline="0" dirty="0"/>
                        <a:t> Ética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Objetivo Química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833">
                <a:tc>
                  <a:txBody>
                    <a:bodyPr/>
                    <a:lstStyle/>
                    <a:p>
                      <a:r>
                        <a:rPr lang="en-US" dirty="0"/>
                        <a:t>A </a:t>
                      </a:r>
                      <a:r>
                        <a:rPr lang="en-US" dirty="0" err="1"/>
                        <a:t>partir</a:t>
                      </a:r>
                      <a:r>
                        <a:rPr lang="en-US" dirty="0"/>
                        <a:t> de una </a:t>
                      </a:r>
                      <a:r>
                        <a:rPr lang="en-US" dirty="0" err="1"/>
                        <a:t>ética</a:t>
                      </a:r>
                      <a:r>
                        <a:rPr lang="en-US" dirty="0"/>
                        <a:t> no </a:t>
                      </a:r>
                      <a:r>
                        <a:rPr lang="en-US" dirty="0" err="1"/>
                        <a:t>antropocéntrica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valorar</a:t>
                      </a:r>
                      <a:r>
                        <a:rPr lang="en-US" dirty="0"/>
                        <a:t> la </a:t>
                      </a:r>
                      <a:r>
                        <a:rPr lang="en-US" dirty="0" err="1"/>
                        <a:t>alteridad</a:t>
                      </a:r>
                      <a:r>
                        <a:rPr lang="en-US" dirty="0"/>
                        <a:t> natural que </a:t>
                      </a:r>
                      <a:r>
                        <a:rPr lang="en-US" dirty="0" err="1"/>
                        <a:t>cohabita</a:t>
                      </a:r>
                      <a:r>
                        <a:rPr lang="en-US" dirty="0"/>
                        <a:t> con el ser </a:t>
                      </a:r>
                      <a:r>
                        <a:rPr lang="en-US" dirty="0" err="1"/>
                        <a:t>humano</a:t>
                      </a:r>
                      <a:r>
                        <a:rPr lang="en-US" dirty="0"/>
                        <a:t>: el medio </a:t>
                      </a:r>
                      <a:r>
                        <a:rPr lang="en-US" dirty="0" err="1"/>
                        <a:t>ambiente</a:t>
                      </a:r>
                      <a:r>
                        <a:rPr lang="en-US" dirty="0"/>
                        <a:t>, la </a:t>
                      </a:r>
                      <a:r>
                        <a:rPr lang="en-US" dirty="0" err="1"/>
                        <a:t>biodiversidad</a:t>
                      </a:r>
                      <a:r>
                        <a:rPr lang="en-US" dirty="0"/>
                        <a:t>, los </a:t>
                      </a:r>
                      <a:r>
                        <a:rPr lang="en-US" dirty="0" err="1"/>
                        <a:t>recursos</a:t>
                      </a:r>
                      <a:r>
                        <a:rPr lang="en-US" dirty="0"/>
                        <a:t> naturales y las </a:t>
                      </a:r>
                      <a:r>
                        <a:rPr lang="en-US" dirty="0" err="1"/>
                        <a:t>otras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especies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animales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Comprender y el impacto del uso de las 3 R y aplicarlo para la conservación del planeta.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2" descr="Resultado de imagen para uni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98" y="365125"/>
            <a:ext cx="954767" cy="13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787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732</Words>
  <Application>Microsoft Office PowerPoint</Application>
  <PresentationFormat>Panorámica</PresentationFormat>
  <Paragraphs>51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5 a. Índice de apartados de proyecto: Producto 1 b) C.A.IA.C  Conclusiones Generales</vt:lpstr>
      <vt:lpstr>5 a. Índice de apartados de proyecto: Producto 1 b) C.A.IA.C  Conclusiones Generales</vt:lpstr>
      <vt:lpstr>5 a. Índice de apartados de proyecto: Producto 1 b) C.A.IA.C  Conclusiones Generales</vt:lpstr>
      <vt:lpstr>5 a. Índice de apartados de proyecto: Producto 1 b) C.A.IA.C  Conclusiones Generales</vt:lpstr>
      <vt:lpstr>Presentación de PowerPoint</vt:lpstr>
      <vt:lpstr>5c Introducción o justificación y descripción del proyecto</vt:lpstr>
      <vt:lpstr>5d) Objetivo general del proyecto y de cada asignatura</vt:lpstr>
      <vt:lpstr>5e) Pregunta generadora, pregunta guía, problema a abordar</vt:lpstr>
      <vt:lpstr>5f) Contenido, temas, productos propuestos, organizados en forma cronológica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AGUIRRE</dc:creator>
  <cp:lastModifiedBy>Augusto Rafael Morales Rodriguez</cp:lastModifiedBy>
  <cp:revision>15</cp:revision>
  <dcterms:created xsi:type="dcterms:W3CDTF">2019-05-08T00:05:57Z</dcterms:created>
  <dcterms:modified xsi:type="dcterms:W3CDTF">2019-05-09T15:38:31Z</dcterms:modified>
</cp:coreProperties>
</file>