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78" r:id="rId2"/>
    <p:sldId id="269" r:id="rId3"/>
    <p:sldId id="279" r:id="rId4"/>
    <p:sldId id="280" r:id="rId5"/>
    <p:sldId id="281" r:id="rId6"/>
    <p:sldId id="282" r:id="rId7"/>
    <p:sldId id="283" r:id="rId8"/>
    <p:sldId id="258" r:id="rId9"/>
    <p:sldId id="285" r:id="rId10"/>
    <p:sldId id="295" r:id="rId11"/>
    <p:sldId id="296" r:id="rId12"/>
    <p:sldId id="297" r:id="rId13"/>
    <p:sldId id="298" r:id="rId14"/>
    <p:sldId id="299" r:id="rId15"/>
    <p:sldId id="300" r:id="rId16"/>
    <p:sldId id="301" r:id="rId17"/>
    <p:sldId id="302" r:id="rId18"/>
    <p:sldId id="303" r:id="rId19"/>
    <p:sldId id="305" r:id="rId20"/>
    <p:sldId id="306" r:id="rId21"/>
    <p:sldId id="307" r:id="rId22"/>
    <p:sldId id="308" r:id="rId23"/>
    <p:sldId id="309" r:id="rId24"/>
    <p:sldId id="312" r:id="rId25"/>
    <p:sldId id="314" r:id="rId26"/>
    <p:sldId id="316" r:id="rId27"/>
    <p:sldId id="317" r:id="rId28"/>
    <p:sldId id="318" r:id="rId29"/>
    <p:sldId id="319" r:id="rId30"/>
    <p:sldId id="320" r:id="rId31"/>
    <p:sldId id="321" r:id="rId32"/>
    <p:sldId id="322" r:id="rId3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2" d="100"/>
          <a:sy n="72" d="100"/>
        </p:scale>
        <p:origin x="636" y="78"/>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84" d="100"/>
          <a:sy n="84" d="100"/>
        </p:scale>
        <p:origin x="1002"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4A8D02-4E65-4CCD-8312-4AB164C6C77D}" type="datetimeFigureOut">
              <a:rPr lang="en-US"/>
              <a:pPr/>
              <a:t>9/21/2019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119DBA-4540-49B3-8FA9-6259387ECF9E}" type="slidenum">
              <a:rPr/>
              <a:pPr/>
              <a:t>‹Nº›</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755D9-D361-47B8-9652-3B4EA9776CE5}" type="datetimeFigureOut">
              <a:rPr lang="en-US"/>
              <a:pPr/>
              <a:t>9/21/2019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36274-F2B9-4C45-BBB4-0EDF4CD651A7}" type="slidenum">
              <a:rPr/>
              <a:pPr/>
              <a:t>‹Nº›</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a:pPr/>
              <a:t>2</a:t>
            </a:fld>
            <a:endParaRPr lang="en-US"/>
          </a:p>
        </p:txBody>
      </p:sp>
    </p:spTree>
    <p:extLst>
      <p:ext uri="{BB962C8B-B14F-4D97-AF65-F5344CB8AC3E}">
        <p14:creationId xmlns:p14="http://schemas.microsoft.com/office/powerpoint/2010/main" val="278656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a:pPr/>
              <a:t>8</a:t>
            </a:fld>
            <a:endParaRPr lang="en-US"/>
          </a:p>
        </p:txBody>
      </p:sp>
    </p:spTree>
    <p:extLst>
      <p:ext uri="{BB962C8B-B14F-4D97-AF65-F5344CB8AC3E}">
        <p14:creationId xmlns:p14="http://schemas.microsoft.com/office/powerpoint/2010/main" val="2405613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218883" y="2516625"/>
            <a:ext cx="9751060" cy="2595025"/>
          </a:xfrm>
        </p:spPr>
        <p:txBody>
          <a:bodyPr>
            <a:normAutofit/>
          </a:bodyPr>
          <a:lstStyle>
            <a:lvl1pPr>
              <a:defRPr sz="4800"/>
            </a:lvl1pPr>
          </a:lstStyle>
          <a:p>
            <a:r>
              <a:rPr lang="es-ES"/>
              <a:t>Haga clic para modificar el estilo de título del patrón</a:t>
            </a:r>
            <a:endParaRPr lang="en-US"/>
          </a:p>
        </p:txBody>
      </p:sp>
      <p:sp>
        <p:nvSpPr>
          <p:cNvPr id="3" name="Subtitle 2"/>
          <p:cNvSpPr>
            <a:spLocks noGrp="1"/>
          </p:cNvSpPr>
          <p:nvPr>
            <p:ph type="subTitle" idx="1"/>
          </p:nvPr>
        </p:nvSpPr>
        <p:spPr>
          <a:xfrm>
            <a:off x="1218883" y="5166530"/>
            <a:ext cx="975106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83829175-527E-46A3-863C-1BB1F163B849}" type="datetimeFigureOut">
              <a:rPr lang="en-US" smtClean="0"/>
              <a:pPr/>
              <a:t>9/21/2019</a:t>
            </a:fld>
            <a:endParaRPr lang="en-US"/>
          </a:p>
        </p:txBody>
      </p:sp>
      <p:sp>
        <p:nvSpPr>
          <p:cNvPr id="8" name="Slide Number Placeholder 7"/>
          <p:cNvSpPr>
            <a:spLocks noGrp="1"/>
          </p:cNvSpPr>
          <p:nvPr>
            <p:ph type="sldNum" sz="quarter" idx="11"/>
          </p:nvPr>
        </p:nvSpPr>
        <p:spPr/>
        <p:txBody>
          <a:bodyPr/>
          <a:lstStyle/>
          <a:p>
            <a:fld id="{E5137D0E-4A4F-4307-8994-C1891D747D59}" type="slidenum">
              <a:rPr lang="es-MX" smtClean="0"/>
              <a:pPr/>
              <a:t>‹Nº›</a:t>
            </a:fld>
            <a:endParaRPr lang="es-MX"/>
          </a:p>
        </p:txBody>
      </p:sp>
      <p:sp>
        <p:nvSpPr>
          <p:cNvPr id="9" name="Footer Placeholder 8"/>
          <p:cNvSpPr>
            <a:spLocks noGrp="1"/>
          </p:cNvSpPr>
          <p:nvPr>
            <p:ph type="ftr" sz="quarter" idx="12"/>
          </p:nvPr>
        </p:nvSpPr>
        <p:spPr/>
        <p:txBody>
          <a:bodyPr/>
          <a:lstStyle/>
          <a:p>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3829175-527E-46A3-863C-1BB1F163B849}" type="datetimeFigureOut">
              <a:rPr lang="en-US" smtClean="0"/>
              <a:pPr/>
              <a:t>9/21/2019</a:t>
            </a:fld>
            <a:endParaRPr lang="en-US"/>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137D0E-4A4F-4307-8994-C1891D747D59}"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29031" y="1826709"/>
            <a:ext cx="1989480" cy="4484454"/>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1139068" y="1826709"/>
            <a:ext cx="6986815" cy="448445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3829175-527E-46A3-863C-1BB1F163B849}" type="datetimeFigureOut">
              <a:rPr lang="en-US" smtClean="0"/>
              <a:pPr/>
              <a:t>9/21/2019</a:t>
            </a:fld>
            <a:endParaRPr lang="en-US"/>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137D0E-4A4F-4307-8994-C1891D747D59}"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3829175-527E-46A3-863C-1BB1F163B849}" type="datetimeFigureOut">
              <a:rPr lang="en-US" smtClean="0"/>
              <a:pPr/>
              <a:t>9/21/2019</a:t>
            </a:fld>
            <a:endParaRPr lang="en-US"/>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137D0E-4A4F-4307-8994-C1891D747D59}"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18883" y="5017572"/>
            <a:ext cx="9751060" cy="1293592"/>
          </a:xfrm>
        </p:spPr>
        <p:txBody>
          <a:bodyPr anchor="t"/>
          <a:lstStyle>
            <a:lvl1pPr algn="l">
              <a:defRPr sz="4000" b="0" cap="none"/>
            </a:lvl1pPr>
          </a:lstStyle>
          <a:p>
            <a:r>
              <a:rPr lang="es-ES"/>
              <a:t>Haga clic para modificar el estilo de título del patrón</a:t>
            </a:r>
            <a:endParaRPr lang="en-US"/>
          </a:p>
        </p:txBody>
      </p:sp>
      <p:sp>
        <p:nvSpPr>
          <p:cNvPr id="3" name="Text Placeholder 2"/>
          <p:cNvSpPr>
            <a:spLocks noGrp="1"/>
          </p:cNvSpPr>
          <p:nvPr>
            <p:ph type="body" idx="1"/>
          </p:nvPr>
        </p:nvSpPr>
        <p:spPr>
          <a:xfrm>
            <a:off x="1218883" y="3865098"/>
            <a:ext cx="975106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83829175-527E-46A3-863C-1BB1F163B849}" type="datetimeFigureOut">
              <a:rPr lang="en-US" smtClean="0"/>
              <a:pPr/>
              <a:t>9/21/2019</a:t>
            </a:fld>
            <a:endParaRPr lang="en-US"/>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5137D0E-4A4F-4307-8994-C1891D747D59}"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829175-527E-46A3-863C-1BB1F163B849}" type="datetimeFigureOut">
              <a:rPr lang="en-US" smtClean="0"/>
              <a:pPr/>
              <a:t>9/21/2019</a:t>
            </a:fld>
            <a:endParaRPr lang="en-US"/>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5137D0E-4A4F-4307-8994-C1891D747D59}" type="slidenum">
              <a:rPr lang="es-MX" smtClean="0"/>
              <a:pPr/>
              <a:t>‹Nº›</a:t>
            </a:fld>
            <a:endParaRPr lang="es-MX"/>
          </a:p>
        </p:txBody>
      </p:sp>
      <p:sp>
        <p:nvSpPr>
          <p:cNvPr id="9" name="Title 8"/>
          <p:cNvSpPr>
            <a:spLocks noGrp="1"/>
          </p:cNvSpPr>
          <p:nvPr>
            <p:ph type="title"/>
          </p:nvPr>
        </p:nvSpPr>
        <p:spPr>
          <a:xfrm>
            <a:off x="1218883" y="1544716"/>
            <a:ext cx="9751060" cy="1154097"/>
          </a:xfrm>
        </p:spPr>
        <p:txBody>
          <a:bodyPr/>
          <a:lstStyle/>
          <a:p>
            <a:r>
              <a:rPr lang="es-ES"/>
              <a:t>Haga clic para modificar el estilo de título del patrón</a:t>
            </a:r>
            <a:endParaRPr lang="en-US"/>
          </a:p>
        </p:txBody>
      </p:sp>
      <p:sp>
        <p:nvSpPr>
          <p:cNvPr id="8" name="Content Placeholder 7"/>
          <p:cNvSpPr>
            <a:spLocks noGrp="1"/>
          </p:cNvSpPr>
          <p:nvPr>
            <p:ph sz="quarter" idx="13"/>
          </p:nvPr>
        </p:nvSpPr>
        <p:spPr>
          <a:xfrm>
            <a:off x="1218882" y="2743200"/>
            <a:ext cx="4753642" cy="359359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Content Placeholder 10"/>
          <p:cNvSpPr>
            <a:spLocks noGrp="1"/>
          </p:cNvSpPr>
          <p:nvPr>
            <p:ph sz="quarter" idx="14"/>
          </p:nvPr>
        </p:nvSpPr>
        <p:spPr>
          <a:xfrm>
            <a:off x="6240678" y="2743201"/>
            <a:ext cx="4753642" cy="359568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88076" y="2743200"/>
            <a:ext cx="4485488"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5" name="Text Placeholder 4"/>
          <p:cNvSpPr>
            <a:spLocks noGrp="1"/>
          </p:cNvSpPr>
          <p:nvPr>
            <p:ph type="body" sz="quarter" idx="3"/>
          </p:nvPr>
        </p:nvSpPr>
        <p:spPr>
          <a:xfrm>
            <a:off x="6511829" y="2743200"/>
            <a:ext cx="448158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7" name="Date Placeholder 6"/>
          <p:cNvSpPr>
            <a:spLocks noGrp="1"/>
          </p:cNvSpPr>
          <p:nvPr>
            <p:ph type="dt" sz="half" idx="10"/>
          </p:nvPr>
        </p:nvSpPr>
        <p:spPr/>
        <p:txBody>
          <a:bodyPr/>
          <a:lstStyle/>
          <a:p>
            <a:fld id="{83829175-527E-46A3-863C-1BB1F163B849}" type="datetimeFigureOut">
              <a:rPr lang="en-US" smtClean="0"/>
              <a:pPr/>
              <a:t>9/21/2019</a:t>
            </a:fld>
            <a:endParaRPr lang="en-US"/>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E5137D0E-4A4F-4307-8994-C1891D747D59}" type="slidenum">
              <a:rPr lang="es-MX" smtClean="0"/>
              <a:pPr/>
              <a:t>‹Nº›</a:t>
            </a:fld>
            <a:endParaRPr lang="es-MX"/>
          </a:p>
        </p:txBody>
      </p:sp>
      <p:sp>
        <p:nvSpPr>
          <p:cNvPr id="10" name="Title 9"/>
          <p:cNvSpPr>
            <a:spLocks noGrp="1"/>
          </p:cNvSpPr>
          <p:nvPr>
            <p:ph type="title"/>
          </p:nvPr>
        </p:nvSpPr>
        <p:spPr>
          <a:xfrm>
            <a:off x="1218883" y="1544716"/>
            <a:ext cx="9751060" cy="1154097"/>
          </a:xfrm>
        </p:spPr>
        <p:txBody>
          <a:bodyPr/>
          <a:lstStyle/>
          <a:p>
            <a:r>
              <a:rPr lang="es-ES"/>
              <a:t>Haga clic para modificar el estilo de título del patrón</a:t>
            </a:r>
            <a:endParaRPr lang="en-US" dirty="0"/>
          </a:p>
        </p:txBody>
      </p:sp>
      <p:sp>
        <p:nvSpPr>
          <p:cNvPr id="11" name="Content Placeholder 10"/>
          <p:cNvSpPr>
            <a:spLocks noGrp="1"/>
          </p:cNvSpPr>
          <p:nvPr>
            <p:ph sz="quarter" idx="13"/>
          </p:nvPr>
        </p:nvSpPr>
        <p:spPr>
          <a:xfrm>
            <a:off x="1218882" y="3383280"/>
            <a:ext cx="4753642" cy="295351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Content Placeholder 12"/>
          <p:cNvSpPr>
            <a:spLocks noGrp="1"/>
          </p:cNvSpPr>
          <p:nvPr>
            <p:ph sz="quarter" idx="14"/>
          </p:nvPr>
        </p:nvSpPr>
        <p:spPr>
          <a:xfrm>
            <a:off x="6240677" y="3383280"/>
            <a:ext cx="4753642" cy="295351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83829175-527E-46A3-863C-1BB1F163B849}" type="datetimeFigureOut">
              <a:rPr lang="en-US" smtClean="0"/>
              <a:pPr/>
              <a:t>9/21/2019</a:t>
            </a:fld>
            <a:endParaRPr lang="en-US"/>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E5137D0E-4A4F-4307-8994-C1891D747D59}"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29175-527E-46A3-863C-1BB1F163B849}" type="datetimeFigureOut">
              <a:rPr lang="en-US" smtClean="0"/>
              <a:pPr/>
              <a:t>9/21/2019</a:t>
            </a:fld>
            <a:endParaRPr lang="en-US"/>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E5137D0E-4A4F-4307-8994-C1891D747D59}"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218882" y="1825363"/>
            <a:ext cx="3933557" cy="2173015"/>
          </a:xfrm>
        </p:spPr>
        <p:txBody>
          <a:bodyPr anchor="b">
            <a:normAutofit/>
          </a:bodyPr>
          <a:lstStyle>
            <a:lvl1pPr algn="l">
              <a:defRPr sz="28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360940" y="1826709"/>
            <a:ext cx="5609003"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218882" y="4061096"/>
            <a:ext cx="3933557"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3829175-527E-46A3-863C-1BB1F163B849}" type="datetimeFigureOut">
              <a:rPr lang="en-US" smtClean="0"/>
              <a:pPr/>
              <a:t>9/21/2019</a:t>
            </a:fld>
            <a:endParaRPr lang="en-US"/>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5137D0E-4A4F-4307-8994-C1891D747D59}"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218883" y="1828800"/>
            <a:ext cx="3936990" cy="2176272"/>
          </a:xfrm>
        </p:spPr>
        <p:txBody>
          <a:bodyPr anchor="b">
            <a:normAutofit/>
          </a:bodyPr>
          <a:lstStyle>
            <a:lvl1pPr algn="l">
              <a:defRPr sz="2800" b="0"/>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5586545" y="2286000"/>
            <a:ext cx="5383398"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218883" y="4059936"/>
            <a:ext cx="3936990"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3829175-527E-46A3-863C-1BB1F163B849}" type="datetimeFigureOut">
              <a:rPr lang="en-US" smtClean="0"/>
              <a:pPr/>
              <a:t>9/21/2019</a:t>
            </a:fld>
            <a:endParaRPr lang="en-US"/>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5137D0E-4A4F-4307-8994-C1891D747D59}"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11244095" y="573807"/>
            <a:ext cx="114951"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422916" y="573807"/>
            <a:ext cx="76789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18883" y="1544716"/>
            <a:ext cx="9751060" cy="115409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18883" y="2769834"/>
            <a:ext cx="9751060" cy="353952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008168" y="548797"/>
            <a:ext cx="1585096"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83829175-527E-46A3-863C-1BB1F163B849}" type="datetimeFigureOut">
              <a:rPr lang="en-US" smtClean="0"/>
              <a:pPr/>
              <a:t>9/21/2019</a:t>
            </a:fld>
            <a:endParaRPr lang="en-US"/>
          </a:p>
        </p:txBody>
      </p:sp>
      <p:sp>
        <p:nvSpPr>
          <p:cNvPr id="6" name="Slide Number Placeholder 5"/>
          <p:cNvSpPr>
            <a:spLocks noGrp="1"/>
          </p:cNvSpPr>
          <p:nvPr>
            <p:ph type="sldNum" sz="quarter" idx="4"/>
          </p:nvPr>
        </p:nvSpPr>
        <p:spPr>
          <a:xfrm>
            <a:off x="9750014" y="548797"/>
            <a:ext cx="1254611" cy="301752"/>
          </a:xfrm>
          <a:prstGeom prst="rect">
            <a:avLst/>
          </a:prstGeom>
        </p:spPr>
        <p:txBody>
          <a:bodyPr vert="horz" lIns="91440" tIns="45720" rIns="91440" bIns="45720" rtlCol="0" anchor="ctr"/>
          <a:lstStyle>
            <a:lvl1pPr algn="r">
              <a:defRPr sz="1200">
                <a:solidFill>
                  <a:schemeClr val="tx1"/>
                </a:solidFill>
              </a:defRPr>
            </a:lvl1pPr>
          </a:lstStyle>
          <a:p>
            <a:fld id="{E5137D0E-4A4F-4307-8994-C1891D747D59}" type="slidenum">
              <a:rPr lang="es-MX" smtClean="0"/>
              <a:pPr/>
              <a:t>‹Nº›</a:t>
            </a:fld>
            <a:endParaRPr lang="es-MX"/>
          </a:p>
        </p:txBody>
      </p:sp>
      <p:sp>
        <p:nvSpPr>
          <p:cNvPr id="5" name="Footer Placeholder 4"/>
          <p:cNvSpPr>
            <a:spLocks noGrp="1"/>
          </p:cNvSpPr>
          <p:nvPr>
            <p:ph type="ftr" sz="quarter" idx="3"/>
          </p:nvPr>
        </p:nvSpPr>
        <p:spPr>
          <a:xfrm>
            <a:off x="8009498" y="855957"/>
            <a:ext cx="2994539" cy="301227"/>
          </a:xfrm>
          <a:prstGeom prst="rect">
            <a:avLst/>
          </a:prstGeom>
        </p:spPr>
        <p:txBody>
          <a:bodyPr vert="horz" lIns="91440" tIns="0" rIns="91440" bIns="45720" rtlCol="0" anchor="t"/>
          <a:lstStyle>
            <a:lvl1pPr algn="l">
              <a:defRPr sz="1000">
                <a:solidFill>
                  <a:schemeClr val="tx1"/>
                </a:solidFill>
              </a:defRPr>
            </a:lvl1pPr>
          </a:lstStyle>
          <a:p>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colegiodebioetica.org.m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colegiodebioetica.org.m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colegiodebioetica.org.m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2320" y="2996953"/>
            <a:ext cx="11274663" cy="1470025"/>
          </a:xfrm>
        </p:spPr>
        <p:txBody>
          <a:bodyPr>
            <a:normAutofit fontScale="90000"/>
          </a:bodyPr>
          <a:lstStyle/>
          <a:p>
            <a:br>
              <a:rPr lang="es-MX" dirty="0"/>
            </a:br>
            <a:r>
              <a:rPr lang="es-MX" dirty="0"/>
              <a:t> </a:t>
            </a:r>
            <a:br>
              <a:rPr lang="es-ES_tradnl" dirty="0"/>
            </a:br>
            <a:br>
              <a:rPr lang="es-ES_tradnl" dirty="0"/>
            </a:br>
            <a:r>
              <a:rPr lang="es-MX" sz="3600" b="1" dirty="0"/>
              <a:t>Escuela Benjamín Franklin </a:t>
            </a:r>
            <a:r>
              <a:rPr lang="es-MX" sz="3100" b="1" dirty="0"/>
              <a:t>S.C.</a:t>
            </a:r>
            <a:br>
              <a:rPr lang="es-ES_tradnl" sz="3100" dirty="0"/>
            </a:br>
            <a:r>
              <a:rPr lang="es-ES_tradnl" sz="3100" dirty="0"/>
              <a:t>PREPARATORIA INCORPORADA A LA UNAM </a:t>
            </a:r>
            <a:r>
              <a:rPr lang="es-MX" sz="3100" dirty="0"/>
              <a:t>CLAVE: 1196</a:t>
            </a:r>
            <a:br>
              <a:rPr lang="es-MX" sz="3100" dirty="0"/>
            </a:br>
            <a:r>
              <a:rPr lang="es-MX" sz="3100" dirty="0"/>
              <a:t>CICLO ESCOLAR 2018-2019</a:t>
            </a:r>
            <a:br>
              <a:rPr lang="es-MX" sz="3100" dirty="0"/>
            </a:br>
            <a:r>
              <a:rPr lang="es-MX" sz="3100" dirty="0"/>
              <a:t>PROYECTO CONEXIONES ETAPA II.</a:t>
            </a:r>
            <a:br>
              <a:rPr lang="es-ES_tradnl" sz="3100" dirty="0"/>
            </a:br>
            <a:r>
              <a:rPr lang="es-ES_tradnl" sz="3100" dirty="0"/>
              <a:t>EQUIPO 8 </a:t>
            </a:r>
            <a:br>
              <a:rPr lang="es-ES_tradnl" sz="3100" dirty="0"/>
            </a:br>
            <a:r>
              <a:rPr lang="es-ES_tradnl" sz="3100" dirty="0"/>
              <a:t>5to año</a:t>
            </a:r>
            <a:endParaRPr lang="es-ES_tradnl" dirty="0"/>
          </a:p>
        </p:txBody>
      </p:sp>
      <p:sp>
        <p:nvSpPr>
          <p:cNvPr id="3" name="Subtítulo 2"/>
          <p:cNvSpPr>
            <a:spLocks noGrp="1"/>
          </p:cNvSpPr>
          <p:nvPr>
            <p:ph type="subTitle" idx="1"/>
          </p:nvPr>
        </p:nvSpPr>
        <p:spPr>
          <a:xfrm>
            <a:off x="1078161" y="5280846"/>
            <a:ext cx="10032504" cy="1172490"/>
          </a:xfrm>
        </p:spPr>
        <p:txBody>
          <a:bodyPr>
            <a:normAutofit/>
          </a:bodyPr>
          <a:lstStyle/>
          <a:p>
            <a:endParaRPr lang="es-ES_tradnl" dirty="0"/>
          </a:p>
        </p:txBody>
      </p:sp>
      <p:pic>
        <p:nvPicPr>
          <p:cNvPr id="10" name="Imagen 9"/>
          <p:cNvPicPr/>
          <p:nvPr/>
        </p:nvPicPr>
        <p:blipFill>
          <a:blip r:embed="rId2"/>
          <a:srcRect/>
          <a:stretch>
            <a:fillRect/>
          </a:stretch>
        </p:blipFill>
        <p:spPr bwMode="auto">
          <a:xfrm>
            <a:off x="10221796" y="188640"/>
            <a:ext cx="1738422" cy="1296144"/>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2942471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441" y="476672"/>
            <a:ext cx="10969943" cy="1008112"/>
          </a:xfrm>
        </p:spPr>
        <p:txBody>
          <a:bodyPr>
            <a:noAutofit/>
          </a:bodyPr>
          <a:lstStyle/>
          <a:p>
            <a:pPr algn="ctr"/>
            <a:r>
              <a:rPr lang="es-MX" sz="2800" b="1" dirty="0"/>
              <a:t>DIAPO 8.1 </a:t>
            </a:r>
            <a:br>
              <a:rPr lang="es-MX" sz="2800" b="1" dirty="0"/>
            </a:br>
            <a:endParaRPr lang="es-MX" sz="2800" b="1" dirty="0"/>
          </a:p>
        </p:txBody>
      </p:sp>
      <p:sp>
        <p:nvSpPr>
          <p:cNvPr id="3" name="2 Marcador de contenido"/>
          <p:cNvSpPr>
            <a:spLocks noGrp="1"/>
          </p:cNvSpPr>
          <p:nvPr>
            <p:ph idx="1"/>
          </p:nvPr>
        </p:nvSpPr>
        <p:spPr>
          <a:xfrm>
            <a:off x="609441" y="1628800"/>
            <a:ext cx="10969943" cy="4695800"/>
          </a:xfrm>
        </p:spPr>
        <p:txBody>
          <a:bodyPr>
            <a:normAutofit/>
          </a:bodyPr>
          <a:lstStyle/>
          <a:p>
            <a:pPr>
              <a:buNone/>
            </a:pPr>
            <a:r>
              <a:rPr lang="es-MX" b="1" dirty="0"/>
              <a:t>A. NOMBRE DE LA ACTIVIDAD: </a:t>
            </a:r>
          </a:p>
          <a:p>
            <a:pPr>
              <a:buNone/>
            </a:pPr>
            <a:r>
              <a:rPr lang="es-MX" dirty="0"/>
              <a:t>	Introducción al proyecto conexiones. “Reflexionando: aborto e ILE”</a:t>
            </a:r>
          </a:p>
          <a:p>
            <a:pPr>
              <a:buNone/>
            </a:pPr>
            <a:r>
              <a:rPr lang="es-MX" b="1" dirty="0"/>
              <a:t>B. OBJETIVO: </a:t>
            </a:r>
          </a:p>
          <a:p>
            <a:pPr algn="just">
              <a:buNone/>
            </a:pPr>
            <a:r>
              <a:rPr lang="es-MX" dirty="0"/>
              <a:t>	Conocer los diferentes elementos metodológicos de la BIO (Base de Información Orientadora) que se aplicaran en la investigación, identificar los roles de los diferentes grupos, resolución de las diferentes dudas y el cronograma del proyecto.  </a:t>
            </a:r>
          </a:p>
          <a:p>
            <a:pPr>
              <a:buNone/>
            </a:pPr>
            <a:r>
              <a:rPr lang="es-MX" b="1" dirty="0"/>
              <a:t>C. GRADO</a:t>
            </a:r>
            <a:r>
              <a:rPr lang="es-MX" dirty="0"/>
              <a:t>: </a:t>
            </a:r>
          </a:p>
          <a:p>
            <a:pPr>
              <a:buNone/>
            </a:pPr>
            <a:r>
              <a:rPr lang="es-MX" dirty="0"/>
              <a:t>	 Quinto de Preparatoria </a:t>
            </a:r>
          </a:p>
          <a:p>
            <a:pPr>
              <a:buNone/>
            </a:pPr>
            <a:r>
              <a:rPr lang="es-MX" b="1" dirty="0"/>
              <a:t>D. FECHA EN QUE SE LLEVO A CABO LA ACTIVIDAD: </a:t>
            </a:r>
          </a:p>
          <a:p>
            <a:pPr>
              <a:buNone/>
            </a:pPr>
            <a:r>
              <a:rPr lang="es-MX" b="1" dirty="0"/>
              <a:t>	</a:t>
            </a:r>
            <a:r>
              <a:rPr lang="es-MX" dirty="0"/>
              <a:t>28 de Octubre de 2018. </a:t>
            </a:r>
          </a:p>
        </p:txBody>
      </p:sp>
      <p:sp>
        <p:nvSpPr>
          <p:cNvPr id="5" name="4 Marcador de número de diapositiva"/>
          <p:cNvSpPr>
            <a:spLocks noGrp="1"/>
          </p:cNvSpPr>
          <p:nvPr>
            <p:ph type="sldNum" sz="quarter" idx="12"/>
          </p:nvPr>
        </p:nvSpPr>
        <p:spPr/>
        <p:txBody>
          <a:bodyPr/>
          <a:lstStyle/>
          <a:p>
            <a:fld id="{E4E3450B-71CB-460A-9D46-A97B4AA2CBBA}" type="slidenum">
              <a:rPr lang="es-MX" smtClean="0"/>
              <a:pPr/>
              <a:t>10</a:t>
            </a:fld>
            <a:endParaRPr lang="es-MX" dirty="0"/>
          </a:p>
        </p:txBody>
      </p:sp>
    </p:spTree>
    <p:extLst>
      <p:ext uri="{BB962C8B-B14F-4D97-AF65-F5344CB8AC3E}">
        <p14:creationId xmlns:p14="http://schemas.microsoft.com/office/powerpoint/2010/main" val="325919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1124744"/>
            <a:ext cx="10969943" cy="5112568"/>
          </a:xfrm>
        </p:spPr>
        <p:txBody>
          <a:bodyPr>
            <a:normAutofit fontScale="25000" lnSpcReduction="20000"/>
          </a:bodyPr>
          <a:lstStyle/>
          <a:p>
            <a:pPr>
              <a:buNone/>
            </a:pPr>
            <a:endParaRPr lang="es-MX" sz="4400" dirty="0"/>
          </a:p>
          <a:p>
            <a:pPr>
              <a:buNone/>
            </a:pPr>
            <a:r>
              <a:rPr lang="es-MX" sz="8000" b="1" dirty="0"/>
              <a:t>E. ASIGNATURAS PARTICIPANTES:</a:t>
            </a:r>
          </a:p>
          <a:p>
            <a:pPr>
              <a:buNone/>
            </a:pPr>
            <a:endParaRPr lang="es-MX" b="1" dirty="0"/>
          </a:p>
          <a:p>
            <a:pPr algn="just"/>
            <a:r>
              <a:rPr lang="es-MX" sz="8000" b="1" dirty="0"/>
              <a:t>Educación para la salud. Temas o conceptos: órganos reproductores, fecundación, gestación, parto y aborto</a:t>
            </a:r>
          </a:p>
          <a:p>
            <a:pPr algn="just"/>
            <a:r>
              <a:rPr lang="es-MX" sz="8000" b="1" dirty="0"/>
              <a:t>Química III. Temas o conceptos: Medicamentos, sustancias químicas, aborto químico.</a:t>
            </a:r>
          </a:p>
          <a:p>
            <a:pPr algn="just"/>
            <a:r>
              <a:rPr lang="es-MX" sz="8000" b="1" dirty="0"/>
              <a:t>Ética. Temas o conceptos: ética, moral, tipos de normas, responsabilidad y   moralización del sujeto  </a:t>
            </a:r>
          </a:p>
          <a:p>
            <a:pPr>
              <a:buNone/>
            </a:pPr>
            <a:endParaRPr lang="es-MX" sz="4400" dirty="0"/>
          </a:p>
          <a:p>
            <a:pPr>
              <a:buNone/>
            </a:pPr>
            <a:r>
              <a:rPr lang="es-MX" sz="8000" b="1" dirty="0"/>
              <a:t>F. FUENTES DE APOYO:</a:t>
            </a:r>
          </a:p>
          <a:p>
            <a:pPr>
              <a:buNone/>
            </a:pPr>
            <a:endParaRPr lang="es-MX" sz="4400" b="1" dirty="0"/>
          </a:p>
          <a:p>
            <a:pPr>
              <a:buNone/>
            </a:pPr>
            <a:r>
              <a:rPr lang="es-MX" sz="7200" b="1" dirty="0"/>
              <a:t>Bibliografía </a:t>
            </a:r>
          </a:p>
          <a:p>
            <a:endParaRPr lang="es-MX" sz="7200" b="1" dirty="0"/>
          </a:p>
          <a:p>
            <a:pPr marL="571500" indent="-571500">
              <a:lnSpc>
                <a:spcPct val="107000"/>
              </a:lnSpc>
            </a:pPr>
            <a:r>
              <a:rPr lang="es-MX" sz="7200" dirty="0"/>
              <a:t>Descubre la Ética de Marisol Gamboa G. </a:t>
            </a:r>
          </a:p>
          <a:p>
            <a:pPr marL="571500" indent="-571500">
              <a:lnSpc>
                <a:spcPct val="107000"/>
              </a:lnSpc>
            </a:pPr>
            <a:r>
              <a:rPr lang="es-MX" sz="7200" dirty="0"/>
              <a:t>Ética de Yolanda Angulo. </a:t>
            </a:r>
          </a:p>
          <a:p>
            <a:pPr marL="571500" indent="-571500">
              <a:lnSpc>
                <a:spcPct val="107000"/>
              </a:lnSpc>
            </a:pPr>
            <a:r>
              <a:rPr lang="es-MX" sz="7200" dirty="0">
                <a:hlinkClick r:id="rId2"/>
              </a:rPr>
              <a:t>http://colegiodebioetica.org.mx/</a:t>
            </a:r>
            <a:endParaRPr lang="es-MX" sz="7200" dirty="0"/>
          </a:p>
          <a:p>
            <a:pPr marL="571500" indent="-571500">
              <a:lnSpc>
                <a:spcPct val="107000"/>
              </a:lnSpc>
            </a:pPr>
            <a:r>
              <a:rPr lang="es-MX" sz="7200" dirty="0"/>
              <a:t>Vargas y Palacios (2013). Educación para la salud. Grupo editorial Patria. </a:t>
            </a:r>
          </a:p>
          <a:p>
            <a:pPr marL="571500" indent="-571500">
              <a:lnSpc>
                <a:spcPct val="107000"/>
              </a:lnSpc>
            </a:pPr>
            <a:r>
              <a:rPr lang="es-MX" sz="7200" dirty="0" err="1"/>
              <a:t>Higashida</a:t>
            </a:r>
            <a:r>
              <a:rPr lang="es-MX" sz="7200" dirty="0"/>
              <a:t>, B. (2013). Ciencias de la salud. MC. </a:t>
            </a:r>
            <a:r>
              <a:rPr lang="es-MX" sz="7200" dirty="0" err="1"/>
              <a:t>GrawHill</a:t>
            </a:r>
            <a:r>
              <a:rPr lang="es-MX" sz="7200" dirty="0"/>
              <a:t>.</a:t>
            </a:r>
            <a:endParaRPr lang="es-MX" sz="7200" dirty="0">
              <a:ea typeface="Calibri" panose="020F0502020204030204" pitchFamily="34" charset="0"/>
              <a:cs typeface="Times New Roman" panose="02020603050405020304" pitchFamily="18" charset="0"/>
            </a:endParaRPr>
          </a:p>
          <a:p>
            <a:pPr marL="571500" indent="-571500">
              <a:lnSpc>
                <a:spcPct val="107000"/>
              </a:lnSpc>
            </a:pPr>
            <a:r>
              <a:rPr lang="es-MX" sz="7200" dirty="0"/>
              <a:t>Química, Velázquez Ramírez, 2012 , ed. Esfinge</a:t>
            </a:r>
          </a:p>
          <a:p>
            <a:pPr marL="342900" lvl="0" indent="-342900">
              <a:lnSpc>
                <a:spcPct val="107000"/>
              </a:lnSpc>
              <a:spcAft>
                <a:spcPts val="0"/>
              </a:spcAft>
              <a:buFont typeface="+mj-lt"/>
              <a:buAutoNum type="arabicPeriod"/>
            </a:pPr>
            <a:endParaRPr lang="es-MX" sz="44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es-MX" sz="4400" b="1" dirty="0"/>
          </a:p>
          <a:p>
            <a:pPr>
              <a:buNone/>
            </a:pPr>
            <a:endParaRPr lang="es-ES" sz="4800" dirty="0"/>
          </a:p>
        </p:txBody>
      </p:sp>
      <p:sp>
        <p:nvSpPr>
          <p:cNvPr id="5" name="4 Marcador de número de diapositiva"/>
          <p:cNvSpPr>
            <a:spLocks noGrp="1"/>
          </p:cNvSpPr>
          <p:nvPr>
            <p:ph type="sldNum" sz="quarter" idx="12"/>
          </p:nvPr>
        </p:nvSpPr>
        <p:spPr/>
        <p:txBody>
          <a:bodyPr/>
          <a:lstStyle/>
          <a:p>
            <a:fld id="{E4E3450B-71CB-460A-9D46-A97B4AA2CBBA}" type="slidenum">
              <a:rPr lang="es-MX" smtClean="0"/>
              <a:pPr/>
              <a:t>11</a:t>
            </a:fld>
            <a:endParaRPr lang="es-MX" dirty="0"/>
          </a:p>
        </p:txBody>
      </p:sp>
      <p:sp>
        <p:nvSpPr>
          <p:cNvPr id="9" name="1 Título"/>
          <p:cNvSpPr>
            <a:spLocks noGrp="1"/>
          </p:cNvSpPr>
          <p:nvPr>
            <p:ph type="title"/>
          </p:nvPr>
        </p:nvSpPr>
        <p:spPr>
          <a:xfrm>
            <a:off x="609441" y="476672"/>
            <a:ext cx="10969943"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DIAPO 8.2 </a:t>
            </a:r>
            <a:br>
              <a:rPr lang="es-MX" sz="2800" b="1" dirty="0"/>
            </a:br>
            <a:endParaRPr lang="es-MX" sz="2800" b="1" dirty="0"/>
          </a:p>
        </p:txBody>
      </p:sp>
    </p:spTree>
    <p:extLst>
      <p:ext uri="{BB962C8B-B14F-4D97-AF65-F5344CB8AC3E}">
        <p14:creationId xmlns:p14="http://schemas.microsoft.com/office/powerpoint/2010/main" val="849683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1124744"/>
            <a:ext cx="10969943" cy="5112568"/>
          </a:xfrm>
        </p:spPr>
        <p:txBody>
          <a:bodyPr>
            <a:normAutofit lnSpcReduction="10000"/>
          </a:bodyPr>
          <a:lstStyle/>
          <a:p>
            <a:pPr>
              <a:buNone/>
            </a:pPr>
            <a:endParaRPr lang="es-MX" dirty="0"/>
          </a:p>
          <a:p>
            <a:pPr>
              <a:buNone/>
            </a:pPr>
            <a:r>
              <a:rPr lang="es-MX" b="1" dirty="0"/>
              <a:t>G. JUSTIFICACION DE LA ACTIVIDAD:</a:t>
            </a:r>
          </a:p>
          <a:p>
            <a:pPr>
              <a:buNone/>
            </a:pPr>
            <a:endParaRPr lang="es-MX" b="1" dirty="0"/>
          </a:p>
          <a:p>
            <a:pPr algn="just">
              <a:buNone/>
            </a:pPr>
            <a:r>
              <a:rPr lang="es-MX" dirty="0"/>
              <a:t>	En esta primer actividad </a:t>
            </a:r>
            <a:r>
              <a:rPr lang="es-MX" dirty="0" err="1"/>
              <a:t>interdiciplinaria</a:t>
            </a:r>
            <a:r>
              <a:rPr lang="es-MX" dirty="0"/>
              <a:t> los alumnos empezaran a conocer el proyecto y a identificar sus diferentes componentes y áreas de disciplina que aportan una dato singular al proyecto de investigación, también los tres profesores participantes les brindaran la orientación sobre la investigación y presentación de resultados, así como en la retroalimentación de la evaluación del producto final. Se organizaran los diferentes equipos que son:</a:t>
            </a:r>
          </a:p>
          <a:p>
            <a:pPr algn="just"/>
            <a:r>
              <a:rPr lang="es-MX" dirty="0"/>
              <a:t>Medico </a:t>
            </a:r>
          </a:p>
          <a:p>
            <a:pPr algn="just"/>
            <a:r>
              <a:rPr lang="es-MX" dirty="0"/>
              <a:t>Psicológico</a:t>
            </a:r>
          </a:p>
          <a:p>
            <a:pPr algn="just"/>
            <a:r>
              <a:rPr lang="es-MX" dirty="0"/>
              <a:t>Químico </a:t>
            </a:r>
          </a:p>
          <a:p>
            <a:pPr algn="just"/>
            <a:r>
              <a:rPr lang="es-MX" dirty="0"/>
              <a:t>Legal</a:t>
            </a:r>
          </a:p>
          <a:p>
            <a:pPr algn="just"/>
            <a:r>
              <a:rPr lang="es-MX" dirty="0"/>
              <a:t>Ético</a:t>
            </a:r>
          </a:p>
          <a:p>
            <a:pPr algn="just"/>
            <a:r>
              <a:rPr lang="es-MX" dirty="0"/>
              <a:t>Estadístico</a:t>
            </a:r>
          </a:p>
          <a:p>
            <a:pPr algn="just"/>
            <a:r>
              <a:rPr lang="es-MX" dirty="0"/>
              <a:t>Administrativo/ creativo</a:t>
            </a:r>
          </a:p>
          <a:p>
            <a:pPr algn="just">
              <a:buNone/>
            </a:pPr>
            <a:endParaRPr lang="es-MX" dirty="0"/>
          </a:p>
          <a:p>
            <a:pPr>
              <a:buNone/>
            </a:pPr>
            <a:endParaRPr lang="es-MX" dirty="0"/>
          </a:p>
        </p:txBody>
      </p:sp>
      <p:sp>
        <p:nvSpPr>
          <p:cNvPr id="9" name="1 Título"/>
          <p:cNvSpPr>
            <a:spLocks noGrp="1"/>
          </p:cNvSpPr>
          <p:nvPr>
            <p:ph type="title"/>
          </p:nvPr>
        </p:nvSpPr>
        <p:spPr>
          <a:xfrm>
            <a:off x="609441" y="476672"/>
            <a:ext cx="10969943"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DIAPO 8.3 </a:t>
            </a:r>
            <a:br>
              <a:rPr lang="es-MX" sz="2800" b="1" dirty="0"/>
            </a:br>
            <a:endParaRPr lang="es-MX" sz="2800" b="1" dirty="0"/>
          </a:p>
        </p:txBody>
      </p:sp>
    </p:spTree>
    <p:extLst>
      <p:ext uri="{BB962C8B-B14F-4D97-AF65-F5344CB8AC3E}">
        <p14:creationId xmlns:p14="http://schemas.microsoft.com/office/powerpoint/2010/main" val="1140923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1124744"/>
            <a:ext cx="10969943" cy="5112568"/>
          </a:xfrm>
        </p:spPr>
        <p:txBody>
          <a:bodyPr>
            <a:normAutofit/>
          </a:bodyPr>
          <a:lstStyle/>
          <a:p>
            <a:pPr>
              <a:buNone/>
            </a:pPr>
            <a:endParaRPr lang="es-MX" dirty="0"/>
          </a:p>
          <a:p>
            <a:pPr>
              <a:buNone/>
            </a:pPr>
            <a:r>
              <a:rPr lang="es-MX" b="1" dirty="0"/>
              <a:t>H. DESCRIPCION DE APERTURA DE LA ACTIVIDAD:</a:t>
            </a:r>
          </a:p>
          <a:p>
            <a:pPr>
              <a:buNone/>
            </a:pPr>
            <a:endParaRPr lang="es-MX" b="1" dirty="0"/>
          </a:p>
          <a:p>
            <a:pPr marL="342900" indent="-342900" algn="just"/>
            <a:r>
              <a:rPr lang="es-MX" dirty="0"/>
              <a:t>La actividad se llevara acabo en el horario clases de la Preparatoria, donde los tres profesores de las diferentes asignaturas estén presente durante la clase interdisciplinaria de conexiones.</a:t>
            </a:r>
          </a:p>
          <a:p>
            <a:pPr marL="342900" indent="-342900" algn="just"/>
            <a:r>
              <a:rPr lang="es-MX" dirty="0"/>
              <a:t>Se realizara la presentación del proyecto interdisciplinario nuevamente pero ahora con los tres profesores presentes. </a:t>
            </a:r>
          </a:p>
          <a:p>
            <a:pPr marL="342900" indent="-342900" algn="just"/>
            <a:r>
              <a:rPr lang="es-MX" dirty="0"/>
              <a:t>Se les pedirá a los alumnos ubicarse con sus respectivos grupos que ellos eligieron.</a:t>
            </a:r>
          </a:p>
          <a:p>
            <a:pPr marL="342900" indent="-342900" algn="just"/>
            <a:r>
              <a:rPr lang="es-MX" dirty="0"/>
              <a:t>Se anotaran en la lista de los equipos que los profesores proporcionaran.</a:t>
            </a:r>
          </a:p>
          <a:p>
            <a:pPr marL="0" indent="0" algn="just">
              <a:buNone/>
            </a:pPr>
            <a:endParaRPr lang="es-MX" dirty="0"/>
          </a:p>
          <a:p>
            <a:pPr marL="0" indent="0" algn="just">
              <a:buNone/>
            </a:pPr>
            <a:endParaRPr lang="es-MX" dirty="0"/>
          </a:p>
          <a:p>
            <a:pPr>
              <a:buNone/>
            </a:pPr>
            <a:endParaRPr lang="es-MX" dirty="0"/>
          </a:p>
        </p:txBody>
      </p:sp>
      <p:sp>
        <p:nvSpPr>
          <p:cNvPr id="9" name="1 Título"/>
          <p:cNvSpPr>
            <a:spLocks noGrp="1"/>
          </p:cNvSpPr>
          <p:nvPr>
            <p:ph type="title"/>
          </p:nvPr>
        </p:nvSpPr>
        <p:spPr>
          <a:xfrm>
            <a:off x="609441" y="476672"/>
            <a:ext cx="10969943"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DIAPO 8.4 </a:t>
            </a:r>
            <a:br>
              <a:rPr lang="es-MX" sz="2800" b="1" dirty="0"/>
            </a:br>
            <a:endParaRPr lang="es-MX" sz="2800" b="1" dirty="0"/>
          </a:p>
        </p:txBody>
      </p:sp>
    </p:spTree>
    <p:extLst>
      <p:ext uri="{BB962C8B-B14F-4D97-AF65-F5344CB8AC3E}">
        <p14:creationId xmlns:p14="http://schemas.microsoft.com/office/powerpoint/2010/main" val="421104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908720"/>
            <a:ext cx="10969943" cy="5328592"/>
          </a:xfrm>
        </p:spPr>
        <p:txBody>
          <a:bodyPr>
            <a:normAutofit fontScale="77500" lnSpcReduction="20000"/>
          </a:bodyPr>
          <a:lstStyle/>
          <a:p>
            <a:pPr>
              <a:buNone/>
            </a:pPr>
            <a:endParaRPr lang="es-MX" dirty="0"/>
          </a:p>
          <a:p>
            <a:pPr>
              <a:buNone/>
            </a:pPr>
            <a:r>
              <a:rPr lang="es-MX" sz="4400" b="1" dirty="0"/>
              <a:t>I. DESCRIPCION DEL DESARROLLO DE LA ACTIVIDAD:</a:t>
            </a:r>
          </a:p>
          <a:p>
            <a:pPr>
              <a:buNone/>
            </a:pPr>
            <a:endParaRPr lang="es-MX" sz="3800" b="1" dirty="0"/>
          </a:p>
          <a:p>
            <a:pPr algn="just"/>
            <a:r>
              <a:rPr lang="es-MX" sz="2900" dirty="0"/>
              <a:t>Después de organizarse en equipos se procede a explicar el rol de cada uno de los equipos y sus consideraciones dentro del proyecto interdisciplinario en el ciclo escolar 2018-2019</a:t>
            </a:r>
          </a:p>
          <a:p>
            <a:pPr algn="just"/>
            <a:r>
              <a:rPr lang="es-MX" sz="2900" dirty="0"/>
              <a:t>Se explica que es una BIO (Base de Información Orientadora), y como cada grupo participar.</a:t>
            </a:r>
          </a:p>
          <a:p>
            <a:pPr algn="just"/>
            <a:r>
              <a:rPr lang="es-MX" sz="2900" dirty="0"/>
              <a:t>Se les pidió tomar nota de toda la información y como estaban conformadas las rubricas y las listas de cotejo.</a:t>
            </a:r>
          </a:p>
          <a:p>
            <a:pPr algn="just"/>
            <a:r>
              <a:rPr lang="es-MX" sz="2900" dirty="0"/>
              <a:t>Se brindo la lista de las diferentes fuentes, libros, artículos y ensayos, también documentales para apoyar sus investigaciones. </a:t>
            </a:r>
          </a:p>
          <a:p>
            <a:pPr algn="just"/>
            <a:r>
              <a:rPr lang="es-MX" sz="2900" dirty="0"/>
              <a:t> Se planteo el sistema de trabajo por sesión por asignatura e interdisciplinaria</a:t>
            </a:r>
          </a:p>
          <a:p>
            <a:pPr marL="514350" indent="-514350" algn="just">
              <a:buAutoNum type="arabicParenR"/>
            </a:pPr>
            <a:endParaRPr lang="es-MX" dirty="0"/>
          </a:p>
          <a:p>
            <a:pPr marL="514350" indent="-514350" algn="just">
              <a:buAutoNum type="arabicParenR"/>
            </a:pPr>
            <a:endParaRPr lang="es-MX" dirty="0"/>
          </a:p>
          <a:p>
            <a:pPr>
              <a:buNone/>
            </a:pPr>
            <a:endParaRPr lang="es-MX" dirty="0"/>
          </a:p>
        </p:txBody>
      </p:sp>
      <p:sp>
        <p:nvSpPr>
          <p:cNvPr id="9" name="1 Título"/>
          <p:cNvSpPr>
            <a:spLocks noGrp="1"/>
          </p:cNvSpPr>
          <p:nvPr>
            <p:ph type="title"/>
          </p:nvPr>
        </p:nvSpPr>
        <p:spPr>
          <a:xfrm>
            <a:off x="609441" y="476672"/>
            <a:ext cx="10969943"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DIAPO 8.5 </a:t>
            </a:r>
            <a:br>
              <a:rPr lang="es-MX" sz="2800" b="1" dirty="0"/>
            </a:br>
            <a:endParaRPr lang="es-MX" sz="2800" b="1" dirty="0"/>
          </a:p>
        </p:txBody>
      </p:sp>
    </p:spTree>
    <p:extLst>
      <p:ext uri="{BB962C8B-B14F-4D97-AF65-F5344CB8AC3E}">
        <p14:creationId xmlns:p14="http://schemas.microsoft.com/office/powerpoint/2010/main" val="2168605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1124744"/>
            <a:ext cx="10969943" cy="5040560"/>
          </a:xfrm>
        </p:spPr>
        <p:txBody>
          <a:bodyPr>
            <a:normAutofit fontScale="85000" lnSpcReduction="20000"/>
          </a:bodyPr>
          <a:lstStyle/>
          <a:p>
            <a:pPr>
              <a:buNone/>
            </a:pPr>
            <a:endParaRPr lang="es-MX" sz="4400" dirty="0"/>
          </a:p>
          <a:p>
            <a:pPr>
              <a:buNone/>
            </a:pPr>
            <a:r>
              <a:rPr lang="es-MX" sz="4400" b="1" dirty="0"/>
              <a:t>J. DESCRIPCION DEL CIERRE DE LA ACTIVIDAD:</a:t>
            </a:r>
          </a:p>
          <a:p>
            <a:pPr>
              <a:buNone/>
            </a:pPr>
            <a:endParaRPr lang="es-MX" sz="4400" b="1" dirty="0"/>
          </a:p>
          <a:p>
            <a:pPr algn="just"/>
            <a:r>
              <a:rPr lang="es-MX" sz="2800" dirty="0"/>
              <a:t>Después del desarrollo de la actividad planteada en la diapositiva 8.5 los alumnos plantearon sus dudas  sobre la organización de tiempo, actividades y roles para llevar a cabo el proyecto interdisciplinario.</a:t>
            </a:r>
          </a:p>
          <a:p>
            <a:pPr algn="just"/>
            <a:r>
              <a:rPr lang="es-MX" sz="2800" dirty="0"/>
              <a:t>Se les informas las siguientes fechas donde se tendrán las siguientes clases interdisciplinarias y los objetivos que se deben alcanzar antes de cada fecha.  </a:t>
            </a:r>
          </a:p>
          <a:p>
            <a:pPr algn="just"/>
            <a:r>
              <a:rPr lang="es-MX" sz="2800" dirty="0"/>
              <a:t>La ponderación del proyecto interdisciplinario, corresponderá al 10 % de la   calificación bimestral del periodo que abarque el proyecto.</a:t>
            </a:r>
          </a:p>
          <a:p>
            <a:pPr marL="514350" indent="-514350" algn="just">
              <a:buNone/>
            </a:pPr>
            <a:r>
              <a:rPr lang="es-MX" sz="2600" dirty="0"/>
              <a:t> </a:t>
            </a:r>
          </a:p>
          <a:p>
            <a:pPr marL="514350" indent="-514350" algn="just">
              <a:buNone/>
            </a:pPr>
            <a:r>
              <a:rPr lang="es-MX" dirty="0"/>
              <a:t> </a:t>
            </a:r>
          </a:p>
          <a:p>
            <a:pPr>
              <a:buNone/>
            </a:pPr>
            <a:endParaRPr lang="es-MX" dirty="0"/>
          </a:p>
        </p:txBody>
      </p:sp>
      <p:sp>
        <p:nvSpPr>
          <p:cNvPr id="9" name="1 Título"/>
          <p:cNvSpPr>
            <a:spLocks noGrp="1"/>
          </p:cNvSpPr>
          <p:nvPr>
            <p:ph type="title"/>
          </p:nvPr>
        </p:nvSpPr>
        <p:spPr>
          <a:xfrm>
            <a:off x="609441" y="476672"/>
            <a:ext cx="10969943"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DIAPO 8.6 </a:t>
            </a:r>
            <a:br>
              <a:rPr lang="es-MX" sz="2800" b="1" dirty="0"/>
            </a:br>
            <a:endParaRPr lang="es-MX" sz="2800" b="1" dirty="0"/>
          </a:p>
        </p:txBody>
      </p:sp>
    </p:spTree>
    <p:extLst>
      <p:ext uri="{BB962C8B-B14F-4D97-AF65-F5344CB8AC3E}">
        <p14:creationId xmlns:p14="http://schemas.microsoft.com/office/powerpoint/2010/main" val="2077234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1124744"/>
            <a:ext cx="10969943" cy="5112568"/>
          </a:xfrm>
        </p:spPr>
        <p:txBody>
          <a:bodyPr>
            <a:normAutofit/>
          </a:bodyPr>
          <a:lstStyle/>
          <a:p>
            <a:pPr>
              <a:buNone/>
            </a:pPr>
            <a:endParaRPr lang="es-MX" dirty="0"/>
          </a:p>
          <a:p>
            <a:pPr>
              <a:buNone/>
            </a:pPr>
            <a:r>
              <a:rPr lang="es-MX" b="1" dirty="0"/>
              <a:t>K. DESCRIPCION DE LO QUE SE HARA CON LOS RESULTADOS DE LA ACTIVIDAD:</a:t>
            </a:r>
          </a:p>
          <a:p>
            <a:pPr>
              <a:buNone/>
            </a:pPr>
            <a:endParaRPr lang="es-MX" b="1" dirty="0"/>
          </a:p>
          <a:p>
            <a:pPr marL="342900" indent="-342900" algn="just"/>
            <a:r>
              <a:rPr lang="es-MX" sz="2400" dirty="0"/>
              <a:t>Se pretende que el alumno este incentivado con el tema del proyecto tomen la iniciativa para completar correctamente cada etapa de la investigación, lo que facilita también la participación de ellos.</a:t>
            </a:r>
          </a:p>
          <a:p>
            <a:pPr marL="0" indent="0" algn="just">
              <a:buNone/>
            </a:pPr>
            <a:endParaRPr lang="es-MX" sz="2400" dirty="0"/>
          </a:p>
          <a:p>
            <a:pPr marL="342900" indent="-342900" algn="just"/>
            <a:r>
              <a:rPr lang="es-MX" sz="2400" dirty="0"/>
              <a:t>Con la información que se genero los alumnos pueden tener un panorama mas claro  para buscar y analizar las diferentes fuentes de información. </a:t>
            </a:r>
          </a:p>
          <a:p>
            <a:pPr marL="0" indent="0" algn="just">
              <a:buNone/>
            </a:pPr>
            <a:endParaRPr lang="es-MX" dirty="0"/>
          </a:p>
          <a:p>
            <a:pPr marL="514350" indent="-514350" algn="just">
              <a:buAutoNum type="arabicParenR"/>
            </a:pPr>
            <a:endParaRPr lang="es-MX" dirty="0"/>
          </a:p>
          <a:p>
            <a:pPr marL="514350" indent="-514350" algn="just">
              <a:buAutoNum type="arabicParenR"/>
            </a:pPr>
            <a:endParaRPr lang="es-MX" dirty="0"/>
          </a:p>
          <a:p>
            <a:pPr>
              <a:buNone/>
            </a:pPr>
            <a:endParaRPr lang="es-MX" dirty="0"/>
          </a:p>
        </p:txBody>
      </p:sp>
      <p:sp>
        <p:nvSpPr>
          <p:cNvPr id="9" name="1 Título"/>
          <p:cNvSpPr>
            <a:spLocks noGrp="1"/>
          </p:cNvSpPr>
          <p:nvPr>
            <p:ph type="title"/>
          </p:nvPr>
        </p:nvSpPr>
        <p:spPr>
          <a:xfrm>
            <a:off x="609441" y="476672"/>
            <a:ext cx="10969943"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DIAPO 8.7 </a:t>
            </a:r>
            <a:br>
              <a:rPr lang="es-MX" sz="2800" b="1" dirty="0"/>
            </a:br>
            <a:endParaRPr lang="es-MX" sz="2800" b="1" dirty="0"/>
          </a:p>
        </p:txBody>
      </p:sp>
    </p:spTree>
    <p:extLst>
      <p:ext uri="{BB962C8B-B14F-4D97-AF65-F5344CB8AC3E}">
        <p14:creationId xmlns:p14="http://schemas.microsoft.com/office/powerpoint/2010/main" val="4238827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1124744"/>
            <a:ext cx="10969943" cy="5256584"/>
          </a:xfrm>
        </p:spPr>
        <p:txBody>
          <a:bodyPr>
            <a:normAutofit/>
          </a:bodyPr>
          <a:lstStyle/>
          <a:p>
            <a:pPr>
              <a:buNone/>
            </a:pPr>
            <a:endParaRPr lang="es-MX" dirty="0"/>
          </a:p>
          <a:p>
            <a:pPr algn="just">
              <a:buNone/>
            </a:pPr>
            <a:r>
              <a:rPr lang="es-MX" b="1" dirty="0"/>
              <a:t>l. ANALISIS. CONTRASTACION DE LO ESPERADO Y LO SUCEDIDO (aspectos claros y precisos sobre: 1.- logros alcanzados y 2.- aspectos a mejorar):</a:t>
            </a:r>
          </a:p>
          <a:p>
            <a:pPr algn="just">
              <a:buNone/>
            </a:pPr>
            <a:endParaRPr lang="es-MX" b="1" dirty="0"/>
          </a:p>
          <a:p>
            <a:pPr algn="just"/>
            <a:r>
              <a:rPr lang="es-MX" b="1" dirty="0"/>
              <a:t>Se esperaba que el grupo no tuviera mucho interés en el desarrollo del tema por la carga extra de trabajo y poca ponderación al momento de evaluarla. Sin embargo el grupo reacciono de manera positiva y empática al tema del proyecto.</a:t>
            </a:r>
          </a:p>
          <a:p>
            <a:pPr algn="just"/>
            <a:r>
              <a:rPr lang="es-MX" b="1" dirty="0"/>
              <a:t>Se incentivaron al ver que participarían en el área del conocimiento que mas les gusta dándole un atractivo al proyecto y seguimiento de este.</a:t>
            </a:r>
          </a:p>
          <a:p>
            <a:pPr algn="just"/>
            <a:r>
              <a:rPr lang="es-MX" b="1" dirty="0"/>
              <a:t>Comprendieron cada paso del proyecto</a:t>
            </a:r>
          </a:p>
          <a:p>
            <a:pPr algn="just"/>
            <a:r>
              <a:rPr lang="es-MX" b="1" dirty="0"/>
              <a:t>Se tiene que mejorar el control del grupo porque entran en conflicto muy rápido cuando no están de acuerdo.</a:t>
            </a:r>
          </a:p>
          <a:p>
            <a:pPr algn="just"/>
            <a:r>
              <a:rPr lang="es-MX" b="1" dirty="0"/>
              <a:t>Se debe de mejorar las presentaciones de las presentaciones y los espacios donde se lleva acabo cada clase interdisciplinaria.</a:t>
            </a:r>
          </a:p>
          <a:p>
            <a:pPr algn="just"/>
            <a:r>
              <a:rPr lang="es-MX" b="1" dirty="0"/>
              <a:t>Mejorar usos de las TIC´S</a:t>
            </a:r>
            <a:endParaRPr lang="es-MX" dirty="0"/>
          </a:p>
          <a:p>
            <a:pPr marL="514350" indent="-514350" algn="just">
              <a:buFont typeface="Wingdings 2"/>
              <a:buAutoNum type="arabicParenR"/>
            </a:pPr>
            <a:endParaRPr lang="es-MX" dirty="0"/>
          </a:p>
          <a:p>
            <a:pPr marL="514350" indent="-514350" algn="just">
              <a:buAutoNum type="arabicParenR"/>
            </a:pPr>
            <a:endParaRPr lang="es-MX" dirty="0"/>
          </a:p>
          <a:p>
            <a:pPr>
              <a:buNone/>
            </a:pPr>
            <a:endParaRPr lang="es-MX" dirty="0"/>
          </a:p>
        </p:txBody>
      </p:sp>
      <p:sp>
        <p:nvSpPr>
          <p:cNvPr id="9" name="1 Título"/>
          <p:cNvSpPr>
            <a:spLocks noGrp="1"/>
          </p:cNvSpPr>
          <p:nvPr>
            <p:ph type="title"/>
          </p:nvPr>
        </p:nvSpPr>
        <p:spPr>
          <a:xfrm>
            <a:off x="609441" y="476672"/>
            <a:ext cx="10209371"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DIAPO 8.8 </a:t>
            </a:r>
            <a:br>
              <a:rPr lang="es-MX" sz="2800" b="1" dirty="0"/>
            </a:br>
            <a:endParaRPr lang="es-MX" sz="2800" b="1" dirty="0"/>
          </a:p>
        </p:txBody>
      </p:sp>
    </p:spTree>
    <p:extLst>
      <p:ext uri="{BB962C8B-B14F-4D97-AF65-F5344CB8AC3E}">
        <p14:creationId xmlns:p14="http://schemas.microsoft.com/office/powerpoint/2010/main" val="414933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1124744"/>
            <a:ext cx="10969943" cy="5184576"/>
          </a:xfrm>
        </p:spPr>
        <p:txBody>
          <a:bodyPr>
            <a:normAutofit fontScale="85000" lnSpcReduction="10000"/>
          </a:bodyPr>
          <a:lstStyle/>
          <a:p>
            <a:pPr>
              <a:buNone/>
            </a:pPr>
            <a:endParaRPr lang="es-MX" dirty="0"/>
          </a:p>
          <a:p>
            <a:pPr algn="just">
              <a:buNone/>
            </a:pPr>
            <a:r>
              <a:rPr lang="es-MX" sz="4200" b="1" dirty="0"/>
              <a:t>M. TOMA DE DECISIONES (señalar cualquier toma de decisiones en función del análisis):</a:t>
            </a:r>
          </a:p>
          <a:p>
            <a:pPr algn="just">
              <a:buNone/>
            </a:pPr>
            <a:endParaRPr lang="es-MX" b="1" dirty="0"/>
          </a:p>
          <a:p>
            <a:pPr marL="514350" indent="-514350" algn="just">
              <a:buFont typeface="Wingdings 2"/>
              <a:buAutoNum type="arabicParenR"/>
            </a:pPr>
            <a:endParaRPr lang="es-MX" dirty="0"/>
          </a:p>
          <a:p>
            <a:pPr marL="457200" indent="-457200" algn="just"/>
            <a:r>
              <a:rPr lang="es-MX" sz="2600" dirty="0"/>
              <a:t>Se debe de mejorar la organización de los diferentes grupos del proyecto recordando que función o rol desempeñan en el equipo para evitar confrontaciones innecesarias.</a:t>
            </a:r>
          </a:p>
          <a:p>
            <a:pPr marL="457200" indent="-457200" algn="just"/>
            <a:r>
              <a:rPr lang="es-MX" sz="2600" dirty="0"/>
              <a:t>Es muy importante medir el espacio de tiempo que tienen cada profesor o grupo en cada clase interdisciplinaria para mejorar el aprovechamiento de los espacio.</a:t>
            </a:r>
          </a:p>
          <a:p>
            <a:pPr marL="457200" indent="-457200" algn="just"/>
            <a:r>
              <a:rPr lang="es-MX" sz="2600" dirty="0"/>
              <a:t>Se debe mantener constante comunicación con los lideres de los diferentes equipos para recordarles fechas importantes o para dudas, en los horarios y lugares establecidos por lo profesores y la institución.</a:t>
            </a:r>
          </a:p>
          <a:p>
            <a:pPr marL="0" indent="0" algn="just">
              <a:buNone/>
            </a:pPr>
            <a:r>
              <a:rPr lang="es-MX" sz="2600" dirty="0"/>
              <a:t> </a:t>
            </a:r>
            <a:endParaRPr lang="es-MX" dirty="0"/>
          </a:p>
          <a:p>
            <a:pPr marL="0" indent="0" algn="just">
              <a:buNone/>
            </a:pPr>
            <a:endParaRPr lang="es-MX" dirty="0"/>
          </a:p>
          <a:p>
            <a:pPr marL="514350" indent="-514350" algn="just">
              <a:buFont typeface="Wingdings 2"/>
              <a:buAutoNum type="arabicParenR"/>
            </a:pPr>
            <a:endParaRPr lang="es-MX" dirty="0"/>
          </a:p>
        </p:txBody>
      </p:sp>
      <p:sp>
        <p:nvSpPr>
          <p:cNvPr id="9" name="1 Título"/>
          <p:cNvSpPr>
            <a:spLocks noGrp="1"/>
          </p:cNvSpPr>
          <p:nvPr>
            <p:ph type="title"/>
          </p:nvPr>
        </p:nvSpPr>
        <p:spPr>
          <a:xfrm>
            <a:off x="609441" y="476672"/>
            <a:ext cx="10969943"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DIAPO 8.9 </a:t>
            </a:r>
            <a:br>
              <a:rPr lang="es-MX" sz="2800" b="1" dirty="0"/>
            </a:br>
            <a:endParaRPr lang="es-MX" sz="2800" b="1" dirty="0"/>
          </a:p>
        </p:txBody>
      </p:sp>
    </p:spTree>
    <p:extLst>
      <p:ext uri="{BB962C8B-B14F-4D97-AF65-F5344CB8AC3E}">
        <p14:creationId xmlns:p14="http://schemas.microsoft.com/office/powerpoint/2010/main" val="3277010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441" y="476672"/>
            <a:ext cx="10969943" cy="1370416"/>
          </a:xfrm>
        </p:spPr>
        <p:txBody>
          <a:bodyPr>
            <a:noAutofit/>
          </a:bodyPr>
          <a:lstStyle/>
          <a:p>
            <a:pPr algn="ctr"/>
            <a:r>
              <a:rPr lang="es-MX" sz="2800" b="1" dirty="0"/>
              <a:t>DIAPO 9.0 </a:t>
            </a:r>
            <a:br>
              <a:rPr lang="es-MX" sz="2800" b="1" dirty="0"/>
            </a:br>
            <a:r>
              <a:rPr lang="es-MX" sz="2800" b="1" dirty="0"/>
              <a:t>PRIMERA ACTIVIDAD INTERDISCIPLINARIA </a:t>
            </a:r>
            <a:br>
              <a:rPr lang="es-MX" sz="2800" b="1" dirty="0"/>
            </a:br>
            <a:r>
              <a:rPr lang="es-MX" sz="2800" b="1" dirty="0"/>
              <a:t>DE LA FASE DE DESARROLLO DEL PROYECTO</a:t>
            </a:r>
          </a:p>
        </p:txBody>
      </p:sp>
      <p:sp>
        <p:nvSpPr>
          <p:cNvPr id="3" name="2 Marcador de contenido"/>
          <p:cNvSpPr>
            <a:spLocks noGrp="1"/>
          </p:cNvSpPr>
          <p:nvPr>
            <p:ph idx="1"/>
          </p:nvPr>
        </p:nvSpPr>
        <p:spPr>
          <a:xfrm>
            <a:off x="609441" y="1916832"/>
            <a:ext cx="10969943" cy="3744416"/>
          </a:xfrm>
        </p:spPr>
        <p:txBody>
          <a:bodyPr>
            <a:normAutofit/>
          </a:bodyPr>
          <a:lstStyle/>
          <a:p>
            <a:pPr marL="0" indent="0" algn="just">
              <a:buNone/>
            </a:pPr>
            <a:endParaRPr lang="es-MX" dirty="0"/>
          </a:p>
          <a:p>
            <a:pPr marL="0" indent="0" algn="just">
              <a:buNone/>
            </a:pPr>
            <a:endParaRPr lang="es-MX" dirty="0"/>
          </a:p>
          <a:p>
            <a:pPr marL="0" indent="0" algn="just">
              <a:buNone/>
            </a:pPr>
            <a:endParaRPr lang="es-MX" dirty="0"/>
          </a:p>
          <a:p>
            <a:pPr marL="0" indent="0" algn="just">
              <a:buNone/>
            </a:pPr>
            <a:r>
              <a:rPr lang="es-MX" dirty="0"/>
              <a:t>En esta sesión se podrá identificar los diferentes elementos biológicos y médicos de los órganos reproductores, fecundación y gestación de la especie humana. También se analizan</a:t>
            </a:r>
          </a:p>
          <a:p>
            <a:pPr marL="0" indent="0" algn="just">
              <a:buNone/>
            </a:pPr>
            <a:r>
              <a:rPr lang="es-MX" dirty="0"/>
              <a:t> terminologías medicas. </a:t>
            </a:r>
          </a:p>
          <a:p>
            <a:pPr marL="514350" indent="-514350" algn="just">
              <a:buNone/>
            </a:pPr>
            <a:endParaRPr lang="es-MX" dirty="0"/>
          </a:p>
          <a:p>
            <a:pPr marL="514350" indent="-514350" algn="just">
              <a:buFont typeface="Wingdings 2"/>
              <a:buAutoNum type="alphaUcParenR"/>
            </a:pPr>
            <a:endParaRPr lang="es-MX" dirty="0"/>
          </a:p>
          <a:p>
            <a:pPr marL="514350" indent="-514350" algn="just">
              <a:buNone/>
            </a:pPr>
            <a:endParaRPr lang="es-MX" dirty="0"/>
          </a:p>
          <a:p>
            <a:pPr marL="514350" indent="-514350" algn="just">
              <a:buAutoNum type="alphaUcParenR"/>
            </a:pPr>
            <a:endParaRPr lang="es-MX" dirty="0"/>
          </a:p>
          <a:p>
            <a:pPr marL="514350" indent="-514350" algn="ctr">
              <a:buAutoNum type="alphaUcParenR"/>
            </a:pPr>
            <a:endParaRPr lang="es-MX" dirty="0"/>
          </a:p>
          <a:p>
            <a:pPr marL="514350" indent="-514350" algn="ctr">
              <a:buAutoNum type="alphaUcParenR"/>
            </a:pPr>
            <a:endParaRPr lang="es-MX" dirty="0"/>
          </a:p>
          <a:p>
            <a:pPr marL="514350" indent="-514350" algn="ctr">
              <a:buAutoNum type="alphaUcParenR"/>
            </a:pPr>
            <a:endParaRPr lang="es-MX" dirty="0"/>
          </a:p>
          <a:p>
            <a:pPr algn="ctr">
              <a:buNone/>
            </a:pPr>
            <a:endParaRPr lang="es-MX" dirty="0"/>
          </a:p>
        </p:txBody>
      </p:sp>
    </p:spTree>
    <p:extLst>
      <p:ext uri="{BB962C8B-B14F-4D97-AF65-F5344CB8AC3E}">
        <p14:creationId xmlns:p14="http://schemas.microsoft.com/office/powerpoint/2010/main" val="1663520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s-ES_tradnl" dirty="0"/>
              <a:t>Profesores y asignaturas </a:t>
            </a:r>
            <a:endParaRPr lang="es-MX" dirty="0"/>
          </a:p>
        </p:txBody>
      </p:sp>
      <p:sp>
        <p:nvSpPr>
          <p:cNvPr id="14" name="Content Placeholder 13"/>
          <p:cNvSpPr>
            <a:spLocks noGrp="1"/>
          </p:cNvSpPr>
          <p:nvPr>
            <p:ph idx="1"/>
          </p:nvPr>
        </p:nvSpPr>
        <p:spPr/>
        <p:txBody>
          <a:bodyPr/>
          <a:lstStyle/>
          <a:p>
            <a:r>
              <a:rPr lang="es-MX" dirty="0"/>
              <a:t>Hernández  Martínez </a:t>
            </a:r>
            <a:r>
              <a:rPr lang="es-MX" dirty="0" err="1"/>
              <a:t>Ul</a:t>
            </a:r>
            <a:r>
              <a:rPr lang="es-MX" dirty="0"/>
              <a:t> Elemí David 	</a:t>
            </a:r>
            <a:r>
              <a:rPr lang="es-MX" dirty="0" err="1"/>
              <a:t>Educ</a:t>
            </a:r>
            <a:r>
              <a:rPr lang="es-MX" dirty="0"/>
              <a:t>. para la Salud 	clave: 1502</a:t>
            </a:r>
          </a:p>
          <a:p>
            <a:r>
              <a:rPr lang="es-MX" dirty="0"/>
              <a:t>Rojas Trejo Gerardo </a:t>
            </a:r>
            <a:r>
              <a:rPr lang="es-MX"/>
              <a:t>Angel</a:t>
            </a:r>
            <a:r>
              <a:rPr lang="es-MX" dirty="0"/>
              <a:t>	             Ética 		             clave: 1506</a:t>
            </a:r>
          </a:p>
          <a:p>
            <a:r>
              <a:rPr lang="es-MX" dirty="0" err="1"/>
              <a:t>Zuzuárregui</a:t>
            </a:r>
            <a:r>
              <a:rPr lang="es-MX" dirty="0"/>
              <a:t> Cervera Sergio Roberto	Química                          clave: 1504</a:t>
            </a:r>
          </a:p>
        </p:txBody>
      </p:sp>
    </p:spTree>
    <p:extLst>
      <p:ext uri="{BB962C8B-B14F-4D97-AF65-F5344CB8AC3E}">
        <p14:creationId xmlns:p14="http://schemas.microsoft.com/office/powerpoint/2010/main" val="4124289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441" y="476672"/>
            <a:ext cx="10969943" cy="1008112"/>
          </a:xfrm>
        </p:spPr>
        <p:txBody>
          <a:bodyPr>
            <a:noAutofit/>
          </a:bodyPr>
          <a:lstStyle/>
          <a:p>
            <a:pPr algn="ctr"/>
            <a:r>
              <a:rPr lang="es-MX" sz="2800" b="1" dirty="0"/>
              <a:t>DIAPO 9.1 </a:t>
            </a:r>
            <a:br>
              <a:rPr lang="es-MX" sz="2800" b="1" dirty="0"/>
            </a:br>
            <a:endParaRPr lang="es-MX" sz="2800" b="1" dirty="0"/>
          </a:p>
        </p:txBody>
      </p:sp>
      <p:sp>
        <p:nvSpPr>
          <p:cNvPr id="3" name="2 Marcador de contenido"/>
          <p:cNvSpPr>
            <a:spLocks noGrp="1"/>
          </p:cNvSpPr>
          <p:nvPr>
            <p:ph idx="1"/>
          </p:nvPr>
        </p:nvSpPr>
        <p:spPr>
          <a:xfrm>
            <a:off x="609441" y="1484784"/>
            <a:ext cx="10969943" cy="4839816"/>
          </a:xfrm>
        </p:spPr>
        <p:txBody>
          <a:bodyPr>
            <a:normAutofit/>
          </a:bodyPr>
          <a:lstStyle/>
          <a:p>
            <a:pPr>
              <a:buNone/>
            </a:pPr>
            <a:r>
              <a:rPr lang="es-MX" b="1" dirty="0"/>
              <a:t>A. NOMBRE DE LA ACTIVIDAD: </a:t>
            </a:r>
          </a:p>
          <a:p>
            <a:pPr>
              <a:buNone/>
            </a:pPr>
            <a:r>
              <a:rPr lang="es-MX" dirty="0"/>
              <a:t>	“El aborto decisión social o medica: de la practica medica a la social”</a:t>
            </a:r>
          </a:p>
          <a:p>
            <a:pPr>
              <a:buNone/>
            </a:pPr>
            <a:r>
              <a:rPr lang="es-MX" b="1" dirty="0"/>
              <a:t>B. OBJETIVO: </a:t>
            </a:r>
          </a:p>
          <a:p>
            <a:pPr algn="just">
              <a:buNone/>
            </a:pPr>
            <a:r>
              <a:rPr lang="es-MX" dirty="0"/>
              <a:t>	Conocer los aspectos médicos-biológicos, químicos y socio culturales del aborto e ILE, identificar los cambios de la practica del aborto  de una actividad medica a una practica social, así como la moral y normas para tomar la decisión de realizar un ILE.</a:t>
            </a:r>
          </a:p>
          <a:p>
            <a:pPr>
              <a:buNone/>
            </a:pPr>
            <a:r>
              <a:rPr lang="es-MX" b="1" dirty="0"/>
              <a:t>C. GRADO</a:t>
            </a:r>
            <a:r>
              <a:rPr lang="es-MX" dirty="0"/>
              <a:t>: </a:t>
            </a:r>
          </a:p>
          <a:p>
            <a:pPr>
              <a:buNone/>
            </a:pPr>
            <a:r>
              <a:rPr lang="es-MX" dirty="0"/>
              <a:t>	Quinto de Preparatoria </a:t>
            </a:r>
          </a:p>
          <a:p>
            <a:pPr>
              <a:buNone/>
            </a:pPr>
            <a:r>
              <a:rPr lang="es-MX" b="1" dirty="0"/>
              <a:t>D. FECHA EN QUE SE LLEVO A CABO LA ACTIVIDAD: </a:t>
            </a:r>
          </a:p>
          <a:p>
            <a:pPr>
              <a:buNone/>
            </a:pPr>
            <a:r>
              <a:rPr lang="es-MX" b="1" dirty="0"/>
              <a:t>	</a:t>
            </a:r>
            <a:r>
              <a:rPr lang="es-MX" dirty="0"/>
              <a:t>23 de noviembre de 2018. </a:t>
            </a:r>
          </a:p>
          <a:p>
            <a:pPr>
              <a:buNone/>
            </a:pPr>
            <a:endParaRPr lang="es-MX" dirty="0"/>
          </a:p>
        </p:txBody>
      </p:sp>
    </p:spTree>
    <p:extLst>
      <p:ext uri="{BB962C8B-B14F-4D97-AF65-F5344CB8AC3E}">
        <p14:creationId xmlns:p14="http://schemas.microsoft.com/office/powerpoint/2010/main" val="4280965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1124744"/>
            <a:ext cx="10969943" cy="5112568"/>
          </a:xfrm>
        </p:spPr>
        <p:txBody>
          <a:bodyPr>
            <a:normAutofit fontScale="40000" lnSpcReduction="20000"/>
          </a:bodyPr>
          <a:lstStyle/>
          <a:p>
            <a:pPr>
              <a:buNone/>
            </a:pPr>
            <a:r>
              <a:rPr lang="es-MX" sz="4400" b="1" dirty="0"/>
              <a:t>E. ASIGNATURAS PARTICIPANTES:</a:t>
            </a:r>
          </a:p>
          <a:p>
            <a:pPr>
              <a:buNone/>
            </a:pPr>
            <a:endParaRPr lang="es-MX" sz="4400" b="1" dirty="0"/>
          </a:p>
          <a:p>
            <a:pPr algn="just"/>
            <a:r>
              <a:rPr lang="es-MX" sz="4400" b="1" dirty="0"/>
              <a:t>Educación para la salud. Temas o conceptos: órganos reproductores, fecundación, gestación, parto y aborto</a:t>
            </a:r>
          </a:p>
          <a:p>
            <a:pPr algn="just"/>
            <a:r>
              <a:rPr lang="es-MX" sz="4400" b="1" dirty="0"/>
              <a:t>Química III. Temas o conceptos: Medicamentos, sustancias químicas, aborto químico.</a:t>
            </a:r>
          </a:p>
          <a:p>
            <a:pPr algn="just"/>
            <a:r>
              <a:rPr lang="es-MX" sz="4400" b="1" dirty="0"/>
              <a:t>Ética. Temas o conceptos: ética, moral, tipos de normas, responsabilidad y   moralización del sujeto  </a:t>
            </a:r>
          </a:p>
          <a:p>
            <a:pPr>
              <a:buNone/>
            </a:pPr>
            <a:endParaRPr lang="es-MX" sz="4400" dirty="0"/>
          </a:p>
          <a:p>
            <a:pPr>
              <a:buNone/>
            </a:pPr>
            <a:r>
              <a:rPr lang="es-MX" sz="4400" b="1" dirty="0"/>
              <a:t>F. FUENTES DE APOYO:</a:t>
            </a:r>
          </a:p>
          <a:p>
            <a:pPr>
              <a:buNone/>
            </a:pPr>
            <a:endParaRPr lang="es-MX" sz="4400" b="1" dirty="0"/>
          </a:p>
          <a:p>
            <a:pPr>
              <a:buNone/>
            </a:pPr>
            <a:r>
              <a:rPr lang="es-MX" sz="4000" b="1" dirty="0"/>
              <a:t>Bibliografía </a:t>
            </a:r>
          </a:p>
          <a:p>
            <a:endParaRPr lang="es-MX" sz="4000" b="1" dirty="0"/>
          </a:p>
          <a:p>
            <a:pPr marL="571500" indent="-571500">
              <a:lnSpc>
                <a:spcPct val="107000"/>
              </a:lnSpc>
            </a:pPr>
            <a:r>
              <a:rPr lang="es-MX" sz="4000" dirty="0"/>
              <a:t>Descubre la Ética de Marisol Gamboa G. </a:t>
            </a:r>
          </a:p>
          <a:p>
            <a:pPr marL="571500" indent="-571500">
              <a:lnSpc>
                <a:spcPct val="107000"/>
              </a:lnSpc>
            </a:pPr>
            <a:r>
              <a:rPr lang="es-MX" sz="4000" dirty="0"/>
              <a:t>Ética de Yolanda Angulo. </a:t>
            </a:r>
          </a:p>
          <a:p>
            <a:pPr marL="571500" indent="-571500">
              <a:lnSpc>
                <a:spcPct val="107000"/>
              </a:lnSpc>
            </a:pPr>
            <a:r>
              <a:rPr lang="es-MX" sz="4000" dirty="0">
                <a:hlinkClick r:id="rId2"/>
              </a:rPr>
              <a:t>http://colegiodebioetica.org.mx/</a:t>
            </a:r>
            <a:endParaRPr lang="es-MX" sz="4000" dirty="0"/>
          </a:p>
          <a:p>
            <a:pPr marL="571500" indent="-571500">
              <a:lnSpc>
                <a:spcPct val="107000"/>
              </a:lnSpc>
            </a:pPr>
            <a:r>
              <a:rPr lang="es-MX" sz="4000" dirty="0"/>
              <a:t>Vargas y Palacios (2013). Educación para la salud. Grupo editorial Patria. </a:t>
            </a:r>
          </a:p>
          <a:p>
            <a:pPr marL="571500" indent="-571500">
              <a:lnSpc>
                <a:spcPct val="107000"/>
              </a:lnSpc>
            </a:pPr>
            <a:r>
              <a:rPr lang="es-MX" sz="4000" dirty="0" err="1"/>
              <a:t>Higashida</a:t>
            </a:r>
            <a:r>
              <a:rPr lang="es-MX" sz="4000" dirty="0"/>
              <a:t>, B. (2013). Ciencias de la salud. MC. </a:t>
            </a:r>
            <a:r>
              <a:rPr lang="es-MX" sz="4000" dirty="0" err="1"/>
              <a:t>GrawHill</a:t>
            </a:r>
            <a:r>
              <a:rPr lang="es-MX" sz="4000" dirty="0"/>
              <a:t>.</a:t>
            </a:r>
            <a:endParaRPr lang="es-MX" sz="4000" dirty="0">
              <a:ea typeface="Calibri" panose="020F0502020204030204" pitchFamily="34" charset="0"/>
              <a:cs typeface="Times New Roman" panose="02020603050405020304" pitchFamily="18" charset="0"/>
            </a:endParaRPr>
          </a:p>
          <a:p>
            <a:pPr marL="571500" indent="-571500">
              <a:lnSpc>
                <a:spcPct val="107000"/>
              </a:lnSpc>
            </a:pPr>
            <a:r>
              <a:rPr lang="es-MX" sz="4000" dirty="0"/>
              <a:t>Química, Velázquez Ramírez, 2012 , ed. Esfinge</a:t>
            </a:r>
          </a:p>
          <a:p>
            <a:pPr marL="342900" lvl="0" indent="-342900">
              <a:lnSpc>
                <a:spcPct val="107000"/>
              </a:lnSpc>
              <a:spcAft>
                <a:spcPts val="0"/>
              </a:spcAft>
              <a:buFont typeface="+mj-lt"/>
              <a:buAutoNum type="arabicPeriod"/>
            </a:pPr>
            <a:endParaRPr lang="es-MX" sz="44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es-MX" sz="4400" dirty="0"/>
          </a:p>
          <a:p>
            <a:pPr>
              <a:buNone/>
            </a:pPr>
            <a:endParaRPr lang="es-ES" dirty="0"/>
          </a:p>
        </p:txBody>
      </p:sp>
      <p:sp>
        <p:nvSpPr>
          <p:cNvPr id="9" name="1 Título"/>
          <p:cNvSpPr>
            <a:spLocks noGrp="1"/>
          </p:cNvSpPr>
          <p:nvPr>
            <p:ph type="title"/>
          </p:nvPr>
        </p:nvSpPr>
        <p:spPr>
          <a:xfrm>
            <a:off x="609441" y="476672"/>
            <a:ext cx="10969943"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 DIAPO 9.2 </a:t>
            </a:r>
            <a:br>
              <a:rPr lang="es-MX" sz="2800" b="1" dirty="0"/>
            </a:br>
            <a:endParaRPr lang="es-MX" sz="2800" b="1" dirty="0"/>
          </a:p>
        </p:txBody>
      </p:sp>
    </p:spTree>
    <p:extLst>
      <p:ext uri="{BB962C8B-B14F-4D97-AF65-F5344CB8AC3E}">
        <p14:creationId xmlns:p14="http://schemas.microsoft.com/office/powerpoint/2010/main" val="3651902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1124744"/>
            <a:ext cx="10969943" cy="5112568"/>
          </a:xfrm>
        </p:spPr>
        <p:txBody>
          <a:bodyPr>
            <a:normAutofit/>
          </a:bodyPr>
          <a:lstStyle/>
          <a:p>
            <a:pPr>
              <a:buNone/>
            </a:pPr>
            <a:endParaRPr lang="es-MX" dirty="0"/>
          </a:p>
          <a:p>
            <a:pPr>
              <a:buNone/>
            </a:pPr>
            <a:endParaRPr lang="es-MX" b="1" dirty="0"/>
          </a:p>
          <a:p>
            <a:pPr>
              <a:buNone/>
            </a:pPr>
            <a:r>
              <a:rPr lang="es-MX" b="1" dirty="0"/>
              <a:t>G. JUSTIFICACION DE LA ACTIVIDAD:</a:t>
            </a:r>
          </a:p>
          <a:p>
            <a:pPr>
              <a:buNone/>
            </a:pPr>
            <a:endParaRPr lang="es-MX" b="1" dirty="0"/>
          </a:p>
          <a:p>
            <a:pPr algn="just">
              <a:buNone/>
            </a:pPr>
            <a:r>
              <a:rPr lang="es-MX" b="1" dirty="0"/>
              <a:t>   La actividad va enfocada al análisis e identificación de los conceptos importantes, momentos clínicos claves en el embarazo y del desarrollo del embrión, presión social, moral y normas sociales, también permite inferir las situaciones culturales  y morales entorno del aborto como una practica social y la toma de decisiones para llevarlo acabo de manera clandestina o de forma legal con el ILE.</a:t>
            </a:r>
          </a:p>
          <a:p>
            <a:pPr algn="just">
              <a:buNone/>
            </a:pPr>
            <a:r>
              <a:rPr lang="es-MX" b="1" dirty="0"/>
              <a:t>   </a:t>
            </a:r>
          </a:p>
        </p:txBody>
      </p:sp>
      <p:sp>
        <p:nvSpPr>
          <p:cNvPr id="9" name="1 Título"/>
          <p:cNvSpPr>
            <a:spLocks noGrp="1"/>
          </p:cNvSpPr>
          <p:nvPr>
            <p:ph type="title"/>
          </p:nvPr>
        </p:nvSpPr>
        <p:spPr>
          <a:xfrm>
            <a:off x="609441" y="476672"/>
            <a:ext cx="10133171"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DIAPO 9.3 </a:t>
            </a:r>
            <a:br>
              <a:rPr lang="es-MX" sz="2800" b="1" dirty="0"/>
            </a:br>
            <a:endParaRPr lang="es-MX" sz="2800" b="1" dirty="0"/>
          </a:p>
        </p:txBody>
      </p:sp>
    </p:spTree>
    <p:extLst>
      <p:ext uri="{BB962C8B-B14F-4D97-AF65-F5344CB8AC3E}">
        <p14:creationId xmlns:p14="http://schemas.microsoft.com/office/powerpoint/2010/main" val="25664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980728"/>
            <a:ext cx="10969943" cy="5256584"/>
          </a:xfrm>
        </p:spPr>
        <p:txBody>
          <a:bodyPr>
            <a:normAutofit/>
          </a:bodyPr>
          <a:lstStyle/>
          <a:p>
            <a:pPr>
              <a:buNone/>
            </a:pPr>
            <a:endParaRPr lang="es-MX" dirty="0"/>
          </a:p>
          <a:p>
            <a:pPr>
              <a:buNone/>
            </a:pPr>
            <a:r>
              <a:rPr lang="es-MX" b="1" dirty="0"/>
              <a:t>H. DESCRIPCION DE APERTURA DE LA ACTIVIDAD:</a:t>
            </a:r>
          </a:p>
          <a:p>
            <a:pPr>
              <a:buNone/>
            </a:pPr>
            <a:endParaRPr lang="es-MX" b="1" dirty="0"/>
          </a:p>
          <a:p>
            <a:pPr marL="342900" indent="-342900" algn="just"/>
            <a:r>
              <a:rPr lang="es-MX" dirty="0"/>
              <a:t>El espacio que se determino para la sesión fue la aula del grupo 5050</a:t>
            </a:r>
          </a:p>
          <a:p>
            <a:pPr marL="342900" indent="-342900" algn="just"/>
            <a:r>
              <a:rPr lang="es-MX" dirty="0"/>
              <a:t>Se pidió a los grupos conformarse según su disciplina y tuvieran en mano los documentos previamente solicitados por parte de cada asignatura.</a:t>
            </a:r>
          </a:p>
          <a:p>
            <a:pPr marL="342900" indent="-342900" algn="just"/>
            <a:r>
              <a:rPr lang="es-MX" dirty="0"/>
              <a:t>Se solicita que tengan también su libreta con una sección especial en la parte final de su cuaderno  </a:t>
            </a:r>
          </a:p>
          <a:p>
            <a:pPr marL="342900" indent="-342900" algn="just"/>
            <a:r>
              <a:rPr lang="es-MX" dirty="0"/>
              <a:t>Los profesores dieron una breve introducción de los diferentes puntos de vistas sobre el aborto y el ILE desde el punto de vista de cada una de las asignaturas.</a:t>
            </a:r>
          </a:p>
          <a:p>
            <a:pPr marL="342900" indent="-342900" algn="just"/>
            <a:r>
              <a:rPr lang="es-MX" dirty="0"/>
              <a:t>También se retomaron algunos conceptos ya vistos en las diferentes asignaturas, pero que se integran en la aplicación del proyecto de manera conjunta.</a:t>
            </a:r>
          </a:p>
          <a:p>
            <a:pPr>
              <a:buNone/>
            </a:pPr>
            <a:endParaRPr lang="es-MX" dirty="0"/>
          </a:p>
        </p:txBody>
      </p:sp>
      <p:sp>
        <p:nvSpPr>
          <p:cNvPr id="9" name="1 Título"/>
          <p:cNvSpPr>
            <a:spLocks noGrp="1"/>
          </p:cNvSpPr>
          <p:nvPr>
            <p:ph type="title"/>
          </p:nvPr>
        </p:nvSpPr>
        <p:spPr>
          <a:xfrm>
            <a:off x="609441" y="476672"/>
            <a:ext cx="10969943"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DIAPO 9.4 </a:t>
            </a:r>
            <a:br>
              <a:rPr lang="es-MX" sz="2800" b="1" dirty="0"/>
            </a:br>
            <a:endParaRPr lang="es-MX" sz="2800" b="1" dirty="0"/>
          </a:p>
        </p:txBody>
      </p:sp>
    </p:spTree>
    <p:extLst>
      <p:ext uri="{BB962C8B-B14F-4D97-AF65-F5344CB8AC3E}">
        <p14:creationId xmlns:p14="http://schemas.microsoft.com/office/powerpoint/2010/main" val="2261278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908720"/>
            <a:ext cx="10969943" cy="5400600"/>
          </a:xfrm>
        </p:spPr>
        <p:txBody>
          <a:bodyPr>
            <a:normAutofit fontScale="70000" lnSpcReduction="20000"/>
          </a:bodyPr>
          <a:lstStyle/>
          <a:p>
            <a:pPr>
              <a:buNone/>
            </a:pPr>
            <a:endParaRPr lang="es-MX" dirty="0"/>
          </a:p>
          <a:p>
            <a:pPr>
              <a:buNone/>
            </a:pPr>
            <a:r>
              <a:rPr lang="es-MX" sz="4400" b="1" dirty="0"/>
              <a:t>i. DESCRIPCION DEL DESARROLLO DE LA ACTIVIDAD:</a:t>
            </a:r>
          </a:p>
          <a:p>
            <a:pPr marL="514350" indent="-514350" algn="just"/>
            <a:endParaRPr lang="es-MX" sz="2900" dirty="0"/>
          </a:p>
          <a:p>
            <a:pPr marL="457200" indent="-457200" algn="just"/>
            <a:r>
              <a:rPr lang="es-MX" sz="2900" dirty="0"/>
              <a:t>Después de que los profesores terminaran de dar los diferentes puntos de vista de cada asignatura sobre el aborto e ILE, los profesores cotejan los documentos de todos los equipos para iniciar la actividad.</a:t>
            </a:r>
          </a:p>
          <a:p>
            <a:pPr marL="457200" indent="-457200" algn="just"/>
            <a:endParaRPr lang="es-MX" sz="2900" dirty="0"/>
          </a:p>
          <a:p>
            <a:pPr marL="457200" indent="-457200" algn="just"/>
            <a:r>
              <a:rPr lang="es-MX" sz="2900" dirty="0"/>
              <a:t>Con el material solicitado, se les indico que debían elaborar una infografía según el grupo:</a:t>
            </a:r>
          </a:p>
          <a:p>
            <a:pPr marL="457200" indent="-457200" algn="just"/>
            <a:r>
              <a:rPr lang="es-MX" sz="2900" dirty="0"/>
              <a:t>Equipo legal: derechos a una sexualidad saludable</a:t>
            </a:r>
          </a:p>
          <a:p>
            <a:pPr marL="457200" indent="-457200" algn="just"/>
            <a:r>
              <a:rPr lang="es-MX" sz="2900" dirty="0"/>
              <a:t>Equipo medico y psicológico: fisiología del aborto inducido y efectos psíquicos en la pareja</a:t>
            </a:r>
          </a:p>
          <a:p>
            <a:pPr marL="457200" indent="-457200" algn="just"/>
            <a:r>
              <a:rPr lang="es-MX" sz="2900" dirty="0"/>
              <a:t>Equipo ético: es moral el aborto inducido</a:t>
            </a:r>
          </a:p>
          <a:p>
            <a:pPr marL="457200" indent="-457200" algn="just"/>
            <a:r>
              <a:rPr lang="es-MX" sz="2900" dirty="0"/>
              <a:t>Equipo estadístico: numero de embarazos que terminan en aborto, numero de ILE</a:t>
            </a:r>
          </a:p>
          <a:p>
            <a:pPr marL="457200" indent="-457200" algn="just"/>
            <a:r>
              <a:rPr lang="es-MX" sz="2900" dirty="0"/>
              <a:t>Equipo </a:t>
            </a:r>
            <a:r>
              <a:rPr lang="es-MX" sz="2900" dirty="0" err="1"/>
              <a:t>adminitrativo</a:t>
            </a:r>
            <a:r>
              <a:rPr lang="es-MX" sz="2900" dirty="0"/>
              <a:t>/</a:t>
            </a:r>
            <a:r>
              <a:rPr lang="es-MX" sz="2900" dirty="0" err="1"/>
              <a:t>artistico</a:t>
            </a:r>
            <a:r>
              <a:rPr lang="es-MX" sz="2900" dirty="0"/>
              <a:t>: supervisan y ayudan en las actividades logísticas de los demás equipos</a:t>
            </a:r>
          </a:p>
          <a:p>
            <a:pPr marL="457200" indent="-457200" algn="just"/>
            <a:r>
              <a:rPr lang="es-MX" sz="2900" dirty="0"/>
              <a:t>Una vez concluida la elaboración de la infografía, debían explicar su contenido.</a:t>
            </a:r>
          </a:p>
        </p:txBody>
      </p:sp>
      <p:sp>
        <p:nvSpPr>
          <p:cNvPr id="9" name="1 Título"/>
          <p:cNvSpPr>
            <a:spLocks noGrp="1"/>
          </p:cNvSpPr>
          <p:nvPr>
            <p:ph type="title"/>
          </p:nvPr>
        </p:nvSpPr>
        <p:spPr>
          <a:xfrm>
            <a:off x="609441" y="476672"/>
            <a:ext cx="10969943"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DIAPO 9.5 </a:t>
            </a:r>
            <a:br>
              <a:rPr lang="es-MX" sz="2800" b="1" dirty="0"/>
            </a:br>
            <a:endParaRPr lang="es-MX" sz="2800" b="1" dirty="0"/>
          </a:p>
        </p:txBody>
      </p:sp>
    </p:spTree>
    <p:extLst>
      <p:ext uri="{BB962C8B-B14F-4D97-AF65-F5344CB8AC3E}">
        <p14:creationId xmlns:p14="http://schemas.microsoft.com/office/powerpoint/2010/main" val="1460985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1124744"/>
            <a:ext cx="10969943" cy="5040560"/>
          </a:xfrm>
        </p:spPr>
        <p:txBody>
          <a:bodyPr>
            <a:normAutofit fontScale="70000" lnSpcReduction="20000"/>
          </a:bodyPr>
          <a:lstStyle/>
          <a:p>
            <a:pPr>
              <a:buNone/>
            </a:pPr>
            <a:endParaRPr lang="es-MX" sz="4400" dirty="0"/>
          </a:p>
          <a:p>
            <a:pPr>
              <a:buNone/>
            </a:pPr>
            <a:r>
              <a:rPr lang="es-MX" sz="4400" b="1" dirty="0"/>
              <a:t>J. DESCRIPCION DEL CIERRE DE LA ACTIVIDAD:</a:t>
            </a:r>
          </a:p>
          <a:p>
            <a:pPr>
              <a:buNone/>
            </a:pPr>
            <a:endParaRPr lang="es-MX" sz="4400" b="1" dirty="0"/>
          </a:p>
          <a:p>
            <a:pPr>
              <a:buNone/>
            </a:pPr>
            <a:endParaRPr lang="es-MX" b="1" dirty="0"/>
          </a:p>
          <a:p>
            <a:pPr marL="342900" indent="-342900" algn="just"/>
            <a:r>
              <a:rPr lang="es-MX" sz="3600" dirty="0"/>
              <a:t>Después de explicar brevemente las diferentes </a:t>
            </a:r>
            <a:r>
              <a:rPr lang="es-MX" sz="3600" dirty="0" err="1"/>
              <a:t>infografias</a:t>
            </a:r>
            <a:r>
              <a:rPr lang="es-MX" sz="3600" dirty="0"/>
              <a:t>, se abre una seria  de preguntas y respuestas. </a:t>
            </a:r>
          </a:p>
          <a:p>
            <a:pPr marL="342900" indent="-342900" algn="just"/>
            <a:r>
              <a:rPr lang="es-MX" sz="3600" dirty="0"/>
              <a:t>Los integrantes responden los cuestionamientos de sus compañeros con respeto y claramente</a:t>
            </a:r>
          </a:p>
          <a:p>
            <a:pPr marL="342900" indent="-342900" algn="just"/>
            <a:r>
              <a:rPr lang="es-MX" sz="3600" dirty="0"/>
              <a:t>Los profesores ayudan a responder  las dudas que los alumnos de los equipos no pueden y orienta la entrevista grupal con el fin de dar el cierre y la retroalimentación de cada uno de los diferentes trabajos presentados</a:t>
            </a:r>
          </a:p>
          <a:p>
            <a:pPr marL="342900" indent="-342900" algn="just"/>
            <a:r>
              <a:rPr lang="es-MX" sz="3600" dirty="0"/>
              <a:t>Al termino de la sesión se hicieron los comentarios finales por parte de la docente, se recogieron </a:t>
            </a:r>
            <a:r>
              <a:rPr lang="es-MX" sz="3600" dirty="0" err="1"/>
              <a:t>infografias</a:t>
            </a:r>
            <a:r>
              <a:rPr lang="es-MX" sz="3600" dirty="0"/>
              <a:t>, se llenan las rubricas y listas de cotejo </a:t>
            </a:r>
          </a:p>
          <a:p>
            <a:pPr marL="514350" indent="-514350" algn="just">
              <a:buAutoNum type="arabicParenR"/>
            </a:pPr>
            <a:endParaRPr lang="es-MX" dirty="0"/>
          </a:p>
          <a:p>
            <a:pPr marL="514350" indent="-514350" algn="just">
              <a:buAutoNum type="arabicParenR"/>
            </a:pPr>
            <a:endParaRPr lang="es-MX" dirty="0"/>
          </a:p>
          <a:p>
            <a:pPr>
              <a:buNone/>
            </a:pPr>
            <a:endParaRPr lang="es-MX" dirty="0"/>
          </a:p>
        </p:txBody>
      </p:sp>
      <p:sp>
        <p:nvSpPr>
          <p:cNvPr id="9" name="1 Título"/>
          <p:cNvSpPr>
            <a:spLocks noGrp="1"/>
          </p:cNvSpPr>
          <p:nvPr>
            <p:ph type="title"/>
          </p:nvPr>
        </p:nvSpPr>
        <p:spPr>
          <a:xfrm>
            <a:off x="609441" y="476672"/>
            <a:ext cx="10969943"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DIAPO 9.6 </a:t>
            </a:r>
            <a:br>
              <a:rPr lang="es-MX" sz="2800" b="1" dirty="0"/>
            </a:br>
            <a:endParaRPr lang="es-MX" sz="2800" b="1" dirty="0"/>
          </a:p>
        </p:txBody>
      </p:sp>
    </p:spTree>
    <p:extLst>
      <p:ext uri="{BB962C8B-B14F-4D97-AF65-F5344CB8AC3E}">
        <p14:creationId xmlns:p14="http://schemas.microsoft.com/office/powerpoint/2010/main" val="2241409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1124744"/>
            <a:ext cx="10969943" cy="5112568"/>
          </a:xfrm>
        </p:spPr>
        <p:txBody>
          <a:bodyPr>
            <a:normAutofit/>
          </a:bodyPr>
          <a:lstStyle/>
          <a:p>
            <a:pPr>
              <a:buNone/>
            </a:pPr>
            <a:endParaRPr lang="es-MX" dirty="0"/>
          </a:p>
          <a:p>
            <a:pPr>
              <a:buNone/>
            </a:pPr>
            <a:r>
              <a:rPr lang="es-MX" b="1" dirty="0"/>
              <a:t>K. DESCRIPCION DE LO QUE SE HARA CON LOS RESULTADOS DE LA ACTIVIDAD:</a:t>
            </a:r>
          </a:p>
          <a:p>
            <a:pPr marL="45720" indent="0">
              <a:buNone/>
            </a:pPr>
            <a:endParaRPr lang="es-MX" b="1" dirty="0"/>
          </a:p>
          <a:p>
            <a:pPr marL="342900" indent="-342900" algn="just"/>
            <a:r>
              <a:rPr lang="es-MX" sz="2400" dirty="0"/>
              <a:t>Los alumnos conocieron las diferentes etapas de la gestación y de manera introductoria que es el aborto  y la interrupción legal del embarazo </a:t>
            </a:r>
          </a:p>
          <a:p>
            <a:pPr marL="342900" indent="-342900" algn="just"/>
            <a:r>
              <a:rPr lang="es-MX" sz="2400" dirty="0"/>
              <a:t>Los diferentes trabajos realizados por los equipos muestran interés en el proyecto y las infografías  reflejan el punto de vista que tienen los alumnos sobre el tema del aborto y sus consecuencias medicas, sociales, la toma de la decisión del ILE influida por el sistema cultural y la construcción social de cada persona</a:t>
            </a:r>
          </a:p>
          <a:p>
            <a:pPr marL="342900" indent="-342900" algn="just"/>
            <a:r>
              <a:rPr lang="es-MX" sz="2400" dirty="0"/>
              <a:t>El material recopilado en la sesión, se guarda para que sirva de evidencia, evaluación y retroalimentación al final del proyecto </a:t>
            </a:r>
          </a:p>
          <a:p>
            <a:pPr marL="514350" indent="-514350" algn="just">
              <a:buAutoNum type="arabicPeriod"/>
            </a:pPr>
            <a:endParaRPr lang="es-MX" dirty="0"/>
          </a:p>
          <a:p>
            <a:pPr marL="514350" indent="-514350" algn="just">
              <a:buAutoNum type="arabicPeriod"/>
            </a:pPr>
            <a:endParaRPr lang="es-MX" dirty="0"/>
          </a:p>
          <a:p>
            <a:pPr>
              <a:buNone/>
            </a:pPr>
            <a:endParaRPr lang="es-MX" dirty="0"/>
          </a:p>
        </p:txBody>
      </p:sp>
      <p:sp>
        <p:nvSpPr>
          <p:cNvPr id="9" name="1 Título"/>
          <p:cNvSpPr>
            <a:spLocks noGrp="1"/>
          </p:cNvSpPr>
          <p:nvPr>
            <p:ph type="title"/>
          </p:nvPr>
        </p:nvSpPr>
        <p:spPr>
          <a:xfrm>
            <a:off x="609441" y="476672"/>
            <a:ext cx="10056971"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DIAPO 9.7 </a:t>
            </a:r>
            <a:br>
              <a:rPr lang="es-MX" sz="2800" b="1" dirty="0"/>
            </a:br>
            <a:endParaRPr lang="es-MX" sz="2800" b="1" dirty="0"/>
          </a:p>
        </p:txBody>
      </p:sp>
    </p:spTree>
    <p:extLst>
      <p:ext uri="{BB962C8B-B14F-4D97-AF65-F5344CB8AC3E}">
        <p14:creationId xmlns:p14="http://schemas.microsoft.com/office/powerpoint/2010/main" val="2495228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1124744"/>
            <a:ext cx="10969943" cy="5256584"/>
          </a:xfrm>
        </p:spPr>
        <p:txBody>
          <a:bodyPr>
            <a:normAutofit/>
          </a:bodyPr>
          <a:lstStyle/>
          <a:p>
            <a:pPr>
              <a:buNone/>
            </a:pPr>
            <a:endParaRPr lang="es-MX" dirty="0"/>
          </a:p>
          <a:p>
            <a:pPr algn="just">
              <a:buNone/>
            </a:pPr>
            <a:r>
              <a:rPr lang="es-MX" b="1" dirty="0"/>
              <a:t>l. ANALISIS. CONTRASTACION DE LO ESPERADO Y LO SUCEDIDO (aspectos claros y precisos sobre: 1.- logros alcanzados y 2.- aspectos a mejorar):</a:t>
            </a:r>
          </a:p>
          <a:p>
            <a:pPr marL="0" indent="0" algn="just">
              <a:buNone/>
            </a:pPr>
            <a:endParaRPr lang="es-MX" dirty="0"/>
          </a:p>
          <a:p>
            <a:pPr marL="342900" indent="-342900" algn="just"/>
            <a:r>
              <a:rPr lang="es-MX" dirty="0"/>
              <a:t>Todos los conceptos y temas que trataba de cubrir la sesión fueron satisfactoriamente completados y los alumnos comprendieron los diferentes contenidos.</a:t>
            </a:r>
          </a:p>
          <a:p>
            <a:pPr marL="342900" indent="-342900" algn="just"/>
            <a:r>
              <a:rPr lang="es-MX" dirty="0"/>
              <a:t>Los alumnos fueron muy proactivos al momento de la realización de las diferentes infografías y demostraron un alto grado de competitividad.</a:t>
            </a:r>
          </a:p>
          <a:p>
            <a:pPr marL="342900" indent="-342900" algn="just"/>
            <a:r>
              <a:rPr lang="es-MX" dirty="0"/>
              <a:t>Esta competitividad a veces interfiere con el desarrollo correcto de la sesión.</a:t>
            </a:r>
          </a:p>
          <a:p>
            <a:pPr marL="342900" indent="-342900" algn="just"/>
            <a:r>
              <a:rPr lang="es-MX" dirty="0"/>
              <a:t>Se debe de mejorar la distribución del tiempo entre cada equipo</a:t>
            </a:r>
          </a:p>
          <a:p>
            <a:pPr marL="342900" indent="-342900" algn="just"/>
            <a:r>
              <a:rPr lang="es-MX" dirty="0"/>
              <a:t>El equipo administrativo debe de ser mas efectivo para ayudar a sus compañeros en la realización de las infografías.</a:t>
            </a:r>
          </a:p>
          <a:p>
            <a:pPr marL="0" indent="0" algn="just">
              <a:buNone/>
            </a:pPr>
            <a:endParaRPr lang="es-MX" dirty="0"/>
          </a:p>
          <a:p>
            <a:pPr marL="0" indent="0" algn="just">
              <a:buNone/>
            </a:pPr>
            <a:endParaRPr lang="es-MX" dirty="0"/>
          </a:p>
          <a:p>
            <a:pPr marL="514350" indent="-514350" algn="just">
              <a:buFont typeface="Wingdings 2"/>
              <a:buAutoNum type="arabicParenR"/>
            </a:pPr>
            <a:endParaRPr lang="es-MX" dirty="0"/>
          </a:p>
          <a:p>
            <a:pPr marL="514350" indent="-514350" algn="just">
              <a:buAutoNum type="arabicParenR"/>
            </a:pPr>
            <a:endParaRPr lang="es-MX" dirty="0"/>
          </a:p>
          <a:p>
            <a:pPr>
              <a:buNone/>
            </a:pPr>
            <a:endParaRPr lang="es-MX" dirty="0"/>
          </a:p>
        </p:txBody>
      </p:sp>
      <p:sp>
        <p:nvSpPr>
          <p:cNvPr id="9" name="1 Título"/>
          <p:cNvSpPr>
            <a:spLocks noGrp="1"/>
          </p:cNvSpPr>
          <p:nvPr>
            <p:ph type="title"/>
          </p:nvPr>
        </p:nvSpPr>
        <p:spPr>
          <a:xfrm>
            <a:off x="609441" y="476672"/>
            <a:ext cx="10969943"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DIAPO 9.8 </a:t>
            </a:r>
            <a:br>
              <a:rPr lang="es-MX" sz="2800" b="1" dirty="0"/>
            </a:br>
            <a:endParaRPr lang="es-MX" sz="2800" b="1" dirty="0"/>
          </a:p>
        </p:txBody>
      </p:sp>
    </p:spTree>
    <p:extLst>
      <p:ext uri="{BB962C8B-B14F-4D97-AF65-F5344CB8AC3E}">
        <p14:creationId xmlns:p14="http://schemas.microsoft.com/office/powerpoint/2010/main" val="3581965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1124744"/>
            <a:ext cx="10969943" cy="5184576"/>
          </a:xfrm>
        </p:spPr>
        <p:txBody>
          <a:bodyPr>
            <a:normAutofit fontScale="77500" lnSpcReduction="20000"/>
          </a:bodyPr>
          <a:lstStyle/>
          <a:p>
            <a:pPr>
              <a:buNone/>
            </a:pPr>
            <a:endParaRPr lang="es-MX" dirty="0"/>
          </a:p>
          <a:p>
            <a:pPr algn="just">
              <a:buNone/>
            </a:pPr>
            <a:r>
              <a:rPr lang="es-MX" sz="4400" b="1" dirty="0"/>
              <a:t>M. TOMA DE DECISIONES (señalar cualquier toma de decisiones en función del análisis):</a:t>
            </a:r>
          </a:p>
          <a:p>
            <a:pPr algn="just">
              <a:buNone/>
            </a:pPr>
            <a:endParaRPr lang="es-MX" b="1" dirty="0"/>
          </a:p>
          <a:p>
            <a:pPr marL="342900" indent="-342900" algn="just"/>
            <a:r>
              <a:rPr lang="es-MX" sz="2800" dirty="0"/>
              <a:t>Reservar un espacio mas grande para la siguiente sesión para el desarrollo correcto de la infografías, recordar al equipo administrativo que reserve a tiempo.</a:t>
            </a:r>
          </a:p>
          <a:p>
            <a:pPr marL="342900" indent="-342900" algn="just"/>
            <a:r>
              <a:rPr lang="es-MX" sz="2800" dirty="0"/>
              <a:t>El tiempo para el desarrollo de cada etapa o fase de la sesión resulta muy breve, por lo tanto, debe restructurarse las actividades a realizar por sesión, para el logro de los objetivos planteados. </a:t>
            </a:r>
          </a:p>
          <a:p>
            <a:pPr marL="342900" indent="-342900" algn="just"/>
            <a:r>
              <a:rPr lang="es-MX" sz="2800" dirty="0"/>
              <a:t>Los alumnos tienen que resolver sus dudas y con los profesores de las diferentes materias para agilizar las sesiones interdisciplinarias  y  sacar mejor provecho del tiempo.</a:t>
            </a:r>
          </a:p>
          <a:p>
            <a:pPr marL="342900" indent="-342900" algn="just"/>
            <a:r>
              <a:rPr lang="es-MX" sz="2800" dirty="0"/>
              <a:t>El líder de cada equipo tendrá las rubricas y listas de cotejo de cada uno de los integrantes del equipo.</a:t>
            </a:r>
          </a:p>
          <a:p>
            <a:pPr marL="342900" indent="-342900" algn="just"/>
            <a:r>
              <a:rPr lang="es-MX" sz="2800" dirty="0"/>
              <a:t>El equipo administrador/creativo debe de apoyar mas a sus compañeros a la realización de actividades y para abastecer a los equipos del material necesario</a:t>
            </a:r>
          </a:p>
        </p:txBody>
      </p:sp>
      <p:sp>
        <p:nvSpPr>
          <p:cNvPr id="9" name="1 Título"/>
          <p:cNvSpPr>
            <a:spLocks noGrp="1"/>
          </p:cNvSpPr>
          <p:nvPr>
            <p:ph type="title"/>
          </p:nvPr>
        </p:nvSpPr>
        <p:spPr>
          <a:xfrm>
            <a:off x="609441" y="476672"/>
            <a:ext cx="10969943"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DIAPO 9.9 </a:t>
            </a:r>
            <a:br>
              <a:rPr lang="es-MX" sz="2800" b="1" dirty="0"/>
            </a:br>
            <a:endParaRPr lang="es-MX" sz="2800" b="1" dirty="0"/>
          </a:p>
        </p:txBody>
      </p:sp>
    </p:spTree>
    <p:extLst>
      <p:ext uri="{BB962C8B-B14F-4D97-AF65-F5344CB8AC3E}">
        <p14:creationId xmlns:p14="http://schemas.microsoft.com/office/powerpoint/2010/main" val="1227918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441" y="476672"/>
            <a:ext cx="10969943" cy="1370416"/>
          </a:xfrm>
        </p:spPr>
        <p:txBody>
          <a:bodyPr>
            <a:noAutofit/>
          </a:bodyPr>
          <a:lstStyle/>
          <a:p>
            <a:pPr algn="ctr"/>
            <a:r>
              <a:rPr lang="es-MX" sz="2800" b="1" dirty="0"/>
              <a:t>DIAPO 10.0 </a:t>
            </a:r>
            <a:br>
              <a:rPr lang="es-MX" sz="2800" b="1" dirty="0"/>
            </a:br>
            <a:r>
              <a:rPr lang="es-MX" sz="2800" b="1" dirty="0"/>
              <a:t>SEGUNDA ACTIVIDAD INTERDISCIPLINARIA </a:t>
            </a:r>
            <a:br>
              <a:rPr lang="es-MX" sz="2800" b="1" dirty="0"/>
            </a:br>
            <a:r>
              <a:rPr lang="es-MX" sz="2800" b="1" dirty="0"/>
              <a:t>DE LA FASE DE DESARROLLO DEL PROYECTO</a:t>
            </a:r>
          </a:p>
        </p:txBody>
      </p:sp>
      <p:sp>
        <p:nvSpPr>
          <p:cNvPr id="3" name="2 Marcador de contenido"/>
          <p:cNvSpPr>
            <a:spLocks noGrp="1"/>
          </p:cNvSpPr>
          <p:nvPr>
            <p:ph idx="1"/>
          </p:nvPr>
        </p:nvSpPr>
        <p:spPr>
          <a:xfrm>
            <a:off x="609441" y="1916832"/>
            <a:ext cx="10969943" cy="3744416"/>
          </a:xfrm>
        </p:spPr>
        <p:txBody>
          <a:bodyPr>
            <a:normAutofit/>
          </a:bodyPr>
          <a:lstStyle/>
          <a:p>
            <a:pPr marL="0" indent="0" algn="just">
              <a:buNone/>
            </a:pPr>
            <a:endParaRPr lang="es-MX" dirty="0"/>
          </a:p>
          <a:p>
            <a:pPr marL="0" indent="0" algn="just">
              <a:buNone/>
            </a:pPr>
            <a:r>
              <a:rPr lang="es-MX" sz="2400" dirty="0"/>
              <a:t>Conocimiento y análisis de los diferentes tipos de aborto y las organizaciones que practican el ILE en la CDMX, así como de los diferentes efectos sociales, psicológicos.  Identificar algunos medicamentos que sirven para el ILE.</a:t>
            </a:r>
          </a:p>
          <a:p>
            <a:pPr marL="514350" indent="-514350" algn="just">
              <a:buNone/>
            </a:pPr>
            <a:endParaRPr lang="es-MX" dirty="0"/>
          </a:p>
          <a:p>
            <a:pPr marL="514350" indent="-514350" algn="just">
              <a:buFont typeface="Wingdings 2"/>
              <a:buAutoNum type="alphaUcParenR"/>
            </a:pPr>
            <a:endParaRPr lang="es-MX" dirty="0"/>
          </a:p>
          <a:p>
            <a:pPr marL="514350" indent="-514350" algn="just">
              <a:buNone/>
            </a:pPr>
            <a:endParaRPr lang="es-MX" dirty="0"/>
          </a:p>
          <a:p>
            <a:pPr marL="514350" indent="-514350" algn="just">
              <a:buAutoNum type="alphaUcParenR"/>
            </a:pPr>
            <a:endParaRPr lang="es-MX" dirty="0"/>
          </a:p>
          <a:p>
            <a:pPr marL="514350" indent="-514350" algn="ctr">
              <a:buAutoNum type="alphaUcParenR"/>
            </a:pPr>
            <a:endParaRPr lang="es-MX" dirty="0"/>
          </a:p>
          <a:p>
            <a:pPr marL="514350" indent="-514350" algn="ctr">
              <a:buAutoNum type="alphaUcParenR"/>
            </a:pPr>
            <a:endParaRPr lang="es-MX" dirty="0"/>
          </a:p>
          <a:p>
            <a:pPr marL="514350" indent="-514350" algn="ctr">
              <a:buAutoNum type="alphaUcParenR"/>
            </a:pPr>
            <a:endParaRPr lang="es-MX" dirty="0"/>
          </a:p>
          <a:p>
            <a:pPr algn="ctr">
              <a:buNone/>
            </a:pPr>
            <a:endParaRPr lang="es-MX" dirty="0"/>
          </a:p>
        </p:txBody>
      </p:sp>
    </p:spTree>
    <p:extLst>
      <p:ext uri="{BB962C8B-B14F-4D97-AF65-F5344CB8AC3E}">
        <p14:creationId xmlns:p14="http://schemas.microsoft.com/office/powerpoint/2010/main" val="951336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pPr algn="ctr"/>
            <a:r>
              <a:rPr lang="es-ES_tradnl" sz="3200" dirty="0"/>
              <a:t>CICLO ESCOLAR EN EL QUE SE PLANEA LLEVAR A CABO EL PROYECTO: </a:t>
            </a:r>
            <a:br>
              <a:rPr lang="es-ES_tradnl" sz="3200" dirty="0"/>
            </a:br>
            <a:r>
              <a:rPr lang="es-ES_tradnl" sz="3200" dirty="0"/>
              <a:t>    2018-2019</a:t>
            </a:r>
            <a:br>
              <a:rPr lang="es-ES_tradnl" sz="3200" dirty="0"/>
            </a:br>
            <a:br>
              <a:rPr lang="es-ES_tradnl" sz="3200" dirty="0"/>
            </a:br>
            <a:r>
              <a:rPr lang="es-ES_tradnl" sz="3200" dirty="0"/>
              <a:t>FECHA DE INICIO Y DE TÉRMINO DEL PROYECTO:</a:t>
            </a:r>
            <a:br>
              <a:rPr lang="es-ES_tradnl" sz="3200" dirty="0"/>
            </a:br>
            <a:br>
              <a:rPr lang="es-ES_tradnl" sz="1800" dirty="0"/>
            </a:br>
            <a:r>
              <a:rPr lang="es-ES_tradnl" sz="1800" dirty="0"/>
              <a:t>21 DE AGOSTO 2018 – 9 DE ABRIL DE 2019  </a:t>
            </a:r>
          </a:p>
        </p:txBody>
      </p:sp>
    </p:spTree>
    <p:extLst>
      <p:ext uri="{BB962C8B-B14F-4D97-AF65-F5344CB8AC3E}">
        <p14:creationId xmlns:p14="http://schemas.microsoft.com/office/powerpoint/2010/main" val="2438474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441" y="476672"/>
            <a:ext cx="10969943" cy="1008112"/>
          </a:xfrm>
        </p:spPr>
        <p:txBody>
          <a:bodyPr>
            <a:noAutofit/>
          </a:bodyPr>
          <a:lstStyle/>
          <a:p>
            <a:pPr algn="ctr"/>
            <a:r>
              <a:rPr lang="es-MX" sz="2800" b="1" dirty="0"/>
              <a:t>DIAPO 10.1 </a:t>
            </a:r>
            <a:br>
              <a:rPr lang="es-MX" sz="2800" b="1" dirty="0"/>
            </a:br>
            <a:endParaRPr lang="es-MX" sz="2800" b="1" dirty="0"/>
          </a:p>
        </p:txBody>
      </p:sp>
      <p:sp>
        <p:nvSpPr>
          <p:cNvPr id="3" name="2 Marcador de contenido"/>
          <p:cNvSpPr>
            <a:spLocks noGrp="1"/>
          </p:cNvSpPr>
          <p:nvPr>
            <p:ph idx="1"/>
          </p:nvPr>
        </p:nvSpPr>
        <p:spPr>
          <a:xfrm>
            <a:off x="609441" y="1484784"/>
            <a:ext cx="10969943" cy="4839816"/>
          </a:xfrm>
        </p:spPr>
        <p:txBody>
          <a:bodyPr>
            <a:normAutofit/>
          </a:bodyPr>
          <a:lstStyle/>
          <a:p>
            <a:pPr>
              <a:buNone/>
            </a:pPr>
            <a:r>
              <a:rPr lang="es-MX" b="1" dirty="0"/>
              <a:t>A. NOMBRE DE LA ACTIVIDAD: </a:t>
            </a:r>
          </a:p>
          <a:p>
            <a:pPr>
              <a:buNone/>
            </a:pPr>
            <a:r>
              <a:rPr lang="es-MX" dirty="0"/>
              <a:t>	“Aborto: perspectivas  medicas, químicas y sociales”</a:t>
            </a:r>
          </a:p>
          <a:p>
            <a:pPr>
              <a:buNone/>
            </a:pPr>
            <a:r>
              <a:rPr lang="es-MX" b="1" dirty="0"/>
              <a:t>B. OBJETIVO: </a:t>
            </a:r>
          </a:p>
          <a:p>
            <a:pPr algn="just">
              <a:buNone/>
            </a:pPr>
            <a:r>
              <a:rPr lang="es-MX" dirty="0"/>
              <a:t>	Conocer los diferentes tipos de abortos y sus clasificaciones actuales, identificar los medicamentos utilizados en el aborto químico y las consideraciones </a:t>
            </a:r>
            <a:r>
              <a:rPr lang="es-MX" dirty="0" err="1"/>
              <a:t>psico</a:t>
            </a:r>
            <a:r>
              <a:rPr lang="es-MX" dirty="0"/>
              <a:t>-sociales que puede tener la decisión de un ILE en una adolescente de preparatoria. Conocer las organizaciones donde se lleva acabo.</a:t>
            </a:r>
          </a:p>
          <a:p>
            <a:pPr>
              <a:buNone/>
            </a:pPr>
            <a:r>
              <a:rPr lang="es-MX" b="1" dirty="0"/>
              <a:t>C. GRADO</a:t>
            </a:r>
            <a:r>
              <a:rPr lang="es-MX" dirty="0"/>
              <a:t>: </a:t>
            </a:r>
          </a:p>
          <a:p>
            <a:pPr>
              <a:buNone/>
            </a:pPr>
            <a:r>
              <a:rPr lang="es-MX" dirty="0"/>
              <a:t>	Quinto de preparatoria.</a:t>
            </a:r>
          </a:p>
          <a:p>
            <a:pPr>
              <a:buNone/>
            </a:pPr>
            <a:r>
              <a:rPr lang="es-MX" b="1" dirty="0"/>
              <a:t>D. FECHA EN QUE SE LLEVO A CABO LA ACTIVIDAD: </a:t>
            </a:r>
          </a:p>
          <a:p>
            <a:pPr>
              <a:buNone/>
            </a:pPr>
            <a:r>
              <a:rPr lang="es-MX" b="1" dirty="0"/>
              <a:t>	</a:t>
            </a:r>
            <a:r>
              <a:rPr lang="es-MX" dirty="0"/>
              <a:t>1 de febrero de 2019 </a:t>
            </a:r>
          </a:p>
        </p:txBody>
      </p:sp>
    </p:spTree>
    <p:extLst>
      <p:ext uri="{BB962C8B-B14F-4D97-AF65-F5344CB8AC3E}">
        <p14:creationId xmlns:p14="http://schemas.microsoft.com/office/powerpoint/2010/main" val="1165967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1124744"/>
            <a:ext cx="10969943" cy="5112568"/>
          </a:xfrm>
        </p:spPr>
        <p:txBody>
          <a:bodyPr>
            <a:normAutofit fontScale="40000" lnSpcReduction="20000"/>
          </a:bodyPr>
          <a:lstStyle/>
          <a:p>
            <a:pPr>
              <a:buNone/>
            </a:pPr>
            <a:r>
              <a:rPr lang="es-MX" sz="4400" b="1" dirty="0"/>
              <a:t>E. ASIGNATURAS PARTICIPANTES:</a:t>
            </a:r>
          </a:p>
          <a:p>
            <a:pPr>
              <a:buNone/>
            </a:pPr>
            <a:endParaRPr lang="es-MX" sz="4400" b="1" dirty="0"/>
          </a:p>
          <a:p>
            <a:pPr algn="just"/>
            <a:r>
              <a:rPr lang="es-MX" sz="4400" b="1" dirty="0"/>
              <a:t>Educación para la salud. Temas o conceptos: órganos reproductores, fecundación, gestación, parto y aborto</a:t>
            </a:r>
          </a:p>
          <a:p>
            <a:pPr algn="just"/>
            <a:r>
              <a:rPr lang="es-MX" sz="4400" b="1" dirty="0"/>
              <a:t>Química III. Temas o conceptos: Medicamentos, sustancias químicas, aborto químico.</a:t>
            </a:r>
          </a:p>
          <a:p>
            <a:pPr algn="just"/>
            <a:r>
              <a:rPr lang="es-MX" sz="4400" b="1" dirty="0"/>
              <a:t>Ética. Temas o conceptos: ética, moral, tipos de normas, responsabilidad y   moralización del sujeto  </a:t>
            </a:r>
          </a:p>
          <a:p>
            <a:pPr>
              <a:buNone/>
            </a:pPr>
            <a:endParaRPr lang="es-MX" sz="4400" dirty="0"/>
          </a:p>
          <a:p>
            <a:pPr>
              <a:buNone/>
            </a:pPr>
            <a:r>
              <a:rPr lang="es-MX" sz="4400" b="1" dirty="0"/>
              <a:t>F. FUENTES DE APOYO:</a:t>
            </a:r>
          </a:p>
          <a:p>
            <a:pPr>
              <a:buNone/>
            </a:pPr>
            <a:endParaRPr lang="es-MX" sz="4400" b="1" dirty="0"/>
          </a:p>
          <a:p>
            <a:pPr>
              <a:buNone/>
            </a:pPr>
            <a:r>
              <a:rPr lang="es-MX" sz="4000" b="1" dirty="0"/>
              <a:t>Bibliografía </a:t>
            </a:r>
          </a:p>
          <a:p>
            <a:endParaRPr lang="es-MX" sz="4000" b="1" dirty="0"/>
          </a:p>
          <a:p>
            <a:pPr marL="571500" indent="-571500">
              <a:lnSpc>
                <a:spcPct val="107000"/>
              </a:lnSpc>
            </a:pPr>
            <a:r>
              <a:rPr lang="es-MX" sz="4000" dirty="0"/>
              <a:t>Descubre la Ética de Marisol Gamboa G. </a:t>
            </a:r>
          </a:p>
          <a:p>
            <a:pPr marL="571500" indent="-571500">
              <a:lnSpc>
                <a:spcPct val="107000"/>
              </a:lnSpc>
            </a:pPr>
            <a:r>
              <a:rPr lang="es-MX" sz="4000" dirty="0"/>
              <a:t>Ética de Yolanda Angulo. </a:t>
            </a:r>
          </a:p>
          <a:p>
            <a:pPr marL="571500" indent="-571500">
              <a:lnSpc>
                <a:spcPct val="107000"/>
              </a:lnSpc>
            </a:pPr>
            <a:r>
              <a:rPr lang="es-MX" sz="4000" dirty="0">
                <a:hlinkClick r:id="rId2"/>
              </a:rPr>
              <a:t>http://colegiodebioetica.org.mx/</a:t>
            </a:r>
            <a:endParaRPr lang="es-MX" sz="4000" dirty="0"/>
          </a:p>
          <a:p>
            <a:pPr marL="571500" indent="-571500">
              <a:lnSpc>
                <a:spcPct val="107000"/>
              </a:lnSpc>
            </a:pPr>
            <a:r>
              <a:rPr lang="es-MX" sz="4000" dirty="0"/>
              <a:t>Vargas y Palacios (2013). Educación para la salud. Grupo editorial Patria. </a:t>
            </a:r>
          </a:p>
          <a:p>
            <a:pPr marL="571500" indent="-571500">
              <a:lnSpc>
                <a:spcPct val="107000"/>
              </a:lnSpc>
            </a:pPr>
            <a:r>
              <a:rPr lang="es-MX" sz="4000" dirty="0" err="1"/>
              <a:t>Higashida</a:t>
            </a:r>
            <a:r>
              <a:rPr lang="es-MX" sz="4000" dirty="0"/>
              <a:t>, B. (2013). Ciencias de la salud. MC. </a:t>
            </a:r>
            <a:r>
              <a:rPr lang="es-MX" sz="4000" dirty="0" err="1"/>
              <a:t>GrawHill</a:t>
            </a:r>
            <a:r>
              <a:rPr lang="es-MX" sz="4000" dirty="0"/>
              <a:t>.</a:t>
            </a:r>
            <a:endParaRPr lang="es-MX" sz="4000" dirty="0">
              <a:ea typeface="Calibri" panose="020F0502020204030204" pitchFamily="34" charset="0"/>
              <a:cs typeface="Times New Roman" panose="02020603050405020304" pitchFamily="18" charset="0"/>
            </a:endParaRPr>
          </a:p>
          <a:p>
            <a:pPr marL="571500" indent="-571500">
              <a:lnSpc>
                <a:spcPct val="107000"/>
              </a:lnSpc>
            </a:pPr>
            <a:r>
              <a:rPr lang="es-MX" sz="4000" dirty="0"/>
              <a:t>Química, Velázquez Ramírez, 2012 , ed. Esfinge</a:t>
            </a:r>
          </a:p>
          <a:p>
            <a:pPr marL="342900" lvl="0" indent="-342900">
              <a:lnSpc>
                <a:spcPct val="107000"/>
              </a:lnSpc>
              <a:spcAft>
                <a:spcPts val="0"/>
              </a:spcAft>
              <a:buFont typeface="+mj-lt"/>
              <a:buAutoNum type="arabicPeriod"/>
            </a:pPr>
            <a:endParaRPr lang="es-MX" sz="44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es-MX" sz="4400" dirty="0"/>
          </a:p>
        </p:txBody>
      </p:sp>
      <p:sp>
        <p:nvSpPr>
          <p:cNvPr id="9" name="1 Título"/>
          <p:cNvSpPr>
            <a:spLocks noGrp="1"/>
          </p:cNvSpPr>
          <p:nvPr>
            <p:ph type="title"/>
          </p:nvPr>
        </p:nvSpPr>
        <p:spPr>
          <a:xfrm>
            <a:off x="609441" y="476672"/>
            <a:ext cx="10969943"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10.2 </a:t>
            </a:r>
            <a:br>
              <a:rPr lang="es-MX" sz="2800" b="1" dirty="0"/>
            </a:br>
            <a:endParaRPr lang="es-MX" sz="2800" b="1" dirty="0"/>
          </a:p>
        </p:txBody>
      </p:sp>
    </p:spTree>
    <p:extLst>
      <p:ext uri="{BB962C8B-B14F-4D97-AF65-F5344CB8AC3E}">
        <p14:creationId xmlns:p14="http://schemas.microsoft.com/office/powerpoint/2010/main" val="12995601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441" y="1124744"/>
            <a:ext cx="10969943" cy="5112568"/>
          </a:xfrm>
        </p:spPr>
        <p:txBody>
          <a:bodyPr>
            <a:normAutofit/>
          </a:bodyPr>
          <a:lstStyle/>
          <a:p>
            <a:pPr>
              <a:buNone/>
            </a:pPr>
            <a:endParaRPr lang="es-MX" dirty="0"/>
          </a:p>
          <a:p>
            <a:pPr>
              <a:buNone/>
            </a:pPr>
            <a:r>
              <a:rPr lang="es-MX" b="1" dirty="0"/>
              <a:t>G. JUSTIFICACION DE LA ACTIVIDAD:</a:t>
            </a:r>
          </a:p>
          <a:p>
            <a:pPr>
              <a:buNone/>
            </a:pPr>
            <a:endParaRPr lang="es-MX" b="1" dirty="0"/>
          </a:p>
          <a:p>
            <a:pPr>
              <a:buNone/>
            </a:pPr>
            <a:endParaRPr lang="es-MX" b="1" dirty="0"/>
          </a:p>
          <a:p>
            <a:pPr algn="just"/>
            <a:r>
              <a:rPr lang="es-MX" sz="2400" dirty="0"/>
              <a:t>Los alumnos deben de analizar e identificar  los diferentes tipos de aborto su origen  y clasificación de estos, la importancia de saber en que semanas se debe de realizar y los medicamentos que se utilizan según sea el caso.</a:t>
            </a:r>
          </a:p>
          <a:p>
            <a:pPr algn="just"/>
            <a:r>
              <a:rPr lang="es-MX" sz="2400" dirty="0"/>
              <a:t>Deben de inferir sobre la relación del aborto como un practica medica y como se transforma en una practica social y como la moral junto con la ética lo abordan </a:t>
            </a:r>
          </a:p>
          <a:p>
            <a:pPr>
              <a:buNone/>
            </a:pPr>
            <a:endParaRPr lang="es-MX" dirty="0"/>
          </a:p>
        </p:txBody>
      </p:sp>
      <p:sp>
        <p:nvSpPr>
          <p:cNvPr id="9" name="1 Título"/>
          <p:cNvSpPr>
            <a:spLocks noGrp="1"/>
          </p:cNvSpPr>
          <p:nvPr>
            <p:ph type="title"/>
          </p:nvPr>
        </p:nvSpPr>
        <p:spPr>
          <a:xfrm>
            <a:off x="609441" y="476672"/>
            <a:ext cx="10969943" cy="864096"/>
          </a:xfrm>
        </p:spPr>
        <p:txBody>
          <a:bodyPr>
            <a:noAutofit/>
          </a:bodyPr>
          <a:lstStyle/>
          <a:p>
            <a:pPr algn="ctr"/>
            <a:br>
              <a:rPr lang="es-MX" sz="2800" b="1" dirty="0"/>
            </a:br>
            <a:br>
              <a:rPr lang="es-MX" sz="2800" b="1" dirty="0"/>
            </a:br>
            <a:br>
              <a:rPr lang="es-MX" sz="2800" b="1" dirty="0"/>
            </a:br>
            <a:br>
              <a:rPr lang="es-MX" sz="2800" b="1" dirty="0"/>
            </a:br>
            <a:br>
              <a:rPr lang="es-MX" sz="2800" b="1" dirty="0"/>
            </a:br>
            <a:br>
              <a:rPr lang="es-MX" sz="2800" b="1" dirty="0"/>
            </a:br>
            <a:r>
              <a:rPr lang="es-MX" sz="2800" b="1" dirty="0"/>
              <a:t>DIAPO 10.3 </a:t>
            </a:r>
            <a:br>
              <a:rPr lang="es-MX" sz="2800" b="1" dirty="0"/>
            </a:br>
            <a:endParaRPr lang="es-MX" sz="2800" b="1" dirty="0"/>
          </a:p>
        </p:txBody>
      </p:sp>
    </p:spTree>
    <p:extLst>
      <p:ext uri="{BB962C8B-B14F-4D97-AF65-F5344CB8AC3E}">
        <p14:creationId xmlns:p14="http://schemas.microsoft.com/office/powerpoint/2010/main" val="3291622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93812" y="228600"/>
            <a:ext cx="9751060" cy="4114800"/>
          </a:xfrm>
        </p:spPr>
        <p:txBody>
          <a:bodyPr/>
          <a:lstStyle/>
          <a:p>
            <a:r>
              <a:rPr lang="es-MX" sz="2800" dirty="0"/>
              <a:t>CONEXIONES ETAPA I: Reflexionando ando: Aborto e Interrupción Legal del Embarazo claves interdisciplinarias</a:t>
            </a:r>
            <a:br>
              <a:rPr lang="es-MX" sz="2800" dirty="0"/>
            </a:br>
            <a:br>
              <a:rPr lang="es-MX" sz="2800" dirty="0"/>
            </a:br>
            <a:r>
              <a:rPr lang="es-MX" sz="2800" dirty="0"/>
              <a:t>CONEXIONES ETAPA II: Reflexionando: Aborto e Interrupción Legal del Embarazo</a:t>
            </a:r>
            <a:r>
              <a:rPr lang="es-MX" sz="1600" dirty="0"/>
              <a:t> </a:t>
            </a:r>
            <a:br>
              <a:rPr lang="es-MX" dirty="0"/>
            </a:br>
            <a:endParaRPr lang="es-MX" dirty="0"/>
          </a:p>
        </p:txBody>
      </p:sp>
      <p:sp>
        <p:nvSpPr>
          <p:cNvPr id="3" name="2 Subtítulo"/>
          <p:cNvSpPr>
            <a:spLocks noGrp="1"/>
          </p:cNvSpPr>
          <p:nvPr>
            <p:ph type="subTitle" idx="1"/>
          </p:nvPr>
        </p:nvSpPr>
        <p:spPr/>
        <p:txBody>
          <a:bodyPr/>
          <a:lstStyle/>
          <a:p>
            <a:endParaRPr lang="es-MX"/>
          </a:p>
        </p:txBody>
      </p:sp>
    </p:spTree>
    <p:extLst>
      <p:ext uri="{BB962C8B-B14F-4D97-AF65-F5344CB8AC3E}">
        <p14:creationId xmlns:p14="http://schemas.microsoft.com/office/powerpoint/2010/main" val="1559266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14162" y="116632"/>
            <a:ext cx="10360501" cy="1331168"/>
          </a:xfrm>
        </p:spPr>
        <p:txBody>
          <a:bodyPr>
            <a:noAutofit/>
          </a:bodyPr>
          <a:lstStyle/>
          <a:p>
            <a:pPr algn="ctr"/>
            <a:br>
              <a:rPr lang="es-ES_tradnl" sz="1800" dirty="0"/>
            </a:br>
            <a:r>
              <a:rPr lang="es-ES_tradnl" sz="1800" dirty="0"/>
              <a:t>INTRODUCCIÓN O JUSTIFICACIÓN:</a:t>
            </a:r>
            <a:br>
              <a:rPr lang="es-ES_tradnl" sz="1800" dirty="0"/>
            </a:br>
            <a:endParaRPr lang="es-ES_tradnl" sz="1800" dirty="0"/>
          </a:p>
        </p:txBody>
      </p:sp>
      <p:sp>
        <p:nvSpPr>
          <p:cNvPr id="5" name="Subtítulo 4">
            <a:extLst>
              <a:ext uri="{FF2B5EF4-FFF2-40B4-BE49-F238E27FC236}">
                <a16:creationId xmlns:a16="http://schemas.microsoft.com/office/drawing/2014/main" id="{ACE5C339-CF3C-4160-AE6E-4C54583395C0}"/>
              </a:ext>
            </a:extLst>
          </p:cNvPr>
          <p:cNvSpPr>
            <a:spLocks noGrp="1"/>
          </p:cNvSpPr>
          <p:nvPr>
            <p:ph type="subTitle" idx="1"/>
          </p:nvPr>
        </p:nvSpPr>
        <p:spPr>
          <a:xfrm>
            <a:off x="912812" y="1524000"/>
            <a:ext cx="10591799" cy="5181600"/>
          </a:xfrm>
        </p:spPr>
        <p:txBody>
          <a:bodyPr>
            <a:normAutofit fontScale="25000" lnSpcReduction="20000"/>
          </a:bodyPr>
          <a:lstStyle/>
          <a:p>
            <a:pPr algn="just"/>
            <a:r>
              <a:rPr lang="es-ES" sz="6400" b="1" dirty="0"/>
              <a:t>En México las principales causas de muerte, tanto para hombres como mujeres, son padecimiento cardíacos, complicaciones por diabetes, accidentes de tráfico y agresiones  (INEGI, 2017). Sin embargo, las estadísticas pueden ser engañosas, sobre todo, si se piensa que hay problemas que no aparecen como problemas reconocidos en nuestro entorno cultural. </a:t>
            </a:r>
            <a:endParaRPr lang="es-MX" sz="6400" b="1" dirty="0"/>
          </a:p>
          <a:p>
            <a:pPr algn="just"/>
            <a:r>
              <a:rPr lang="es-ES" sz="6400" b="1" dirty="0"/>
              <a:t>En el caso de las mujeres las causas de mortalidad se agudizan en cuanto tenemos presentes las condiciones de género que existen y arcan los ritmos vitales de nuestras mujeres en la sociedad mexicana. Por ejemplo, en el caso de la muerte por agresiones y violencia México ocupa un lugar poco agradable ya que de acuerdo con las cifras del INEGI (2017) en los últimos diez años (2007- 2016) fueron asesinadas 22 mil 482 mujeres en las 32 entidades del país. Ese panorama en cuento a la violencia física que es una amplia categoría que engloba otras condiciones y casos. </a:t>
            </a:r>
            <a:endParaRPr lang="es-MX" sz="6400" b="1" dirty="0"/>
          </a:p>
          <a:p>
            <a:pPr algn="just"/>
            <a:r>
              <a:rPr lang="es-ES" sz="6400" b="1" dirty="0"/>
              <a:t>En ese sentido, la </a:t>
            </a:r>
            <a:r>
              <a:rPr lang="es-ES" sz="6400" b="1" dirty="0" err="1"/>
              <a:t>violentación</a:t>
            </a:r>
            <a:r>
              <a:rPr lang="es-ES" sz="6400" b="1" dirty="0"/>
              <a:t> de los derechos sexuales y reproductivos también se ciñe a este filtro de agresión contra la mujer, por ejemplo en el caso del aborto y la Interrupción Legal del Embarazo (la cual es legal en la CDMX desde 2007) son un escenario que ha sido visible de manera cuantitativa y cualitativa, al menos en el resto del país. </a:t>
            </a:r>
            <a:endParaRPr lang="es-MX" sz="6400" b="1" dirty="0"/>
          </a:p>
          <a:p>
            <a:pPr algn="ctr"/>
            <a:endParaRPr lang="es-MX" sz="7200" dirty="0">
              <a:solidFill>
                <a:srgbClr val="FF8600"/>
              </a:solidFill>
            </a:endParaRPr>
          </a:p>
          <a:p>
            <a:pPr algn="ctr"/>
            <a:r>
              <a:rPr lang="es-MX" sz="7200" dirty="0">
                <a:solidFill>
                  <a:srgbClr val="FF8600"/>
                </a:solidFill>
              </a:rPr>
              <a:t>DESCRIPCION DEL PROYECTO</a:t>
            </a:r>
          </a:p>
          <a:p>
            <a:pPr algn="just"/>
            <a:r>
              <a:rPr lang="es-ES" sz="6400" b="1" dirty="0"/>
              <a:t>. </a:t>
            </a:r>
            <a:br>
              <a:rPr lang="es-ES_tradnl" sz="4400" dirty="0"/>
            </a:br>
            <a:r>
              <a:rPr lang="es-MX" sz="6400" b="1" dirty="0"/>
              <a:t>El proyecto se aplicara en el ciclo escolar 2018-2019, en el grupo 5050, este se dividirá en siete equipos los cuales gestionaron las diferentes etapas del proyecto dentro de cada asignatura, teniendo un rol diferente. Los roles de los equipos serán dados bajo la preferencia de un área del conocimiento de cada uno de los alumnos. Los equipos por área son los siguientes: medico, psicológico, químico, derecho, ético, creativo y administrativo.</a:t>
            </a:r>
          </a:p>
          <a:p>
            <a:pPr algn="just"/>
            <a:r>
              <a:rPr lang="es-MX" sz="6400" b="1" dirty="0"/>
              <a:t>Estos equipos desarrollaran una investigación documental para realizar una BIO o Base de Información Orientadora y presentar 3 infografías  para exhibirla en la escuela.</a:t>
            </a:r>
          </a:p>
          <a:p>
            <a:pPr algn="just"/>
            <a:br>
              <a:rPr lang="es-MX" sz="9600" dirty="0"/>
            </a:br>
            <a:endParaRPr lang="es-MX" dirty="0"/>
          </a:p>
        </p:txBody>
      </p:sp>
    </p:spTree>
    <p:extLst>
      <p:ext uri="{BB962C8B-B14F-4D97-AF65-F5344CB8AC3E}">
        <p14:creationId xmlns:p14="http://schemas.microsoft.com/office/powerpoint/2010/main" val="2947113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45265" y="2564905"/>
            <a:ext cx="11274663" cy="1470025"/>
          </a:xfrm>
        </p:spPr>
        <p:txBody>
          <a:bodyPr>
            <a:noAutofit/>
          </a:bodyPr>
          <a:lstStyle/>
          <a:p>
            <a:r>
              <a:rPr lang="es-ES_tradnl" sz="2400" dirty="0"/>
              <a:t>OBJETIVO GENERAL DEL PROYECTO:</a:t>
            </a:r>
            <a:br>
              <a:rPr lang="es-ES_tradnl" sz="3200" dirty="0"/>
            </a:br>
            <a:br>
              <a:rPr lang="es-ES_tradnl" sz="3200" dirty="0"/>
            </a:br>
            <a:endParaRPr lang="es-ES_tradnl" sz="3200" dirty="0"/>
          </a:p>
        </p:txBody>
      </p:sp>
      <p:sp>
        <p:nvSpPr>
          <p:cNvPr id="3" name="Subtítulo 2"/>
          <p:cNvSpPr>
            <a:spLocks noGrp="1"/>
          </p:cNvSpPr>
          <p:nvPr>
            <p:ph type="subTitle" idx="1"/>
          </p:nvPr>
        </p:nvSpPr>
        <p:spPr>
          <a:xfrm>
            <a:off x="1065212" y="3505200"/>
            <a:ext cx="9751060" cy="1144632"/>
          </a:xfrm>
        </p:spPr>
        <p:txBody>
          <a:bodyPr>
            <a:normAutofit fontScale="92500"/>
          </a:bodyPr>
          <a:lstStyle/>
          <a:p>
            <a:r>
              <a:rPr lang="es-ES" sz="2400" dirty="0"/>
              <a:t>Analizar las estructuras y relaciones del aborto desde un punto medico-biológico y la Interrupción Legal del Embarazo en la sociedad mexicana, para tomar una postura argumentada e informada al respecto.</a:t>
            </a:r>
            <a:endParaRPr lang="es-ES_tradnl" dirty="0"/>
          </a:p>
        </p:txBody>
      </p:sp>
    </p:spTree>
    <p:extLst>
      <p:ext uri="{BB962C8B-B14F-4D97-AF65-F5344CB8AC3E}">
        <p14:creationId xmlns:p14="http://schemas.microsoft.com/office/powerpoint/2010/main" val="3579293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14162" y="304800"/>
            <a:ext cx="10360501" cy="1396008"/>
          </a:xfrm>
        </p:spPr>
        <p:txBody>
          <a:bodyPr>
            <a:normAutofit fontScale="90000"/>
          </a:bodyPr>
          <a:lstStyle/>
          <a:p>
            <a:br>
              <a:rPr lang="es-ES_tradnl" sz="2700" dirty="0"/>
            </a:br>
            <a:r>
              <a:rPr lang="es-ES_tradnl" sz="2700" dirty="0"/>
              <a:t>Objetivo específicos por materias:</a:t>
            </a:r>
            <a:br>
              <a:rPr lang="es-ES_tradnl" dirty="0"/>
            </a:br>
            <a:endParaRPr lang="es-ES_tradnl" dirty="0"/>
          </a:p>
        </p:txBody>
      </p:sp>
      <p:sp>
        <p:nvSpPr>
          <p:cNvPr id="3" name="Subtítulo 2"/>
          <p:cNvSpPr>
            <a:spLocks noGrp="1"/>
          </p:cNvSpPr>
          <p:nvPr>
            <p:ph type="subTitle" idx="1"/>
          </p:nvPr>
        </p:nvSpPr>
        <p:spPr>
          <a:xfrm>
            <a:off x="836612" y="1676400"/>
            <a:ext cx="10665222" cy="4442048"/>
          </a:xfrm>
        </p:spPr>
        <p:txBody>
          <a:bodyPr>
            <a:normAutofit/>
          </a:bodyPr>
          <a:lstStyle/>
          <a:p>
            <a:pPr algn="just"/>
            <a:r>
              <a:rPr lang="es-ES_tradnl" b="1" dirty="0"/>
              <a:t>Química </a:t>
            </a:r>
            <a:r>
              <a:rPr lang="es-ES_tradnl" b="1" dirty="0">
                <a:solidFill>
                  <a:schemeClr val="tx1"/>
                </a:solidFill>
              </a:rPr>
              <a:t>:</a:t>
            </a:r>
            <a:r>
              <a:rPr lang="es-ES" b="1" dirty="0"/>
              <a:t>Que el alumno identifique el efecto en la cuerpo humano y el feto los efectos de utilizar hormonas sintéticas con efectos abortivos</a:t>
            </a:r>
            <a:r>
              <a:rPr lang="es-ES_tradnl" b="1" dirty="0">
                <a:solidFill>
                  <a:schemeClr val="tx1"/>
                </a:solidFill>
              </a:rPr>
              <a:t>.</a:t>
            </a:r>
          </a:p>
          <a:p>
            <a:pPr algn="just"/>
            <a:endParaRPr lang="es-ES_tradnl" b="1" dirty="0">
              <a:solidFill>
                <a:schemeClr val="tx1"/>
              </a:solidFill>
            </a:endParaRPr>
          </a:p>
          <a:p>
            <a:pPr algn="just"/>
            <a:r>
              <a:rPr lang="es-ES_tradnl" b="1" dirty="0">
                <a:solidFill>
                  <a:schemeClr val="tx1"/>
                </a:solidFill>
              </a:rPr>
              <a:t>Educación para la salud: </a:t>
            </a:r>
            <a:r>
              <a:rPr lang="es-ES" b="1" dirty="0"/>
              <a:t>Que  el alumno conozca, comprenda, aplique y analice los conocimientos biológicos y sociales sobre la ILE que lo lleve a inferir y a realizar juicios de valor, permitiendo tomar una postura más informada ante la ILE.</a:t>
            </a:r>
            <a:endParaRPr lang="es-MX" b="1" dirty="0"/>
          </a:p>
          <a:p>
            <a:pPr algn="just"/>
            <a:endParaRPr lang="es-ES_tradnl" b="1" dirty="0">
              <a:solidFill>
                <a:schemeClr val="tx1"/>
              </a:solidFill>
            </a:endParaRPr>
          </a:p>
          <a:p>
            <a:pPr algn="just"/>
            <a:r>
              <a:rPr lang="es-ES_tradnl" b="1" dirty="0"/>
              <a:t>Ética:</a:t>
            </a:r>
            <a:r>
              <a:rPr lang="es-ES" b="1" dirty="0"/>
              <a:t>Que el alumno comprenda y analice los conceptos en relación a su contexto cultural para que pueda tomar una posición informada en torno al problema de investigación. </a:t>
            </a:r>
            <a:r>
              <a:rPr lang="es-ES_tradnl" b="1" dirty="0"/>
              <a:t> </a:t>
            </a:r>
            <a:endParaRPr lang="es-ES_tradnl" b="1" dirty="0">
              <a:solidFill>
                <a:schemeClr val="tx1"/>
              </a:solidFill>
            </a:endParaRPr>
          </a:p>
        </p:txBody>
      </p:sp>
    </p:spTree>
    <p:extLst>
      <p:ext uri="{BB962C8B-B14F-4D97-AF65-F5344CB8AC3E}">
        <p14:creationId xmlns:p14="http://schemas.microsoft.com/office/powerpoint/2010/main" val="3877629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88825" cy="4191000"/>
          </a:xfrm>
        </p:spPr>
        <p:txBody>
          <a:bodyPr>
            <a:normAutofit fontScale="90000"/>
          </a:bodyPr>
          <a:lstStyle/>
          <a:p>
            <a:pPr algn="ctr">
              <a:lnSpc>
                <a:spcPct val="150000"/>
              </a:lnSpc>
            </a:pPr>
            <a:br>
              <a:rPr lang="es-MX" sz="5400" dirty="0"/>
            </a:br>
            <a:br>
              <a:rPr lang="es-MX" sz="5400" dirty="0"/>
            </a:br>
            <a:r>
              <a:rPr lang="es-MX" sz="5400" dirty="0"/>
              <a:t>Documentación de actividades y evidencias de enseñanza y aprendizaje</a:t>
            </a:r>
            <a:br>
              <a:rPr lang="es-MX" dirty="0"/>
            </a:br>
            <a:endParaRPr lang="en-US" dirty="0"/>
          </a:p>
        </p:txBody>
      </p:sp>
    </p:spTree>
    <p:extLst>
      <p:ext uri="{BB962C8B-B14F-4D97-AF65-F5344CB8AC3E}">
        <p14:creationId xmlns:p14="http://schemas.microsoft.com/office/powerpoint/2010/main" val="2873117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441" y="476672"/>
            <a:ext cx="10969943" cy="1370416"/>
          </a:xfrm>
        </p:spPr>
        <p:txBody>
          <a:bodyPr>
            <a:noAutofit/>
          </a:bodyPr>
          <a:lstStyle/>
          <a:p>
            <a:pPr algn="ctr"/>
            <a:br>
              <a:rPr lang="es-MX" sz="2800" b="1" dirty="0"/>
            </a:br>
            <a:br>
              <a:rPr lang="es-MX" sz="2800" b="1" dirty="0"/>
            </a:br>
            <a:br>
              <a:rPr lang="es-MX" sz="2800" b="1" dirty="0"/>
            </a:br>
            <a:r>
              <a:rPr lang="es-MX" sz="2800" b="1" dirty="0"/>
              <a:t>ACTIVIDAD INTERDISCIPLINARIA QUE </a:t>
            </a:r>
            <a:br>
              <a:rPr lang="es-MX" sz="2800" b="1" dirty="0"/>
            </a:br>
            <a:r>
              <a:rPr lang="es-MX" sz="2800" b="1" dirty="0"/>
              <a:t>DA INICIO O DETONA EL PROYECTO</a:t>
            </a:r>
          </a:p>
        </p:txBody>
      </p:sp>
      <p:sp>
        <p:nvSpPr>
          <p:cNvPr id="3" name="2 Marcador de contenido"/>
          <p:cNvSpPr>
            <a:spLocks noGrp="1"/>
          </p:cNvSpPr>
          <p:nvPr>
            <p:ph idx="1"/>
          </p:nvPr>
        </p:nvSpPr>
        <p:spPr>
          <a:xfrm>
            <a:off x="609441" y="1935480"/>
            <a:ext cx="10969943" cy="4445848"/>
          </a:xfrm>
        </p:spPr>
        <p:txBody>
          <a:bodyPr>
            <a:normAutofit/>
          </a:bodyPr>
          <a:lstStyle/>
          <a:p>
            <a:pPr marL="0" indent="0" algn="ctr">
              <a:buNone/>
            </a:pPr>
            <a:r>
              <a:rPr lang="es-MX" sz="2400" b="1" dirty="0"/>
              <a:t>Presentación y elección de área de  investigación </a:t>
            </a:r>
          </a:p>
          <a:p>
            <a:pPr marL="0" indent="0" algn="just">
              <a:buNone/>
            </a:pPr>
            <a:endParaRPr lang="es-MX" dirty="0"/>
          </a:p>
          <a:p>
            <a:pPr marL="0" indent="0" algn="just">
              <a:buNone/>
            </a:pPr>
            <a:r>
              <a:rPr lang="es-MX" dirty="0"/>
              <a:t>Presentación del proyecto  “Reflexionando: aborto y ILE” al grupo 5050, dando una breve introducción de los diferentes aspectos del proyecto por parte de los tres profesores responsables, presentando los siguiente puntos:</a:t>
            </a:r>
          </a:p>
          <a:p>
            <a:pPr marL="342900" indent="-342900" algn="just"/>
            <a:r>
              <a:rPr lang="es-MX" dirty="0"/>
              <a:t>Objetivos generales y específicos.</a:t>
            </a:r>
          </a:p>
          <a:p>
            <a:pPr marL="342900" indent="-342900" algn="just"/>
            <a:r>
              <a:rPr lang="es-MX" dirty="0"/>
              <a:t>Cronología de sesiones interdisciplinarias y por disciplinas involucradas.</a:t>
            </a:r>
          </a:p>
          <a:p>
            <a:pPr marL="342900" indent="-342900" algn="just"/>
            <a:r>
              <a:rPr lang="es-MX" dirty="0"/>
              <a:t>Productos que se deben de entregar </a:t>
            </a:r>
          </a:p>
          <a:p>
            <a:pPr marL="342900" indent="-342900" algn="just"/>
            <a:r>
              <a:rPr lang="es-MX" dirty="0"/>
              <a:t>Como se va a evaluar en las diferentes materias</a:t>
            </a:r>
          </a:p>
          <a:p>
            <a:pPr marL="342900" indent="-342900" algn="just"/>
            <a:r>
              <a:rPr lang="es-MX" dirty="0"/>
              <a:t>Información de áreas disciplinar son cada equipo</a:t>
            </a:r>
          </a:p>
          <a:p>
            <a:pPr marL="342900" indent="-342900" algn="just"/>
            <a:r>
              <a:rPr lang="es-MX" dirty="0"/>
              <a:t>Elección de área de investigación</a:t>
            </a:r>
          </a:p>
          <a:p>
            <a:pPr marL="0" indent="0" algn="ctr">
              <a:buNone/>
            </a:pPr>
            <a:r>
              <a:rPr lang="es-MX" b="1" dirty="0">
                <a:solidFill>
                  <a:schemeClr val="tx2">
                    <a:lumMod val="60000"/>
                    <a:lumOff val="40000"/>
                  </a:schemeClr>
                </a:solidFill>
              </a:rPr>
              <a:t>DIAPO 8</a:t>
            </a:r>
          </a:p>
          <a:p>
            <a:pPr marL="514350" indent="-514350" algn="ctr">
              <a:buAutoNum type="alphaUcParenR"/>
            </a:pPr>
            <a:endParaRPr lang="es-MX" dirty="0"/>
          </a:p>
          <a:p>
            <a:pPr marL="514350" indent="-514350" algn="ctr">
              <a:buAutoNum type="alphaUcParenR"/>
            </a:pPr>
            <a:endParaRPr lang="es-MX" dirty="0"/>
          </a:p>
          <a:p>
            <a:pPr algn="ctr">
              <a:buNone/>
            </a:pPr>
            <a:endParaRPr lang="es-MX" dirty="0"/>
          </a:p>
        </p:txBody>
      </p:sp>
    </p:spTree>
    <p:extLst>
      <p:ext uri="{BB962C8B-B14F-4D97-AF65-F5344CB8AC3E}">
        <p14:creationId xmlns:p14="http://schemas.microsoft.com/office/powerpoint/2010/main" val="27517709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Watercolor_16x9">
      <a:dk1>
        <a:sysClr val="windowText" lastClr="000000"/>
      </a:dk1>
      <a:lt1>
        <a:sysClr val="window" lastClr="FFFFFF"/>
      </a:lt1>
      <a:dk2>
        <a:srgbClr val="09AFA7"/>
      </a:dk2>
      <a:lt2>
        <a:srgbClr val="AEF1EA"/>
      </a:lt2>
      <a:accent1>
        <a:srgbClr val="08CAC1"/>
      </a:accent1>
      <a:accent2>
        <a:srgbClr val="76C714"/>
      </a:accent2>
      <a:accent3>
        <a:srgbClr val="0E70C2"/>
      </a:accent3>
      <a:accent4>
        <a:srgbClr val="259F39"/>
      </a:accent4>
      <a:accent5>
        <a:srgbClr val="C8C015"/>
      </a:accent5>
      <a:accent6>
        <a:srgbClr val="444FDC"/>
      </a:accent6>
      <a:hlink>
        <a:srgbClr val="76C714"/>
      </a:hlink>
      <a:folHlink>
        <a:srgbClr val="7F7F7F"/>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Watercolor_16x9">
      <a:dk1>
        <a:sysClr val="windowText" lastClr="000000"/>
      </a:dk1>
      <a:lt1>
        <a:sysClr val="window" lastClr="FFFFFF"/>
      </a:lt1>
      <a:dk2>
        <a:srgbClr val="09AFA7"/>
      </a:dk2>
      <a:lt2>
        <a:srgbClr val="AEF1EA"/>
      </a:lt2>
      <a:accent1>
        <a:srgbClr val="08CAC1"/>
      </a:accent1>
      <a:accent2>
        <a:srgbClr val="76C714"/>
      </a:accent2>
      <a:accent3>
        <a:srgbClr val="0E70C2"/>
      </a:accent3>
      <a:accent4>
        <a:srgbClr val="259F39"/>
      </a:accent4>
      <a:accent5>
        <a:srgbClr val="C8C015"/>
      </a:accent5>
      <a:accent6>
        <a:srgbClr val="444FDC"/>
      </a:accent6>
      <a:hlink>
        <a:srgbClr val="76C714"/>
      </a:hlink>
      <a:folHlink>
        <a:srgbClr val="7F7F7F"/>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2779</TotalTime>
  <Words>2504</Words>
  <Application>Microsoft Office PowerPoint</Application>
  <PresentationFormat>Personalizado</PresentationFormat>
  <Paragraphs>287</Paragraphs>
  <Slides>32</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32</vt:i4>
      </vt:variant>
    </vt:vector>
  </HeadingPairs>
  <TitlesOfParts>
    <vt:vector size="38" baseType="lpstr">
      <vt:lpstr>Arial</vt:lpstr>
      <vt:lpstr>Calibri</vt:lpstr>
      <vt:lpstr>Palatino Linotype</vt:lpstr>
      <vt:lpstr>Wingdings</vt:lpstr>
      <vt:lpstr>Wingdings 2</vt:lpstr>
      <vt:lpstr>Perspectiva</vt:lpstr>
      <vt:lpstr>    Escuela Benjamín Franklin S.C. PREPARATORIA INCORPORADA A LA UNAM CLAVE: 1196 CICLO ESCOLAR 2018-2019 PROYECTO CONEXIONES ETAPA II. EQUIPO 8  5to año</vt:lpstr>
      <vt:lpstr>Profesores y asignaturas </vt:lpstr>
      <vt:lpstr>CICLO ESCOLAR EN EL QUE SE PLANEA LLEVAR A CABO EL PROYECTO:      2018-2019  FECHA DE INICIO Y DE TÉRMINO DEL PROYECTO:  21 DE AGOSTO 2018 – 9 DE ABRIL DE 2019  </vt:lpstr>
      <vt:lpstr>CONEXIONES ETAPA I: Reflexionando ando: Aborto e Interrupción Legal del Embarazo claves interdisciplinarias  CONEXIONES ETAPA II: Reflexionando: Aborto e Interrupción Legal del Embarazo  </vt:lpstr>
      <vt:lpstr> INTRODUCCIÓN O JUSTIFICACIÓN: </vt:lpstr>
      <vt:lpstr>OBJETIVO GENERAL DEL PROYECTO:  </vt:lpstr>
      <vt:lpstr> Objetivo específicos por materias: </vt:lpstr>
      <vt:lpstr>  Documentación de actividades y evidencias de enseñanza y aprendizaje </vt:lpstr>
      <vt:lpstr>   ACTIVIDAD INTERDISCIPLINARIA QUE  DA INICIO O DETONA EL PROYECTO</vt:lpstr>
      <vt:lpstr>DIAPO 8.1  </vt:lpstr>
      <vt:lpstr>      DIAPO 8.2  </vt:lpstr>
      <vt:lpstr>      DIAPO 8.3  </vt:lpstr>
      <vt:lpstr>      DIAPO 8.4  </vt:lpstr>
      <vt:lpstr>      DIAPO 8.5  </vt:lpstr>
      <vt:lpstr>      DIAPO 8.6  </vt:lpstr>
      <vt:lpstr>      DIAPO 8.7  </vt:lpstr>
      <vt:lpstr>      DIAPO 8.8  </vt:lpstr>
      <vt:lpstr>      DIAPO 8.9  </vt:lpstr>
      <vt:lpstr>DIAPO 9.0  PRIMERA ACTIVIDAD INTERDISCIPLINARIA  DE LA FASE DE DESARROLLO DEL PROYECTO</vt:lpstr>
      <vt:lpstr>DIAPO 9.1  </vt:lpstr>
      <vt:lpstr>       DIAPO 9.2  </vt:lpstr>
      <vt:lpstr>      DIAPO 9.3  </vt:lpstr>
      <vt:lpstr>      DIAPO 9.4  </vt:lpstr>
      <vt:lpstr>      DIAPO 9.5  </vt:lpstr>
      <vt:lpstr>      DIAPO 9.6  </vt:lpstr>
      <vt:lpstr>      DIAPO 9.7  </vt:lpstr>
      <vt:lpstr>      DIAPO 9.8  </vt:lpstr>
      <vt:lpstr>      DIAPO 9.9  </vt:lpstr>
      <vt:lpstr>DIAPO 10.0  SEGUNDA ACTIVIDAD INTERDISCIPLINARIA  DE LA FASE DE DESARROLLO DEL PROYECTO</vt:lpstr>
      <vt:lpstr>DIAPO 10.1  </vt:lpstr>
      <vt:lpstr>      10.2  </vt:lpstr>
      <vt:lpstr>      DIAPO 10.3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Administrador</dc:creator>
  <cp:lastModifiedBy>luis zuzuarregui</cp:lastModifiedBy>
  <cp:revision>100</cp:revision>
  <dcterms:created xsi:type="dcterms:W3CDTF">2013-12-03T00:47:30Z</dcterms:created>
  <dcterms:modified xsi:type="dcterms:W3CDTF">2019-09-21T05:16:56Z</dcterms:modified>
</cp:coreProperties>
</file>