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57" r:id="rId18"/>
    <p:sldId id="258" r:id="rId19"/>
    <p:sldId id="259" r:id="rId20"/>
    <p:sldId id="260"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80E604E-337A-4007-86C9-2991A6D397FD}" type="datetimeFigureOut">
              <a:rPr lang="es-ES" smtClean="0"/>
              <a:t>29/10/2017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328623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80E604E-337A-4007-86C9-2991A6D397FD}" type="datetimeFigureOut">
              <a:rPr lang="es-ES" smtClean="0"/>
              <a:t>29/10/2017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356256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80E604E-337A-4007-86C9-2991A6D397FD}" type="datetimeFigureOut">
              <a:rPr lang="es-ES" smtClean="0"/>
              <a:t>29/10/2017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213000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80E604E-337A-4007-86C9-2991A6D397FD}" type="datetimeFigureOut">
              <a:rPr lang="es-ES" smtClean="0"/>
              <a:t>29/10/2017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4141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80E604E-337A-4007-86C9-2991A6D397FD}" type="datetimeFigureOut">
              <a:rPr lang="es-ES" smtClean="0"/>
              <a:t>29/10/2017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93299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80E604E-337A-4007-86C9-2991A6D397FD}" type="datetimeFigureOut">
              <a:rPr lang="es-ES" smtClean="0"/>
              <a:t>29/10/2017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180988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80E604E-337A-4007-86C9-2991A6D397FD}" type="datetimeFigureOut">
              <a:rPr lang="es-ES" smtClean="0"/>
              <a:t>29/10/2017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200694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80E604E-337A-4007-86C9-2991A6D397FD}" type="datetimeFigureOut">
              <a:rPr lang="es-ES" smtClean="0"/>
              <a:t>29/10/2017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23718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0E604E-337A-4007-86C9-2991A6D397FD}" type="datetimeFigureOut">
              <a:rPr lang="es-ES" smtClean="0"/>
              <a:t>29/10/2017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378834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0E604E-337A-4007-86C9-2991A6D397FD}" type="datetimeFigureOut">
              <a:rPr lang="es-ES" smtClean="0"/>
              <a:t>29/10/2017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232800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80E604E-337A-4007-86C9-2991A6D397FD}" type="datetimeFigureOut">
              <a:rPr lang="es-ES" smtClean="0"/>
              <a:t>29/10/2017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394E65B-EC4F-4930-8E6C-3E91F06A4A57}" type="slidenum">
              <a:rPr lang="es-ES" smtClean="0"/>
              <a:t>‹Nº›</a:t>
            </a:fld>
            <a:endParaRPr lang="es-ES"/>
          </a:p>
        </p:txBody>
      </p:sp>
    </p:spTree>
    <p:extLst>
      <p:ext uri="{BB962C8B-B14F-4D97-AF65-F5344CB8AC3E}">
        <p14:creationId xmlns:p14="http://schemas.microsoft.com/office/powerpoint/2010/main" val="27006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E604E-337A-4007-86C9-2991A6D397FD}" type="datetimeFigureOut">
              <a:rPr lang="es-ES" smtClean="0"/>
              <a:t>29/10/2017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4E65B-EC4F-4930-8E6C-3E91F06A4A57}" type="slidenum">
              <a:rPr lang="es-ES" smtClean="0"/>
              <a:t>‹Nº›</a:t>
            </a:fld>
            <a:endParaRPr lang="es-ES"/>
          </a:p>
        </p:txBody>
      </p:sp>
    </p:spTree>
    <p:extLst>
      <p:ext uri="{BB962C8B-B14F-4D97-AF65-F5344CB8AC3E}">
        <p14:creationId xmlns:p14="http://schemas.microsoft.com/office/powerpoint/2010/main" val="407704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onografias.com/trabajos15/indicad-evaluacion/indicad-evaluacion.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onografias.com/trabajos901/debate-multicultural-etnia-clase-nacion/debate-multicultural-etnia-clase-nacion.shtml" TargetMode="External"/><Relationship Id="rId2" Type="http://schemas.openxmlformats.org/officeDocument/2006/relationships/hyperlink" Target="http://www.monografias.com/trabajos11/grupo/grupo.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PROYECTO REFLEXIONES</a:t>
            </a:r>
            <a:endParaRPr lang="es-ES" dirty="0"/>
          </a:p>
        </p:txBody>
      </p:sp>
      <p:sp>
        <p:nvSpPr>
          <p:cNvPr id="3" name="Subtítulo 2"/>
          <p:cNvSpPr>
            <a:spLocks noGrp="1"/>
          </p:cNvSpPr>
          <p:nvPr>
            <p:ph type="subTitle" idx="1"/>
          </p:nvPr>
        </p:nvSpPr>
        <p:spPr/>
        <p:txBody>
          <a:bodyPr/>
          <a:lstStyle/>
          <a:p>
            <a:r>
              <a:rPr lang="es-MX" dirty="0" smtClean="0"/>
              <a:t>UNILA CUERNAVACA </a:t>
            </a:r>
          </a:p>
        </p:txBody>
      </p:sp>
      <p:pic>
        <p:nvPicPr>
          <p:cNvPr id="4" name="Imagen 3" descr="C:\Users\enegrete\Downloads\Nuevo_Logo_50_a_UNILA_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571" y="375455"/>
            <a:ext cx="2075441" cy="1345770"/>
          </a:xfrm>
          <a:prstGeom prst="rect">
            <a:avLst/>
          </a:prstGeom>
          <a:noFill/>
          <a:ln>
            <a:noFill/>
          </a:ln>
        </p:spPr>
      </p:pic>
    </p:spTree>
    <p:extLst>
      <p:ext uri="{BB962C8B-B14F-4D97-AF65-F5344CB8AC3E}">
        <p14:creationId xmlns:p14="http://schemas.microsoft.com/office/powerpoint/2010/main" val="44593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graphicFrame>
        <p:nvGraphicFramePr>
          <p:cNvPr id="4" name="Marcador de contenido 3"/>
          <p:cNvGraphicFramePr>
            <a:graphicFrameLocks noGrp="1"/>
          </p:cNvGraphicFramePr>
          <p:nvPr>
            <p:ph idx="1"/>
          </p:nvPr>
        </p:nvGraphicFramePr>
        <p:xfrm>
          <a:off x="2328753" y="1820102"/>
          <a:ext cx="7534494" cy="4351338"/>
        </p:xfrm>
        <a:graphic>
          <a:graphicData uri="http://schemas.openxmlformats.org/drawingml/2006/table">
            <a:tbl>
              <a:tblPr>
                <a:tableStyleId>{5C22544A-7EE6-4342-B048-85BDC9FD1C3A}</a:tableStyleId>
              </a:tblPr>
              <a:tblGrid>
                <a:gridCol w="1163074"/>
                <a:gridCol w="1957266"/>
                <a:gridCol w="88941"/>
                <a:gridCol w="1925394"/>
                <a:gridCol w="2399819"/>
              </a:tblGrid>
              <a:tr h="1979211">
                <a:tc>
                  <a:txBody>
                    <a:bodyPr/>
                    <a:lstStyle/>
                    <a:p>
                      <a:pPr>
                        <a:lnSpc>
                          <a:spcPct val="115000"/>
                        </a:lnSpc>
                        <a:spcAft>
                          <a:spcPts val="0"/>
                        </a:spcAft>
                      </a:pPr>
                      <a:r>
                        <a:rPr lang="es-ES" sz="800">
                          <a:effectLst/>
                        </a:rPr>
                        <a:t>2. ¿Cuáles son</a:t>
                      </a:r>
                      <a:endParaRPr lang="es-ES" sz="900">
                        <a:effectLst/>
                      </a:endParaRPr>
                    </a:p>
                    <a:p>
                      <a:pPr>
                        <a:lnSpc>
                          <a:spcPct val="115000"/>
                        </a:lnSpc>
                        <a:spcAft>
                          <a:spcPts val="0"/>
                        </a:spcAft>
                      </a:pPr>
                      <a:r>
                        <a:rPr lang="es-ES" sz="800">
                          <a:effectLst/>
                        </a:rPr>
                        <a:t>    sus </a:t>
                      </a:r>
                      <a:endParaRPr lang="es-ES" sz="900">
                        <a:effectLst/>
                      </a:endParaRPr>
                    </a:p>
                    <a:p>
                      <a:pPr>
                        <a:lnSpc>
                          <a:spcPct val="115000"/>
                        </a:lnSpc>
                        <a:spcAft>
                          <a:spcPts val="0"/>
                        </a:spcAft>
                      </a:pPr>
                      <a:r>
                        <a:rPr lang="es-ES" sz="800">
                          <a:effectLst/>
                        </a:rPr>
                        <a:t>    características?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gridSpan="2">
                  <a:txBody>
                    <a:bodyPr/>
                    <a:lstStyle/>
                    <a:p>
                      <a:pPr>
                        <a:lnSpc>
                          <a:spcPct val="115000"/>
                        </a:lnSpc>
                        <a:spcAft>
                          <a:spcPts val="0"/>
                        </a:spcAft>
                      </a:pPr>
                      <a:r>
                        <a:rPr lang="es-ES" sz="800">
                          <a:effectLst/>
                        </a:rPr>
                        <a:t>su verdadera esencia recae en la función adaptativa, es decir, la de preparar a los estudiantes en el </a:t>
                      </a:r>
                      <a:r>
                        <a:rPr lang="es-ES" sz="800" u="sng">
                          <a:effectLst/>
                          <a:hlinkClick r:id="rId2"/>
                        </a:rPr>
                        <a:t>desempeño</a:t>
                      </a:r>
                      <a:r>
                        <a:rPr lang="es-ES" sz="800">
                          <a:effectLst/>
                        </a:rPr>
                        <a:t> de sus roles sociales; por lo tanto, el grupo deja de ser un mero entorno ambiental y pasa a cumplir la categoría de foco de interacción socialsu verdadera esencia recae en la función adaptativa, es decir, la de preparar a los estudiantes en el </a:t>
                      </a:r>
                      <a:r>
                        <a:rPr lang="es-ES" sz="800" u="sng">
                          <a:effectLst/>
                          <a:hlinkClick r:id="rId2"/>
                        </a:rPr>
                        <a:t>desempeño</a:t>
                      </a:r>
                      <a:r>
                        <a:rPr lang="es-ES" sz="800">
                          <a:effectLst/>
                        </a:rPr>
                        <a:t> de sus roles sociales; por lo tanto, el grupo deja de ser un mero entorno ambiental y pasa a cumplir la categoría de foco de interacción social</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hMerge="1">
                  <a:txBody>
                    <a:bodyPr/>
                    <a:lstStyle/>
                    <a:p>
                      <a:endParaRPr lang="es-ES"/>
                    </a:p>
                  </a:txBody>
                  <a:tcPr/>
                </a:tc>
                <a:tc>
                  <a:txBody>
                    <a:bodyPr/>
                    <a:lstStyle/>
                    <a:p>
                      <a:pPr>
                        <a:lnSpc>
                          <a:spcPct val="115000"/>
                        </a:lnSpc>
                        <a:spcAft>
                          <a:spcPts val="0"/>
                        </a:spcAft>
                      </a:pPr>
                      <a:r>
                        <a:rPr lang="es-ES" sz="800">
                          <a:effectLst/>
                        </a:rPr>
                        <a:t>Tiempo, buena actitud para el trabajo en equipo y conocer bien el proyecto </a:t>
                      </a:r>
                      <a:endParaRPr lang="es-ES" sz="900">
                        <a:solidFill>
                          <a:srgbClr val="000000"/>
                        </a:solidFill>
                        <a:effectLst/>
                        <a:latin typeface="Arial" panose="020B0604020202020204" pitchFamily="34" charset="0"/>
                        <a:ea typeface="Arial" panose="020B0604020202020204" pitchFamily="34" charset="0"/>
                      </a:endParaRPr>
                    </a:p>
                  </a:txBody>
                  <a:tcPr marL="56429" marR="56429" marT="0" marB="0"/>
                </a:tc>
                <a:tc>
                  <a:txBody>
                    <a:bodyPr/>
                    <a:lstStyle/>
                    <a:p>
                      <a:pPr>
                        <a:lnSpc>
                          <a:spcPct val="115000"/>
                        </a:lnSpc>
                        <a:spcAft>
                          <a:spcPts val="0"/>
                        </a:spcAft>
                      </a:pPr>
                      <a:r>
                        <a:rPr lang="es-ES" sz="800">
                          <a:effectLst/>
                        </a:rPr>
                        <a:t>Conjuntar los conocimientos acerca de la ecología, procesos biológicos y degradación química de material orgánico.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969751">
                <a:tc>
                  <a:txBody>
                    <a:bodyPr/>
                    <a:lstStyle/>
                    <a:p>
                      <a:pPr>
                        <a:lnSpc>
                          <a:spcPct val="115000"/>
                        </a:lnSpc>
                        <a:spcAft>
                          <a:spcPts val="0"/>
                        </a:spcAft>
                      </a:pPr>
                      <a:r>
                        <a:rPr lang="es-ES" sz="800">
                          <a:effectLst/>
                        </a:rPr>
                        <a:t>3. ¿ Cuáles son sus objetivos? </a:t>
                      </a:r>
                      <a:endParaRPr lang="es-ES" sz="900">
                        <a:effectLst/>
                      </a:endParaRPr>
                    </a:p>
                    <a:p>
                      <a:pPr>
                        <a:lnSpc>
                          <a:spcPct val="115000"/>
                        </a:lnSpc>
                        <a:spcAft>
                          <a:spcPts val="0"/>
                        </a:spcAft>
                      </a:pPr>
                      <a:r>
                        <a:rPr lang="es-ES" sz="800">
                          <a:effectLst/>
                        </a:rPr>
                        <a:t>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1000">
                          <a:effectLst/>
                        </a:rPr>
                        <a:t>Que los profesores, a través del diseño de sus actividades, promuevan en sus alumnos el desarrollo de habilidades, actitudes y valores.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gridSpan="2">
                  <a:txBody>
                    <a:bodyPr/>
                    <a:lstStyle/>
                    <a:p>
                      <a:pPr>
                        <a:lnSpc>
                          <a:spcPct val="115000"/>
                        </a:lnSpc>
                        <a:spcAft>
                          <a:spcPts val="0"/>
                        </a:spcAft>
                      </a:pPr>
                      <a:r>
                        <a:rPr lang="es-ES" sz="800">
                          <a:effectLst/>
                        </a:rPr>
                        <a:t>Cada día nuestros alumnos piden trabajos de interacción, con este proyecto conjuntamos diferentes disciplinas para enriquecer el aprendizaje</a:t>
                      </a:r>
                      <a:endParaRPr lang="es-ES" sz="900">
                        <a:solidFill>
                          <a:srgbClr val="000000"/>
                        </a:solidFill>
                        <a:effectLst/>
                        <a:latin typeface="Arial" panose="020B0604020202020204" pitchFamily="34" charset="0"/>
                        <a:ea typeface="Arial" panose="020B0604020202020204" pitchFamily="34" charset="0"/>
                      </a:endParaRPr>
                    </a:p>
                  </a:txBody>
                  <a:tcPr marL="56429" marR="56429" marT="0" marB="0"/>
                </a:tc>
                <a:tc hMerge="1">
                  <a:txBody>
                    <a:bodyPr/>
                    <a:lstStyle/>
                    <a:p>
                      <a:endParaRPr lang="es-ES"/>
                    </a:p>
                  </a:txBody>
                  <a:tcPr/>
                </a:tc>
                <a:tc>
                  <a:txBody>
                    <a:bodyPr/>
                    <a:lstStyle/>
                    <a:p>
                      <a:pPr>
                        <a:lnSpc>
                          <a:spcPct val="115000"/>
                        </a:lnSpc>
                        <a:spcAft>
                          <a:spcPts val="0"/>
                        </a:spcAft>
                      </a:pPr>
                      <a:r>
                        <a:rPr lang="es-ES" sz="800">
                          <a:effectLst/>
                        </a:rPr>
                        <a:t>Porque logramos conjuntamos llevar a la práctica los conocimientos teóricos aprendidos en las diferentes áreas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4. ¿Cuáles son las</a:t>
                      </a:r>
                      <a:endParaRPr lang="es-ES" sz="900">
                        <a:effectLst/>
                      </a:endParaRPr>
                    </a:p>
                    <a:p>
                      <a:pPr>
                        <a:lnSpc>
                          <a:spcPct val="115000"/>
                        </a:lnSpc>
                        <a:spcAft>
                          <a:spcPts val="0"/>
                        </a:spcAft>
                      </a:pPr>
                      <a:r>
                        <a:rPr lang="es-ES" sz="800">
                          <a:effectLst/>
                        </a:rPr>
                        <a:t>     acciones de  </a:t>
                      </a:r>
                      <a:endParaRPr lang="es-ES" sz="900">
                        <a:effectLst/>
                      </a:endParaRPr>
                    </a:p>
                    <a:p>
                      <a:pPr>
                        <a:lnSpc>
                          <a:spcPct val="115000"/>
                        </a:lnSpc>
                        <a:spcAft>
                          <a:spcPts val="0"/>
                        </a:spcAft>
                      </a:pPr>
                      <a:r>
                        <a:rPr lang="es-ES" sz="800">
                          <a:effectLst/>
                        </a:rPr>
                        <a:t>     planeación y   acompañamiento </a:t>
                      </a:r>
                      <a:endParaRPr lang="es-ES" sz="900">
                        <a:effectLst/>
                      </a:endParaRPr>
                    </a:p>
                    <a:p>
                      <a:pPr>
                        <a:lnSpc>
                          <a:spcPct val="115000"/>
                        </a:lnSpc>
                        <a:spcAft>
                          <a:spcPts val="0"/>
                        </a:spcAft>
                      </a:pPr>
                      <a:r>
                        <a:rPr lang="es-ES" sz="800">
                          <a:effectLst/>
                        </a:rPr>
                        <a:t>    más importantes </a:t>
                      </a:r>
                      <a:endParaRPr lang="es-ES" sz="900">
                        <a:effectLst/>
                      </a:endParaRPr>
                    </a:p>
                    <a:p>
                      <a:pPr>
                        <a:lnSpc>
                          <a:spcPct val="115000"/>
                        </a:lnSpc>
                        <a:spcAft>
                          <a:spcPts val="0"/>
                        </a:spcAft>
                      </a:pPr>
                      <a:r>
                        <a:rPr lang="es-ES" sz="800">
                          <a:effectLst/>
                        </a:rPr>
                        <a:t>    del  profesor, en</a:t>
                      </a:r>
                      <a:endParaRPr lang="es-ES" sz="900">
                        <a:effectLst/>
                      </a:endParaRPr>
                    </a:p>
                    <a:p>
                      <a:pPr>
                        <a:lnSpc>
                          <a:spcPct val="115000"/>
                        </a:lnSpc>
                        <a:spcAft>
                          <a:spcPts val="0"/>
                        </a:spcAft>
                      </a:pPr>
                      <a:r>
                        <a:rPr lang="es-ES" sz="800">
                          <a:effectLst/>
                        </a:rPr>
                        <a:t>    este tipo de</a:t>
                      </a:r>
                      <a:endParaRPr lang="es-ES" sz="900">
                        <a:effectLst/>
                      </a:endParaRPr>
                    </a:p>
                    <a:p>
                      <a:pPr>
                        <a:lnSpc>
                          <a:spcPct val="115000"/>
                        </a:lnSpc>
                        <a:spcAft>
                          <a:spcPts val="0"/>
                        </a:spcAft>
                      </a:pPr>
                      <a:r>
                        <a:rPr lang="es-ES" sz="800">
                          <a:effectLst/>
                        </a:rPr>
                        <a:t>     trabajo?</a:t>
                      </a:r>
                      <a:endParaRPr lang="es-ES" sz="900">
                        <a:effectLst/>
                      </a:endParaRPr>
                    </a:p>
                    <a:p>
                      <a:pPr>
                        <a:lnSpc>
                          <a:spcPct val="115000"/>
                        </a:lnSpc>
                        <a:spcAft>
                          <a:spcPts val="0"/>
                        </a:spcAft>
                      </a:pPr>
                      <a:r>
                        <a:rPr lang="es-ES" sz="800">
                          <a:effectLst/>
                        </a:rPr>
                        <a:t>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1000">
                          <a:effectLst/>
                        </a:rPr>
                        <a:t>la </a:t>
                      </a:r>
                      <a:r>
                        <a:rPr lang="es-ES" sz="1000" u="sng">
                          <a:effectLst/>
                        </a:rPr>
                        <a:t> socialización</a:t>
                      </a:r>
                      <a:r>
                        <a:rPr lang="es-ES" sz="1000">
                          <a:effectLst/>
                        </a:rPr>
                        <a:t> de los conocimientos a través de la cooperación y la solución a tareas comunes encaminadas a establecer interacciones e interjuegos de adjudicación de metas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gridSpan="2">
                  <a:txBody>
                    <a:bodyPr/>
                    <a:lstStyle/>
                    <a:p>
                      <a:pPr>
                        <a:lnSpc>
                          <a:spcPct val="115000"/>
                        </a:lnSpc>
                        <a:spcAft>
                          <a:spcPts val="0"/>
                        </a:spcAft>
                      </a:pPr>
                      <a:r>
                        <a:rPr lang="es-ES" sz="800">
                          <a:effectLst/>
                        </a:rPr>
                        <a:t>Al trabajar en conjunto, ellos aprenden la problemática personal y se ayudan entre sí en el aprendizaje, facilitándoles querer el trabajo</a:t>
                      </a:r>
                      <a:endParaRPr lang="es-ES" sz="900">
                        <a:solidFill>
                          <a:srgbClr val="000000"/>
                        </a:solidFill>
                        <a:effectLst/>
                        <a:latin typeface="Arial" panose="020B0604020202020204" pitchFamily="34" charset="0"/>
                        <a:ea typeface="Arial" panose="020B0604020202020204" pitchFamily="34" charset="0"/>
                      </a:endParaRPr>
                    </a:p>
                  </a:txBody>
                  <a:tcPr marL="56429" marR="56429" marT="0" marB="0"/>
                </a:tc>
                <a:tc hMerge="1">
                  <a:txBody>
                    <a:bodyPr/>
                    <a:lstStyle/>
                    <a:p>
                      <a:endParaRPr lang="es-ES"/>
                    </a:p>
                  </a:txBody>
                  <a:tcPr/>
                </a:tc>
                <a:tc>
                  <a:txBody>
                    <a:bodyPr/>
                    <a:lstStyle/>
                    <a:p>
                      <a:pPr>
                        <a:lnSpc>
                          <a:spcPct val="115000"/>
                        </a:lnSpc>
                        <a:spcAft>
                          <a:spcPts val="0"/>
                        </a:spcAft>
                      </a:pPr>
                      <a:r>
                        <a:rPr lang="es-ES" sz="800" dirty="0">
                          <a:effectLst/>
                        </a:rPr>
                        <a:t>Trabajar en equipos un proyecto establecido que involucre 3 materias del programa de preparatoria. 5° año.</a:t>
                      </a:r>
                      <a:endParaRPr lang="es-ES" sz="900" dirty="0">
                        <a:solidFill>
                          <a:srgbClr val="000000"/>
                        </a:solidFill>
                        <a:effectLst/>
                        <a:latin typeface="Arial" panose="020B0604020202020204" pitchFamily="34" charset="0"/>
                        <a:ea typeface="Arial" panose="020B0604020202020204" pitchFamily="34" charset="0"/>
                      </a:endParaRPr>
                    </a:p>
                  </a:txBody>
                  <a:tcPr marL="52249" marR="52249" marT="52249" marB="52249"/>
                </a:tc>
              </a:tr>
            </a:tbl>
          </a:graphicData>
        </a:graphic>
      </p:graphicFrame>
    </p:spTree>
    <p:extLst>
      <p:ext uri="{BB962C8B-B14F-4D97-AF65-F5344CB8AC3E}">
        <p14:creationId xmlns:p14="http://schemas.microsoft.com/office/powerpoint/2010/main" val="216926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graphicFrame>
        <p:nvGraphicFramePr>
          <p:cNvPr id="4" name="Marcador de contenido 3"/>
          <p:cNvGraphicFramePr>
            <a:graphicFrameLocks noGrp="1"/>
          </p:cNvGraphicFramePr>
          <p:nvPr>
            <p:ph idx="1"/>
          </p:nvPr>
        </p:nvGraphicFramePr>
        <p:xfrm>
          <a:off x="1500822" y="3201702"/>
          <a:ext cx="9190355" cy="1375347"/>
        </p:xfrm>
        <a:graphic>
          <a:graphicData uri="http://schemas.openxmlformats.org/drawingml/2006/table">
            <a:tbl>
              <a:tblPr>
                <a:tableStyleId>{5C22544A-7EE6-4342-B048-85BDC9FD1C3A}</a:tableStyleId>
              </a:tblPr>
              <a:tblGrid>
                <a:gridCol w="1413510"/>
                <a:gridCol w="2378710"/>
                <a:gridCol w="2481580"/>
                <a:gridCol w="2916555"/>
              </a:tblGrid>
              <a:tr h="711200">
                <a:tc>
                  <a:txBody>
                    <a:bodyPr/>
                    <a:lstStyle/>
                    <a:p>
                      <a:pPr>
                        <a:lnSpc>
                          <a:spcPct val="115000"/>
                        </a:lnSpc>
                        <a:spcAft>
                          <a:spcPts val="0"/>
                        </a:spcAft>
                      </a:pPr>
                      <a:r>
                        <a:rPr lang="es-ES" sz="1000">
                          <a:effectLst/>
                        </a:rPr>
                        <a:t>5. ¿De qué</a:t>
                      </a:r>
                      <a:endParaRPr lang="es-ES" sz="1100">
                        <a:effectLst/>
                      </a:endParaRPr>
                    </a:p>
                    <a:p>
                      <a:pPr>
                        <a:lnSpc>
                          <a:spcPct val="115000"/>
                        </a:lnSpc>
                        <a:spcAft>
                          <a:spcPts val="0"/>
                        </a:spcAft>
                      </a:pPr>
                      <a:r>
                        <a:rPr lang="es-ES" sz="1000">
                          <a:effectLst/>
                        </a:rPr>
                        <a:t>    manera</a:t>
                      </a:r>
                      <a:endParaRPr lang="es-ES" sz="1100">
                        <a:effectLst/>
                      </a:endParaRPr>
                    </a:p>
                    <a:p>
                      <a:pPr>
                        <a:lnSpc>
                          <a:spcPct val="115000"/>
                        </a:lnSpc>
                        <a:spcAft>
                          <a:spcPts val="0"/>
                        </a:spcAft>
                      </a:pPr>
                      <a:r>
                        <a:rPr lang="es-ES" sz="1000">
                          <a:effectLst/>
                        </a:rPr>
                        <a:t>    se  vinculan  el</a:t>
                      </a:r>
                      <a:endParaRPr lang="es-ES" sz="1100">
                        <a:effectLst/>
                      </a:endParaRPr>
                    </a:p>
                    <a:p>
                      <a:pPr>
                        <a:lnSpc>
                          <a:spcPct val="115000"/>
                        </a:lnSpc>
                        <a:spcAft>
                          <a:spcPts val="0"/>
                        </a:spcAft>
                      </a:pPr>
                      <a:r>
                        <a:rPr lang="es-ES" sz="1000">
                          <a:effectLst/>
                        </a:rPr>
                        <a:t>    trabajo</a:t>
                      </a:r>
                      <a:endParaRPr lang="es-ES" sz="1100">
                        <a:effectLst/>
                      </a:endParaRPr>
                    </a:p>
                    <a:p>
                      <a:pPr>
                        <a:lnSpc>
                          <a:spcPct val="115000"/>
                        </a:lnSpc>
                        <a:spcAft>
                          <a:spcPts val="0"/>
                        </a:spcAft>
                      </a:pPr>
                      <a:r>
                        <a:rPr lang="es-ES" sz="1000">
                          <a:effectLst/>
                        </a:rPr>
                        <a:t>    interdisciplinario </a:t>
                      </a:r>
                      <a:endParaRPr lang="es-ES" sz="1100">
                        <a:effectLst/>
                      </a:endParaRPr>
                    </a:p>
                    <a:p>
                      <a:pPr>
                        <a:lnSpc>
                          <a:spcPct val="115000"/>
                        </a:lnSpc>
                        <a:spcAft>
                          <a:spcPts val="0"/>
                        </a:spcAft>
                      </a:pPr>
                      <a:r>
                        <a:rPr lang="es-ES" sz="1000">
                          <a:effectLst/>
                        </a:rPr>
                        <a:t>    y el aprendizaje</a:t>
                      </a:r>
                      <a:endParaRPr lang="es-ES" sz="1100">
                        <a:effectLst/>
                      </a:endParaRPr>
                    </a:p>
                    <a:p>
                      <a:pPr>
                        <a:lnSpc>
                          <a:spcPct val="115000"/>
                        </a:lnSpc>
                        <a:spcAft>
                          <a:spcPts val="0"/>
                        </a:spcAft>
                      </a:pPr>
                      <a:r>
                        <a:rPr lang="es-ES" sz="1000">
                          <a:effectLst/>
                        </a:rPr>
                        <a:t>    cooperativo?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200">
                          <a:effectLst/>
                        </a:rPr>
                        <a:t>La utilización de </a:t>
                      </a:r>
                      <a:r>
                        <a:rPr lang="es-ES" sz="1200" u="sng">
                          <a:effectLst/>
                          <a:hlinkClick r:id="rId2"/>
                        </a:rPr>
                        <a:t>grupos</a:t>
                      </a:r>
                      <a:r>
                        <a:rPr lang="es-ES" sz="1200">
                          <a:effectLst/>
                        </a:rPr>
                        <a:t> cooperativos en </a:t>
                      </a:r>
                      <a:r>
                        <a:rPr lang="es-ES" sz="1200" u="sng">
                          <a:effectLst/>
                          <a:hlinkClick r:id="rId3"/>
                        </a:rPr>
                        <a:t>clase</a:t>
                      </a:r>
                      <a:r>
                        <a:rPr lang="es-ES" sz="1200">
                          <a:effectLst/>
                        </a:rPr>
                        <a:t>, especialmente si los grupos son heterogéneos, es un mecanismo ideal para aprovechar el potencial del aprendizaje entre compañeros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En vista de los tiempos actuales es importante realizar cambios en la enseñanza. Las características serian entendible, lenguaje no complicado, divertido, lúdica, económica y que haya resultados a corto plazo</a:t>
                      </a:r>
                      <a:endParaRPr lang="es-E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es-ES" sz="1000" dirty="0">
                          <a:effectLst/>
                        </a:rPr>
                        <a:t>La planeación es fundamental para alcanzar el objetivo propuesto. </a:t>
                      </a:r>
                      <a:endParaRPr lang="es-ES" sz="1100" dirty="0">
                        <a:effectLst/>
                      </a:endParaRPr>
                    </a:p>
                    <a:p>
                      <a:pPr>
                        <a:lnSpc>
                          <a:spcPct val="115000"/>
                        </a:lnSpc>
                        <a:spcAft>
                          <a:spcPts val="0"/>
                        </a:spcAft>
                      </a:pPr>
                      <a:r>
                        <a:rPr lang="es-ES" sz="1000" dirty="0">
                          <a:effectLst/>
                        </a:rPr>
                        <a:t>Reuniones de trabajo calendarizadas y una supervisión adecuada hasta alcanzar el objetivo.</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218605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sz="8000" dirty="0"/>
              <a:t>PRODUCTO  </a:t>
            </a:r>
            <a:r>
              <a:rPr lang="es-MX" sz="8000" dirty="0" smtClean="0"/>
              <a:t>2</a:t>
            </a:r>
            <a:endParaRPr lang="es-ES" sz="8000" dirty="0"/>
          </a:p>
          <a:p>
            <a:endParaRPr lang="es-ES" dirty="0"/>
          </a:p>
        </p:txBody>
      </p:sp>
    </p:spTree>
    <p:extLst>
      <p:ext uri="{BB962C8B-B14F-4D97-AF65-F5344CB8AC3E}">
        <p14:creationId xmlns:p14="http://schemas.microsoft.com/office/powerpoint/2010/main" val="287102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dirty="0" smtClean="0"/>
              <a:t>EDUCACIÓN PARA LA SALUD:</a:t>
            </a:r>
          </a:p>
          <a:p>
            <a:r>
              <a:rPr lang="es-MX" dirty="0" smtClean="0"/>
              <a:t>UNIDAD:II</a:t>
            </a:r>
          </a:p>
          <a:p>
            <a:r>
              <a:rPr lang="es-MX" dirty="0" smtClean="0"/>
              <a:t>2.1 TRIADA ECOLÓGICA.</a:t>
            </a:r>
            <a:endParaRPr lang="es-ES" dirty="0"/>
          </a:p>
        </p:txBody>
      </p:sp>
    </p:spTree>
    <p:extLst>
      <p:ext uri="{BB962C8B-B14F-4D97-AF65-F5344CB8AC3E}">
        <p14:creationId xmlns:p14="http://schemas.microsoft.com/office/powerpoint/2010/main" val="353421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dirty="0" smtClean="0"/>
              <a:t>QUÍMICA III:</a:t>
            </a:r>
          </a:p>
          <a:p>
            <a:r>
              <a:rPr lang="es-MX" dirty="0" smtClean="0"/>
              <a:t>UNIDAD:  IV</a:t>
            </a:r>
          </a:p>
          <a:p>
            <a:r>
              <a:rPr lang="es-MX" dirty="0" smtClean="0"/>
              <a:t>PUNTO: 4.5 </a:t>
            </a:r>
            <a:r>
              <a:rPr lang="es-MX" sz="2400" dirty="0" smtClean="0"/>
              <a:t>LA CONSERVACIÓN O DESTRUCCIÓN DE NUESTRO PLANETA.</a:t>
            </a:r>
          </a:p>
          <a:p>
            <a:r>
              <a:rPr lang="es-MX" dirty="0" smtClean="0"/>
              <a:t>4.5.2: REDUCCIÓN, REUTILIZACIÓN Y RECICLAJE DE BASURA.</a:t>
            </a:r>
            <a:endParaRPr lang="es-ES" dirty="0"/>
          </a:p>
        </p:txBody>
      </p:sp>
    </p:spTree>
    <p:extLst>
      <p:ext uri="{BB962C8B-B14F-4D97-AF65-F5344CB8AC3E}">
        <p14:creationId xmlns:p14="http://schemas.microsoft.com/office/powerpoint/2010/main" val="239210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dirty="0" smtClean="0"/>
              <a:t>BIOLOGÍA:</a:t>
            </a:r>
          </a:p>
          <a:p>
            <a:r>
              <a:rPr lang="es-MX" dirty="0" smtClean="0"/>
              <a:t>UNIDAD</a:t>
            </a:r>
            <a:r>
              <a:rPr lang="es-MX" dirty="0" smtClean="0"/>
              <a:t>:  VI</a:t>
            </a:r>
          </a:p>
          <a:p>
            <a:r>
              <a:rPr lang="es-MX" dirty="0" smtClean="0"/>
              <a:t>6.1 ECOLOGÍA DE POBLACIONES, COMUNIDADES Y ECOSISTEMAS.</a:t>
            </a:r>
            <a:endParaRPr lang="es-ES" dirty="0"/>
          </a:p>
        </p:txBody>
      </p:sp>
    </p:spTree>
    <p:extLst>
      <p:ext uri="{BB962C8B-B14F-4D97-AF65-F5344CB8AC3E}">
        <p14:creationId xmlns:p14="http://schemas.microsoft.com/office/powerpoint/2010/main" val="315508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sz="8000" dirty="0"/>
              <a:t>PRODUCTO  </a:t>
            </a:r>
            <a:r>
              <a:rPr lang="es-MX" sz="8000" dirty="0" smtClean="0"/>
              <a:t>3</a:t>
            </a:r>
            <a:endParaRPr lang="es-ES" sz="8000" dirty="0"/>
          </a:p>
          <a:p>
            <a:endParaRPr lang="es-ES" dirty="0"/>
          </a:p>
        </p:txBody>
      </p:sp>
    </p:spTree>
    <p:extLst>
      <p:ext uri="{BB962C8B-B14F-4D97-AF65-F5344CB8AC3E}">
        <p14:creationId xmlns:p14="http://schemas.microsoft.com/office/powerpoint/2010/main" val="131185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2186" y="1825625"/>
            <a:ext cx="2447627" cy="4351338"/>
          </a:xfrm>
        </p:spPr>
      </p:pic>
    </p:spTree>
    <p:extLst>
      <p:ext uri="{BB962C8B-B14F-4D97-AF65-F5344CB8AC3E}">
        <p14:creationId xmlns:p14="http://schemas.microsoft.com/office/powerpoint/2010/main" val="246355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6389" y="1825625"/>
            <a:ext cx="7739221" cy="4351338"/>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spTree>
    <p:extLst>
      <p:ext uri="{BB962C8B-B14F-4D97-AF65-F5344CB8AC3E}">
        <p14:creationId xmlns:p14="http://schemas.microsoft.com/office/powerpoint/2010/main" val="156881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6389" y="1825625"/>
            <a:ext cx="7739221" cy="4351338"/>
          </a:xfrm>
        </p:spPr>
      </p:pic>
    </p:spTree>
    <p:extLst>
      <p:ext uri="{BB962C8B-B14F-4D97-AF65-F5344CB8AC3E}">
        <p14:creationId xmlns:p14="http://schemas.microsoft.com/office/powerpoint/2010/main" val="228340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dirty="0" smtClean="0"/>
              <a:t>UNIVERSIDAD LATINA CAMPUS CUERNAVACA</a:t>
            </a:r>
          </a:p>
          <a:p>
            <a:endParaRPr lang="es-MX" dirty="0"/>
          </a:p>
          <a:p>
            <a:endParaRPr lang="es-MX" dirty="0" smtClean="0"/>
          </a:p>
          <a:p>
            <a:endParaRPr lang="es-MX" dirty="0"/>
          </a:p>
          <a:p>
            <a:r>
              <a:rPr lang="es-MX" dirty="0" smtClean="0"/>
              <a:t>EQUIPO # 3</a:t>
            </a:r>
          </a:p>
          <a:p>
            <a:endParaRPr lang="es-MX" dirty="0" smtClean="0"/>
          </a:p>
          <a:p>
            <a:endParaRPr lang="es-ES" dirty="0"/>
          </a:p>
        </p:txBody>
      </p:sp>
      <p:pic>
        <p:nvPicPr>
          <p:cNvPr id="4" name="Imagen 3" descr="C:\Users\enegrete\Downloads\Nuevo_Logo_50_a_UNILA_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406" y="2392514"/>
            <a:ext cx="2075441" cy="1345770"/>
          </a:xfrm>
          <a:prstGeom prst="rect">
            <a:avLst/>
          </a:prstGeom>
          <a:noFill/>
          <a:ln>
            <a:noFill/>
          </a:ln>
        </p:spPr>
      </p:pic>
    </p:spTree>
    <p:extLst>
      <p:ext uri="{BB962C8B-B14F-4D97-AF65-F5344CB8AC3E}">
        <p14:creationId xmlns:p14="http://schemas.microsoft.com/office/powerpoint/2010/main" val="2623445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6389" y="1825625"/>
            <a:ext cx="7739221" cy="4351338"/>
          </a:xfrm>
        </p:spPr>
      </p:pic>
    </p:spTree>
    <p:extLst>
      <p:ext uri="{BB962C8B-B14F-4D97-AF65-F5344CB8AC3E}">
        <p14:creationId xmlns:p14="http://schemas.microsoft.com/office/powerpoint/2010/main" val="396841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1798557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320583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278582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2202556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384549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156558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2135897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2833927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358079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dirty="0" smtClean="0"/>
              <a:t>PROFESORES:</a:t>
            </a:r>
          </a:p>
          <a:p>
            <a:r>
              <a:rPr lang="es-MX" dirty="0" smtClean="0"/>
              <a:t>MTA. LAURA MARIA ELENA MANCILLAS MOYSHENT</a:t>
            </a:r>
          </a:p>
          <a:p>
            <a:r>
              <a:rPr lang="es-MX" dirty="0" smtClean="0"/>
              <a:t>EDUCACIÓN PARA LA SALUD</a:t>
            </a:r>
          </a:p>
          <a:p>
            <a:r>
              <a:rPr lang="es-MX" dirty="0" smtClean="0"/>
              <a:t>MTO. MIGUEL ENRIQUE SALCEDO BECERRA</a:t>
            </a:r>
          </a:p>
          <a:p>
            <a:r>
              <a:rPr lang="es-MX" dirty="0" smtClean="0"/>
              <a:t>QUÍMICA III</a:t>
            </a:r>
          </a:p>
          <a:p>
            <a:r>
              <a:rPr lang="es-MX" dirty="0" smtClean="0"/>
              <a:t>MTO. EDGAR MONTES DE OCA HERRERA </a:t>
            </a:r>
          </a:p>
          <a:p>
            <a:r>
              <a:rPr lang="es-MX" dirty="0" smtClean="0"/>
              <a:t>BIOLOGÍA  IV</a:t>
            </a:r>
            <a:endParaRPr lang="es-ES" dirty="0"/>
          </a:p>
        </p:txBody>
      </p:sp>
    </p:spTree>
    <p:extLst>
      <p:ext uri="{BB962C8B-B14F-4D97-AF65-F5344CB8AC3E}">
        <p14:creationId xmlns:p14="http://schemas.microsoft.com/office/powerpoint/2010/main" val="2152935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3897654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1625475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1521" y="1825625"/>
            <a:ext cx="7748958" cy="4351338"/>
          </a:xfrm>
        </p:spPr>
      </p:pic>
    </p:spTree>
    <p:extLst>
      <p:ext uri="{BB962C8B-B14F-4D97-AF65-F5344CB8AC3E}">
        <p14:creationId xmlns:p14="http://schemas.microsoft.com/office/powerpoint/2010/main" val="4234728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8513" y="1825625"/>
            <a:ext cx="5334973" cy="4351338"/>
          </a:xfrm>
        </p:spPr>
      </p:pic>
    </p:spTree>
    <p:extLst>
      <p:ext uri="{BB962C8B-B14F-4D97-AF65-F5344CB8AC3E}">
        <p14:creationId xmlns:p14="http://schemas.microsoft.com/office/powerpoint/2010/main" val="188668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lstStyle/>
          <a:p>
            <a:r>
              <a:rPr lang="es-MX" dirty="0" smtClean="0"/>
              <a:t>CURSOS EN QUE SERÁ TRABAJADO EL PROYECTO:</a:t>
            </a:r>
            <a:endParaRPr lang="es-ES" dirty="0"/>
          </a:p>
          <a:p>
            <a:r>
              <a:rPr lang="es-MX" sz="2000" dirty="0" smtClean="0"/>
              <a:t>EDUCACIÓN PARA LA SALUD</a:t>
            </a:r>
          </a:p>
          <a:p>
            <a:r>
              <a:rPr lang="es-MX" sz="2000" dirty="0" smtClean="0"/>
              <a:t>QUÍMICA</a:t>
            </a:r>
          </a:p>
          <a:p>
            <a:r>
              <a:rPr lang="es-MX" sz="2000" dirty="0" smtClean="0"/>
              <a:t>BIOLOGÍA</a:t>
            </a:r>
            <a:endParaRPr lang="es-ES" sz="2000" dirty="0"/>
          </a:p>
        </p:txBody>
      </p:sp>
    </p:spTree>
    <p:extLst>
      <p:ext uri="{BB962C8B-B14F-4D97-AF65-F5344CB8AC3E}">
        <p14:creationId xmlns:p14="http://schemas.microsoft.com/office/powerpoint/2010/main" val="105215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sp>
        <p:nvSpPr>
          <p:cNvPr id="3" name="Marcador de contenido 2"/>
          <p:cNvSpPr>
            <a:spLocks noGrp="1"/>
          </p:cNvSpPr>
          <p:nvPr>
            <p:ph idx="1"/>
          </p:nvPr>
        </p:nvSpPr>
        <p:spPr/>
        <p:txBody>
          <a:bodyPr>
            <a:normAutofit/>
          </a:bodyPr>
          <a:lstStyle/>
          <a:p>
            <a:r>
              <a:rPr lang="es-MX" sz="8000" dirty="0" smtClean="0"/>
              <a:t>PRODUCTO  1</a:t>
            </a:r>
            <a:endParaRPr lang="es-ES" sz="8000" dirty="0"/>
          </a:p>
        </p:txBody>
      </p:sp>
    </p:spTree>
    <p:extLst>
      <p:ext uri="{BB962C8B-B14F-4D97-AF65-F5344CB8AC3E}">
        <p14:creationId xmlns:p14="http://schemas.microsoft.com/office/powerpoint/2010/main" val="87237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graphicFrame>
        <p:nvGraphicFramePr>
          <p:cNvPr id="4" name="Marcador de contenido 3"/>
          <p:cNvGraphicFramePr>
            <a:graphicFrameLocks noGrp="1"/>
          </p:cNvGraphicFramePr>
          <p:nvPr>
            <p:ph idx="1"/>
          </p:nvPr>
        </p:nvGraphicFramePr>
        <p:xfrm>
          <a:off x="1500822" y="2058194"/>
          <a:ext cx="9190355" cy="3151251"/>
        </p:xfrm>
        <a:graphic>
          <a:graphicData uri="http://schemas.openxmlformats.org/drawingml/2006/table">
            <a:tbl>
              <a:tblPr>
                <a:tableStyleId>{5C22544A-7EE6-4342-B048-85BDC9FD1C3A}</a:tableStyleId>
              </a:tblPr>
              <a:tblGrid>
                <a:gridCol w="1413510"/>
                <a:gridCol w="1210945"/>
                <a:gridCol w="1309370"/>
                <a:gridCol w="1316990"/>
                <a:gridCol w="1313180"/>
                <a:gridCol w="1313180"/>
                <a:gridCol w="1313180"/>
              </a:tblGrid>
              <a:tr h="228600">
                <a:tc>
                  <a:txBody>
                    <a:bodyPr/>
                    <a:lstStyle/>
                    <a:p>
                      <a:pPr algn="ctr">
                        <a:lnSpc>
                          <a:spcPct val="115000"/>
                        </a:lnSpc>
                        <a:spcAft>
                          <a:spcPts val="0"/>
                        </a:spcAft>
                      </a:pPr>
                      <a:r>
                        <a:rPr lang="es-ES" sz="1000">
                          <a:effectLst/>
                        </a:rPr>
                        <a:t>Puntos a considerar</a:t>
                      </a:r>
                      <a:endParaRPr lang="es-ES" sz="1100">
                        <a:effectLst/>
                      </a:endParaRPr>
                    </a:p>
                    <a:p>
                      <a:pPr algn="ctr">
                        <a:lnSpc>
                          <a:spcPct val="115000"/>
                        </a:lnSpc>
                        <a:spcAft>
                          <a:spcPts val="0"/>
                        </a:spcAft>
                      </a:pPr>
                      <a:r>
                        <a:rPr lang="es-ES" sz="1000">
                          <a:effectLst/>
                        </a:rPr>
                        <a:t>sobre la Interdisciplinariedad</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Y. Lenoir</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R. Follari</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R. Mancilla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personal</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Grupo área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G. Heterogéneo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711200">
                <a:tc>
                  <a:txBody>
                    <a:bodyPr/>
                    <a:lstStyle/>
                    <a:p>
                      <a:pPr>
                        <a:lnSpc>
                          <a:spcPct val="115000"/>
                        </a:lnSpc>
                        <a:spcAft>
                          <a:spcPts val="0"/>
                        </a:spcAft>
                      </a:pPr>
                      <a:r>
                        <a:rPr lang="es-ES" sz="1000">
                          <a:effectLst/>
                        </a:rPr>
                        <a:t>1. ¿Qué es?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Es la instalación de conexiones entre dos o más disciplinas escolares.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Integración de contenidos de diferentes áreas en un proyecto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Son las características que tienen los objetos de investigación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el conjunto de disciplinas combinadas para dar un resultado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la integración de diferentes áreas de conocimiento que nos permitan un fin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la integración de las materias de Biología, Educación para la salud y Química en un objetivo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711200">
                <a:tc>
                  <a:txBody>
                    <a:bodyPr/>
                    <a:lstStyle/>
                    <a:p>
                      <a:pPr>
                        <a:lnSpc>
                          <a:spcPct val="115000"/>
                        </a:lnSpc>
                        <a:spcAft>
                          <a:spcPts val="0"/>
                        </a:spcAft>
                      </a:pPr>
                      <a:r>
                        <a:rPr lang="es-ES" sz="1000">
                          <a:effectLst/>
                        </a:rPr>
                        <a:t>2. ¿Qué características tiene la?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Se han identificado cuatro características principales: La Interdisciplinariedad conceptual, instrumental, Trans y pluridisciplinaried</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Deberá ser cognitiva y motivacional</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La combinación de diferentes disciplinas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Tiempo, buena actitud para el trabajo en equipo y conocer bien el proyecto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el equilibrio entre el dominio y no dependencia entre áreas,</a:t>
                      </a:r>
                      <a:endParaRPr lang="es-ES" sz="1100">
                        <a:effectLst/>
                      </a:endParaRPr>
                    </a:p>
                    <a:p>
                      <a:pPr>
                        <a:lnSpc>
                          <a:spcPct val="115000"/>
                        </a:lnSpc>
                        <a:spcAft>
                          <a:spcPts val="0"/>
                        </a:spcAft>
                      </a:pPr>
                      <a:r>
                        <a:rPr lang="es-ES" sz="1000">
                          <a:effectLst/>
                        </a:rPr>
                        <a:t>para un propósito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dirty="0">
                          <a:effectLst/>
                        </a:rPr>
                        <a:t>Conjuntar los conocimientos acerca de la ecología, procesos biológicos y degradación química de material orgánico.</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58400840"/>
              </p:ext>
            </p:extLst>
          </p:nvPr>
        </p:nvGraphicFramePr>
        <p:xfrm>
          <a:off x="1398495" y="2024285"/>
          <a:ext cx="9292682" cy="3185160"/>
        </p:xfrm>
        <a:graphic>
          <a:graphicData uri="http://schemas.openxmlformats.org/drawingml/2006/table">
            <a:tbl>
              <a:tblPr>
                <a:tableStyleId>{5C22544A-7EE6-4342-B048-85BDC9FD1C3A}</a:tableStyleId>
              </a:tblPr>
              <a:tblGrid>
                <a:gridCol w="1429248"/>
                <a:gridCol w="1224428"/>
                <a:gridCol w="1323949"/>
                <a:gridCol w="1331654"/>
                <a:gridCol w="1327801"/>
                <a:gridCol w="1327801"/>
                <a:gridCol w="1327801"/>
              </a:tblGrid>
              <a:tr h="578680">
                <a:tc>
                  <a:txBody>
                    <a:bodyPr/>
                    <a:lstStyle/>
                    <a:p>
                      <a:pPr algn="ctr">
                        <a:lnSpc>
                          <a:spcPct val="115000"/>
                        </a:lnSpc>
                        <a:spcAft>
                          <a:spcPts val="0"/>
                        </a:spcAft>
                      </a:pPr>
                      <a:r>
                        <a:rPr lang="es-ES" sz="1000" dirty="0">
                          <a:effectLst/>
                        </a:rPr>
                        <a:t>Puntos a considerar</a:t>
                      </a:r>
                      <a:endParaRPr lang="es-ES" sz="1100" dirty="0">
                        <a:effectLst/>
                      </a:endParaRPr>
                    </a:p>
                    <a:p>
                      <a:pPr algn="ctr">
                        <a:lnSpc>
                          <a:spcPct val="115000"/>
                        </a:lnSpc>
                        <a:spcAft>
                          <a:spcPts val="0"/>
                        </a:spcAft>
                      </a:pPr>
                      <a:r>
                        <a:rPr lang="es-ES" sz="1000" dirty="0">
                          <a:effectLst/>
                        </a:rPr>
                        <a:t>sobre la Interdisciplinariedad</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Y. Lenoir</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R. Follari</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R. Mancilla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personal</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Grupo área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000">
                          <a:effectLst/>
                        </a:rPr>
                        <a:t>Propuesta</a:t>
                      </a:r>
                      <a:endParaRPr lang="es-ES" sz="1100">
                        <a:effectLst/>
                      </a:endParaRPr>
                    </a:p>
                    <a:p>
                      <a:pPr algn="ctr">
                        <a:lnSpc>
                          <a:spcPct val="115000"/>
                        </a:lnSpc>
                        <a:spcAft>
                          <a:spcPts val="0"/>
                        </a:spcAft>
                      </a:pPr>
                      <a:r>
                        <a:rPr lang="es-ES" sz="1000">
                          <a:effectLst/>
                        </a:rPr>
                        <a:t>G. Heterogéneo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894887">
                <a:tc>
                  <a:txBody>
                    <a:bodyPr/>
                    <a:lstStyle/>
                    <a:p>
                      <a:pPr>
                        <a:lnSpc>
                          <a:spcPct val="115000"/>
                        </a:lnSpc>
                        <a:spcAft>
                          <a:spcPts val="0"/>
                        </a:spcAft>
                      </a:pPr>
                      <a:r>
                        <a:rPr lang="es-ES" sz="1000">
                          <a:effectLst/>
                        </a:rPr>
                        <a:t>1. ¿Qué es?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dirty="0">
                          <a:effectLst/>
                        </a:rPr>
                        <a:t>Es la instalación de conexiones entre dos o más disciplinas escolares.</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Integración de contenidos de diferentes áreas en un proyecto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Son las características que tienen los objetos de investigación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el conjunto de disciplinas combinadas para dar un resultado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la integración de diferentes áreas de conocimiento que nos permitan un fin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la integración de las materias de Biología, Educación para la salud y Química en un objetivo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1369196">
                <a:tc>
                  <a:txBody>
                    <a:bodyPr/>
                    <a:lstStyle/>
                    <a:p>
                      <a:pPr>
                        <a:lnSpc>
                          <a:spcPct val="115000"/>
                        </a:lnSpc>
                        <a:spcAft>
                          <a:spcPts val="0"/>
                        </a:spcAft>
                      </a:pPr>
                      <a:r>
                        <a:rPr lang="es-ES" sz="1000">
                          <a:effectLst/>
                        </a:rPr>
                        <a:t>2. ¿Qué características tiene la?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Se han identificado cuatro características principales: La Interdisciplinariedad conceptual, instrumental, Trans y pluridisciplinaried</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Deberá ser cognitiva y motivacional</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La combinación de diferentes disciplinas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Tiempo, buena actitud para el trabajo en equipo y conocer bien el proyecto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el equilibrio entre el dominio y no dependencia entre áreas,</a:t>
                      </a:r>
                      <a:endParaRPr lang="es-ES" sz="1100">
                        <a:effectLst/>
                      </a:endParaRPr>
                    </a:p>
                    <a:p>
                      <a:pPr>
                        <a:lnSpc>
                          <a:spcPct val="115000"/>
                        </a:lnSpc>
                        <a:spcAft>
                          <a:spcPts val="0"/>
                        </a:spcAft>
                      </a:pPr>
                      <a:r>
                        <a:rPr lang="es-ES" sz="1000">
                          <a:effectLst/>
                        </a:rPr>
                        <a:t>para un propósito común</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dirty="0">
                          <a:effectLst/>
                        </a:rPr>
                        <a:t>Conjuntar los conocimientos acerca de la ecología, procesos biológicos y degradación química de material orgánico.</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
        <p:nvSpPr>
          <p:cNvPr id="7" name="Rectangle 2"/>
          <p:cNvSpPr>
            <a:spLocks noChangeArrowheads="1"/>
          </p:cNvSpPr>
          <p:nvPr/>
        </p:nvSpPr>
        <p:spPr bwMode="auto">
          <a:xfrm>
            <a:off x="1500188" y="1949034"/>
            <a:ext cx="71689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0" u="none" strike="noStrike" cap="none" normalizeH="0" baseline="0" dirty="0" smtClean="0">
                <a:ln>
                  <a:noFill/>
                </a:ln>
                <a:solidFill>
                  <a:srgbClr val="D06D71"/>
                </a:solidFill>
                <a:effectLst/>
                <a:latin typeface="Arial" panose="020B0604020202020204" pitchFamily="34" charset="0"/>
                <a:ea typeface="Century Gothic" panose="020B0502020202020204" pitchFamily="34" charset="0"/>
                <a:cs typeface="Century Gothic" panose="020B0502020202020204" pitchFamily="34" charset="0"/>
              </a:rPr>
              <a:t> </a:t>
            </a:r>
            <a:endParaRPr kumimoji="0" lang="es-ES" altLang="es-E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dirty="0" smtClean="0">
                <a:ln>
                  <a:noFill/>
                </a:ln>
                <a:solidFill>
                  <a:srgbClr val="000000"/>
                </a:solidFill>
                <a:effectLst/>
                <a:latin typeface="Arial" panose="020B0604020202020204" pitchFamily="34" charset="0"/>
                <a:ea typeface="Century Gothic" panose="020B0502020202020204" pitchFamily="34" charset="0"/>
                <a:cs typeface="Century Gothic" panose="020B0502020202020204" pitchFamily="34" charset="0"/>
              </a:rPr>
              <a:t>Una vez que haya leído y/o visto los textos señalados como “Obligatorios”, asentar en el presente cuadro sus conclusiones.</a:t>
            </a:r>
            <a:endParaRPr kumimoji="0" lang="es-ES" altLang="es-E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335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graphicFrame>
        <p:nvGraphicFramePr>
          <p:cNvPr id="4" name="Marcador de contenido 3"/>
          <p:cNvGraphicFramePr>
            <a:graphicFrameLocks noGrp="1"/>
          </p:cNvGraphicFramePr>
          <p:nvPr>
            <p:ph idx="1"/>
          </p:nvPr>
        </p:nvGraphicFramePr>
        <p:xfrm>
          <a:off x="2314964" y="1825625"/>
          <a:ext cx="7562071" cy="4351337"/>
        </p:xfrm>
        <a:graphic>
          <a:graphicData uri="http://schemas.openxmlformats.org/drawingml/2006/table">
            <a:tbl>
              <a:tblPr>
                <a:tableStyleId>{5C22544A-7EE6-4342-B048-85BDC9FD1C3A}</a:tableStyleId>
              </a:tblPr>
              <a:tblGrid>
                <a:gridCol w="1163074"/>
                <a:gridCol w="996398"/>
                <a:gridCol w="1077385"/>
                <a:gridCol w="1083654"/>
                <a:gridCol w="1080520"/>
                <a:gridCol w="1080520"/>
                <a:gridCol w="1080520"/>
              </a:tblGrid>
              <a:tr h="1546585">
                <a:tc>
                  <a:txBody>
                    <a:bodyPr/>
                    <a:lstStyle/>
                    <a:p>
                      <a:pPr>
                        <a:lnSpc>
                          <a:spcPct val="115000"/>
                        </a:lnSpc>
                        <a:spcAft>
                          <a:spcPts val="0"/>
                        </a:spcAft>
                      </a:pPr>
                      <a:r>
                        <a:rPr lang="es-ES" sz="800">
                          <a:effectLst/>
                        </a:rPr>
                        <a:t>3. ¿Por qué es importante en la educación?</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Porque logra concatenar la educación escolar con la científica, obteniendo mejores resultados.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Porque el conjugar varias especialidades, enriquece el conocimiento y el saber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Para ayudar a sanar el desgarrado tejido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Cada día nuestros alumnos piden trabajos de interacción, con este proyecto conjuntamos diferentes disciplinas para enriquecer el aprendizaje</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-Amplia el ámbito de desarrollo del alumno </a:t>
                      </a:r>
                      <a:endParaRPr lang="es-ES" sz="900">
                        <a:effectLst/>
                      </a:endParaRPr>
                    </a:p>
                    <a:p>
                      <a:pPr>
                        <a:lnSpc>
                          <a:spcPct val="115000"/>
                        </a:lnSpc>
                        <a:spcAft>
                          <a:spcPts val="0"/>
                        </a:spcAft>
                      </a:pPr>
                      <a:r>
                        <a:rPr lang="es-ES" sz="800">
                          <a:effectLst/>
                        </a:rPr>
                        <a:t>-Complementa el enfoque tradicional</a:t>
                      </a:r>
                      <a:endParaRPr lang="es-ES" sz="900">
                        <a:effectLst/>
                      </a:endParaRPr>
                    </a:p>
                    <a:p>
                      <a:pPr>
                        <a:lnSpc>
                          <a:spcPct val="115000"/>
                        </a:lnSpc>
                        <a:spcAft>
                          <a:spcPts val="0"/>
                        </a:spcAft>
                      </a:pPr>
                      <a:r>
                        <a:rPr lang="es-ES" sz="800">
                          <a:effectLst/>
                        </a:rPr>
                        <a:t>-Enriquece el aprendizaje de forma didáctica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Porque logramos conjuntamos llevar a la práctica los conocimientos teóricos aprendidos en las diferentes áreas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4. ¿Cómo motivar  a los alumnos para el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Van a tener un conocimiento mucho más completo, más universal y más holístico de la interrelación de diferentes disciplinas.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El aprendizaje al venir de varias propuestas hace más atractivo 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Buscar problemas en la comunidad. En la que intervengan varias disciplinas.</a:t>
                      </a:r>
                      <a:endParaRPr lang="es-ES" sz="900">
                        <a:effectLst/>
                      </a:endParaRPr>
                    </a:p>
                    <a:p>
                      <a:pPr>
                        <a:lnSpc>
                          <a:spcPct val="115000"/>
                        </a:lnSpc>
                        <a:spcAft>
                          <a:spcPts val="0"/>
                        </a:spcAft>
                      </a:pPr>
                      <a:r>
                        <a:rPr lang="es-ES" sz="800">
                          <a:effectLst/>
                        </a:rPr>
                        <a:t>Organizar grupos, con diferentes aptitudes.</a:t>
                      </a:r>
                      <a:endParaRPr lang="es-ES" sz="900">
                        <a:effectLst/>
                      </a:endParaRPr>
                    </a:p>
                    <a:p>
                      <a:pPr>
                        <a:lnSpc>
                          <a:spcPct val="115000"/>
                        </a:lnSpc>
                        <a:spcAft>
                          <a:spcPts val="0"/>
                        </a:spcAft>
                      </a:pPr>
                      <a:r>
                        <a:rPr lang="es-ES" sz="800">
                          <a:effectLst/>
                        </a:rPr>
                        <a:t>Elaborar informes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Al trabajar en conjunto, ellos aprenden la problemática personal y se ayudan entre sí en el aprendizaje, facilitándoles querer el trabajo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Planear en equipo proyectos de la realidad, que sea de su interés, para sentirse involucrados con su sociedad</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Trabajar en equipos un proyecto establecido que involucre 3 materias del programa de preparatoria. 5° año.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5. ¿Cuáles son los prerrequisitos materiales, organizacionales y personales para la planeación del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Deberán de tener completos los programas, un organización escolar, científica  y profesional, así como práctica.</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Tiempo, bases y lenguaje en común y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Tener conocimientos de la materia que se imparte y querer trabajar en conjunto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Lugar fijo para trabajar, lenguaje accesible, tiempo disponible y buena actitud con los resultados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-Capacitación docente.</a:t>
                      </a:r>
                      <a:endParaRPr lang="es-ES" sz="900">
                        <a:effectLst/>
                      </a:endParaRPr>
                    </a:p>
                    <a:p>
                      <a:pPr>
                        <a:lnSpc>
                          <a:spcPct val="115000"/>
                        </a:lnSpc>
                        <a:spcAft>
                          <a:spcPts val="0"/>
                        </a:spcAft>
                      </a:pPr>
                      <a:r>
                        <a:rPr lang="es-ES" sz="800">
                          <a:effectLst/>
                        </a:rPr>
                        <a:t>-lenguaje accesible</a:t>
                      </a:r>
                      <a:endParaRPr lang="es-ES" sz="900">
                        <a:effectLst/>
                      </a:endParaRPr>
                    </a:p>
                    <a:p>
                      <a:pPr>
                        <a:lnSpc>
                          <a:spcPct val="115000"/>
                        </a:lnSpc>
                        <a:spcAft>
                          <a:spcPts val="0"/>
                        </a:spcAft>
                      </a:pPr>
                      <a:r>
                        <a:rPr lang="es-ES" sz="800">
                          <a:effectLst/>
                        </a:rPr>
                        <a:t>-buena actitud</a:t>
                      </a:r>
                      <a:endParaRPr lang="es-ES" sz="900">
                        <a:effectLst/>
                      </a:endParaRPr>
                    </a:p>
                    <a:p>
                      <a:pPr>
                        <a:lnSpc>
                          <a:spcPct val="115000"/>
                        </a:lnSpc>
                        <a:spcAft>
                          <a:spcPts val="0"/>
                        </a:spcAft>
                      </a:pPr>
                      <a:r>
                        <a:rPr lang="es-ES" sz="800">
                          <a:effectLst/>
                        </a:rPr>
                        <a:t>Para llevar a la práctica el conocimiento aprendido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dirty="0">
                          <a:effectLst/>
                        </a:rPr>
                        <a:t>Capacitación de los docentes de Biología, Educación para la salud y Química. Buena actitud de los estudiantes  y un plan de trabajo real y completo.</a:t>
                      </a:r>
                      <a:endParaRPr lang="es-ES" sz="900" dirty="0">
                        <a:solidFill>
                          <a:srgbClr val="000000"/>
                        </a:solidFill>
                        <a:effectLst/>
                        <a:latin typeface="Arial" panose="020B0604020202020204" pitchFamily="34" charset="0"/>
                        <a:ea typeface="Arial" panose="020B0604020202020204" pitchFamily="34" charset="0"/>
                      </a:endParaRPr>
                    </a:p>
                  </a:txBody>
                  <a:tcPr marL="52249" marR="52249" marT="52249" marB="52249"/>
                </a:tc>
              </a:tr>
            </a:tbl>
          </a:graphicData>
        </a:graphic>
      </p:graphicFrame>
      <p:graphicFrame>
        <p:nvGraphicFramePr>
          <p:cNvPr id="5" name="Tabla 4"/>
          <p:cNvGraphicFramePr>
            <a:graphicFrameLocks noGrp="1"/>
          </p:cNvGraphicFramePr>
          <p:nvPr/>
        </p:nvGraphicFramePr>
        <p:xfrm>
          <a:off x="2314964" y="1825625"/>
          <a:ext cx="7562071" cy="4351337"/>
        </p:xfrm>
        <a:graphic>
          <a:graphicData uri="http://schemas.openxmlformats.org/drawingml/2006/table">
            <a:tbl>
              <a:tblPr>
                <a:tableStyleId>{5C22544A-7EE6-4342-B048-85BDC9FD1C3A}</a:tableStyleId>
              </a:tblPr>
              <a:tblGrid>
                <a:gridCol w="1163074"/>
                <a:gridCol w="996398"/>
                <a:gridCol w="1077385"/>
                <a:gridCol w="1083654"/>
                <a:gridCol w="1080520"/>
                <a:gridCol w="1080520"/>
                <a:gridCol w="1080520"/>
              </a:tblGrid>
              <a:tr h="1546585">
                <a:tc>
                  <a:txBody>
                    <a:bodyPr/>
                    <a:lstStyle/>
                    <a:p>
                      <a:pPr>
                        <a:lnSpc>
                          <a:spcPct val="115000"/>
                        </a:lnSpc>
                        <a:spcAft>
                          <a:spcPts val="0"/>
                        </a:spcAft>
                      </a:pPr>
                      <a:r>
                        <a:rPr lang="es-ES" sz="800">
                          <a:effectLst/>
                        </a:rPr>
                        <a:t>3. ¿Por qué es importante en la educación?</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Porque logra concatenar la educación escolar con la científica, obteniendo mejores resultados.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Porque el conjugar varias especialidades, enriquece el conocimiento y el saber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Para ayudar a sanar el desgarrado tejido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Cada día nuestros alumnos piden trabajos de interacción, con este proyecto conjuntamos diferentes disciplinas para enriquecer el aprendizaje</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-Amplia el ámbito de desarrollo del alumno </a:t>
                      </a:r>
                      <a:endParaRPr lang="es-ES" sz="900">
                        <a:effectLst/>
                      </a:endParaRPr>
                    </a:p>
                    <a:p>
                      <a:pPr>
                        <a:lnSpc>
                          <a:spcPct val="115000"/>
                        </a:lnSpc>
                        <a:spcAft>
                          <a:spcPts val="0"/>
                        </a:spcAft>
                      </a:pPr>
                      <a:r>
                        <a:rPr lang="es-ES" sz="800">
                          <a:effectLst/>
                        </a:rPr>
                        <a:t>-Complementa el enfoque tradicional</a:t>
                      </a:r>
                      <a:endParaRPr lang="es-ES" sz="900">
                        <a:effectLst/>
                      </a:endParaRPr>
                    </a:p>
                    <a:p>
                      <a:pPr>
                        <a:lnSpc>
                          <a:spcPct val="115000"/>
                        </a:lnSpc>
                        <a:spcAft>
                          <a:spcPts val="0"/>
                        </a:spcAft>
                      </a:pPr>
                      <a:r>
                        <a:rPr lang="es-ES" sz="800">
                          <a:effectLst/>
                        </a:rPr>
                        <a:t>-Enriquece el aprendizaje de forma didáctica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Porque logramos conjuntamos llevar a la práctica los conocimientos teóricos aprendidos en las diferentes áreas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4. ¿Cómo motivar  a los alumnos para el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Van a tener un conocimiento mucho más completo, más universal y más holístico de la interrelación de diferentes disciplinas.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El aprendizaje al venir de varias propuestas hace más atractivo 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Buscar problemas en la comunidad. En la que intervengan varias disciplinas.</a:t>
                      </a:r>
                      <a:endParaRPr lang="es-ES" sz="900">
                        <a:effectLst/>
                      </a:endParaRPr>
                    </a:p>
                    <a:p>
                      <a:pPr>
                        <a:lnSpc>
                          <a:spcPct val="115000"/>
                        </a:lnSpc>
                        <a:spcAft>
                          <a:spcPts val="0"/>
                        </a:spcAft>
                      </a:pPr>
                      <a:r>
                        <a:rPr lang="es-ES" sz="800">
                          <a:effectLst/>
                        </a:rPr>
                        <a:t>Organizar grupos, con diferentes aptitudes.</a:t>
                      </a:r>
                      <a:endParaRPr lang="es-ES" sz="900">
                        <a:effectLst/>
                      </a:endParaRPr>
                    </a:p>
                    <a:p>
                      <a:pPr>
                        <a:lnSpc>
                          <a:spcPct val="115000"/>
                        </a:lnSpc>
                        <a:spcAft>
                          <a:spcPts val="0"/>
                        </a:spcAft>
                      </a:pPr>
                      <a:r>
                        <a:rPr lang="es-ES" sz="800">
                          <a:effectLst/>
                        </a:rPr>
                        <a:t>Elaborar informes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Al trabajar en conjunto, ellos aprenden la problemática personal y se ayudan entre sí en el aprendizaje, facilitándoles querer el trabajo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Planear en equipo proyectos de la realidad, que sea de su interés, para sentirse involucrados con su sociedad</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Trabajar en equipos un proyecto establecido que involucre 3 materias del programa de preparatoria. 5° año.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5. ¿Cuáles son los prerrequisitos materiales, organizacionales y personales para la planeación del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Deberán de tener completos los programas, un organización escolar, científica  y profesional, así como práctica.</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Tiempo, bases y lenguaje en común y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Tener conocimientos de la materia que se imparte y querer trabajar en conjunto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Lugar fijo para trabajar, lenguaje accesible, tiempo disponible y buena actitud con los resultados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-Capacitación docente.</a:t>
                      </a:r>
                      <a:endParaRPr lang="es-ES" sz="900">
                        <a:effectLst/>
                      </a:endParaRPr>
                    </a:p>
                    <a:p>
                      <a:pPr>
                        <a:lnSpc>
                          <a:spcPct val="115000"/>
                        </a:lnSpc>
                        <a:spcAft>
                          <a:spcPts val="0"/>
                        </a:spcAft>
                      </a:pPr>
                      <a:r>
                        <a:rPr lang="es-ES" sz="800">
                          <a:effectLst/>
                        </a:rPr>
                        <a:t>-lenguaje accesible</a:t>
                      </a:r>
                      <a:endParaRPr lang="es-ES" sz="900">
                        <a:effectLst/>
                      </a:endParaRPr>
                    </a:p>
                    <a:p>
                      <a:pPr>
                        <a:lnSpc>
                          <a:spcPct val="115000"/>
                        </a:lnSpc>
                        <a:spcAft>
                          <a:spcPts val="0"/>
                        </a:spcAft>
                      </a:pPr>
                      <a:r>
                        <a:rPr lang="es-ES" sz="800">
                          <a:effectLst/>
                        </a:rPr>
                        <a:t>-buena actitud</a:t>
                      </a:r>
                      <a:endParaRPr lang="es-ES" sz="900">
                        <a:effectLst/>
                      </a:endParaRPr>
                    </a:p>
                    <a:p>
                      <a:pPr>
                        <a:lnSpc>
                          <a:spcPct val="115000"/>
                        </a:lnSpc>
                        <a:spcAft>
                          <a:spcPts val="0"/>
                        </a:spcAft>
                      </a:pPr>
                      <a:r>
                        <a:rPr lang="es-ES" sz="800">
                          <a:effectLst/>
                        </a:rPr>
                        <a:t>Para llevar a la práctica el conocimiento aprendido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dirty="0">
                          <a:effectLst/>
                        </a:rPr>
                        <a:t>Capacitación de los docentes de Biología, Educación para la salud y Química. Buena actitud de los estudiantes  y un plan de trabajo real y completo.</a:t>
                      </a:r>
                      <a:endParaRPr lang="es-ES" sz="900" dirty="0">
                        <a:solidFill>
                          <a:srgbClr val="000000"/>
                        </a:solidFill>
                        <a:effectLst/>
                        <a:latin typeface="Arial" panose="020B0604020202020204" pitchFamily="34" charset="0"/>
                        <a:ea typeface="Arial" panose="020B0604020202020204" pitchFamily="34" charset="0"/>
                      </a:endParaRPr>
                    </a:p>
                  </a:txBody>
                  <a:tcPr marL="52249" marR="52249" marT="52249" marB="52249"/>
                </a:tc>
              </a:tr>
            </a:tbl>
          </a:graphicData>
        </a:graphic>
      </p:graphicFrame>
      <p:graphicFrame>
        <p:nvGraphicFramePr>
          <p:cNvPr id="6" name="Tabla 5"/>
          <p:cNvGraphicFramePr>
            <a:graphicFrameLocks noGrp="1"/>
          </p:cNvGraphicFramePr>
          <p:nvPr/>
        </p:nvGraphicFramePr>
        <p:xfrm>
          <a:off x="2314964" y="1825625"/>
          <a:ext cx="7562071" cy="4351337"/>
        </p:xfrm>
        <a:graphic>
          <a:graphicData uri="http://schemas.openxmlformats.org/drawingml/2006/table">
            <a:tbl>
              <a:tblPr>
                <a:tableStyleId>{5C22544A-7EE6-4342-B048-85BDC9FD1C3A}</a:tableStyleId>
              </a:tblPr>
              <a:tblGrid>
                <a:gridCol w="1163074"/>
                <a:gridCol w="996398"/>
                <a:gridCol w="1077385"/>
                <a:gridCol w="1083654"/>
                <a:gridCol w="1080520"/>
                <a:gridCol w="1080520"/>
                <a:gridCol w="1080520"/>
              </a:tblGrid>
              <a:tr h="1546585">
                <a:tc>
                  <a:txBody>
                    <a:bodyPr/>
                    <a:lstStyle/>
                    <a:p>
                      <a:pPr>
                        <a:lnSpc>
                          <a:spcPct val="115000"/>
                        </a:lnSpc>
                        <a:spcAft>
                          <a:spcPts val="0"/>
                        </a:spcAft>
                      </a:pPr>
                      <a:r>
                        <a:rPr lang="es-ES" sz="800">
                          <a:effectLst/>
                        </a:rPr>
                        <a:t>3. ¿Por qué es importante en la educación?</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Porque logra concatenar la educación escolar con la científica, obteniendo mejores resultados.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Porque el conjugar varias especialidades, enriquece el conocimiento y el saber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Para ayudar a sanar el desgarrado tejido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Cada día nuestros alumnos piden trabajos de interacción, con este proyecto conjuntamos diferentes disciplinas para enriquecer el aprendizaje</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-Amplia el ámbito de desarrollo del alumno </a:t>
                      </a:r>
                      <a:endParaRPr lang="es-ES" sz="900">
                        <a:effectLst/>
                      </a:endParaRPr>
                    </a:p>
                    <a:p>
                      <a:pPr>
                        <a:lnSpc>
                          <a:spcPct val="115000"/>
                        </a:lnSpc>
                        <a:spcAft>
                          <a:spcPts val="0"/>
                        </a:spcAft>
                      </a:pPr>
                      <a:r>
                        <a:rPr lang="es-ES" sz="800">
                          <a:effectLst/>
                        </a:rPr>
                        <a:t>-Complementa el enfoque tradicional</a:t>
                      </a:r>
                      <a:endParaRPr lang="es-ES" sz="900">
                        <a:effectLst/>
                      </a:endParaRPr>
                    </a:p>
                    <a:p>
                      <a:pPr>
                        <a:lnSpc>
                          <a:spcPct val="115000"/>
                        </a:lnSpc>
                        <a:spcAft>
                          <a:spcPts val="0"/>
                        </a:spcAft>
                      </a:pPr>
                      <a:r>
                        <a:rPr lang="es-ES" sz="800">
                          <a:effectLst/>
                        </a:rPr>
                        <a:t>-Enriquece el aprendizaje de forma didáctica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Porque logramos conjuntamos llevar a la práctica los conocimientos teóricos aprendidos en las diferentes áreas del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4. ¿Cómo motivar  a los alumnos para el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Van a tener un conocimiento mucho más completo, más universal y más holístico de la interrelación de diferentes disciplinas. </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El aprendizaje al venir de varias propuestas hace más atractivo el conocimiento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Buscar problemas en la comunidad. En la que intervengan varias disciplinas.</a:t>
                      </a:r>
                      <a:endParaRPr lang="es-ES" sz="900">
                        <a:effectLst/>
                      </a:endParaRPr>
                    </a:p>
                    <a:p>
                      <a:pPr>
                        <a:lnSpc>
                          <a:spcPct val="115000"/>
                        </a:lnSpc>
                        <a:spcAft>
                          <a:spcPts val="0"/>
                        </a:spcAft>
                      </a:pPr>
                      <a:r>
                        <a:rPr lang="es-ES" sz="800">
                          <a:effectLst/>
                        </a:rPr>
                        <a:t>Organizar grupos, con diferentes aptitudes.</a:t>
                      </a:r>
                      <a:endParaRPr lang="es-ES" sz="900">
                        <a:effectLst/>
                      </a:endParaRPr>
                    </a:p>
                    <a:p>
                      <a:pPr>
                        <a:lnSpc>
                          <a:spcPct val="115000"/>
                        </a:lnSpc>
                        <a:spcAft>
                          <a:spcPts val="0"/>
                        </a:spcAft>
                      </a:pPr>
                      <a:r>
                        <a:rPr lang="es-ES" sz="800">
                          <a:effectLst/>
                        </a:rPr>
                        <a:t>Elaborar informes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Al trabajar en conjunto, ellos aprenden la problemática personal y se ayudan entre sí en el aprendizaje, facilitándoles querer el trabajo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Planear en equipo proyectos de la realidad, que sea de su interés, para sentirse involucrados con su sociedad</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Trabajar en equipos un proyecto establecido que involucre 3 materias del programa de preparatoria. 5° año.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r>
              <a:tr h="1402376">
                <a:tc>
                  <a:txBody>
                    <a:bodyPr/>
                    <a:lstStyle/>
                    <a:p>
                      <a:pPr>
                        <a:lnSpc>
                          <a:spcPct val="115000"/>
                        </a:lnSpc>
                        <a:spcAft>
                          <a:spcPts val="0"/>
                        </a:spcAft>
                      </a:pPr>
                      <a:r>
                        <a:rPr lang="es-ES" sz="800">
                          <a:effectLst/>
                        </a:rPr>
                        <a:t>5. ¿Cuáles son los prerrequisitos materiales, organizacionales y personales para la planeación del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nchor="ctr"/>
                </a:tc>
                <a:tc>
                  <a:txBody>
                    <a:bodyPr/>
                    <a:lstStyle/>
                    <a:p>
                      <a:pPr>
                        <a:lnSpc>
                          <a:spcPct val="115000"/>
                        </a:lnSpc>
                        <a:spcAft>
                          <a:spcPts val="0"/>
                        </a:spcAft>
                      </a:pPr>
                      <a:r>
                        <a:rPr lang="es-ES" sz="800">
                          <a:effectLst/>
                        </a:rPr>
                        <a:t>Deberán de tener completos los programas, un organización escolar, científica  y profesional, así como práctica.</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Tiempo, bases y lenguaje en común y trabajo interdisciplinario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Tener conocimientos de la materia que se imparte y querer trabajar en conjunto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Lugar fijo para trabajar, lenguaje accesible, tiempo disponible y buena actitud con los resultados</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a:effectLst/>
                        </a:rPr>
                        <a:t>-Capacitación docente.</a:t>
                      </a:r>
                      <a:endParaRPr lang="es-ES" sz="900">
                        <a:effectLst/>
                      </a:endParaRPr>
                    </a:p>
                    <a:p>
                      <a:pPr>
                        <a:lnSpc>
                          <a:spcPct val="115000"/>
                        </a:lnSpc>
                        <a:spcAft>
                          <a:spcPts val="0"/>
                        </a:spcAft>
                      </a:pPr>
                      <a:r>
                        <a:rPr lang="es-ES" sz="800">
                          <a:effectLst/>
                        </a:rPr>
                        <a:t>-lenguaje accesible</a:t>
                      </a:r>
                      <a:endParaRPr lang="es-ES" sz="900">
                        <a:effectLst/>
                      </a:endParaRPr>
                    </a:p>
                    <a:p>
                      <a:pPr>
                        <a:lnSpc>
                          <a:spcPct val="115000"/>
                        </a:lnSpc>
                        <a:spcAft>
                          <a:spcPts val="0"/>
                        </a:spcAft>
                      </a:pPr>
                      <a:r>
                        <a:rPr lang="es-ES" sz="800">
                          <a:effectLst/>
                        </a:rPr>
                        <a:t>-buena actitud</a:t>
                      </a:r>
                      <a:endParaRPr lang="es-ES" sz="900">
                        <a:effectLst/>
                      </a:endParaRPr>
                    </a:p>
                    <a:p>
                      <a:pPr>
                        <a:lnSpc>
                          <a:spcPct val="115000"/>
                        </a:lnSpc>
                        <a:spcAft>
                          <a:spcPts val="0"/>
                        </a:spcAft>
                      </a:pPr>
                      <a:r>
                        <a:rPr lang="es-ES" sz="800">
                          <a:effectLst/>
                        </a:rPr>
                        <a:t>Para llevar a la práctica el conocimiento aprendido</a:t>
                      </a:r>
                      <a:endParaRPr lang="es-ES" sz="900">
                        <a:solidFill>
                          <a:srgbClr val="000000"/>
                        </a:solidFill>
                        <a:effectLst/>
                        <a:latin typeface="Arial" panose="020B0604020202020204" pitchFamily="34" charset="0"/>
                        <a:ea typeface="Arial" panose="020B0604020202020204" pitchFamily="34" charset="0"/>
                      </a:endParaRPr>
                    </a:p>
                  </a:txBody>
                  <a:tcPr marL="52249" marR="52249" marT="52249" marB="52249"/>
                </a:tc>
                <a:tc>
                  <a:txBody>
                    <a:bodyPr/>
                    <a:lstStyle/>
                    <a:p>
                      <a:pPr>
                        <a:lnSpc>
                          <a:spcPct val="115000"/>
                        </a:lnSpc>
                        <a:spcAft>
                          <a:spcPts val="0"/>
                        </a:spcAft>
                      </a:pPr>
                      <a:r>
                        <a:rPr lang="es-ES" sz="800" dirty="0">
                          <a:effectLst/>
                        </a:rPr>
                        <a:t>Capacitación de los docentes de Biología, Educación para la salud y Química. Buena actitud de los estudiantes  y un plan de trabajo real y completo.</a:t>
                      </a:r>
                      <a:endParaRPr lang="es-ES" sz="900" dirty="0">
                        <a:solidFill>
                          <a:srgbClr val="000000"/>
                        </a:solidFill>
                        <a:effectLst/>
                        <a:latin typeface="Arial" panose="020B0604020202020204" pitchFamily="34" charset="0"/>
                        <a:ea typeface="Arial" panose="020B0604020202020204" pitchFamily="34" charset="0"/>
                      </a:endParaRPr>
                    </a:p>
                  </a:txBody>
                  <a:tcPr marL="52249" marR="52249" marT="52249" marB="52249"/>
                </a:tc>
              </a:tr>
            </a:tbl>
          </a:graphicData>
        </a:graphic>
      </p:graphicFrame>
    </p:spTree>
    <p:extLst>
      <p:ext uri="{BB962C8B-B14F-4D97-AF65-F5344CB8AC3E}">
        <p14:creationId xmlns:p14="http://schemas.microsoft.com/office/powerpoint/2010/main" val="191321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graphicFrame>
        <p:nvGraphicFramePr>
          <p:cNvPr id="5" name="Marcador de contenido 4"/>
          <p:cNvGraphicFramePr>
            <a:graphicFrameLocks noGrp="1"/>
          </p:cNvGraphicFramePr>
          <p:nvPr>
            <p:ph idx="1"/>
          </p:nvPr>
        </p:nvGraphicFramePr>
        <p:xfrm>
          <a:off x="1500822" y="2710974"/>
          <a:ext cx="9190355" cy="2043557"/>
        </p:xfrm>
        <a:graphic>
          <a:graphicData uri="http://schemas.openxmlformats.org/drawingml/2006/table">
            <a:tbl>
              <a:tblPr>
                <a:tableStyleId>{5C22544A-7EE6-4342-B048-85BDC9FD1C3A}</a:tableStyleId>
              </a:tblPr>
              <a:tblGrid>
                <a:gridCol w="1413510"/>
                <a:gridCol w="1210945"/>
                <a:gridCol w="1309370"/>
                <a:gridCol w="1316990"/>
                <a:gridCol w="1313180"/>
                <a:gridCol w="1313180"/>
                <a:gridCol w="1313180"/>
              </a:tblGrid>
              <a:tr h="711200">
                <a:tc>
                  <a:txBody>
                    <a:bodyPr/>
                    <a:lstStyle/>
                    <a:p>
                      <a:pPr>
                        <a:lnSpc>
                          <a:spcPct val="115000"/>
                        </a:lnSpc>
                        <a:spcAft>
                          <a:spcPts val="0"/>
                        </a:spcAft>
                      </a:pPr>
                      <a:r>
                        <a:rPr lang="es-ES" sz="1000">
                          <a:effectLst/>
                        </a:rPr>
                        <a:t>6. ¿Qué papel juega la planeación en el trabajo interdisciplinario y qué características debe tener?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El docente deberá de establecer la fase de planificación de la situación de enseñanza- aprendizaje. Que interpela los aspectos didácticos.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Para hacer un trabajo interdisciplinario la planeación sirve para poder interrelacionarnos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La planeación en este esquema juega un papel importante porque da la pauta a la realización de las diferentes actividades, con el mismo propósito.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En vista de los tiempos actuales es importante realizar cambios en la enseñanza. Las características serian entendible, lenguaje no complicado, divertido, lúdica, económica y que haya resultados a corto plazo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Indispensable para el desarrollo integral del alumno. </a:t>
                      </a:r>
                      <a:endParaRPr lang="es-ES" sz="1100">
                        <a:effectLst/>
                      </a:endParaRPr>
                    </a:p>
                    <a:p>
                      <a:pPr>
                        <a:lnSpc>
                          <a:spcPct val="115000"/>
                        </a:lnSpc>
                        <a:spcAft>
                          <a:spcPts val="0"/>
                        </a:spcAft>
                      </a:pPr>
                      <a:r>
                        <a:rPr lang="es-ES" sz="1000">
                          <a:effectLst/>
                        </a:rPr>
                        <a:t>Reuniones entre directivos y docentes, establecer fechas de trabajo accesibles para todos los involucrados, hasta alcanzar el objetivo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dirty="0">
                          <a:effectLst/>
                        </a:rPr>
                        <a:t>La planeación es fundamental para alcanzar el objetivo propuesto. </a:t>
                      </a:r>
                      <a:endParaRPr lang="es-ES" sz="1100" dirty="0">
                        <a:effectLst/>
                      </a:endParaRPr>
                    </a:p>
                    <a:p>
                      <a:pPr>
                        <a:lnSpc>
                          <a:spcPct val="115000"/>
                        </a:lnSpc>
                        <a:spcAft>
                          <a:spcPts val="0"/>
                        </a:spcAft>
                      </a:pPr>
                      <a:r>
                        <a:rPr lang="es-ES" sz="1000" dirty="0">
                          <a:effectLst/>
                        </a:rPr>
                        <a:t>Reuniones de trabajo calendarizadas y una supervisión adecuada hasta alcanzar el objetivo.</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6" name="Tabla 5"/>
          <p:cNvGraphicFramePr>
            <a:graphicFrameLocks noGrp="1"/>
          </p:cNvGraphicFramePr>
          <p:nvPr/>
        </p:nvGraphicFramePr>
        <p:xfrm>
          <a:off x="1500822" y="2710974"/>
          <a:ext cx="9190355" cy="2043557"/>
        </p:xfrm>
        <a:graphic>
          <a:graphicData uri="http://schemas.openxmlformats.org/drawingml/2006/table">
            <a:tbl>
              <a:tblPr>
                <a:tableStyleId>{5C22544A-7EE6-4342-B048-85BDC9FD1C3A}</a:tableStyleId>
              </a:tblPr>
              <a:tblGrid>
                <a:gridCol w="1413510"/>
                <a:gridCol w="1210945"/>
                <a:gridCol w="1309370"/>
                <a:gridCol w="1316990"/>
                <a:gridCol w="1313180"/>
                <a:gridCol w="1313180"/>
                <a:gridCol w="1313180"/>
              </a:tblGrid>
              <a:tr h="711200">
                <a:tc>
                  <a:txBody>
                    <a:bodyPr/>
                    <a:lstStyle/>
                    <a:p>
                      <a:pPr>
                        <a:lnSpc>
                          <a:spcPct val="115000"/>
                        </a:lnSpc>
                        <a:spcAft>
                          <a:spcPts val="0"/>
                        </a:spcAft>
                      </a:pPr>
                      <a:r>
                        <a:rPr lang="es-ES" sz="1000">
                          <a:effectLst/>
                        </a:rPr>
                        <a:t>6. ¿Qué papel juega la planeación en el trabajo interdisciplinario y qué características debe tener?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nSpc>
                          <a:spcPct val="115000"/>
                        </a:lnSpc>
                        <a:spcAft>
                          <a:spcPts val="0"/>
                        </a:spcAft>
                      </a:pPr>
                      <a:r>
                        <a:rPr lang="es-ES" sz="1000">
                          <a:effectLst/>
                        </a:rPr>
                        <a:t>El docente deberá de establecer la fase de planificación de la situación de enseñanza- aprendizaje. Que interpela los aspectos didácticos.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Para hacer un trabajo interdisciplinario la planeación sirve para poder interrelacionarnos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La planeación en este esquema juega un papel importante porque da la pauta a la realización de las diferentes actividades, con el mismo propósito.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En vista de los tiempos actuales es importante realizar cambios en la enseñanza. Las características serian entendible, lenguaje no complicado, divertido, lúdica, económica y que haya resultados a corto plazo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Indispensable para el desarrollo integral del alumno. </a:t>
                      </a:r>
                      <a:endParaRPr lang="es-ES" sz="1100">
                        <a:effectLst/>
                      </a:endParaRPr>
                    </a:p>
                    <a:p>
                      <a:pPr>
                        <a:lnSpc>
                          <a:spcPct val="115000"/>
                        </a:lnSpc>
                        <a:spcAft>
                          <a:spcPts val="0"/>
                        </a:spcAft>
                      </a:pPr>
                      <a:r>
                        <a:rPr lang="es-ES" sz="1000">
                          <a:effectLst/>
                        </a:rPr>
                        <a:t>Reuniones entre directivos y docentes, establecer fechas de trabajo accesibles para todos los involucrados, hasta alcanzar el objetivo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dirty="0">
                          <a:effectLst/>
                        </a:rPr>
                        <a:t>La planeación es fundamental para alcanzar el objetivo propuesto. </a:t>
                      </a:r>
                      <a:endParaRPr lang="es-ES" sz="1100" dirty="0">
                        <a:effectLst/>
                      </a:endParaRPr>
                    </a:p>
                    <a:p>
                      <a:pPr>
                        <a:lnSpc>
                          <a:spcPct val="115000"/>
                        </a:lnSpc>
                        <a:spcAft>
                          <a:spcPts val="0"/>
                        </a:spcAft>
                      </a:pPr>
                      <a:r>
                        <a:rPr lang="es-ES" sz="1000" dirty="0">
                          <a:effectLst/>
                        </a:rPr>
                        <a:t>Reuniones de trabajo calendarizadas y una supervisión adecuada hasta alcanzar el objetivo.</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414170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PROYECTO  3</a:t>
            </a:r>
            <a:endParaRPr lang="es-ES" dirty="0"/>
          </a:p>
        </p:txBody>
      </p:sp>
      <p:graphicFrame>
        <p:nvGraphicFramePr>
          <p:cNvPr id="4" name="Marcador de contenido 3"/>
          <p:cNvGraphicFramePr>
            <a:graphicFrameLocks noGrp="1"/>
          </p:cNvGraphicFramePr>
          <p:nvPr>
            <p:ph idx="1"/>
          </p:nvPr>
        </p:nvGraphicFramePr>
        <p:xfrm>
          <a:off x="1498917" y="2849023"/>
          <a:ext cx="9194165" cy="2089150"/>
        </p:xfrm>
        <a:graphic>
          <a:graphicData uri="http://schemas.openxmlformats.org/drawingml/2006/table">
            <a:tbl>
              <a:tblPr>
                <a:tableStyleId>{5C22544A-7EE6-4342-B048-85BDC9FD1C3A}</a:tableStyleId>
              </a:tblPr>
              <a:tblGrid>
                <a:gridCol w="1413510"/>
                <a:gridCol w="2524125"/>
                <a:gridCol w="2339975"/>
                <a:gridCol w="2916555"/>
              </a:tblGrid>
              <a:tr h="228600">
                <a:tc>
                  <a:txBody>
                    <a:bodyPr/>
                    <a:lstStyle/>
                    <a:p>
                      <a:pPr algn="ctr">
                        <a:lnSpc>
                          <a:spcPct val="115000"/>
                        </a:lnSpc>
                        <a:spcAft>
                          <a:spcPts val="0"/>
                        </a:spcAft>
                      </a:pPr>
                      <a:r>
                        <a:rPr lang="es-ES" sz="1000">
                          <a:effectLst/>
                        </a:rPr>
                        <a:t>Puntos a considerar</a:t>
                      </a:r>
                      <a:endParaRPr lang="es-ES" sz="1100">
                        <a:effectLst/>
                      </a:endParaRPr>
                    </a:p>
                    <a:p>
                      <a:pPr algn="ctr">
                        <a:lnSpc>
                          <a:spcPct val="115000"/>
                        </a:lnSpc>
                        <a:spcAft>
                          <a:spcPts val="0"/>
                        </a:spcAft>
                      </a:pPr>
                      <a:r>
                        <a:rPr lang="es-ES" sz="1000">
                          <a:effectLst/>
                        </a:rPr>
                        <a:t>obre el aprendizaje cooperativo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algn="ctr">
                        <a:lnSpc>
                          <a:spcPct val="115000"/>
                        </a:lnSpc>
                        <a:spcAft>
                          <a:spcPts val="0"/>
                        </a:spcAft>
                        <a:tabLst>
                          <a:tab pos="1284605" algn="l"/>
                          <a:tab pos="1906270" algn="ctr"/>
                        </a:tabLst>
                      </a:pPr>
                      <a:r>
                        <a:rPr lang="es-ES" sz="1000">
                          <a:effectLst/>
                        </a:rPr>
                        <a:t>Propuesta F. Díaz Barriga</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tabLst>
                          <a:tab pos="1284605" algn="l"/>
                          <a:tab pos="1906270" algn="ctr"/>
                        </a:tabLst>
                      </a:pPr>
                      <a:r>
                        <a:rPr lang="es-ES" sz="1000">
                          <a:effectLst/>
                        </a:rPr>
                        <a:t>Propuesta Personal</a:t>
                      </a:r>
                      <a:endParaRPr lang="es-E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000">
                          <a:effectLst/>
                        </a:rPr>
                        <a:t>Propuesta Grupo Heterogéneo</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r>
              <a:tr h="711200">
                <a:tc>
                  <a:txBody>
                    <a:bodyPr/>
                    <a:lstStyle/>
                    <a:p>
                      <a:pPr>
                        <a:lnSpc>
                          <a:spcPct val="115000"/>
                        </a:lnSpc>
                        <a:spcAft>
                          <a:spcPts val="0"/>
                        </a:spcAft>
                      </a:pPr>
                      <a:r>
                        <a:rPr lang="es-ES" sz="1000">
                          <a:effectLst/>
                        </a:rPr>
                        <a:t>1. ¿Qué es?</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228600" algn="just">
                        <a:lnSpc>
                          <a:spcPct val="115000"/>
                        </a:lnSpc>
                        <a:spcAft>
                          <a:spcPts val="0"/>
                        </a:spcAft>
                      </a:pPr>
                      <a:r>
                        <a:rPr lang="es-ES" sz="1100">
                          <a:effectLst/>
                        </a:rPr>
                        <a:t>El aprendizaje cooperativo es el empleo didáctico de grupos pequeños en el que los alumnos trabajan juntos para obtener los mejores resultados de aprendizaje tanto en lo individual como en los demás.</a:t>
                      </a:r>
                    </a:p>
                    <a:p>
                      <a:pPr>
                        <a:lnSpc>
                          <a:spcPct val="115000"/>
                        </a:lnSpc>
                        <a:spcAft>
                          <a:spcPts val="0"/>
                        </a:spcAft>
                      </a:pPr>
                      <a:r>
                        <a:rPr lang="es-ES" sz="1000">
                          <a:effectLst/>
                        </a:rPr>
                        <a:t> </a:t>
                      </a:r>
                      <a:endParaRPr lang="es-E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000">
                          <a:effectLst/>
                        </a:rPr>
                        <a:t>Es el conjunto de disciplinas combinadas para dar un resultado</a:t>
                      </a:r>
                      <a:endParaRPr lang="es-E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0"/>
                        </a:spcAft>
                      </a:pPr>
                      <a:r>
                        <a:rPr lang="es-ES" sz="1000" dirty="0">
                          <a:effectLst/>
                        </a:rPr>
                        <a:t> </a:t>
                      </a:r>
                      <a:endParaRPr lang="es-ES" sz="1100" dirty="0">
                        <a:effectLst/>
                      </a:endParaRPr>
                    </a:p>
                    <a:p>
                      <a:pPr>
                        <a:lnSpc>
                          <a:spcPct val="115000"/>
                        </a:lnSpc>
                        <a:spcAft>
                          <a:spcPts val="0"/>
                        </a:spcAft>
                      </a:pPr>
                      <a:r>
                        <a:rPr lang="es-ES" sz="1000" dirty="0">
                          <a:effectLst/>
                        </a:rPr>
                        <a:t>Es la integración de las materias de Biología, Educación para la salud y Química en un objetivo común.</a:t>
                      </a:r>
                      <a:endParaRPr lang="es-E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6767442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2289</Words>
  <Application>Microsoft Office PowerPoint</Application>
  <PresentationFormat>Panorámica</PresentationFormat>
  <Paragraphs>253</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Calibri Light</vt:lpstr>
      <vt:lpstr>Century Gothic</vt:lpstr>
      <vt:lpstr>Tema de Office</vt:lpstr>
      <vt:lpstr>PROYECTO REFLEXIONES</vt:lpstr>
      <vt:lpstr>PROYECTO 3</vt:lpstr>
      <vt:lpstr>PROYECTO 3</vt:lpstr>
      <vt:lpstr>PROYECTO  3</vt:lpstr>
      <vt:lpstr>PROYECTO  3</vt:lpstr>
      <vt:lpstr>PROYECTO  3</vt:lpstr>
      <vt:lpstr>PROYECTO  3</vt:lpstr>
      <vt:lpstr>PROYECTO  3</vt:lpstr>
      <vt:lpstr>PROYECTO  3</vt:lpstr>
      <vt:lpstr>PROYECTO  3</vt:lpstr>
      <vt:lpstr>PROYECTO  3</vt:lpstr>
      <vt:lpstr>PROYECTO   3</vt:lpstr>
      <vt:lpstr>PROYECTO  3</vt:lpstr>
      <vt:lpstr>PROYECTO  3</vt:lpstr>
      <vt:lpstr>PROYECTO  3</vt:lpstr>
      <vt:lpstr>PROYECTO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10</cp:revision>
  <dcterms:created xsi:type="dcterms:W3CDTF">2017-10-25T22:00:09Z</dcterms:created>
  <dcterms:modified xsi:type="dcterms:W3CDTF">2017-10-29T16:12:58Z</dcterms:modified>
</cp:coreProperties>
</file>