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69" r:id="rId3"/>
    <p:sldId id="270" r:id="rId4"/>
    <p:sldId id="293" r:id="rId5"/>
    <p:sldId id="297" r:id="rId6"/>
    <p:sldId id="298" r:id="rId7"/>
    <p:sldId id="299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5" r:id="rId18"/>
    <p:sldId id="286" r:id="rId19"/>
    <p:sldId id="300" r:id="rId20"/>
    <p:sldId id="302" r:id="rId21"/>
    <p:sldId id="303" r:id="rId22"/>
    <p:sldId id="304" r:id="rId23"/>
    <p:sldId id="305" r:id="rId24"/>
    <p:sldId id="301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>
        <p:scale>
          <a:sx n="110" d="100"/>
          <a:sy n="110" d="100"/>
        </p:scale>
        <p:origin x="216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3D4C7-54B6-4069-88C7-5D6BA29E1368}" type="datetimeFigureOut">
              <a:rPr lang="es-MX" smtClean="0"/>
              <a:t>09/05/2019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211B-CC8F-43D2-B201-9DE1DAE43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22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4211B-CC8F-43D2-B201-9DE1DAE43DF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4211B-CC8F-43D2-B201-9DE1DAE43DF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2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91A77C-C238-472F-851C-37A25CD7BF8A}" type="datetimeFigureOut">
              <a:rPr lang="es-MX" smtClean="0"/>
              <a:pPr/>
              <a:t>09/05/2019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97976-EB80-43DC-AC26-1298465CEB2F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 descr="Resultado de imagen para unila simb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8724" name="Picture 4" descr="Resultado de imagen para unila simb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52736"/>
            <a:ext cx="2376264" cy="720080"/>
          </a:xfrm>
          <a:prstGeom prst="rect">
            <a:avLst/>
          </a:prstGeom>
          <a:noFill/>
        </p:spPr>
      </p:pic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808313" cy="83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827584" y="21328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erlin Sans FB" pitchFamily="34" charset="0"/>
              </a:rPr>
              <a:t>Preparatoria Clave 6939 (Campus Cuautla)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46832"/>
              </p:ext>
            </p:extLst>
          </p:nvPr>
        </p:nvGraphicFramePr>
        <p:xfrm>
          <a:off x="539552" y="3284984"/>
          <a:ext cx="835292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NOMBRE DEL PROYECTO INTERDISCIPLINARIO: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9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Relación entre la actividad física y el rendimiento académico en alumnos de quinto año de preparatoria de la UNILA (Campus Cuautla)</a:t>
                      </a:r>
                      <a:endParaRPr lang="es-MX" sz="1900" b="1" kern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90654"/>
              </p:ext>
            </p:extLst>
          </p:nvPr>
        </p:nvGraphicFramePr>
        <p:xfrm>
          <a:off x="395536" y="1093521"/>
          <a:ext cx="8496944" cy="460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2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Objetivos por Asignatura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kern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0623">
                <a:tc>
                  <a:txBody>
                    <a:bodyPr/>
                    <a:lstStyle/>
                    <a:p>
                      <a:r>
                        <a:rPr kumimoji="0" lang="es-MX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Química</a:t>
                      </a:r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Facilitar al estudiante el aprendizaje de la química </a:t>
                      </a:r>
                      <a:r>
                        <a:rPr kumimoji="0" lang="es-MX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concretamente en:</a:t>
                      </a:r>
                    </a:p>
                    <a:p>
                      <a:r>
                        <a:rPr kumimoji="0" lang="es-MX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1.- Aspectos que rigen el comportamiento de la energía y la materia.</a:t>
                      </a:r>
                    </a:p>
                    <a:p>
                      <a:r>
                        <a:rPr kumimoji="0" lang="es-MX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2.- Propiedades y leyes de los gases.</a:t>
                      </a:r>
                    </a:p>
                    <a:p>
                      <a:endParaRPr kumimoji="0" lang="es-MX" sz="16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es-MX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Educación</a:t>
                      </a:r>
                      <a:r>
                        <a:rPr kumimoji="0" lang="es-MX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Física</a:t>
                      </a:r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Fomentar el hábito de la  realización del  ejercicio físico, desarrollar el conocimiento de los gastos calóricos mediante el consumo de energía, para obtener un resultado efectivo. </a:t>
                      </a:r>
                    </a:p>
                    <a:p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s-MX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Matemáticas</a:t>
                      </a:r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</a:p>
                    <a:p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Reafirmar los conocimientos adquiridos en el aula e incrementar el gusto por las matemáticas y que el estudiante se percate en la herramienta tan importante que son las matemáticas para resolver problemas significativos de su entorno.</a:t>
                      </a:r>
                    </a:p>
                    <a:p>
                      <a:endParaRPr kumimoji="0"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15593"/>
              </p:ext>
            </p:extLst>
          </p:nvPr>
        </p:nvGraphicFramePr>
        <p:xfrm>
          <a:off x="323528" y="692696"/>
          <a:ext cx="8496944" cy="356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Objetivo Común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66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s-MX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Objetivo común:</a:t>
                      </a:r>
                      <a:endParaRPr kumimoji="0" lang="es-MX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Que los alumnos integren los conocimientos de Química, Educación Física y Matemáticas en el diseño de un programa de ejercicio físico que los ayude a tener una buena salud y potencializar un mayor rendimiento académico.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952328" cy="21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0862"/>
              </p:ext>
            </p:extLst>
          </p:nvPr>
        </p:nvGraphicFramePr>
        <p:xfrm>
          <a:off x="1331640" y="1013657"/>
          <a:ext cx="6984776" cy="318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4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Pregunta generadora, pregunta guía, problema a abordar, asunto a resolver o a probar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8651">
                <a:tc>
                  <a:txBody>
                    <a:bodyPr/>
                    <a:lstStyle/>
                    <a:p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¿El ejercicio físico  o actividad física ayuda a los estudiantes a obtener mejor rendimiento académico?</a:t>
                      </a:r>
                    </a:p>
                    <a:p>
                      <a:endParaRPr kumimoji="0" lang="es-MX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¿Cuáles son los intercambios químicos que suceden en el organismo al realizar ejercicio físico?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Resultado de imagen para actividad fi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3168352" cy="1774277"/>
          </a:xfrm>
          <a:prstGeom prst="rect">
            <a:avLst/>
          </a:prstGeom>
          <a:noFill/>
        </p:spPr>
      </p:pic>
      <p:pic>
        <p:nvPicPr>
          <p:cNvPr id="5" name="Picture 4" descr="Resultado de imagen para persona estudi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83520"/>
            <a:ext cx="1872208" cy="1983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77667"/>
              </p:ext>
            </p:extLst>
          </p:nvPr>
        </p:nvGraphicFramePr>
        <p:xfrm>
          <a:off x="683568" y="908720"/>
          <a:ext cx="7416824" cy="508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95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Contenido. Temas propuestos, organizados en forma cronológica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kern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kern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kern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5074">
                <a:tc>
                  <a:txBody>
                    <a:bodyPr/>
                    <a:lstStyle/>
                    <a:p>
                      <a:endParaRPr kumimoji="0" lang="es-MX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8350"/>
              </p:ext>
            </p:extLst>
          </p:nvPr>
        </p:nvGraphicFramePr>
        <p:xfrm>
          <a:off x="395536" y="2492895"/>
          <a:ext cx="806489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592288"/>
              </a:tblGrid>
              <a:tr h="31833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Química III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Educación Física V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Matemáticas V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71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s-MX" sz="1200" b="1" u="none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 I.</a:t>
                      </a:r>
                      <a:r>
                        <a:rPr lang="es-MX" sz="1200" b="1" u="none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ENERGIA,  LA  MATERIA Y LOS CAMBIOS. Energía</a:t>
                      </a:r>
                      <a:r>
                        <a:rPr lang="es-MX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motor de la humanidad.   Energía potencial y cinética. Transferencia y transformación de la energía. Trabajo, calor y temperatura.</a:t>
                      </a:r>
                      <a:endParaRPr lang="es-MX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UNIDAD II: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NOCIONES GENERALES  DE NUTRICION E HIGIENE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Unidad 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Relaciones y funciones</a:t>
                      </a:r>
                    </a:p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9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 II.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AIRE,INTANGIBLE PERO VITAL ¿Que es el aire ?.Ley de Boyle. El aire que inhalamos y el que exhalamos.</a:t>
                      </a: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UNIDAD IV: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PROCESO DE AAPTACION A LA ACTIVIDAD FISICA II</a:t>
                      </a:r>
                    </a:p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Unidad IV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Sistemas de coordenadas y algunos conceptos básicos</a:t>
                      </a:r>
                    </a:p>
                  </a:txBody>
                  <a:tcPr/>
                </a:tc>
              </a:tr>
              <a:tr h="708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 V. 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Alimentos combustibles para la vida. Requerimientos energéticos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Unidad IV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Unidad VI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Ecuaciones de primer grado</a:t>
                      </a:r>
                    </a:p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0448"/>
              </p:ext>
            </p:extLst>
          </p:nvPr>
        </p:nvGraphicFramePr>
        <p:xfrm>
          <a:off x="323528" y="980728"/>
          <a:ext cx="8568952" cy="497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71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PLANEACIÒN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 Propuestas: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1.- Investigación de campo sobre los hábitos alimentación de los alumnos.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2.- Investigación de campo sobre la vida deportiva de los alumnos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3.- Investigación documental sobre los tipos, transferencia y transformación</a:t>
                      </a:r>
                      <a:r>
                        <a:rPr kumimoji="0" lang="es-MX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la energía.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Síntesis de</a:t>
                      </a:r>
                      <a:r>
                        <a:rPr kumimoji="0" lang="es-MX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información en un mapa conceptual. Exposición del tema ante el grupo. </a:t>
                      </a:r>
                      <a:endParaRPr kumimoji="0" lang="es-MX" sz="1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73050" lvl="0" indent="-27305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4.- Investigación documental sobre el trabajo, calor y temperatura y su relación con el     ejercicio físico.</a:t>
                      </a:r>
                    </a:p>
                    <a:p>
                      <a:pPr marL="273050" lvl="0" indent="-27305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5.- Investigación documental sobre la ley de Boyle-Mariotte y su relación con el intercambio gaseoso en la respiración.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6.- Investigación documental de funciones, dominio, rango y gráficas.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7.- Graficar los datos de la encuesta y obtener su función, dominio y rango.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8.- Investigación documental acerca de la nutrición y el ejercicio físico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9.- Investigación documental métodos del entrenamiento físico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07390"/>
              </p:ext>
            </p:extLst>
          </p:nvPr>
        </p:nvGraphicFramePr>
        <p:xfrm>
          <a:off x="323528" y="908721"/>
          <a:ext cx="856895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6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INSTRUMENTOS DE EVALUACIÓN UTILIZADOS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kern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1.- Encuesta y gráfica de los hábitos alimenticios de los alumnos.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2.- Encuesta y gráfica sobre la vida deportiva de los alumnos.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3.- Mapa conceptual sobre los tipos de transferencia y transformación de la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energía.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4.- Resolución de un cuestionario y un collage en donde se explique los conceptos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de trabajo, calor y temperatura y su relación con el ejercicio físico.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5.- Realización de un pulmón artificial y exposición de la ley de Boyle-</a:t>
                      </a:r>
                      <a:r>
                        <a:rPr kumimoji="0" lang="es-MX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Mariotte</a:t>
                      </a: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por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los estudiantes.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6.- Mapa tipo sol de los tipos de funciones que existen.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7.- Gráficas especificando función,</a:t>
                      </a:r>
                      <a:r>
                        <a:rPr kumimoji="0" lang="es-MX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s-MX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dominio y rango.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8.- Síntesis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9.- Test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8941"/>
              </p:ext>
            </p:extLst>
          </p:nvPr>
        </p:nvGraphicFramePr>
        <p:xfrm>
          <a:off x="251520" y="1412776"/>
          <a:ext cx="849694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209"/>
                <a:gridCol w="26047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Tiempo Destinado Promedio</a:t>
                      </a:r>
                      <a:r>
                        <a:rPr lang="es-MX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Extraclase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1.- Encuesta y gráfica de los</a:t>
                      </a:r>
                      <a:r>
                        <a:rPr lang="es-MX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hábitos alimenticios.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3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2.- Encuesta y gráfica sobre la vida deportiva</a:t>
                      </a:r>
                      <a:r>
                        <a:rPr lang="es-MX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de los alumnos.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3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3.- Mapa conceptual de transferencia de energía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3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4.- Investigación documental sobre trabajo, calor y temperatura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3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5.- Ley de Boyle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4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76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6.- Mapa tipo</a:t>
                      </a:r>
                      <a:r>
                        <a:rPr lang="es-MX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sol de los tipos de funciones que existen.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s-MX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7.- Gráficas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2 Horas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8.- Síntesis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2 Horas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9.- Acondicionamiento físico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1 Hora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764704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TIEMPOS DEDICADOS PARA LA REALIZACIÒN DEL PROYECTO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1206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646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34076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latin typeface="Arial" pitchFamily="34" charset="0"/>
                <a:cs typeface="Arial" pitchFamily="34" charset="0"/>
              </a:rPr>
              <a:t>Libros</a:t>
            </a:r>
          </a:p>
          <a:p>
            <a:pPr lvl="0"/>
            <a:r>
              <a:rPr lang="es-MX" sz="1600" dirty="0">
                <a:latin typeface="Arial" pitchFamily="34" charset="0"/>
                <a:cs typeface="Arial" pitchFamily="34" charset="0"/>
              </a:rPr>
              <a:t>1.Leithold L .Algebra y trigonometría con Geometría analítica. Oxford.2011</a:t>
            </a:r>
          </a:p>
          <a:p>
            <a:pPr lvl="0"/>
            <a:r>
              <a:rPr lang="es-MX" sz="1600" dirty="0">
                <a:latin typeface="Arial" pitchFamily="34" charset="0"/>
                <a:cs typeface="Arial" pitchFamily="34" charset="0"/>
              </a:rPr>
              <a:t>2. Phillips E P. Algebra con aplicaciones. Oxford. 1988</a:t>
            </a:r>
          </a:p>
          <a:p>
            <a:pPr lvl="0"/>
            <a:r>
              <a:rPr lang="es-MX" sz="1600" dirty="0">
                <a:latin typeface="Arial" pitchFamily="34" charset="0"/>
                <a:cs typeface="Arial" pitchFamily="34" charset="0"/>
              </a:rPr>
              <a:t>3.Shenk. Calculo y geometría analítica. Trillas. 1997.</a:t>
            </a:r>
          </a:p>
          <a:p>
            <a:pPr lvl="0"/>
            <a:r>
              <a:rPr lang="es-MX" sz="1600" dirty="0">
                <a:latin typeface="Arial" pitchFamily="34" charset="0"/>
                <a:cs typeface="Arial" pitchFamily="34" charset="0"/>
              </a:rPr>
              <a:t>4.Sullivan. Trigonometría  y Geometría analítica. Cuarta edición. Prentice hall. 1997</a:t>
            </a:r>
          </a:p>
          <a:p>
            <a:pPr lvl="0"/>
            <a:r>
              <a:rPr lang="es-ES" sz="1600" dirty="0">
                <a:latin typeface="Arial" pitchFamily="34" charset="0"/>
                <a:cs typeface="Arial" pitchFamily="34" charset="0"/>
              </a:rPr>
              <a:t>5.Sosa A. et al. Química. México, Pearson 2013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600" dirty="0">
                <a:latin typeface="Arial" pitchFamily="34" charset="0"/>
                <a:cs typeface="Arial" pitchFamily="34" charset="0"/>
              </a:rPr>
              <a:t>6. Ramírez V. Química General. México, Grupo editorial patria 2014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600" dirty="0">
                <a:latin typeface="Arial" pitchFamily="34" charset="0"/>
                <a:cs typeface="Arial" pitchFamily="34" charset="0"/>
              </a:rPr>
              <a:t>7. Velázquez R, Martínez Y. Química, Esfinge, segunda edición 2016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600" dirty="0">
                <a:latin typeface="Arial" pitchFamily="34" charset="0"/>
                <a:cs typeface="Arial" pitchFamily="34" charset="0"/>
              </a:rPr>
              <a:t>8. Garritz, A., Chamizo, J.A., Química.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Washington, Delaware, E.U.A., Addison-Wesley Iberoamericana, 1994.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r>
              <a:rPr lang="es-MX" sz="1600" dirty="0">
                <a:latin typeface="Arial" pitchFamily="34" charset="0"/>
                <a:ea typeface="+mj-ea"/>
                <a:cs typeface="Arial" pitchFamily="34" charset="0"/>
              </a:rPr>
              <a:t>9. Principios del entrenamiento de la fuerza y del acondicionamiento físico </a:t>
            </a:r>
            <a:r>
              <a:rPr lang="es-MX" sz="1600" dirty="0" smtClean="0">
                <a:latin typeface="Arial" pitchFamily="34" charset="0"/>
                <a:ea typeface="+mj-ea"/>
                <a:cs typeface="Arial" pitchFamily="34" charset="0"/>
              </a:rPr>
              <a:t>2007. Editorial Trillas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67744" y="69269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Bibliografía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42" y="4509120"/>
            <a:ext cx="18573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3996"/>
              </p:ext>
            </p:extLst>
          </p:nvPr>
        </p:nvGraphicFramePr>
        <p:xfrm>
          <a:off x="683568" y="1412776"/>
          <a:ext cx="7848872" cy="45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3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EQUIPO 1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MX" b="1" kern="1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ASIGNATURA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kern="1400" baseline="0" dirty="0" smtClean="0">
                          <a:latin typeface="Arial" pitchFamily="34" charset="0"/>
                          <a:cs typeface="Arial" pitchFamily="34" charset="0"/>
                        </a:rPr>
                        <a:t>Rosalba Alamán García</a:t>
                      </a:r>
                      <a:endParaRPr lang="es-MX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kern="1400" baseline="0" dirty="0" smtClean="0">
                          <a:latin typeface="Arial" pitchFamily="34" charset="0"/>
                          <a:cs typeface="Arial" pitchFamily="34" charset="0"/>
                        </a:rPr>
                        <a:t>Química III</a:t>
                      </a:r>
                      <a:endParaRPr lang="es-MX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kern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Petra Dolores Monge Rodríguez</a:t>
                      </a:r>
                      <a:endParaRPr lang="es-MX" kern="14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kern="1400" baseline="0" dirty="0" smtClean="0">
                          <a:latin typeface="Arial" pitchFamily="34" charset="0"/>
                          <a:cs typeface="Arial" pitchFamily="34" charset="0"/>
                        </a:rPr>
                        <a:t>Educación Física V</a:t>
                      </a:r>
                      <a:endParaRPr lang="es-MX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kern="1400" baseline="0" dirty="0" smtClean="0">
                          <a:latin typeface="Arial" pitchFamily="34" charset="0"/>
                          <a:cs typeface="Arial" pitchFamily="34" charset="0"/>
                        </a:rPr>
                        <a:t>José Luis Valencia Castillo</a:t>
                      </a:r>
                      <a:endParaRPr lang="es-MX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kern="1400" baseline="0" dirty="0" smtClean="0">
                          <a:latin typeface="Arial" pitchFamily="34" charset="0"/>
                          <a:cs typeface="Arial" pitchFamily="34" charset="0"/>
                        </a:rPr>
                        <a:t>Matemáticas V</a:t>
                      </a:r>
                      <a:endParaRPr lang="es-MX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kern="1400" baseline="0" dirty="0" smtClean="0">
                          <a:latin typeface="Arial" pitchFamily="34" charset="0"/>
                          <a:cs typeface="Arial" pitchFamily="34" charset="0"/>
                        </a:rPr>
                        <a:t>Ciclo </a:t>
                      </a:r>
                      <a:r>
                        <a:rPr lang="es-MX" b="0" kern="1400" baseline="0" smtClean="0">
                          <a:latin typeface="Arial" pitchFamily="34" charset="0"/>
                          <a:cs typeface="Arial" pitchFamily="34" charset="0"/>
                        </a:rPr>
                        <a:t>Escolar 2019-2020</a:t>
                      </a:r>
                      <a:endParaRPr lang="es-MX" b="0" kern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kern="1400" baseline="0" dirty="0" smtClean="0">
                          <a:latin typeface="Arial" pitchFamily="34" charset="0"/>
                          <a:cs typeface="Arial" pitchFamily="34" charset="0"/>
                        </a:rPr>
                        <a:t>5to. Año </a:t>
                      </a:r>
                      <a:endParaRPr lang="es-MX" b="0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12068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764704"/>
            <a:ext cx="622043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6840760" cy="60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0562"/>
            <a:ext cx="6048672" cy="59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340768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itchFamily="34" charset="0"/>
                <a:cs typeface="Arial" pitchFamily="34" charset="0"/>
              </a:rPr>
              <a:t>Paginas web.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1. Activación física y deporte: su influencia en el desempeño académico </a:t>
            </a:r>
          </a:p>
          <a:p>
            <a:r>
              <a:rPr lang="es-MX" sz="1400" u="sng" dirty="0">
                <a:latin typeface="Arial" pitchFamily="34" charset="0"/>
                <a:cs typeface="Arial" pitchFamily="34" charset="0"/>
              </a:rPr>
              <a:t>http://www.redalyc.org/pdf/461/46142596016.pdf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2. Hacia un paradigma de la actividad física como elemento articulador entre la salud y el aprendizaje.</a:t>
            </a:r>
          </a:p>
          <a:p>
            <a:r>
              <a:rPr lang="es-MX" sz="1400" u="sng" dirty="0">
                <a:latin typeface="Arial" pitchFamily="34" charset="0"/>
                <a:cs typeface="Arial" pitchFamily="34" charset="0"/>
              </a:rPr>
              <a:t>http://www.scielo.org.mx/scielo.php?script=sci_arttext&amp;pid=S0036-36342015000400004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3.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El impacto de la actividad física y el deporte sobre la salud, la cognición, la socialización y el rendimiento académico: una revisión teórica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400" u="sng" dirty="0">
                <a:latin typeface="Arial" pitchFamily="34" charset="0"/>
                <a:cs typeface="Arial" pitchFamily="34" charset="0"/>
              </a:rPr>
              <a:t>http://www.scielo.org.co/pdf/res/n18/n18a08.pdf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4. El cerebro que aprende</a:t>
            </a:r>
          </a:p>
          <a:p>
            <a:r>
              <a:rPr lang="es-MX" sz="1400" u="sng" dirty="0">
                <a:latin typeface="Arial" pitchFamily="34" charset="0"/>
                <a:cs typeface="Arial" pitchFamily="34" charset="0"/>
              </a:rPr>
              <a:t>http://www.redalyc.org/pdf/396/39617332014.pdf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dirty="0">
                <a:latin typeface="Arial" pitchFamily="34" charset="0"/>
                <a:cs typeface="Arial" pitchFamily="34" charset="0"/>
              </a:rPr>
              <a:t>Paginas web.</a:t>
            </a:r>
          </a:p>
          <a:p>
            <a:pPr lvl="0"/>
            <a:r>
              <a:rPr lang="es-MX" sz="1400" dirty="0">
                <a:latin typeface="Arial" pitchFamily="34" charset="0"/>
                <a:cs typeface="Arial" pitchFamily="34" charset="0"/>
              </a:rPr>
              <a:t>5.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El impacto de la actividad física y el deporte sobre la salud, la cognición, la socialización y el rendimiento académico: una revisión teórica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u="sng" dirty="0">
                <a:latin typeface="Arial" pitchFamily="34" charset="0"/>
                <a:cs typeface="Arial" pitchFamily="34" charset="0"/>
              </a:rPr>
              <a:t>http://www.scielo.org.co/pdf/res/n18/n18a08.pdf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dirty="0">
                <a:latin typeface="Arial" pitchFamily="34" charset="0"/>
                <a:cs typeface="Arial" pitchFamily="34" charset="0"/>
              </a:rPr>
              <a:t>6.relacion entre la actividad física y el rendimiento académico en estudiantes</a:t>
            </a:r>
          </a:p>
          <a:p>
            <a:pPr lvl="0"/>
            <a:r>
              <a:rPr lang="es-MX" sz="1400" u="sng" dirty="0">
                <a:latin typeface="Arial" pitchFamily="34" charset="0"/>
                <a:cs typeface="Arial" pitchFamily="34" charset="0"/>
              </a:rPr>
              <a:t>http://</a:t>
            </a:r>
            <a:r>
              <a:rPr lang="es-MX" sz="1400" u="sng" dirty="0" smtClean="0">
                <a:latin typeface="Arial" pitchFamily="34" charset="0"/>
                <a:cs typeface="Arial" pitchFamily="34" charset="0"/>
              </a:rPr>
              <a:t>eprints.uanl.mx/6911/1/1080146424.pdf</a:t>
            </a:r>
            <a:endParaRPr lang="es-MX" sz="1400" u="sng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u="sng" dirty="0">
                <a:latin typeface="Arial" pitchFamily="34" charset="0"/>
                <a:cs typeface="Arial" pitchFamily="34" charset="0"/>
              </a:rPr>
              <a:t>7.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¿Puede el ejercicio físico mejorar el rendimiento académico?</a:t>
            </a:r>
          </a:p>
          <a:p>
            <a:pPr lvl="0"/>
            <a:r>
              <a:rPr lang="es-MX" sz="1400" u="sng" dirty="0">
                <a:latin typeface="Arial" pitchFamily="34" charset="0"/>
                <a:cs typeface="Arial" pitchFamily="34" charset="0"/>
              </a:rPr>
              <a:t>https://escuelaconcerebro.wordpress.com/2015/03/15/puede-el-ejercicio-fisico-mejorar-el-rendimiento-academico/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dirty="0">
                <a:latin typeface="Arial" pitchFamily="34" charset="0"/>
                <a:cs typeface="Arial" pitchFamily="34" charset="0"/>
              </a:rPr>
              <a:t> 8. La Práctica de Actividad Física y su Relación con el Rendimiento Académico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400" u="sng" dirty="0">
                <a:latin typeface="Arial" pitchFamily="34" charset="0"/>
                <a:cs typeface="Arial" pitchFamily="34" charset="0"/>
              </a:rPr>
              <a:t>https://</a:t>
            </a:r>
            <a:r>
              <a:rPr lang="es-MX" sz="1400" u="sng" dirty="0" smtClean="0">
                <a:latin typeface="Arial" pitchFamily="34" charset="0"/>
                <a:cs typeface="Arial" pitchFamily="34" charset="0"/>
              </a:rPr>
              <a:t>g-se.com/la-practica-de-actividad-fisica-y-su-relacion-con-el-rendimiento-academico-2210-sa-S5875359b5dd64</a:t>
            </a:r>
          </a:p>
          <a:p>
            <a:pPr lvl="0"/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9. http</a:t>
            </a:r>
            <a:r>
              <a:rPr lang="es-MX" sz="1400" dirty="0">
                <a:latin typeface="Arial" pitchFamily="34" charset="0"/>
                <a:ea typeface="+mj-ea"/>
                <a:cs typeface="Arial" pitchFamily="34" charset="0"/>
              </a:rPr>
              <a:t>://</a:t>
            </a: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unesdoc.unesco.org/images/0021/002164/216489s.pdf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267744" y="69269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Bibliografía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76470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Organizador Gráfico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0" y="1538438"/>
            <a:ext cx="6413446" cy="477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338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37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76010" cy="566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27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07857" cy="319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6552"/>
            <a:ext cx="72728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8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548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prstClr val="black"/>
                </a:solidFill>
                <a:latin typeface="Berlin Sans FB" pitchFamily="34" charset="0"/>
              </a:rPr>
              <a:t>Fotografías</a:t>
            </a:r>
            <a:endParaRPr lang="es-MX" sz="32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166914" name="AutoShape 2" descr="https://attachment.outlook.office.net/owa/aplicada2009@hotmail.com/service.svc/s/GetAttachmentThumbnail?id=AQMkADAwATYwMAItYTg3NC1mMzVhLTAwAi0wMAoARgAAA3eiYjh%2FdL5FsKPmvOU9RDwHAMZE%2Fy2GakRHjtSabRBBZ4gAAAIBDAAAAMZE%2Fy2GakRHjtSabRBBZ4gAATGRcU0AAAABEgAQAO4aZNpc4vhLqy%2FRa9ovA%2FE%3D&amp;thumbnailType=2&amp;X-OWA-CANARY=ZMQS2TRsiUml9TcP1hZJ2ZCxUpP0H9UYm1l0yznOhp4ezEOc5GWzQmpUMEtIzFdJKMthkNiLQk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4MjYyMzY3NjJcIixcInB1aWRcIjpcIjE2ODg4NTI2ODY1MDA2OThcIixcIm9pZFwiOlwiMDAwNjAwMDAtYTg3NC1mMzVh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QwOTQwMSwibmJmIjoxNTA5NDA4ODAxfQ.wAEJFAfqZFrtTKKKPaFRZ9GJdrcJlKNOOArvFNHe3otkDZIHY92VYjrs-UdjXH2nfwsj9gh2RqUYKfGMl6N9cEl6TqJiZ3T1VphUs2TnELXl9Mx3qY1FjDuNrHk8Rwdbgk7WkMULURRBj0uN8Ahk8XYSbQDcGGDNLMaURt-CEfrtWyxHT6AZDjwWma5OTzPw--lusoKdRqm_pRcSAPXQ_-EqXkx5oOOCC0Mbgmz9Ue482sQEAIqVFQZJq44kEqj6xWtHVmxuxxVQqEuXzzev6294weSxFeSIZqbYVEXz25m3DAl9atkCsfwLdLuKRxgcw3QDNAP-GX1KWYOeX9XRYw&amp;owa=outlook.live.com&amp;isc=1"/>
          <p:cNvSpPr>
            <a:spLocks noChangeAspect="1" noChangeArrowheads="1"/>
          </p:cNvSpPr>
          <p:nvPr/>
        </p:nvSpPr>
        <p:spPr bwMode="auto">
          <a:xfrm>
            <a:off x="1691680" y="19888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51737"/>
            <a:ext cx="2796642" cy="22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2" descr="https://attachment.outlook.office.net/owa/aplicada2009@hotmail.com/service.svc/s/GetAttachmentThumbnail?id=AQMkADAwATYwMAItYTg3NC1mMzVhLTAwAi0wMAoARgAAA3eiYjh%2FdL5FsKPmvOU9RDwHAMZE%2Fy2GakRHjtSabRBBZ4gAAAIBDAAAAMZE%2Fy2GakRHjtSabRBBZ4gAAX5pyCYAAAABEgAQAChglqpFaPNJiBA7P2rlLPU%3D&amp;thumbnailType=2&amp;X-OWA-CANARY=Be8RPY-8102mMfYwsk3ti6AKqxwFe9UY_jj7uivt9FVERyXqNqz8ga9ZenifXd413Tye-Dz_Td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4MjYyMzY3NjJcIixcInB1aWRcIjpcIjE2ODg4NTI2ODY1MDA2OThcIixcIm9pZFwiOlwiMDAwNjAwMDAtYTg3NC1mMzVh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yMjIyMiwibmJmIjoxNTE5NDIxNjIyfQ.iOYpnPFjHDruwbq7zUGPno41cpkocnJaeLqlPZO9l-y-nFM7YO3OqagI2oFICgmiR4v_wyvDH49h6CpHaN6CGtY3p_nkQOYZxhBAZzZfXPbHxvJTwEOvQFtP2tGHGgCI1cSk1sHKUF7iTXDBckjICVPfQNFUfZkuBpHhJZfiILWT_s8RH0sX_b73WYNnRBEzqNQShAwBQ5pBC4JZNt2xWroyD51FLgP0f-lc7wOrQAzX3ZItLo0iQvJfoGxaYMdRL3wsbOCRl8nK-r6EWYHjZTyeXb-tf1mFOiubliPTvzF2ttCsppnc6VvOcD55FlFQgDspvB_kMRIg1twaCz7sgw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9449"/>
            <a:ext cx="2352675" cy="224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attachment.outlook.office.net/owa/aplicada2009@hotmail.com/service.svc/s/GetAttachmentThumbnail?id=AQMkADAwATYwMAItYTg3NC1mMzVhLTAwAi0wMAoARgAAA3eiYjh%2FdL5FsKPmvOU9RDwHAMZE%2Fy2GakRHjtSabRBBZ4gAAAIBDAAAAMZE%2Fy2GakRHjtSabRBBZ4gAAX5pyCYAAAABEgAQAKDq%2F3hLTJxFvV30fMmSdQk%3D&amp;thumbnailType=2&amp;X-OWA-CANARY=Be8RPY-8102mMfYwsk3ti6AKqxwFe9UY_jj7uivt9FVERyXqNqz8ga9ZenifXd413Tye-Dz_Td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4MjYyMzY3NjJcIixcInB1aWRcIjpcIjE2ODg4NTI2ODY1MDA2OThcIixcIm9pZFwiOlwiMDAwNjAwMDAtYTg3NC1mMzVh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yMjIyMiwibmJmIjoxNTE5NDIxNjIyfQ.iOYpnPFjHDruwbq7zUGPno41cpkocnJaeLqlPZO9l-y-nFM7YO3OqagI2oFICgmiR4v_wyvDH49h6CpHaN6CGtY3p_nkQOYZxhBAZzZfXPbHxvJTwEOvQFtP2tGHGgCI1cSk1sHKUF7iTXDBckjICVPfQNFUfZkuBpHhJZfiILWT_s8RH0sX_b73WYNnRBEzqNQShAwBQ5pBC4JZNt2xWroyD51FLgP0f-lc7wOrQAzX3ZItLo0iQvJfoGxaYMdRL3wsbOCRl8nK-r6EWYHjZTyeXb-tf1mFOiubliPTvzF2ttCsppnc6VvOcD55FlFQgDspvB_kMRIg1twaCz7sgw&amp;owa=outlook.live.com&amp;i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6" y="3933056"/>
            <a:ext cx="3703454" cy="25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86" y="3933056"/>
            <a:ext cx="3703454" cy="25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6911" y="1169449"/>
            <a:ext cx="2403201" cy="22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4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980728"/>
            <a:ext cx="75608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s-MX" sz="20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pPr lvl="0">
              <a:lnSpc>
                <a:spcPct val="200000"/>
              </a:lnSpc>
            </a:pPr>
            <a:endParaRPr lang="es-MX" sz="1000" b="1" kern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trabajo será aplicado a estudiantes de quinto año de preparatoria y pretende  probar si la actividad física incrementa el rendimiento académico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 sugerirán una actividad previa de 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minutos en las clases de 2 horas 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de 10 minutos en las clases de 1 hora de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asignaturas de Matemáticas y 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Química III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con ejercicios  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físicos </a:t>
            </a:r>
            <a:r>
              <a:rPr lang="es-MX" sz="1400" b="1" kern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propuestos por la maestra de educación física </a:t>
            </a:r>
            <a:r>
              <a:rPr lang="es-MX" sz="1400" b="1" kern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Se pretende que el mismo profesor imparta  dos grupos y a uno e ellos se aplique el proyecto y a otro no para poder hacer una comparación en el rendimiento escolar. Se realizara al inicio del ciclo escolar, tomando en cuenta varias unidades de la asignatura.</a:t>
            </a:r>
            <a:endParaRPr lang="es-MX" sz="1000" b="1" kern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00691"/>
              </p:ext>
            </p:extLst>
          </p:nvPr>
        </p:nvGraphicFramePr>
        <p:xfrm>
          <a:off x="395536" y="1050034"/>
          <a:ext cx="8496944" cy="499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2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Objetivos Generales del Proyecto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8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Saber si la practica de alguna actividad física mejora el aprovechamiento académico de los estudiantes de la preparatoria de la UNILA (campus Cuautla).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Que el alumno comprenda  algunos intercambios químicos que suceden en su organismo al ejercitarse físicamente, utilizando como apoyo la enseñanza de las matemáticas y diseñe con la ayuda del profesor de educación física un programa de ejercicio físico, para tener una buena salud  y como consecuencia un mayor rendimiento académico.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1501</TotalTime>
  <Words>1202</Words>
  <Application>Microsoft Office PowerPoint</Application>
  <PresentationFormat>Presentación en pantalla (4:3)</PresentationFormat>
  <Paragraphs>140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Berlin Sans FB</vt:lpstr>
      <vt:lpstr>Calibri</vt:lpstr>
      <vt:lpstr>Constantia</vt:lpstr>
      <vt:lpstr>Times New Roman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Pc--2</dc:creator>
  <cp:lastModifiedBy>pc01</cp:lastModifiedBy>
  <cp:revision>107</cp:revision>
  <dcterms:created xsi:type="dcterms:W3CDTF">2017-10-30T22:18:40Z</dcterms:created>
  <dcterms:modified xsi:type="dcterms:W3CDTF">2019-05-10T03:15:11Z</dcterms:modified>
</cp:coreProperties>
</file>