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01" r:id="rId2"/>
    <p:sldId id="302" r:id="rId3"/>
    <p:sldId id="303" r:id="rId4"/>
    <p:sldId id="257" r:id="rId5"/>
    <p:sldId id="265" r:id="rId6"/>
    <p:sldId id="266" r:id="rId7"/>
    <p:sldId id="267" r:id="rId8"/>
    <p:sldId id="268" r:id="rId9"/>
    <p:sldId id="304" r:id="rId10"/>
    <p:sldId id="305" r:id="rId11"/>
    <p:sldId id="306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62" r:id="rId45"/>
    <p:sldId id="258" r:id="rId46"/>
    <p:sldId id="263" r:id="rId47"/>
    <p:sldId id="260" r:id="rId48"/>
    <p:sldId id="307" r:id="rId49"/>
    <p:sldId id="308" r:id="rId5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153C-00CE-482A-9E62-0DA5929F8C7D}" type="datetimeFigureOut">
              <a:rPr lang="es-MX" smtClean="0"/>
              <a:t>28/01/2019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F550-E5F3-4796-985D-0F0612A4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0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18804-9902-46BF-882D-6E7594582A14}" type="slidenum">
              <a:rPr lang="es-MX" smtClean="0"/>
              <a:pPr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803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E15C9A-BDC1-4E95-8F6A-D5079C074E2F}" type="datetimeFigureOut">
              <a:rPr lang="es-MX" smtClean="0"/>
              <a:pPr/>
              <a:t>28/01/2019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086344-7975-4423-9DD8-17904578013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ED0875F-FF71-4C45-A704-5E563E118E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039" y="572850"/>
            <a:ext cx="1848967" cy="242849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5DE61B0-BC5F-4D97-9395-041D813FB16D}"/>
              </a:ext>
            </a:extLst>
          </p:cNvPr>
          <p:cNvSpPr/>
          <p:nvPr/>
        </p:nvSpPr>
        <p:spPr>
          <a:xfrm>
            <a:off x="2325951" y="549958"/>
            <a:ext cx="96500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3600" b="1" dirty="0">
                <a:solidFill>
                  <a:srgbClr val="00008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INSTITUTO PEDAGÓGICO </a:t>
            </a:r>
          </a:p>
          <a:p>
            <a:pPr algn="ctr">
              <a:spcAft>
                <a:spcPts val="0"/>
              </a:spcAft>
            </a:pPr>
            <a:r>
              <a:rPr lang="es-ES_tradnl" sz="3600" b="1" dirty="0">
                <a:solidFill>
                  <a:srgbClr val="00008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ANGLO ESPAÑOL, A. C.</a:t>
            </a:r>
            <a:endParaRPr lang="es-MX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Arial" panose="020B0604020202020204" pitchFamily="34" charset="0"/>
              <a:buChar char=""/>
              <a:tabLst>
                <a:tab pos="274320" algn="l"/>
              </a:tabLst>
            </a:pPr>
            <a:r>
              <a:rPr lang="es-ES" sz="1600" b="0" kern="0" dirty="0">
                <a:effectLst/>
                <a:latin typeface="Bookman Old Style" panose="02050604050505020204" pitchFamily="18" charset="0"/>
              </a:rPr>
              <a:t>     PREPARATORIA INCORPORADA A LA UNAM CLAVE 1025</a:t>
            </a:r>
            <a:endParaRPr lang="es-MX" sz="2800" b="1" kern="0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40080" y="2996330"/>
            <a:ext cx="10911840" cy="1446551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SALUD vs IMAGEN </a:t>
            </a:r>
          </a:p>
        </p:txBody>
      </p:sp>
    </p:spTree>
    <p:extLst>
      <p:ext uri="{BB962C8B-B14F-4D97-AF65-F5344CB8AC3E}">
        <p14:creationId xmlns:p14="http://schemas.microsoft.com/office/powerpoint/2010/main" val="248400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1F73945-8C15-4AEC-8F9D-7F48E1C46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27" y="477569"/>
            <a:ext cx="3564082" cy="26674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DE4FEDF-EE63-4842-B762-E6E6E660E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36" y="3249738"/>
            <a:ext cx="3752846" cy="28179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B9F3010-C307-44E4-A549-905446708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46" y="293119"/>
            <a:ext cx="1109568" cy="10546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70" y="3249738"/>
            <a:ext cx="3847868" cy="28859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35" y="477569"/>
            <a:ext cx="3556611" cy="26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89393" y="4166655"/>
            <a:ext cx="290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MATEMÁTICAS V                                                                                    LUIS ENRIQUE CORTÉS SAMPAYO                                                                           UNIDAD 1: RELACIONES Y FUNCIONES                                                                                TEMA: FUNCIONES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13799" y="4550004"/>
            <a:ext cx="31683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MX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ORIENTACIÓN VOCACIONAL V                                                                                                                                                                      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METZERI AIDETH FRÍAS MAGAÑA                                                                                                                                                                 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UNIDAD 1: AL ENCUENTRO DE TU FUTURO                                                                                                                                                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TEMA: PROYECTO DE VIDA                                                                                                                                                                            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* AUTOIMAGEN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* AUTOESTIMA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* “ÉSTE SOY YO”- “ÉSTE QUIERO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SER”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252411" y="3551102"/>
            <a:ext cx="2828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ETIMOLOGÍAS GRECOLATINAS DEL ESPAÑOL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MARÍA FABIOLA MORALES ESCALANTE                                                                                                                                                                                                                                                        UNIDAD 3: COMPOSICIÓN Y DERIVACIÓN CON ELEMENTOS GRIEGOS.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TEMA:  VOCABULARIO GRIEGO CON </a:t>
            </a:r>
          </a:p>
          <a:p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SUSTANTIVOS, ADJETIVOS, VERBOS, PREFIJOS Y SUFIJOS.</a:t>
            </a:r>
          </a:p>
        </p:txBody>
      </p:sp>
      <p:sp>
        <p:nvSpPr>
          <p:cNvPr id="12" name="Elipse 11"/>
          <p:cNvSpPr/>
          <p:nvPr/>
        </p:nvSpPr>
        <p:spPr>
          <a:xfrm>
            <a:off x="4730762" y="2456895"/>
            <a:ext cx="2160240" cy="12203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SALUD VS. IMAGEN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185590" y="1707145"/>
            <a:ext cx="2452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LITERATURA  UNIVERSAL</a:t>
            </a:r>
          </a:p>
          <a:p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MARCO TULIO SANDOVAL SÁNCHEZ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5: NEOCLASICISMO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TEMA: CARACTERÍSTICAS DE LA </a:t>
            </a:r>
          </a:p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LITERATURA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NEOCLASICA</a:t>
            </a:r>
          </a:p>
          <a:p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EXPRESIÓN ORAL Y ESCRITA.</a:t>
            </a:r>
          </a:p>
        </p:txBody>
      </p:sp>
      <p:cxnSp>
        <p:nvCxnSpPr>
          <p:cNvPr id="15" name="Conector recto 14"/>
          <p:cNvCxnSpPr>
            <a:endCxn id="12" idx="0"/>
          </p:cNvCxnSpPr>
          <p:nvPr/>
        </p:nvCxnSpPr>
        <p:spPr>
          <a:xfrm>
            <a:off x="5805952" y="1478097"/>
            <a:ext cx="4930" cy="978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6805942" y="3354154"/>
            <a:ext cx="1379648" cy="707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>
            <a:stCxn id="12" idx="4"/>
          </p:cNvCxnSpPr>
          <p:nvPr/>
        </p:nvCxnSpPr>
        <p:spPr>
          <a:xfrm flipH="1">
            <a:off x="5801022" y="3677256"/>
            <a:ext cx="9860" cy="978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>
            <a:stCxn id="14" idx="3"/>
          </p:cNvCxnSpPr>
          <p:nvPr/>
        </p:nvCxnSpPr>
        <p:spPr>
          <a:xfrm>
            <a:off x="3938752" y="2268666"/>
            <a:ext cx="917945" cy="47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7297FA8-0DC3-4358-9901-C23F4789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0" y="423398"/>
            <a:ext cx="1109568" cy="105469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32478" y="1837779"/>
            <a:ext cx="29062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INGLÉS </a:t>
            </a:r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                                                                                    </a:t>
            </a:r>
            <a:r>
              <a:rPr lang="es-MX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LAURA GARCÍA DÍAZ                                                                           </a:t>
            </a:r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UNIDAD </a:t>
            </a:r>
            <a:r>
              <a:rPr lang="es-MX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9: FAST FOOD: </a:t>
            </a:r>
          </a:p>
          <a:p>
            <a:r>
              <a:rPr lang="es-MX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TEMA: GERUNDS AND INFINITIES (REVIEW EXPANSION)                                                                                </a:t>
            </a:r>
            <a:endParaRPr lang="es-MX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79896" y="686221"/>
            <a:ext cx="290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EDUCACIÓN PARA LA SALUD                                                                                    ANA MARÍA SÁNCHEZ FERNÁNDEZ                                                                           </a:t>
            </a:r>
            <a:r>
              <a:rPr lang="es-MX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UNIDAD 3</a:t>
            </a:r>
            <a:r>
              <a:rPr lang="es-MX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LA SALUD EN LOS DIFERENTES GRUPOS DE EDAD                                                                                </a:t>
            </a:r>
            <a:endParaRPr lang="es-MX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6728827" y="2360428"/>
            <a:ext cx="1347064" cy="38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3753293" y="3362596"/>
            <a:ext cx="1088408" cy="97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56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 Imagen" descr="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35" y="423863"/>
            <a:ext cx="1107066" cy="105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3960B62-077B-410A-8172-057A9525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675568"/>
            <a:ext cx="2514601" cy="447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94363" y="2483876"/>
            <a:ext cx="3299692" cy="2474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37" y="2089456"/>
            <a:ext cx="4351481" cy="32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75520" y="534980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dirty="0"/>
              <a:t> 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2207569" y="520876"/>
            <a:ext cx="806489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PRODUCTO 4</a:t>
            </a:r>
          </a:p>
          <a:p>
            <a:pPr algn="ctr"/>
            <a:endParaRPr lang="es-MX" sz="2400" b="1" dirty="0"/>
          </a:p>
          <a:p>
            <a:r>
              <a:rPr lang="es-MX" sz="2400" b="1" dirty="0"/>
              <a:t>CUADRO:</a:t>
            </a:r>
          </a:p>
          <a:p>
            <a:endParaRPr lang="es-MX" b="1" dirty="0"/>
          </a:p>
          <a:p>
            <a:endParaRPr lang="es-MX" b="1" dirty="0"/>
          </a:p>
          <a:p>
            <a:pPr algn="ctr"/>
            <a:r>
              <a:rPr lang="es-MX" sz="3200" b="1" dirty="0">
                <a:solidFill>
                  <a:srgbClr val="C00000"/>
                </a:solidFill>
              </a:rPr>
              <a:t>AME GENERAL </a:t>
            </a: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6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A4F9ACD-6C36-4BB5-A028-1FE0F44F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3110"/>
            <a:ext cx="9144000" cy="59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8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5756450-194F-41C0-A842-9CACCB2A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003" y="395731"/>
            <a:ext cx="8939994" cy="60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13AABD4-660B-47F2-BD5F-FBF7EFE7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17" y="446957"/>
            <a:ext cx="8945366" cy="58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02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BC40967-4B18-4066-8B67-12C0CC68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36" y="406122"/>
            <a:ext cx="8889728" cy="60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4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3B76889-5980-431D-AE91-9822ACFB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412777"/>
            <a:ext cx="8649628" cy="36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91544" y="47667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2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s-MX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s-MX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s-MX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91544" y="764704"/>
            <a:ext cx="80648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PRODUCTO 5</a:t>
            </a:r>
          </a:p>
          <a:p>
            <a:pPr algn="ctr"/>
            <a:endParaRPr lang="es-MX" sz="2400" b="1" dirty="0"/>
          </a:p>
          <a:p>
            <a:r>
              <a:rPr lang="es-MX" sz="2400" b="1" dirty="0"/>
              <a:t>ORGANIZADOR GRÁFICO DE LA LECTURA: </a:t>
            </a:r>
          </a:p>
          <a:p>
            <a:endParaRPr lang="es-MX" sz="2400" b="1" dirty="0"/>
          </a:p>
          <a:p>
            <a:endParaRPr lang="es-MX" sz="2400" b="1" dirty="0"/>
          </a:p>
          <a:p>
            <a:pPr algn="ctr"/>
            <a:r>
              <a:rPr lang="es-MX" sz="3200" b="1" dirty="0">
                <a:solidFill>
                  <a:srgbClr val="C00000"/>
                </a:solidFill>
              </a:rPr>
              <a:t>EL ARTE DE FORMULAR PREGUNTAS ESENCIALES</a:t>
            </a:r>
          </a:p>
          <a:p>
            <a:endParaRPr lang="es-MX" sz="2400" b="1" dirty="0"/>
          </a:p>
          <a:p>
            <a:endParaRPr lang="es-MX" sz="2400" b="1" dirty="0"/>
          </a:p>
          <a:p>
            <a:endParaRPr lang="es-MX" sz="2400" b="1" dirty="0"/>
          </a:p>
          <a:p>
            <a:endParaRPr lang="es-MX" sz="2400" b="1" dirty="0"/>
          </a:p>
          <a:p>
            <a:endParaRPr lang="es-MX" sz="2400" b="1" dirty="0"/>
          </a:p>
          <a:p>
            <a:endParaRPr lang="es-MX" sz="2400" b="1" dirty="0"/>
          </a:p>
          <a:p>
            <a:endParaRPr lang="es-MX" sz="2400" b="1" dirty="0"/>
          </a:p>
          <a:p>
            <a:endParaRPr lang="es-MX" sz="2400" b="1" dirty="0"/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97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24FEA98E-ECAD-4D54-B4E3-39E879A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20122"/>
              </p:ext>
            </p:extLst>
          </p:nvPr>
        </p:nvGraphicFramePr>
        <p:xfrm>
          <a:off x="1797626" y="1125028"/>
          <a:ext cx="8456082" cy="4475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694">
                  <a:extLst>
                    <a:ext uri="{9D8B030D-6E8A-4147-A177-3AD203B41FA5}">
                      <a16:colId xmlns="" xmlns:a16="http://schemas.microsoft.com/office/drawing/2014/main" val="2655010594"/>
                    </a:ext>
                  </a:extLst>
                </a:gridCol>
                <a:gridCol w="2818694">
                  <a:extLst>
                    <a:ext uri="{9D8B030D-6E8A-4147-A177-3AD203B41FA5}">
                      <a16:colId xmlns="" xmlns:a16="http://schemas.microsoft.com/office/drawing/2014/main" val="2460101988"/>
                    </a:ext>
                  </a:extLst>
                </a:gridCol>
                <a:gridCol w="2818694">
                  <a:extLst>
                    <a:ext uri="{9D8B030D-6E8A-4147-A177-3AD203B41FA5}">
                      <a16:colId xmlns="" xmlns:a16="http://schemas.microsoft.com/office/drawing/2014/main" val="3154706147"/>
                    </a:ext>
                  </a:extLst>
                </a:gridCol>
              </a:tblGrid>
              <a:tr h="699319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</a:t>
                      </a:r>
                      <a:r>
                        <a:rPr lang="es-MX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INVOLUCRADOS</a:t>
                      </a:r>
                      <a:endParaRPr lang="es-MX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MATERIAS</a:t>
                      </a:r>
                      <a:r>
                        <a:rPr lang="es-MX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IMPARTIDAS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Claves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2500554"/>
                  </a:ext>
                </a:extLst>
              </a:tr>
              <a:tr h="581171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Enrique Cortés Sampayo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8832787"/>
                  </a:ext>
                </a:extLst>
              </a:tr>
              <a:tr h="5811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Metzeri Aideth Frías Magaña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Orientación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Vocacional V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8649508"/>
                  </a:ext>
                </a:extLst>
              </a:tr>
              <a:tr h="739437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María Fabiola Morales Escalante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Etimologías Grecolatinas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Español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2240450"/>
                  </a:ext>
                </a:extLst>
              </a:tr>
              <a:tr h="581171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 María Sánchez Fernández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para la Salud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1503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8426261"/>
                  </a:ext>
                </a:extLst>
              </a:tr>
              <a:tr h="581171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Laura García Díaz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1506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1171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Marco Tulio Sandoval Sánchez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 Universal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1516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191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47528" y="380787"/>
            <a:ext cx="861323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>
              <a:latin typeface="Arial Black" pitchFamily="34" charset="0"/>
            </a:endParaRPr>
          </a:p>
          <a:p>
            <a:r>
              <a:rPr lang="es-MX" sz="1100" dirty="0">
                <a:latin typeface="Arial Black" pitchFamily="34" charset="0"/>
              </a:rPr>
              <a:t>                                          ANALÍTICAS           VITALES PARA LA EXCELENCIA DEL PENSAMIENTO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</a:t>
            </a:r>
          </a:p>
          <a:p>
            <a:endParaRPr lang="es-MX" sz="1100" dirty="0">
              <a:latin typeface="Arial Black" pitchFamily="34" charset="0"/>
            </a:endParaRP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SIMPLES</a:t>
            </a:r>
          </a:p>
          <a:p>
            <a:r>
              <a:rPr lang="es-MX" sz="1100" dirty="0">
                <a:latin typeface="Arial Black" pitchFamily="34" charset="0"/>
              </a:rPr>
              <a:t>               DEFINEN            CONCEPTUALES </a:t>
            </a:r>
          </a:p>
          <a:p>
            <a:r>
              <a:rPr lang="es-MX" sz="1100" dirty="0">
                <a:latin typeface="Arial Black" pitchFamily="34" charset="0"/>
              </a:rPr>
              <a:t>               TAREAS                                               COMPLEJAS</a:t>
            </a:r>
          </a:p>
          <a:p>
            <a:endParaRPr lang="es-MX" sz="1100" dirty="0">
              <a:latin typeface="Arial Black" pitchFamily="34" charset="0"/>
            </a:endParaRP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CONTESTAN POR LA      RESULTAS                   SIMPLES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 EMPÍRICAS               DETERMINACIÓN DE                                               O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HECHOS                          NO RESUELTAS         COMPLEJAS</a:t>
            </a:r>
          </a:p>
          <a:p>
            <a:endParaRPr lang="es-MX" sz="1100" dirty="0">
              <a:latin typeface="Arial Black" pitchFamily="34" charset="0"/>
            </a:endParaRPr>
          </a:p>
          <a:p>
            <a:r>
              <a:rPr lang="es-MX" sz="1100" dirty="0">
                <a:latin typeface="Arial Black" pitchFamily="34" charset="0"/>
              </a:rPr>
              <a:t>                                           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                                           TOCAN MÁS DE UN CAMPO</a:t>
            </a:r>
          </a:p>
          <a:p>
            <a:r>
              <a:rPr lang="es-MX" sz="1100" dirty="0">
                <a:latin typeface="Arial Black" pitchFamily="34" charset="0"/>
              </a:rPr>
              <a:t>P                                         COMPLEJAS            INTERDISCIPLINARIAS  </a:t>
            </a:r>
          </a:p>
          <a:p>
            <a:r>
              <a:rPr lang="es-MX" sz="1100" dirty="0">
                <a:latin typeface="Arial Black" pitchFamily="34" charset="0"/>
              </a:rPr>
              <a:t>R E                                                                                                                 DE PENSAMIENTO</a:t>
            </a:r>
          </a:p>
          <a:p>
            <a:r>
              <a:rPr lang="es-MX" sz="1100" dirty="0">
                <a:latin typeface="Arial Black" pitchFamily="34" charset="0"/>
              </a:rPr>
              <a:t>E S</a:t>
            </a:r>
          </a:p>
          <a:p>
            <a:r>
              <a:rPr lang="es-MX" sz="1100" dirty="0">
                <a:latin typeface="Arial Black" pitchFamily="34" charset="0"/>
              </a:rPr>
              <a:t>G E          EXPRESAN </a:t>
            </a:r>
          </a:p>
          <a:p>
            <a:r>
              <a:rPr lang="es-MX" sz="1100" dirty="0">
                <a:latin typeface="Arial Black" pitchFamily="34" charset="0"/>
              </a:rPr>
              <a:t>U N          PROBLEMAS                                       DETERMINAN VALOR,        CONTESTAR DEFINITIVAMENTE</a:t>
            </a:r>
          </a:p>
          <a:p>
            <a:r>
              <a:rPr lang="es-MX" sz="1100" dirty="0">
                <a:latin typeface="Arial Black" pitchFamily="34" charset="0"/>
              </a:rPr>
              <a:t>N C                                    EVALUATIVAS</a:t>
            </a:r>
          </a:p>
          <a:p>
            <a:r>
              <a:rPr lang="es-MX" sz="1100" dirty="0">
                <a:latin typeface="Arial Black" pitchFamily="34" charset="0"/>
              </a:rPr>
              <a:t>T  I                                                                      MÉRITO Y VALÍA                 JUICIO RAZONADO</a:t>
            </a:r>
          </a:p>
          <a:p>
            <a:r>
              <a:rPr lang="es-MX" sz="1100" dirty="0">
                <a:latin typeface="Arial Black" pitchFamily="34" charset="0"/>
              </a:rPr>
              <a:t>A </a:t>
            </a:r>
            <a:r>
              <a:rPr lang="es-MX" sz="1100" dirty="0" err="1">
                <a:latin typeface="Arial Black" pitchFamily="34" charset="0"/>
              </a:rPr>
              <a:t>A</a:t>
            </a:r>
            <a:endParaRPr lang="es-MX" sz="1100" dirty="0">
              <a:latin typeface="Arial Black" pitchFamily="34" charset="0"/>
            </a:endParaRPr>
          </a:p>
          <a:p>
            <a:r>
              <a:rPr lang="es-MX" sz="1100" dirty="0">
                <a:latin typeface="Arial Black" pitchFamily="34" charset="0"/>
              </a:rPr>
              <a:t>S L                                     </a:t>
            </a:r>
          </a:p>
          <a:p>
            <a:r>
              <a:rPr lang="es-MX" sz="1100" dirty="0">
                <a:latin typeface="Arial Black" pitchFamily="34" charset="0"/>
              </a:rPr>
              <a:t>S E                                                                       BENEFICIA O HACE DAÑO A                    SENCILLAS</a:t>
            </a:r>
          </a:p>
          <a:p>
            <a:pPr algn="just"/>
            <a:r>
              <a:rPr lang="es-MX" sz="1100" dirty="0">
                <a:latin typeface="Arial Black" pitchFamily="34" charset="0"/>
              </a:rPr>
              <a:t>   S                                    ÉTICAS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LAS PERSONAS O CRIATURAS                COMPLEJAS</a:t>
            </a:r>
          </a:p>
          <a:p>
            <a:endParaRPr lang="es-MX" sz="1100" dirty="0">
              <a:latin typeface="Arial Black" pitchFamily="34" charset="0"/>
            </a:endParaRPr>
          </a:p>
          <a:p>
            <a:endParaRPr lang="es-MX" sz="1100" dirty="0">
              <a:latin typeface="Arial Black" pitchFamily="34" charset="0"/>
            </a:endParaRP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                                                             PROPÓSITO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DISCIPLINAS             CADA MATERIA CONLLEVA                PREGUNTA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ACADÉMICAS            SU LÓGICA                                           INFORMACIÓN</a:t>
            </a:r>
          </a:p>
          <a:p>
            <a:r>
              <a:rPr lang="es-MX" sz="1100" dirty="0">
                <a:latin typeface="Arial Black" pitchFamily="34" charset="0"/>
              </a:rPr>
              <a:t>                DELIMITAN                                                                                                      INFERENCIAS</a:t>
            </a:r>
          </a:p>
          <a:p>
            <a:r>
              <a:rPr lang="es-MX" sz="1100" dirty="0">
                <a:latin typeface="Arial Black" pitchFamily="34" charset="0"/>
              </a:rPr>
              <a:t>               ASUNTOS                                                                                                         SUPOSICIONES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                                                             CONCEPTOS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                                                             IMPLICACIONES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                                                             PUNTOS DE VISTA</a:t>
            </a:r>
          </a:p>
          <a:p>
            <a:r>
              <a:rPr lang="es-MX" sz="2000" dirty="0">
                <a:latin typeface="Arial Black" pitchFamily="34" charset="0"/>
              </a:rPr>
              <a:t>                                                                          </a:t>
            </a:r>
          </a:p>
        </p:txBody>
      </p:sp>
      <p:sp>
        <p:nvSpPr>
          <p:cNvPr id="2" name="Abrir llave 1"/>
          <p:cNvSpPr/>
          <p:nvPr/>
        </p:nvSpPr>
        <p:spPr>
          <a:xfrm>
            <a:off x="2284855" y="824622"/>
            <a:ext cx="310606" cy="5744914"/>
          </a:xfrm>
          <a:prstGeom prst="leftBrace">
            <a:avLst>
              <a:gd name="adj1" fmla="val 31441"/>
              <a:gd name="adj2" fmla="val 49015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Abrir llave 4"/>
          <p:cNvSpPr/>
          <p:nvPr/>
        </p:nvSpPr>
        <p:spPr>
          <a:xfrm>
            <a:off x="3555912" y="546458"/>
            <a:ext cx="407709" cy="6122902"/>
          </a:xfrm>
          <a:prstGeom prst="leftBrace">
            <a:avLst>
              <a:gd name="adj1" fmla="val 31441"/>
              <a:gd name="adj2" fmla="val 4800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Abrir llave 5"/>
          <p:cNvSpPr/>
          <p:nvPr/>
        </p:nvSpPr>
        <p:spPr>
          <a:xfrm>
            <a:off x="7176120" y="2708920"/>
            <a:ext cx="216024" cy="720080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Abrir llave 6"/>
          <p:cNvSpPr/>
          <p:nvPr/>
        </p:nvSpPr>
        <p:spPr>
          <a:xfrm>
            <a:off x="8706741" y="1817792"/>
            <a:ext cx="216024" cy="720080"/>
          </a:xfrm>
          <a:prstGeom prst="leftBrace">
            <a:avLst>
              <a:gd name="adj1" fmla="val 31441"/>
              <a:gd name="adj2" fmla="val 538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Abrir llave 7"/>
          <p:cNvSpPr/>
          <p:nvPr/>
        </p:nvSpPr>
        <p:spPr>
          <a:xfrm>
            <a:off x="7176120" y="3573016"/>
            <a:ext cx="216024" cy="648072"/>
          </a:xfrm>
          <a:prstGeom prst="leftBrace">
            <a:avLst>
              <a:gd name="adj1" fmla="val 31441"/>
              <a:gd name="adj2" fmla="val 490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Abrir llave 8"/>
          <p:cNvSpPr/>
          <p:nvPr/>
        </p:nvSpPr>
        <p:spPr>
          <a:xfrm>
            <a:off x="8184232" y="4221088"/>
            <a:ext cx="216024" cy="761516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Abrir llave 9"/>
          <p:cNvSpPr/>
          <p:nvPr/>
        </p:nvSpPr>
        <p:spPr>
          <a:xfrm>
            <a:off x="7807972" y="5201810"/>
            <a:ext cx="468052" cy="1467550"/>
          </a:xfrm>
          <a:prstGeom prst="leftBrace">
            <a:avLst>
              <a:gd name="adj1" fmla="val 46492"/>
              <a:gd name="adj2" fmla="val 4866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Abrir llave 10"/>
          <p:cNvSpPr/>
          <p:nvPr/>
        </p:nvSpPr>
        <p:spPr>
          <a:xfrm>
            <a:off x="7079968" y="1817792"/>
            <a:ext cx="304800" cy="720080"/>
          </a:xfrm>
          <a:prstGeom prst="leftBrace">
            <a:avLst>
              <a:gd name="adj1" fmla="val 31441"/>
              <a:gd name="adj2" fmla="val 514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Abrir llave 11"/>
          <p:cNvSpPr/>
          <p:nvPr/>
        </p:nvSpPr>
        <p:spPr>
          <a:xfrm>
            <a:off x="5093908" y="5121941"/>
            <a:ext cx="269562" cy="971356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Abrir llave 12"/>
          <p:cNvSpPr/>
          <p:nvPr/>
        </p:nvSpPr>
        <p:spPr>
          <a:xfrm>
            <a:off x="5159896" y="546458"/>
            <a:ext cx="263754" cy="617500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Abrir llave 13"/>
          <p:cNvSpPr/>
          <p:nvPr/>
        </p:nvSpPr>
        <p:spPr>
          <a:xfrm>
            <a:off x="5267491" y="1179159"/>
            <a:ext cx="172576" cy="579695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Abrir llave 14"/>
          <p:cNvSpPr/>
          <p:nvPr/>
        </p:nvSpPr>
        <p:spPr>
          <a:xfrm>
            <a:off x="5176663" y="1880075"/>
            <a:ext cx="264800" cy="792088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Abrir llave 15"/>
          <p:cNvSpPr/>
          <p:nvPr/>
        </p:nvSpPr>
        <p:spPr>
          <a:xfrm>
            <a:off x="5176664" y="2708920"/>
            <a:ext cx="243539" cy="720080"/>
          </a:xfrm>
          <a:prstGeom prst="leftBrace">
            <a:avLst>
              <a:gd name="adj1" fmla="val 4371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Abrir llave 16"/>
          <p:cNvSpPr/>
          <p:nvPr/>
        </p:nvSpPr>
        <p:spPr>
          <a:xfrm>
            <a:off x="5176664" y="3429000"/>
            <a:ext cx="243539" cy="792088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Abrir llave 17"/>
          <p:cNvSpPr/>
          <p:nvPr/>
        </p:nvSpPr>
        <p:spPr>
          <a:xfrm>
            <a:off x="5150640" y="4365104"/>
            <a:ext cx="178425" cy="617500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3514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75520" y="534980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dirty="0"/>
              <a:t> 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2207569" y="520876"/>
            <a:ext cx="806489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PRODUCTO 6</a:t>
            </a:r>
          </a:p>
          <a:p>
            <a:pPr algn="ctr"/>
            <a:endParaRPr lang="es-MX" sz="2400" b="1" dirty="0"/>
          </a:p>
          <a:p>
            <a:r>
              <a:rPr lang="es-MX" sz="2400" b="1" dirty="0"/>
              <a:t>ORGANIZADOR GRÁFICO:</a:t>
            </a:r>
          </a:p>
          <a:p>
            <a:endParaRPr lang="es-MX" b="1" dirty="0"/>
          </a:p>
          <a:p>
            <a:endParaRPr lang="es-MX" b="1" dirty="0"/>
          </a:p>
          <a:p>
            <a:pPr algn="ctr"/>
            <a:r>
              <a:rPr lang="es-MX" sz="3200" b="1" dirty="0">
                <a:solidFill>
                  <a:srgbClr val="C00000"/>
                </a:solidFill>
              </a:rPr>
              <a:t>MODELO DE INDAGACIÓN </a:t>
            </a: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2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0053" y="-231334"/>
            <a:ext cx="846025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                                                                      </a:t>
            </a:r>
          </a:p>
          <a:p>
            <a:r>
              <a:rPr lang="es-MX" dirty="0"/>
              <a:t>                                                 - </a:t>
            </a:r>
            <a:r>
              <a:rPr lang="es-MX" sz="1600" dirty="0"/>
              <a:t>DETECTAR SITUACIÓN DESCONCERTANTE / CURIOSIDAD</a:t>
            </a:r>
          </a:p>
          <a:p>
            <a:r>
              <a:rPr lang="es-MX" sz="1600" dirty="0"/>
              <a:t>                                                        - ACLARAR EL PROBLEMA.</a:t>
            </a:r>
          </a:p>
          <a:p>
            <a:endParaRPr lang="es-MX" sz="1600" dirty="0"/>
          </a:p>
          <a:p>
            <a:r>
              <a:rPr lang="es-MX" sz="1600" dirty="0"/>
              <a:t>                                                        - REVISAR DIVERSAS FUENTES DE INFORMACIÓN.</a:t>
            </a:r>
          </a:p>
          <a:p>
            <a:endParaRPr lang="es-MX" sz="1600" dirty="0"/>
          </a:p>
          <a:p>
            <a:r>
              <a:rPr lang="es-MX" sz="1600" dirty="0"/>
              <a:t>                                                        - REVISAR INVESTIGACIONES PREVIAS.</a:t>
            </a:r>
          </a:p>
          <a:p>
            <a:endParaRPr lang="es-MX" sz="1600" dirty="0"/>
          </a:p>
          <a:p>
            <a:r>
              <a:rPr lang="es-MX" sz="1600" dirty="0"/>
              <a:t>                                                        - PLANIFICAR LA INVESTIGACIÓN.</a:t>
            </a:r>
          </a:p>
          <a:p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es-MX" sz="1600" dirty="0"/>
              <a:t>- UTILIZAR INSTRUMENTOS PARA REUNIR, ANALIZAR </a:t>
            </a:r>
            <a:r>
              <a:rPr lang="es-MX" sz="1600" dirty="0" smtClean="0"/>
              <a:t>EL </a:t>
            </a:r>
            <a:endParaRPr lang="es-MX" sz="1600" dirty="0"/>
          </a:p>
          <a:p>
            <a:r>
              <a:rPr lang="es-MX" sz="1600" dirty="0"/>
              <a:t> </a:t>
            </a:r>
            <a:r>
              <a:rPr lang="es-MX" b="1" dirty="0">
                <a:solidFill>
                  <a:srgbClr val="C00000"/>
                </a:solidFill>
              </a:rPr>
              <a:t>MODELO DE</a:t>
            </a:r>
            <a:r>
              <a:rPr lang="es-MX" sz="1600" dirty="0"/>
              <a:t>                                 INTERPRETAR DATOS.</a:t>
            </a:r>
          </a:p>
          <a:p>
            <a:r>
              <a:rPr lang="es-MX" dirty="0">
                <a:solidFill>
                  <a:srgbClr val="FF0000"/>
                </a:solidFill>
              </a:rPr>
              <a:t>  </a:t>
            </a:r>
            <a:r>
              <a:rPr lang="es-MX" b="1" dirty="0">
                <a:solidFill>
                  <a:srgbClr val="C00000"/>
                </a:solidFill>
              </a:rPr>
              <a:t>INDAGACIÓN</a:t>
            </a:r>
          </a:p>
          <a:p>
            <a:r>
              <a:rPr lang="es-MX" sz="1600" dirty="0"/>
              <a:t>                                                         - FORMULAR HIPÓTESIS TENTATIVA.</a:t>
            </a:r>
          </a:p>
          <a:p>
            <a:endParaRPr lang="es-MX" sz="1600" dirty="0"/>
          </a:p>
          <a:p>
            <a:r>
              <a:rPr lang="es-MX" sz="1600" dirty="0"/>
              <a:t>                                                         - PROBAR HIPÓTESIS.</a:t>
            </a:r>
          </a:p>
          <a:p>
            <a:endParaRPr lang="es-MX" sz="1600" dirty="0"/>
          </a:p>
          <a:p>
            <a:r>
              <a:rPr lang="es-MX" sz="1600" dirty="0"/>
              <a:t>                                                         - PROPONER RESPUESTAS, EXPLICACIONES</a:t>
            </a:r>
          </a:p>
          <a:p>
            <a:r>
              <a:rPr lang="es-MX" sz="1600" dirty="0"/>
              <a:t>                                                           Y PREDICCIONES.</a:t>
            </a:r>
          </a:p>
          <a:p>
            <a:endParaRPr lang="es-MX" sz="1600" dirty="0"/>
          </a:p>
          <a:p>
            <a:r>
              <a:rPr lang="es-MX" sz="1600" dirty="0"/>
              <a:t>                                                        - ACTUAR SOBRE LA SOLUCIÓN.</a:t>
            </a:r>
          </a:p>
          <a:p>
            <a:endParaRPr lang="es-MX" sz="1600" dirty="0"/>
          </a:p>
          <a:p>
            <a:r>
              <a:rPr lang="es-MX" sz="1600" dirty="0"/>
              <a:t>                                                        - DIFUNDIR RESULTADOS.</a:t>
            </a:r>
          </a:p>
          <a:p>
            <a:endParaRPr lang="es-MX" sz="1400" dirty="0"/>
          </a:p>
          <a:p>
            <a:endParaRPr lang="es-MX" sz="1400" dirty="0"/>
          </a:p>
        </p:txBody>
      </p:sp>
      <p:sp>
        <p:nvSpPr>
          <p:cNvPr id="6" name="Abrir llave 5"/>
          <p:cNvSpPr/>
          <p:nvPr/>
        </p:nvSpPr>
        <p:spPr>
          <a:xfrm>
            <a:off x="4415927" y="-1"/>
            <a:ext cx="504056" cy="6546273"/>
          </a:xfrm>
          <a:prstGeom prst="leftBrace">
            <a:avLst>
              <a:gd name="adj1" fmla="val 31421"/>
              <a:gd name="adj2" fmla="val 5167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3175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75520" y="534980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dirty="0"/>
              <a:t> 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2207569" y="520876"/>
            <a:ext cx="806489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PRODUCTO 7</a:t>
            </a:r>
          </a:p>
          <a:p>
            <a:pPr algn="ctr"/>
            <a:endParaRPr lang="es-MX" sz="2400" b="1" dirty="0"/>
          </a:p>
          <a:p>
            <a:r>
              <a:rPr lang="es-MX" sz="2400" b="1" dirty="0"/>
              <a:t>CUADRO:</a:t>
            </a:r>
          </a:p>
          <a:p>
            <a:endParaRPr lang="es-MX" b="1" dirty="0"/>
          </a:p>
          <a:p>
            <a:endParaRPr lang="es-MX" b="1" dirty="0"/>
          </a:p>
          <a:p>
            <a:pPr algn="ctr"/>
            <a:r>
              <a:rPr lang="es-MX" sz="3200" b="1" dirty="0">
                <a:solidFill>
                  <a:srgbClr val="C00000"/>
                </a:solidFill>
              </a:rPr>
              <a:t>Resumen de experiencias exitosas </a:t>
            </a: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47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74E95E4-14B9-48B7-8CA1-A1E6673F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404665"/>
            <a:ext cx="8820472" cy="62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0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B74FDE8-74C8-4CA1-A136-AC02A93A2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06" y="266409"/>
            <a:ext cx="8956389" cy="63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56C706C-18AB-411A-B6D9-9F80D133C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78" y="323626"/>
            <a:ext cx="8911445" cy="62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16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00A6046-0DAC-4C06-8991-326D542C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12" y="355047"/>
            <a:ext cx="8795976" cy="61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43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75C34AA-3B55-4971-96DC-8D8520516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68" y="469592"/>
            <a:ext cx="8748464" cy="59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4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B748561-AAD3-460E-B986-C12381C0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24" y="314679"/>
            <a:ext cx="8887211" cy="62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231AF62-8BD3-4A21-ABFB-F4A9F769D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2303734"/>
            <a:ext cx="10911840" cy="3210375"/>
          </a:xfrm>
        </p:spPr>
        <p:txBody>
          <a:bodyPr/>
          <a:lstStyle/>
          <a:p>
            <a:pPr algn="just"/>
            <a:r>
              <a:rPr lang="es-MX" dirty="0"/>
              <a:t>El siguiente proyecto interdisciplinario se llevará a cabo durante el ciclo escolar 2018-2019.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Los alumnos participantes en el mismo serán los que cursen el 5° grado durante el ciclo escolar mencionado.</a:t>
            </a:r>
          </a:p>
        </p:txBody>
      </p:sp>
      <p:pic>
        <p:nvPicPr>
          <p:cNvPr id="4" name="0 Imagen" descr="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35" y="423863"/>
            <a:ext cx="1107066" cy="1058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531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3B8FA55-081D-44AD-A653-8950B7F50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64" y="300662"/>
            <a:ext cx="8820472" cy="62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82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49DBAEA-C6CC-43A6-AF6C-799088DF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756" y="507843"/>
            <a:ext cx="8964488" cy="58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41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75520" y="534980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dirty="0"/>
              <a:t> 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2207569" y="548580"/>
            <a:ext cx="806489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PRODUCTO 8</a:t>
            </a:r>
          </a:p>
          <a:p>
            <a:pPr algn="ctr"/>
            <a:endParaRPr lang="es-MX" sz="2400" b="1" dirty="0"/>
          </a:p>
          <a:p>
            <a:r>
              <a:rPr lang="es-MX" sz="2400" b="1" dirty="0"/>
              <a:t>CUADRO:</a:t>
            </a:r>
          </a:p>
          <a:p>
            <a:endParaRPr lang="es-MX" b="1" dirty="0"/>
          </a:p>
          <a:p>
            <a:endParaRPr lang="es-MX" b="1" dirty="0"/>
          </a:p>
          <a:p>
            <a:pPr algn="ctr"/>
            <a:r>
              <a:rPr lang="es-MX" sz="3200" b="1" dirty="0">
                <a:solidFill>
                  <a:srgbClr val="C00000"/>
                </a:solidFill>
              </a:rPr>
              <a:t>ELABORACIÓN DE PROYECTO</a:t>
            </a: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  <a:p>
            <a:pPr algn="ctr"/>
            <a:endParaRPr lang="es-MX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05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342900"/>
            <a:ext cx="92297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92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0177D39-D186-4A88-A8AC-03C1FF4DC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50" y="332657"/>
            <a:ext cx="8739101" cy="60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8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757183C-7E86-436D-AEC4-3B7578919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60649"/>
            <a:ext cx="8775726" cy="61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07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F8C92AD-5BA0-49DB-A94E-BD61249B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68" y="308743"/>
            <a:ext cx="8748464" cy="62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09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432594C-B84E-4150-A35F-1899B5E0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49" y="260649"/>
            <a:ext cx="8931703" cy="61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52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CBD969E-BED3-43E1-AC96-61BCD6FC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95" y="258648"/>
            <a:ext cx="8935411" cy="63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42C2034-B177-452E-917A-06AFC28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60" y="247639"/>
            <a:ext cx="8892480" cy="63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8DE62E-5869-474C-8D48-6B66C620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15" y="4713649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es-MX" sz="5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Salud vs Imagen  </a:t>
            </a:r>
          </a:p>
        </p:txBody>
      </p:sp>
      <p:pic>
        <p:nvPicPr>
          <p:cNvPr id="8" name="0 Imagen" descr="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35" y="423863"/>
            <a:ext cx="1107066" cy="105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Marcador de contenido" descr="obesid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1707" y="1223880"/>
            <a:ext cx="8606971" cy="3164375"/>
          </a:xfrm>
        </p:spPr>
      </p:pic>
    </p:spTree>
    <p:extLst>
      <p:ext uri="{BB962C8B-B14F-4D97-AF65-F5344CB8AC3E}">
        <p14:creationId xmlns:p14="http://schemas.microsoft.com/office/powerpoint/2010/main" val="3288670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DA1F9BE-0641-4CD7-814C-9A4CC1BA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18" y="315107"/>
            <a:ext cx="8888365" cy="62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7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1632B1E-3526-450D-A2F6-CFFAD812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97" y="244834"/>
            <a:ext cx="8898569" cy="6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9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3F82D0C-B10D-48E9-BB46-603EE32E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20689"/>
            <a:ext cx="8991600" cy="48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4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2" y="1713783"/>
            <a:ext cx="3070896" cy="30708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1713783"/>
            <a:ext cx="3307773" cy="24808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75" y="1713783"/>
            <a:ext cx="3697543" cy="27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26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89383" y="401661"/>
            <a:ext cx="8771113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 Black" pitchFamily="34" charset="0"/>
              </a:rPr>
              <a:t>                     SE REALIZA ANTES DE    -ANÁLISIS DE                                            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           INICIAR UN PROCESO      PROGRAMA      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I          EDUCATIVO.                    -ANÁLISIS                                                                                         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N        SE RECONOCE SI EL        PSICOPEDAGÓGICO.                                       1. EL ALUMNO ES </a:t>
            </a:r>
          </a:p>
          <a:p>
            <a:r>
              <a:rPr lang="es-MX" sz="1000" dirty="0">
                <a:latin typeface="Arial Black" pitchFamily="34" charset="0"/>
              </a:rPr>
              <a:t>          I         ALUMNO TIENE LOS        -PRERREQUISITOS                INFORMALES:    COMPETENTE.</a:t>
            </a:r>
          </a:p>
          <a:p>
            <a:r>
              <a:rPr lang="es-MX" sz="1000" dirty="0">
                <a:latin typeface="Arial Black" pitchFamily="34" charset="0"/>
              </a:rPr>
              <a:t>          C        CONOCIMIENTOS             SOBRE LOS QUE SE             OBSERVACIÓN,</a:t>
            </a:r>
          </a:p>
          <a:p>
            <a:r>
              <a:rPr lang="es-MX" sz="1000" dirty="0">
                <a:latin typeface="Arial Black" pitchFamily="34" charset="0"/>
              </a:rPr>
              <a:t>          I         PREVIOS PARA LLEGAR   DIRIGE LA                             ENTREVISTAS,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A        A CIERTO NIVEL               EVALUACIÓN.                       DEBATES, ETC   2. UN NÚMERO DE             MODIFICAR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L         SIGNIFICATIVO.                                                                                            ALUMNOS NO TIENE      LA PROGRA-                                                                     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                                                                                                                                 ALGUNAS APTITUDES   MACIÓN.</a:t>
            </a:r>
          </a:p>
          <a:p>
            <a:r>
              <a:rPr lang="es-MX" sz="1000" dirty="0">
                <a:latin typeface="Arial Black" pitchFamily="34" charset="0"/>
              </a:rPr>
              <a:t>E                                                                                                                                         CONGNITIVAS.</a:t>
            </a:r>
          </a:p>
          <a:p>
            <a:r>
              <a:rPr lang="es-MX" sz="1000" dirty="0">
                <a:latin typeface="Arial Black" pitchFamily="34" charset="0"/>
              </a:rPr>
              <a:t>V D                                                                                                                                                                             EL ALUMNO</a:t>
            </a:r>
          </a:p>
          <a:p>
            <a:r>
              <a:rPr lang="es-MX" sz="1000" dirty="0">
                <a:latin typeface="Arial Black" pitchFamily="34" charset="0"/>
              </a:rPr>
              <a:t>A I                                                                                                T                                                                            PARTICIPE</a:t>
            </a:r>
          </a:p>
          <a:p>
            <a:r>
              <a:rPr lang="es-MX" sz="1000" dirty="0">
                <a:latin typeface="Arial Black" pitchFamily="34" charset="0"/>
              </a:rPr>
              <a:t>L A                                                                                               É                                                                            EN UN </a:t>
            </a:r>
          </a:p>
          <a:p>
            <a:r>
              <a:rPr lang="es-MX" sz="1000" dirty="0">
                <a:latin typeface="Arial Black" pitchFamily="34" charset="0"/>
              </a:rPr>
              <a:t>U G                                                                                               C                                                                           CURSO.</a:t>
            </a:r>
          </a:p>
          <a:p>
            <a:r>
              <a:rPr lang="es-MX" sz="1000" dirty="0">
                <a:latin typeface="Arial Black" pitchFamily="34" charset="0"/>
              </a:rPr>
              <a:t>A N                                                                                               N</a:t>
            </a:r>
          </a:p>
          <a:p>
            <a:r>
              <a:rPr lang="es-MX" sz="1000" dirty="0">
                <a:latin typeface="Arial Black" pitchFamily="34" charset="0"/>
              </a:rPr>
              <a:t>C Ó                                                                                               I</a:t>
            </a:r>
          </a:p>
          <a:p>
            <a:r>
              <a:rPr lang="es-MX" sz="1000" dirty="0">
                <a:latin typeface="Arial Black" pitchFamily="34" charset="0"/>
              </a:rPr>
              <a:t>I  S                                                                                               C</a:t>
            </a:r>
          </a:p>
          <a:p>
            <a:r>
              <a:rPr lang="es-MX" sz="1000" dirty="0">
                <a:latin typeface="Arial Black" pitchFamily="34" charset="0"/>
              </a:rPr>
              <a:t>Ó T                                                                                               A</a:t>
            </a:r>
          </a:p>
          <a:p>
            <a:pPr algn="just"/>
            <a:r>
              <a:rPr lang="es-MX" sz="1000" dirty="0">
                <a:latin typeface="Arial Black" pitchFamily="34" charset="0"/>
              </a:rPr>
              <a:t>N I                                                                                                S</a:t>
            </a:r>
          </a:p>
          <a:p>
            <a:r>
              <a:rPr lang="es-MX" sz="1000" dirty="0">
                <a:latin typeface="Arial Black" pitchFamily="34" charset="0"/>
              </a:rPr>
              <a:t>   C             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A                                                                                                      FORMALES:</a:t>
            </a:r>
          </a:p>
          <a:p>
            <a:r>
              <a:rPr lang="es-MX" sz="1000" dirty="0">
                <a:latin typeface="Arial Black" pitchFamily="34" charset="0"/>
              </a:rPr>
              <a:t>                  SE REALIZA EN                  ES MENOS FORMAL             PRUEBAS            </a:t>
            </a:r>
          </a:p>
          <a:p>
            <a:r>
              <a:rPr lang="es-MX" sz="1000" dirty="0">
                <a:latin typeface="Arial Black" pitchFamily="34" charset="0"/>
              </a:rPr>
              <a:t>                   DISTINTOS MOMENTOS    CORRE A CARGO                  OBJETIVAS,</a:t>
            </a:r>
          </a:p>
          <a:p>
            <a:r>
              <a:rPr lang="es-MX" sz="1000" dirty="0">
                <a:latin typeface="Arial Black" pitchFamily="34" charset="0"/>
              </a:rPr>
              <a:t>                  DEL PROCESO                    DEL DOCENTE.                     CUESTIONARIOS,              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P      EDUCATIVO ANTES DE      ÉL INERACTÚA                     RESOLUCIÓN DE</a:t>
            </a:r>
          </a:p>
          <a:p>
            <a:r>
              <a:rPr lang="es-MX" sz="1000" dirty="0">
                <a:latin typeface="Arial Black" pitchFamily="34" charset="0"/>
              </a:rPr>
              <a:t>          U      INICIAR UNA SECUENCIA  DIRECTAMENTE CON          PROBLEMAS,ETC.             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N      DE ENSEÑANZA                 EL  ALUMNO.                                             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T      SE PUEDE HACER EN</a:t>
            </a:r>
          </a:p>
          <a:p>
            <a:r>
              <a:rPr lang="es-MX" sz="1000" dirty="0">
                <a:latin typeface="Arial Black" pitchFamily="34" charset="0"/>
              </a:rPr>
              <a:t>          U       FORMA DE:</a:t>
            </a:r>
          </a:p>
          <a:p>
            <a:r>
              <a:rPr lang="es-MX" sz="1000" dirty="0">
                <a:latin typeface="Arial Black" pitchFamily="34" charset="0"/>
              </a:rPr>
              <a:t>          A       PROGNOSIS/GRUPAL</a:t>
            </a:r>
          </a:p>
          <a:p>
            <a:r>
              <a:rPr lang="es-MX" sz="1000" dirty="0">
                <a:latin typeface="Arial Black" pitchFamily="34" charset="0"/>
              </a:rPr>
              <a:t>          L       DIAGNOSIS/INDIVIDUAL                                                                                       </a:t>
            </a:r>
          </a:p>
          <a:p>
            <a:r>
              <a:rPr lang="es-MX" sz="1000" dirty="0">
                <a:latin typeface="Arial Black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r>
              <a:rPr lang="es-MX" sz="1100" dirty="0">
                <a:latin typeface="Arial Black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r>
              <a:rPr lang="es-MX" sz="2000" dirty="0">
                <a:latin typeface="Arial Black" pitchFamily="34" charset="0"/>
              </a:rPr>
              <a:t>                                  </a:t>
            </a:r>
          </a:p>
          <a:p>
            <a:endParaRPr lang="es-MX" sz="2000" dirty="0">
              <a:latin typeface="Arial Black" pitchFamily="34" charset="0"/>
            </a:endParaRPr>
          </a:p>
          <a:p>
            <a:r>
              <a:rPr lang="es-MX" sz="2000" dirty="0">
                <a:latin typeface="Arial Black" pitchFamily="34" charset="0"/>
              </a:rPr>
              <a:t>                                        </a:t>
            </a:r>
          </a:p>
        </p:txBody>
      </p:sp>
      <p:sp>
        <p:nvSpPr>
          <p:cNvPr id="2" name="Abrir llave 1"/>
          <p:cNvSpPr/>
          <p:nvPr/>
        </p:nvSpPr>
        <p:spPr>
          <a:xfrm>
            <a:off x="2138651" y="364454"/>
            <a:ext cx="183147" cy="6375250"/>
          </a:xfrm>
          <a:prstGeom prst="leftBrace">
            <a:avLst>
              <a:gd name="adj1" fmla="val 31441"/>
              <a:gd name="adj2" fmla="val 49015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Abrir llave 5"/>
          <p:cNvSpPr/>
          <p:nvPr/>
        </p:nvSpPr>
        <p:spPr>
          <a:xfrm>
            <a:off x="4260216" y="439556"/>
            <a:ext cx="407709" cy="5834870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Abrir llave 12"/>
          <p:cNvSpPr/>
          <p:nvPr/>
        </p:nvSpPr>
        <p:spPr>
          <a:xfrm>
            <a:off x="2610951" y="439556"/>
            <a:ext cx="183147" cy="1658406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Abrir llave 18">
            <a:extLst>
              <a:ext uri="{FF2B5EF4-FFF2-40B4-BE49-F238E27FC236}">
                <a16:creationId xmlns="" xmlns:a16="http://schemas.microsoft.com/office/drawing/2014/main" id="{4F72EF69-DD63-47E4-9332-99565959F035}"/>
              </a:ext>
            </a:extLst>
          </p:cNvPr>
          <p:cNvSpPr/>
          <p:nvPr/>
        </p:nvSpPr>
        <p:spPr>
          <a:xfrm>
            <a:off x="2532010" y="3670375"/>
            <a:ext cx="203854" cy="2162462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Abrir llave 13">
            <a:extLst>
              <a:ext uri="{FF2B5EF4-FFF2-40B4-BE49-F238E27FC236}">
                <a16:creationId xmlns="" xmlns:a16="http://schemas.microsoft.com/office/drawing/2014/main" id="{262A7D98-C336-4D3E-B2E9-6BB7DE5789B9}"/>
              </a:ext>
            </a:extLst>
          </p:cNvPr>
          <p:cNvSpPr/>
          <p:nvPr/>
        </p:nvSpPr>
        <p:spPr>
          <a:xfrm>
            <a:off x="5957677" y="624440"/>
            <a:ext cx="407709" cy="5465100"/>
          </a:xfrm>
          <a:prstGeom prst="leftBrace">
            <a:avLst>
              <a:gd name="adj1" fmla="val 31441"/>
              <a:gd name="adj2" fmla="val 49015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Abrir llave 7">
            <a:extLst>
              <a:ext uri="{FF2B5EF4-FFF2-40B4-BE49-F238E27FC236}">
                <a16:creationId xmlns="" xmlns:a16="http://schemas.microsoft.com/office/drawing/2014/main" id="{24DCB8FA-EA6E-4D85-9DEA-F779C7073513}"/>
              </a:ext>
            </a:extLst>
          </p:cNvPr>
          <p:cNvSpPr/>
          <p:nvPr/>
        </p:nvSpPr>
        <p:spPr>
          <a:xfrm>
            <a:off x="6287902" y="900816"/>
            <a:ext cx="204644" cy="5048465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Abrir llave 8">
            <a:extLst>
              <a:ext uri="{FF2B5EF4-FFF2-40B4-BE49-F238E27FC236}">
                <a16:creationId xmlns="" xmlns:a16="http://schemas.microsoft.com/office/drawing/2014/main" id="{7CFF36EE-4419-4606-9775-8334663DC7A5}"/>
              </a:ext>
            </a:extLst>
          </p:cNvPr>
          <p:cNvSpPr/>
          <p:nvPr/>
        </p:nvSpPr>
        <p:spPr>
          <a:xfrm>
            <a:off x="7471991" y="900815"/>
            <a:ext cx="183147" cy="1658406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Abrir llave 9">
            <a:extLst>
              <a:ext uri="{FF2B5EF4-FFF2-40B4-BE49-F238E27FC236}">
                <a16:creationId xmlns="" xmlns:a16="http://schemas.microsoft.com/office/drawing/2014/main" id="{99B12AF5-4B50-4C08-8B35-A913E422E01C}"/>
              </a:ext>
            </a:extLst>
          </p:cNvPr>
          <p:cNvSpPr/>
          <p:nvPr/>
        </p:nvSpPr>
        <p:spPr>
          <a:xfrm>
            <a:off x="9397904" y="1268759"/>
            <a:ext cx="183147" cy="1658406"/>
          </a:xfrm>
          <a:prstGeom prst="leftBrace">
            <a:avLst>
              <a:gd name="adj1" fmla="val 314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6022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53" y="0"/>
            <a:ext cx="7695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77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595406" y="71414"/>
            <a:ext cx="2786082" cy="1585133"/>
            <a:chOff x="357158" y="214290"/>
            <a:chExt cx="2786082" cy="1585133"/>
          </a:xfrm>
        </p:grpSpPr>
        <p:sp>
          <p:nvSpPr>
            <p:cNvPr id="4" name="3 CuadroTexto"/>
            <p:cNvSpPr txBox="1"/>
            <p:nvPr/>
          </p:nvSpPr>
          <p:spPr>
            <a:xfrm>
              <a:off x="398722" y="568317"/>
              <a:ext cx="27146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La evaluación </a:t>
              </a:r>
              <a:r>
                <a:rPr lang="es-MX" sz="1200" dirty="0" err="1"/>
                <a:t>sumativa</a:t>
              </a:r>
              <a:r>
                <a:rPr lang="es-MX" sz="1200" dirty="0"/>
                <a:t>, también denominada evaluación final, es aquella que se realiza al</a:t>
              </a:r>
            </a:p>
            <a:p>
              <a:pPr algn="ctr"/>
              <a:r>
                <a:rPr lang="es-MX" sz="1200" dirty="0"/>
                <a:t>término de un proceso </a:t>
              </a:r>
              <a:r>
                <a:rPr lang="es-MX" sz="1200" dirty="0" err="1"/>
                <a:t>instruccional</a:t>
              </a:r>
              <a:r>
                <a:rPr lang="es-MX" sz="1200" dirty="0"/>
                <a:t> o ciclo educativo cualquiera</a:t>
              </a:r>
              <a:r>
                <a:rPr lang="es-MX" sz="1400" dirty="0"/>
                <a:t>. </a:t>
              </a:r>
            </a:p>
          </p:txBody>
        </p:sp>
        <p:sp>
          <p:nvSpPr>
            <p:cNvPr id="11" name="10 Elipse"/>
            <p:cNvSpPr/>
            <p:nvPr/>
          </p:nvSpPr>
          <p:spPr>
            <a:xfrm>
              <a:off x="357158" y="214290"/>
              <a:ext cx="2786082" cy="15716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738678" y="71414"/>
            <a:ext cx="2786082" cy="1571636"/>
            <a:chOff x="4286248" y="357166"/>
            <a:chExt cx="2786082" cy="1571636"/>
          </a:xfrm>
        </p:grpSpPr>
        <p:sp>
          <p:nvSpPr>
            <p:cNvPr id="5" name="4 CuadroTexto"/>
            <p:cNvSpPr txBox="1"/>
            <p:nvPr/>
          </p:nvSpPr>
          <p:spPr>
            <a:xfrm>
              <a:off x="4457699" y="642918"/>
              <a:ext cx="2571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Su fin principal consiste en verificar el grado en</a:t>
              </a:r>
            </a:p>
            <a:p>
              <a:pPr algn="ctr"/>
              <a:r>
                <a:rPr lang="es-MX" sz="1200" dirty="0"/>
                <a:t>que las intenciones educativas han sido alcanzadas</a:t>
              </a:r>
            </a:p>
          </p:txBody>
        </p:sp>
        <p:sp>
          <p:nvSpPr>
            <p:cNvPr id="12" name="11 Elipse"/>
            <p:cNvSpPr/>
            <p:nvPr/>
          </p:nvSpPr>
          <p:spPr>
            <a:xfrm>
              <a:off x="4286248" y="357166"/>
              <a:ext cx="2786082" cy="15716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7773503" y="71414"/>
            <a:ext cx="2904888" cy="1571636"/>
            <a:chOff x="5820907" y="2000240"/>
            <a:chExt cx="2904888" cy="1571636"/>
          </a:xfrm>
        </p:grpSpPr>
        <p:sp>
          <p:nvSpPr>
            <p:cNvPr id="6" name="5 CuadroTexto"/>
            <p:cNvSpPr txBox="1"/>
            <p:nvPr/>
          </p:nvSpPr>
          <p:spPr>
            <a:xfrm>
              <a:off x="5820907" y="2268880"/>
              <a:ext cx="2904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 Por medio de esta evaluación el</a:t>
              </a:r>
            </a:p>
            <a:p>
              <a:pPr algn="ctr"/>
              <a:r>
                <a:rPr lang="es-MX" sz="1200" dirty="0"/>
                <a:t>docente conoce si los aprendizajes estipulados en las intenciones fueron cumplimentados según</a:t>
              </a:r>
            </a:p>
            <a:p>
              <a:pPr algn="ctr"/>
              <a:r>
                <a:rPr lang="es-MX" sz="1200" dirty="0"/>
                <a:t>los criterios y las condiciones expresadas en ellas</a:t>
              </a:r>
            </a:p>
          </p:txBody>
        </p:sp>
        <p:sp>
          <p:nvSpPr>
            <p:cNvPr id="13" name="12 Elipse"/>
            <p:cNvSpPr/>
            <p:nvPr/>
          </p:nvSpPr>
          <p:spPr>
            <a:xfrm>
              <a:off x="5929322" y="2000240"/>
              <a:ext cx="2786082" cy="15716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381092" y="2928934"/>
            <a:ext cx="3000428" cy="1571636"/>
            <a:chOff x="5929290" y="4000504"/>
            <a:chExt cx="3000428" cy="1571636"/>
          </a:xfrm>
        </p:grpSpPr>
        <p:sp>
          <p:nvSpPr>
            <p:cNvPr id="7" name="6 CuadroTexto"/>
            <p:cNvSpPr txBox="1"/>
            <p:nvPr/>
          </p:nvSpPr>
          <p:spPr>
            <a:xfrm>
              <a:off x="5929290" y="4184944"/>
              <a:ext cx="3000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Esta evaluación provee</a:t>
              </a:r>
            </a:p>
            <a:p>
              <a:pPr algn="ctr"/>
              <a:r>
                <a:rPr lang="es-MX" sz="1200" dirty="0"/>
                <a:t>información que permite derivar conclusiones importantes sobre el grado de éxito y eficacia de la</a:t>
              </a:r>
            </a:p>
            <a:p>
              <a:pPr algn="ctr"/>
              <a:r>
                <a:rPr lang="es-MX" sz="1200" dirty="0"/>
                <a:t>experiencia educativa global emprendida. </a:t>
              </a:r>
            </a:p>
          </p:txBody>
        </p:sp>
        <p:sp>
          <p:nvSpPr>
            <p:cNvPr id="14" name="13 Elipse"/>
            <p:cNvSpPr/>
            <p:nvPr/>
          </p:nvSpPr>
          <p:spPr>
            <a:xfrm>
              <a:off x="6081722" y="4000504"/>
              <a:ext cx="2786082" cy="15716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1595406" y="5214950"/>
            <a:ext cx="2795174" cy="1571636"/>
            <a:chOff x="285720" y="3857628"/>
            <a:chExt cx="2795174" cy="1571636"/>
          </a:xfrm>
        </p:grpSpPr>
        <p:sp>
          <p:nvSpPr>
            <p:cNvPr id="8" name="7 CuadroTexto"/>
            <p:cNvSpPr txBox="1"/>
            <p:nvPr/>
          </p:nvSpPr>
          <p:spPr>
            <a:xfrm>
              <a:off x="314681" y="4189405"/>
              <a:ext cx="27662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Mediante ella se establece un balance general de los resultados conseguidos al finalizar un proceso de enseñanza-aprendizaje</a:t>
              </a:r>
            </a:p>
          </p:txBody>
        </p:sp>
        <p:sp>
          <p:nvSpPr>
            <p:cNvPr id="15" name="14 Elipse"/>
            <p:cNvSpPr/>
            <p:nvPr/>
          </p:nvSpPr>
          <p:spPr>
            <a:xfrm>
              <a:off x="285720" y="3857628"/>
              <a:ext cx="2786082" cy="15716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4738678" y="5214950"/>
            <a:ext cx="2786082" cy="1571636"/>
            <a:chOff x="428596" y="5572140"/>
            <a:chExt cx="2786082" cy="1571636"/>
          </a:xfrm>
        </p:grpSpPr>
        <p:sp>
          <p:nvSpPr>
            <p:cNvPr id="9" name="8 CuadroTexto"/>
            <p:cNvSpPr txBox="1"/>
            <p:nvPr/>
          </p:nvSpPr>
          <p:spPr>
            <a:xfrm>
              <a:off x="428596" y="5874212"/>
              <a:ext cx="27765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 Las decisiones que se toman a partir de esta evaluación son aquellas asociadas con</a:t>
              </a:r>
            </a:p>
            <a:p>
              <a:pPr algn="ctr"/>
              <a:r>
                <a:rPr lang="es-MX" sz="1200" dirty="0"/>
                <a:t>la calificación, la acreditación y la certificación</a:t>
              </a:r>
            </a:p>
          </p:txBody>
        </p:sp>
        <p:sp>
          <p:nvSpPr>
            <p:cNvPr id="20" name="19 Elipse"/>
            <p:cNvSpPr/>
            <p:nvPr/>
          </p:nvSpPr>
          <p:spPr>
            <a:xfrm>
              <a:off x="438120" y="5572140"/>
              <a:ext cx="2776558" cy="15716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7830380" y="2857496"/>
            <a:ext cx="2837620" cy="1571636"/>
            <a:chOff x="6286512" y="2000240"/>
            <a:chExt cx="2837620" cy="1571636"/>
          </a:xfrm>
        </p:grpSpPr>
        <p:sp>
          <p:nvSpPr>
            <p:cNvPr id="21" name="20 Elipse"/>
            <p:cNvSpPr/>
            <p:nvPr/>
          </p:nvSpPr>
          <p:spPr>
            <a:xfrm>
              <a:off x="6286512" y="2000240"/>
              <a:ext cx="2786082" cy="15716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286512" y="2235336"/>
              <a:ext cx="2837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En ella existe un</a:t>
              </a:r>
            </a:p>
            <a:p>
              <a:pPr algn="ctr"/>
              <a:r>
                <a:rPr lang="es-MX" sz="1200" dirty="0"/>
                <a:t>marcado énfasis en la recolección de datos, así como en el diseño y empleo de instrumentos de</a:t>
              </a:r>
            </a:p>
            <a:p>
              <a:pPr algn="ctr"/>
              <a:r>
                <a:rPr lang="es-MX" sz="1200" dirty="0"/>
                <a:t>evaluación formal confiables</a:t>
              </a: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7810544" y="5214950"/>
            <a:ext cx="2805533" cy="1571636"/>
            <a:chOff x="6215074" y="5143512"/>
            <a:chExt cx="2805533" cy="1571636"/>
          </a:xfrm>
        </p:grpSpPr>
        <p:sp>
          <p:nvSpPr>
            <p:cNvPr id="10" name="9 CuadroTexto"/>
            <p:cNvSpPr txBox="1"/>
            <p:nvPr/>
          </p:nvSpPr>
          <p:spPr>
            <a:xfrm>
              <a:off x="6234557" y="5500702"/>
              <a:ext cx="2786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Se enfatiza el grado de éxito o fracaso que tuvo el</a:t>
              </a:r>
            </a:p>
            <a:p>
              <a:pPr algn="ctr"/>
              <a:r>
                <a:rPr lang="es-MX" sz="1200" dirty="0"/>
                <a:t>alumno en el curso o ciclo que finalizó</a:t>
              </a:r>
            </a:p>
          </p:txBody>
        </p:sp>
        <p:sp>
          <p:nvSpPr>
            <p:cNvPr id="23" name="22 Elipse"/>
            <p:cNvSpPr/>
            <p:nvPr/>
          </p:nvSpPr>
          <p:spPr>
            <a:xfrm>
              <a:off x="6215074" y="5143512"/>
              <a:ext cx="2786082" cy="15716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4810116" y="2214554"/>
            <a:ext cx="2714644" cy="2643206"/>
            <a:chOff x="3643306" y="2428868"/>
            <a:chExt cx="2714644" cy="2643206"/>
          </a:xfrm>
        </p:grpSpPr>
        <p:sp>
          <p:nvSpPr>
            <p:cNvPr id="29" name="28 Elipse"/>
            <p:cNvSpPr/>
            <p:nvPr/>
          </p:nvSpPr>
          <p:spPr>
            <a:xfrm>
              <a:off x="3643306" y="2428868"/>
              <a:ext cx="2643206" cy="264320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643306" y="3071810"/>
              <a:ext cx="27146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/>
                <a:t>Evaluación </a:t>
              </a:r>
              <a:r>
                <a:rPr lang="es-MX" sz="3600" dirty="0" err="1"/>
                <a:t>Sumativa</a:t>
              </a:r>
              <a:endParaRPr lang="es-MX" sz="3600" dirty="0"/>
            </a:p>
          </p:txBody>
        </p:sp>
      </p:grpSp>
      <p:cxnSp>
        <p:nvCxnSpPr>
          <p:cNvPr id="32" name="31 Conector recto de flecha"/>
          <p:cNvCxnSpPr>
            <a:stCxn id="29" idx="1"/>
          </p:cNvCxnSpPr>
          <p:nvPr/>
        </p:nvCxnSpPr>
        <p:spPr>
          <a:xfrm rot="16200000" flipV="1">
            <a:off x="4024299" y="1428736"/>
            <a:ext cx="1172906" cy="1172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29" idx="0"/>
            <a:endCxn id="12" idx="4"/>
          </p:cNvCxnSpPr>
          <p:nvPr/>
        </p:nvCxnSpPr>
        <p:spPr>
          <a:xfrm rot="5400000" flipH="1" flipV="1">
            <a:off x="5845967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29" idx="7"/>
            <a:endCxn id="13" idx="3"/>
          </p:cNvCxnSpPr>
          <p:nvPr/>
        </p:nvCxnSpPr>
        <p:spPr>
          <a:xfrm rot="5400000" flipH="1" flipV="1">
            <a:off x="7083707" y="1395417"/>
            <a:ext cx="1188753" cy="1223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endCxn id="22" idx="1"/>
          </p:cNvCxnSpPr>
          <p:nvPr/>
        </p:nvCxnSpPr>
        <p:spPr>
          <a:xfrm>
            <a:off x="7381884" y="3521220"/>
            <a:ext cx="448496" cy="79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29" idx="5"/>
            <a:endCxn id="23" idx="1"/>
          </p:cNvCxnSpPr>
          <p:nvPr/>
        </p:nvCxnSpPr>
        <p:spPr>
          <a:xfrm rot="16200000" flipH="1">
            <a:off x="7155177" y="4381729"/>
            <a:ext cx="974439" cy="1152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29" idx="4"/>
            <a:endCxn id="20" idx="0"/>
          </p:cNvCxnSpPr>
          <p:nvPr/>
        </p:nvCxnSpPr>
        <p:spPr>
          <a:xfrm rot="16200000" flipH="1">
            <a:off x="5955505" y="5033974"/>
            <a:ext cx="357190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29" idx="3"/>
            <a:endCxn id="15" idx="7"/>
          </p:cNvCxnSpPr>
          <p:nvPr/>
        </p:nvCxnSpPr>
        <p:spPr>
          <a:xfrm rot="5400000">
            <a:off x="4098122" y="4346026"/>
            <a:ext cx="974439" cy="1223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28" idx="1"/>
            <a:endCxn id="7" idx="3"/>
          </p:cNvCxnSpPr>
          <p:nvPr/>
        </p:nvCxnSpPr>
        <p:spPr>
          <a:xfrm flipH="1">
            <a:off x="4381520" y="3457661"/>
            <a:ext cx="428596" cy="25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51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4257" y="1881555"/>
            <a:ext cx="4064000" cy="304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1629" y="1881555"/>
            <a:ext cx="4064000" cy="304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642" y="1881555"/>
            <a:ext cx="3870794" cy="29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1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573664"/>
            <a:ext cx="76104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46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0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35" y="423863"/>
            <a:ext cx="1107066" cy="105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Marcador de contenido" descr="Imagen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41394" y="436287"/>
            <a:ext cx="7509163" cy="5478832"/>
          </a:xfrm>
        </p:spPr>
      </p:pic>
    </p:spTree>
    <p:extLst>
      <p:ext uri="{BB962C8B-B14F-4D97-AF65-F5344CB8AC3E}">
        <p14:creationId xmlns:p14="http://schemas.microsoft.com/office/powerpoint/2010/main" val="295210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35" y="423863"/>
            <a:ext cx="1107066" cy="105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Marcador de contenido" descr="Image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6508" y="433240"/>
            <a:ext cx="7514043" cy="5472184"/>
          </a:xfrm>
        </p:spPr>
      </p:pic>
    </p:spTree>
    <p:extLst>
      <p:ext uri="{BB962C8B-B14F-4D97-AF65-F5344CB8AC3E}">
        <p14:creationId xmlns:p14="http://schemas.microsoft.com/office/powerpoint/2010/main" val="410093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age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7963" y="433240"/>
            <a:ext cx="7526457" cy="5484000"/>
          </a:xfrm>
        </p:spPr>
      </p:pic>
      <p:pic>
        <p:nvPicPr>
          <p:cNvPr id="4" name="0 Imagen" descr="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335" y="423863"/>
            <a:ext cx="1107066" cy="1058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62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age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0644" y="433240"/>
            <a:ext cx="7503785" cy="5484324"/>
          </a:xfrm>
        </p:spPr>
      </p:pic>
      <p:pic>
        <p:nvPicPr>
          <p:cNvPr id="4" name="0 Imagen" descr="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335" y="423863"/>
            <a:ext cx="1107066" cy="1058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94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35" y="423863"/>
            <a:ext cx="1107066" cy="105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3" y="701387"/>
            <a:ext cx="7439891" cy="55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41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374</TotalTime>
  <Words>890</Words>
  <Application>Microsoft Office PowerPoint</Application>
  <PresentationFormat>Panorámica</PresentationFormat>
  <Paragraphs>254</Paragraphs>
  <Slides>49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Bookman Old Style</vt:lpstr>
      <vt:lpstr>Calibri</vt:lpstr>
      <vt:lpstr>Tahoma</vt:lpstr>
      <vt:lpstr>Times New Roman</vt:lpstr>
      <vt:lpstr>Verdana</vt:lpstr>
      <vt:lpstr>Wingdings 2</vt:lpstr>
      <vt:lpstr>Aspecto</vt:lpstr>
      <vt:lpstr>SALUD vs IMAGEN </vt:lpstr>
      <vt:lpstr>Presentación de PowerPoint</vt:lpstr>
      <vt:lpstr>Presentación de PowerPoint</vt:lpstr>
      <vt:lpstr>Salud vs Imagen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4° año</dc:title>
  <dc:creator>Eunice Segura</dc:creator>
  <cp:lastModifiedBy>Eunice Segura</cp:lastModifiedBy>
  <cp:revision>44</cp:revision>
  <dcterms:created xsi:type="dcterms:W3CDTF">2017-10-24T01:32:11Z</dcterms:created>
  <dcterms:modified xsi:type="dcterms:W3CDTF">2019-01-29T01:26:33Z</dcterms:modified>
</cp:coreProperties>
</file>