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83" r:id="rId2"/>
    <p:sldId id="284" r:id="rId3"/>
    <p:sldId id="292" r:id="rId4"/>
    <p:sldId id="261" r:id="rId5"/>
    <p:sldId id="262" r:id="rId6"/>
    <p:sldId id="286" r:id="rId7"/>
    <p:sldId id="280" r:id="rId8"/>
    <p:sldId id="287" r:id="rId9"/>
    <p:sldId id="264" r:id="rId10"/>
    <p:sldId id="265" r:id="rId11"/>
    <p:sldId id="266" r:id="rId12"/>
    <p:sldId id="267" r:id="rId13"/>
    <p:sldId id="289" r:id="rId14"/>
    <p:sldId id="268" r:id="rId15"/>
    <p:sldId id="269" r:id="rId16"/>
    <p:sldId id="270" r:id="rId17"/>
    <p:sldId id="271" r:id="rId18"/>
    <p:sldId id="272" r:id="rId19"/>
    <p:sldId id="274" r:id="rId20"/>
    <p:sldId id="275" r:id="rId21"/>
    <p:sldId id="276" r:id="rId22"/>
    <p:sldId id="277" r:id="rId23"/>
    <p:sldId id="278" r:id="rId24"/>
    <p:sldId id="290" r:id="rId25"/>
    <p:sldId id="291" r:id="rId26"/>
    <p:sldId id="279"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8FB9DD-4F93-4362-B97B-0B0D35A066CD}">
  <a:tblStyle styleId="{E08FB9DD-4F93-4362-B97B-0B0D35A066CD}" styleName="Table_0">
    <a:wholeTbl>
      <a:tcTxStyle>
        <a:font>
          <a:latin typeface="Arial"/>
          <a:ea typeface="Arial"/>
          <a:cs typeface="Arial"/>
        </a:font>
        <a:srgbClr val="000000"/>
      </a:tcTxStyle>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098" autoAdjust="0"/>
  </p:normalViewPr>
  <p:slideViewPr>
    <p:cSldViewPr snapToGrid="0">
      <p:cViewPr>
        <p:scale>
          <a:sx n="40" d="100"/>
          <a:sy n="40" d="100"/>
        </p:scale>
        <p:origin x="144"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0026790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980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5993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460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5402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447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806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4858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202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54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3943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563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26807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107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36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16367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97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918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600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809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99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551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770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8070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7067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7872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s" sz="1000">
                <a:solidFill>
                  <a:schemeClr val="dk2"/>
                </a:solidFill>
              </a:r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0" y="-326550"/>
            <a:ext cx="8992374" cy="5470050"/>
          </a:xfrm>
          <a:prstGeom prst="rect">
            <a:avLst/>
          </a:prstGeom>
          <a:noFill/>
          <a:ln>
            <a:noFill/>
          </a:ln>
        </p:spPr>
      </p:pic>
      <p:sp>
        <p:nvSpPr>
          <p:cNvPr id="75" name="Shape 75"/>
          <p:cNvSpPr txBox="1"/>
          <p:nvPr/>
        </p:nvSpPr>
        <p:spPr>
          <a:xfrm>
            <a:off x="1533750" y="1552615"/>
            <a:ext cx="6076500" cy="1166400"/>
          </a:xfrm>
          <a:prstGeom prst="rect">
            <a:avLst/>
          </a:prstGeom>
          <a:noFill/>
          <a:ln>
            <a:noFill/>
          </a:ln>
        </p:spPr>
        <p:txBody>
          <a:bodyPr wrap="square" lIns="91425" tIns="91425" rIns="91425" bIns="91425" anchor="t" anchorCtr="0">
            <a:noAutofit/>
          </a:bodyPr>
          <a:lstStyle/>
          <a:p>
            <a:pPr lvl="0" algn="ctr">
              <a:spcBef>
                <a:spcPts val="0"/>
              </a:spcBef>
              <a:buNone/>
            </a:pPr>
            <a:r>
              <a:rPr lang="es" sz="2400" b="1" dirty="0"/>
              <a:t>PROYECT</a:t>
            </a:r>
            <a:r>
              <a:rPr lang="es-MX" sz="2400" b="1" dirty="0"/>
              <a:t>O</a:t>
            </a:r>
            <a:r>
              <a:rPr lang="es" sz="2400" b="1" dirty="0"/>
              <a:t> </a:t>
            </a:r>
            <a:r>
              <a:rPr lang="es" sz="2400" b="1" dirty="0" smtClean="0"/>
              <a:t>CONEXIONES</a:t>
            </a:r>
          </a:p>
          <a:p>
            <a:pPr lvl="0" algn="ctr">
              <a:spcBef>
                <a:spcPts val="0"/>
              </a:spcBef>
              <a:buNone/>
            </a:pPr>
            <a:endParaRPr lang="es" sz="2400" b="1" dirty="0"/>
          </a:p>
          <a:p>
            <a:pPr lvl="0" algn="ctr">
              <a:spcBef>
                <a:spcPts val="0"/>
              </a:spcBef>
              <a:buNone/>
            </a:pPr>
            <a:r>
              <a:rPr lang="es" sz="2400" b="1" dirty="0"/>
              <a:t>SEGUNDA REUNIÓN DE TRABAJO </a:t>
            </a:r>
          </a:p>
          <a:p>
            <a:pPr lvl="0" algn="ctr">
              <a:spcBef>
                <a:spcPts val="0"/>
              </a:spcBef>
              <a:buNone/>
            </a:pPr>
            <a:endParaRPr sz="2400" b="1" dirty="0"/>
          </a:p>
        </p:txBody>
      </p:sp>
    </p:spTree>
    <p:extLst>
      <p:ext uri="{BB962C8B-B14F-4D97-AF65-F5344CB8AC3E}">
        <p14:creationId xmlns:p14="http://schemas.microsoft.com/office/powerpoint/2010/main" val="271441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a:extLst>
              <a:ext uri="{FF2B5EF4-FFF2-40B4-BE49-F238E27FC236}">
                <a16:creationId xmlns="" xmlns:a16="http://schemas.microsoft.com/office/drawing/2014/main" id="{5DA88CDF-3AEC-4C00-90D3-6728B4161BB6}"/>
              </a:ext>
            </a:extLst>
          </p:cNvPr>
          <p:cNvGraphicFramePr>
            <a:graphicFrameLocks noGrp="1"/>
          </p:cNvGraphicFramePr>
          <p:nvPr>
            <p:extLst>
              <p:ext uri="{D42A27DB-BD31-4B8C-83A1-F6EECF244321}">
                <p14:modId xmlns:p14="http://schemas.microsoft.com/office/powerpoint/2010/main" val="471677963"/>
              </p:ext>
            </p:extLst>
          </p:nvPr>
        </p:nvGraphicFramePr>
        <p:xfrm>
          <a:off x="563526" y="710284"/>
          <a:ext cx="8208334" cy="3821500"/>
        </p:xfrm>
        <a:graphic>
          <a:graphicData uri="http://schemas.openxmlformats.org/drawingml/2006/table">
            <a:tbl>
              <a:tblPr>
                <a:tableStyleId>{E08FB9DD-4F93-4362-B97B-0B0D35A066CD}</a:tableStyleId>
              </a:tblPr>
              <a:tblGrid>
                <a:gridCol w="8208334">
                  <a:extLst>
                    <a:ext uri="{9D8B030D-6E8A-4147-A177-3AD203B41FA5}">
                      <a16:colId xmlns="" xmlns:a16="http://schemas.microsoft.com/office/drawing/2014/main" val="1282456842"/>
                    </a:ext>
                  </a:extLst>
                </a:gridCol>
              </a:tblGrid>
              <a:tr h="265830">
                <a:tc>
                  <a:txBody>
                    <a:bodyPr/>
                    <a:lstStyle/>
                    <a:p>
                      <a:pPr algn="ctr">
                        <a:lnSpc>
                          <a:spcPct val="115000"/>
                        </a:lnSpc>
                        <a:spcAft>
                          <a:spcPts val="0"/>
                        </a:spcAft>
                      </a:pPr>
                      <a:r>
                        <a:rPr lang="es-ES" sz="1400" dirty="0">
                          <a:solidFill>
                            <a:schemeClr val="accent6"/>
                          </a:solidFill>
                          <a:effectLst/>
                        </a:rPr>
                        <a:t>Documentación del proceso y portafolios de evidencias</a:t>
                      </a:r>
                      <a:endParaRPr lang="es-MX" sz="1400" dirty="0">
                        <a:solidFill>
                          <a:schemeClr val="accent6"/>
                        </a:solidFill>
                        <a:effectLst/>
                        <a:latin typeface="Arial" panose="020B0604020202020204" pitchFamily="34" charset="0"/>
                        <a:ea typeface="Arial" panose="020B0604020202020204" pitchFamily="34" charset="0"/>
                      </a:endParaRPr>
                    </a:p>
                  </a:txBody>
                  <a:tcPr marL="52786" marR="52786" marT="52786" marB="52786"/>
                </a:tc>
                <a:extLst>
                  <a:ext uri="{0D108BD9-81ED-4DB2-BD59-A6C34878D82A}">
                    <a16:rowId xmlns="" xmlns:a16="http://schemas.microsoft.com/office/drawing/2014/main" val="3596487747"/>
                  </a:ext>
                </a:extLst>
              </a:tr>
              <a:tr h="3150470">
                <a:tc>
                  <a:txBody>
                    <a:bodyPr/>
                    <a:lstStyle/>
                    <a:p>
                      <a:pPr>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a:t>
                      </a:r>
                      <a:r>
                        <a:rPr lang="es-ES" sz="1050" dirty="0">
                          <a:effectLst/>
                        </a:rPr>
                        <a:t>Qué entiendo por “documentación”?</a:t>
                      </a:r>
                      <a:endParaRPr lang="es-MX" sz="1050" dirty="0">
                        <a:effectLst/>
                      </a:endParaRPr>
                    </a:p>
                    <a:p>
                      <a:pPr algn="just">
                        <a:lnSpc>
                          <a:spcPct val="115000"/>
                        </a:lnSpc>
                        <a:spcAft>
                          <a:spcPts val="0"/>
                        </a:spcAft>
                      </a:pPr>
                      <a:r>
                        <a:rPr lang="es-ES" sz="1050" dirty="0">
                          <a:effectLst/>
                        </a:rPr>
                        <a:t>Una variedad para la materialización de las evidencias a partir de una diversidad de materiales, implica tener una visión compartida, la finalidad es evaluar la significación del proyecto en los procesos de aprendizaje de los alumnos, no tiene una finalidad cuantitativa, sino significativa en el avance de los proyectos</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¿Qué evidencias concretas de documentación estaría esperando, cuando trabajo de manera interdisciplinaria?</a:t>
                      </a:r>
                      <a:endParaRPr lang="es-MX" sz="1050" dirty="0">
                        <a:effectLst/>
                      </a:endParaRPr>
                    </a:p>
                    <a:p>
                      <a:pPr algn="just">
                        <a:lnSpc>
                          <a:spcPct val="115000"/>
                        </a:lnSpc>
                        <a:spcAft>
                          <a:spcPts val="0"/>
                        </a:spcAft>
                      </a:pPr>
                      <a:r>
                        <a:rPr lang="es-ES" sz="1050" dirty="0">
                          <a:effectLst/>
                        </a:rPr>
                        <a:t>Visitas virtuales </a:t>
                      </a:r>
                      <a:endParaRPr lang="es-MX" sz="1050" dirty="0">
                        <a:effectLst/>
                      </a:endParaRPr>
                    </a:p>
                    <a:p>
                      <a:pPr algn="just">
                        <a:lnSpc>
                          <a:spcPct val="115000"/>
                        </a:lnSpc>
                        <a:spcAft>
                          <a:spcPts val="0"/>
                        </a:spcAft>
                      </a:pPr>
                      <a:r>
                        <a:rPr lang="es-ES" sz="1050" dirty="0">
                          <a:effectLst/>
                        </a:rPr>
                        <a:t>Acciones de los alumnos</a:t>
                      </a:r>
                      <a:endParaRPr lang="es-MX" sz="1050" dirty="0">
                        <a:effectLst/>
                      </a:endParaRPr>
                    </a:p>
                    <a:p>
                      <a:pPr algn="just">
                        <a:lnSpc>
                          <a:spcPct val="115000"/>
                        </a:lnSpc>
                        <a:spcAft>
                          <a:spcPts val="0"/>
                        </a:spcAft>
                      </a:pPr>
                      <a:r>
                        <a:rPr lang="es-ES" sz="1050" dirty="0">
                          <a:effectLst/>
                        </a:rPr>
                        <a:t>Seguimiento del proceso </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¿Cuál es la intención de documentar en un proyecto y quién lo debe hacer?</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La intención es dar significado a los aprendizajes del proyecto para poder tener criterios y formas de evaluación significativa </a:t>
                      </a:r>
                      <a:endParaRPr lang="es-MX" sz="105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 </a:t>
                      </a:r>
                      <a:endParaRPr lang="es-MX" sz="900" dirty="0">
                        <a:solidFill>
                          <a:srgbClr val="000000"/>
                        </a:solidFill>
                        <a:effectLst/>
                        <a:latin typeface="Arial" panose="020B0604020202020204" pitchFamily="34" charset="0"/>
                        <a:ea typeface="Arial" panose="020B0604020202020204" pitchFamily="34" charset="0"/>
                      </a:endParaRPr>
                    </a:p>
                  </a:txBody>
                  <a:tcPr marL="52786" marR="52786" marT="52786" marB="52786"/>
                </a:tc>
                <a:extLst>
                  <a:ext uri="{0D108BD9-81ED-4DB2-BD59-A6C34878D82A}">
                    <a16:rowId xmlns="" xmlns:a16="http://schemas.microsoft.com/office/drawing/2014/main" val="315262585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a:extLst>
              <a:ext uri="{FF2B5EF4-FFF2-40B4-BE49-F238E27FC236}">
                <a16:creationId xmlns="" xmlns:a16="http://schemas.microsoft.com/office/drawing/2014/main" id="{5072B5D5-56D1-4465-A097-9DB56466667C}"/>
              </a:ext>
            </a:extLst>
          </p:cNvPr>
          <p:cNvGraphicFramePr>
            <a:graphicFrameLocks noGrp="1"/>
          </p:cNvGraphicFramePr>
          <p:nvPr>
            <p:extLst>
              <p:ext uri="{D42A27DB-BD31-4B8C-83A1-F6EECF244321}">
                <p14:modId xmlns:p14="http://schemas.microsoft.com/office/powerpoint/2010/main" val="2642618329"/>
              </p:ext>
            </p:extLst>
          </p:nvPr>
        </p:nvGraphicFramePr>
        <p:xfrm>
          <a:off x="233916" y="668274"/>
          <a:ext cx="8834258" cy="4696036"/>
        </p:xfrm>
        <a:graphic>
          <a:graphicData uri="http://schemas.openxmlformats.org/drawingml/2006/table">
            <a:tbl>
              <a:tblPr>
                <a:tableStyleId>{E08FB9DD-4F93-4362-B97B-0B0D35A066CD}</a:tableStyleId>
              </a:tblPr>
              <a:tblGrid>
                <a:gridCol w="8834258">
                  <a:extLst>
                    <a:ext uri="{9D8B030D-6E8A-4147-A177-3AD203B41FA5}">
                      <a16:colId xmlns="" xmlns:a16="http://schemas.microsoft.com/office/drawing/2014/main" val="2416569309"/>
                    </a:ext>
                  </a:extLst>
                </a:gridCol>
              </a:tblGrid>
              <a:tr h="267498">
                <a:tc>
                  <a:txBody>
                    <a:bodyPr/>
                    <a:lstStyle/>
                    <a:p>
                      <a:pPr algn="ctr">
                        <a:lnSpc>
                          <a:spcPct val="115000"/>
                        </a:lnSpc>
                        <a:spcAft>
                          <a:spcPts val="0"/>
                        </a:spcAft>
                      </a:pPr>
                      <a:r>
                        <a:rPr lang="es-ES" sz="1400" dirty="0">
                          <a:solidFill>
                            <a:schemeClr val="accent6"/>
                          </a:solidFill>
                          <a:effectLst/>
                        </a:rPr>
                        <a:t>Gestión de Proyectos interdisciplinarios</a:t>
                      </a:r>
                      <a:endParaRPr lang="es-MX" sz="1400" dirty="0">
                        <a:solidFill>
                          <a:schemeClr val="accent6"/>
                        </a:solidFill>
                        <a:effectLst/>
                        <a:latin typeface="Arial" panose="020B0604020202020204" pitchFamily="34" charset="0"/>
                        <a:ea typeface="Arial" panose="020B0604020202020204" pitchFamily="34" charset="0"/>
                      </a:endParaRPr>
                    </a:p>
                  </a:txBody>
                  <a:tcPr marL="34819" marR="34819" marT="34819" marB="34819"/>
                </a:tc>
                <a:extLst>
                  <a:ext uri="{0D108BD9-81ED-4DB2-BD59-A6C34878D82A}">
                    <a16:rowId xmlns="" xmlns:a16="http://schemas.microsoft.com/office/drawing/2014/main" val="1623142299"/>
                  </a:ext>
                </a:extLst>
              </a:tr>
              <a:tr h="3976470">
                <a:tc>
                  <a:txBody>
                    <a:bodyPr/>
                    <a:lstStyle/>
                    <a:p>
                      <a:pPr>
                        <a:lnSpc>
                          <a:spcPct val="115000"/>
                        </a:lnSpc>
                        <a:spcAft>
                          <a:spcPts val="0"/>
                        </a:spcAft>
                      </a:pPr>
                      <a:r>
                        <a:rPr lang="es-ES" sz="600" dirty="0">
                          <a:effectLst/>
                        </a:rPr>
                        <a:t> </a:t>
                      </a:r>
                      <a:endParaRPr lang="es-MX" sz="600" dirty="0">
                        <a:effectLst/>
                      </a:endParaRPr>
                    </a:p>
                    <a:p>
                      <a:pPr algn="just">
                        <a:lnSpc>
                          <a:spcPct val="115000"/>
                        </a:lnSpc>
                        <a:spcAft>
                          <a:spcPts val="0"/>
                        </a:spcAft>
                      </a:pPr>
                      <a:r>
                        <a:rPr lang="es-ES" sz="600" dirty="0">
                          <a:effectLst/>
                        </a:rPr>
                        <a:t>¿</a:t>
                      </a:r>
                      <a:r>
                        <a:rPr lang="es-ES" sz="900" dirty="0">
                          <a:effectLst/>
                        </a:rPr>
                        <a:t>Qué factores debo tomar en cuenta para hacer un proyecto?</a:t>
                      </a:r>
                      <a:endParaRPr lang="es-MX" sz="900" dirty="0">
                        <a:effectLst/>
                      </a:endParaRPr>
                    </a:p>
                    <a:p>
                      <a:pPr algn="just">
                        <a:lnSpc>
                          <a:spcPct val="115000"/>
                        </a:lnSpc>
                        <a:spcAft>
                          <a:spcPts val="0"/>
                        </a:spcAft>
                      </a:pPr>
                      <a:r>
                        <a:rPr lang="es-ES" sz="900" dirty="0">
                          <a:effectLst/>
                        </a:rPr>
                        <a:t>¿Cómo lo debo organizar?</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1.- Considerar los elementos del programa y problematizar la realidad </a:t>
                      </a:r>
                      <a:endParaRPr lang="es-MX" sz="900" dirty="0">
                        <a:effectLst/>
                      </a:endParaRPr>
                    </a:p>
                    <a:p>
                      <a:pPr algn="just">
                        <a:lnSpc>
                          <a:spcPct val="115000"/>
                        </a:lnSpc>
                        <a:spcAft>
                          <a:spcPts val="0"/>
                        </a:spcAft>
                      </a:pPr>
                      <a:r>
                        <a:rPr lang="es-ES" sz="900" dirty="0">
                          <a:effectLst/>
                        </a:rPr>
                        <a:t>2.-Jerarquizar los elementos del programa</a:t>
                      </a:r>
                      <a:endParaRPr lang="es-MX" sz="900" dirty="0">
                        <a:effectLst/>
                      </a:endParaRPr>
                    </a:p>
                    <a:p>
                      <a:pPr algn="just">
                        <a:lnSpc>
                          <a:spcPct val="115000"/>
                        </a:lnSpc>
                        <a:spcAft>
                          <a:spcPts val="0"/>
                        </a:spcAft>
                      </a:pPr>
                      <a:r>
                        <a:rPr lang="es-ES" sz="900" dirty="0">
                          <a:effectLst/>
                        </a:rPr>
                        <a:t>3.- Reconocer la significación en el mundo actual </a:t>
                      </a:r>
                      <a:endParaRPr lang="es-MX" sz="900" dirty="0">
                        <a:effectLst/>
                      </a:endParaRPr>
                    </a:p>
                    <a:p>
                      <a:pPr algn="just">
                        <a:lnSpc>
                          <a:spcPct val="115000"/>
                        </a:lnSpc>
                        <a:spcAft>
                          <a:spcPts val="0"/>
                        </a:spcAft>
                      </a:pPr>
                      <a:r>
                        <a:rPr lang="es-ES" sz="900" dirty="0">
                          <a:effectLst/>
                        </a:rPr>
                        <a:t>4.- Definir el eje</a:t>
                      </a:r>
                      <a:endParaRPr lang="es-MX" sz="900" dirty="0">
                        <a:effectLst/>
                      </a:endParaRPr>
                    </a:p>
                    <a:p>
                      <a:pPr algn="just">
                        <a:lnSpc>
                          <a:spcPct val="115000"/>
                        </a:lnSpc>
                        <a:spcAft>
                          <a:spcPts val="0"/>
                        </a:spcAft>
                      </a:pPr>
                      <a:r>
                        <a:rPr lang="es-ES" sz="900" dirty="0">
                          <a:effectLst/>
                        </a:rPr>
                        <a:t>5.- Considerar los enfoques a partir de las conexiones curriculares y de intereses</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¿Cómo puedo identificar los puntos de interacción que permitan una indagación, desde situaciones complejas o la problematización?</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Creando los espacios para el acercamiento a las fuentes de información en una gama amplia, con situaciones contextualizadas y de interés tanto para el docente como para el alumno. Considerar las fuentes y las formas de organización de la información para el alumno y el docente </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¿En qué debo poner atención, para saber si  es necesario hacer cambios en el  trabajo diario que ya realizo?</a:t>
                      </a:r>
                      <a:endParaRPr lang="es-MX" sz="900" dirty="0">
                        <a:effectLst/>
                      </a:endParaRPr>
                    </a:p>
                    <a:p>
                      <a:pPr algn="just">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La evaluación continua, la significación de los productos en el proceso de documentación y de las observaciones de los aprendizajes con la retroalimentación del cuerpo docente y de los alumnos </a:t>
                      </a:r>
                      <a:endParaRPr lang="es-MX" sz="900" dirty="0">
                        <a:effectLst/>
                      </a:endParaRPr>
                    </a:p>
                    <a:p>
                      <a:pPr>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900" dirty="0">
                          <a:effectLst/>
                        </a:rPr>
                        <a:t>¿Cómo beneficia al aprendizaje el trabajo interdisciplinario?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Es fundamental en el crecimiento del aprender a aprender y permite la indagación a partir de las situaciones complejas que resulta fundamental en el proceso de aprendizaje significativo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600" dirty="0">
                          <a:effectLst/>
                        </a:rPr>
                        <a:t> </a:t>
                      </a:r>
                      <a:endParaRPr lang="es-MX" sz="600" dirty="0">
                        <a:solidFill>
                          <a:srgbClr val="000000"/>
                        </a:solidFill>
                        <a:effectLst/>
                        <a:latin typeface="Arial" panose="020B0604020202020204" pitchFamily="34" charset="0"/>
                        <a:ea typeface="Arial" panose="020B0604020202020204" pitchFamily="34" charset="0"/>
                      </a:endParaRPr>
                    </a:p>
                  </a:txBody>
                  <a:tcPr marL="34819" marR="34819" marT="34819" marB="34819"/>
                </a:tc>
                <a:extLst>
                  <a:ext uri="{0D108BD9-81ED-4DB2-BD59-A6C34878D82A}">
                    <a16:rowId xmlns="" xmlns:a16="http://schemas.microsoft.com/office/drawing/2014/main" val="210742125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0" y="-134125"/>
            <a:ext cx="8992349" cy="5411750"/>
          </a:xfrm>
          <a:prstGeom prst="rect">
            <a:avLst/>
          </a:prstGeom>
          <a:noFill/>
          <a:ln>
            <a:noFill/>
          </a:ln>
        </p:spPr>
      </p:pic>
      <p:graphicFrame>
        <p:nvGraphicFramePr>
          <p:cNvPr id="2" name="Tabla 1">
            <a:extLst>
              <a:ext uri="{FF2B5EF4-FFF2-40B4-BE49-F238E27FC236}">
                <a16:creationId xmlns="" xmlns:a16="http://schemas.microsoft.com/office/drawing/2014/main" id="{2AE1877E-8422-42F5-A2F5-5C16DCFB7B6D}"/>
              </a:ext>
            </a:extLst>
          </p:cNvPr>
          <p:cNvGraphicFramePr>
            <a:graphicFrameLocks noGrp="1"/>
          </p:cNvGraphicFramePr>
          <p:nvPr>
            <p:extLst>
              <p:ext uri="{D42A27DB-BD31-4B8C-83A1-F6EECF244321}">
                <p14:modId xmlns:p14="http://schemas.microsoft.com/office/powerpoint/2010/main" val="3939829098"/>
              </p:ext>
            </p:extLst>
          </p:nvPr>
        </p:nvGraphicFramePr>
        <p:xfrm>
          <a:off x="290225" y="824268"/>
          <a:ext cx="8609225" cy="4631421"/>
        </p:xfrm>
        <a:graphic>
          <a:graphicData uri="http://schemas.openxmlformats.org/drawingml/2006/table">
            <a:tbl>
              <a:tblPr>
                <a:tableStyleId>{E08FB9DD-4F93-4362-B97B-0B0D35A066CD}</a:tableStyleId>
              </a:tblPr>
              <a:tblGrid>
                <a:gridCol w="8609225">
                  <a:extLst>
                    <a:ext uri="{9D8B030D-6E8A-4147-A177-3AD203B41FA5}">
                      <a16:colId xmlns="" xmlns:a16="http://schemas.microsoft.com/office/drawing/2014/main" val="2266133994"/>
                    </a:ext>
                  </a:extLst>
                </a:gridCol>
              </a:tblGrid>
              <a:tr h="193291">
                <a:tc>
                  <a:txBody>
                    <a:bodyPr/>
                    <a:lstStyle/>
                    <a:p>
                      <a:pPr>
                        <a:lnSpc>
                          <a:spcPct val="115000"/>
                        </a:lnSpc>
                        <a:spcAft>
                          <a:spcPts val="0"/>
                        </a:spcAft>
                      </a:pPr>
                      <a:r>
                        <a:rPr lang="es-ES" sz="1400" dirty="0">
                          <a:solidFill>
                            <a:schemeClr val="accent6"/>
                          </a:solidFill>
                          <a:effectLst/>
                        </a:rPr>
                        <a:t>               El desarrollo profesional y la formación docente</a:t>
                      </a:r>
                      <a:endParaRPr lang="es-MX" sz="1400" dirty="0">
                        <a:solidFill>
                          <a:schemeClr val="accent6"/>
                        </a:solidFill>
                        <a:effectLst/>
                        <a:latin typeface="Arial" panose="020B0604020202020204" pitchFamily="34" charset="0"/>
                        <a:ea typeface="Arial" panose="020B0604020202020204" pitchFamily="34" charset="0"/>
                      </a:endParaRPr>
                    </a:p>
                  </a:txBody>
                  <a:tcPr marL="38382" marR="38382" marT="38382" marB="38382"/>
                </a:tc>
                <a:extLst>
                  <a:ext uri="{0D108BD9-81ED-4DB2-BD59-A6C34878D82A}">
                    <a16:rowId xmlns="" xmlns:a16="http://schemas.microsoft.com/office/drawing/2014/main" val="454660759"/>
                  </a:ext>
                </a:extLst>
              </a:tr>
              <a:tr h="3223008">
                <a:tc>
                  <a:txBody>
                    <a:bodyPr/>
                    <a:lstStyle/>
                    <a:p>
                      <a:pPr>
                        <a:lnSpc>
                          <a:spcPct val="115000"/>
                        </a:lnSpc>
                        <a:spcAft>
                          <a:spcPts val="0"/>
                        </a:spcAft>
                      </a:pPr>
                      <a:r>
                        <a:rPr lang="es-ES" sz="700" dirty="0">
                          <a:effectLst/>
                        </a:rPr>
                        <a:t> </a:t>
                      </a:r>
                      <a:endParaRPr lang="es-MX" sz="700" dirty="0">
                        <a:effectLst/>
                      </a:endParaRPr>
                    </a:p>
                    <a:p>
                      <a:pPr algn="just">
                        <a:lnSpc>
                          <a:spcPct val="115000"/>
                        </a:lnSpc>
                        <a:spcAft>
                          <a:spcPts val="0"/>
                        </a:spcAft>
                      </a:pPr>
                      <a:r>
                        <a:rPr lang="es-ES" sz="700" dirty="0">
                          <a:effectLst/>
                        </a:rPr>
                        <a:t>¿</a:t>
                      </a:r>
                      <a:r>
                        <a:rPr lang="es-ES" sz="1050" dirty="0">
                          <a:effectLst/>
                        </a:rPr>
                        <a:t>Qué implicaciones tiene, dentro del esquema de formación docente, el trabajo orientado hacia la interdisciplinariedad? </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Le permite un crecimiento total en su proceso de enseñanza y de formación profesional que logra un pensamiento crítico en el docente y facilita su desarrollo social y personal como profesional de la educación</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¿Qué dimensiones debo tener en cuenta, para la construcción de proyectos interdisciplinarios?</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La dimensión de la investigación</a:t>
                      </a:r>
                      <a:endParaRPr lang="es-MX" sz="1050" dirty="0">
                        <a:effectLst/>
                      </a:endParaRPr>
                    </a:p>
                    <a:p>
                      <a:pPr algn="just">
                        <a:lnSpc>
                          <a:spcPct val="115000"/>
                        </a:lnSpc>
                        <a:spcAft>
                          <a:spcPts val="0"/>
                        </a:spcAft>
                      </a:pPr>
                      <a:r>
                        <a:rPr lang="es-ES" sz="1050" dirty="0">
                          <a:effectLst/>
                        </a:rPr>
                        <a:t>La dimensión contextual</a:t>
                      </a:r>
                      <a:endParaRPr lang="es-MX" sz="1050" dirty="0">
                        <a:effectLst/>
                      </a:endParaRPr>
                    </a:p>
                    <a:p>
                      <a:pPr algn="just">
                        <a:lnSpc>
                          <a:spcPct val="115000"/>
                        </a:lnSpc>
                        <a:spcAft>
                          <a:spcPts val="0"/>
                        </a:spcAft>
                      </a:pPr>
                      <a:r>
                        <a:rPr lang="es-ES" sz="1050" dirty="0">
                          <a:effectLst/>
                        </a:rPr>
                        <a:t>La dimensión curricular </a:t>
                      </a:r>
                      <a:endParaRPr lang="es-MX" sz="1050" dirty="0">
                        <a:effectLst/>
                      </a:endParaRPr>
                    </a:p>
                    <a:p>
                      <a:pPr algn="just">
                        <a:lnSpc>
                          <a:spcPct val="115000"/>
                        </a:lnSpc>
                        <a:spcAft>
                          <a:spcPts val="0"/>
                        </a:spcAft>
                      </a:pPr>
                      <a:r>
                        <a:rPr lang="es-ES" sz="1050" dirty="0">
                          <a:effectLst/>
                        </a:rPr>
                        <a:t>La dimensión social </a:t>
                      </a:r>
                      <a:endParaRPr lang="es-MX" sz="1050" dirty="0">
                        <a:effectLst/>
                      </a:endParaRPr>
                    </a:p>
                    <a:p>
                      <a:pPr algn="just">
                        <a:lnSpc>
                          <a:spcPct val="115000"/>
                        </a:lnSpc>
                        <a:spcAft>
                          <a:spcPts val="0"/>
                        </a:spcAft>
                      </a:pPr>
                      <a:r>
                        <a:rPr lang="es-ES" sz="1050" dirty="0">
                          <a:effectLst/>
                        </a:rPr>
                        <a:t>La dimensión analítica</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El conocimiento no está acabado está en desarrollo y tiene múltiples maneras de compresión y de los modos de </a:t>
                      </a:r>
                      <a:r>
                        <a:rPr lang="es-ES" sz="1050" dirty="0" err="1">
                          <a:effectLst/>
                        </a:rPr>
                        <a:t>accesar</a:t>
                      </a:r>
                      <a:r>
                        <a:rPr lang="es-ES" sz="1050" dirty="0">
                          <a:effectLst/>
                        </a:rPr>
                        <a:t> a las fuentes.</a:t>
                      </a:r>
                      <a:endParaRPr lang="es-MX" sz="1050" dirty="0">
                        <a:effectLst/>
                      </a:endParaRPr>
                    </a:p>
                    <a:p>
                      <a:pPr algn="just">
                        <a:lnSpc>
                          <a:spcPct val="115000"/>
                        </a:lnSpc>
                        <a:spcAft>
                          <a:spcPts val="0"/>
                        </a:spcAft>
                      </a:pPr>
                      <a:r>
                        <a:rPr lang="es-ES" sz="1050" dirty="0">
                          <a:effectLst/>
                        </a:rPr>
                        <a:t> </a:t>
                      </a:r>
                      <a:endParaRPr lang="es-MX" sz="1050" dirty="0">
                        <a:effectLst/>
                      </a:endParaRPr>
                    </a:p>
                    <a:p>
                      <a:pPr algn="just">
                        <a:lnSpc>
                          <a:spcPct val="115000"/>
                        </a:lnSpc>
                        <a:spcAft>
                          <a:spcPts val="0"/>
                        </a:spcAft>
                      </a:pPr>
                      <a:r>
                        <a:rPr lang="es-ES" sz="1050" dirty="0">
                          <a:effectLst/>
                        </a:rPr>
                        <a:t>La dimensión esencial es una dimensión que rebasa los elementos curriculares para llegar a un nivel de conceptualizaciones de la realidad y sus vincular que lleven a las materas a las conexiones </a:t>
                      </a:r>
                      <a:endParaRPr lang="es-MX" sz="1050" dirty="0">
                        <a:effectLst/>
                      </a:endParaRPr>
                    </a:p>
                    <a:p>
                      <a:pPr algn="just">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panose="020B0604020202020204" pitchFamily="34" charset="0"/>
                        <a:ea typeface="Arial" panose="020B0604020202020204" pitchFamily="34" charset="0"/>
                      </a:endParaRPr>
                    </a:p>
                  </a:txBody>
                  <a:tcPr marL="38382" marR="38382" marT="38382" marB="38382"/>
                </a:tc>
                <a:extLst>
                  <a:ext uri="{0D108BD9-81ED-4DB2-BD59-A6C34878D82A}">
                    <a16:rowId xmlns="" xmlns:a16="http://schemas.microsoft.com/office/drawing/2014/main" val="250341336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7</a:t>
            </a:r>
            <a:endParaRPr lang="es-MX" sz="1800" b="1" dirty="0"/>
          </a:p>
          <a:p>
            <a:pPr lvl="0" algn="ctr"/>
            <a:endParaRPr lang="es-MX" sz="1800" b="1" dirty="0"/>
          </a:p>
          <a:p>
            <a:pPr lvl="0" algn="ctr"/>
            <a:r>
              <a:rPr lang="es-MX" sz="1800" b="1" dirty="0" smtClean="0"/>
              <a:t>ESTRUCTURA INICIAL DE PLANEACIÓN</a:t>
            </a:r>
          </a:p>
          <a:p>
            <a:pPr lvl="0" algn="ctr"/>
            <a:r>
              <a:rPr lang="es-MX" sz="1800" b="1" dirty="0" smtClean="0"/>
              <a:t>RESUMEN</a:t>
            </a:r>
          </a:p>
          <a:p>
            <a:pPr lvl="0" algn="ctr"/>
            <a:r>
              <a:rPr lang="es-MX" sz="1800" b="1" dirty="0" smtClean="0"/>
              <a:t> </a:t>
            </a:r>
            <a:endParaRPr lang="es-MX" sz="1800" b="1" dirty="0"/>
          </a:p>
        </p:txBody>
      </p:sp>
    </p:spTree>
    <p:extLst>
      <p:ext uri="{BB962C8B-B14F-4D97-AF65-F5344CB8AC3E}">
        <p14:creationId xmlns:p14="http://schemas.microsoft.com/office/powerpoint/2010/main" val="5188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75825" y="-268250"/>
            <a:ext cx="8992349" cy="5411750"/>
          </a:xfrm>
          <a:prstGeom prst="rect">
            <a:avLst/>
          </a:prstGeom>
          <a:noFill/>
          <a:ln>
            <a:noFill/>
          </a:ln>
        </p:spPr>
      </p:pic>
      <p:sp>
        <p:nvSpPr>
          <p:cNvPr id="4" name="Rectángulo 3"/>
          <p:cNvSpPr/>
          <p:nvPr/>
        </p:nvSpPr>
        <p:spPr>
          <a:xfrm>
            <a:off x="75825" y="276672"/>
            <a:ext cx="8823731" cy="4069960"/>
          </a:xfrm>
          <a:prstGeom prst="rect">
            <a:avLst/>
          </a:prstGeom>
        </p:spPr>
        <p:txBody>
          <a:bodyPr wrap="square">
            <a:spAutoFit/>
          </a:bodyPr>
          <a:lstStyle/>
          <a:p>
            <a:pPr marL="457200" algn="ctr">
              <a:lnSpc>
                <a:spcPct val="115000"/>
              </a:lnSpc>
            </a:pPr>
            <a:r>
              <a:rPr lang="es-ES" b="1" dirty="0">
                <a:solidFill>
                  <a:schemeClr val="bg1"/>
                </a:solidFill>
                <a:latin typeface="+mj-lt"/>
                <a:ea typeface="Century Gothic" panose="020B0502020202020204" pitchFamily="34" charset="0"/>
                <a:cs typeface="Century Gothic" panose="020B0502020202020204" pitchFamily="34" charset="0"/>
              </a:rPr>
              <a:t>Estructura Inicial de Planeación</a:t>
            </a:r>
            <a:endParaRPr lang="es-MX" dirty="0">
              <a:solidFill>
                <a:schemeClr val="bg1"/>
              </a:solidFill>
              <a:latin typeface="+mj-lt"/>
              <a:ea typeface="Arial" panose="020B0604020202020204" pitchFamily="34" charset="0"/>
            </a:endParaRPr>
          </a:p>
          <a:p>
            <a:pPr marL="457200" algn="ctr">
              <a:lnSpc>
                <a:spcPct val="115000"/>
              </a:lnSpc>
            </a:pPr>
            <a:r>
              <a:rPr lang="es-ES" b="1" dirty="0">
                <a:solidFill>
                  <a:schemeClr val="bg1"/>
                </a:solidFill>
                <a:latin typeface="+mj-lt"/>
                <a:ea typeface="Century Gothic" panose="020B0502020202020204" pitchFamily="34" charset="0"/>
                <a:cs typeface="Century Gothic" panose="020B0502020202020204" pitchFamily="34" charset="0"/>
              </a:rPr>
              <a:t>E.I.P. Resumen </a:t>
            </a:r>
            <a:r>
              <a:rPr lang="es-ES" b="1" dirty="0" smtClean="0">
                <a:solidFill>
                  <a:schemeClr val="bg1"/>
                </a:solidFill>
                <a:latin typeface="+mj-lt"/>
                <a:ea typeface="Century Gothic" panose="020B0502020202020204" pitchFamily="34" charset="0"/>
                <a:cs typeface="Century Gothic" panose="020B0502020202020204" pitchFamily="34" charset="0"/>
              </a:rPr>
              <a:t>(Producto7)</a:t>
            </a:r>
            <a:endParaRPr lang="es-MX" dirty="0">
              <a:solidFill>
                <a:schemeClr val="bg1"/>
              </a:solidFill>
              <a:latin typeface="+mj-lt"/>
              <a:ea typeface="Arial" panose="020B0604020202020204" pitchFamily="34" charset="0"/>
            </a:endParaRPr>
          </a:p>
          <a:p>
            <a:pPr>
              <a:lnSpc>
                <a:spcPct val="150000"/>
              </a:lnSpc>
            </a:pPr>
            <a:r>
              <a:rPr lang="es-ES" dirty="0">
                <a:latin typeface="Century Gothic" panose="020B0502020202020204" pitchFamily="34" charset="0"/>
                <a:ea typeface="Century Gothic" panose="020B0502020202020204" pitchFamily="34" charset="0"/>
                <a:cs typeface="Century Gothic" panose="020B0502020202020204" pitchFamily="34" charset="0"/>
              </a:rPr>
              <a:t> </a:t>
            </a:r>
            <a:endParaRPr lang="es-MX" dirty="0">
              <a:latin typeface="Arial" panose="020B0604020202020204" pitchFamily="34" charset="0"/>
              <a:ea typeface="Arial" panose="020B0604020202020204" pitchFamily="34" charset="0"/>
            </a:endParaRPr>
          </a:p>
          <a:p>
            <a:pPr marL="342900" lvl="0" indent="-342900">
              <a:lnSpc>
                <a:spcPct val="115000"/>
              </a:lnSpc>
              <a:buFont typeface="+mj-lt"/>
              <a:buAutoNum type="romanUcPeriod"/>
            </a:pPr>
            <a:r>
              <a:rPr lang="es-ES" sz="1050" b="1" dirty="0">
                <a:latin typeface="Century Gothic" panose="020B0502020202020204" pitchFamily="34" charset="0"/>
                <a:ea typeface="Century Gothic" panose="020B0502020202020204" pitchFamily="34" charset="0"/>
                <a:cs typeface="Century Gothic" panose="020B0502020202020204" pitchFamily="34" charset="0"/>
              </a:rPr>
              <a:t>Contexto. </a:t>
            </a:r>
            <a:r>
              <a:rPr lang="es-ES" sz="1050" dirty="0">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Justifica las circunstancias o elementos de la realidad en la que se da el problema o propuesta.</a:t>
            </a:r>
            <a:endParaRPr lang="es-MX" sz="1050" dirty="0">
              <a:latin typeface="Arial" panose="020B0604020202020204" pitchFamily="34" charset="0"/>
              <a:ea typeface="Arial" panose="020B0604020202020204" pitchFamily="34" charset="0"/>
            </a:endParaRPr>
          </a:p>
          <a:p>
            <a:pPr marL="180340" indent="-187325">
              <a:lnSpc>
                <a:spcPct val="115000"/>
              </a:lnSpc>
            </a:pPr>
            <a:r>
              <a:rPr lang="es-ES" sz="105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latin typeface="Century Gothic" panose="020B0502020202020204" pitchFamily="34" charset="0"/>
                <a:ea typeface="Century Gothic" panose="020B0502020202020204" pitchFamily="34" charset="0"/>
                <a:cs typeface="Century Gothic" panose="020B0502020202020204" pitchFamily="34" charset="0"/>
              </a:rPr>
              <a:t>Introducción y/o justificación del proyecto</a:t>
            </a:r>
            <a:r>
              <a:rPr lang="es-ES" b="1" dirty="0">
                <a:latin typeface="Century Gothic" panose="020B0502020202020204" pitchFamily="34" charset="0"/>
                <a:ea typeface="Century Gothic" panose="020B0502020202020204" pitchFamily="34" charset="0"/>
                <a:cs typeface="Century Gothic" panose="020B0502020202020204" pitchFamily="34" charset="0"/>
              </a:rPr>
              <a:t>.</a:t>
            </a:r>
            <a:r>
              <a:rPr lang="es-ES" b="1" dirty="0">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es-ES" b="1" dirty="0" smtClean="0">
              <a:highlight>
                <a:srgbClr val="FFFFFF"/>
              </a:highlight>
              <a:latin typeface="Century Gothic" panose="020B0502020202020204" pitchFamily="34" charset="0"/>
              <a:ea typeface="Century Gothic" panose="020B0502020202020204" pitchFamily="34" charset="0"/>
              <a:cs typeface="Century Gothic" panose="020B0502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Century Gothic" panose="020B0502020202020204" pitchFamily="34" charset="0"/>
              <a:cs typeface="Century Gothic" panose="020B0502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smtClean="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ES" b="1" dirty="0">
              <a:highlight>
                <a:srgbClr val="FFFFFF"/>
              </a:highlight>
              <a:latin typeface="Century Gothic" panose="020B0502020202020204" pitchFamily="34" charset="0"/>
              <a:ea typeface="Arial" panose="020B0604020202020204" pitchFamily="34" charset="0"/>
            </a:endParaRPr>
          </a:p>
          <a:p>
            <a:pPr marL="180340" indent="-187325">
              <a:lnSpc>
                <a:spcPct val="115000"/>
              </a:lnSpc>
            </a:pPr>
            <a:endParaRPr lang="es-MX" dirty="0">
              <a:latin typeface="Arial" panose="020B0604020202020204" pitchFamily="34" charset="0"/>
              <a:ea typeface="Arial" panose="020B0604020202020204" pitchFamily="34" charset="0"/>
            </a:endParaRPr>
          </a:p>
        </p:txBody>
      </p:sp>
      <p:graphicFrame>
        <p:nvGraphicFramePr>
          <p:cNvPr id="5" name="Tabla 4"/>
          <p:cNvGraphicFramePr>
            <a:graphicFrameLocks noGrp="1"/>
          </p:cNvGraphicFramePr>
          <p:nvPr/>
        </p:nvGraphicFramePr>
        <p:xfrm>
          <a:off x="311150" y="1712795"/>
          <a:ext cx="8521700" cy="2061120"/>
        </p:xfrm>
        <a:graphic>
          <a:graphicData uri="http://schemas.openxmlformats.org/drawingml/2006/table">
            <a:tbl>
              <a:tblPr>
                <a:tableStyleId>{E08FB9DD-4F93-4362-B97B-0B0D35A066CD}</a:tableStyleId>
              </a:tblPr>
              <a:tblGrid>
                <a:gridCol w="8521700">
                  <a:extLst>
                    <a:ext uri="{9D8B030D-6E8A-4147-A177-3AD203B41FA5}">
                      <a16:colId xmlns="" xmlns:a16="http://schemas.microsoft.com/office/drawing/2014/main" val="2250175267"/>
                    </a:ext>
                  </a:extLst>
                </a:gridCol>
              </a:tblGrid>
              <a:tr h="2061120">
                <a:tc>
                  <a:txBody>
                    <a:bodyPr/>
                    <a:lstStyle/>
                    <a:p>
                      <a:pPr marR="114300" algn="just">
                        <a:lnSpc>
                          <a:spcPct val="115000"/>
                        </a:lnSpc>
                        <a:spcBef>
                          <a:spcPts val="370"/>
                        </a:spcBef>
                        <a:spcAft>
                          <a:spcPts val="0"/>
                        </a:spcAft>
                      </a:pPr>
                      <a:r>
                        <a:rPr lang="es-ES" sz="1100" dirty="0">
                          <a:effectLst/>
                        </a:rPr>
                        <a:t>Dado el crecimiento desordenado de las zonas urbanas en nuestro país, creemos que es importante conocer cómo afecta esto al medio ambiente y por ente la calidad de vida de los habitantes de esas zonas urbanas, así como el deterioro de nuestro planeta, en especial estamos interesados en conocer el impacto que tienen nuestras instalaciones en el entorno donde se encuentra situada.</a:t>
                      </a:r>
                      <a:endParaRPr lang="es-MX" sz="1100" dirty="0">
                        <a:effectLst/>
                      </a:endParaRPr>
                    </a:p>
                    <a:p>
                      <a:pPr marR="114300" algn="just">
                        <a:lnSpc>
                          <a:spcPct val="115000"/>
                        </a:lnSpc>
                        <a:spcBef>
                          <a:spcPts val="370"/>
                        </a:spcBef>
                        <a:spcAft>
                          <a:spcPts val="0"/>
                        </a:spcAft>
                      </a:pPr>
                      <a:r>
                        <a:rPr lang="es-ES" sz="1100" dirty="0">
                          <a:effectLst/>
                        </a:rPr>
                        <a:t>Durante la convivencia cotidiana en el salón de clase, ha sido notoria la falta de conocimiento e interés de los jóvenes hacia los temas relacionados con la alteración del medio ambiente por parte del ser humano. Una de las razones de dichas actitudes es la falta de información acerca de cómo ha ido cambiando, en primera instancia, su entorno escolar. Teniendo como premisa que durante el proceso de formación de los estudiantes se busca aprender a ser, se considera que el primer paso para adquirir actitudes críticas y una ética ambiental es tener conocimiento de los factores que han cambiado su entorno en los últimos años y que ellos no conocieron, así como las consecuencias que éstos cambios han provocado. </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268324522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75825" y="-335900"/>
            <a:ext cx="8992349" cy="5411750"/>
          </a:xfrm>
          <a:prstGeom prst="rect">
            <a:avLst/>
          </a:prstGeom>
          <a:noFill/>
          <a:ln>
            <a:noFill/>
          </a:ln>
        </p:spPr>
      </p:pic>
      <p:sp>
        <p:nvSpPr>
          <p:cNvPr id="6" name="Rectángulo 5"/>
          <p:cNvSpPr/>
          <p:nvPr/>
        </p:nvSpPr>
        <p:spPr>
          <a:xfrm>
            <a:off x="75824" y="1146141"/>
            <a:ext cx="8992349" cy="711733"/>
          </a:xfrm>
          <a:prstGeom prst="rect">
            <a:avLst/>
          </a:prstGeom>
        </p:spPr>
        <p:txBody>
          <a:bodyPr wrap="square">
            <a:spAutoFit/>
          </a:bodyPr>
          <a:lstStyle/>
          <a:p>
            <a:pPr>
              <a:lnSpc>
                <a:spcPct val="115000"/>
              </a:lnSpc>
            </a:pPr>
            <a:r>
              <a:rPr lang="es-ES" sz="1050" b="1" dirty="0">
                <a:solidFill>
                  <a:schemeClr val="tx1"/>
                </a:solidFill>
                <a:latin typeface="+mn-lt"/>
                <a:ea typeface="Century Gothic" panose="020B0502020202020204" pitchFamily="34" charset="0"/>
                <a:cs typeface="Century Gothic" panose="020B0502020202020204" pitchFamily="34" charset="0"/>
              </a:rPr>
              <a:t>II. Intención. Sólo una de las propuestas da nombre al proyecto</a:t>
            </a:r>
            <a:r>
              <a:rPr lang="es-ES" sz="1050" b="1" dirty="0" smtClean="0">
                <a:solidFill>
                  <a:schemeClr val="tx1"/>
                </a:solidFill>
                <a:latin typeface="+mn-lt"/>
                <a:ea typeface="Century Gothic" panose="020B0502020202020204" pitchFamily="34" charset="0"/>
                <a:cs typeface="Century Gothic" panose="020B0502020202020204" pitchFamily="34" charset="0"/>
              </a:rPr>
              <a:t>.</a:t>
            </a:r>
          </a:p>
          <a:p>
            <a:pPr>
              <a:lnSpc>
                <a:spcPct val="115000"/>
              </a:lnSpc>
            </a:pPr>
            <a:endParaRPr lang="es-ES" sz="1050" b="1" dirty="0" smtClean="0">
              <a:solidFill>
                <a:schemeClr val="tx1"/>
              </a:solidFill>
              <a:latin typeface="+mn-lt"/>
              <a:ea typeface="Century Gothic" panose="020B0502020202020204" pitchFamily="34" charset="0"/>
              <a:cs typeface="Century Gothic" panose="020B0502020202020204" pitchFamily="34" charset="0"/>
            </a:endParaRPr>
          </a:p>
          <a:p>
            <a:pPr algn="ctr">
              <a:lnSpc>
                <a:spcPct val="115000"/>
              </a:lnSpc>
            </a:pPr>
            <a:r>
              <a:rPr lang="es-ES" b="1" dirty="0" smtClean="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latin typeface="Arial" panose="020B0604020202020204" pitchFamily="34" charset="0"/>
              <a:ea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619638369"/>
              </p:ext>
            </p:extLst>
          </p:nvPr>
        </p:nvGraphicFramePr>
        <p:xfrm>
          <a:off x="360906" y="1448555"/>
          <a:ext cx="8422188" cy="3391527"/>
        </p:xfrm>
        <a:graphic>
          <a:graphicData uri="http://schemas.openxmlformats.org/drawingml/2006/table">
            <a:tbl>
              <a:tblPr>
                <a:tableStyleId>{E08FB9DD-4F93-4362-B97B-0B0D35A066CD}</a:tableStyleId>
              </a:tblPr>
              <a:tblGrid>
                <a:gridCol w="1997413">
                  <a:extLst>
                    <a:ext uri="{9D8B030D-6E8A-4147-A177-3AD203B41FA5}">
                      <a16:colId xmlns="" xmlns:a16="http://schemas.microsoft.com/office/drawing/2014/main" val="2881314289"/>
                    </a:ext>
                  </a:extLst>
                </a:gridCol>
                <a:gridCol w="1997413">
                  <a:extLst>
                    <a:ext uri="{9D8B030D-6E8A-4147-A177-3AD203B41FA5}">
                      <a16:colId xmlns="" xmlns:a16="http://schemas.microsoft.com/office/drawing/2014/main" val="2173952369"/>
                    </a:ext>
                  </a:extLst>
                </a:gridCol>
                <a:gridCol w="1998027">
                  <a:extLst>
                    <a:ext uri="{9D8B030D-6E8A-4147-A177-3AD203B41FA5}">
                      <a16:colId xmlns="" xmlns:a16="http://schemas.microsoft.com/office/drawing/2014/main" val="1649655971"/>
                    </a:ext>
                  </a:extLst>
                </a:gridCol>
                <a:gridCol w="2429335">
                  <a:extLst>
                    <a:ext uri="{9D8B030D-6E8A-4147-A177-3AD203B41FA5}">
                      <a16:colId xmlns="" xmlns:a16="http://schemas.microsoft.com/office/drawing/2014/main" val="1161178052"/>
                    </a:ext>
                  </a:extLst>
                </a:gridCol>
              </a:tblGrid>
              <a:tr h="1013988">
                <a:tc>
                  <a:txBody>
                    <a:bodyPr/>
                    <a:lstStyle/>
                    <a:p>
                      <a:pPr algn="ctr">
                        <a:lnSpc>
                          <a:spcPct val="115000"/>
                        </a:lnSpc>
                        <a:spcAft>
                          <a:spcPts val="0"/>
                        </a:spcAft>
                      </a:pPr>
                      <a:r>
                        <a:rPr lang="es-ES" sz="1000" dirty="0">
                          <a:effectLst/>
                        </a:rPr>
                        <a:t>Dar explicación</a:t>
                      </a:r>
                      <a:endParaRPr lang="es-MX" sz="1000" dirty="0">
                        <a:effectLst/>
                      </a:endParaRPr>
                    </a:p>
                    <a:p>
                      <a:pPr algn="ctr">
                        <a:lnSpc>
                          <a:spcPct val="115000"/>
                        </a:lnSpc>
                        <a:spcAft>
                          <a:spcPts val="0"/>
                        </a:spcAft>
                      </a:pPr>
                      <a:r>
                        <a:rPr lang="es-ES" sz="1000" dirty="0">
                          <a:effectLst/>
                        </a:rPr>
                        <a:t>¿Por qué algo es cómo es?</a:t>
                      </a:r>
                      <a:endParaRPr lang="es-MX" sz="1000" dirty="0">
                        <a:effectLst/>
                      </a:endParaRPr>
                    </a:p>
                    <a:p>
                      <a:pPr algn="ctr">
                        <a:lnSpc>
                          <a:spcPct val="115000"/>
                        </a:lnSpc>
                        <a:spcAft>
                          <a:spcPts val="0"/>
                        </a:spcAft>
                      </a:pPr>
                      <a:r>
                        <a:rPr lang="es-ES" sz="1000" dirty="0">
                          <a:effectLst/>
                        </a:rPr>
                        <a:t>Determinar las razones que generan el problema o la situación.</a:t>
                      </a:r>
                      <a:endParaRPr lang="es-MX" sz="1000" dirty="0">
                        <a:solidFill>
                          <a:srgbClr val="000000"/>
                        </a:solidFill>
                        <a:effectLst/>
                        <a:latin typeface="Arial" panose="020B0604020202020204" pitchFamily="34" charset="0"/>
                        <a:ea typeface="Arial" panose="020B0604020202020204" pitchFamily="34" charset="0"/>
                      </a:endParaRPr>
                    </a:p>
                  </a:txBody>
                  <a:tcPr marL="61431" marR="61431" marT="61431" marB="61431"/>
                </a:tc>
                <a:tc>
                  <a:txBody>
                    <a:bodyPr/>
                    <a:lstStyle/>
                    <a:p>
                      <a:pPr algn="ctr">
                        <a:lnSpc>
                          <a:spcPct val="115000"/>
                        </a:lnSpc>
                        <a:spcAft>
                          <a:spcPts val="0"/>
                        </a:spcAft>
                      </a:pPr>
                      <a:r>
                        <a:rPr lang="es-ES" sz="1000">
                          <a:effectLst/>
                        </a:rPr>
                        <a:t>Resolver un problema</a:t>
                      </a:r>
                      <a:endParaRPr lang="es-MX" sz="1000">
                        <a:effectLst/>
                      </a:endParaRPr>
                    </a:p>
                    <a:p>
                      <a:pPr algn="ctr">
                        <a:lnSpc>
                          <a:spcPct val="115000"/>
                        </a:lnSpc>
                        <a:spcAft>
                          <a:spcPts val="0"/>
                        </a:spcAft>
                      </a:pPr>
                      <a:r>
                        <a:rPr lang="es-ES" sz="1000">
                          <a:effectLst/>
                        </a:rPr>
                        <a:t>Explicar de manera detallada cómo se puede abordar y/o solucionar el problema.</a:t>
                      </a:r>
                      <a:endParaRPr lang="es-MX" sz="1000">
                        <a:effectLst/>
                      </a:endParaRPr>
                    </a:p>
                    <a:p>
                      <a:pPr algn="ctr">
                        <a:lnSpc>
                          <a:spcPct val="115000"/>
                        </a:lnSpc>
                        <a:spcAft>
                          <a:spcPts val="0"/>
                        </a:spcAft>
                      </a:pPr>
                      <a:r>
                        <a:rPr lang="es-ES" sz="1000">
                          <a:effectLst/>
                        </a:rPr>
                        <a:t> </a:t>
                      </a:r>
                      <a:endParaRPr lang="es-MX" sz="1000">
                        <a:solidFill>
                          <a:srgbClr val="000000"/>
                        </a:solidFill>
                        <a:effectLst/>
                        <a:latin typeface="Arial" panose="020B0604020202020204" pitchFamily="34" charset="0"/>
                        <a:ea typeface="Arial" panose="020B0604020202020204" pitchFamily="34" charset="0"/>
                      </a:endParaRPr>
                    </a:p>
                  </a:txBody>
                  <a:tcPr marL="61431" marR="61431" marT="61431" marB="61431"/>
                </a:tc>
                <a:tc>
                  <a:txBody>
                    <a:bodyPr/>
                    <a:lstStyle/>
                    <a:p>
                      <a:pPr algn="ctr">
                        <a:lnSpc>
                          <a:spcPct val="115000"/>
                        </a:lnSpc>
                        <a:spcAft>
                          <a:spcPts val="0"/>
                        </a:spcAft>
                      </a:pPr>
                      <a:r>
                        <a:rPr lang="es-ES" sz="1000">
                          <a:effectLst/>
                        </a:rPr>
                        <a:t>Hacer más eficiente o mejorar algo</a:t>
                      </a:r>
                      <a:endParaRPr lang="es-MX" sz="1000">
                        <a:effectLst/>
                      </a:endParaRPr>
                    </a:p>
                    <a:p>
                      <a:pPr algn="ctr">
                        <a:lnSpc>
                          <a:spcPct val="115000"/>
                        </a:lnSpc>
                        <a:spcAft>
                          <a:spcPts val="0"/>
                        </a:spcAft>
                      </a:pPr>
                      <a:r>
                        <a:rPr lang="es-ES" sz="1000">
                          <a:effectLst/>
                        </a:rPr>
                        <a:t>Explicar de qué manera se pueden optimizar los procesos para alcanzar el objetivo.</a:t>
                      </a:r>
                      <a:endParaRPr lang="es-MX" sz="1000">
                        <a:solidFill>
                          <a:srgbClr val="000000"/>
                        </a:solidFill>
                        <a:effectLst/>
                        <a:latin typeface="Arial" panose="020B0604020202020204" pitchFamily="34" charset="0"/>
                        <a:ea typeface="Arial" panose="020B0604020202020204" pitchFamily="34" charset="0"/>
                      </a:endParaRPr>
                    </a:p>
                  </a:txBody>
                  <a:tcPr marL="61431" marR="61431" marT="61431" marB="61431"/>
                </a:tc>
                <a:tc>
                  <a:txBody>
                    <a:bodyPr/>
                    <a:lstStyle/>
                    <a:p>
                      <a:pPr algn="ctr">
                        <a:lnSpc>
                          <a:spcPct val="115000"/>
                        </a:lnSpc>
                        <a:spcAft>
                          <a:spcPts val="0"/>
                        </a:spcAft>
                      </a:pPr>
                      <a:r>
                        <a:rPr lang="es-ES" sz="1000" dirty="0">
                          <a:effectLst/>
                        </a:rPr>
                        <a:t>Inventar, innovar,  diseñar o crear algo nuevo</a:t>
                      </a:r>
                      <a:endParaRPr lang="es-MX" sz="1000" dirty="0">
                        <a:effectLst/>
                      </a:endParaRPr>
                    </a:p>
                    <a:p>
                      <a:pPr algn="ctr">
                        <a:lnSpc>
                          <a:spcPct val="115000"/>
                        </a:lnSpc>
                        <a:spcAft>
                          <a:spcPts val="0"/>
                        </a:spcAft>
                      </a:pPr>
                      <a:r>
                        <a:rPr lang="es-ES" sz="1000" dirty="0">
                          <a:effectLst/>
                        </a:rPr>
                        <a:t>¿Cómo podría ser diferente?</a:t>
                      </a:r>
                      <a:endParaRPr lang="es-MX" sz="1000" dirty="0">
                        <a:effectLst/>
                      </a:endParaRPr>
                    </a:p>
                    <a:p>
                      <a:pPr algn="ctr">
                        <a:lnSpc>
                          <a:spcPct val="115000"/>
                        </a:lnSpc>
                        <a:spcAft>
                          <a:spcPts val="0"/>
                        </a:spcAft>
                      </a:pPr>
                      <a:r>
                        <a:rPr lang="es-ES" sz="1000" dirty="0">
                          <a:effectLst/>
                        </a:rPr>
                        <a:t>¿Qué nuevo producto o propuesta puedo hacer?</a:t>
                      </a:r>
                      <a:endParaRPr lang="es-MX" sz="1000" dirty="0">
                        <a:solidFill>
                          <a:srgbClr val="000000"/>
                        </a:solidFill>
                        <a:effectLst/>
                        <a:latin typeface="Arial" panose="020B0604020202020204" pitchFamily="34" charset="0"/>
                        <a:ea typeface="Arial" panose="020B0604020202020204" pitchFamily="34" charset="0"/>
                      </a:endParaRPr>
                    </a:p>
                  </a:txBody>
                  <a:tcPr marL="61431" marR="61431" marT="61431" marB="61431"/>
                </a:tc>
                <a:extLst>
                  <a:ext uri="{0D108BD9-81ED-4DB2-BD59-A6C34878D82A}">
                    <a16:rowId xmlns="" xmlns:a16="http://schemas.microsoft.com/office/drawing/2014/main" val="3335772306"/>
                  </a:ext>
                </a:extLst>
              </a:tr>
              <a:tr h="2377539">
                <a:tc gridSpan="4">
                  <a:txBody>
                    <a:bodyPr/>
                    <a:lstStyle/>
                    <a:p>
                      <a:pPr algn="just">
                        <a:lnSpc>
                          <a:spcPct val="115000"/>
                        </a:lnSpc>
                        <a:spcAft>
                          <a:spcPts val="0"/>
                        </a:spcAft>
                      </a:pPr>
                      <a:r>
                        <a:rPr lang="es-ES" sz="1100" dirty="0">
                          <a:effectLst/>
                        </a:rPr>
                        <a:t>Hacer más eficiente o mejorar </a:t>
                      </a:r>
                      <a:r>
                        <a:rPr lang="es-ES" sz="1100" dirty="0" smtClean="0">
                          <a:effectLst/>
                        </a:rPr>
                        <a:t>algo.</a:t>
                      </a:r>
                      <a:endParaRPr lang="es-MX" sz="1100" dirty="0">
                        <a:effectLst/>
                      </a:endParaRPr>
                    </a:p>
                    <a:p>
                      <a:pPr algn="just">
                        <a:lnSpc>
                          <a:spcPct val="115000"/>
                        </a:lnSpc>
                        <a:spcAft>
                          <a:spcPts val="0"/>
                        </a:spcAft>
                      </a:pPr>
                      <a:r>
                        <a:rPr lang="es-ES" sz="1100" dirty="0">
                          <a:effectLst/>
                        </a:rPr>
                        <a:t>Las zonas urbanas al ser regiones con una alta densidad poblacional, requieren de una gran cantidad de recursos para su funcionamiento, los cuales pueden ser energéticos, agua, alimentos entre muchos otros. </a:t>
                      </a:r>
                      <a:endParaRPr lang="es-MX" sz="1100" dirty="0">
                        <a:effectLst/>
                      </a:endParaRPr>
                    </a:p>
                    <a:p>
                      <a:pPr algn="just">
                        <a:lnSpc>
                          <a:spcPct val="115000"/>
                        </a:lnSpc>
                        <a:spcAft>
                          <a:spcPts val="0"/>
                        </a:spcAft>
                      </a:pPr>
                      <a:r>
                        <a:rPr lang="es-ES" sz="1100" dirty="0">
                          <a:effectLst/>
                        </a:rPr>
                        <a:t>El impacto de las zonas urbanas al medio ambiente se da desde la construcción de inmuebles, caminos y demás infraestructura; y continúa durante todo su uso.</a:t>
                      </a:r>
                      <a:endParaRPr lang="es-MX" sz="1100" dirty="0">
                        <a:effectLst/>
                      </a:endParaRPr>
                    </a:p>
                    <a:p>
                      <a:pPr algn="just">
                        <a:lnSpc>
                          <a:spcPct val="115000"/>
                        </a:lnSpc>
                        <a:spcAft>
                          <a:spcPts val="0"/>
                        </a:spcAft>
                      </a:pPr>
                      <a:r>
                        <a:rPr lang="es-ES" sz="1100" dirty="0">
                          <a:effectLst/>
                        </a:rPr>
                        <a:t>De esta forma estamos interesados en reducir el impacto ambiental de nuestra institución</a:t>
                      </a:r>
                      <a:r>
                        <a:rPr lang="es-ES" sz="1100" dirty="0" smtClean="0">
                          <a:effectLst/>
                        </a:rPr>
                        <a:t>.</a:t>
                      </a:r>
                      <a:endParaRPr lang="es-MX" sz="1100" dirty="0">
                        <a:effectLst/>
                      </a:endParaRPr>
                    </a:p>
                    <a:p>
                      <a:pPr algn="just">
                        <a:lnSpc>
                          <a:spcPct val="115000"/>
                        </a:lnSpc>
                        <a:spcAft>
                          <a:spcPts val="0"/>
                        </a:spcAft>
                      </a:pPr>
                      <a:r>
                        <a:rPr lang="es-ES" sz="1100" dirty="0">
                          <a:effectLst/>
                        </a:rPr>
                        <a:t>A partir de haber identificado el impacto que tuvo el cambio de uso de suelo y  la construcción de edificio escolar (con todos los servicios que ahí se tienen), se busca definir los puntos en los que cotidianamente se sigue afectando al ambiente para así proponer mejoras y mitigar como colegio nuestras acciones que contribuyen a la  alteración ambiental en nuestro entorno escolar.</a:t>
                      </a:r>
                      <a:endParaRPr lang="es-MX" sz="1100" dirty="0">
                        <a:solidFill>
                          <a:srgbClr val="000000"/>
                        </a:solidFill>
                        <a:effectLst/>
                        <a:latin typeface="Arial" panose="020B0604020202020204" pitchFamily="34" charset="0"/>
                        <a:ea typeface="Arial" panose="020B0604020202020204" pitchFamily="34" charset="0"/>
                      </a:endParaRPr>
                    </a:p>
                  </a:txBody>
                  <a:tcPr marL="61431" marR="61431" marT="61431" marB="61431"/>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63252094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0" y="-168662"/>
            <a:ext cx="8992349" cy="5411750"/>
          </a:xfrm>
          <a:prstGeom prst="rect">
            <a:avLst/>
          </a:prstGeom>
          <a:noFill/>
          <a:ln>
            <a:noFill/>
          </a:ln>
        </p:spPr>
      </p:pic>
      <p:sp>
        <p:nvSpPr>
          <p:cNvPr id="2" name="Rectángulo 1"/>
          <p:cNvSpPr/>
          <p:nvPr/>
        </p:nvSpPr>
        <p:spPr>
          <a:xfrm>
            <a:off x="151651" y="1251465"/>
            <a:ext cx="8992349" cy="566758"/>
          </a:xfrm>
          <a:prstGeom prst="rect">
            <a:avLst/>
          </a:prstGeom>
        </p:spPr>
        <p:txBody>
          <a:bodyPr wrap="square">
            <a:spAutoFit/>
          </a:bodyPr>
          <a:lstStyle/>
          <a:p>
            <a:pPr>
              <a:lnSpc>
                <a:spcPct val="115000"/>
              </a:lnSpc>
            </a:pPr>
            <a:r>
              <a:rPr lang="es-ES" dirty="0">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smtClean="0">
                <a:solidFill>
                  <a:schemeClr val="tx1"/>
                </a:solidFill>
                <a:latin typeface="+mn-lt"/>
                <a:ea typeface="Century Gothic" panose="020B0502020202020204" pitchFamily="34" charset="0"/>
                <a:cs typeface="Century Gothic" panose="020B0502020202020204" pitchFamily="34" charset="0"/>
              </a:rPr>
              <a:t>III</a:t>
            </a:r>
            <a:r>
              <a:rPr lang="es-ES" sz="1050" b="1" dirty="0">
                <a:solidFill>
                  <a:schemeClr val="tx1"/>
                </a:solidFill>
                <a:latin typeface="+mn-lt"/>
                <a:ea typeface="Century Gothic" panose="020B0502020202020204" pitchFamily="34" charset="0"/>
                <a:cs typeface="Century Gothic" panose="020B0502020202020204" pitchFamily="34" charset="0"/>
              </a:rPr>
              <a:t>. Objetivo general del proyecto. Toma en cuenta a todas las asignaturas  </a:t>
            </a:r>
            <a:r>
              <a:rPr lang="es-ES" sz="1050" b="1" dirty="0" smtClean="0">
                <a:solidFill>
                  <a:schemeClr val="tx1"/>
                </a:solidFill>
                <a:latin typeface="+mn-lt"/>
                <a:ea typeface="Century Gothic" panose="020B0502020202020204" pitchFamily="34" charset="0"/>
                <a:cs typeface="Century Gothic" panose="020B0502020202020204" pitchFamily="34" charset="0"/>
              </a:rPr>
              <a:t>involucradas</a:t>
            </a:r>
            <a:r>
              <a:rPr lang="es-ES" b="1" dirty="0" smtClean="0">
                <a:solidFill>
                  <a:schemeClr val="tx1"/>
                </a:solidFill>
                <a:latin typeface="Century Gothic" panose="020B0502020202020204" pitchFamily="34" charset="0"/>
                <a:ea typeface="Century Gothic" panose="020B0502020202020204" pitchFamily="34" charset="0"/>
                <a:cs typeface="Century Gothic" panose="020B0502020202020204" pitchFamily="34" charset="0"/>
              </a:rPr>
              <a:t>.</a:t>
            </a:r>
          </a:p>
          <a:p>
            <a:pPr>
              <a:lnSpc>
                <a:spcPct val="115000"/>
              </a:lnSpc>
            </a:pPr>
            <a:endParaRPr lang="es-MX" dirty="0">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nvGraphicFramePr>
        <p:xfrm>
          <a:off x="311150" y="1514802"/>
          <a:ext cx="8521700" cy="2691746"/>
        </p:xfrm>
        <a:graphic>
          <a:graphicData uri="http://schemas.openxmlformats.org/drawingml/2006/table">
            <a:tbl>
              <a:tblPr>
                <a:tableStyleId>{E08FB9DD-4F93-4362-B97B-0B0D35A066CD}</a:tableStyleId>
              </a:tblPr>
              <a:tblGrid>
                <a:gridCol w="8521700">
                  <a:extLst>
                    <a:ext uri="{9D8B030D-6E8A-4147-A177-3AD203B41FA5}">
                      <a16:colId xmlns="" xmlns:a16="http://schemas.microsoft.com/office/drawing/2014/main" val="2278738928"/>
                    </a:ext>
                  </a:extLst>
                </a:gridCol>
              </a:tblGrid>
              <a:tr h="2637438">
                <a:tc>
                  <a:txBody>
                    <a:bodyPr/>
                    <a:lstStyle/>
                    <a:p>
                      <a:pPr marR="114300">
                        <a:lnSpc>
                          <a:spcPct val="115000"/>
                        </a:lnSpc>
                        <a:spcBef>
                          <a:spcPts val="370"/>
                        </a:spcBef>
                        <a:spcAft>
                          <a:spcPts val="0"/>
                        </a:spcAft>
                      </a:pPr>
                      <a:r>
                        <a:rPr lang="es-ES" sz="1100" dirty="0">
                          <a:effectLst/>
                        </a:rPr>
                        <a:t>Reducir el impacto ambiental de las instalaciones del colegio, mediante el uso de diversas técnicas ecológicas para generar una cultura de respeto al medio ambiente.</a:t>
                      </a:r>
                      <a:endParaRPr lang="es-MX" sz="1100" dirty="0">
                        <a:effectLst/>
                      </a:endParaRPr>
                    </a:p>
                    <a:p>
                      <a:pPr marR="114300">
                        <a:lnSpc>
                          <a:spcPct val="115000"/>
                        </a:lnSpc>
                        <a:spcBef>
                          <a:spcPts val="370"/>
                        </a:spcBef>
                        <a:spcAft>
                          <a:spcPts val="0"/>
                        </a:spcAft>
                      </a:pPr>
                      <a:r>
                        <a:rPr lang="es-ES" sz="1100" dirty="0">
                          <a:effectLst/>
                        </a:rPr>
                        <a:t>Objetivo de historia: conocer los sucesos clave que definieron cambios importantes en la zona o municipio, por ejemplo, la época en la que comenzó el crecimiento industrial y que a su vez se relacionó con el crecimiento poblacional.</a:t>
                      </a:r>
                      <a:endParaRPr lang="es-MX" sz="1100" dirty="0">
                        <a:effectLst/>
                      </a:endParaRPr>
                    </a:p>
                    <a:p>
                      <a:pPr marR="114300">
                        <a:lnSpc>
                          <a:spcPct val="115000"/>
                        </a:lnSpc>
                        <a:spcBef>
                          <a:spcPts val="370"/>
                        </a:spcBef>
                        <a:spcAft>
                          <a:spcPts val="0"/>
                        </a:spcAft>
                      </a:pPr>
                      <a:r>
                        <a:rPr lang="es-ES" sz="1100" dirty="0">
                          <a:effectLst/>
                        </a:rPr>
                        <a:t>Objetivo para taller de lectura y redacción: Identificar y utilizar de las fuentes de información locales, por ejemplo, en las bibliotecas municipales. Aplicar el conocimiento de la materia al elaborar informes de lo investigado, redactar protocolos y reportes de investigación.</a:t>
                      </a:r>
                      <a:endParaRPr lang="es-MX" sz="1100" dirty="0">
                        <a:effectLst/>
                      </a:endParaRPr>
                    </a:p>
                    <a:p>
                      <a:pPr marR="114300">
                        <a:lnSpc>
                          <a:spcPct val="115000"/>
                        </a:lnSpc>
                        <a:spcBef>
                          <a:spcPts val="370"/>
                        </a:spcBef>
                        <a:spcAft>
                          <a:spcPts val="0"/>
                        </a:spcAft>
                      </a:pPr>
                      <a:r>
                        <a:rPr lang="es-ES" sz="1100" dirty="0">
                          <a:effectLst/>
                        </a:rPr>
                        <a:t>Objetivo para química: Conocer y evaluar los factores químicos del suelo, agua y aire.</a:t>
                      </a:r>
                      <a:endParaRPr lang="es-MX" sz="1100" dirty="0">
                        <a:effectLst/>
                      </a:endParaRPr>
                    </a:p>
                    <a:p>
                      <a:pPr marR="114300">
                        <a:lnSpc>
                          <a:spcPct val="115000"/>
                        </a:lnSpc>
                        <a:spcBef>
                          <a:spcPts val="370"/>
                        </a:spcBef>
                        <a:spcAft>
                          <a:spcPts val="0"/>
                        </a:spcAft>
                      </a:pPr>
                      <a:r>
                        <a:rPr lang="es-ES" sz="1100" dirty="0">
                          <a:effectLst/>
                        </a:rPr>
                        <a:t>Objetivo para física: Conocer y evaluar los factores físicos del medio ambiente escolar que se han alterado con la construcción de inmueble.</a:t>
                      </a:r>
                      <a:endParaRPr lang="es-MX" sz="1100" dirty="0">
                        <a:effectLst/>
                      </a:endParaRPr>
                    </a:p>
                    <a:p>
                      <a:pPr marR="114300">
                        <a:lnSpc>
                          <a:spcPct val="115000"/>
                        </a:lnSpc>
                        <a:spcBef>
                          <a:spcPts val="370"/>
                        </a:spcBef>
                        <a:spcAft>
                          <a:spcPts val="0"/>
                        </a:spcAft>
                      </a:pPr>
                      <a:r>
                        <a:rPr lang="es-ES" sz="1100" dirty="0">
                          <a:effectLst/>
                        </a:rPr>
                        <a:t>Objetivo para biología: Conocer la diversidad de flora y fauna del entorno escolar. Investigar si existen reportes pasados para determinar cómo se han afectado las especies locales.</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260443353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75825" y="-268250"/>
            <a:ext cx="8992349" cy="5411750"/>
          </a:xfrm>
          <a:prstGeom prst="rect">
            <a:avLst/>
          </a:prstGeom>
          <a:noFill/>
          <a:ln>
            <a:noFill/>
          </a:ln>
        </p:spPr>
      </p:pic>
      <p:sp>
        <p:nvSpPr>
          <p:cNvPr id="2" name="Rectángulo 1"/>
          <p:cNvSpPr/>
          <p:nvPr/>
        </p:nvSpPr>
        <p:spPr>
          <a:xfrm>
            <a:off x="75825" y="1100874"/>
            <a:ext cx="8992349" cy="566758"/>
          </a:xfrm>
          <a:prstGeom prst="rect">
            <a:avLst/>
          </a:prstGeom>
        </p:spPr>
        <p:txBody>
          <a:bodyPr wrap="square">
            <a:spAutoFit/>
          </a:bodyPr>
          <a:lstStyle/>
          <a:p>
            <a:pPr>
              <a:lnSpc>
                <a:spcPct val="115000"/>
              </a:lnSpc>
            </a:pPr>
            <a:r>
              <a:rPr lang="es-ES" b="1" dirty="0">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r>
              <a:rPr lang="es-ES" b="1" dirty="0" smtClean="0">
                <a:latin typeface="Century Gothic" panose="020B0502020202020204" pitchFamily="34" charset="0"/>
                <a:ea typeface="Century Gothic" panose="020B0502020202020204" pitchFamily="34" charset="0"/>
                <a:cs typeface="Century Gothic" panose="020B0502020202020204" pitchFamily="34" charset="0"/>
              </a:rPr>
              <a:t>.</a:t>
            </a:r>
          </a:p>
          <a:p>
            <a:pPr>
              <a:lnSpc>
                <a:spcPct val="115000"/>
              </a:lnSpc>
            </a:pPr>
            <a:endParaRPr lang="es-MX" dirty="0">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02406898"/>
              </p:ext>
            </p:extLst>
          </p:nvPr>
        </p:nvGraphicFramePr>
        <p:xfrm>
          <a:off x="272562" y="1362970"/>
          <a:ext cx="8695591" cy="3340355"/>
        </p:xfrm>
        <a:graphic>
          <a:graphicData uri="http://schemas.openxmlformats.org/drawingml/2006/table">
            <a:tbl>
              <a:tblPr>
                <a:tableStyleId>{E08FB9DD-4F93-4362-B97B-0B0D35A066CD}</a:tableStyleId>
              </a:tblPr>
              <a:tblGrid>
                <a:gridCol w="2582973">
                  <a:extLst>
                    <a:ext uri="{9D8B030D-6E8A-4147-A177-3AD203B41FA5}">
                      <a16:colId xmlns="" xmlns:a16="http://schemas.microsoft.com/office/drawing/2014/main" val="2257105886"/>
                    </a:ext>
                  </a:extLst>
                </a:gridCol>
                <a:gridCol w="2732710">
                  <a:extLst>
                    <a:ext uri="{9D8B030D-6E8A-4147-A177-3AD203B41FA5}">
                      <a16:colId xmlns="" xmlns:a16="http://schemas.microsoft.com/office/drawing/2014/main" val="142095"/>
                    </a:ext>
                  </a:extLst>
                </a:gridCol>
                <a:gridCol w="3379908">
                  <a:extLst>
                    <a:ext uri="{9D8B030D-6E8A-4147-A177-3AD203B41FA5}">
                      <a16:colId xmlns="" xmlns:a16="http://schemas.microsoft.com/office/drawing/2014/main" val="477362061"/>
                    </a:ext>
                  </a:extLst>
                </a:gridCol>
              </a:tblGrid>
              <a:tr h="464562">
                <a:tc>
                  <a:txBody>
                    <a:bodyPr/>
                    <a:lstStyle/>
                    <a:p>
                      <a:pPr algn="ctr">
                        <a:lnSpc>
                          <a:spcPct val="115000"/>
                        </a:lnSpc>
                        <a:spcAft>
                          <a:spcPts val="0"/>
                        </a:spcAft>
                      </a:pPr>
                      <a:r>
                        <a:rPr lang="es-ES" sz="1050" dirty="0">
                          <a:effectLst/>
                        </a:rPr>
                        <a:t>Disciplinas:</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gn="ctr">
                        <a:lnSpc>
                          <a:spcPct val="115000"/>
                        </a:lnSpc>
                        <a:spcAft>
                          <a:spcPts val="0"/>
                        </a:spcAft>
                      </a:pPr>
                      <a:r>
                        <a:rPr lang="es-ES" sz="1050" dirty="0">
                          <a:effectLst/>
                        </a:rPr>
                        <a:t>Disciplina 1. </a:t>
                      </a:r>
                      <a:endParaRPr lang="es-MX" sz="1050" dirty="0">
                        <a:effectLst/>
                      </a:endParaRPr>
                    </a:p>
                  </a:txBody>
                  <a:tcPr marL="30377" marR="30377" marT="30377" marB="30377"/>
                </a:tc>
                <a:tc>
                  <a:txBody>
                    <a:bodyPr/>
                    <a:lstStyle/>
                    <a:p>
                      <a:pPr algn="ctr">
                        <a:lnSpc>
                          <a:spcPct val="115000"/>
                        </a:lnSpc>
                        <a:spcAft>
                          <a:spcPts val="0"/>
                        </a:spcAft>
                      </a:pPr>
                      <a:r>
                        <a:rPr lang="es-ES" sz="1050" dirty="0">
                          <a:effectLst/>
                        </a:rPr>
                        <a:t>Disciplina </a:t>
                      </a:r>
                      <a:r>
                        <a:rPr lang="es-ES" sz="1050" dirty="0" smtClean="0">
                          <a:effectLst/>
                        </a:rPr>
                        <a:t>3.</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1720953108"/>
                  </a:ext>
                </a:extLst>
              </a:tr>
              <a:tr h="982025">
                <a:tc>
                  <a:txBody>
                    <a:bodyPr/>
                    <a:lstStyle/>
                    <a:p>
                      <a:pPr>
                        <a:lnSpc>
                          <a:spcPct val="115000"/>
                        </a:lnSpc>
                        <a:spcAft>
                          <a:spcPts val="0"/>
                        </a:spcAft>
                      </a:pPr>
                      <a:r>
                        <a:rPr lang="es-ES" sz="1050" dirty="0">
                          <a:effectLst/>
                        </a:rPr>
                        <a:t>1. Contenidos / Temas</a:t>
                      </a:r>
                      <a:endParaRPr lang="es-MX" sz="1050" dirty="0">
                        <a:effectLst/>
                      </a:endParaRPr>
                    </a:p>
                    <a:p>
                      <a:pPr>
                        <a:lnSpc>
                          <a:spcPct val="115000"/>
                        </a:lnSpc>
                        <a:spcAft>
                          <a:spcPts val="0"/>
                        </a:spcAft>
                      </a:pPr>
                      <a:r>
                        <a:rPr lang="es-ES" sz="1050" dirty="0">
                          <a:effectLst/>
                        </a:rPr>
                        <a:t>     involucrados.</a:t>
                      </a:r>
                      <a:endParaRPr lang="es-MX" sz="1050" dirty="0">
                        <a:effectLst/>
                      </a:endParaRPr>
                    </a:p>
                    <a:p>
                      <a:pPr marL="204470">
                        <a:lnSpc>
                          <a:spcPct val="115000"/>
                        </a:lnSpc>
                        <a:spcAft>
                          <a:spcPts val="0"/>
                        </a:spcAft>
                      </a:pPr>
                      <a:r>
                        <a:rPr lang="es-ES" sz="1050" dirty="0">
                          <a:effectLst/>
                        </a:rPr>
                        <a:t>Temas y contenidos  del  programa, que se consideran.</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Dimensión ambiental.</a:t>
                      </a:r>
                      <a:endParaRPr lang="es-MX" sz="1050" dirty="0">
                        <a:effectLst/>
                      </a:endParaRPr>
                    </a:p>
                    <a:p>
                      <a:pPr>
                        <a:lnSpc>
                          <a:spcPct val="115000"/>
                        </a:lnSpc>
                        <a:spcAft>
                          <a:spcPts val="0"/>
                        </a:spcAft>
                      </a:pPr>
                      <a:r>
                        <a:rPr lang="es-ES" sz="1050" dirty="0">
                          <a:effectLst/>
                        </a:rPr>
                        <a:t>Desarrollo sustentable.</a:t>
                      </a:r>
                      <a:endParaRPr lang="es-MX" sz="1050" dirty="0">
                        <a:effectLst/>
                      </a:endParaRPr>
                    </a:p>
                    <a:p>
                      <a:pPr>
                        <a:lnSpc>
                          <a:spcPct val="115000"/>
                        </a:lnSpc>
                        <a:spcAft>
                          <a:spcPts val="0"/>
                        </a:spcAft>
                      </a:pPr>
                      <a:r>
                        <a:rPr lang="es-ES" sz="1050" dirty="0">
                          <a:effectLst/>
                        </a:rPr>
                        <a:t>Diversidad de México.</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a:effectLst/>
                        </a:rPr>
                        <a:t>Información financiera</a:t>
                      </a:r>
                      <a:endParaRPr lang="es-MX" sz="1050">
                        <a:effectLst/>
                      </a:endParaRPr>
                    </a:p>
                    <a:p>
                      <a:pPr>
                        <a:lnSpc>
                          <a:spcPct val="115000"/>
                        </a:lnSpc>
                        <a:spcAft>
                          <a:spcPts val="0"/>
                        </a:spcAft>
                      </a:pPr>
                      <a:r>
                        <a:rPr lang="es-ES" sz="1050">
                          <a:effectLst/>
                        </a:rPr>
                        <a:t>Normas ecológicas</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737560423"/>
                  </a:ext>
                </a:extLst>
              </a:tr>
              <a:tr h="1893768">
                <a:tc>
                  <a:txBody>
                    <a:bodyPr/>
                    <a:lstStyle/>
                    <a:p>
                      <a:pPr>
                        <a:lnSpc>
                          <a:spcPct val="115000"/>
                        </a:lnSpc>
                        <a:spcAft>
                          <a:spcPts val="0"/>
                        </a:spcAft>
                      </a:pPr>
                      <a:r>
                        <a:rPr lang="es-ES" sz="1050" dirty="0">
                          <a:effectLst/>
                        </a:rPr>
                        <a:t>2. Conceptos clave,</a:t>
                      </a:r>
                      <a:endParaRPr lang="es-MX" sz="1050" dirty="0">
                        <a:effectLst/>
                      </a:endParaRPr>
                    </a:p>
                    <a:p>
                      <a:pPr>
                        <a:lnSpc>
                          <a:spcPct val="115000"/>
                        </a:lnSpc>
                        <a:spcAft>
                          <a:spcPts val="0"/>
                        </a:spcAft>
                      </a:pPr>
                      <a:r>
                        <a:rPr lang="es-ES" sz="1050" dirty="0">
                          <a:effectLst/>
                        </a:rPr>
                        <a:t>     trascendentales.</a:t>
                      </a:r>
                      <a:endParaRPr lang="es-MX" sz="1050" dirty="0">
                        <a:effectLst/>
                      </a:endParaRPr>
                    </a:p>
                    <a:p>
                      <a:pPr marL="176530">
                        <a:lnSpc>
                          <a:spcPct val="115000"/>
                        </a:lnSpc>
                        <a:spcAft>
                          <a:spcPts val="0"/>
                        </a:spcAft>
                      </a:pPr>
                      <a:r>
                        <a:rPr lang="es-ES" sz="1050" dirty="0">
                          <a:effectLst/>
                        </a:rPr>
                        <a:t>Conceptos básicos que surgen  del proyecto,  permiten la comprensión del mismo y  pueden ser transferibles a otros ámbitos.</a:t>
                      </a:r>
                      <a:endParaRPr lang="es-MX" sz="1050" dirty="0">
                        <a:effectLst/>
                      </a:endParaRPr>
                    </a:p>
                    <a:p>
                      <a:pPr marL="176530">
                        <a:lnSpc>
                          <a:spcPct val="115000"/>
                        </a:lnSpc>
                        <a:spcAft>
                          <a:spcPts val="0"/>
                        </a:spcAft>
                      </a:pPr>
                      <a:r>
                        <a:rPr lang="es-ES" sz="1050" dirty="0">
                          <a:effectLst/>
                        </a:rPr>
                        <a:t>Se consideran parte de un  Glosario.</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Cambio de uso de suelo</a:t>
                      </a:r>
                      <a:endParaRPr lang="es-MX" sz="1050" dirty="0">
                        <a:effectLst/>
                      </a:endParaRPr>
                    </a:p>
                    <a:p>
                      <a:pPr>
                        <a:lnSpc>
                          <a:spcPct val="115000"/>
                        </a:lnSpc>
                        <a:spcAft>
                          <a:spcPts val="0"/>
                        </a:spcAft>
                      </a:pPr>
                      <a:r>
                        <a:rPr lang="es-ES" sz="1050" dirty="0">
                          <a:effectLst/>
                        </a:rPr>
                        <a:t>Mitigación</a:t>
                      </a:r>
                      <a:endParaRPr lang="es-MX" sz="1050" dirty="0">
                        <a:effectLst/>
                      </a:endParaRPr>
                    </a:p>
                    <a:p>
                      <a:pPr>
                        <a:lnSpc>
                          <a:spcPct val="115000"/>
                        </a:lnSpc>
                        <a:spcAft>
                          <a:spcPts val="0"/>
                        </a:spcAft>
                      </a:pPr>
                      <a:r>
                        <a:rPr lang="es-ES" sz="1050" dirty="0">
                          <a:effectLst/>
                        </a:rPr>
                        <a:t>Diversidad alfa, beta y gamma</a:t>
                      </a:r>
                      <a:endParaRPr lang="es-MX" sz="1050" dirty="0">
                        <a:effectLst/>
                      </a:endParaRPr>
                    </a:p>
                    <a:p>
                      <a:pPr>
                        <a:lnSpc>
                          <a:spcPct val="115000"/>
                        </a:lnSpc>
                        <a:spcAft>
                          <a:spcPts val="0"/>
                        </a:spcAft>
                      </a:pPr>
                      <a:r>
                        <a:rPr lang="es-ES" sz="1050" dirty="0">
                          <a:effectLst/>
                        </a:rPr>
                        <a:t>Flora</a:t>
                      </a:r>
                      <a:endParaRPr lang="es-MX" sz="1050" dirty="0">
                        <a:effectLst/>
                      </a:endParaRPr>
                    </a:p>
                    <a:p>
                      <a:pPr>
                        <a:lnSpc>
                          <a:spcPct val="115000"/>
                        </a:lnSpc>
                        <a:spcAft>
                          <a:spcPts val="0"/>
                        </a:spcAft>
                      </a:pPr>
                      <a:r>
                        <a:rPr lang="es-ES" sz="1050" dirty="0">
                          <a:effectLst/>
                        </a:rPr>
                        <a:t>Fauna</a:t>
                      </a:r>
                      <a:endParaRPr lang="es-MX" sz="1050" dirty="0">
                        <a:effectLst/>
                      </a:endParaRPr>
                    </a:p>
                    <a:p>
                      <a:pPr>
                        <a:lnSpc>
                          <a:spcPct val="115000"/>
                        </a:lnSpc>
                        <a:spcAft>
                          <a:spcPts val="0"/>
                        </a:spcAft>
                      </a:pPr>
                      <a:r>
                        <a:rPr lang="es-ES" sz="1050" dirty="0">
                          <a:effectLst/>
                        </a:rPr>
                        <a:t>Recursos naturales</a:t>
                      </a:r>
                      <a:endParaRPr lang="es-MX" sz="1050" dirty="0">
                        <a:effectLst/>
                      </a:endParaRPr>
                    </a:p>
                    <a:p>
                      <a:pPr>
                        <a:lnSpc>
                          <a:spcPct val="115000"/>
                        </a:lnSpc>
                        <a:spcAft>
                          <a:spcPts val="0"/>
                        </a:spcAft>
                      </a:pPr>
                      <a:r>
                        <a:rPr lang="es-ES" sz="1050" dirty="0">
                          <a:effectLst/>
                        </a:rPr>
                        <a:t>Bienes ambientales</a:t>
                      </a:r>
                      <a:endParaRPr lang="es-MX" sz="1050" dirty="0">
                        <a:effectLst/>
                      </a:endParaRPr>
                    </a:p>
                    <a:p>
                      <a:pPr>
                        <a:lnSpc>
                          <a:spcPct val="115000"/>
                        </a:lnSpc>
                        <a:spcAft>
                          <a:spcPts val="0"/>
                        </a:spcAft>
                      </a:pPr>
                      <a:r>
                        <a:rPr lang="es-ES" sz="1050" dirty="0">
                          <a:effectLst/>
                        </a:rPr>
                        <a:t>Servicios ambientales</a:t>
                      </a:r>
                      <a:endParaRPr lang="es-MX" sz="1050" dirty="0">
                        <a:effectLst/>
                      </a:endParaRPr>
                    </a:p>
                    <a:p>
                      <a:pPr>
                        <a:lnSpc>
                          <a:spcPct val="115000"/>
                        </a:lnSpc>
                        <a:spcAft>
                          <a:spcPts val="0"/>
                        </a:spcAft>
                      </a:pPr>
                      <a:r>
                        <a:rPr lang="es-ES" sz="1050" dirty="0">
                          <a:effectLst/>
                        </a:rPr>
                        <a:t>Sustentabilidad</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Percepción del color</a:t>
                      </a:r>
                      <a:endParaRPr lang="es-MX" sz="1050" dirty="0">
                        <a:effectLst/>
                      </a:endParaRPr>
                    </a:p>
                    <a:p>
                      <a:pPr>
                        <a:lnSpc>
                          <a:spcPct val="115000"/>
                        </a:lnSpc>
                        <a:spcAft>
                          <a:spcPts val="0"/>
                        </a:spcAft>
                      </a:pPr>
                      <a:r>
                        <a:rPr lang="es-ES" sz="1050" dirty="0">
                          <a:effectLst/>
                        </a:rPr>
                        <a:t>Percepción de la forma</a:t>
                      </a:r>
                      <a:endParaRPr lang="es-MX" sz="1050" dirty="0">
                        <a:effectLst/>
                      </a:endParaRPr>
                    </a:p>
                    <a:p>
                      <a:pPr>
                        <a:lnSpc>
                          <a:spcPct val="115000"/>
                        </a:lnSpc>
                        <a:spcAft>
                          <a:spcPts val="0"/>
                        </a:spcAft>
                      </a:pPr>
                      <a:r>
                        <a:rPr lang="es-ES" sz="1050" dirty="0">
                          <a:effectLst/>
                        </a:rPr>
                        <a:t>Modelo mental</a:t>
                      </a:r>
                      <a:endParaRPr lang="es-MX" sz="1050" dirty="0">
                        <a:effectLst/>
                      </a:endParaRPr>
                    </a:p>
                    <a:p>
                      <a:pPr>
                        <a:lnSpc>
                          <a:spcPct val="115000"/>
                        </a:lnSpc>
                        <a:spcAft>
                          <a:spcPts val="0"/>
                        </a:spcAft>
                      </a:pPr>
                      <a:r>
                        <a:rPr lang="es-ES" sz="1050" dirty="0">
                          <a:effectLst/>
                        </a:rPr>
                        <a:t>Finanzas</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405602607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69030" y="-268250"/>
            <a:ext cx="8992349" cy="5411750"/>
          </a:xfrm>
          <a:prstGeom prst="rect">
            <a:avLst/>
          </a:prstGeom>
          <a:noFill/>
          <a:ln>
            <a:noFill/>
          </a:ln>
        </p:spPr>
      </p:pic>
      <p:sp>
        <p:nvSpPr>
          <p:cNvPr id="154" name="Shape 154"/>
          <p:cNvSpPr txBox="1"/>
          <p:nvPr/>
        </p:nvSpPr>
        <p:spPr>
          <a:xfrm>
            <a:off x="1497555" y="2437625"/>
            <a:ext cx="4677000" cy="1049700"/>
          </a:xfrm>
          <a:prstGeom prst="rect">
            <a:avLst/>
          </a:prstGeom>
          <a:noFill/>
          <a:ln>
            <a:noFill/>
          </a:ln>
        </p:spPr>
        <p:txBody>
          <a:bodyPr wrap="square" lIns="91425" tIns="91425" rIns="91425" bIns="91425" anchor="t" anchorCtr="0">
            <a:noAutofit/>
          </a:bodyPr>
          <a:lstStyle/>
          <a:p>
            <a:pPr lvl="0" algn="ctr">
              <a:spcBef>
                <a:spcPts val="0"/>
              </a:spcBef>
              <a:buNone/>
            </a:pPr>
            <a:endParaRPr lang="es" sz="2400" b="1" dirty="0"/>
          </a:p>
        </p:txBody>
      </p:sp>
      <p:graphicFrame>
        <p:nvGraphicFramePr>
          <p:cNvPr id="2" name="Tabla 1"/>
          <p:cNvGraphicFramePr>
            <a:graphicFrameLocks noGrp="1"/>
          </p:cNvGraphicFramePr>
          <p:nvPr>
            <p:extLst>
              <p:ext uri="{D42A27DB-BD31-4B8C-83A1-F6EECF244321}">
                <p14:modId xmlns:p14="http://schemas.microsoft.com/office/powerpoint/2010/main" val="3585428147"/>
              </p:ext>
            </p:extLst>
          </p:nvPr>
        </p:nvGraphicFramePr>
        <p:xfrm>
          <a:off x="395654" y="1152523"/>
          <a:ext cx="8168053" cy="3448070"/>
        </p:xfrm>
        <a:graphic>
          <a:graphicData uri="http://schemas.openxmlformats.org/drawingml/2006/table">
            <a:tbl>
              <a:tblPr>
                <a:tableStyleId>{E08FB9DD-4F93-4362-B97B-0B0D35A066CD}</a:tableStyleId>
              </a:tblPr>
              <a:tblGrid>
                <a:gridCol w="2426271">
                  <a:extLst>
                    <a:ext uri="{9D8B030D-6E8A-4147-A177-3AD203B41FA5}">
                      <a16:colId xmlns="" xmlns:a16="http://schemas.microsoft.com/office/drawing/2014/main" val="3012949072"/>
                    </a:ext>
                  </a:extLst>
                </a:gridCol>
                <a:gridCol w="2566925">
                  <a:extLst>
                    <a:ext uri="{9D8B030D-6E8A-4147-A177-3AD203B41FA5}">
                      <a16:colId xmlns="" xmlns:a16="http://schemas.microsoft.com/office/drawing/2014/main" val="434732030"/>
                    </a:ext>
                  </a:extLst>
                </a:gridCol>
                <a:gridCol w="3174857">
                  <a:extLst>
                    <a:ext uri="{9D8B030D-6E8A-4147-A177-3AD203B41FA5}">
                      <a16:colId xmlns="" xmlns:a16="http://schemas.microsoft.com/office/drawing/2014/main" val="1751141791"/>
                    </a:ext>
                  </a:extLst>
                </a:gridCol>
              </a:tblGrid>
              <a:tr h="464555">
                <a:tc>
                  <a:txBody>
                    <a:bodyPr/>
                    <a:lstStyle/>
                    <a:p>
                      <a:pPr algn="ctr">
                        <a:lnSpc>
                          <a:spcPct val="115000"/>
                        </a:lnSpc>
                        <a:spcAft>
                          <a:spcPts val="0"/>
                        </a:spcAft>
                      </a:pPr>
                      <a:r>
                        <a:rPr lang="es-ES" sz="1050" dirty="0">
                          <a:effectLst/>
                        </a:rPr>
                        <a:t>Disciplinas:</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gn="ctr">
                        <a:lnSpc>
                          <a:spcPct val="115000"/>
                        </a:lnSpc>
                        <a:spcAft>
                          <a:spcPts val="0"/>
                        </a:spcAft>
                      </a:pPr>
                      <a:r>
                        <a:rPr lang="es-ES" sz="1050" dirty="0">
                          <a:effectLst/>
                        </a:rPr>
                        <a:t>Disciplina 1. </a:t>
                      </a:r>
                      <a:endParaRPr lang="es-MX" sz="1050" dirty="0">
                        <a:effectLst/>
                      </a:endParaRPr>
                    </a:p>
                  </a:txBody>
                  <a:tcPr marL="30377" marR="30377" marT="30377" marB="30377"/>
                </a:tc>
                <a:tc>
                  <a:txBody>
                    <a:bodyPr/>
                    <a:lstStyle/>
                    <a:p>
                      <a:pPr algn="ctr">
                        <a:lnSpc>
                          <a:spcPct val="115000"/>
                        </a:lnSpc>
                        <a:spcAft>
                          <a:spcPts val="0"/>
                        </a:spcAft>
                      </a:pPr>
                      <a:r>
                        <a:rPr lang="es-ES" sz="1050" dirty="0">
                          <a:effectLst/>
                        </a:rPr>
                        <a:t>Disciplina 3.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2120966892"/>
                  </a:ext>
                </a:extLst>
              </a:tr>
              <a:tr h="1163458">
                <a:tc>
                  <a:txBody>
                    <a:bodyPr/>
                    <a:lstStyle/>
                    <a:p>
                      <a:pPr marL="204470" indent="-180975">
                        <a:lnSpc>
                          <a:spcPct val="115000"/>
                        </a:lnSpc>
                        <a:spcAft>
                          <a:spcPts val="0"/>
                        </a:spcAft>
                      </a:pPr>
                      <a:r>
                        <a:rPr lang="es-ES" sz="1050" dirty="0">
                          <a:effectLst/>
                        </a:rPr>
                        <a:t>3. Objetivos o propósitos alcanzados.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Conocer los puntos en los que el edificio impacta de manera negativa al ambiente, proponer y aplicar medidas de mitigación.</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Integración de conocimientos</a:t>
                      </a:r>
                      <a:endParaRPr lang="es-MX" sz="1050" dirty="0">
                        <a:effectLst/>
                      </a:endParaRPr>
                    </a:p>
                    <a:p>
                      <a:pPr>
                        <a:lnSpc>
                          <a:spcPct val="115000"/>
                        </a:lnSpc>
                        <a:spcAft>
                          <a:spcPts val="0"/>
                        </a:spcAft>
                      </a:pPr>
                      <a:r>
                        <a:rPr lang="es-ES" sz="1050" dirty="0">
                          <a:effectLst/>
                        </a:rPr>
                        <a:t>Desarrollo de habilidades y valores</a:t>
                      </a:r>
                      <a:endParaRPr lang="es-MX" sz="1050" dirty="0">
                        <a:effectLst/>
                      </a:endParaRPr>
                    </a:p>
                    <a:p>
                      <a:pPr>
                        <a:lnSpc>
                          <a:spcPct val="115000"/>
                        </a:lnSpc>
                        <a:spcAft>
                          <a:spcPts val="0"/>
                        </a:spcAft>
                      </a:pPr>
                      <a:r>
                        <a:rPr lang="es-ES" sz="1050" dirty="0">
                          <a:effectLst/>
                        </a:rPr>
                        <a:t>Elaboración de presupuestos</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3678904566"/>
                  </a:ext>
                </a:extLst>
              </a:tr>
              <a:tr h="1163458">
                <a:tc>
                  <a:txBody>
                    <a:bodyPr/>
                    <a:lstStyle/>
                    <a:p>
                      <a:pPr>
                        <a:lnSpc>
                          <a:spcPct val="115000"/>
                        </a:lnSpc>
                        <a:spcAft>
                          <a:spcPts val="0"/>
                        </a:spcAft>
                      </a:pPr>
                      <a:r>
                        <a:rPr lang="es-ES" sz="1050">
                          <a:effectLst/>
                        </a:rPr>
                        <a:t>4. Evaluación.</a:t>
                      </a:r>
                      <a:endParaRPr lang="es-MX" sz="1050">
                        <a:effectLst/>
                      </a:endParaRPr>
                    </a:p>
                    <a:p>
                      <a:pPr>
                        <a:lnSpc>
                          <a:spcPct val="115000"/>
                        </a:lnSpc>
                        <a:spcAft>
                          <a:spcPts val="0"/>
                        </a:spcAft>
                      </a:pPr>
                      <a:r>
                        <a:rPr lang="es-ES" sz="1050">
                          <a:effectLst/>
                        </a:rPr>
                        <a:t>    Productos /evidencias</a:t>
                      </a:r>
                      <a:endParaRPr lang="es-MX" sz="1050">
                        <a:effectLst/>
                      </a:endParaRPr>
                    </a:p>
                    <a:p>
                      <a:pPr>
                        <a:lnSpc>
                          <a:spcPct val="115000"/>
                        </a:lnSpc>
                        <a:spcAft>
                          <a:spcPts val="0"/>
                        </a:spcAft>
                      </a:pPr>
                      <a:r>
                        <a:rPr lang="es-ES" sz="1050">
                          <a:effectLst/>
                        </a:rPr>
                        <a:t>    de aprendizaje, que</a:t>
                      </a:r>
                      <a:endParaRPr lang="es-MX" sz="1050">
                        <a:effectLst/>
                      </a:endParaRPr>
                    </a:p>
                    <a:p>
                      <a:pPr>
                        <a:lnSpc>
                          <a:spcPct val="115000"/>
                        </a:lnSpc>
                        <a:spcAft>
                          <a:spcPts val="0"/>
                        </a:spcAft>
                      </a:pPr>
                      <a:r>
                        <a:rPr lang="es-ES" sz="1050">
                          <a:effectLst/>
                        </a:rPr>
                        <a:t>    demuestran el avance </a:t>
                      </a:r>
                      <a:endParaRPr lang="es-MX" sz="1050">
                        <a:effectLst/>
                      </a:endParaRPr>
                    </a:p>
                    <a:p>
                      <a:pPr>
                        <a:lnSpc>
                          <a:spcPct val="115000"/>
                        </a:lnSpc>
                        <a:spcAft>
                          <a:spcPts val="0"/>
                        </a:spcAft>
                      </a:pPr>
                      <a:r>
                        <a:rPr lang="es-ES" sz="1050">
                          <a:effectLst/>
                        </a:rPr>
                        <a:t>    en el proceso y el logro</a:t>
                      </a:r>
                      <a:endParaRPr lang="es-MX" sz="1050">
                        <a:effectLst/>
                      </a:endParaRPr>
                    </a:p>
                    <a:p>
                      <a:pPr>
                        <a:lnSpc>
                          <a:spcPct val="115000"/>
                        </a:lnSpc>
                        <a:spcAft>
                          <a:spcPts val="0"/>
                        </a:spcAft>
                      </a:pPr>
                      <a:r>
                        <a:rPr lang="es-ES" sz="1050">
                          <a:effectLst/>
                        </a:rPr>
                        <a:t>    del objetivo   propuesto.</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a:effectLst/>
                        </a:rPr>
                        <a:t>Investigación documental</a:t>
                      </a:r>
                      <a:endParaRPr lang="es-MX" sz="1050">
                        <a:effectLst/>
                      </a:endParaRPr>
                    </a:p>
                    <a:p>
                      <a:pPr>
                        <a:lnSpc>
                          <a:spcPct val="115000"/>
                        </a:lnSpc>
                        <a:spcAft>
                          <a:spcPts val="0"/>
                        </a:spcAft>
                      </a:pPr>
                      <a:r>
                        <a:rPr lang="es-ES" sz="1050">
                          <a:effectLst/>
                        </a:rPr>
                        <a:t>Análisis físico, químico y biológico</a:t>
                      </a:r>
                      <a:endParaRPr lang="es-MX" sz="1050">
                        <a:effectLst/>
                      </a:endParaRPr>
                    </a:p>
                    <a:p>
                      <a:pPr>
                        <a:lnSpc>
                          <a:spcPct val="115000"/>
                        </a:lnSpc>
                        <a:spcAft>
                          <a:spcPts val="0"/>
                        </a:spcAft>
                      </a:pPr>
                      <a:r>
                        <a:rPr lang="es-ES" sz="1050">
                          <a:effectLst/>
                        </a:rPr>
                        <a:t>Propuestas de mitigación</a:t>
                      </a:r>
                      <a:endParaRPr lang="es-MX" sz="1050">
                        <a:effectLst/>
                      </a:endParaRPr>
                    </a:p>
                    <a:p>
                      <a:pPr>
                        <a:lnSpc>
                          <a:spcPct val="115000"/>
                        </a:lnSpc>
                        <a:spcAft>
                          <a:spcPts val="0"/>
                        </a:spcAft>
                      </a:pPr>
                      <a:r>
                        <a:rPr lang="es-ES" sz="1050">
                          <a:effectLst/>
                        </a:rPr>
                        <a:t>Acciones de mitigación</a:t>
                      </a:r>
                      <a:endParaRPr lang="es-MX" sz="1050">
                        <a:effectLst/>
                      </a:endParaRPr>
                    </a:p>
                    <a:p>
                      <a:pPr>
                        <a:lnSpc>
                          <a:spcPct val="115000"/>
                        </a:lnSpc>
                        <a:spcAft>
                          <a:spcPts val="0"/>
                        </a:spcAft>
                      </a:pPr>
                      <a:r>
                        <a:rPr lang="es-ES" sz="1050">
                          <a:effectLst/>
                        </a:rPr>
                        <a:t> </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Listas de asistencia a reuniones</a:t>
                      </a:r>
                      <a:endParaRPr lang="es-MX" sz="1050" dirty="0">
                        <a:effectLst/>
                      </a:endParaRPr>
                    </a:p>
                    <a:p>
                      <a:pPr>
                        <a:lnSpc>
                          <a:spcPct val="115000"/>
                        </a:lnSpc>
                        <a:spcAft>
                          <a:spcPts val="0"/>
                        </a:spcAft>
                      </a:pPr>
                      <a:r>
                        <a:rPr lang="es-ES" sz="1050" dirty="0">
                          <a:effectLst/>
                        </a:rPr>
                        <a:t>Reglas de trabajo</a:t>
                      </a:r>
                      <a:endParaRPr lang="es-MX" sz="1050" dirty="0">
                        <a:effectLst/>
                      </a:endParaRPr>
                    </a:p>
                    <a:p>
                      <a:pPr>
                        <a:lnSpc>
                          <a:spcPct val="115000"/>
                        </a:lnSpc>
                        <a:spcAft>
                          <a:spcPts val="0"/>
                        </a:spcAft>
                      </a:pPr>
                      <a:r>
                        <a:rPr lang="es-ES" sz="1050" dirty="0">
                          <a:effectLst/>
                        </a:rPr>
                        <a:t>bitácora</a:t>
                      </a:r>
                      <a:endParaRPr lang="es-MX" sz="1050" dirty="0">
                        <a:effectLst/>
                      </a:endParaRPr>
                    </a:p>
                    <a:p>
                      <a:pPr>
                        <a:lnSpc>
                          <a:spcPct val="115000"/>
                        </a:lnSpc>
                        <a:spcAft>
                          <a:spcPts val="0"/>
                        </a:spcAft>
                      </a:pPr>
                      <a:r>
                        <a:rPr lang="es-ES" sz="1050" dirty="0">
                          <a:effectLst/>
                        </a:rPr>
                        <a:t>Proyecto final</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1459545513"/>
                  </a:ext>
                </a:extLst>
              </a:tr>
              <a:tr h="655165">
                <a:tc>
                  <a:txBody>
                    <a:bodyPr/>
                    <a:lstStyle/>
                    <a:p>
                      <a:pPr>
                        <a:lnSpc>
                          <a:spcPct val="115000"/>
                        </a:lnSpc>
                        <a:spcAft>
                          <a:spcPts val="0"/>
                        </a:spcAft>
                      </a:pPr>
                      <a:r>
                        <a:rPr lang="es-ES" sz="1050" dirty="0">
                          <a:effectLst/>
                        </a:rPr>
                        <a:t>5. Tipos y herramientas de</a:t>
                      </a:r>
                      <a:endParaRPr lang="es-MX" sz="1050" dirty="0">
                        <a:effectLst/>
                      </a:endParaRPr>
                    </a:p>
                    <a:p>
                      <a:pPr>
                        <a:lnSpc>
                          <a:spcPct val="115000"/>
                        </a:lnSpc>
                        <a:spcAft>
                          <a:spcPts val="0"/>
                        </a:spcAft>
                      </a:pPr>
                      <a:r>
                        <a:rPr lang="es-ES" sz="1050" dirty="0">
                          <a:effectLst/>
                        </a:rPr>
                        <a:t>    evaluación.</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a:effectLst/>
                        </a:rPr>
                        <a:t>Protocolos e informes finales.</a:t>
                      </a:r>
                      <a:endParaRPr lang="es-MX" sz="1050">
                        <a:solidFill>
                          <a:srgbClr val="000000"/>
                        </a:solidFill>
                        <a:effectLst/>
                        <a:latin typeface="Arial" panose="020B0604020202020204" pitchFamily="34" charset="0"/>
                        <a:ea typeface="Arial" panose="020B0604020202020204" pitchFamily="34" charset="0"/>
                      </a:endParaRPr>
                    </a:p>
                  </a:txBody>
                  <a:tcPr marL="30377" marR="30377" marT="30377" marB="30377"/>
                </a:tc>
                <a:tc>
                  <a:txBody>
                    <a:bodyPr/>
                    <a:lstStyle/>
                    <a:p>
                      <a:pPr>
                        <a:lnSpc>
                          <a:spcPct val="115000"/>
                        </a:lnSpc>
                        <a:spcAft>
                          <a:spcPts val="0"/>
                        </a:spcAft>
                      </a:pPr>
                      <a:r>
                        <a:rPr lang="es-ES" sz="1050" dirty="0">
                          <a:effectLst/>
                        </a:rPr>
                        <a:t>Trabajo en equipo </a:t>
                      </a:r>
                      <a:endParaRPr lang="es-MX" sz="1050" dirty="0">
                        <a:effectLst/>
                      </a:endParaRPr>
                    </a:p>
                    <a:p>
                      <a:pPr>
                        <a:lnSpc>
                          <a:spcPct val="115000"/>
                        </a:lnSpc>
                        <a:spcAft>
                          <a:spcPts val="0"/>
                        </a:spcAft>
                      </a:pPr>
                      <a:r>
                        <a:rPr lang="es-ES" sz="1050" dirty="0">
                          <a:effectLst/>
                        </a:rPr>
                        <a:t>Búsqueda de información</a:t>
                      </a:r>
                      <a:endParaRPr lang="es-MX" sz="1050" dirty="0">
                        <a:effectLst/>
                      </a:endParaRPr>
                    </a:p>
                    <a:p>
                      <a:pPr>
                        <a:lnSpc>
                          <a:spcPct val="115000"/>
                        </a:lnSpc>
                        <a:spcAft>
                          <a:spcPts val="0"/>
                        </a:spcAft>
                      </a:pPr>
                      <a:r>
                        <a:rPr lang="es-ES" sz="1050" dirty="0">
                          <a:effectLst/>
                        </a:rPr>
                        <a:t>Presentación de proyecto</a:t>
                      </a:r>
                      <a:endParaRPr lang="es-MX" sz="1050" dirty="0">
                        <a:solidFill>
                          <a:srgbClr val="000000"/>
                        </a:solidFill>
                        <a:effectLst/>
                        <a:latin typeface="Arial" panose="020B0604020202020204" pitchFamily="34" charset="0"/>
                        <a:ea typeface="Arial" panose="020B0604020202020204" pitchFamily="34" charset="0"/>
                      </a:endParaRPr>
                    </a:p>
                  </a:txBody>
                  <a:tcPr marL="30377" marR="30377" marT="30377" marB="30377"/>
                </a:tc>
                <a:extLst>
                  <a:ext uri="{0D108BD9-81ED-4DB2-BD59-A6C34878D82A}">
                    <a16:rowId xmlns="" xmlns:a16="http://schemas.microsoft.com/office/drawing/2014/main" val="396567097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75825" y="-268250"/>
            <a:ext cx="8992349" cy="5411750"/>
          </a:xfrm>
          <a:prstGeom prst="rect">
            <a:avLst/>
          </a:prstGeom>
          <a:noFill/>
          <a:ln>
            <a:noFill/>
          </a:ln>
        </p:spPr>
      </p:pic>
      <p:sp>
        <p:nvSpPr>
          <p:cNvPr id="2" name="Rectángulo 1"/>
          <p:cNvSpPr/>
          <p:nvPr/>
        </p:nvSpPr>
        <p:spPr>
          <a:xfrm>
            <a:off x="0" y="1143617"/>
            <a:ext cx="8992349" cy="566758"/>
          </a:xfrm>
          <a:prstGeom prst="rect">
            <a:avLst/>
          </a:prstGeom>
        </p:spPr>
        <p:txBody>
          <a:bodyPr wrap="square">
            <a:spAutoFit/>
          </a:bodyPr>
          <a:lstStyle/>
          <a:p>
            <a:pPr>
              <a:lnSpc>
                <a:spcPct val="115000"/>
              </a:lnSpc>
            </a:pPr>
            <a:r>
              <a:rPr lang="es-ES" b="1" dirty="0">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r>
              <a:rPr lang="es-ES" b="1" dirty="0" smtClean="0">
                <a:latin typeface="Century Gothic" panose="020B0502020202020204" pitchFamily="34" charset="0"/>
                <a:ea typeface="Century Gothic" panose="020B0502020202020204" pitchFamily="34" charset="0"/>
                <a:cs typeface="Century Gothic" panose="020B0502020202020204" pitchFamily="34" charset="0"/>
              </a:rPr>
              <a:t>.</a:t>
            </a:r>
          </a:p>
          <a:p>
            <a:pPr>
              <a:lnSpc>
                <a:spcPct val="115000"/>
              </a:lnSpc>
            </a:pPr>
            <a:endParaRPr lang="es-MX" dirty="0">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68174484"/>
              </p:ext>
            </p:extLst>
          </p:nvPr>
        </p:nvGraphicFramePr>
        <p:xfrm>
          <a:off x="398510" y="1605098"/>
          <a:ext cx="8593838" cy="3185645"/>
        </p:xfrm>
        <a:graphic>
          <a:graphicData uri="http://schemas.openxmlformats.org/drawingml/2006/table">
            <a:tbl>
              <a:tblPr>
                <a:tableStyleId>{E08FB9DD-4F93-4362-B97B-0B0D35A066CD}</a:tableStyleId>
              </a:tblPr>
              <a:tblGrid>
                <a:gridCol w="2564498">
                  <a:extLst>
                    <a:ext uri="{9D8B030D-6E8A-4147-A177-3AD203B41FA5}">
                      <a16:colId xmlns="" xmlns:a16="http://schemas.microsoft.com/office/drawing/2014/main" val="2245928966"/>
                    </a:ext>
                  </a:extLst>
                </a:gridCol>
                <a:gridCol w="3338826">
                  <a:extLst>
                    <a:ext uri="{9D8B030D-6E8A-4147-A177-3AD203B41FA5}">
                      <a16:colId xmlns="" xmlns:a16="http://schemas.microsoft.com/office/drawing/2014/main" val="376700160"/>
                    </a:ext>
                  </a:extLst>
                </a:gridCol>
                <a:gridCol w="2690514">
                  <a:extLst>
                    <a:ext uri="{9D8B030D-6E8A-4147-A177-3AD203B41FA5}">
                      <a16:colId xmlns="" xmlns:a16="http://schemas.microsoft.com/office/drawing/2014/main" val="3933172926"/>
                    </a:ext>
                  </a:extLst>
                </a:gridCol>
              </a:tblGrid>
              <a:tr h="115680">
                <a:tc>
                  <a:txBody>
                    <a:bodyPr/>
                    <a:lstStyle/>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gn="ctr">
                        <a:lnSpc>
                          <a:spcPct val="115000"/>
                        </a:lnSpc>
                        <a:spcAft>
                          <a:spcPts val="0"/>
                        </a:spcAft>
                      </a:pPr>
                      <a:r>
                        <a:rPr lang="es-ES" sz="1050">
                          <a:effectLst/>
                        </a:rPr>
                        <a:t>Disciplina 1.</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gn="ctr">
                        <a:lnSpc>
                          <a:spcPct val="115000"/>
                        </a:lnSpc>
                        <a:spcAft>
                          <a:spcPts val="0"/>
                        </a:spcAft>
                      </a:pPr>
                      <a:r>
                        <a:rPr lang="es-ES" sz="1050" dirty="0">
                          <a:effectLst/>
                        </a:rPr>
                        <a:t>Disciplina 3.</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4046118882"/>
                  </a:ext>
                </a:extLst>
              </a:tr>
              <a:tr h="952538">
                <a:tc>
                  <a:txBody>
                    <a:bodyPr/>
                    <a:lstStyle/>
                    <a:p>
                      <a:pPr marL="275590" indent="-180340">
                        <a:lnSpc>
                          <a:spcPct val="115000"/>
                        </a:lnSpc>
                        <a:spcAft>
                          <a:spcPts val="0"/>
                        </a:spcAft>
                      </a:pPr>
                      <a:r>
                        <a:rPr lang="es-ES" sz="1050">
                          <a:effectLst/>
                        </a:rPr>
                        <a:t>1. Preguntar y cuestionar.</a:t>
                      </a:r>
                      <a:endParaRPr lang="es-MX" sz="1050">
                        <a:effectLst/>
                      </a:endParaRPr>
                    </a:p>
                    <a:p>
                      <a:pPr marL="275590" indent="-180340">
                        <a:lnSpc>
                          <a:spcPct val="115000"/>
                        </a:lnSpc>
                        <a:spcAft>
                          <a:spcPts val="0"/>
                        </a:spcAft>
                      </a:pPr>
                      <a:r>
                        <a:rPr lang="es-ES" sz="1050">
                          <a:effectLst/>
                        </a:rPr>
                        <a:t>     Preguntas que dirigen la Investigación Interdisciplinaria.</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¿cuál ha sido el contexto económico-social de la zona</a:t>
                      </a:r>
                      <a:r>
                        <a:rPr lang="es-ES" sz="1050" dirty="0" smtClean="0">
                          <a:effectLst/>
                        </a:rPr>
                        <a:t>?</a:t>
                      </a:r>
                      <a:endParaRPr lang="es-MX" sz="1050" dirty="0">
                        <a:effectLst/>
                      </a:endParaRPr>
                    </a:p>
                    <a:p>
                      <a:pPr>
                        <a:lnSpc>
                          <a:spcPct val="115000"/>
                        </a:lnSpc>
                        <a:spcAft>
                          <a:spcPts val="0"/>
                        </a:spcAft>
                      </a:pPr>
                      <a:r>
                        <a:rPr lang="es-ES" sz="1050" dirty="0">
                          <a:effectLst/>
                        </a:rPr>
                        <a:t>¿Cuál es la calidad del agua y suelo del inmueble</a:t>
                      </a:r>
                      <a:r>
                        <a:rPr lang="es-ES" sz="1050" dirty="0" smtClean="0">
                          <a:effectLst/>
                        </a:rPr>
                        <a:t>?</a:t>
                      </a:r>
                      <a:endParaRPr lang="es-MX" sz="1050" dirty="0">
                        <a:effectLst/>
                      </a:endParaRPr>
                    </a:p>
                    <a:p>
                      <a:pPr>
                        <a:lnSpc>
                          <a:spcPct val="115000"/>
                        </a:lnSpc>
                        <a:spcAft>
                          <a:spcPts val="0"/>
                        </a:spcAft>
                      </a:pPr>
                      <a:r>
                        <a:rPr lang="es-ES" sz="1050" dirty="0">
                          <a:effectLst/>
                        </a:rPr>
                        <a:t>¿Cuál es la riqueza biológica de la zona circundante al inmueble</a:t>
                      </a:r>
                      <a:r>
                        <a:rPr lang="es-ES" sz="1050" dirty="0" smtClean="0">
                          <a:effectLst/>
                        </a:rPr>
                        <a:t>?</a:t>
                      </a:r>
                      <a:endParaRPr lang="es-MX" sz="1050" dirty="0">
                        <a:effectLst/>
                      </a:endParaRPr>
                    </a:p>
                  </a:txBody>
                  <a:tcPr marL="14195" marR="14195" marT="14195" marB="14195"/>
                </a:tc>
                <a:tc>
                  <a:txBody>
                    <a:bodyPr/>
                    <a:lstStyle/>
                    <a:p>
                      <a:pPr>
                        <a:lnSpc>
                          <a:spcPct val="115000"/>
                        </a:lnSpc>
                        <a:spcAft>
                          <a:spcPts val="0"/>
                        </a:spcAft>
                      </a:pPr>
                      <a:r>
                        <a:rPr lang="es-ES" sz="1050">
                          <a:effectLst/>
                        </a:rPr>
                        <a:t>¿Qué necesidades se detectan?</a:t>
                      </a:r>
                      <a:endParaRPr lang="es-MX" sz="1050">
                        <a:effectLst/>
                      </a:endParaRPr>
                    </a:p>
                    <a:p>
                      <a:pPr>
                        <a:lnSpc>
                          <a:spcPct val="115000"/>
                        </a:lnSpc>
                        <a:spcAft>
                          <a:spcPts val="0"/>
                        </a:spcAft>
                      </a:pPr>
                      <a:r>
                        <a:rPr lang="es-ES" sz="1050">
                          <a:effectLst/>
                        </a:rPr>
                        <a:t>¿Qué se quiere hacer?</a:t>
                      </a:r>
                      <a:endParaRPr lang="es-MX" sz="1050">
                        <a:effectLst/>
                      </a:endParaRPr>
                    </a:p>
                    <a:p>
                      <a:pPr>
                        <a:lnSpc>
                          <a:spcPct val="115000"/>
                        </a:lnSpc>
                        <a:spcAft>
                          <a:spcPts val="0"/>
                        </a:spcAft>
                      </a:pPr>
                      <a:r>
                        <a:rPr lang="es-ES" sz="1050">
                          <a:effectLst/>
                        </a:rPr>
                        <a:t>¿Para qué se quiere hacer?</a:t>
                      </a:r>
                      <a:endParaRPr lang="es-MX" sz="1050">
                        <a:effectLst/>
                      </a:endParaRPr>
                    </a:p>
                    <a:p>
                      <a:pPr>
                        <a:lnSpc>
                          <a:spcPct val="115000"/>
                        </a:lnSpc>
                        <a:spcAft>
                          <a:spcPts val="0"/>
                        </a:spcAft>
                      </a:pPr>
                      <a:r>
                        <a:rPr lang="es-ES" sz="1050">
                          <a:effectLst/>
                        </a:rPr>
                        <a:t>¿En cuánto tiempo se puede hacer?</a:t>
                      </a:r>
                      <a:endParaRPr lang="es-MX" sz="1050">
                        <a:solidFill>
                          <a:srgbClr val="000000"/>
                        </a:solidFill>
                        <a:effectLst/>
                        <a:latin typeface="Arial" panose="020B0604020202020204" pitchFamily="34" charset="0"/>
                        <a:ea typeface="Arial" panose="020B0604020202020204" pitchFamily="34" charset="0"/>
                      </a:endParaRPr>
                    </a:p>
                  </a:txBody>
                  <a:tcPr marL="15331" marR="15331" marT="0" marB="0"/>
                </a:tc>
                <a:extLst>
                  <a:ext uri="{0D108BD9-81ED-4DB2-BD59-A6C34878D82A}">
                    <a16:rowId xmlns="" xmlns:a16="http://schemas.microsoft.com/office/drawing/2014/main" val="340091065"/>
                  </a:ext>
                </a:extLst>
              </a:tr>
              <a:tr h="1072189">
                <a:tc>
                  <a:txBody>
                    <a:bodyPr/>
                    <a:lstStyle/>
                    <a:p>
                      <a:pPr marL="275590" indent="-180340">
                        <a:lnSpc>
                          <a:spcPct val="115000"/>
                        </a:lnSpc>
                        <a:spcAft>
                          <a:spcPts val="0"/>
                        </a:spcAft>
                      </a:pPr>
                      <a:r>
                        <a:rPr lang="es-ES" sz="1050">
                          <a:effectLst/>
                        </a:rPr>
                        <a:t>2. Despertar el interés (detonar).</a:t>
                      </a:r>
                      <a:endParaRPr lang="es-MX" sz="1050">
                        <a:effectLst/>
                      </a:endParaRPr>
                    </a:p>
                    <a:p>
                      <a:pPr marL="270510" indent="-180340">
                        <a:lnSpc>
                          <a:spcPct val="115000"/>
                        </a:lnSpc>
                        <a:spcAft>
                          <a:spcPts val="0"/>
                        </a:spcAft>
                      </a:pPr>
                      <a:r>
                        <a:rPr lang="es-ES" sz="1050">
                          <a:effectLst/>
                        </a:rPr>
                        <a:t>     Estrategias para involucrar a los estudiantes con la problemática planteada, en el salón de clase.</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Los servicios ambientales mejoran la calidad de vida</a:t>
                      </a:r>
                      <a:r>
                        <a:rPr lang="es-ES" sz="1050" dirty="0" smtClean="0">
                          <a:effectLst/>
                        </a:rPr>
                        <a:t>.</a:t>
                      </a:r>
                      <a:endParaRPr lang="es-MX" sz="1050" dirty="0">
                        <a:effectLst/>
                      </a:endParaRPr>
                    </a:p>
                    <a:p>
                      <a:pPr>
                        <a:lnSpc>
                          <a:spcPct val="115000"/>
                        </a:lnSpc>
                        <a:spcAft>
                          <a:spcPts val="0"/>
                        </a:spcAft>
                      </a:pPr>
                      <a:r>
                        <a:rPr lang="es-ES" sz="1050" dirty="0">
                          <a:effectLst/>
                        </a:rPr>
                        <a:t>Observar las problemáticas y convertirlas en oportunidades</a:t>
                      </a:r>
                      <a:r>
                        <a:rPr lang="es-ES" sz="1050" dirty="0" smtClean="0">
                          <a:effectLst/>
                        </a:rPr>
                        <a:t>.</a:t>
                      </a:r>
                      <a:endParaRPr lang="es-MX" sz="1050" dirty="0">
                        <a:effectLst/>
                      </a:endParaRPr>
                    </a:p>
                    <a:p>
                      <a:pPr>
                        <a:lnSpc>
                          <a:spcPct val="115000"/>
                        </a:lnSpc>
                        <a:spcAft>
                          <a:spcPts val="0"/>
                        </a:spcAft>
                      </a:pPr>
                      <a:r>
                        <a:rPr lang="es-ES" sz="1050" dirty="0">
                          <a:effectLst/>
                        </a:rPr>
                        <a:t>El bienestar social no debe verse separado del bienestar del medio ambiente</a:t>
                      </a:r>
                      <a:r>
                        <a:rPr lang="es-ES" sz="1050" dirty="0" smtClean="0">
                          <a:effectLst/>
                        </a:rPr>
                        <a:t>.</a:t>
                      </a:r>
                    </a:p>
                  </a:txBody>
                  <a:tcPr marL="14195" marR="14195" marT="14195" marB="14195"/>
                </a:tc>
                <a:tc>
                  <a:txBody>
                    <a:bodyPr/>
                    <a:lstStyle/>
                    <a:p>
                      <a:pPr>
                        <a:lnSpc>
                          <a:spcPct val="115000"/>
                        </a:lnSpc>
                        <a:spcAft>
                          <a:spcPts val="0"/>
                        </a:spcAft>
                      </a:pPr>
                      <a:r>
                        <a:rPr lang="es-ES" sz="1050">
                          <a:effectLst/>
                        </a:rPr>
                        <a:t>Hacer conciencia de la importancia que tiene el lugar donde se estudia así como de cuidar el medio ambiente </a:t>
                      </a:r>
                      <a:endParaRPr lang="es-MX" sz="1050">
                        <a:solidFill>
                          <a:srgbClr val="000000"/>
                        </a:solidFill>
                        <a:effectLst/>
                        <a:latin typeface="Arial" panose="020B0604020202020204" pitchFamily="34" charset="0"/>
                        <a:ea typeface="Arial" panose="020B0604020202020204" pitchFamily="34" charset="0"/>
                      </a:endParaRPr>
                    </a:p>
                  </a:txBody>
                  <a:tcPr marL="15331" marR="15331" marT="0" marB="0"/>
                </a:tc>
                <a:extLst>
                  <a:ext uri="{0D108BD9-81ED-4DB2-BD59-A6C34878D82A}">
                    <a16:rowId xmlns="" xmlns:a16="http://schemas.microsoft.com/office/drawing/2014/main" val="255498455"/>
                  </a:ext>
                </a:extLst>
              </a:tr>
              <a:tr h="464370">
                <a:tc>
                  <a:txBody>
                    <a:bodyPr/>
                    <a:lstStyle/>
                    <a:p>
                      <a:pPr marL="275590" indent="-180340">
                        <a:lnSpc>
                          <a:spcPct val="115000"/>
                        </a:lnSpc>
                        <a:spcAft>
                          <a:spcPts val="0"/>
                        </a:spcAft>
                      </a:pPr>
                      <a:r>
                        <a:rPr lang="es-ES" sz="1050" dirty="0">
                          <a:effectLst/>
                        </a:rPr>
                        <a:t>3. Recopilar información a través de la investigación.</a:t>
                      </a:r>
                      <a:endParaRPr lang="es-MX" sz="1050" dirty="0">
                        <a:effectLst/>
                      </a:endParaRPr>
                    </a:p>
                    <a:p>
                      <a:pPr marL="275590" indent="-180340">
                        <a:lnSpc>
                          <a:spcPct val="115000"/>
                        </a:lnSpc>
                        <a:spcAft>
                          <a:spcPts val="0"/>
                        </a:spcAft>
                      </a:pPr>
                      <a:r>
                        <a:rPr lang="es-ES" sz="1050" dirty="0">
                          <a:effectLst/>
                        </a:rPr>
                        <a:t>    Lo que se investiga.</a:t>
                      </a:r>
                      <a:endParaRPr lang="es-MX" sz="1050" dirty="0">
                        <a:effectLst/>
                      </a:endParaRPr>
                    </a:p>
                    <a:p>
                      <a:pPr marL="275590" indent="-180340">
                        <a:lnSpc>
                          <a:spcPct val="115000"/>
                        </a:lnSpc>
                        <a:spcAft>
                          <a:spcPts val="0"/>
                        </a:spcAft>
                      </a:pPr>
                      <a:r>
                        <a:rPr lang="es-ES" sz="1050" dirty="0">
                          <a:effectLst/>
                        </a:rPr>
                        <a:t>    Fuentes  que se utilizan.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a:effectLst/>
                        </a:rPr>
                        <a:t>Bibliotecas públicas.</a:t>
                      </a:r>
                      <a:endParaRPr lang="es-MX" sz="1050">
                        <a:effectLst/>
                      </a:endParaRPr>
                    </a:p>
                    <a:p>
                      <a:pPr>
                        <a:lnSpc>
                          <a:spcPct val="115000"/>
                        </a:lnSpc>
                        <a:spcAft>
                          <a:spcPts val="0"/>
                        </a:spcAft>
                      </a:pPr>
                      <a:r>
                        <a:rPr lang="es-ES" sz="1050">
                          <a:effectLst/>
                        </a:rPr>
                        <a:t>Archivo histórico</a:t>
                      </a:r>
                      <a:endParaRPr lang="es-MX" sz="1050">
                        <a:effectLst/>
                      </a:endParaRPr>
                    </a:p>
                    <a:p>
                      <a:pPr>
                        <a:lnSpc>
                          <a:spcPct val="115000"/>
                        </a:lnSpc>
                        <a:spcAft>
                          <a:spcPts val="0"/>
                        </a:spcAft>
                      </a:pPr>
                      <a:r>
                        <a:rPr lang="es-ES" sz="1050">
                          <a:effectLst/>
                        </a:rPr>
                        <a:t>Normas de calidad ambiental</a:t>
                      </a:r>
                      <a:endParaRPr lang="es-MX" sz="1050">
                        <a:effectLst/>
                      </a:endParaRPr>
                    </a:p>
                    <a:p>
                      <a:pPr>
                        <a:lnSpc>
                          <a:spcPct val="115000"/>
                        </a:lnSpc>
                        <a:spcAft>
                          <a:spcPts val="0"/>
                        </a:spcAft>
                      </a:pPr>
                      <a:r>
                        <a:rPr lang="es-ES" sz="1050">
                          <a:effectLst/>
                        </a:rPr>
                        <a:t>Inventarios biológicos</a:t>
                      </a:r>
                      <a:endParaRPr lang="es-MX" sz="1050">
                        <a:effectLst/>
                      </a:endParaRPr>
                    </a:p>
                    <a:p>
                      <a:pPr>
                        <a:lnSpc>
                          <a:spcPct val="115000"/>
                        </a:lnSpc>
                        <a:spcAft>
                          <a:spcPts val="0"/>
                        </a:spcAft>
                      </a:pPr>
                      <a:r>
                        <a:rPr lang="es-ES" sz="1050">
                          <a:effectLst/>
                        </a:rPr>
                        <a:t> </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Páginas Web de instituciones gubernamentales</a:t>
                      </a:r>
                      <a:endParaRPr lang="es-MX" sz="1050" dirty="0">
                        <a:effectLst/>
                      </a:endParaRPr>
                    </a:p>
                    <a:p>
                      <a:pPr>
                        <a:lnSpc>
                          <a:spcPct val="115000"/>
                        </a:lnSpc>
                        <a:spcAft>
                          <a:spcPts val="0"/>
                        </a:spcAft>
                      </a:pPr>
                      <a:r>
                        <a:rPr lang="es-ES" sz="1050" dirty="0">
                          <a:effectLst/>
                        </a:rPr>
                        <a:t>Literatura especializada</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44586923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0" y="-443225"/>
            <a:ext cx="8992374" cy="5528400"/>
          </a:xfrm>
          <a:prstGeom prst="rect">
            <a:avLst/>
          </a:prstGeom>
          <a:noFill/>
          <a:ln>
            <a:noFill/>
          </a:ln>
        </p:spPr>
      </p:pic>
      <p:sp>
        <p:nvSpPr>
          <p:cNvPr id="68" name="Shape 68"/>
          <p:cNvSpPr txBox="1"/>
          <p:nvPr/>
        </p:nvSpPr>
        <p:spPr>
          <a:xfrm>
            <a:off x="671025" y="1337025"/>
            <a:ext cx="5424975" cy="2720625"/>
          </a:xfrm>
          <a:prstGeom prst="rect">
            <a:avLst/>
          </a:prstGeom>
          <a:noFill/>
          <a:ln>
            <a:noFill/>
          </a:ln>
        </p:spPr>
        <p:txBody>
          <a:bodyPr wrap="square" lIns="91425" tIns="91425" rIns="91425" bIns="91425" anchor="t" anchorCtr="0">
            <a:noAutofit/>
          </a:bodyPr>
          <a:lstStyle/>
          <a:p>
            <a:pPr lvl="0" algn="ctr">
              <a:spcBef>
                <a:spcPts val="0"/>
              </a:spcBef>
              <a:buNone/>
            </a:pPr>
            <a:r>
              <a:rPr lang="es" sz="1800" b="1" dirty="0"/>
              <a:t>EQUIPO </a:t>
            </a:r>
            <a:r>
              <a:rPr lang="es" sz="1800" b="1" dirty="0" smtClean="0"/>
              <a:t>3: </a:t>
            </a:r>
            <a:endParaRPr lang="es" sz="1800" b="1" dirty="0"/>
          </a:p>
          <a:p>
            <a:pPr lvl="0" algn="ctr">
              <a:spcBef>
                <a:spcPts val="0"/>
              </a:spcBef>
              <a:buNone/>
            </a:pPr>
            <a:endParaRPr sz="1800" b="1" dirty="0"/>
          </a:p>
          <a:p>
            <a:pPr lvl="0" algn="ctr">
              <a:spcBef>
                <a:spcPts val="0"/>
              </a:spcBef>
              <a:buNone/>
            </a:pPr>
            <a:r>
              <a:rPr lang="es-MX" sz="1800" b="1" dirty="0" smtClean="0"/>
              <a:t>SANDRA SELENE RAMÍREZ ZARAGOZA</a:t>
            </a:r>
            <a:endParaRPr lang="es-MX" sz="1800" b="1" dirty="0" smtClean="0"/>
          </a:p>
          <a:p>
            <a:pPr lvl="0" algn="ctr">
              <a:spcBef>
                <a:spcPts val="0"/>
              </a:spcBef>
              <a:buNone/>
            </a:pPr>
            <a:r>
              <a:rPr lang="es-MX" sz="1800" b="1" dirty="0" smtClean="0"/>
              <a:t>LETICIA AVILA SÁNCHEZ</a:t>
            </a:r>
          </a:p>
          <a:p>
            <a:pPr lvl="0" algn="ctr">
              <a:spcBef>
                <a:spcPts val="0"/>
              </a:spcBef>
              <a:buNone/>
            </a:pPr>
            <a:r>
              <a:rPr lang="es-MX" sz="1800" b="1" dirty="0" smtClean="0"/>
              <a:t>ARACELI SOSA ABAD</a:t>
            </a:r>
            <a:endParaRPr lang="es" sz="1800" b="1" dirty="0"/>
          </a:p>
          <a:p>
            <a:pPr lvl="0">
              <a:spcBef>
                <a:spcPts val="0"/>
              </a:spcBef>
              <a:buNone/>
            </a:pPr>
            <a:endParaRPr sz="1800" b="1" dirty="0"/>
          </a:p>
          <a:p>
            <a:pPr lvl="0">
              <a:spcBef>
                <a:spcPts val="0"/>
              </a:spcBef>
              <a:buNone/>
            </a:pPr>
            <a:endParaRPr sz="1800" b="1" dirty="0"/>
          </a:p>
        </p:txBody>
      </p:sp>
      <p:pic>
        <p:nvPicPr>
          <p:cNvPr id="69" name="Shape 69" descr="Día Mundial del Medio Ambiente 2014 * #DMMA2014 | &amp;quot;Alza tu v… | Flickr"/>
          <p:cNvPicPr preferRelativeResize="0"/>
          <p:nvPr/>
        </p:nvPicPr>
        <p:blipFill>
          <a:blip r:embed="rId4">
            <a:alphaModFix/>
          </a:blip>
          <a:stretch>
            <a:fillRect/>
          </a:stretch>
        </p:blipFill>
        <p:spPr>
          <a:xfrm>
            <a:off x="6543100" y="1802000"/>
            <a:ext cx="2449275" cy="1836950"/>
          </a:xfrm>
          <a:prstGeom prst="rect">
            <a:avLst/>
          </a:prstGeom>
          <a:noFill/>
          <a:ln>
            <a:noFill/>
          </a:ln>
        </p:spPr>
      </p:pic>
    </p:spTree>
    <p:extLst>
      <p:ext uri="{BB962C8B-B14F-4D97-AF65-F5344CB8AC3E}">
        <p14:creationId xmlns:p14="http://schemas.microsoft.com/office/powerpoint/2010/main" val="39978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657216249"/>
              </p:ext>
            </p:extLst>
          </p:nvPr>
        </p:nvGraphicFramePr>
        <p:xfrm>
          <a:off x="311150" y="1152525"/>
          <a:ext cx="8533912" cy="2633102"/>
        </p:xfrm>
        <a:graphic>
          <a:graphicData uri="http://schemas.openxmlformats.org/drawingml/2006/table">
            <a:tbl>
              <a:tblPr>
                <a:tableStyleId>{E08FB9DD-4F93-4362-B97B-0B0D35A066CD}</a:tableStyleId>
              </a:tblPr>
              <a:tblGrid>
                <a:gridCol w="3601568">
                  <a:extLst>
                    <a:ext uri="{9D8B030D-6E8A-4147-A177-3AD203B41FA5}">
                      <a16:colId xmlns="" xmlns:a16="http://schemas.microsoft.com/office/drawing/2014/main" val="3204685589"/>
                    </a:ext>
                  </a:extLst>
                </a:gridCol>
                <a:gridCol w="2260592">
                  <a:extLst>
                    <a:ext uri="{9D8B030D-6E8A-4147-A177-3AD203B41FA5}">
                      <a16:colId xmlns="" xmlns:a16="http://schemas.microsoft.com/office/drawing/2014/main" val="1575375253"/>
                    </a:ext>
                  </a:extLst>
                </a:gridCol>
                <a:gridCol w="2671752">
                  <a:extLst>
                    <a:ext uri="{9D8B030D-6E8A-4147-A177-3AD203B41FA5}">
                      <a16:colId xmlns="" xmlns:a16="http://schemas.microsoft.com/office/drawing/2014/main" val="186327958"/>
                    </a:ext>
                  </a:extLst>
                </a:gridCol>
              </a:tblGrid>
              <a:tr h="991186">
                <a:tc>
                  <a:txBody>
                    <a:bodyPr/>
                    <a:lstStyle/>
                    <a:p>
                      <a:pPr marL="275590" indent="-180340">
                        <a:lnSpc>
                          <a:spcPct val="115000"/>
                        </a:lnSpc>
                        <a:spcAft>
                          <a:spcPts val="0"/>
                        </a:spcAft>
                      </a:pPr>
                      <a:r>
                        <a:rPr lang="es-ES" sz="1050" dirty="0">
                          <a:effectLst/>
                        </a:rPr>
                        <a:t>4. Organizar la información.</a:t>
                      </a:r>
                      <a:endParaRPr lang="es-MX" sz="1050" dirty="0">
                        <a:effectLst/>
                      </a:endParaRPr>
                    </a:p>
                    <a:p>
                      <a:pPr marL="275590" indent="-180340">
                        <a:lnSpc>
                          <a:spcPct val="115000"/>
                        </a:lnSpc>
                        <a:spcAft>
                          <a:spcPts val="0"/>
                        </a:spcAft>
                      </a:pPr>
                      <a:r>
                        <a:rPr lang="es-ES" sz="1050" dirty="0">
                          <a:effectLst/>
                        </a:rPr>
                        <a:t>    Implica:</a:t>
                      </a:r>
                      <a:endParaRPr lang="es-MX" sz="1050" dirty="0">
                        <a:effectLst/>
                      </a:endParaRPr>
                    </a:p>
                    <a:p>
                      <a:pPr marL="275590" indent="-180340">
                        <a:lnSpc>
                          <a:spcPct val="115000"/>
                        </a:lnSpc>
                        <a:spcAft>
                          <a:spcPts val="0"/>
                        </a:spcAft>
                      </a:pPr>
                      <a:r>
                        <a:rPr lang="es-ES" sz="1050" dirty="0">
                          <a:effectLst/>
                        </a:rPr>
                        <a:t>    clasificación de datos obtenidos,</a:t>
                      </a:r>
                      <a:endParaRPr lang="es-MX" sz="1050" dirty="0">
                        <a:effectLst/>
                      </a:endParaRPr>
                    </a:p>
                    <a:p>
                      <a:pPr marL="275590" indent="-180340">
                        <a:lnSpc>
                          <a:spcPct val="115000"/>
                        </a:lnSpc>
                        <a:spcAft>
                          <a:spcPts val="0"/>
                        </a:spcAft>
                      </a:pPr>
                      <a:r>
                        <a:rPr lang="es-ES" sz="1050" dirty="0">
                          <a:effectLst/>
                        </a:rPr>
                        <a:t>    análisis de los datos obtenidos,      registro de la información.</a:t>
                      </a:r>
                      <a:endParaRPr lang="es-MX" sz="1050" dirty="0">
                        <a:effectLst/>
                      </a:endParaRPr>
                    </a:p>
                    <a:p>
                      <a:pPr marL="275590" indent="-180340">
                        <a:lnSpc>
                          <a:spcPct val="115000"/>
                        </a:lnSpc>
                        <a:spcAft>
                          <a:spcPts val="0"/>
                        </a:spcAft>
                      </a:pPr>
                      <a:r>
                        <a:rPr lang="es-ES" sz="1050" dirty="0">
                          <a:effectLst/>
                        </a:rPr>
                        <a:t>    conclusiones por disciplina,</a:t>
                      </a:r>
                      <a:endParaRPr lang="es-MX" sz="1050" dirty="0">
                        <a:effectLst/>
                      </a:endParaRPr>
                    </a:p>
                    <a:p>
                      <a:pPr marL="275590" indent="-180340">
                        <a:lnSpc>
                          <a:spcPct val="115000"/>
                        </a:lnSpc>
                        <a:spcAft>
                          <a:spcPts val="0"/>
                        </a:spcAft>
                      </a:pPr>
                      <a:r>
                        <a:rPr lang="es-ES" sz="1050" dirty="0">
                          <a:effectLst/>
                        </a:rPr>
                        <a:t>    conclusiones conjuntas.</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Realización de fichas bibliográficas de la información investigada.</a:t>
                      </a:r>
                      <a:endParaRPr lang="es-MX" sz="1050" dirty="0">
                        <a:effectLst/>
                      </a:endParaRPr>
                    </a:p>
                    <a:p>
                      <a:pPr>
                        <a:lnSpc>
                          <a:spcPct val="115000"/>
                        </a:lnSpc>
                        <a:spcAft>
                          <a:spcPts val="0"/>
                        </a:spcAft>
                      </a:pPr>
                      <a:r>
                        <a:rPr lang="es-ES" sz="1050" dirty="0">
                          <a:effectLst/>
                        </a:rPr>
                        <a:t>Comparación de los datos actuales con los datos de años anteriores.</a:t>
                      </a:r>
                      <a:endParaRPr lang="es-MX" sz="1050" dirty="0">
                        <a:effectLst/>
                      </a:endParaRPr>
                    </a:p>
                    <a:p>
                      <a:pPr>
                        <a:lnSpc>
                          <a:spcPct val="115000"/>
                        </a:lnSpc>
                        <a:spcAft>
                          <a:spcPts val="0"/>
                        </a:spcAft>
                      </a:pPr>
                      <a:r>
                        <a:rPr lang="es-ES" sz="1050" dirty="0">
                          <a:effectLst/>
                        </a:rPr>
                        <a:t>Investigación de estadísticas.</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Registro de investigación personal</a:t>
                      </a:r>
                      <a:endParaRPr lang="es-MX" sz="1050" dirty="0">
                        <a:effectLst/>
                      </a:endParaRPr>
                    </a:p>
                    <a:p>
                      <a:pPr>
                        <a:lnSpc>
                          <a:spcPct val="115000"/>
                        </a:lnSpc>
                        <a:spcAft>
                          <a:spcPts val="0"/>
                        </a:spcAft>
                      </a:pPr>
                      <a:r>
                        <a:rPr lang="es-ES" sz="1050" dirty="0">
                          <a:effectLst/>
                        </a:rPr>
                        <a:t>Registro de resúmenes</a:t>
                      </a:r>
                      <a:endParaRPr lang="es-MX" sz="1050" dirty="0">
                        <a:effectLst/>
                      </a:endParaRPr>
                    </a:p>
                    <a:p>
                      <a:pPr>
                        <a:lnSpc>
                          <a:spcPct val="115000"/>
                        </a:lnSpc>
                        <a:spcAft>
                          <a:spcPts val="0"/>
                        </a:spcAft>
                      </a:pPr>
                      <a:r>
                        <a:rPr lang="es-ES" sz="1050" dirty="0">
                          <a:effectLst/>
                        </a:rPr>
                        <a:t>Presentación por equipos </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1111703413"/>
                  </a:ext>
                </a:extLst>
              </a:tr>
              <a:tr h="906169">
                <a:tc>
                  <a:txBody>
                    <a:bodyPr/>
                    <a:lstStyle/>
                    <a:p>
                      <a:pPr>
                        <a:lnSpc>
                          <a:spcPct val="115000"/>
                        </a:lnSpc>
                        <a:spcAft>
                          <a:spcPts val="0"/>
                        </a:spcAft>
                      </a:pPr>
                      <a:r>
                        <a:rPr lang="es-ES" sz="1050" dirty="0">
                          <a:effectLst/>
                        </a:rPr>
                        <a:t>  5. Llegar a conclusiones parciales </a:t>
                      </a:r>
                      <a:endParaRPr lang="es-MX" sz="1050" dirty="0">
                        <a:effectLst/>
                      </a:endParaRPr>
                    </a:p>
                    <a:p>
                      <a:pPr>
                        <a:lnSpc>
                          <a:spcPct val="115000"/>
                        </a:lnSpc>
                        <a:spcAft>
                          <a:spcPts val="0"/>
                        </a:spcAft>
                      </a:pPr>
                      <a:r>
                        <a:rPr lang="es-ES" sz="1050" dirty="0">
                          <a:effectLst/>
                        </a:rPr>
                        <a:t>         (por disciplina) útiles para el </a:t>
                      </a:r>
                      <a:endParaRPr lang="es-MX" sz="1050" dirty="0">
                        <a:effectLst/>
                      </a:endParaRPr>
                    </a:p>
                    <a:p>
                      <a:pPr>
                        <a:lnSpc>
                          <a:spcPct val="115000"/>
                        </a:lnSpc>
                        <a:spcAft>
                          <a:spcPts val="0"/>
                        </a:spcAft>
                      </a:pPr>
                      <a:r>
                        <a:rPr lang="es-ES" sz="1050" dirty="0">
                          <a:effectLst/>
                        </a:rPr>
                        <a:t>         proyecto, de tal forma que lo </a:t>
                      </a:r>
                      <a:endParaRPr lang="es-MX" sz="1050" dirty="0">
                        <a:effectLst/>
                      </a:endParaRPr>
                    </a:p>
                    <a:p>
                      <a:pPr>
                        <a:lnSpc>
                          <a:spcPct val="115000"/>
                        </a:lnSpc>
                        <a:spcAft>
                          <a:spcPts val="0"/>
                        </a:spcAft>
                      </a:pPr>
                      <a:r>
                        <a:rPr lang="es-ES" sz="1050" dirty="0">
                          <a:effectLst/>
                        </a:rPr>
                        <a:t>         aclaran, describen o descifran,  </a:t>
                      </a:r>
                      <a:endParaRPr lang="es-MX" sz="1050" dirty="0">
                        <a:effectLst/>
                      </a:endParaRPr>
                    </a:p>
                    <a:p>
                      <a:pPr>
                        <a:lnSpc>
                          <a:spcPct val="115000"/>
                        </a:lnSpc>
                        <a:spcAft>
                          <a:spcPts val="0"/>
                        </a:spcAft>
                      </a:pPr>
                      <a:r>
                        <a:rPr lang="es-ES" sz="1050" dirty="0">
                          <a:effectLst/>
                        </a:rPr>
                        <a:t>         (fruto de la reflexión colaborativa</a:t>
                      </a:r>
                      <a:endParaRPr lang="es-MX" sz="1050" dirty="0">
                        <a:effectLst/>
                      </a:endParaRPr>
                    </a:p>
                    <a:p>
                      <a:pPr>
                        <a:lnSpc>
                          <a:spcPct val="115000"/>
                        </a:lnSpc>
                        <a:spcAft>
                          <a:spcPts val="0"/>
                        </a:spcAft>
                      </a:pPr>
                      <a:r>
                        <a:rPr lang="es-ES" sz="1050" dirty="0">
                          <a:effectLst/>
                        </a:rPr>
                        <a:t>         de los estudiantes).</a:t>
                      </a:r>
                      <a:endParaRPr lang="es-MX" sz="1050" dirty="0">
                        <a:effectLst/>
                      </a:endParaRPr>
                    </a:p>
                    <a:p>
                      <a:pPr>
                        <a:lnSpc>
                          <a:spcPct val="115000"/>
                        </a:lnSpc>
                        <a:spcAft>
                          <a:spcPts val="0"/>
                        </a:spcAft>
                      </a:pPr>
                      <a:r>
                        <a:rPr lang="es-ES" sz="1050" dirty="0">
                          <a:effectLst/>
                        </a:rPr>
                        <a:t>         ¿Cómo se lograron?</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a:effectLst/>
                        </a:rPr>
                        <a:t>Al comparar los datos investigados con los recopilados, se concluye si existe o no impacto como comunidad escolar al medio ambiente circundante. </a:t>
                      </a:r>
                      <a:endParaRPr lang="es-MX" sz="1050">
                        <a:effectLst/>
                      </a:endParaRPr>
                    </a:p>
                    <a:p>
                      <a:pPr>
                        <a:lnSpc>
                          <a:spcPct val="115000"/>
                        </a:lnSpc>
                        <a:spcAft>
                          <a:spcPts val="0"/>
                        </a:spcAft>
                      </a:pPr>
                      <a:r>
                        <a:rPr lang="es-ES" sz="1050">
                          <a:effectLst/>
                        </a:rPr>
                        <a:t>Se definen los puntos de impacto en el caso de haberlo.</a:t>
                      </a:r>
                      <a:endParaRPr lang="es-MX" sz="1050">
                        <a:solidFill>
                          <a:srgbClr val="000000"/>
                        </a:solidFill>
                        <a:effectLst/>
                        <a:latin typeface="Arial" panose="020B0604020202020204" pitchFamily="34" charset="0"/>
                        <a:ea typeface="Arial" panose="020B0604020202020204" pitchFamily="34" charset="0"/>
                      </a:endParaRPr>
                    </a:p>
                  </a:txBody>
                  <a:tcPr marL="14195" marR="14195" marT="14195" marB="14195"/>
                </a:tc>
                <a:tc>
                  <a:txBody>
                    <a:bodyPr/>
                    <a:lstStyle/>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extLst>
                  <a:ext uri="{0D108BD9-81ED-4DB2-BD59-A6C34878D82A}">
                    <a16:rowId xmlns="" xmlns:a16="http://schemas.microsoft.com/office/drawing/2014/main" val="48189191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nvGraphicFramePr>
        <p:xfrm>
          <a:off x="311150" y="1152525"/>
          <a:ext cx="8498742" cy="3185171"/>
        </p:xfrm>
        <a:graphic>
          <a:graphicData uri="http://schemas.openxmlformats.org/drawingml/2006/table">
            <a:tbl>
              <a:tblPr>
                <a:tableStyleId>{E08FB9DD-4F93-4362-B97B-0B0D35A066CD}</a:tableStyleId>
              </a:tblPr>
              <a:tblGrid>
                <a:gridCol w="2845104">
                  <a:extLst>
                    <a:ext uri="{9D8B030D-6E8A-4147-A177-3AD203B41FA5}">
                      <a16:colId xmlns="" xmlns:a16="http://schemas.microsoft.com/office/drawing/2014/main" val="3649363079"/>
                    </a:ext>
                  </a:extLst>
                </a:gridCol>
                <a:gridCol w="1785783">
                  <a:extLst>
                    <a:ext uri="{9D8B030D-6E8A-4147-A177-3AD203B41FA5}">
                      <a16:colId xmlns="" xmlns:a16="http://schemas.microsoft.com/office/drawing/2014/main" val="2439838830"/>
                    </a:ext>
                  </a:extLst>
                </a:gridCol>
                <a:gridCol w="1757271">
                  <a:extLst>
                    <a:ext uri="{9D8B030D-6E8A-4147-A177-3AD203B41FA5}">
                      <a16:colId xmlns="" xmlns:a16="http://schemas.microsoft.com/office/drawing/2014/main" val="2347507268"/>
                    </a:ext>
                  </a:extLst>
                </a:gridCol>
                <a:gridCol w="2110584">
                  <a:extLst>
                    <a:ext uri="{9D8B030D-6E8A-4147-A177-3AD203B41FA5}">
                      <a16:colId xmlns="" xmlns:a16="http://schemas.microsoft.com/office/drawing/2014/main" val="85808532"/>
                    </a:ext>
                  </a:extLst>
                </a:gridCol>
              </a:tblGrid>
              <a:tr h="736136">
                <a:tc>
                  <a:txBody>
                    <a:bodyPr/>
                    <a:lstStyle/>
                    <a:p>
                      <a:pPr>
                        <a:lnSpc>
                          <a:spcPct val="115000"/>
                        </a:lnSpc>
                        <a:spcAft>
                          <a:spcPts val="0"/>
                        </a:spcAft>
                      </a:pPr>
                      <a:r>
                        <a:rPr lang="es-ES" sz="1050" dirty="0">
                          <a:effectLst/>
                        </a:rPr>
                        <a:t>  6. Conectar.</a:t>
                      </a:r>
                      <a:endParaRPr lang="es-MX" sz="1050" dirty="0">
                        <a:effectLst/>
                      </a:endParaRPr>
                    </a:p>
                    <a:p>
                      <a:pPr>
                        <a:lnSpc>
                          <a:spcPct val="115000"/>
                        </a:lnSpc>
                        <a:spcAft>
                          <a:spcPts val="0"/>
                        </a:spcAft>
                        <a:tabLst>
                          <a:tab pos="270510" algn="l"/>
                        </a:tabLst>
                      </a:pPr>
                      <a:r>
                        <a:rPr lang="es-ES" sz="1050" dirty="0">
                          <a:effectLst/>
                        </a:rPr>
                        <a:t>     Manera en que las conclusiones</a:t>
                      </a:r>
                      <a:endParaRPr lang="es-MX" sz="1050" dirty="0">
                        <a:effectLst/>
                      </a:endParaRPr>
                    </a:p>
                    <a:p>
                      <a:pPr marL="450215" indent="-450215">
                        <a:lnSpc>
                          <a:spcPct val="115000"/>
                        </a:lnSpc>
                        <a:spcAft>
                          <a:spcPts val="0"/>
                        </a:spcAft>
                        <a:tabLst>
                          <a:tab pos="270510" algn="l"/>
                        </a:tabLst>
                      </a:pPr>
                      <a:r>
                        <a:rPr lang="es-ES" sz="1050" dirty="0">
                          <a:effectLst/>
                        </a:rPr>
                        <a:t>     de cada disciplina dan</a:t>
                      </a:r>
                      <a:endParaRPr lang="es-MX" sz="1050" dirty="0">
                        <a:effectLst/>
                      </a:endParaRPr>
                    </a:p>
                    <a:p>
                      <a:pPr>
                        <a:lnSpc>
                          <a:spcPct val="115000"/>
                        </a:lnSpc>
                        <a:spcAft>
                          <a:spcPts val="0"/>
                        </a:spcAft>
                        <a:tabLst>
                          <a:tab pos="270510" algn="l"/>
                        </a:tabLst>
                      </a:pPr>
                      <a:r>
                        <a:rPr lang="es-ES" sz="1050" dirty="0">
                          <a:effectLst/>
                        </a:rPr>
                        <a:t>     respuesta  o se vinculan con</a:t>
                      </a:r>
                      <a:endParaRPr lang="es-MX" sz="1050" dirty="0">
                        <a:effectLst/>
                      </a:endParaRPr>
                    </a:p>
                    <a:p>
                      <a:pPr>
                        <a:lnSpc>
                          <a:spcPct val="115000"/>
                        </a:lnSpc>
                        <a:spcAft>
                          <a:spcPts val="0"/>
                        </a:spcAft>
                        <a:tabLst>
                          <a:tab pos="270510" algn="l"/>
                        </a:tabLst>
                      </a:pPr>
                      <a:r>
                        <a:rPr lang="es-ES" sz="1050" dirty="0">
                          <a:effectLst/>
                        </a:rPr>
                        <a:t>     la pregunta  disparadora del</a:t>
                      </a:r>
                      <a:endParaRPr lang="es-MX" sz="1050" dirty="0">
                        <a:effectLst/>
                      </a:endParaRPr>
                    </a:p>
                    <a:p>
                      <a:pPr>
                        <a:lnSpc>
                          <a:spcPct val="115000"/>
                        </a:lnSpc>
                        <a:spcAft>
                          <a:spcPts val="0"/>
                        </a:spcAft>
                        <a:tabLst>
                          <a:tab pos="270510" algn="l"/>
                        </a:tabLst>
                      </a:pPr>
                      <a:r>
                        <a:rPr lang="es-ES" sz="1050" dirty="0">
                          <a:effectLst/>
                        </a:rPr>
                        <a:t>     proyecto. </a:t>
                      </a:r>
                      <a:endParaRPr lang="es-MX" sz="1050" dirty="0">
                        <a:effectLst/>
                      </a:endParaRPr>
                    </a:p>
                    <a:p>
                      <a:pPr>
                        <a:lnSpc>
                          <a:spcPct val="115000"/>
                        </a:lnSpc>
                        <a:spcAft>
                          <a:spcPts val="0"/>
                        </a:spcAft>
                        <a:tabLst>
                          <a:tab pos="270510" algn="l"/>
                        </a:tabLst>
                      </a:pPr>
                      <a:r>
                        <a:rPr lang="es-ES" sz="1050" dirty="0">
                          <a:effectLst/>
                        </a:rPr>
                        <a:t>     Estrategia o  actividad para lograr</a:t>
                      </a:r>
                      <a:endParaRPr lang="es-MX" sz="1050" dirty="0">
                        <a:effectLst/>
                      </a:endParaRPr>
                    </a:p>
                    <a:p>
                      <a:pPr marL="204470" indent="-276225">
                        <a:lnSpc>
                          <a:spcPct val="115000"/>
                        </a:lnSpc>
                        <a:spcAft>
                          <a:spcPts val="0"/>
                        </a:spcAft>
                      </a:pPr>
                      <a:r>
                        <a:rPr lang="es-ES" sz="1050" dirty="0">
                          <a:effectLst/>
                        </a:rPr>
                        <a:t>       que haya   conciencia de ello.</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gridSpan="3">
                  <a:txBody>
                    <a:bodyPr/>
                    <a:lstStyle/>
                    <a:p>
                      <a:pPr>
                        <a:lnSpc>
                          <a:spcPct val="115000"/>
                        </a:lnSpc>
                        <a:spcAft>
                          <a:spcPts val="0"/>
                        </a:spcAft>
                      </a:pPr>
                      <a:r>
                        <a:rPr lang="es-ES" sz="1050" dirty="0">
                          <a:effectLst/>
                        </a:rPr>
                        <a:t>El objetivo se logra con la supervisión del maestro y el interés de todo el equipo.</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Identificando los puntos del proyecto conde convergen las materias, por ejemplo haciendo una relación de causas-consecuencias en cadena de manera que los alumnos analicen que su realidad sociedad-ambiente van  de la mano y que cuando una se afecta la otra también.</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4213834270"/>
                  </a:ext>
                </a:extLst>
              </a:tr>
              <a:tr h="821153">
                <a:tc>
                  <a:txBody>
                    <a:bodyPr/>
                    <a:lstStyle/>
                    <a:p>
                      <a:pPr>
                        <a:lnSpc>
                          <a:spcPct val="115000"/>
                        </a:lnSpc>
                        <a:spcAft>
                          <a:spcPts val="0"/>
                        </a:spcAft>
                      </a:pPr>
                      <a:r>
                        <a:rPr lang="es-ES" sz="1050" dirty="0">
                          <a:effectLst/>
                        </a:rPr>
                        <a:t>7.  Evaluar la información generada.</a:t>
                      </a:r>
                      <a:endParaRPr lang="es-MX" sz="1050" dirty="0">
                        <a:effectLst/>
                      </a:endParaRPr>
                    </a:p>
                    <a:p>
                      <a:pPr marL="180340">
                        <a:lnSpc>
                          <a:spcPct val="115000"/>
                        </a:lnSpc>
                        <a:spcAft>
                          <a:spcPts val="0"/>
                        </a:spcAft>
                      </a:pPr>
                      <a:r>
                        <a:rPr lang="es-ES" sz="1050" dirty="0">
                          <a:effectLst/>
                        </a:rPr>
                        <a:t>¿La información obtenida cubre las necesidades para la solución del problema?</a:t>
                      </a:r>
                      <a:endParaRPr lang="es-MX" sz="1050" dirty="0">
                        <a:effectLst/>
                      </a:endParaRPr>
                    </a:p>
                    <a:p>
                      <a:pPr marL="180340">
                        <a:lnSpc>
                          <a:spcPct val="115000"/>
                        </a:lnSpc>
                        <a:spcAft>
                          <a:spcPts val="0"/>
                        </a:spcAft>
                      </a:pPr>
                      <a:r>
                        <a:rPr lang="es-ES" sz="1050" dirty="0">
                          <a:effectLst/>
                        </a:rPr>
                        <a:t>Propuesta de investigaciones para complementar el proyecto.</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gridSpan="3">
                  <a:txBody>
                    <a:bodyPr/>
                    <a:lstStyle/>
                    <a:p>
                      <a:pPr>
                        <a:lnSpc>
                          <a:spcPct val="115000"/>
                        </a:lnSpc>
                        <a:spcAft>
                          <a:spcPts val="0"/>
                        </a:spcAft>
                      </a:pPr>
                      <a:r>
                        <a:rPr lang="es-ES" sz="1050" dirty="0">
                          <a:effectLst/>
                        </a:rPr>
                        <a:t>Las herramientas  encontradas en las experiencias exitosas son de gran ayuda ya que orientan sobre el trabajo en equipo y la importancia de la investigación.</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La propuesta de la investigación es basada en documentos gubernamentales, literatura especializada así como en parámetros técnicos bien definidos.</a:t>
                      </a:r>
                      <a:endParaRPr lang="es-MX" sz="1050" dirty="0">
                        <a:effectLst/>
                      </a:endParaRPr>
                    </a:p>
                    <a:p>
                      <a:pPr>
                        <a:lnSpc>
                          <a:spcPct val="115000"/>
                        </a:lnSpc>
                        <a:spcAft>
                          <a:spcPts val="0"/>
                        </a:spcAft>
                      </a:pPr>
                      <a:r>
                        <a:rPr lang="es-ES" sz="1050" dirty="0">
                          <a:effectLst/>
                        </a:rPr>
                        <a:t> </a:t>
                      </a:r>
                      <a:endParaRPr lang="es-MX" sz="1050" dirty="0">
                        <a:effectLst/>
                      </a:endParaRPr>
                    </a:p>
                    <a:p>
                      <a:pPr>
                        <a:lnSpc>
                          <a:spcPct val="115000"/>
                        </a:lnSpc>
                        <a:spcAft>
                          <a:spcPts val="0"/>
                        </a:spcAft>
                      </a:pPr>
                      <a:r>
                        <a:rPr lang="es-ES" sz="1050" dirty="0">
                          <a:effectLst/>
                        </a:rPr>
                        <a:t>La información recopilada será la basé para la elaboración de un plan de mitigación de nuestro impacto como colegio.</a:t>
                      </a:r>
                      <a:endParaRPr lang="es-MX" sz="1050" dirty="0">
                        <a:effectLst/>
                      </a:endParaRPr>
                    </a:p>
                    <a:p>
                      <a:pPr>
                        <a:lnSpc>
                          <a:spcPct val="115000"/>
                        </a:lnSpc>
                        <a:spcAft>
                          <a:spcPts val="0"/>
                        </a:spcAft>
                      </a:pPr>
                      <a:r>
                        <a:rPr lang="es-ES" sz="1050" dirty="0">
                          <a:effectLst/>
                        </a:rPr>
                        <a:t> </a:t>
                      </a:r>
                      <a:endParaRPr lang="es-MX" sz="1050" dirty="0">
                        <a:solidFill>
                          <a:srgbClr val="000000"/>
                        </a:solidFill>
                        <a:effectLst/>
                        <a:latin typeface="Arial" panose="020B0604020202020204" pitchFamily="34" charset="0"/>
                        <a:ea typeface="Arial" panose="020B0604020202020204" pitchFamily="34" charset="0"/>
                      </a:endParaRPr>
                    </a:p>
                  </a:txBody>
                  <a:tcPr marL="14195" marR="14195" marT="14195" marB="14195"/>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37218912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063831093"/>
              </p:ext>
            </p:extLst>
          </p:nvPr>
        </p:nvGraphicFramePr>
        <p:xfrm>
          <a:off x="75825" y="1614840"/>
          <a:ext cx="8914266" cy="2906162"/>
        </p:xfrm>
        <a:graphic>
          <a:graphicData uri="http://schemas.openxmlformats.org/drawingml/2006/table">
            <a:tbl>
              <a:tblPr>
                <a:tableStyleId>{E08FB9DD-4F93-4362-B97B-0B0D35A066CD}</a:tableStyleId>
              </a:tblPr>
              <a:tblGrid>
                <a:gridCol w="4170250">
                  <a:extLst>
                    <a:ext uri="{9D8B030D-6E8A-4147-A177-3AD203B41FA5}">
                      <a16:colId xmlns="" xmlns:a16="http://schemas.microsoft.com/office/drawing/2014/main" val="2680800395"/>
                    </a:ext>
                  </a:extLst>
                </a:gridCol>
                <a:gridCol w="4744016">
                  <a:extLst>
                    <a:ext uri="{9D8B030D-6E8A-4147-A177-3AD203B41FA5}">
                      <a16:colId xmlns="" xmlns:a16="http://schemas.microsoft.com/office/drawing/2014/main" val="1767023468"/>
                    </a:ext>
                  </a:extLst>
                </a:gridCol>
              </a:tblGrid>
              <a:tr h="1333188">
                <a:tc>
                  <a:txBody>
                    <a:bodyPr/>
                    <a:lstStyle/>
                    <a:p>
                      <a:pPr algn="ctr">
                        <a:lnSpc>
                          <a:spcPct val="115000"/>
                        </a:lnSpc>
                        <a:spcAft>
                          <a:spcPts val="0"/>
                        </a:spcAft>
                      </a:pPr>
                      <a:r>
                        <a:rPr lang="es-ES" sz="1100" dirty="0">
                          <a:effectLst/>
                        </a:rPr>
                        <a:t>Tiempos dedicados al proyecto cada semana.</a:t>
                      </a:r>
                      <a:endParaRPr lang="es-MX" sz="1100" dirty="0">
                        <a:effectLst/>
                      </a:endParaRPr>
                    </a:p>
                    <a:p>
                      <a:pPr algn="ctr">
                        <a:lnSpc>
                          <a:spcPct val="115000"/>
                        </a:lnSpc>
                        <a:spcAft>
                          <a:spcPts val="0"/>
                        </a:spcAft>
                      </a:pPr>
                      <a:r>
                        <a:rPr lang="es-ES" sz="1100" dirty="0">
                          <a:effectLst/>
                        </a:rPr>
                        <a:t>      Momentos  se destinados al Proyecto.</a:t>
                      </a:r>
                      <a:endParaRPr lang="es-MX" sz="1100" dirty="0">
                        <a:effectLst/>
                      </a:endParaRPr>
                    </a:p>
                    <a:p>
                      <a:pPr algn="ctr">
                        <a:lnSpc>
                          <a:spcPct val="115000"/>
                        </a:lnSpc>
                        <a:spcAft>
                          <a:spcPts val="0"/>
                        </a:spcAft>
                      </a:pPr>
                      <a:r>
                        <a:rPr lang="es-ES" sz="1100" dirty="0">
                          <a:effectLst/>
                        </a:rPr>
                        <a:t>     Horas de trabajó dedicadas al trabajo disciplinario. </a:t>
                      </a:r>
                      <a:endParaRPr lang="es-MX" sz="1100" dirty="0">
                        <a:effectLst/>
                      </a:endParaRPr>
                    </a:p>
                    <a:p>
                      <a:pPr algn="ctr">
                        <a:lnSpc>
                          <a:spcPct val="115000"/>
                        </a:lnSpc>
                        <a:spcAft>
                          <a:spcPts val="0"/>
                        </a:spcAft>
                      </a:pPr>
                      <a:r>
                        <a:rPr lang="es-ES" sz="1100" dirty="0">
                          <a:effectLst/>
                        </a:rPr>
                        <a:t>Horas de trabajo dedicadas al trabajo interdisciplinario. </a:t>
                      </a:r>
                      <a:endParaRPr lang="es-MX" sz="1100" dirty="0">
                        <a:effectLst/>
                      </a:endParaRPr>
                    </a:p>
                    <a:p>
                      <a:pPr algn="ct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ctr">
                        <a:lnSpc>
                          <a:spcPct val="115000"/>
                        </a:lnSpc>
                        <a:spcAft>
                          <a:spcPts val="0"/>
                        </a:spcAft>
                      </a:pPr>
                      <a:r>
                        <a:rPr lang="es-ES" sz="1100" dirty="0">
                          <a:effectLst/>
                        </a:rPr>
                        <a:t>Presentación del proyecto (producto).</a:t>
                      </a:r>
                      <a:endParaRPr lang="es-MX" sz="1100" dirty="0">
                        <a:effectLst/>
                      </a:endParaRPr>
                    </a:p>
                    <a:p>
                      <a:pPr algn="ctr">
                        <a:lnSpc>
                          <a:spcPct val="115000"/>
                        </a:lnSpc>
                        <a:spcAft>
                          <a:spcPts val="0"/>
                        </a:spcAft>
                      </a:pPr>
                      <a:r>
                        <a:rPr lang="es-ES" sz="1100" dirty="0">
                          <a:effectLst/>
                        </a:rPr>
                        <a:t>Características de la presentación.</a:t>
                      </a:r>
                      <a:endParaRPr lang="es-MX" sz="1100" dirty="0">
                        <a:effectLst/>
                      </a:endParaRPr>
                    </a:p>
                    <a:p>
                      <a:pPr algn="ctr">
                        <a:lnSpc>
                          <a:spcPct val="115000"/>
                        </a:lnSpc>
                        <a:spcAft>
                          <a:spcPts val="0"/>
                        </a:spcAft>
                      </a:pPr>
                      <a:r>
                        <a:rPr lang="es-ES" sz="1100" dirty="0">
                          <a:effectLst/>
                        </a:rPr>
                        <a:t>¿Qué se presenta? ¿Cuándo? ¿Dónde? ¿Con qué? </a:t>
                      </a:r>
                      <a:endParaRPr lang="es-MX" sz="1100" dirty="0">
                        <a:effectLst/>
                      </a:endParaRPr>
                    </a:p>
                    <a:p>
                      <a:pPr algn="ctr">
                        <a:lnSpc>
                          <a:spcPct val="115000"/>
                        </a:lnSpc>
                        <a:spcAft>
                          <a:spcPts val="0"/>
                        </a:spcAft>
                      </a:pPr>
                      <a:r>
                        <a:rPr lang="es-ES" sz="1100" dirty="0">
                          <a:effectLst/>
                        </a:rPr>
                        <a:t>¿A quién, por qué, para qué?</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3551111991"/>
                  </a:ext>
                </a:extLst>
              </a:tr>
              <a:tr h="1572974">
                <a:tc>
                  <a:txBody>
                    <a:bodyPr/>
                    <a:lstStyle/>
                    <a:p>
                      <a:pPr>
                        <a:lnSpc>
                          <a:spcPct val="115000"/>
                        </a:lnSpc>
                        <a:spcAft>
                          <a:spcPts val="0"/>
                        </a:spcAft>
                      </a:pPr>
                      <a:r>
                        <a:rPr lang="es-ES" sz="1100">
                          <a:effectLst/>
                        </a:rPr>
                        <a:t>Horas de trabajó dedicadas al trabajo disciplinario. </a:t>
                      </a:r>
                      <a:endParaRPr lang="es-MX" sz="1100">
                        <a:effectLst/>
                      </a:endParaRPr>
                    </a:p>
                    <a:p>
                      <a:pPr algn="ctr">
                        <a:lnSpc>
                          <a:spcPct val="115000"/>
                        </a:lnSpc>
                        <a:spcAft>
                          <a:spcPts val="0"/>
                        </a:spcAft>
                      </a:pPr>
                      <a:r>
                        <a:rPr lang="es-ES" sz="1100">
                          <a:effectLst/>
                        </a:rPr>
                        <a:t>Dos horas</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Horas de trabajo dedicadas al trabajo interdisciplinario</a:t>
                      </a:r>
                      <a:endParaRPr lang="es-MX" sz="1100">
                        <a:effectLst/>
                      </a:endParaRPr>
                    </a:p>
                    <a:p>
                      <a:pPr>
                        <a:lnSpc>
                          <a:spcPct val="115000"/>
                        </a:lnSpc>
                        <a:spcAft>
                          <a:spcPts val="0"/>
                        </a:spcAft>
                      </a:pPr>
                      <a:r>
                        <a:rPr lang="es-ES" sz="1100">
                          <a:effectLst/>
                        </a:rPr>
                        <a:t> </a:t>
                      </a:r>
                      <a:endParaRPr lang="es-MX" sz="1100">
                        <a:effectLst/>
                      </a:endParaRPr>
                    </a:p>
                    <a:p>
                      <a:pPr algn="ctr">
                        <a:lnSpc>
                          <a:spcPct val="115000"/>
                        </a:lnSpc>
                        <a:spcAft>
                          <a:spcPts val="0"/>
                        </a:spcAft>
                      </a:pPr>
                      <a:r>
                        <a:rPr lang="es-ES" sz="1100">
                          <a:effectLst/>
                        </a:rPr>
                        <a:t>Dos horas</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just">
                        <a:lnSpc>
                          <a:spcPct val="115000"/>
                        </a:lnSpc>
                        <a:spcAft>
                          <a:spcPts val="0"/>
                        </a:spcAft>
                      </a:pPr>
                      <a:r>
                        <a:rPr lang="es-ES" sz="1100" dirty="0">
                          <a:effectLst/>
                        </a:rPr>
                        <a:t>Se presenta el objetivo y la metodología de trabajo al inicio del próximo ciclo escolar en las instalaciones del colegio a los alumnos, docentes, autoridades y padres de familia para llevar cabo un trabajo en equipo con carácter multidisciplinario.</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1909692308"/>
                  </a:ext>
                </a:extLst>
              </a:tr>
            </a:tbl>
          </a:graphicData>
        </a:graphic>
      </p:graphicFrame>
      <p:sp>
        <p:nvSpPr>
          <p:cNvPr id="3" name="Rectangle 1"/>
          <p:cNvSpPr>
            <a:spLocks noChangeArrowheads="1"/>
          </p:cNvSpPr>
          <p:nvPr/>
        </p:nvSpPr>
        <p:spPr bwMode="auto">
          <a:xfrm>
            <a:off x="75825" y="1076231"/>
            <a:ext cx="956523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VI. División del tiempo.                                                                        VII. Presentación.</a:t>
            </a:r>
            <a:endParaRPr kumimoji="0" lang="es-MX" altLang="es-MX"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75825" y="-268250"/>
            <a:ext cx="8992349" cy="5411750"/>
          </a:xfrm>
          <a:prstGeom prst="rect">
            <a:avLst/>
          </a:prstGeom>
          <a:noFill/>
          <a:ln>
            <a:noFill/>
          </a:ln>
        </p:spPr>
      </p:pic>
      <p:graphicFrame>
        <p:nvGraphicFramePr>
          <p:cNvPr id="2" name="Tabla 1"/>
          <p:cNvGraphicFramePr>
            <a:graphicFrameLocks noGrp="1"/>
          </p:cNvGraphicFramePr>
          <p:nvPr/>
        </p:nvGraphicFramePr>
        <p:xfrm>
          <a:off x="311150" y="1573529"/>
          <a:ext cx="8521700" cy="2574291"/>
        </p:xfrm>
        <a:graphic>
          <a:graphicData uri="http://schemas.openxmlformats.org/drawingml/2006/table">
            <a:tbl>
              <a:tblPr>
                <a:tableStyleId>{E08FB9DD-4F93-4362-B97B-0B0D35A066CD}</a:tableStyleId>
              </a:tblPr>
              <a:tblGrid>
                <a:gridCol w="2882011">
                  <a:extLst>
                    <a:ext uri="{9D8B030D-6E8A-4147-A177-3AD203B41FA5}">
                      <a16:colId xmlns="" xmlns:a16="http://schemas.microsoft.com/office/drawing/2014/main" val="2162697981"/>
                    </a:ext>
                  </a:extLst>
                </a:gridCol>
                <a:gridCol w="2908120">
                  <a:extLst>
                    <a:ext uri="{9D8B030D-6E8A-4147-A177-3AD203B41FA5}">
                      <a16:colId xmlns="" xmlns:a16="http://schemas.microsoft.com/office/drawing/2014/main" val="1065126602"/>
                    </a:ext>
                  </a:extLst>
                </a:gridCol>
                <a:gridCol w="2731569">
                  <a:extLst>
                    <a:ext uri="{9D8B030D-6E8A-4147-A177-3AD203B41FA5}">
                      <a16:colId xmlns="" xmlns:a16="http://schemas.microsoft.com/office/drawing/2014/main" val="2580512450"/>
                    </a:ext>
                  </a:extLst>
                </a:gridCol>
              </a:tblGrid>
              <a:tr h="522117">
                <a:tc>
                  <a:txBody>
                    <a:bodyPr/>
                    <a:lstStyle/>
                    <a:p>
                      <a:pPr algn="ctr">
                        <a:lnSpc>
                          <a:spcPct val="115000"/>
                        </a:lnSpc>
                        <a:spcAft>
                          <a:spcPts val="0"/>
                        </a:spcAft>
                      </a:pPr>
                      <a:r>
                        <a:rPr lang="es-ES" sz="1100">
                          <a:effectLst/>
                        </a:rPr>
                        <a:t>1. Aspectos  que se evalúan?</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ctr">
                        <a:lnSpc>
                          <a:spcPct val="115000"/>
                        </a:lnSpc>
                        <a:spcAft>
                          <a:spcPts val="0"/>
                        </a:spcAft>
                      </a:pPr>
                      <a:r>
                        <a:rPr lang="es-ES" sz="1100">
                          <a:effectLst/>
                        </a:rPr>
                        <a:t>2. Criterios que se utilizan, para evaluar cada aspecto</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gn="ctr">
                        <a:lnSpc>
                          <a:spcPct val="115000"/>
                        </a:lnSpc>
                        <a:spcAft>
                          <a:spcPts val="0"/>
                        </a:spcAft>
                      </a:pPr>
                      <a:r>
                        <a:rPr lang="es-ES" sz="1100">
                          <a:effectLst/>
                        </a:rPr>
                        <a:t>3. Herramientas e instrumentos de evaluación que se utilizan.</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4000378788"/>
                  </a:ext>
                </a:extLst>
              </a:tr>
              <a:tr h="2011395">
                <a:tc>
                  <a:txBody>
                    <a:bodyPr/>
                    <a:lstStyle/>
                    <a:p>
                      <a:pPr>
                        <a:lnSpc>
                          <a:spcPct val="115000"/>
                        </a:lnSpc>
                        <a:spcAft>
                          <a:spcPts val="0"/>
                        </a:spcAft>
                      </a:pPr>
                      <a:r>
                        <a:rPr lang="es-ES" sz="1100">
                          <a:effectLst/>
                        </a:rPr>
                        <a:t>Trabajo en equipo</a:t>
                      </a:r>
                      <a:endParaRPr lang="es-MX" sz="1100">
                        <a:effectLst/>
                      </a:endParaRPr>
                    </a:p>
                    <a:p>
                      <a:pPr>
                        <a:lnSpc>
                          <a:spcPct val="115000"/>
                        </a:lnSpc>
                        <a:spcAft>
                          <a:spcPts val="0"/>
                        </a:spcAft>
                      </a:pPr>
                      <a:r>
                        <a:rPr lang="es-ES" sz="1100">
                          <a:effectLst/>
                        </a:rPr>
                        <a:t>Viabilidad de las propuestas</a:t>
                      </a:r>
                      <a:endParaRPr lang="es-MX" sz="1100">
                        <a:effectLst/>
                      </a:endParaRPr>
                    </a:p>
                    <a:p>
                      <a:pPr>
                        <a:lnSpc>
                          <a:spcPct val="115000"/>
                        </a:lnSpc>
                        <a:spcAft>
                          <a:spcPts val="0"/>
                        </a:spcAft>
                      </a:pPr>
                      <a:r>
                        <a:rPr lang="es-ES" sz="1100">
                          <a:effectLst/>
                        </a:rPr>
                        <a:t>Habilidades de investigación </a:t>
                      </a:r>
                      <a:endParaRPr lang="es-MX" sz="1100">
                        <a:effectLst/>
                      </a:endParaRPr>
                    </a:p>
                    <a:p>
                      <a:pPr>
                        <a:lnSpc>
                          <a:spcPct val="115000"/>
                        </a:lnSpc>
                        <a:spcAft>
                          <a:spcPts val="0"/>
                        </a:spcAft>
                      </a:pPr>
                      <a:r>
                        <a:rPr lang="es-ES" sz="1100">
                          <a:effectLst/>
                        </a:rPr>
                        <a:t>Documental</a:t>
                      </a:r>
                      <a:endParaRPr lang="es-MX" sz="1100">
                        <a:effectLst/>
                      </a:endParaRPr>
                    </a:p>
                    <a:p>
                      <a:pPr>
                        <a:lnSpc>
                          <a:spcPct val="115000"/>
                        </a:lnSpc>
                        <a:spcAft>
                          <a:spcPts val="0"/>
                        </a:spcAft>
                      </a:pPr>
                      <a:r>
                        <a:rPr lang="es-ES" sz="1100">
                          <a:effectLst/>
                        </a:rPr>
                        <a:t>Habilidades para la recopilación y la síntesis de la información</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nSpc>
                          <a:spcPct val="115000"/>
                        </a:lnSpc>
                        <a:spcAft>
                          <a:spcPts val="0"/>
                        </a:spcAft>
                      </a:pPr>
                      <a:r>
                        <a:rPr lang="es-ES" sz="1100">
                          <a:effectLst/>
                        </a:rPr>
                        <a:t>Ortografía y gramática</a:t>
                      </a:r>
                      <a:endParaRPr lang="es-MX" sz="1100">
                        <a:effectLst/>
                      </a:endParaRPr>
                    </a:p>
                    <a:p>
                      <a:pPr>
                        <a:lnSpc>
                          <a:spcPct val="115000"/>
                        </a:lnSpc>
                        <a:spcAft>
                          <a:spcPts val="0"/>
                        </a:spcAft>
                      </a:pPr>
                      <a:r>
                        <a:rPr lang="es-ES" sz="1100">
                          <a:effectLst/>
                        </a:rPr>
                        <a:t>Uso de las TICS</a:t>
                      </a:r>
                      <a:endParaRPr lang="es-MX" sz="1100">
                        <a:effectLst/>
                      </a:endParaRPr>
                    </a:p>
                    <a:p>
                      <a:pPr>
                        <a:lnSpc>
                          <a:spcPct val="115000"/>
                        </a:lnSpc>
                        <a:spcAft>
                          <a:spcPts val="0"/>
                        </a:spcAft>
                      </a:pPr>
                      <a:r>
                        <a:rPr lang="es-ES" sz="1100">
                          <a:effectLst/>
                        </a:rPr>
                        <a:t>Costos beneficio</a:t>
                      </a:r>
                      <a:endParaRPr lang="es-MX" sz="1100">
                        <a:effectLst/>
                      </a:endParaRPr>
                    </a:p>
                    <a:p>
                      <a:pPr>
                        <a:lnSpc>
                          <a:spcPct val="115000"/>
                        </a:lnSpc>
                        <a:spcAft>
                          <a:spcPts val="0"/>
                        </a:spcAft>
                      </a:pPr>
                      <a:r>
                        <a:rPr lang="es-ES" sz="1100">
                          <a:effectLst/>
                        </a:rPr>
                        <a:t>Fuentes consultadas</a:t>
                      </a:r>
                      <a:endParaRPr lang="es-MX" sz="1100">
                        <a:effectLst/>
                      </a:endParaRPr>
                    </a:p>
                    <a:p>
                      <a:pPr>
                        <a:lnSpc>
                          <a:spcPct val="115000"/>
                        </a:lnSpc>
                        <a:spcAft>
                          <a:spcPts val="0"/>
                        </a:spcAft>
                      </a:pPr>
                      <a:r>
                        <a:rPr lang="es-ES" sz="1100">
                          <a:effectLst/>
                        </a:rPr>
                        <a:t>Que haya una relación lógica entre los resultados con las problemáticas planteadas, los objetivo, las hipótesis, etc.</a:t>
                      </a:r>
                      <a:endParaRPr lang="es-MX" sz="1100">
                        <a:effectLst/>
                      </a:endParaRPr>
                    </a:p>
                    <a:p>
                      <a:pPr>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62157" marR="62157" marT="62157" marB="62157"/>
                </a:tc>
                <a:tc>
                  <a:txBody>
                    <a:bodyPr/>
                    <a:lstStyle/>
                    <a:p>
                      <a:pPr>
                        <a:lnSpc>
                          <a:spcPct val="115000"/>
                        </a:lnSpc>
                        <a:spcAft>
                          <a:spcPts val="0"/>
                        </a:spcAft>
                      </a:pPr>
                      <a:r>
                        <a:rPr lang="es-ES" sz="1100" dirty="0">
                          <a:effectLst/>
                        </a:rPr>
                        <a:t>Bitácoras de reuniones.</a:t>
                      </a:r>
                      <a:endParaRPr lang="es-MX" sz="1100" dirty="0">
                        <a:effectLst/>
                      </a:endParaRPr>
                    </a:p>
                    <a:p>
                      <a:pPr>
                        <a:lnSpc>
                          <a:spcPct val="115000"/>
                        </a:lnSpc>
                        <a:spcAft>
                          <a:spcPts val="0"/>
                        </a:spcAft>
                      </a:pPr>
                      <a:r>
                        <a:rPr lang="es-ES" sz="1100" dirty="0">
                          <a:effectLst/>
                        </a:rPr>
                        <a:t>Reportes parciales de avance.</a:t>
                      </a:r>
                      <a:endParaRPr lang="es-MX" sz="1100" dirty="0">
                        <a:effectLst/>
                      </a:endParaRPr>
                    </a:p>
                    <a:p>
                      <a:pPr>
                        <a:lnSpc>
                          <a:spcPct val="115000"/>
                        </a:lnSpc>
                        <a:spcAft>
                          <a:spcPts val="0"/>
                        </a:spcAft>
                      </a:pPr>
                      <a:r>
                        <a:rPr lang="es-ES" sz="1100" dirty="0">
                          <a:effectLst/>
                        </a:rPr>
                        <a:t>Organizadores gráficos de planeación de trabajo.</a:t>
                      </a:r>
                      <a:endParaRPr lang="es-MX" sz="1100" dirty="0">
                        <a:effectLst/>
                      </a:endParaRPr>
                    </a:p>
                    <a:p>
                      <a:pPr>
                        <a:lnSpc>
                          <a:spcPct val="115000"/>
                        </a:lnSpc>
                        <a:spcAft>
                          <a:spcPts val="0"/>
                        </a:spcAft>
                      </a:pPr>
                      <a:r>
                        <a:rPr lang="es-ES" sz="1100" dirty="0">
                          <a:effectLst/>
                        </a:rPr>
                        <a:t>Elaboración de protocolos de investigación.</a:t>
                      </a:r>
                      <a:endParaRPr lang="es-MX" sz="1100" dirty="0">
                        <a:effectLst/>
                      </a:endParaRPr>
                    </a:p>
                    <a:p>
                      <a:pPr>
                        <a:lnSpc>
                          <a:spcPct val="115000"/>
                        </a:lnSpc>
                        <a:spcAft>
                          <a:spcPts val="0"/>
                        </a:spcAft>
                      </a:pPr>
                      <a:r>
                        <a:rPr lang="es-ES" sz="1100" dirty="0">
                          <a:effectLst/>
                        </a:rPr>
                        <a:t>Elaboración de organizadores gráficos de la información.</a:t>
                      </a:r>
                      <a:endParaRPr lang="es-MX" sz="1100" dirty="0">
                        <a:effectLst/>
                      </a:endParaRPr>
                    </a:p>
                    <a:p>
                      <a:pPr>
                        <a:lnSpc>
                          <a:spcPct val="115000"/>
                        </a:lnSpc>
                        <a:spcAft>
                          <a:spcPts val="0"/>
                        </a:spcAft>
                      </a:pPr>
                      <a:r>
                        <a:rPr lang="es-ES" sz="1100" dirty="0">
                          <a:effectLst/>
                        </a:rPr>
                        <a:t>Reporte de investigación con todos los puntos requeridos.</a:t>
                      </a:r>
                      <a:endParaRPr lang="es-MX" sz="1100" dirty="0">
                        <a:solidFill>
                          <a:srgbClr val="000000"/>
                        </a:solidFill>
                        <a:effectLst/>
                        <a:latin typeface="Arial" panose="020B0604020202020204" pitchFamily="34" charset="0"/>
                        <a:ea typeface="Arial" panose="020B0604020202020204" pitchFamily="34" charset="0"/>
                      </a:endParaRPr>
                    </a:p>
                  </a:txBody>
                  <a:tcPr marL="62157" marR="62157" marT="62157" marB="62157"/>
                </a:tc>
                <a:extLst>
                  <a:ext uri="{0D108BD9-81ED-4DB2-BD59-A6C34878D82A}">
                    <a16:rowId xmlns="" xmlns:a16="http://schemas.microsoft.com/office/drawing/2014/main" val="3248625260"/>
                  </a:ext>
                </a:extLst>
              </a:tr>
            </a:tbl>
          </a:graphicData>
        </a:graphic>
      </p:graphicFrame>
      <p:sp>
        <p:nvSpPr>
          <p:cNvPr id="3" name="Rectangle 1"/>
          <p:cNvSpPr>
            <a:spLocks noChangeArrowheads="1"/>
          </p:cNvSpPr>
          <p:nvPr/>
        </p:nvSpPr>
        <p:spPr bwMode="auto">
          <a:xfrm>
            <a:off x="75825" y="1212350"/>
            <a:ext cx="89923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VIII. Evaluación del Proyecto.</a:t>
            </a:r>
            <a:endParaRPr kumimoji="0" lang="es-ES" altLang="es-MX"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8</a:t>
            </a:r>
            <a:endParaRPr lang="es-MX" sz="1800" b="1" dirty="0"/>
          </a:p>
          <a:p>
            <a:pPr lvl="0" algn="ctr"/>
            <a:endParaRPr lang="es-MX" sz="1800" b="1" dirty="0"/>
          </a:p>
          <a:p>
            <a:pPr lvl="0" algn="ctr"/>
            <a:r>
              <a:rPr lang="es-MX" sz="1800" b="1" dirty="0" smtClean="0"/>
              <a:t>ESTRUCTURA INICIAL DE PLANEACIÓN</a:t>
            </a:r>
          </a:p>
          <a:p>
            <a:pPr lvl="0" algn="ctr"/>
            <a:r>
              <a:rPr lang="es-MX" sz="1800" b="1" dirty="0" smtClean="0"/>
              <a:t>ELABORACION DE PROYECTO</a:t>
            </a:r>
          </a:p>
          <a:p>
            <a:pPr lvl="0" algn="ctr"/>
            <a:r>
              <a:rPr lang="es-MX" sz="1800" b="1" dirty="0" smtClean="0"/>
              <a:t> </a:t>
            </a:r>
            <a:endParaRPr lang="es-MX" sz="1800" b="1" dirty="0"/>
          </a:p>
        </p:txBody>
      </p:sp>
    </p:spTree>
    <p:extLst>
      <p:ext uri="{BB962C8B-B14F-4D97-AF65-F5344CB8AC3E}">
        <p14:creationId xmlns:p14="http://schemas.microsoft.com/office/powerpoint/2010/main" val="74644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200329"/>
          </a:xfrm>
          <a:prstGeom prst="rect">
            <a:avLst/>
          </a:prstGeom>
        </p:spPr>
        <p:txBody>
          <a:bodyPr wrap="square">
            <a:spAutoFit/>
          </a:bodyPr>
          <a:lstStyle/>
          <a:p>
            <a:pPr lvl="0" algn="ctr"/>
            <a:r>
              <a:rPr lang="es-MX" sz="1800" b="1" dirty="0"/>
              <a:t>PRODUCTO </a:t>
            </a:r>
            <a:r>
              <a:rPr lang="es-MX" sz="1800" b="1" dirty="0" smtClean="0"/>
              <a:t>9</a:t>
            </a:r>
          </a:p>
          <a:p>
            <a:pPr lvl="0" algn="ctr"/>
            <a:endParaRPr lang="es-MX" sz="1800" b="1" dirty="0"/>
          </a:p>
          <a:p>
            <a:pPr lvl="0" algn="ctr"/>
            <a:r>
              <a:rPr lang="es-MX" sz="1800" b="1" dirty="0" smtClean="0"/>
              <a:t>FOTOGRAFÍAS</a:t>
            </a:r>
          </a:p>
          <a:p>
            <a:pPr lvl="0" algn="ctr"/>
            <a:r>
              <a:rPr lang="es-MX" sz="1800" b="1" dirty="0" smtClean="0"/>
              <a:t> </a:t>
            </a:r>
            <a:endParaRPr lang="es-MX" sz="1800" b="1" dirty="0"/>
          </a:p>
        </p:txBody>
      </p:sp>
    </p:spTree>
    <p:extLst>
      <p:ext uri="{BB962C8B-B14F-4D97-AF65-F5344CB8AC3E}">
        <p14:creationId xmlns:p14="http://schemas.microsoft.com/office/powerpoint/2010/main" val="147155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75825" y="-268250"/>
            <a:ext cx="8992349" cy="5411750"/>
          </a:xfrm>
          <a:prstGeom prst="rect">
            <a:avLst/>
          </a:prstGeom>
          <a:noFill/>
          <a:ln>
            <a:noFill/>
          </a:ln>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5" y="1181424"/>
            <a:ext cx="3776860" cy="2124484"/>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723" y="1853528"/>
            <a:ext cx="4739054" cy="2665718"/>
          </a:xfrm>
          <a:prstGeom prst="rect">
            <a:avLst/>
          </a:prstGeom>
        </p:spPr>
      </p:pic>
    </p:spTree>
    <p:extLst>
      <p:ext uri="{BB962C8B-B14F-4D97-AF65-F5344CB8AC3E}">
        <p14:creationId xmlns:p14="http://schemas.microsoft.com/office/powerpoint/2010/main" val="178189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8"/>
          <p:cNvPicPr preferRelativeResize="0"/>
          <p:nvPr/>
        </p:nvPicPr>
        <p:blipFill>
          <a:blip r:embed="rId2">
            <a:alphaModFix/>
          </a:blip>
          <a:stretch>
            <a:fillRect/>
          </a:stretch>
        </p:blipFill>
        <p:spPr>
          <a:xfrm>
            <a:off x="75825" y="-268250"/>
            <a:ext cx="8992349" cy="5411750"/>
          </a:xfrm>
          <a:prstGeom prst="rect">
            <a:avLst/>
          </a:prstGeom>
          <a:noFill/>
          <a:ln>
            <a:noFill/>
          </a:ln>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54" y="1139752"/>
            <a:ext cx="3914573" cy="220132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431" y="1978269"/>
            <a:ext cx="4273105" cy="2403621"/>
          </a:xfrm>
          <a:prstGeom prst="rect">
            <a:avLst/>
          </a:prstGeom>
        </p:spPr>
      </p:pic>
    </p:spTree>
    <p:extLst>
      <p:ext uri="{BB962C8B-B14F-4D97-AF65-F5344CB8AC3E}">
        <p14:creationId xmlns:p14="http://schemas.microsoft.com/office/powerpoint/2010/main" val="30073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8"/>
          <p:cNvPicPr preferRelativeResize="0"/>
          <p:nvPr/>
        </p:nvPicPr>
        <p:blipFill>
          <a:blip r:embed="rId2">
            <a:alphaModFix/>
          </a:blip>
          <a:stretch>
            <a:fillRect/>
          </a:stretch>
        </p:blipFill>
        <p:spPr>
          <a:xfrm>
            <a:off x="75825" y="-268250"/>
            <a:ext cx="8992349" cy="5411750"/>
          </a:xfrm>
          <a:prstGeom prst="rect">
            <a:avLst/>
          </a:prstGeom>
          <a:noFill/>
          <a:ln>
            <a:noFill/>
          </a:ln>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68" y="179143"/>
            <a:ext cx="4308231" cy="242338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274" y="2111568"/>
            <a:ext cx="4065881" cy="2287058"/>
          </a:xfrm>
          <a:prstGeom prst="rect">
            <a:avLst/>
          </a:prstGeom>
        </p:spPr>
      </p:pic>
    </p:spTree>
    <p:extLst>
      <p:ext uri="{BB962C8B-B14F-4D97-AF65-F5344CB8AC3E}">
        <p14:creationId xmlns:p14="http://schemas.microsoft.com/office/powerpoint/2010/main" val="240613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75825" y="-333000"/>
            <a:ext cx="8992349" cy="5505075"/>
          </a:xfrm>
          <a:prstGeom prst="rect">
            <a:avLst/>
          </a:prstGeom>
          <a:noFill/>
          <a:ln>
            <a:noFill/>
          </a:ln>
        </p:spPr>
      </p:pic>
      <p:sp>
        <p:nvSpPr>
          <p:cNvPr id="61" name="Shape 61"/>
          <p:cNvSpPr txBox="1"/>
          <p:nvPr/>
        </p:nvSpPr>
        <p:spPr>
          <a:xfrm>
            <a:off x="564487" y="1567539"/>
            <a:ext cx="5621700" cy="1975761"/>
          </a:xfrm>
          <a:prstGeom prst="rect">
            <a:avLst/>
          </a:prstGeom>
          <a:noFill/>
          <a:ln>
            <a:noFill/>
          </a:ln>
        </p:spPr>
        <p:txBody>
          <a:bodyPr wrap="square" lIns="91425" tIns="91425" rIns="91425" bIns="91425" anchor="t" anchorCtr="0">
            <a:noAutofit/>
          </a:bodyPr>
          <a:lstStyle/>
          <a:p>
            <a:pPr lvl="0" algn="ctr">
              <a:spcBef>
                <a:spcPts val="0"/>
              </a:spcBef>
              <a:buNone/>
            </a:pPr>
            <a:endParaRPr lang="es" sz="1800" b="1" dirty="0" smtClean="0"/>
          </a:p>
          <a:p>
            <a:pPr lvl="0" algn="ctr">
              <a:spcBef>
                <a:spcPts val="0"/>
              </a:spcBef>
              <a:buNone/>
            </a:pPr>
            <a:r>
              <a:rPr lang="es" sz="1800" b="1" dirty="0" smtClean="0"/>
              <a:t>PROYECTO  </a:t>
            </a:r>
            <a:r>
              <a:rPr lang="es" sz="1800" b="1" dirty="0"/>
              <a:t>PARA </a:t>
            </a:r>
            <a:r>
              <a:rPr lang="es" sz="1800" b="1" dirty="0" smtClean="0"/>
              <a:t>TERCER </a:t>
            </a:r>
            <a:r>
              <a:rPr lang="es" sz="1800" b="1" dirty="0"/>
              <a:t>AÑO:</a:t>
            </a:r>
          </a:p>
          <a:p>
            <a:pPr lvl="0" algn="ctr">
              <a:spcBef>
                <a:spcPts val="0"/>
              </a:spcBef>
              <a:buNone/>
            </a:pPr>
            <a:endParaRPr sz="1800" b="1" dirty="0"/>
          </a:p>
          <a:p>
            <a:pPr lvl="0" algn="ctr">
              <a:spcBef>
                <a:spcPts val="0"/>
              </a:spcBef>
              <a:buNone/>
            </a:pPr>
            <a:r>
              <a:rPr lang="es" sz="1800" b="1" dirty="0" smtClean="0"/>
              <a:t>“ALIMENTACIÓN Y DESARROLLO SUSTENTABLE”</a:t>
            </a:r>
            <a:endParaRPr lang="es" sz="1800" b="1" dirty="0"/>
          </a:p>
          <a:p>
            <a:pPr lvl="0" algn="ctr">
              <a:spcBef>
                <a:spcPts val="0"/>
              </a:spcBef>
              <a:buNone/>
            </a:pPr>
            <a:endParaRPr sz="1800" b="1" dirty="0"/>
          </a:p>
          <a:p>
            <a:pPr lvl="0" algn="ctr">
              <a:spcBef>
                <a:spcPts val="0"/>
              </a:spcBef>
              <a:buNone/>
            </a:pPr>
            <a:endParaRPr sz="1800" b="1"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243" y="2890157"/>
            <a:ext cx="2900656" cy="1779814"/>
          </a:xfrm>
          <a:prstGeom prst="rect">
            <a:avLst/>
          </a:prstGeom>
        </p:spPr>
      </p:pic>
    </p:spTree>
    <p:extLst>
      <p:ext uri="{BB962C8B-B14F-4D97-AF65-F5344CB8AC3E}">
        <p14:creationId xmlns:p14="http://schemas.microsoft.com/office/powerpoint/2010/main" val="383034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4</a:t>
            </a:r>
            <a:endParaRPr lang="es-MX" sz="1800" b="1" dirty="0"/>
          </a:p>
          <a:p>
            <a:pPr lvl="0" algn="ctr"/>
            <a:endParaRPr lang="es-MX" sz="1800" b="1" dirty="0"/>
          </a:p>
          <a:p>
            <a:pPr lvl="0" algn="ctr"/>
            <a:r>
              <a:rPr lang="es-MX" sz="1800" b="1" dirty="0" smtClean="0"/>
              <a:t>ORGANIZADOR GRÁFICO.</a:t>
            </a:r>
          </a:p>
          <a:p>
            <a:pPr lvl="0" algn="ctr"/>
            <a:r>
              <a:rPr lang="es-MX" sz="1800" b="1" dirty="0" smtClean="0"/>
              <a:t>PREGUNTAS ESENCIALES</a:t>
            </a:r>
          </a:p>
          <a:p>
            <a:pPr lvl="0" algn="ctr"/>
            <a:r>
              <a:rPr lang="es-MX" sz="1800" b="1" dirty="0" smtClean="0"/>
              <a:t> </a:t>
            </a:r>
            <a:endParaRPr lang="es-MX"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p:nvPr/>
        </p:nvSpPr>
        <p:spPr>
          <a:xfrm>
            <a:off x="7195586" y="4568744"/>
            <a:ext cx="1948414" cy="7230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endParaRPr lang="es-MX" sz="1000" dirty="0">
              <a:solidFill>
                <a:schemeClr val="dk1"/>
              </a:solidFill>
            </a:endParaRPr>
          </a:p>
          <a:p>
            <a:pPr lvl="0" algn="ctr" rtl="0">
              <a:lnSpc>
                <a:spcPct val="115000"/>
              </a:lnSpc>
              <a:spcBef>
                <a:spcPts val="0"/>
              </a:spcBef>
              <a:buNone/>
            </a:pPr>
            <a:r>
              <a:rPr lang="es-MX" sz="1800" b="1" dirty="0">
                <a:solidFill>
                  <a:schemeClr val="tx1"/>
                </a:solidFill>
              </a:rPr>
              <a:t>PRUDUCTO 4</a:t>
            </a:r>
          </a:p>
          <a:p>
            <a:pPr lvl="0" algn="ctr" rtl="0">
              <a:lnSpc>
                <a:spcPct val="115000"/>
              </a:lnSpc>
              <a:spcBef>
                <a:spcPts val="0"/>
              </a:spcBef>
              <a:buNone/>
            </a:pPr>
            <a:endParaRPr lang="es" sz="1200" b="1" dirty="0">
              <a:solidFill>
                <a:srgbClr val="0B85B9"/>
              </a:solidFill>
            </a:endParaRPr>
          </a:p>
        </p:txBody>
      </p:sp>
      <p:pic>
        <p:nvPicPr>
          <p:cNvPr id="2" name="Imagen 1">
            <a:extLst>
              <a:ext uri="{FF2B5EF4-FFF2-40B4-BE49-F238E27FC236}">
                <a16:creationId xmlns="" xmlns:a16="http://schemas.microsoft.com/office/drawing/2014/main" id="{26CC9852-6EB6-4C93-BE30-551D00706807}"/>
              </a:ext>
            </a:extLst>
          </p:cNvPr>
          <p:cNvPicPr>
            <a:picLocks noChangeAspect="1"/>
          </p:cNvPicPr>
          <p:nvPr/>
        </p:nvPicPr>
        <p:blipFill>
          <a:blip r:embed="rId3"/>
          <a:stretch>
            <a:fillRect/>
          </a:stretch>
        </p:blipFill>
        <p:spPr>
          <a:xfrm>
            <a:off x="-1" y="-223871"/>
            <a:ext cx="9069573" cy="49447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5</a:t>
            </a:r>
            <a:endParaRPr lang="es-MX" sz="1800" b="1" dirty="0"/>
          </a:p>
          <a:p>
            <a:pPr lvl="0" algn="ctr"/>
            <a:endParaRPr lang="es-MX" sz="1800" b="1" dirty="0"/>
          </a:p>
          <a:p>
            <a:pPr lvl="0" algn="ctr"/>
            <a:r>
              <a:rPr lang="es-MX" sz="1800" b="1" dirty="0" smtClean="0"/>
              <a:t>ORGANIZADOR GRÁFICO.</a:t>
            </a:r>
          </a:p>
          <a:p>
            <a:pPr lvl="0" algn="ctr"/>
            <a:r>
              <a:rPr lang="es-MX" sz="1800" b="1" dirty="0" smtClean="0"/>
              <a:t>PROCESO DE INDAGACION</a:t>
            </a:r>
          </a:p>
          <a:p>
            <a:pPr lvl="0" algn="ctr"/>
            <a:r>
              <a:rPr lang="es-MX" sz="1800" b="1" dirty="0" smtClean="0"/>
              <a:t> </a:t>
            </a:r>
            <a:endParaRPr lang="es-MX" sz="1800" b="1" dirty="0"/>
          </a:p>
        </p:txBody>
      </p:sp>
    </p:spTree>
    <p:extLst>
      <p:ext uri="{BB962C8B-B14F-4D97-AF65-F5344CB8AC3E}">
        <p14:creationId xmlns:p14="http://schemas.microsoft.com/office/powerpoint/2010/main" val="319149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 xmlns:a16="http://schemas.microsoft.com/office/drawing/2014/main" id="{8084CFE0-A11D-45CF-947C-6ACE171A5699}"/>
              </a:ext>
            </a:extLst>
          </p:cNvPr>
          <p:cNvSpPr txBox="1"/>
          <p:nvPr/>
        </p:nvSpPr>
        <p:spPr>
          <a:xfrm>
            <a:off x="7102548" y="4708131"/>
            <a:ext cx="1839433" cy="307777"/>
          </a:xfrm>
          <a:prstGeom prst="rect">
            <a:avLst/>
          </a:prstGeom>
          <a:noFill/>
        </p:spPr>
        <p:txBody>
          <a:bodyPr wrap="square" rtlCol="0">
            <a:spAutoFit/>
          </a:bodyPr>
          <a:lstStyle/>
          <a:p>
            <a:r>
              <a:rPr lang="es-MX" b="1" dirty="0"/>
              <a:t>PRODUCTO 5</a:t>
            </a:r>
          </a:p>
        </p:txBody>
      </p:sp>
      <p:pic>
        <p:nvPicPr>
          <p:cNvPr id="24" name="Imagen 23">
            <a:extLst>
              <a:ext uri="{FF2B5EF4-FFF2-40B4-BE49-F238E27FC236}">
                <a16:creationId xmlns="" xmlns:a16="http://schemas.microsoft.com/office/drawing/2014/main" id="{26853E5B-5C9B-4D57-926A-9DC3A4311E96}"/>
              </a:ext>
            </a:extLst>
          </p:cNvPr>
          <p:cNvPicPr>
            <a:picLocks noChangeAspect="1"/>
          </p:cNvPicPr>
          <p:nvPr/>
        </p:nvPicPr>
        <p:blipFill>
          <a:blip r:embed="rId2"/>
          <a:stretch>
            <a:fillRect/>
          </a:stretch>
        </p:blipFill>
        <p:spPr>
          <a:xfrm>
            <a:off x="0" y="51071"/>
            <a:ext cx="8941981" cy="4657060"/>
          </a:xfrm>
          <a:prstGeom prst="rect">
            <a:avLst/>
          </a:prstGeom>
        </p:spPr>
      </p:pic>
    </p:spTree>
    <p:extLst>
      <p:ext uri="{BB962C8B-B14F-4D97-AF65-F5344CB8AC3E}">
        <p14:creationId xmlns:p14="http://schemas.microsoft.com/office/powerpoint/2010/main" val="317945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282859" y="-268250"/>
            <a:ext cx="8992349" cy="5411750"/>
          </a:xfrm>
          <a:prstGeom prst="rect">
            <a:avLst/>
          </a:prstGeom>
          <a:noFill/>
          <a:ln>
            <a:noFill/>
          </a:ln>
        </p:spPr>
      </p:pic>
      <p:sp>
        <p:nvSpPr>
          <p:cNvPr id="2" name="Rectángulo 1"/>
          <p:cNvSpPr/>
          <p:nvPr/>
        </p:nvSpPr>
        <p:spPr>
          <a:xfrm>
            <a:off x="759124" y="2004228"/>
            <a:ext cx="8091578" cy="1477328"/>
          </a:xfrm>
          <a:prstGeom prst="rect">
            <a:avLst/>
          </a:prstGeom>
        </p:spPr>
        <p:txBody>
          <a:bodyPr wrap="square">
            <a:spAutoFit/>
          </a:bodyPr>
          <a:lstStyle/>
          <a:p>
            <a:pPr lvl="0" algn="ctr"/>
            <a:r>
              <a:rPr lang="es-MX" sz="1800" b="1" dirty="0"/>
              <a:t>PRODUCTO </a:t>
            </a:r>
            <a:r>
              <a:rPr lang="es-MX" sz="1800" b="1" dirty="0" smtClean="0"/>
              <a:t>6</a:t>
            </a:r>
            <a:endParaRPr lang="es-MX" sz="1800" b="1" dirty="0"/>
          </a:p>
          <a:p>
            <a:pPr lvl="0" algn="ctr"/>
            <a:endParaRPr lang="es-MX" sz="1800" b="1" dirty="0"/>
          </a:p>
          <a:p>
            <a:pPr lvl="0" algn="ctr"/>
            <a:r>
              <a:rPr lang="es-MX" sz="1800" b="1" dirty="0" smtClean="0"/>
              <a:t>ANALISIS MESA DE EXPERTOS </a:t>
            </a:r>
          </a:p>
          <a:p>
            <a:pPr lvl="0" algn="ctr"/>
            <a:r>
              <a:rPr lang="es-MX" sz="1800" b="1" dirty="0" smtClean="0"/>
              <a:t>GENERAL</a:t>
            </a:r>
          </a:p>
          <a:p>
            <a:pPr lvl="0" algn="ctr"/>
            <a:r>
              <a:rPr lang="es-MX" sz="1800" b="1" dirty="0" smtClean="0"/>
              <a:t> </a:t>
            </a:r>
            <a:endParaRPr lang="es-MX" sz="1800" b="1" dirty="0"/>
          </a:p>
        </p:txBody>
      </p:sp>
    </p:spTree>
    <p:extLst>
      <p:ext uri="{BB962C8B-B14F-4D97-AF65-F5344CB8AC3E}">
        <p14:creationId xmlns:p14="http://schemas.microsoft.com/office/powerpoint/2010/main" val="212645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8" name="Shape 117">
            <a:extLst>
              <a:ext uri="{FF2B5EF4-FFF2-40B4-BE49-F238E27FC236}">
                <a16:creationId xmlns="" xmlns:a16="http://schemas.microsoft.com/office/drawing/2014/main" id="{8DB5E7FB-69B5-4DA4-B171-818C6F2AAFA5}"/>
              </a:ext>
            </a:extLst>
          </p:cNvPr>
          <p:cNvPicPr preferRelativeResize="0"/>
          <p:nvPr/>
        </p:nvPicPr>
        <p:blipFill>
          <a:blip r:embed="rId3">
            <a:alphaModFix/>
          </a:blip>
          <a:stretch>
            <a:fillRect/>
          </a:stretch>
        </p:blipFill>
        <p:spPr>
          <a:xfrm>
            <a:off x="75826" y="-11850"/>
            <a:ext cx="8993746" cy="5062316"/>
          </a:xfrm>
          <a:prstGeom prst="rect">
            <a:avLst/>
          </a:prstGeom>
          <a:noFill/>
          <a:ln>
            <a:noFill/>
          </a:ln>
        </p:spPr>
      </p:pic>
      <p:sp>
        <p:nvSpPr>
          <p:cNvPr id="9" name="CuadroTexto 8">
            <a:extLst>
              <a:ext uri="{FF2B5EF4-FFF2-40B4-BE49-F238E27FC236}">
                <a16:creationId xmlns="" xmlns:a16="http://schemas.microsoft.com/office/drawing/2014/main" id="{747BF432-5AC8-4258-A127-318483E5AEAD}"/>
              </a:ext>
            </a:extLst>
          </p:cNvPr>
          <p:cNvSpPr txBox="1"/>
          <p:nvPr/>
        </p:nvSpPr>
        <p:spPr>
          <a:xfrm>
            <a:off x="7196844" y="4372223"/>
            <a:ext cx="1871330" cy="307777"/>
          </a:xfrm>
          <a:prstGeom prst="rect">
            <a:avLst/>
          </a:prstGeom>
          <a:noFill/>
        </p:spPr>
        <p:txBody>
          <a:bodyPr wrap="square" rtlCol="0">
            <a:spAutoFit/>
          </a:bodyPr>
          <a:lstStyle/>
          <a:p>
            <a:r>
              <a:rPr lang="es-MX" b="1" dirty="0"/>
              <a:t>PRODUCTO 6</a:t>
            </a:r>
          </a:p>
        </p:txBody>
      </p:sp>
      <p:graphicFrame>
        <p:nvGraphicFramePr>
          <p:cNvPr id="6" name="Tabla 5">
            <a:extLst>
              <a:ext uri="{FF2B5EF4-FFF2-40B4-BE49-F238E27FC236}">
                <a16:creationId xmlns="" xmlns:a16="http://schemas.microsoft.com/office/drawing/2014/main" id="{CD49C1A7-6C9C-40A5-A47C-BB5C5F42CB39}"/>
              </a:ext>
            </a:extLst>
          </p:cNvPr>
          <p:cNvGraphicFramePr>
            <a:graphicFrameLocks noGrp="1"/>
          </p:cNvGraphicFramePr>
          <p:nvPr>
            <p:extLst>
              <p:ext uri="{D42A27DB-BD31-4B8C-83A1-F6EECF244321}">
                <p14:modId xmlns:p14="http://schemas.microsoft.com/office/powerpoint/2010/main" val="4005379308"/>
              </p:ext>
            </p:extLst>
          </p:nvPr>
        </p:nvGraphicFramePr>
        <p:xfrm>
          <a:off x="386287" y="729080"/>
          <a:ext cx="8371425" cy="3619254"/>
        </p:xfrm>
        <a:graphic>
          <a:graphicData uri="http://schemas.openxmlformats.org/drawingml/2006/table">
            <a:tbl>
              <a:tblPr>
                <a:tableStyleId>{E08FB9DD-4F93-4362-B97B-0B0D35A066CD}</a:tableStyleId>
              </a:tblPr>
              <a:tblGrid>
                <a:gridCol w="8371425">
                  <a:extLst>
                    <a:ext uri="{9D8B030D-6E8A-4147-A177-3AD203B41FA5}">
                      <a16:colId xmlns="" xmlns:a16="http://schemas.microsoft.com/office/drawing/2014/main" val="1439582539"/>
                    </a:ext>
                  </a:extLst>
                </a:gridCol>
              </a:tblGrid>
              <a:tr h="253918">
                <a:tc>
                  <a:txBody>
                    <a:bodyPr/>
                    <a:lstStyle/>
                    <a:p>
                      <a:pPr algn="ctr">
                        <a:lnSpc>
                          <a:spcPct val="115000"/>
                        </a:lnSpc>
                        <a:spcAft>
                          <a:spcPts val="0"/>
                        </a:spcAft>
                      </a:pPr>
                      <a:r>
                        <a:rPr lang="es-ES" sz="900" dirty="0">
                          <a:effectLst/>
                        </a:rPr>
                        <a:t> </a:t>
                      </a:r>
                      <a:r>
                        <a:rPr lang="es-ES" sz="1600" dirty="0">
                          <a:solidFill>
                            <a:schemeClr val="accent6"/>
                          </a:solidFill>
                          <a:effectLst/>
                        </a:rPr>
                        <a:t>Planeación de Proyectos Interdisciplinarios</a:t>
                      </a:r>
                      <a:endParaRPr lang="es-MX" sz="1600" dirty="0">
                        <a:solidFill>
                          <a:schemeClr val="accent6"/>
                        </a:solidFill>
                        <a:effectLst/>
                        <a:latin typeface="Arial" panose="020B0604020202020204" pitchFamily="34" charset="0"/>
                        <a:ea typeface="Arial" panose="020B0604020202020204" pitchFamily="34" charset="0"/>
                      </a:endParaRPr>
                    </a:p>
                  </a:txBody>
                  <a:tcPr marL="50421" marR="50421" marT="50421" marB="50421"/>
                </a:tc>
                <a:extLst>
                  <a:ext uri="{0D108BD9-81ED-4DB2-BD59-A6C34878D82A}">
                    <a16:rowId xmlns="" xmlns:a16="http://schemas.microsoft.com/office/drawing/2014/main" val="3355791646"/>
                  </a:ext>
                </a:extLst>
              </a:tr>
              <a:tr h="3162382">
                <a:tc>
                  <a:txBody>
                    <a:bodyPr/>
                    <a:lstStyle/>
                    <a:p>
                      <a:pPr>
                        <a:lnSpc>
                          <a:spcPct val="115000"/>
                        </a:lnSpc>
                        <a:spcAft>
                          <a:spcPts val="0"/>
                        </a:spcAft>
                      </a:pPr>
                      <a:r>
                        <a:rPr lang="es-ES" sz="900" dirty="0">
                          <a:effectLst/>
                        </a:rPr>
                        <a:t> </a:t>
                      </a:r>
                      <a:endParaRPr lang="es-MX" sz="900" dirty="0">
                        <a:effectLst/>
                      </a:endParaRPr>
                    </a:p>
                    <a:p>
                      <a:pPr algn="just">
                        <a:lnSpc>
                          <a:spcPct val="115000"/>
                        </a:lnSpc>
                        <a:spcAft>
                          <a:spcPts val="0"/>
                        </a:spcAft>
                      </a:pPr>
                      <a:r>
                        <a:rPr lang="es-ES" sz="1000" dirty="0">
                          <a:effectLst/>
                        </a:rPr>
                        <a:t>¿A qué responde la necesidad de crear proyectos interdisciplinarios como medio de aprendizaje hoy en día?</a:t>
                      </a:r>
                      <a:endParaRPr lang="es-MX" sz="1000" dirty="0">
                        <a:effectLst/>
                      </a:endParaRPr>
                    </a:p>
                    <a:p>
                      <a:pPr algn="just">
                        <a:lnSpc>
                          <a:spcPct val="115000"/>
                        </a:lnSpc>
                        <a:spcAft>
                          <a:spcPts val="0"/>
                        </a:spcAft>
                      </a:pPr>
                      <a:r>
                        <a:rPr lang="es-ES" sz="1000" dirty="0">
                          <a:effectLst/>
                        </a:rPr>
                        <a:t>A la necesidad de cambios del contexto y de la movilidad del conocimiento que al no ser estático requiere de múltiples visiones del conocimiento. </a:t>
                      </a:r>
                      <a:endParaRPr lang="es-MX" sz="1000" dirty="0">
                        <a:effectLst/>
                      </a:endParaRPr>
                    </a:p>
                    <a:p>
                      <a:pPr algn="just">
                        <a:lnSpc>
                          <a:spcPct val="115000"/>
                        </a:lnSpc>
                        <a:spcAft>
                          <a:spcPts val="0"/>
                        </a:spcAft>
                      </a:pPr>
                      <a:r>
                        <a:rPr lang="es-ES" sz="1000" dirty="0">
                          <a:effectLst/>
                        </a:rPr>
                        <a:t>Responde a la necesidad de una educación para el S. XXI</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¿Cuáles podrían ser los elementos fundamentales para la estructuración y planeación de los proyectos interdisciplinarios?</a:t>
                      </a:r>
                      <a:endParaRPr lang="es-MX" sz="1000" dirty="0">
                        <a:effectLst/>
                      </a:endParaRPr>
                    </a:p>
                    <a:p>
                      <a:pPr algn="just">
                        <a:lnSpc>
                          <a:spcPct val="115000"/>
                        </a:lnSpc>
                        <a:spcAft>
                          <a:spcPts val="0"/>
                        </a:spcAft>
                      </a:pPr>
                      <a:r>
                        <a:rPr lang="es-ES" sz="1000" dirty="0">
                          <a:effectLst/>
                        </a:rPr>
                        <a:t>La indagación del proyecto; integrar los intereses de los alumnos y del docente, análisis y reflexión, construcción de preguntas e integración de resultados</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¿Cuál es “el método” o “los pasos” para acercarme a la Interdisciplinariedad?</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Plantear preguntas pertinentes, fundamentadas en los intereses del docente y del alumno </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Autonomía de aprendizaje del estudiante</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Gestión del docente</a:t>
                      </a:r>
                      <a:endParaRPr lang="es-MX" sz="1000" dirty="0">
                        <a:effectLst/>
                      </a:endParaRPr>
                    </a:p>
                    <a:p>
                      <a:pPr marL="342900" lvl="0" indent="-342900" algn="just">
                        <a:lnSpc>
                          <a:spcPct val="115000"/>
                        </a:lnSpc>
                        <a:spcAft>
                          <a:spcPts val="0"/>
                        </a:spcAft>
                        <a:buFont typeface="Century Gothic" panose="020B0502020202020204" pitchFamily="34" charset="0"/>
                        <a:buChar char="-"/>
                      </a:pPr>
                      <a:r>
                        <a:rPr lang="es-ES" sz="1000" dirty="0">
                          <a:effectLst/>
                        </a:rPr>
                        <a:t>Recuperación de evidencias de evaluación y construcción </a:t>
                      </a:r>
                      <a:endParaRPr lang="es-MX" sz="1000" dirty="0">
                        <a:effectLst/>
                      </a:endParaRPr>
                    </a:p>
                    <a:p>
                      <a:pPr algn="just">
                        <a:lnSpc>
                          <a:spcPct val="115000"/>
                        </a:lnSpc>
                        <a:spcAft>
                          <a:spcPts val="0"/>
                        </a:spcAft>
                      </a:pPr>
                      <a:r>
                        <a:rPr lang="es-ES" sz="1000" dirty="0">
                          <a:effectLst/>
                        </a:rPr>
                        <a:t>¿Qué características debe tener el nombre del proyecto interdisciplinario</a:t>
                      </a:r>
                      <a:endParaRPr lang="es-MX" sz="1000" dirty="0">
                        <a:effectLst/>
                      </a:endParaRPr>
                    </a:p>
                    <a:p>
                      <a:pPr algn="just">
                        <a:lnSpc>
                          <a:spcPct val="115000"/>
                        </a:lnSpc>
                        <a:spcAft>
                          <a:spcPts val="0"/>
                        </a:spcAft>
                      </a:pPr>
                      <a:r>
                        <a:rPr lang="es-ES" sz="1000" dirty="0">
                          <a:effectLst/>
                        </a:rPr>
                        <a:t> </a:t>
                      </a:r>
                      <a:endParaRPr lang="es-MX" sz="1000" dirty="0">
                        <a:effectLst/>
                      </a:endParaRPr>
                    </a:p>
                    <a:p>
                      <a:pPr algn="just">
                        <a:lnSpc>
                          <a:spcPct val="115000"/>
                        </a:lnSpc>
                        <a:spcAft>
                          <a:spcPts val="0"/>
                        </a:spcAft>
                      </a:pPr>
                      <a:r>
                        <a:rPr lang="es-ES" sz="1000" dirty="0">
                          <a:effectLst/>
                        </a:rPr>
                        <a:t>Considerar los contenidos y los ejes de los contenidos problematizados, debe tener en cuenta una detonación adecuada para el interés del alumno</a:t>
                      </a:r>
                      <a:endParaRPr lang="es-MX" sz="1000" dirty="0">
                        <a:solidFill>
                          <a:srgbClr val="000000"/>
                        </a:solidFill>
                        <a:effectLst/>
                        <a:latin typeface="Arial" panose="020B0604020202020204" pitchFamily="34" charset="0"/>
                        <a:ea typeface="Arial" panose="020B0604020202020204" pitchFamily="34" charset="0"/>
                      </a:endParaRPr>
                    </a:p>
                  </a:txBody>
                  <a:tcPr marL="50421" marR="50421" marT="50421" marB="50421"/>
                </a:tc>
                <a:extLst>
                  <a:ext uri="{0D108BD9-81ED-4DB2-BD59-A6C34878D82A}">
                    <a16:rowId xmlns="" xmlns:a16="http://schemas.microsoft.com/office/drawing/2014/main" val="3616322539"/>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1722</Words>
  <Application>Microsoft Office PowerPoint</Application>
  <PresentationFormat>Presentación en pantalla (16:9)</PresentationFormat>
  <Paragraphs>349</Paragraphs>
  <Slides>28</Slides>
  <Notes>25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Century Gothic</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Gomez</dc:creator>
  <cp:lastModifiedBy>MadelaluzRM</cp:lastModifiedBy>
  <cp:revision>28</cp:revision>
  <dcterms:modified xsi:type="dcterms:W3CDTF">2018-06-21T12:18:05Z</dcterms:modified>
</cp:coreProperties>
</file>