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8" r:id="rId1"/>
  </p:sldMasterIdLst>
  <p:notesMasterIdLst>
    <p:notesMasterId r:id="rId123"/>
  </p:notesMasterIdLst>
  <p:sldIdLst>
    <p:sldId id="304" r:id="rId2"/>
    <p:sldId id="280" r:id="rId3"/>
    <p:sldId id="305" r:id="rId4"/>
    <p:sldId id="306" r:id="rId5"/>
    <p:sldId id="463" r:id="rId6"/>
    <p:sldId id="279" r:id="rId7"/>
    <p:sldId id="503" r:id="rId8"/>
    <p:sldId id="360" r:id="rId9"/>
    <p:sldId id="370" r:id="rId10"/>
    <p:sldId id="386" r:id="rId11"/>
    <p:sldId id="387" r:id="rId12"/>
    <p:sldId id="388" r:id="rId13"/>
    <p:sldId id="389" r:id="rId14"/>
    <p:sldId id="390" r:id="rId15"/>
    <p:sldId id="391" r:id="rId16"/>
    <p:sldId id="392" r:id="rId17"/>
    <p:sldId id="393" r:id="rId18"/>
    <p:sldId id="394" r:id="rId19"/>
    <p:sldId id="395" r:id="rId20"/>
    <p:sldId id="371" r:id="rId21"/>
    <p:sldId id="372" r:id="rId22"/>
    <p:sldId id="373" r:id="rId23"/>
    <p:sldId id="505" r:id="rId24"/>
    <p:sldId id="506" r:id="rId25"/>
    <p:sldId id="374" r:id="rId26"/>
    <p:sldId id="396" r:id="rId27"/>
    <p:sldId id="397" r:id="rId28"/>
    <p:sldId id="398" r:id="rId29"/>
    <p:sldId id="399" r:id="rId30"/>
    <p:sldId id="400" r:id="rId31"/>
    <p:sldId id="401" r:id="rId32"/>
    <p:sldId id="402" r:id="rId33"/>
    <p:sldId id="403" r:id="rId34"/>
    <p:sldId id="404" r:id="rId35"/>
    <p:sldId id="464" r:id="rId36"/>
    <p:sldId id="449" r:id="rId37"/>
    <p:sldId id="465" r:id="rId38"/>
    <p:sldId id="466" r:id="rId39"/>
    <p:sldId id="467" r:id="rId40"/>
    <p:sldId id="406" r:id="rId41"/>
    <p:sldId id="407" r:id="rId42"/>
    <p:sldId id="408" r:id="rId43"/>
    <p:sldId id="409" r:id="rId44"/>
    <p:sldId id="410" r:id="rId45"/>
    <p:sldId id="411" r:id="rId46"/>
    <p:sldId id="412" r:id="rId47"/>
    <p:sldId id="413" r:id="rId48"/>
    <p:sldId id="414" r:id="rId49"/>
    <p:sldId id="415" r:id="rId50"/>
    <p:sldId id="468" r:id="rId51"/>
    <p:sldId id="500" r:id="rId52"/>
    <p:sldId id="501" r:id="rId53"/>
    <p:sldId id="502" r:id="rId54"/>
    <p:sldId id="474" r:id="rId55"/>
    <p:sldId id="417" r:id="rId56"/>
    <p:sldId id="418" r:id="rId57"/>
    <p:sldId id="419" r:id="rId58"/>
    <p:sldId id="420" r:id="rId59"/>
    <p:sldId id="421" r:id="rId60"/>
    <p:sldId id="422" r:id="rId61"/>
    <p:sldId id="423" r:id="rId62"/>
    <p:sldId id="424" r:id="rId63"/>
    <p:sldId id="425" r:id="rId64"/>
    <p:sldId id="426" r:id="rId65"/>
    <p:sldId id="416" r:id="rId66"/>
    <p:sldId id="469" r:id="rId67"/>
    <p:sldId id="428" r:id="rId68"/>
    <p:sldId id="429" r:id="rId69"/>
    <p:sldId id="430" r:id="rId70"/>
    <p:sldId id="431" r:id="rId71"/>
    <p:sldId id="432" r:id="rId72"/>
    <p:sldId id="433" r:id="rId73"/>
    <p:sldId id="434" r:id="rId74"/>
    <p:sldId id="435" r:id="rId75"/>
    <p:sldId id="436" r:id="rId76"/>
    <p:sldId id="489" r:id="rId77"/>
    <p:sldId id="490" r:id="rId78"/>
    <p:sldId id="491" r:id="rId79"/>
    <p:sldId id="470" r:id="rId80"/>
    <p:sldId id="439" r:id="rId81"/>
    <p:sldId id="440" r:id="rId82"/>
    <p:sldId id="441" r:id="rId83"/>
    <p:sldId id="442" r:id="rId84"/>
    <p:sldId id="443" r:id="rId85"/>
    <p:sldId id="444" r:id="rId86"/>
    <p:sldId id="445" r:id="rId87"/>
    <p:sldId id="446" r:id="rId88"/>
    <p:sldId id="447" r:id="rId89"/>
    <p:sldId id="471" r:id="rId90"/>
    <p:sldId id="475" r:id="rId91"/>
    <p:sldId id="476" r:id="rId92"/>
    <p:sldId id="477" r:id="rId93"/>
    <p:sldId id="453" r:id="rId94"/>
    <p:sldId id="454" r:id="rId95"/>
    <p:sldId id="455" r:id="rId96"/>
    <p:sldId id="456" r:id="rId97"/>
    <p:sldId id="457" r:id="rId98"/>
    <p:sldId id="458" r:id="rId99"/>
    <p:sldId id="459" r:id="rId100"/>
    <p:sldId id="460" r:id="rId101"/>
    <p:sldId id="461" r:id="rId102"/>
    <p:sldId id="462" r:id="rId103"/>
    <p:sldId id="481" r:id="rId104"/>
    <p:sldId id="485" r:id="rId105"/>
    <p:sldId id="486" r:id="rId106"/>
    <p:sldId id="482" r:id="rId107"/>
    <p:sldId id="483" r:id="rId108"/>
    <p:sldId id="487" r:id="rId109"/>
    <p:sldId id="488" r:id="rId110"/>
    <p:sldId id="484" r:id="rId111"/>
    <p:sldId id="478" r:id="rId112"/>
    <p:sldId id="508" r:id="rId113"/>
    <p:sldId id="513" r:id="rId114"/>
    <p:sldId id="450" r:id="rId115"/>
    <p:sldId id="451" r:id="rId116"/>
    <p:sldId id="452" r:id="rId117"/>
    <p:sldId id="511" r:id="rId118"/>
    <p:sldId id="362" r:id="rId119"/>
    <p:sldId id="363" r:id="rId120"/>
    <p:sldId id="510" r:id="rId121"/>
    <p:sldId id="512" r:id="rId12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60"/>
  </p:normalViewPr>
  <p:slideViewPr>
    <p:cSldViewPr snapToGrid="0" snapToObjects="1">
      <p:cViewPr>
        <p:scale>
          <a:sx n="50" d="100"/>
          <a:sy n="50" d="100"/>
        </p:scale>
        <p:origin x="-1980" y="-4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B276D01F-062F-4B80-824E-BB021DBD90D3}"/>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pPr>
              <a:defRPr/>
            </a:pPr>
            <a:endParaRPr lang="es-MX" altLang="es-MX"/>
          </a:p>
        </p:txBody>
      </p:sp>
      <p:sp>
        <p:nvSpPr>
          <p:cNvPr id="3" name="2 Marcador de fecha">
            <a:extLst>
              <a:ext uri="{FF2B5EF4-FFF2-40B4-BE49-F238E27FC236}">
                <a16:creationId xmlns:a16="http://schemas.microsoft.com/office/drawing/2014/main" id="{AB7FCC2B-DB23-4EFF-9826-AB8C19200A8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839D0DEE-36B9-4F83-816A-8988B222ED8A}" type="datetimeFigureOut">
              <a:rPr lang="es-MX" altLang="es-MX"/>
              <a:pPr>
                <a:defRPr/>
              </a:pPr>
              <a:t>25/09/2019</a:t>
            </a:fld>
            <a:endParaRPr lang="es-MX" altLang="es-MX"/>
          </a:p>
        </p:txBody>
      </p:sp>
      <p:sp>
        <p:nvSpPr>
          <p:cNvPr id="4" name="3 Marcador de imagen de diapositiva">
            <a:extLst>
              <a:ext uri="{FF2B5EF4-FFF2-40B4-BE49-F238E27FC236}">
                <a16:creationId xmlns:a16="http://schemas.microsoft.com/office/drawing/2014/main" id="{151AB001-2B6E-44A2-A62F-0F7FA510360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4 Marcador de notas">
            <a:extLst>
              <a:ext uri="{FF2B5EF4-FFF2-40B4-BE49-F238E27FC236}">
                <a16:creationId xmlns:a16="http://schemas.microsoft.com/office/drawing/2014/main" id="{6E1CBC2E-4BD8-4D7C-B2DA-1BC85FB3588E}"/>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 altLang="es-MX" noProof="0"/>
              <a:t>Haga clic para modificar el estilo de texto del patrón</a:t>
            </a:r>
          </a:p>
          <a:p>
            <a:pPr lvl="1"/>
            <a:r>
              <a:rPr lang="es-ES" altLang="es-MX" noProof="0"/>
              <a:t>Segundo nivel</a:t>
            </a:r>
          </a:p>
          <a:p>
            <a:pPr lvl="2"/>
            <a:r>
              <a:rPr lang="es-ES" altLang="es-MX" noProof="0"/>
              <a:t>Tercer nivel</a:t>
            </a:r>
          </a:p>
          <a:p>
            <a:pPr lvl="3"/>
            <a:r>
              <a:rPr lang="es-ES" altLang="es-MX" noProof="0"/>
              <a:t>Cuarto nivel</a:t>
            </a:r>
          </a:p>
          <a:p>
            <a:pPr lvl="4"/>
            <a:r>
              <a:rPr lang="es-ES" altLang="es-MX" noProof="0"/>
              <a:t>Quinto nivel</a:t>
            </a:r>
            <a:endParaRPr lang="es-MX" altLang="es-MX" noProof="0"/>
          </a:p>
        </p:txBody>
      </p:sp>
      <p:sp>
        <p:nvSpPr>
          <p:cNvPr id="6" name="5 Marcador de pie de página">
            <a:extLst>
              <a:ext uri="{FF2B5EF4-FFF2-40B4-BE49-F238E27FC236}">
                <a16:creationId xmlns:a16="http://schemas.microsoft.com/office/drawing/2014/main" id="{4A1F1649-55B0-4195-A29A-C2FCE627256A}"/>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pPr>
              <a:defRPr/>
            </a:pPr>
            <a:endParaRPr lang="es-MX" altLang="es-MX"/>
          </a:p>
        </p:txBody>
      </p:sp>
      <p:sp>
        <p:nvSpPr>
          <p:cNvPr id="7" name="6 Marcador de número de diapositiva">
            <a:extLst>
              <a:ext uri="{FF2B5EF4-FFF2-40B4-BE49-F238E27FC236}">
                <a16:creationId xmlns:a16="http://schemas.microsoft.com/office/drawing/2014/main" id="{0C91273E-DC38-4EA2-88B6-B28BBD4DBFA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8B67982-FBC2-4282-A8E1-B8393744A2D7}" type="slidenum">
              <a:rPr lang="es-MX" altLang="es-MX"/>
              <a:pPr>
                <a:defRPr/>
              </a:pPr>
              <a:t>‹Nº›</a:t>
            </a:fld>
            <a:endParaRPr lang="es-MX" altLang="es-MX"/>
          </a:p>
        </p:txBody>
      </p:sp>
    </p:spTree>
    <p:extLst>
      <p:ext uri="{BB962C8B-B14F-4D97-AF65-F5344CB8AC3E}">
        <p14:creationId xmlns:p14="http://schemas.microsoft.com/office/powerpoint/2010/main" val="3415001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463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71895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495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s-MX"/>
              <a:t>Haz clic para modificar el estilo de título del patrón</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14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2372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s-MX"/>
              <a:t>Haz clic para modificar el estilo de título del patrón</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3002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s-MX"/>
              <a:t>Haz clic para modificar el estilo de título del patrón</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7976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5001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601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‹Nº›</a:t>
            </a:fld>
            <a:endParaRPr lang="en-US" dirty="0"/>
          </a:p>
        </p:txBody>
      </p:sp>
    </p:spTree>
    <p:extLst>
      <p:ext uri="{BB962C8B-B14F-4D97-AF65-F5344CB8AC3E}">
        <p14:creationId xmlns:p14="http://schemas.microsoft.com/office/powerpoint/2010/main" val="323428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251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extLst>
      <p:ext uri="{BB962C8B-B14F-4D97-AF65-F5344CB8AC3E}">
        <p14:creationId xmlns:p14="http://schemas.microsoft.com/office/powerpoint/2010/main" val="397417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83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48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33457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s-MX"/>
              <a:t>Haz clic para modificar el estilo de título del patrón</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3580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s-MX"/>
              <a:t>Haz clic para modificar el estilo de título del patrón</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516227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9/25/2019</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78075852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la-mejor-paginathe-chemicals-brothers.blogspot.com/" TargetMode="Externa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cidounplacer27.blogspot.com/" TargetMode="Externa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lmeromeroblog-dequimica.blogspot.com/"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7BB17-5554-497A-9C3E-0E8EF121B84F}"/>
              </a:ext>
            </a:extLst>
          </p:cNvPr>
          <p:cNvSpPr>
            <a:spLocks noGrp="1"/>
          </p:cNvSpPr>
          <p:nvPr>
            <p:ph idx="1"/>
          </p:nvPr>
        </p:nvSpPr>
        <p:spPr>
          <a:xfrm>
            <a:off x="692728" y="3313544"/>
            <a:ext cx="7781636" cy="2713183"/>
          </a:xfrm>
        </p:spPr>
        <p:txBody>
          <a:bodyPr rtlCol="0">
            <a:normAutofit fontScale="92500" lnSpcReduction="20000"/>
          </a:bodyPr>
          <a:lstStyle/>
          <a:p>
            <a:pPr marL="0" indent="0" algn="ctr" eaLnBrk="1" hangingPunct="1">
              <a:buFontTx/>
              <a:buNone/>
              <a:defRPr/>
            </a:pPr>
            <a:r>
              <a:rPr lang="es-MX" altLang="es-MX" sz="3600" dirty="0">
                <a:solidFill>
                  <a:schemeClr val="accent2">
                    <a:lumMod val="50000"/>
                  </a:schemeClr>
                </a:solidFill>
                <a:effectLst>
                  <a:outerShdw blurRad="38100" dist="38100" dir="2700000" algn="tl">
                    <a:srgbClr val="000000"/>
                  </a:outerShdw>
                </a:effectLst>
                <a:ea typeface="ＭＳ Ｐゴシック" panose="020B0600070205080204" pitchFamily="34" charset="-128"/>
              </a:rPr>
              <a:t>EQUIPO 3</a:t>
            </a:r>
          </a:p>
          <a:p>
            <a:pPr marL="0" indent="0" algn="ctr" eaLnBrk="1" hangingPunct="1">
              <a:buFontTx/>
              <a:buNone/>
              <a:defRPr/>
            </a:pPr>
            <a:r>
              <a:rPr lang="es-MX" altLang="es-MX" sz="3600" dirty="0">
                <a:solidFill>
                  <a:srgbClr val="0A68AD"/>
                </a:solidFill>
                <a:effectLst>
                  <a:outerShdw blurRad="38100" dist="38100" dir="2700000" algn="tl">
                    <a:srgbClr val="000000"/>
                  </a:outerShdw>
                </a:effectLst>
                <a:ea typeface="ＭＳ Ｐゴシック" panose="020B0600070205080204" pitchFamily="34" charset="-128"/>
              </a:rPr>
              <a:t>¿</a:t>
            </a:r>
            <a:r>
              <a:rPr lang="es-ES_tradnl" altLang="es-MX" sz="3600" dirty="0">
                <a:solidFill>
                  <a:srgbClr val="0A68AD"/>
                </a:solidFill>
                <a:effectLst>
                  <a:outerShdw blurRad="38100" dist="38100" dir="2700000" algn="tl">
                    <a:srgbClr val="000000"/>
                  </a:outerShdw>
                </a:effectLst>
                <a:ea typeface="ＭＳ Ｐゴシック" panose="020B0600070205080204" pitchFamily="34" charset="-128"/>
              </a:rPr>
              <a:t>Te ayudaría un blog a comprender conceptos complejos de tu formación académica?</a:t>
            </a:r>
          </a:p>
          <a:p>
            <a:pPr marL="0" indent="0" algn="ctr" eaLnBrk="1" hangingPunct="1">
              <a:buFontTx/>
              <a:buNone/>
              <a:defRPr/>
            </a:pPr>
            <a:r>
              <a:rPr lang="es-ES_tradnl" altLang="es-MX" sz="3200" dirty="0">
                <a:solidFill>
                  <a:srgbClr val="0A68AD"/>
                </a:solidFill>
                <a:effectLst>
                  <a:outerShdw blurRad="38100" dist="38100" dir="2700000" algn="tl">
                    <a:srgbClr val="000000"/>
                  </a:outerShdw>
                </a:effectLst>
                <a:ea typeface="ＭＳ Ｐゴシック" panose="020B0600070205080204" pitchFamily="34" charset="-128"/>
              </a:rPr>
              <a:t>Un blog para el aprendizaje de la tabla periódica </a:t>
            </a:r>
          </a:p>
          <a:p>
            <a:pPr marL="0" indent="0" algn="ctr" eaLnBrk="1" hangingPunct="1">
              <a:buFontTx/>
              <a:buNone/>
              <a:defRPr/>
            </a:pPr>
            <a:r>
              <a:rPr lang="es-ES_tradnl" altLang="es-MX" sz="3200" dirty="0">
                <a:solidFill>
                  <a:schemeClr val="accent2">
                    <a:lumMod val="50000"/>
                  </a:schemeClr>
                </a:solidFill>
                <a:effectLst>
                  <a:outerShdw blurRad="38100" dist="38100" dir="2700000" algn="tl">
                    <a:srgbClr val="000000"/>
                  </a:outerShdw>
                </a:effectLst>
                <a:ea typeface="ＭＳ Ｐゴシック" panose="020B0600070205080204" pitchFamily="34" charset="-128"/>
              </a:rPr>
              <a:t>Quinto grado de preparatoria</a:t>
            </a:r>
          </a:p>
        </p:txBody>
      </p:sp>
      <p:pic>
        <p:nvPicPr>
          <p:cNvPr id="7" name="Picture Placeholder 4" descr="ning.gif">
            <a:extLst>
              <a:ext uri="{FF2B5EF4-FFF2-40B4-BE49-F238E27FC236}">
                <a16:creationId xmlns:a16="http://schemas.microsoft.com/office/drawing/2014/main" id="{418B0774-2F9F-7C49-95D6-519BE447C180}"/>
              </a:ext>
            </a:extLst>
          </p:cNvPr>
          <p:cNvPicPr>
            <a:picLocks noChangeAspect="1"/>
          </p:cNvPicPr>
          <p:nvPr/>
        </p:nvPicPr>
        <p:blipFill>
          <a:blip r:embed="rId2">
            <a:extLst>
              <a:ext uri="{28A0092B-C50C-407E-A947-70E740481C1C}">
                <a14:useLocalDpi xmlns:a14="http://schemas.microsoft.com/office/drawing/2010/main"/>
              </a:ext>
            </a:extLst>
          </a:blip>
          <a:srcRect l="-1903"/>
          <a:stretch>
            <a:fillRect/>
          </a:stretch>
        </p:blipFill>
        <p:spPr bwMode="auto">
          <a:xfrm>
            <a:off x="2378363" y="681182"/>
            <a:ext cx="43757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CuadroTexto">
            <a:extLst>
              <a:ext uri="{FF2B5EF4-FFF2-40B4-BE49-F238E27FC236}">
                <a16:creationId xmlns:a16="http://schemas.microsoft.com/office/drawing/2014/main" id="{0BB8CEFA-E1D9-4213-9F49-5B891A236487}"/>
              </a:ext>
            </a:extLst>
          </p:cNvPr>
          <p:cNvSpPr txBox="1">
            <a:spLocks noChangeArrowheads="1"/>
          </p:cNvSpPr>
          <p:nvPr/>
        </p:nvSpPr>
        <p:spPr bwMode="auto">
          <a:xfrm>
            <a:off x="912091" y="1066800"/>
            <a:ext cx="744681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rPr>
              <a:t>8.1  </a:t>
            </a:r>
          </a:p>
          <a:p>
            <a:pPr algn="justLow"/>
            <a:r>
              <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rPr>
              <a:t>a) Nombre de la actividad: Presentación del proyecto interdisciplinario.</a:t>
            </a:r>
          </a:p>
          <a:p>
            <a:pPr algn="justLow"/>
            <a:endPar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endParaRPr>
          </a:p>
          <a:p>
            <a:pPr algn="justLow"/>
            <a:r>
              <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rPr>
              <a:t>b) Objetivo: Dar a conocer a los alumnos el proyecto interdisciplinario por parte de los profesores responsables del mismo.</a:t>
            </a:r>
          </a:p>
          <a:p>
            <a:pPr algn="justLow"/>
            <a:endPar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endParaRPr>
          </a:p>
          <a:p>
            <a:pPr algn="justLow"/>
            <a:r>
              <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rPr>
              <a:t>c) Grado: Quinto de preparatoria.</a:t>
            </a:r>
          </a:p>
          <a:p>
            <a:pPr algn="justLow"/>
            <a:endPar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endParaRPr>
          </a:p>
          <a:p>
            <a:pPr algn="justLow"/>
            <a:r>
              <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rPr>
              <a:t>d) Fecha en la que se llevó a cabo la actividad : 23 de agosto 2018.</a:t>
            </a:r>
          </a:p>
          <a:p>
            <a:pPr algn="justLow"/>
            <a:r>
              <a:rPr lang="es-MX" altLang="es-MX" sz="2200" b="1" dirty="0">
                <a:ln w="0"/>
                <a:solidFill>
                  <a:schemeClr val="accent1">
                    <a:lumMod val="75000"/>
                  </a:schemeClr>
                </a:solidFill>
                <a:effectLst>
                  <a:outerShdw blurRad="38100" dist="25400" dir="5400000" algn="ctr" rotWithShape="0">
                    <a:srgbClr val="6E747A">
                      <a:alpha val="43000"/>
                    </a:srgbClr>
                  </a:outerShdw>
                </a:effectLst>
                <a:latin typeface="+mn-lt"/>
              </a:rPr>
              <a:t>      </a:t>
            </a:r>
            <a:endParaRPr lang="es-MX" altLang="es-MX" sz="2200" b="1" dirty="0">
              <a:solidFill>
                <a:schemeClr val="accent1">
                  <a:lumMod val="75000"/>
                </a:schemeClr>
              </a:solidFill>
              <a:latin typeface="+mn-l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ítulo 1">
            <a:extLst>
              <a:ext uri="{FF2B5EF4-FFF2-40B4-BE49-F238E27FC236}">
                <a16:creationId xmlns:a16="http://schemas.microsoft.com/office/drawing/2014/main" id="{BB93A6A8-078D-4A89-8308-E505C2DECEE4}"/>
              </a:ext>
            </a:extLst>
          </p:cNvPr>
          <p:cNvSpPr>
            <a:spLocks noGrp="1"/>
          </p:cNvSpPr>
          <p:nvPr>
            <p:ph type="title"/>
          </p:nvPr>
        </p:nvSpPr>
        <p:spPr bwMode="auto">
          <a:xfrm>
            <a:off x="781050" y="127000"/>
            <a:ext cx="7581900" cy="5276272"/>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12.7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k) Descripción de lo que se hará con los resultados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Los blogs realizados por los alumnos de quinto grado cumplieron con el objetivo del proyecto, el cual es que los blogs sean utilizados como herramientas de estudio y aprendizaje de los elementos químicos de la tabla periódica, por tal motivo este proyecto puede ser implementado en los ciclos escolares posteriores.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ítulo 1">
            <a:extLst>
              <a:ext uri="{FF2B5EF4-FFF2-40B4-BE49-F238E27FC236}">
                <a16:creationId xmlns:a16="http://schemas.microsoft.com/office/drawing/2014/main" id="{3786B67C-129C-4646-A721-F7250C7AF243}"/>
              </a:ext>
            </a:extLst>
          </p:cNvPr>
          <p:cNvSpPr>
            <a:spLocks noGrp="1"/>
          </p:cNvSpPr>
          <p:nvPr>
            <p:ph type="title"/>
          </p:nvPr>
        </p:nvSpPr>
        <p:spPr bwMode="auto">
          <a:xfrm>
            <a:off x="779463" y="681182"/>
            <a:ext cx="7581900" cy="5507182"/>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12.8 </a:t>
            </a:r>
            <a:b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 Análisis. </a:t>
            </a:r>
            <a:r>
              <a:rPr lang="es-MX" altLang="en-US" sz="2200" b="1" dirty="0" err="1">
                <a:solidFill>
                  <a:schemeClr val="accent1">
                    <a:lumMod val="75000"/>
                  </a:schemeClr>
                </a:solidFill>
                <a:effectLst/>
                <a:latin typeface="+mn-lt"/>
                <a:ea typeface="ＭＳ Ｐゴシック" panose="020B0600070205080204" pitchFamily="34" charset="-128"/>
                <a:cs typeface="Arial" panose="020B0604020202020204" pitchFamily="34" charset="0"/>
              </a:rPr>
              <a:t>Contrastación</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de lo esperado y lo sucedido. Argumentos claros y precisos sobre: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 Logros  alcanzados.  Se cumplió con el objetivo del proyecto, los alumnos participaron activamente en el mismo y se verificaron estos conocimientos específicos en exámenes parciales.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2. Aspectos a mejorar. </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Algun</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os tiempos estimados para la realización de actividades relacionadas al proyecto no fueron apropiados, se necesitan más sesiones para llevar a cabo estas actividades.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ítulo 1">
            <a:extLst>
              <a:ext uri="{FF2B5EF4-FFF2-40B4-BE49-F238E27FC236}">
                <a16:creationId xmlns:a16="http://schemas.microsoft.com/office/drawing/2014/main" id="{9A331BFA-1277-49DF-8925-F09B5128DBF1}"/>
              </a:ext>
            </a:extLst>
          </p:cNvPr>
          <p:cNvSpPr>
            <a:spLocks noGrp="1"/>
          </p:cNvSpPr>
          <p:nvPr>
            <p:ph type="title"/>
          </p:nvPr>
        </p:nvSpPr>
        <p:spPr bwMode="auto">
          <a:xfrm>
            <a:off x="781050" y="1420090"/>
            <a:ext cx="7581900" cy="1801091"/>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12.9</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m) Toma de decisiones.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Debido a los logros alcanzados en el proyecto es posible </a:t>
            </a:r>
            <a:r>
              <a:rPr lang="es-MX" altLang="en-US" sz="2200" b="1" dirty="0" err="1">
                <a:solidFill>
                  <a:schemeClr val="accent1">
                    <a:lumMod val="75000"/>
                  </a:schemeClr>
                </a:solidFill>
                <a:latin typeface="+mn-lt"/>
                <a:ea typeface="ＭＳ Ｐゴシック" panose="020B0600070205080204" pitchFamily="34" charset="-128"/>
                <a:cs typeface="Arial" panose="020B0604020202020204" pitchFamily="34" charset="0"/>
              </a:rPr>
              <a:t>reimplementar</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 el mismo en los ciclos escolares posteriores, sólo será necesario ajustar fechas y más sesiones para la realización de los blogs.</a:t>
            </a:r>
            <a:endPar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1A684C-0B99-9D4F-8170-E0509468355D}"/>
              </a:ext>
            </a:extLst>
          </p:cNvPr>
          <p:cNvSpPr>
            <a:spLocks noGrp="1"/>
          </p:cNvSpPr>
          <p:nvPr>
            <p:ph type="title"/>
          </p:nvPr>
        </p:nvSpPr>
        <p:spPr>
          <a:xfrm>
            <a:off x="894918" y="762000"/>
            <a:ext cx="7581900" cy="5299364"/>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s-MX" sz="4500" b="1" dirty="0">
                <a:ln/>
                <a:solidFill>
                  <a:schemeClr val="accent3"/>
                </a:solidFill>
              </a:rPr>
              <a:t>12. Herramientas y Evidencias de clase interdisciplinaria de cierre de proyecto.</a:t>
            </a:r>
          </a:p>
        </p:txBody>
      </p:sp>
    </p:spTree>
    <p:extLst>
      <p:ext uri="{BB962C8B-B14F-4D97-AF65-F5344CB8AC3E}">
        <p14:creationId xmlns:p14="http://schemas.microsoft.com/office/powerpoint/2010/main" val="36325572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36ED2F99-7B77-9D4A-912C-85E8DE468B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3845" y="1087291"/>
            <a:ext cx="6445610" cy="4616164"/>
          </a:xfrm>
          <a:prstGeom prst="rect">
            <a:avLst/>
          </a:prstGeom>
        </p:spPr>
      </p:pic>
    </p:spTree>
    <p:extLst>
      <p:ext uri="{BB962C8B-B14F-4D97-AF65-F5344CB8AC3E}">
        <p14:creationId xmlns:p14="http://schemas.microsoft.com/office/powerpoint/2010/main" val="1156440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E7A4A39F-75B2-6C4E-AB0B-BC1E6E7548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0842" y="1027545"/>
            <a:ext cx="6494655" cy="4872181"/>
          </a:xfrm>
          <a:prstGeom prst="rect">
            <a:avLst/>
          </a:prstGeom>
        </p:spPr>
      </p:pic>
    </p:spTree>
    <p:extLst>
      <p:ext uri="{BB962C8B-B14F-4D97-AF65-F5344CB8AC3E}">
        <p14:creationId xmlns:p14="http://schemas.microsoft.com/office/powerpoint/2010/main" val="2097792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a:extLst>
              <a:ext uri="{FF2B5EF4-FFF2-40B4-BE49-F238E27FC236}">
                <a16:creationId xmlns:a16="http://schemas.microsoft.com/office/drawing/2014/main" id="{3E470421-A4F7-E741-B565-79E2837E3B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7728" y="983573"/>
            <a:ext cx="6592454" cy="4945548"/>
          </a:xfrm>
          <a:prstGeom prst="rect">
            <a:avLst/>
          </a:prstGeom>
        </p:spPr>
      </p:pic>
    </p:spTree>
    <p:extLst>
      <p:ext uri="{BB962C8B-B14F-4D97-AF65-F5344CB8AC3E}">
        <p14:creationId xmlns:p14="http://schemas.microsoft.com/office/powerpoint/2010/main" val="33584872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8C3BE5FF-DF40-3645-A459-1615692E26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1546" y="960557"/>
            <a:ext cx="6676294" cy="5008443"/>
          </a:xfrm>
          <a:prstGeom prst="rect">
            <a:avLst/>
          </a:prstGeom>
        </p:spPr>
      </p:pic>
    </p:spTree>
    <p:extLst>
      <p:ext uri="{BB962C8B-B14F-4D97-AF65-F5344CB8AC3E}">
        <p14:creationId xmlns:p14="http://schemas.microsoft.com/office/powerpoint/2010/main" val="37700526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E568B9E1-AB1B-214A-8080-D2D193B24C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9283" y="981365"/>
            <a:ext cx="6663946" cy="4999180"/>
          </a:xfrm>
          <a:prstGeom prst="rect">
            <a:avLst/>
          </a:prstGeom>
        </p:spPr>
      </p:pic>
    </p:spTree>
    <p:extLst>
      <p:ext uri="{BB962C8B-B14F-4D97-AF65-F5344CB8AC3E}">
        <p14:creationId xmlns:p14="http://schemas.microsoft.com/office/powerpoint/2010/main" val="34876698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75E6D5D1-D776-AF49-822C-1DB369260ED4}"/>
              </a:ext>
            </a:extLst>
          </p:cNvPr>
          <p:cNvPicPr>
            <a:picLocks noChangeAspect="1"/>
          </p:cNvPicPr>
          <p:nvPr/>
        </p:nvPicPr>
        <p:blipFill>
          <a:blip r:embed="rId2"/>
          <a:stretch>
            <a:fillRect/>
          </a:stretch>
        </p:blipFill>
        <p:spPr>
          <a:xfrm>
            <a:off x="1102017" y="1062181"/>
            <a:ext cx="6640545" cy="4999183"/>
          </a:xfrm>
          <a:prstGeom prst="rect">
            <a:avLst/>
          </a:prstGeom>
        </p:spPr>
      </p:pic>
    </p:spTree>
    <p:extLst>
      <p:ext uri="{BB962C8B-B14F-4D97-AF65-F5344CB8AC3E}">
        <p14:creationId xmlns:p14="http://schemas.microsoft.com/office/powerpoint/2010/main" val="1291043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CuadroTexto">
            <a:extLst>
              <a:ext uri="{FF2B5EF4-FFF2-40B4-BE49-F238E27FC236}">
                <a16:creationId xmlns:a16="http://schemas.microsoft.com/office/drawing/2014/main" id="{20717AB1-584B-44B6-B148-4842B83E0D49}"/>
              </a:ext>
            </a:extLst>
          </p:cNvPr>
          <p:cNvSpPr txBox="1">
            <a:spLocks noChangeArrowheads="1"/>
          </p:cNvSpPr>
          <p:nvPr/>
        </p:nvSpPr>
        <p:spPr bwMode="auto">
          <a:xfrm>
            <a:off x="773545" y="589320"/>
            <a:ext cx="7677728"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8.2  </a:t>
            </a:r>
          </a:p>
          <a:p>
            <a:r>
              <a:rPr lang="es-MX" altLang="es-MX" sz="2200" b="1" dirty="0">
                <a:solidFill>
                  <a:schemeClr val="accent1">
                    <a:lumMod val="75000"/>
                  </a:schemeClr>
                </a:solidFill>
                <a:latin typeface="+mn-lt"/>
              </a:rPr>
              <a:t>e)Asignaturas participantes, temas o conceptos de cada una.</a:t>
            </a:r>
          </a:p>
          <a:p>
            <a:r>
              <a:rPr lang="es-MX" altLang="es-MX" sz="2200" b="1" dirty="0">
                <a:solidFill>
                  <a:schemeClr val="accent1">
                    <a:lumMod val="75000"/>
                  </a:schemeClr>
                </a:solidFill>
                <a:latin typeface="+mn-lt"/>
              </a:rPr>
              <a:t>        </a:t>
            </a:r>
          </a:p>
          <a:p>
            <a:r>
              <a:rPr lang="es-MX" altLang="es-MX" sz="2200" b="1" dirty="0">
                <a:solidFill>
                  <a:schemeClr val="accent1">
                    <a:lumMod val="75000"/>
                  </a:schemeClr>
                </a:solidFill>
                <a:latin typeface="+mn-lt"/>
              </a:rPr>
              <a:t>Química:</a:t>
            </a:r>
          </a:p>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Etimologías: Conceptos básicos de composición y derivación,  ejemplos sencillos de palabras simples y compuestas.</a:t>
            </a:r>
          </a:p>
          <a:p>
            <a:r>
              <a:rPr lang="es-MX" altLang="es-MX" sz="2200" b="1" dirty="0">
                <a:solidFill>
                  <a:schemeClr val="accent1">
                    <a:lumMod val="75000"/>
                  </a:schemeClr>
                </a:solidFill>
                <a:latin typeface="+mn-lt"/>
              </a:rPr>
              <a:t>               </a:t>
            </a:r>
          </a:p>
          <a:p>
            <a:r>
              <a:rPr lang="es-MX" altLang="es-MX" sz="2200" b="1" dirty="0">
                <a:solidFill>
                  <a:schemeClr val="accent1">
                    <a:lumMod val="75000"/>
                  </a:schemeClr>
                </a:solidFill>
                <a:latin typeface="+mn-lt"/>
              </a:rPr>
              <a:t>Matemáticas: Conceptos matemáticos básicos de geometría, aritmética y trigonometría.</a:t>
            </a:r>
          </a:p>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f) Fuentes de apoyo: Mediante prueba diagnóstica para evaluar el nivel colectivo de apropiación del conocimiento.</a:t>
            </a:r>
          </a:p>
          <a:p>
            <a:endParaRPr lang="es-MX" altLang="es-MX" sz="2200" b="1" dirty="0">
              <a:solidFill>
                <a:schemeClr val="accent2">
                  <a:lumMod val="75000"/>
                </a:schemeClr>
              </a:solidFill>
            </a:endParaRPr>
          </a:p>
          <a:p>
            <a:endParaRPr lang="es-MX" altLang="es-MX" b="1" dirty="0">
              <a:solidFill>
                <a:schemeClr val="accent2">
                  <a:lumMod val="75000"/>
                </a:schemeClr>
              </a:solidFill>
            </a:endParaRPr>
          </a:p>
          <a:p>
            <a:endParaRPr lang="es-MX" altLang="es-MX" dirty="0">
              <a:solidFill>
                <a:schemeClr val="bg1"/>
              </a:solidFill>
            </a:endParaRPr>
          </a:p>
          <a:p>
            <a:endParaRPr lang="es-MX" altLang="es-MX" dirty="0">
              <a:solidFill>
                <a:schemeClr val="bg1"/>
              </a:solidFill>
            </a:endParaRPr>
          </a:p>
          <a:p>
            <a:endParaRPr lang="es-MX" altLang="es-MX" dirty="0">
              <a:solidFill>
                <a:schemeClr val="bg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FC02DB83-2B93-4844-9EE4-9293422B2D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4598" y="842818"/>
            <a:ext cx="6663949" cy="4999182"/>
          </a:xfrm>
          <a:prstGeom prst="rect">
            <a:avLst/>
          </a:prstGeom>
        </p:spPr>
      </p:pic>
    </p:spTree>
    <p:extLst>
      <p:ext uri="{BB962C8B-B14F-4D97-AF65-F5344CB8AC3E}">
        <p14:creationId xmlns:p14="http://schemas.microsoft.com/office/powerpoint/2010/main" val="1099214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8E17BA-59FD-2B4A-855E-F92E51FA7A42}"/>
              </a:ext>
            </a:extLst>
          </p:cNvPr>
          <p:cNvSpPr>
            <a:spLocks noGrp="1"/>
          </p:cNvSpPr>
          <p:nvPr>
            <p:ph type="title"/>
          </p:nvPr>
        </p:nvSpPr>
        <p:spPr>
          <a:xfrm>
            <a:off x="781050" y="704273"/>
            <a:ext cx="7581900" cy="5230090"/>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s-MX" sz="4500" b="1" dirty="0">
                <a:ln/>
                <a:solidFill>
                  <a:schemeClr val="accent3"/>
                </a:solidFill>
              </a:rPr>
              <a:t>13. AUTOEVALUACIÓN, </a:t>
            </a:r>
            <a:r>
              <a:rPr lang="es-MX" sz="4500" b="1" dirty="0" err="1">
                <a:ln/>
                <a:solidFill>
                  <a:schemeClr val="accent3"/>
                </a:solidFill>
              </a:rPr>
              <a:t>COEVALUACIÓN</a:t>
            </a:r>
            <a:r>
              <a:rPr lang="es-MX" sz="4500" b="1" dirty="0">
                <a:ln/>
                <a:solidFill>
                  <a:schemeClr val="accent3"/>
                </a:solidFill>
              </a:rPr>
              <a:t> DEL PROYECTO POR PARTE DE ALUMNOS Y MAESTROS.</a:t>
            </a:r>
          </a:p>
        </p:txBody>
      </p:sp>
    </p:spTree>
    <p:extLst>
      <p:ext uri="{BB962C8B-B14F-4D97-AF65-F5344CB8AC3E}">
        <p14:creationId xmlns:p14="http://schemas.microsoft.com/office/powerpoint/2010/main" val="29629476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E7F490-1402-6443-A1CD-621DE4B1BEC9}"/>
              </a:ext>
            </a:extLst>
          </p:cNvPr>
          <p:cNvSpPr>
            <a:spLocks noGrp="1"/>
          </p:cNvSpPr>
          <p:nvPr>
            <p:ph type="title"/>
          </p:nvPr>
        </p:nvSpPr>
        <p:spPr>
          <a:xfrm>
            <a:off x="1176867" y="568975"/>
            <a:ext cx="6798734" cy="1116662"/>
          </a:xfrm>
        </p:spPr>
        <p:txBody>
          <a:bodyPr>
            <a:normAutofit/>
          </a:bodyPr>
          <a:lstStyle/>
          <a:p>
            <a:r>
              <a:rPr lang="es-MX" sz="2800" b="1" dirty="0">
                <a:solidFill>
                  <a:schemeClr val="accent1">
                    <a:lumMod val="75000"/>
                  </a:schemeClr>
                </a:solidFill>
              </a:rPr>
              <a:t>EL EQUIPO INTERDISCIPLINARIO DE PROFESORES</a:t>
            </a:r>
          </a:p>
        </p:txBody>
      </p:sp>
      <p:sp>
        <p:nvSpPr>
          <p:cNvPr id="3" name="Marcador de contenido 2">
            <a:extLst>
              <a:ext uri="{FF2B5EF4-FFF2-40B4-BE49-F238E27FC236}">
                <a16:creationId xmlns:a16="http://schemas.microsoft.com/office/drawing/2014/main" id="{437C53FC-3028-6A46-9EE8-83F7A2DD36DF}"/>
              </a:ext>
            </a:extLst>
          </p:cNvPr>
          <p:cNvSpPr>
            <a:spLocks noGrp="1"/>
          </p:cNvSpPr>
          <p:nvPr>
            <p:ph idx="1"/>
          </p:nvPr>
        </p:nvSpPr>
        <p:spPr>
          <a:xfrm>
            <a:off x="704274" y="1962727"/>
            <a:ext cx="7770090" cy="3972405"/>
          </a:xfrm>
        </p:spPr>
        <p:txBody>
          <a:bodyPr>
            <a:normAutofit/>
          </a:bodyPr>
          <a:lstStyle/>
          <a:p>
            <a:pPr algn="justLow"/>
            <a:r>
              <a:rPr lang="es-MX" sz="2400" b="1" dirty="0">
                <a:solidFill>
                  <a:schemeClr val="accent1">
                    <a:lumMod val="75000"/>
                  </a:schemeClr>
                </a:solidFill>
              </a:rPr>
              <a:t>Durante la realización de la etapa I y II el trabajo colaborativo entre los profesores fue fructífero, las dudas que cada uno de los profesores tenía con respeto a las otras asignaturas se resolvieron en el momento enriqueciendo con ello el proyecto mismo.</a:t>
            </a:r>
          </a:p>
          <a:p>
            <a:pPr algn="justLow"/>
            <a:r>
              <a:rPr lang="es-MX" b="1" dirty="0">
                <a:solidFill>
                  <a:schemeClr val="accent1">
                    <a:lumMod val="75000"/>
                  </a:schemeClr>
                </a:solidFill>
              </a:rPr>
              <a:t>A pesar de los cambios de profesores de la asignatura de Matemáticas el trabajo interdisciplinario se logró gracias a la disposición de éstos para conocer el proyecto e incorporarse a él y participar activamente. </a:t>
            </a:r>
            <a:endParaRPr lang="es-MX" dirty="0"/>
          </a:p>
        </p:txBody>
      </p:sp>
    </p:spTree>
    <p:extLst>
      <p:ext uri="{BB962C8B-B14F-4D97-AF65-F5344CB8AC3E}">
        <p14:creationId xmlns:p14="http://schemas.microsoft.com/office/powerpoint/2010/main" val="24059672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970C90-EAAC-A545-A99A-5D89C5D3A458}"/>
              </a:ext>
            </a:extLst>
          </p:cNvPr>
          <p:cNvSpPr>
            <a:spLocks noGrp="1"/>
          </p:cNvSpPr>
          <p:nvPr>
            <p:ph idx="1"/>
          </p:nvPr>
        </p:nvSpPr>
        <p:spPr>
          <a:xfrm>
            <a:off x="715818" y="1674091"/>
            <a:ext cx="7689273" cy="4261042"/>
          </a:xfrm>
        </p:spPr>
        <p:txBody>
          <a:bodyPr>
            <a:normAutofit lnSpcReduction="10000"/>
          </a:bodyPr>
          <a:lstStyle/>
          <a:p>
            <a:pPr algn="justLow"/>
            <a:r>
              <a:rPr lang="es-MX" b="1" dirty="0">
                <a:solidFill>
                  <a:schemeClr val="accent1">
                    <a:lumMod val="75000"/>
                  </a:schemeClr>
                </a:solidFill>
              </a:rPr>
              <a:t>Durante todo el proceso los profesores participaron activamente, se hicieron varias reuniones extra clase para organizar las actividades interdisciplinarias, en las cuales los alumnos mostraron buena disposición para realizarlas. </a:t>
            </a:r>
          </a:p>
          <a:p>
            <a:pPr algn="justLow"/>
            <a:r>
              <a:rPr lang="es-MX" b="1" dirty="0">
                <a:solidFill>
                  <a:schemeClr val="accent1">
                    <a:lumMod val="75000"/>
                  </a:schemeClr>
                </a:solidFill>
              </a:rPr>
              <a:t>Los resultados, los blogs de los alumnos, fueron altamente satisfactorios debido a ello es posible </a:t>
            </a:r>
            <a:r>
              <a:rPr lang="es-MX" b="1" dirty="0" err="1">
                <a:solidFill>
                  <a:schemeClr val="accent1">
                    <a:lumMod val="75000"/>
                  </a:schemeClr>
                </a:solidFill>
              </a:rPr>
              <a:t>reimplementar</a:t>
            </a:r>
            <a:r>
              <a:rPr lang="es-MX" b="1" dirty="0">
                <a:solidFill>
                  <a:schemeClr val="accent1">
                    <a:lumMod val="75000"/>
                  </a:schemeClr>
                </a:solidFill>
              </a:rPr>
              <a:t> este proyecto en los ciclos escolares posteriores.</a:t>
            </a:r>
          </a:p>
          <a:p>
            <a:pPr algn="justLow"/>
            <a:r>
              <a:rPr lang="es-MX" b="1" dirty="0">
                <a:solidFill>
                  <a:schemeClr val="accent1">
                    <a:lumMod val="75000"/>
                  </a:schemeClr>
                </a:solidFill>
              </a:rPr>
              <a:t>La culminación de este proyecto es una clara muestra de los beneficios del trabajo interdisciplinario.</a:t>
            </a:r>
          </a:p>
        </p:txBody>
      </p:sp>
      <p:sp>
        <p:nvSpPr>
          <p:cNvPr id="5" name="Título 1">
            <a:extLst>
              <a:ext uri="{FF2B5EF4-FFF2-40B4-BE49-F238E27FC236}">
                <a16:creationId xmlns:a16="http://schemas.microsoft.com/office/drawing/2014/main" id="{FFA204B2-B10F-3F41-BA02-5DAFFCE19FB2}"/>
              </a:ext>
            </a:extLst>
          </p:cNvPr>
          <p:cNvSpPr txBox="1">
            <a:spLocks noGrp="1"/>
          </p:cNvSpPr>
          <p:nvPr>
            <p:ph type="title"/>
          </p:nvPr>
        </p:nvSpPr>
        <p:spPr>
          <a:xfrm>
            <a:off x="877456" y="545883"/>
            <a:ext cx="7423726" cy="13038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s-MX" sz="2800" b="1" dirty="0">
                <a:solidFill>
                  <a:schemeClr val="accent1">
                    <a:lumMod val="75000"/>
                  </a:schemeClr>
                </a:solidFill>
              </a:rPr>
              <a:t>PROCESO Y RESULTADO DEL PROYECTO INTERDISCIPLINARIO EN GENERAL.</a:t>
            </a:r>
          </a:p>
        </p:txBody>
      </p:sp>
    </p:spTree>
    <p:extLst>
      <p:ext uri="{BB962C8B-B14F-4D97-AF65-F5344CB8AC3E}">
        <p14:creationId xmlns:p14="http://schemas.microsoft.com/office/powerpoint/2010/main" val="39227067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5C27B-CC62-4947-A396-31BC37D86A53}"/>
              </a:ext>
            </a:extLst>
          </p:cNvPr>
          <p:cNvSpPr>
            <a:spLocks noGrp="1"/>
          </p:cNvSpPr>
          <p:nvPr>
            <p:ph type="title"/>
          </p:nvPr>
        </p:nvSpPr>
        <p:spPr>
          <a:xfrm>
            <a:off x="828674" y="1233488"/>
            <a:ext cx="7486650" cy="521421"/>
          </a:xfrm>
        </p:spPr>
        <p:txBody>
          <a:bodyPr>
            <a:normAutofit/>
          </a:bodyPr>
          <a:lstStyle/>
          <a:p>
            <a:pPr>
              <a:defRPr/>
            </a:pPr>
            <a:r>
              <a:rPr lang="es-MX" altLang="es-MX" sz="2300" dirty="0">
                <a:effectLst>
                  <a:outerShdw blurRad="38100" dist="38100" dir="2700000" algn="tl">
                    <a:srgbClr val="000000"/>
                  </a:outerShdw>
                </a:effectLst>
                <a:ea typeface="ＭＳ Ｐゴシック" pitchFamily="34" charset="-128"/>
                <a:hlinkClick r:id="rId2"/>
              </a:rPr>
              <a:t>https://la-mejor-paginathe-chemicals-brothers.blogspot.com/</a:t>
            </a:r>
            <a:endParaRPr lang="es-MX" altLang="es-MX" sz="2300" dirty="0">
              <a:effectLst>
                <a:outerShdw blurRad="38100" dist="38100" dir="2700000" algn="tl">
                  <a:srgbClr val="000000"/>
                </a:outerShdw>
              </a:effectLst>
              <a:ea typeface="ＭＳ Ｐゴシック" pitchFamily="34" charset="-128"/>
            </a:endParaRPr>
          </a:p>
        </p:txBody>
      </p:sp>
      <p:pic>
        <p:nvPicPr>
          <p:cNvPr id="103427" name="Imagen 2">
            <a:extLst>
              <a:ext uri="{FF2B5EF4-FFF2-40B4-BE49-F238E27FC236}">
                <a16:creationId xmlns:a16="http://schemas.microsoft.com/office/drawing/2014/main" id="{3754C1EB-3CB3-4420-A58F-CAEEBF5025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760"/>
          <a:stretch/>
        </p:blipFill>
        <p:spPr bwMode="auto">
          <a:xfrm>
            <a:off x="681182" y="1801090"/>
            <a:ext cx="7781635" cy="451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a:extLst>
              <a:ext uri="{FF2B5EF4-FFF2-40B4-BE49-F238E27FC236}">
                <a16:creationId xmlns:a16="http://schemas.microsoft.com/office/drawing/2014/main" id="{B60F14E4-F44D-4066-970F-4656745F13C5}"/>
              </a:ext>
            </a:extLst>
          </p:cNvPr>
          <p:cNvSpPr txBox="1">
            <a:spLocks/>
          </p:cNvSpPr>
          <p:nvPr/>
        </p:nvSpPr>
        <p:spPr>
          <a:xfrm>
            <a:off x="828674" y="585787"/>
            <a:ext cx="7486650" cy="647700"/>
          </a:xfrm>
          <a:prstGeom prst="rect">
            <a:avLst/>
          </a:prstGeom>
        </p:spPr>
        <p:txBody>
          <a:bodyPr anchor="ctr"/>
          <a:lstStyle>
            <a:lvl1pPr>
              <a:spcBef>
                <a:spcPts val="2000"/>
              </a:spcBef>
              <a:buBlip>
                <a:blip r:embed="rId4"/>
              </a:buBlip>
              <a:defRPr sz="2400" b="1">
                <a:solidFill>
                  <a:schemeClr val="tx1"/>
                </a:solidFill>
                <a:latin typeface="Candara" pitchFamily="34" charset="0"/>
                <a:ea typeface="ＭＳ Ｐゴシック" pitchFamily="34" charset="-128"/>
              </a:defRPr>
            </a:lvl1pPr>
            <a:lvl2pPr marL="806450" indent="-403225">
              <a:spcBef>
                <a:spcPts val="600"/>
              </a:spcBef>
              <a:buBlip>
                <a:blip r:embed="rId4"/>
              </a:buBlip>
              <a:defRPr sz="2200" b="1">
                <a:solidFill>
                  <a:schemeClr val="tx1"/>
                </a:solidFill>
                <a:latin typeface="Candara" pitchFamily="34" charset="0"/>
                <a:ea typeface="ＭＳ Ｐゴシック" pitchFamily="34" charset="-128"/>
              </a:defRPr>
            </a:lvl2pPr>
            <a:lvl3pPr marL="1143000" indent="-336550">
              <a:spcBef>
                <a:spcPts val="600"/>
              </a:spcBef>
              <a:buBlip>
                <a:blip r:embed="rId4"/>
              </a:buBlip>
              <a:defRPr sz="2000" b="1">
                <a:solidFill>
                  <a:schemeClr val="tx1"/>
                </a:solidFill>
                <a:latin typeface="Candara" pitchFamily="34" charset="0"/>
                <a:ea typeface="ＭＳ Ｐゴシック" pitchFamily="34" charset="-128"/>
              </a:defRPr>
            </a:lvl3pPr>
            <a:lvl4pPr marL="1492250" indent="-349250">
              <a:spcBef>
                <a:spcPts val="600"/>
              </a:spcBef>
              <a:buBlip>
                <a:blip r:embed="rId4"/>
              </a:buBlip>
              <a:defRPr b="1">
                <a:solidFill>
                  <a:schemeClr val="tx1"/>
                </a:solidFill>
                <a:latin typeface="Candara" pitchFamily="34" charset="0"/>
                <a:ea typeface="ＭＳ Ｐゴシック" pitchFamily="34" charset="-128"/>
              </a:defRPr>
            </a:lvl4pPr>
            <a:lvl5pPr indent="-336550">
              <a:spcBef>
                <a:spcPts val="600"/>
              </a:spcBef>
              <a:buBlip>
                <a:blip r:embed="rId4"/>
              </a:buBlip>
              <a:defRPr b="1">
                <a:solidFill>
                  <a:schemeClr val="tx1"/>
                </a:solidFill>
                <a:latin typeface="Candara" pitchFamily="34" charset="0"/>
                <a:ea typeface="ＭＳ Ｐゴシック" pitchFamily="34" charset="-128"/>
              </a:defRPr>
            </a:lvl5pPr>
            <a:lvl6pPr indent="-336550" eaLnBrk="0" fontAlgn="base" hangingPunct="0">
              <a:spcBef>
                <a:spcPts val="600"/>
              </a:spcBef>
              <a:spcAft>
                <a:spcPct val="0"/>
              </a:spcAft>
              <a:buBlip>
                <a:blip r:embed="rId4"/>
              </a:buBlip>
              <a:defRPr b="1">
                <a:solidFill>
                  <a:schemeClr val="tx1"/>
                </a:solidFill>
                <a:latin typeface="Candara" pitchFamily="34" charset="0"/>
                <a:ea typeface="ＭＳ Ｐゴシック" pitchFamily="34" charset="-128"/>
              </a:defRPr>
            </a:lvl6pPr>
            <a:lvl7pPr indent="-336550" eaLnBrk="0" fontAlgn="base" hangingPunct="0">
              <a:spcBef>
                <a:spcPts val="600"/>
              </a:spcBef>
              <a:spcAft>
                <a:spcPct val="0"/>
              </a:spcAft>
              <a:buBlip>
                <a:blip r:embed="rId4"/>
              </a:buBlip>
              <a:defRPr b="1">
                <a:solidFill>
                  <a:schemeClr val="tx1"/>
                </a:solidFill>
                <a:latin typeface="Candara" pitchFamily="34" charset="0"/>
                <a:ea typeface="ＭＳ Ｐゴシック" pitchFamily="34" charset="-128"/>
              </a:defRPr>
            </a:lvl7pPr>
            <a:lvl8pPr indent="-336550" eaLnBrk="0" fontAlgn="base" hangingPunct="0">
              <a:spcBef>
                <a:spcPts val="600"/>
              </a:spcBef>
              <a:spcAft>
                <a:spcPct val="0"/>
              </a:spcAft>
              <a:buBlip>
                <a:blip r:embed="rId4"/>
              </a:buBlip>
              <a:defRPr b="1">
                <a:solidFill>
                  <a:schemeClr val="tx1"/>
                </a:solidFill>
                <a:latin typeface="Candara" pitchFamily="34" charset="0"/>
                <a:ea typeface="ＭＳ Ｐゴシック" pitchFamily="34" charset="-128"/>
              </a:defRPr>
            </a:lvl8pPr>
            <a:lvl9pPr indent="-336550" eaLnBrk="0" fontAlgn="base" hangingPunct="0">
              <a:spcBef>
                <a:spcPts val="600"/>
              </a:spcBef>
              <a:spcAft>
                <a:spcPct val="0"/>
              </a:spcAft>
              <a:buBlip>
                <a:blip r:embed="rId4"/>
              </a:buBlip>
              <a:defRPr b="1">
                <a:solidFill>
                  <a:schemeClr val="tx1"/>
                </a:solidFill>
                <a:latin typeface="Candara" pitchFamily="34" charset="0"/>
                <a:ea typeface="ＭＳ Ｐゴシック" pitchFamily="34" charset="-128"/>
              </a:defRPr>
            </a:lvl9pPr>
          </a:lstStyle>
          <a:p>
            <a:pPr algn="ctr" defTabSz="914400">
              <a:spcBef>
                <a:spcPct val="0"/>
              </a:spcBef>
              <a:buFontTx/>
              <a:buNone/>
              <a:defRPr/>
            </a:pPr>
            <a:r>
              <a:rPr lang="es-MX" altLang="es-MX" sz="2000" dirty="0">
                <a:effectLst>
                  <a:outerShdw blurRad="38100" dist="38100" dir="2700000" algn="tl">
                    <a:srgbClr val="000000"/>
                  </a:outerShdw>
                </a:effectLst>
              </a:rPr>
              <a:t> </a:t>
            </a:r>
            <a:r>
              <a:rPr lang="es-MX" altLang="es-MX" sz="2000" dirty="0">
                <a:ln w="0"/>
                <a:solidFill>
                  <a:schemeClr val="accent1"/>
                </a:solidFill>
                <a:effectLst>
                  <a:outerShdw blurRad="38100" dist="25400" dir="5400000" algn="ctr" rotWithShape="0">
                    <a:srgbClr val="6E747A">
                      <a:alpha val="43000"/>
                    </a:srgbClr>
                  </a:outerShdw>
                </a:effectLst>
              </a:rPr>
              <a:t>RESULTADOS OBTENIDOS POR CADA EQUIPO DE TRABAJO </a:t>
            </a:r>
            <a:endParaRPr lang="es-MX" altLang="es-MX" sz="2000" dirty="0">
              <a:effectLst>
                <a:outerShdw blurRad="38100" dist="38100" dir="2700000" algn="tl">
                  <a:srgbClr val="000000"/>
                </a:outerShdw>
              </a:effectLs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FF67A-7D0C-4A65-BB19-73F6866B155E}"/>
              </a:ext>
            </a:extLst>
          </p:cNvPr>
          <p:cNvSpPr>
            <a:spLocks noGrp="1"/>
          </p:cNvSpPr>
          <p:nvPr>
            <p:ph type="title"/>
          </p:nvPr>
        </p:nvSpPr>
        <p:spPr>
          <a:xfrm>
            <a:off x="1176865" y="453519"/>
            <a:ext cx="6798735" cy="1303867"/>
          </a:xfrm>
        </p:spPr>
        <p:txBody>
          <a:bodyPr>
            <a:normAutofit/>
          </a:bodyPr>
          <a:lstStyle/>
          <a:p>
            <a:pPr>
              <a:defRPr/>
            </a:pPr>
            <a:r>
              <a:rPr lang="es-MX" altLang="es-MX" sz="2400">
                <a:effectLst>
                  <a:outerShdw blurRad="38100" dist="38100" dir="2700000" algn="tl">
                    <a:srgbClr val="000000"/>
                  </a:outerShdw>
                </a:effectLst>
                <a:ea typeface="ＭＳ Ｐゴシック" pitchFamily="34" charset="-128"/>
                <a:hlinkClick r:id="rId2"/>
              </a:rPr>
              <a:t>https://acidounplacer27.blogspot.com/</a:t>
            </a:r>
            <a:endParaRPr lang="es-MX" altLang="es-MX" sz="2400">
              <a:effectLst>
                <a:outerShdw blurRad="38100" dist="38100" dir="2700000" algn="tl">
                  <a:srgbClr val="000000"/>
                </a:outerShdw>
              </a:effectLst>
              <a:ea typeface="ＭＳ Ｐゴシック" pitchFamily="34" charset="-128"/>
            </a:endParaRPr>
          </a:p>
        </p:txBody>
      </p:sp>
      <p:pic>
        <p:nvPicPr>
          <p:cNvPr id="104451" name="Imagen 3">
            <a:extLst>
              <a:ext uri="{FF2B5EF4-FFF2-40B4-BE49-F238E27FC236}">
                <a16:creationId xmlns:a16="http://schemas.microsoft.com/office/drawing/2014/main" id="{19E3CF8F-2EDA-4DFA-BE31-7EB6E94BC3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5817" y="1547091"/>
            <a:ext cx="7874001" cy="452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4E49F7-E68A-4B72-BCB0-180355F2EB2A}"/>
              </a:ext>
            </a:extLst>
          </p:cNvPr>
          <p:cNvSpPr>
            <a:spLocks noGrp="1"/>
          </p:cNvSpPr>
          <p:nvPr>
            <p:ph type="title"/>
          </p:nvPr>
        </p:nvSpPr>
        <p:spPr>
          <a:xfrm>
            <a:off x="909638" y="180686"/>
            <a:ext cx="7581900" cy="1654175"/>
          </a:xfrm>
        </p:spPr>
        <p:txBody>
          <a:bodyPr/>
          <a:lstStyle/>
          <a:p>
            <a:pPr>
              <a:defRPr/>
            </a:pPr>
            <a:r>
              <a:rPr lang="es-MX" altLang="es-MX" sz="2400">
                <a:effectLst>
                  <a:outerShdw blurRad="38100" dist="38100" dir="2700000" algn="tl">
                    <a:srgbClr val="000000"/>
                  </a:outerShdw>
                </a:effectLst>
                <a:ea typeface="ＭＳ Ｐゴシック" pitchFamily="34" charset="-128"/>
                <a:hlinkClick r:id="rId2"/>
              </a:rPr>
              <a:t>https://elmeromeroblog-dequimica.blogspot.com/</a:t>
            </a:r>
            <a:endParaRPr lang="es-MX" altLang="es-MX" sz="2400">
              <a:effectLst>
                <a:outerShdw blurRad="38100" dist="38100" dir="2700000" algn="tl">
                  <a:srgbClr val="000000"/>
                </a:outerShdw>
              </a:effectLst>
              <a:ea typeface="ＭＳ Ｐゴシック" pitchFamily="34" charset="-128"/>
            </a:endParaRPr>
          </a:p>
        </p:txBody>
      </p:sp>
      <p:pic>
        <p:nvPicPr>
          <p:cNvPr id="105475" name="Imagen 2">
            <a:extLst>
              <a:ext uri="{FF2B5EF4-FFF2-40B4-BE49-F238E27FC236}">
                <a16:creationId xmlns:a16="http://schemas.microsoft.com/office/drawing/2014/main" id="{0CE28AF1-7DF0-4DEF-9664-CA04830F54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3189" y="1604818"/>
            <a:ext cx="7581901" cy="437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EADF-AFFE-794E-A33C-6D6ED6DEC221}"/>
              </a:ext>
            </a:extLst>
          </p:cNvPr>
          <p:cNvSpPr>
            <a:spLocks noGrp="1"/>
          </p:cNvSpPr>
          <p:nvPr>
            <p:ph type="title"/>
          </p:nvPr>
        </p:nvSpPr>
        <p:spPr>
          <a:xfrm>
            <a:off x="583045" y="672882"/>
            <a:ext cx="8058727" cy="1303867"/>
          </a:xfrm>
        </p:spPr>
        <p:txBody>
          <a:bodyPr>
            <a:normAutofit fontScale="90000"/>
          </a:bodyPr>
          <a:lstStyle/>
          <a:p>
            <a:r>
              <a:rPr lang="es-MX" sz="2400" b="1" dirty="0">
                <a:solidFill>
                  <a:schemeClr val="accent1">
                    <a:lumMod val="75000"/>
                  </a:schemeClr>
                </a:solidFill>
              </a:rPr>
              <a:t>DESEMPEÑO DE LOS INTEGRANTES DE CADA EQUIPO DE TRABAJO (Desempeño individual de los alumnos comprobado en el tercer examen parcial de Etimologías grecolatinas del Español.</a:t>
            </a:r>
          </a:p>
        </p:txBody>
      </p:sp>
      <p:pic>
        <p:nvPicPr>
          <p:cNvPr id="4" name="Picture 3" descr="20190124_105004.jpg">
            <a:extLst>
              <a:ext uri="{FF2B5EF4-FFF2-40B4-BE49-F238E27FC236}">
                <a16:creationId xmlns:a16="http://schemas.microsoft.com/office/drawing/2014/main" id="{78804E3C-FEC2-DE4D-B24A-0C407D582DC0}"/>
              </a:ext>
            </a:extLst>
          </p:cNvPr>
          <p:cNvPicPr>
            <a:picLocks noChangeAspect="1"/>
          </p:cNvPicPr>
          <p:nvPr/>
        </p:nvPicPr>
        <p:blipFill>
          <a:blip r:embed="rId2" cstate="email">
            <a:extLst>
              <a:ext uri="{28A0092B-C50C-407E-A947-70E740481C1C}">
                <a14:useLocalDpi xmlns:a14="http://schemas.microsoft.com/office/drawing/2010/main"/>
              </a:ext>
            </a:extLst>
          </a:blip>
          <a:srcRect t="14633" b="21599"/>
          <a:stretch>
            <a:fillRect/>
          </a:stretch>
        </p:blipFill>
        <p:spPr bwMode="auto">
          <a:xfrm>
            <a:off x="1801091" y="2112818"/>
            <a:ext cx="5622636" cy="40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4027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20190124_105029.jpg">
            <a:extLst>
              <a:ext uri="{FF2B5EF4-FFF2-40B4-BE49-F238E27FC236}">
                <a16:creationId xmlns:a16="http://schemas.microsoft.com/office/drawing/2014/main" id="{D506E2E7-17A2-4150-A3FD-C562F8520E7A}"/>
              </a:ext>
            </a:extLst>
          </p:cNvPr>
          <p:cNvPicPr>
            <a:picLocks noChangeAspect="1"/>
          </p:cNvPicPr>
          <p:nvPr/>
        </p:nvPicPr>
        <p:blipFill>
          <a:blip r:embed="rId2" cstate="email">
            <a:extLst>
              <a:ext uri="{28A0092B-C50C-407E-A947-70E740481C1C}">
                <a14:useLocalDpi xmlns:a14="http://schemas.microsoft.com/office/drawing/2010/main"/>
              </a:ext>
            </a:extLst>
          </a:blip>
          <a:srcRect t="10497" b="31693"/>
          <a:stretch>
            <a:fillRect/>
          </a:stretch>
        </p:blipFill>
        <p:spPr bwMode="auto">
          <a:xfrm>
            <a:off x="1627188" y="877454"/>
            <a:ext cx="5622925" cy="51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20190124_105049.jpg">
            <a:extLst>
              <a:ext uri="{FF2B5EF4-FFF2-40B4-BE49-F238E27FC236}">
                <a16:creationId xmlns:a16="http://schemas.microsoft.com/office/drawing/2014/main" id="{F124F509-1759-47D3-B25E-4237A40C2846}"/>
              </a:ext>
            </a:extLst>
          </p:cNvPr>
          <p:cNvPicPr>
            <a:picLocks noChangeAspect="1"/>
          </p:cNvPicPr>
          <p:nvPr/>
        </p:nvPicPr>
        <p:blipFill>
          <a:blip r:embed="rId2" cstate="email">
            <a:extLst>
              <a:ext uri="{28A0092B-C50C-407E-A947-70E740481C1C}">
                <a14:useLocalDpi xmlns:a14="http://schemas.microsoft.com/office/drawing/2010/main"/>
              </a:ext>
            </a:extLst>
          </a:blip>
          <a:srcRect t="7268" b="32176"/>
          <a:stretch>
            <a:fillRect/>
          </a:stretch>
        </p:blipFill>
        <p:spPr bwMode="auto">
          <a:xfrm>
            <a:off x="1649413" y="969818"/>
            <a:ext cx="5703887" cy="49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CuadroTexto">
            <a:extLst>
              <a:ext uri="{FF2B5EF4-FFF2-40B4-BE49-F238E27FC236}">
                <a16:creationId xmlns:a16="http://schemas.microsoft.com/office/drawing/2014/main" id="{355E860C-777B-4911-B3E3-2C7C1DEBC8B7}"/>
              </a:ext>
            </a:extLst>
          </p:cNvPr>
          <p:cNvSpPr txBox="1">
            <a:spLocks noChangeArrowheads="1"/>
          </p:cNvSpPr>
          <p:nvPr/>
        </p:nvSpPr>
        <p:spPr bwMode="auto">
          <a:xfrm>
            <a:off x="785091" y="1547380"/>
            <a:ext cx="768927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solidFill>
                  <a:schemeClr val="accent1">
                    <a:lumMod val="75000"/>
                  </a:schemeClr>
                </a:solidFill>
                <a:latin typeface="+mn-lt"/>
              </a:rPr>
              <a:t>8.3  </a:t>
            </a:r>
          </a:p>
          <a:p>
            <a:pPr algn="justLow"/>
            <a:r>
              <a:rPr lang="es-MX" altLang="es-MX" sz="2200" b="1" dirty="0">
                <a:solidFill>
                  <a:schemeClr val="accent1">
                    <a:lumMod val="75000"/>
                  </a:schemeClr>
                </a:solidFill>
                <a:latin typeface="+mn-lt"/>
              </a:rPr>
              <a:t>g) Justificación de la actividad.</a:t>
            </a:r>
          </a:p>
          <a:p>
            <a:pPr algn="justLow"/>
            <a:endParaRPr lang="es-MX" altLang="es-MX" sz="2200" b="1" dirty="0">
              <a:solidFill>
                <a:schemeClr val="accent1">
                  <a:lumMod val="75000"/>
                </a:schemeClr>
              </a:solidFill>
              <a:latin typeface="+mn-lt"/>
            </a:endParaRPr>
          </a:p>
          <a:p>
            <a:pPr algn="justLow"/>
            <a:r>
              <a:rPr lang="es-MX" altLang="es-MX" sz="2200" b="1" dirty="0">
                <a:solidFill>
                  <a:schemeClr val="accent1">
                    <a:lumMod val="75000"/>
                  </a:schemeClr>
                </a:solidFill>
                <a:latin typeface="+mn-lt"/>
              </a:rPr>
              <a:t>Evaluar al grupo en sus conocimientos básicos sobre las tres asignaturas para el saber el grado de apropiación del conocimiento en cada una de las áreas implicadas en el proyecto.</a:t>
            </a:r>
          </a:p>
          <a:p>
            <a:endParaRPr lang="es-MX" altLang="es-MX" sz="2200" dirty="0">
              <a:solidFill>
                <a:schemeClr val="accent1">
                  <a:lumMod val="75000"/>
                </a:schemeClr>
              </a:solidFill>
              <a:latin typeface="+mn-lt"/>
            </a:endParaRPr>
          </a:p>
          <a:p>
            <a:r>
              <a:rPr lang="es-MX" altLang="es-MX" sz="2200" dirty="0">
                <a:solidFill>
                  <a:schemeClr val="accent1">
                    <a:lumMod val="75000"/>
                  </a:schemeClr>
                </a:solidFill>
                <a:latin typeface="+mn-lt"/>
              </a:rPr>
              <a:t>      </a:t>
            </a:r>
          </a:p>
          <a:p>
            <a:endParaRPr lang="es-MX" altLang="es-MX" sz="2200" dirty="0">
              <a:solidFill>
                <a:schemeClr val="accent1">
                  <a:lumMod val="75000"/>
                </a:schemeClr>
              </a:solidFill>
              <a:latin typeface="+mn-lt"/>
            </a:endParaRPr>
          </a:p>
          <a:p>
            <a:endParaRPr lang="es-MX" altLang="es-MX" sz="1400" dirty="0">
              <a:solidFill>
                <a:schemeClr val="bg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8E17BA-59FD-2B4A-855E-F92E51FA7A42}"/>
              </a:ext>
            </a:extLst>
          </p:cNvPr>
          <p:cNvSpPr>
            <a:spLocks noGrp="1"/>
          </p:cNvSpPr>
          <p:nvPr>
            <p:ph type="title"/>
          </p:nvPr>
        </p:nvSpPr>
        <p:spPr>
          <a:xfrm>
            <a:off x="781050" y="704273"/>
            <a:ext cx="7581900" cy="5230090"/>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s-MX" sz="4500" b="1" dirty="0">
                <a:ln/>
                <a:solidFill>
                  <a:schemeClr val="accent3"/>
                </a:solidFill>
              </a:rPr>
              <a:t>14. LISTA DE CAMBIOS REALIZADOS A LA ESTRUCTURA DEL PROYECTO INTERDISCIPLINARIO ORIGINAL.</a:t>
            </a:r>
          </a:p>
        </p:txBody>
      </p:sp>
    </p:spTree>
    <p:extLst>
      <p:ext uri="{BB962C8B-B14F-4D97-AF65-F5344CB8AC3E}">
        <p14:creationId xmlns:p14="http://schemas.microsoft.com/office/powerpoint/2010/main" val="37504076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50F9377-CC39-1145-9193-14B0E7AFF95F}"/>
              </a:ext>
            </a:extLst>
          </p:cNvPr>
          <p:cNvSpPr>
            <a:spLocks noGrp="1"/>
          </p:cNvSpPr>
          <p:nvPr>
            <p:ph idx="1"/>
          </p:nvPr>
        </p:nvSpPr>
        <p:spPr>
          <a:xfrm>
            <a:off x="837045" y="1258453"/>
            <a:ext cx="7469909" cy="4503497"/>
          </a:xfrm>
        </p:spPr>
        <p:txBody>
          <a:bodyPr>
            <a:normAutofit/>
          </a:bodyPr>
          <a:lstStyle/>
          <a:p>
            <a:pPr algn="justLow"/>
            <a:r>
              <a:rPr lang="es-MX" sz="2300" b="1" dirty="0">
                <a:solidFill>
                  <a:schemeClr val="accent1">
                    <a:lumMod val="75000"/>
                  </a:schemeClr>
                </a:solidFill>
              </a:rPr>
              <a:t>El proyecto interdisciplinario en general no tuvo cambios, desde un principio la idea original, es decir, el título mismo del proyecto se mantuvo igual. </a:t>
            </a:r>
          </a:p>
          <a:p>
            <a:pPr algn="justLow"/>
            <a:r>
              <a:rPr lang="es-MX" sz="2300" b="1" dirty="0">
                <a:solidFill>
                  <a:schemeClr val="accent1">
                    <a:lumMod val="75000"/>
                  </a:schemeClr>
                </a:solidFill>
              </a:rPr>
              <a:t>Los únicos cambios significativos fueron los de los profesores responsables de la asignatura de matemáticas. En la realización de la etapa I y II hubo tres profesores de esta asignatura.</a:t>
            </a:r>
          </a:p>
          <a:p>
            <a:pPr algn="justLow"/>
            <a:endParaRPr lang="es-MX" sz="2300" b="1" dirty="0">
              <a:solidFill>
                <a:schemeClr val="accent1">
                  <a:lumMod val="75000"/>
                </a:schemeClr>
              </a:solidFill>
            </a:endParaRPr>
          </a:p>
        </p:txBody>
      </p:sp>
    </p:spTree>
    <p:extLst>
      <p:ext uri="{BB962C8B-B14F-4D97-AF65-F5344CB8AC3E}">
        <p14:creationId xmlns:p14="http://schemas.microsoft.com/office/powerpoint/2010/main" val="2489925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CuadroTexto">
            <a:extLst>
              <a:ext uri="{FF2B5EF4-FFF2-40B4-BE49-F238E27FC236}">
                <a16:creationId xmlns:a16="http://schemas.microsoft.com/office/drawing/2014/main" id="{A2C792DB-1F3E-465F-8F1F-4C769961634B}"/>
              </a:ext>
            </a:extLst>
          </p:cNvPr>
          <p:cNvSpPr txBox="1">
            <a:spLocks noChangeArrowheads="1"/>
          </p:cNvSpPr>
          <p:nvPr/>
        </p:nvSpPr>
        <p:spPr bwMode="auto">
          <a:xfrm>
            <a:off x="883226" y="1189182"/>
            <a:ext cx="7487229"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000" b="1" dirty="0">
                <a:solidFill>
                  <a:schemeClr val="accent1">
                    <a:lumMod val="75000"/>
                  </a:schemeClr>
                </a:solidFill>
                <a:latin typeface="+mn-lt"/>
              </a:rPr>
              <a:t>8.4  </a:t>
            </a:r>
          </a:p>
          <a:p>
            <a:r>
              <a:rPr lang="es-MX" altLang="es-MX" sz="2000" b="1" dirty="0">
                <a:solidFill>
                  <a:schemeClr val="accent1">
                    <a:lumMod val="75000"/>
                  </a:schemeClr>
                </a:solidFill>
                <a:latin typeface="+mn-lt"/>
              </a:rPr>
              <a:t>h) Descripción de apertura de la actividad.</a:t>
            </a:r>
          </a:p>
          <a:p>
            <a:endParaRPr lang="es-MX" altLang="es-MX" sz="2000" b="1" dirty="0">
              <a:solidFill>
                <a:schemeClr val="accent1">
                  <a:lumMod val="75000"/>
                </a:schemeClr>
              </a:solidFill>
              <a:latin typeface="+mn-lt"/>
            </a:endParaRPr>
          </a:p>
          <a:p>
            <a:pPr algn="justLow"/>
            <a:r>
              <a:rPr lang="es-MX" altLang="es-MX" sz="2000" b="1" dirty="0">
                <a:solidFill>
                  <a:schemeClr val="accent1">
                    <a:lumMod val="75000"/>
                  </a:schemeClr>
                </a:solidFill>
                <a:latin typeface="+mn-lt"/>
              </a:rPr>
              <a:t>Inicio: Presentación plenaria de los docentes responsables del proyecto.</a:t>
            </a:r>
          </a:p>
          <a:p>
            <a:pPr algn="justLow"/>
            <a:r>
              <a:rPr lang="es-MX" altLang="es-MX" sz="2000" b="1" dirty="0">
                <a:solidFill>
                  <a:schemeClr val="accent1">
                    <a:lumMod val="75000"/>
                  </a:schemeClr>
                </a:solidFill>
                <a:latin typeface="+mn-lt"/>
              </a:rPr>
              <a:t>Se proyectó en formato PPT  una presentación a los alumnos dando a conocer los lineamientos  generales a seguir durante el desarrollo del mismo.</a:t>
            </a:r>
          </a:p>
          <a:p>
            <a:endParaRPr lang="es-MX" altLang="es-MX" sz="1400" b="1" dirty="0">
              <a:solidFill>
                <a:schemeClr val="accent1">
                  <a:lumMod val="75000"/>
                </a:schemeClr>
              </a:solidFill>
              <a:latin typeface="+mn-lt"/>
            </a:endParaRPr>
          </a:p>
          <a:p>
            <a:endParaRPr lang="es-MX" altLang="es-MX" sz="14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Rectángulo">
            <a:extLst>
              <a:ext uri="{FF2B5EF4-FFF2-40B4-BE49-F238E27FC236}">
                <a16:creationId xmlns:a16="http://schemas.microsoft.com/office/drawing/2014/main" id="{2F87C2DF-70D8-4583-AC3C-65F50D70A8CB}"/>
              </a:ext>
            </a:extLst>
          </p:cNvPr>
          <p:cNvSpPr>
            <a:spLocks noChangeArrowheads="1"/>
          </p:cNvSpPr>
          <p:nvPr/>
        </p:nvSpPr>
        <p:spPr bwMode="auto">
          <a:xfrm>
            <a:off x="1104106" y="1288329"/>
            <a:ext cx="69357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solidFill>
                  <a:schemeClr val="accent1">
                    <a:lumMod val="75000"/>
                  </a:schemeClr>
                </a:solidFill>
                <a:latin typeface="+mn-lt"/>
              </a:rPr>
              <a:t>8.5 </a:t>
            </a:r>
          </a:p>
          <a:p>
            <a:r>
              <a:rPr lang="es-MX" altLang="es-MX" sz="2200" b="1" dirty="0">
                <a:solidFill>
                  <a:schemeClr val="accent1">
                    <a:lumMod val="75000"/>
                  </a:schemeClr>
                </a:solidFill>
                <a:latin typeface="+mn-lt"/>
              </a:rPr>
              <a:t>i) Descripción del desarrollo de la actividad.</a:t>
            </a:r>
          </a:p>
          <a:p>
            <a:endParaRPr lang="es-MX" altLang="es-MX" sz="2200" b="1" dirty="0">
              <a:solidFill>
                <a:schemeClr val="accent1">
                  <a:lumMod val="75000"/>
                </a:schemeClr>
              </a:solidFill>
              <a:latin typeface="+mn-lt"/>
            </a:endParaRPr>
          </a:p>
          <a:p>
            <a:pPr algn="justLow"/>
            <a:r>
              <a:rPr lang="es-MX" altLang="es-MX" sz="2200" b="1" dirty="0">
                <a:solidFill>
                  <a:schemeClr val="accent1">
                    <a:lumMod val="75000"/>
                  </a:schemeClr>
                </a:solidFill>
                <a:latin typeface="+mn-lt"/>
              </a:rPr>
              <a:t>Se organizó a los alumnos en equipos conformados por cinco integrantes cada uno.</a:t>
            </a:r>
          </a:p>
          <a:p>
            <a:pPr algn="justLow"/>
            <a:r>
              <a:rPr lang="es-MX" altLang="es-MX" sz="2200" b="1" dirty="0">
                <a:solidFill>
                  <a:schemeClr val="accent1">
                    <a:lumMod val="75000"/>
                  </a:schemeClr>
                </a:solidFill>
                <a:latin typeface="+mn-lt"/>
              </a:rPr>
              <a:t>Se procedió a entregar un cuestionario de cinco preguntas por asignatura.</a:t>
            </a:r>
          </a:p>
          <a:p>
            <a:pPr algn="justLow"/>
            <a:r>
              <a:rPr lang="es-MX" altLang="es-MX" sz="2200" b="1" dirty="0">
                <a:solidFill>
                  <a:schemeClr val="accent1">
                    <a:lumMod val="75000"/>
                  </a:schemeClr>
                </a:solidFill>
                <a:latin typeface="+mn-lt"/>
              </a:rPr>
              <a:t>Se otorgaron tres minutos por asignatura para la resolución de dicho cuestionario.</a:t>
            </a:r>
          </a:p>
          <a:p>
            <a:endParaRPr lang="es-MX" altLang="es-MX"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2 Rectángulo">
            <a:extLst>
              <a:ext uri="{FF2B5EF4-FFF2-40B4-BE49-F238E27FC236}">
                <a16:creationId xmlns:a16="http://schemas.microsoft.com/office/drawing/2014/main" id="{4EBCE1F5-B0BE-48CA-BD86-30EB477888E9}"/>
              </a:ext>
            </a:extLst>
          </p:cNvPr>
          <p:cNvSpPr>
            <a:spLocks noChangeArrowheads="1"/>
          </p:cNvSpPr>
          <p:nvPr/>
        </p:nvSpPr>
        <p:spPr bwMode="auto">
          <a:xfrm>
            <a:off x="941388" y="1176338"/>
            <a:ext cx="693578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solidFill>
                  <a:schemeClr val="accent1">
                    <a:lumMod val="75000"/>
                  </a:schemeClr>
                </a:solidFill>
                <a:latin typeface="+mn-lt"/>
              </a:rPr>
              <a:t>8.6 </a:t>
            </a:r>
          </a:p>
          <a:p>
            <a:r>
              <a:rPr lang="es-MX" altLang="es-MX" sz="2200" b="1" dirty="0">
                <a:solidFill>
                  <a:schemeClr val="accent1">
                    <a:lumMod val="75000"/>
                  </a:schemeClr>
                </a:solidFill>
                <a:latin typeface="+mn-lt"/>
              </a:rPr>
              <a:t>j) Descripción del cierre de la actividad.</a:t>
            </a:r>
          </a:p>
          <a:p>
            <a:endParaRPr lang="es-MX" altLang="es-MX" sz="2200" b="1" dirty="0">
              <a:solidFill>
                <a:schemeClr val="accent1">
                  <a:lumMod val="75000"/>
                </a:schemeClr>
              </a:solidFill>
              <a:latin typeface="+mn-lt"/>
            </a:endParaRPr>
          </a:p>
          <a:p>
            <a:pPr algn="justLow"/>
            <a:r>
              <a:rPr lang="es-MX" altLang="es-MX" sz="2200" b="1" dirty="0">
                <a:solidFill>
                  <a:schemeClr val="accent1">
                    <a:lumMod val="75000"/>
                  </a:schemeClr>
                </a:solidFill>
                <a:latin typeface="+mn-lt"/>
              </a:rPr>
              <a:t>Al finalizar el cuestionario se procedió a preguntar de manera verbal a los alumnos cómo consideraban que se vinculaban estas tres materias y cuál sería el beneficio para ellos.</a:t>
            </a:r>
          </a:p>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Evidencia de cuestionario diagnóstico.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Rectángulo">
            <a:extLst>
              <a:ext uri="{FF2B5EF4-FFF2-40B4-BE49-F238E27FC236}">
                <a16:creationId xmlns:a16="http://schemas.microsoft.com/office/drawing/2014/main" id="{52F978E1-B0C4-4954-AC13-E3573B8A657F}"/>
              </a:ext>
            </a:extLst>
          </p:cNvPr>
          <p:cNvSpPr>
            <a:spLocks noChangeArrowheads="1"/>
          </p:cNvSpPr>
          <p:nvPr/>
        </p:nvSpPr>
        <p:spPr bwMode="auto">
          <a:xfrm>
            <a:off x="941388" y="1157288"/>
            <a:ext cx="69357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solidFill>
                  <a:schemeClr val="accent1">
                    <a:lumMod val="75000"/>
                  </a:schemeClr>
                </a:solidFill>
                <a:latin typeface="+mn-lt"/>
              </a:rPr>
              <a:t>8.7 </a:t>
            </a:r>
          </a:p>
          <a:p>
            <a:r>
              <a:rPr lang="es-MX" altLang="es-MX" sz="2200" b="1" dirty="0">
                <a:solidFill>
                  <a:schemeClr val="accent1">
                    <a:lumMod val="75000"/>
                  </a:schemeClr>
                </a:solidFill>
                <a:latin typeface="+mn-lt"/>
              </a:rPr>
              <a:t>k) Descripción de lo que se hará con los resultados de la actividad.</a:t>
            </a:r>
          </a:p>
          <a:p>
            <a:endParaRPr lang="es-MX" altLang="es-MX" sz="2200" b="1" dirty="0">
              <a:solidFill>
                <a:schemeClr val="accent1">
                  <a:lumMod val="75000"/>
                </a:schemeClr>
              </a:solidFill>
              <a:latin typeface="+mn-lt"/>
            </a:endParaRPr>
          </a:p>
          <a:p>
            <a:pPr algn="justLow"/>
            <a:r>
              <a:rPr lang="es-MX" altLang="es-MX" sz="2200" b="1" dirty="0">
                <a:solidFill>
                  <a:schemeClr val="accent1">
                    <a:lumMod val="75000"/>
                  </a:schemeClr>
                </a:solidFill>
                <a:latin typeface="+mn-lt"/>
              </a:rPr>
              <a:t>Se procedió a contrastar los conocimientos previos que los alumnos presentaban al inicio de cada una de las materias involucradas con los blogs que se generarán al finalizar la actividad.</a:t>
            </a:r>
          </a:p>
          <a:p>
            <a:endParaRPr lang="es-MX" altLang="es-MX" sz="2200" b="1" dirty="0">
              <a:solidFill>
                <a:schemeClr val="accent1">
                  <a:lumMod val="75000"/>
                </a:schemeClr>
              </a:solidFill>
              <a:latin typeface="+mn-lt"/>
            </a:endParaRPr>
          </a:p>
          <a:p>
            <a:endParaRPr lang="es-MX" altLang="es-MX"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a16="http://schemas.microsoft.com/office/drawing/2014/main" id="{0B7EFF7D-7128-4FB0-A278-40EC3CCBD03E}"/>
              </a:ext>
            </a:extLst>
          </p:cNvPr>
          <p:cNvSpPr/>
          <p:nvPr/>
        </p:nvSpPr>
        <p:spPr>
          <a:xfrm>
            <a:off x="723106" y="877599"/>
            <a:ext cx="7728167" cy="5170646"/>
          </a:xfrm>
          <a:prstGeom prst="rect">
            <a:avLst/>
          </a:prstGeom>
        </p:spPr>
        <p:txBody>
          <a:bodyPr wrap="square">
            <a:spAutoFit/>
          </a:bodyPr>
          <a:lstStyle/>
          <a:p>
            <a:pPr>
              <a:defRPr/>
            </a:pPr>
            <a:r>
              <a:rPr lang="es-MX" sz="2200" b="1" dirty="0">
                <a:solidFill>
                  <a:schemeClr val="accent1">
                    <a:lumMod val="75000"/>
                  </a:schemeClr>
                </a:solidFill>
                <a:latin typeface="+mn-lt"/>
              </a:rPr>
              <a:t>8.8 </a:t>
            </a:r>
          </a:p>
          <a:p>
            <a:pPr>
              <a:defRPr/>
            </a:pPr>
            <a:r>
              <a:rPr lang="es-MX" sz="2200" b="1" dirty="0">
                <a:solidFill>
                  <a:schemeClr val="accent1">
                    <a:lumMod val="75000"/>
                  </a:schemeClr>
                </a:solidFill>
                <a:latin typeface="+mn-lt"/>
              </a:rPr>
              <a:t>i) Análisis. Contrastación de lo esperado y lo sucedido.</a:t>
            </a:r>
          </a:p>
          <a:p>
            <a:pPr>
              <a:defRPr/>
            </a:pPr>
            <a:endParaRPr lang="es-MX" sz="2200" b="1" dirty="0">
              <a:solidFill>
                <a:schemeClr val="accent1">
                  <a:lumMod val="75000"/>
                </a:schemeClr>
              </a:solidFill>
              <a:latin typeface="+mn-lt"/>
            </a:endParaRPr>
          </a:p>
          <a:p>
            <a:pPr marL="342900" indent="-342900" algn="just">
              <a:buFontTx/>
              <a:buAutoNum type="arabicParenR"/>
              <a:defRPr/>
            </a:pPr>
            <a:r>
              <a:rPr lang="es-MX" sz="2200" b="1" dirty="0">
                <a:solidFill>
                  <a:schemeClr val="accent1">
                    <a:lumMod val="75000"/>
                  </a:schemeClr>
                </a:solidFill>
                <a:latin typeface="+mn-lt"/>
              </a:rPr>
              <a:t>Logros alcanzados: los alumnos presentaron un grado de apropiación de los conceptos interdisciplinarios mayores a los iniciales. Que los alumnos conocieran lo qué es un blog y la relación que este puede guardar con distintas asignaturas que le resulten en un mejor aprovechamiento de sus herramientas educativas.</a:t>
            </a:r>
          </a:p>
          <a:p>
            <a:pPr>
              <a:defRPr/>
            </a:pPr>
            <a:endParaRPr lang="es-MX" sz="2200" b="1" dirty="0">
              <a:solidFill>
                <a:schemeClr val="accent1">
                  <a:lumMod val="75000"/>
                </a:schemeClr>
              </a:solidFill>
              <a:latin typeface="+mn-lt"/>
            </a:endParaRPr>
          </a:p>
          <a:p>
            <a:pPr algn="just">
              <a:defRPr/>
            </a:pPr>
            <a:r>
              <a:rPr lang="es-MX" sz="2200" b="1" dirty="0">
                <a:solidFill>
                  <a:schemeClr val="accent1">
                    <a:lumMod val="75000"/>
                  </a:schemeClr>
                </a:solidFill>
                <a:latin typeface="+mn-lt"/>
              </a:rPr>
              <a:t> 2) Tomar en consideración el eje transversal correspondiente a los valores para crear conciencia sobe el uso desmedido que hacen de los dispositivos electrónicos para fines no educativos y cómo les podrían resultar beneficiosos a nivel académico si fuesen mejor aprovechados.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 Rectángulo">
            <a:extLst>
              <a:ext uri="{FF2B5EF4-FFF2-40B4-BE49-F238E27FC236}">
                <a16:creationId xmlns:a16="http://schemas.microsoft.com/office/drawing/2014/main" id="{0476EDB2-0343-4D3A-BE51-642CF8C0DB1B}"/>
              </a:ext>
            </a:extLst>
          </p:cNvPr>
          <p:cNvSpPr>
            <a:spLocks noChangeArrowheads="1"/>
          </p:cNvSpPr>
          <p:nvPr/>
        </p:nvSpPr>
        <p:spPr bwMode="auto">
          <a:xfrm>
            <a:off x="892320" y="1270722"/>
            <a:ext cx="747813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solidFill>
                  <a:schemeClr val="accent1">
                    <a:lumMod val="75000"/>
                  </a:schemeClr>
                </a:solidFill>
                <a:latin typeface="+mn-lt"/>
              </a:rPr>
              <a:t>8.9 </a:t>
            </a:r>
          </a:p>
          <a:p>
            <a:r>
              <a:rPr lang="es-MX" altLang="es-MX" sz="2200" b="1" dirty="0">
                <a:solidFill>
                  <a:schemeClr val="accent1">
                    <a:lumMod val="75000"/>
                  </a:schemeClr>
                </a:solidFill>
                <a:latin typeface="+mn-lt"/>
              </a:rPr>
              <a:t>m) Toma de decisiones.</a:t>
            </a:r>
          </a:p>
          <a:p>
            <a:endParaRPr lang="es-MX" altLang="es-MX" sz="2200" b="1" dirty="0">
              <a:solidFill>
                <a:schemeClr val="accent1">
                  <a:lumMod val="75000"/>
                </a:schemeClr>
              </a:solidFill>
              <a:latin typeface="+mn-lt"/>
            </a:endParaRPr>
          </a:p>
          <a:p>
            <a:pPr algn="justLow"/>
            <a:r>
              <a:rPr lang="es-MX" altLang="es-MX" sz="2200" b="1" dirty="0">
                <a:solidFill>
                  <a:schemeClr val="accent1">
                    <a:lumMod val="75000"/>
                  </a:schemeClr>
                </a:solidFill>
                <a:latin typeface="+mn-lt"/>
              </a:rPr>
              <a:t>Se decidió incluir una reflexión por parte de los alumnos dentro del desarrollo de las actividades posteriores referente al mejor uso de herramientas tecnológicas y su aprovechamiento en favor de actividades académicas.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873BCA7-9533-4E2B-9ABD-A1B0DE7254BE}"/>
              </a:ext>
            </a:extLst>
          </p:cNvPr>
          <p:cNvSpPr>
            <a:spLocks noGrp="1"/>
          </p:cNvSpPr>
          <p:nvPr>
            <p:ph type="title"/>
          </p:nvPr>
        </p:nvSpPr>
        <p:spPr>
          <a:xfrm>
            <a:off x="781050" y="1370734"/>
            <a:ext cx="7581900" cy="3847811"/>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s-MX" b="1" dirty="0">
                <a:ln/>
                <a:solidFill>
                  <a:schemeClr val="accent3"/>
                </a:solidFill>
              </a:rPr>
              <a:t>8. Herramientas y Evidencias de clase interdisciplinaria de inicio de proyecto.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3017-B64E-4CD6-B88F-55ECAD195E1C}"/>
              </a:ext>
            </a:extLst>
          </p:cNvPr>
          <p:cNvSpPr>
            <a:spLocks noGrp="1"/>
          </p:cNvSpPr>
          <p:nvPr>
            <p:ph type="title"/>
          </p:nvPr>
        </p:nvSpPr>
        <p:spPr>
          <a:xfrm>
            <a:off x="883372" y="981868"/>
            <a:ext cx="7581900" cy="1150938"/>
          </a:xfrm>
        </p:spPr>
        <p:txBody>
          <a:bodyPr/>
          <a:lstStyle/>
          <a:p>
            <a:pPr eaLnBrk="1" hangingPunct="1">
              <a:defRPr/>
            </a:pPr>
            <a:r>
              <a:rPr lang="es-ES_tradnl" altLang="es-MX" sz="2800">
                <a:solidFill>
                  <a:srgbClr val="4F750D"/>
                </a:solidFill>
                <a:effectLst>
                  <a:outerShdw blurRad="38100" dist="38100" dir="2700000" algn="tl">
                    <a:srgbClr val="000000"/>
                  </a:outerShdw>
                </a:effectLst>
                <a:ea typeface="ＭＳ Ｐゴシック" pitchFamily="34" charset="-128"/>
              </a:rPr>
              <a:t>PROFESORES RESPONSABLES DEL PROYECTO</a:t>
            </a:r>
            <a:endParaRPr lang="en-US" altLang="es-MX" sz="2800">
              <a:solidFill>
                <a:srgbClr val="4F750D"/>
              </a:solidFill>
              <a:effectLst>
                <a:outerShdw blurRad="38100" dist="38100" dir="2700000" algn="tl">
                  <a:srgbClr val="000000"/>
                </a:outerShdw>
              </a:effectLst>
              <a:ea typeface="ＭＳ Ｐゴシック" pitchFamily="34" charset="-128"/>
            </a:endParaRPr>
          </a:p>
        </p:txBody>
      </p:sp>
      <p:sp>
        <p:nvSpPr>
          <p:cNvPr id="3" name="Content Placeholder 2">
            <a:extLst>
              <a:ext uri="{FF2B5EF4-FFF2-40B4-BE49-F238E27FC236}">
                <a16:creationId xmlns:a16="http://schemas.microsoft.com/office/drawing/2014/main" id="{293725F9-A00B-4AD2-9B0E-49BA8159442F}"/>
              </a:ext>
            </a:extLst>
          </p:cNvPr>
          <p:cNvSpPr>
            <a:spLocks noGrp="1"/>
          </p:cNvSpPr>
          <p:nvPr>
            <p:ph idx="1"/>
          </p:nvPr>
        </p:nvSpPr>
        <p:spPr>
          <a:xfrm>
            <a:off x="883372" y="2768601"/>
            <a:ext cx="7581900" cy="2532062"/>
          </a:xfrm>
        </p:spPr>
        <p:txBody>
          <a:bodyPr/>
          <a:lstStyle/>
          <a:p>
            <a:pPr eaLnBrk="1" hangingPunct="1">
              <a:defRPr/>
            </a:pPr>
            <a:r>
              <a:rPr lang="es-ES_tradnl" altLang="es-MX" sz="2800">
                <a:solidFill>
                  <a:srgbClr val="0A68AD"/>
                </a:solidFill>
                <a:effectLst>
                  <a:outerShdw blurRad="38100" dist="38100" dir="2700000" algn="tl">
                    <a:srgbClr val="000000"/>
                  </a:outerShdw>
                </a:effectLst>
                <a:ea typeface="ＭＳ Ｐゴシック" pitchFamily="34" charset="-128"/>
              </a:rPr>
              <a:t>María Esmeralda Herrera Rojas – </a:t>
            </a:r>
            <a:r>
              <a:rPr lang="es-ES_tradnl" altLang="es-MX" sz="2800">
                <a:solidFill>
                  <a:srgbClr val="4F750D"/>
                </a:solidFill>
                <a:effectLst>
                  <a:outerShdw blurRad="38100" dist="38100" dir="2700000" algn="tl">
                    <a:srgbClr val="000000"/>
                  </a:outerShdw>
                </a:effectLst>
                <a:ea typeface="ＭＳ Ｐゴシック" pitchFamily="34" charset="-128"/>
              </a:rPr>
              <a:t>Química</a:t>
            </a:r>
          </a:p>
          <a:p>
            <a:pPr eaLnBrk="1" hangingPunct="1">
              <a:defRPr/>
            </a:pPr>
            <a:r>
              <a:rPr lang="es-ES_tradnl" altLang="es-MX" sz="2800">
                <a:solidFill>
                  <a:srgbClr val="0A68AD"/>
                </a:solidFill>
                <a:effectLst>
                  <a:outerShdw blurRad="38100" dist="38100" dir="2700000" algn="tl">
                    <a:srgbClr val="000000"/>
                  </a:outerShdw>
                </a:effectLst>
                <a:ea typeface="ＭＳ Ｐゴシック" pitchFamily="34" charset="-128"/>
              </a:rPr>
              <a:t>Carmen Berenice Romero Robles – </a:t>
            </a:r>
            <a:r>
              <a:rPr lang="es-ES_tradnl" altLang="es-MX" sz="2800">
                <a:solidFill>
                  <a:srgbClr val="4F750D"/>
                </a:solidFill>
                <a:effectLst>
                  <a:outerShdw blurRad="38100" dist="38100" dir="2700000" algn="tl">
                    <a:srgbClr val="000000"/>
                  </a:outerShdw>
                </a:effectLst>
                <a:ea typeface="ＭＳ Ｐゴシック" pitchFamily="34" charset="-128"/>
              </a:rPr>
              <a:t>Etimologías Grecolatinas del Español</a:t>
            </a:r>
          </a:p>
          <a:p>
            <a:pPr eaLnBrk="1" hangingPunct="1">
              <a:defRPr/>
            </a:pPr>
            <a:r>
              <a:rPr lang="es-ES_tradnl" altLang="es-MX" sz="2800">
                <a:solidFill>
                  <a:srgbClr val="0A68AD"/>
                </a:solidFill>
                <a:effectLst>
                  <a:outerShdw blurRad="38100" dist="38100" dir="2700000" algn="tl">
                    <a:srgbClr val="000000"/>
                  </a:outerShdw>
                </a:effectLst>
                <a:ea typeface="ＭＳ Ｐゴシック" pitchFamily="34" charset="-128"/>
              </a:rPr>
              <a:t>Rigoberto Domínguez Suriano– </a:t>
            </a:r>
            <a:r>
              <a:rPr lang="es-ES_tradnl" altLang="es-MX" sz="2800">
                <a:solidFill>
                  <a:srgbClr val="4F750D"/>
                </a:solidFill>
                <a:effectLst>
                  <a:outerShdw blurRad="38100" dist="38100" dir="2700000" algn="tl">
                    <a:srgbClr val="000000"/>
                  </a:outerShdw>
                </a:effectLst>
                <a:ea typeface="ＭＳ Ｐゴシック" pitchFamily="34" charset="-128"/>
              </a:rPr>
              <a:t>Matemáticas</a:t>
            </a:r>
            <a:r>
              <a:rPr lang="es-ES_tradnl" altLang="es-MX" sz="2800">
                <a:solidFill>
                  <a:srgbClr val="0A68AD"/>
                </a:solidFill>
                <a:effectLst>
                  <a:outerShdw blurRad="38100" dist="38100" dir="2700000" algn="tl">
                    <a:srgbClr val="000000"/>
                  </a:outerShdw>
                </a:effectLst>
                <a:ea typeface="ＭＳ Ｐゴシック" pitchFamily="34" charset="-128"/>
              </a:rPr>
              <a:t> </a:t>
            </a:r>
            <a:endParaRPr lang="en-US" altLang="es-MX" sz="2800">
              <a:solidFill>
                <a:srgbClr val="0A68AD"/>
              </a:solidFill>
              <a:effectLst>
                <a:outerShdw blurRad="38100" dist="38100" dir="2700000" algn="tl">
                  <a:srgbClr val="000000"/>
                </a:outerShdw>
              </a:effectLst>
              <a:ea typeface="ＭＳ Ｐゴシック" pitchFamily="34" charset="-128"/>
            </a:endParaRPr>
          </a:p>
          <a:p>
            <a:pPr eaLnBrk="1" hangingPunct="1">
              <a:defRPr/>
            </a:pPr>
            <a:endParaRPr lang="en-US" altLang="es-MX">
              <a:effectLst>
                <a:outerShdw blurRad="38100" dist="38100" dir="2700000" algn="tl">
                  <a:srgbClr val="000000"/>
                </a:outerShdw>
              </a:effectLst>
              <a:ea typeface="ＭＳ Ｐゴシック"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0DAC-AC22-4B7C-8F04-609DF52CCF05}"/>
              </a:ext>
            </a:extLst>
          </p:cNvPr>
          <p:cNvSpPr>
            <a:spLocks noGrp="1"/>
          </p:cNvSpPr>
          <p:nvPr>
            <p:ph type="title"/>
          </p:nvPr>
        </p:nvSpPr>
        <p:spPr>
          <a:xfrm>
            <a:off x="623888" y="456044"/>
            <a:ext cx="7870825" cy="1114138"/>
          </a:xfrm>
        </p:spPr>
        <p:txBody>
          <a:bodyPr>
            <a:normAutofit/>
          </a:bodyPr>
          <a:lstStyle/>
          <a:p>
            <a:pPr eaLnBrk="1" hangingPunct="1">
              <a:defRPr/>
            </a:pPr>
            <a:r>
              <a:rPr lang="es-ES_tradnl" altLang="es-MX" sz="2000" dirty="0">
                <a:solidFill>
                  <a:srgbClr val="0A68AD"/>
                </a:solidFill>
                <a:effectLst>
                  <a:outerShdw blurRad="38100" dist="38100" dir="2700000" algn="tl">
                    <a:srgbClr val="000000"/>
                  </a:outerShdw>
                </a:effectLst>
                <a:ea typeface="ＭＳ Ｐゴシック" pitchFamily="34" charset="-128"/>
              </a:rPr>
              <a:t>PRESENTACIÓN DEL PROYECTO CONEXIONES A LOS ALUMNOS POR PARTE DE LOS TRES PROFESORES ENCARGADOS.</a:t>
            </a:r>
            <a:endParaRPr lang="en-US" altLang="es-MX" sz="2000" dirty="0">
              <a:solidFill>
                <a:srgbClr val="0A68AD"/>
              </a:solidFill>
              <a:effectLst>
                <a:outerShdw blurRad="38100" dist="38100" dir="2700000" algn="tl">
                  <a:srgbClr val="000000"/>
                </a:outerShdw>
              </a:effectLst>
              <a:ea typeface="ＭＳ Ｐゴシック" pitchFamily="34" charset="-128"/>
            </a:endParaRPr>
          </a:p>
        </p:txBody>
      </p:sp>
      <p:pic>
        <p:nvPicPr>
          <p:cNvPr id="33795" name="Picture 2" descr="20190124_100745.jpg">
            <a:extLst>
              <a:ext uri="{FF2B5EF4-FFF2-40B4-BE49-F238E27FC236}">
                <a16:creationId xmlns:a16="http://schemas.microsoft.com/office/drawing/2014/main" id="{0E791D86-DB14-48C0-8215-19053630951C}"/>
              </a:ext>
            </a:extLst>
          </p:cNvPr>
          <p:cNvPicPr>
            <a:picLocks noChangeAspect="1"/>
          </p:cNvPicPr>
          <p:nvPr/>
        </p:nvPicPr>
        <p:blipFill>
          <a:blip r:embed="rId2" cstate="email">
            <a:extLst>
              <a:ext uri="{28A0092B-C50C-407E-A947-70E740481C1C}">
                <a14:useLocalDpi xmlns:a14="http://schemas.microsoft.com/office/drawing/2010/main"/>
              </a:ext>
            </a:extLst>
          </a:blip>
          <a:srcRect l="7104" t="11456" r="6824"/>
          <a:stretch>
            <a:fillRect/>
          </a:stretch>
        </p:blipFill>
        <p:spPr bwMode="auto">
          <a:xfrm>
            <a:off x="649287" y="1662544"/>
            <a:ext cx="7870825" cy="46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20190124_101558.jpg">
            <a:extLst>
              <a:ext uri="{FF2B5EF4-FFF2-40B4-BE49-F238E27FC236}">
                <a16:creationId xmlns:a16="http://schemas.microsoft.com/office/drawing/2014/main" id="{1D0F3E9D-A348-4A08-854D-19D109612B0F}"/>
              </a:ext>
            </a:extLst>
          </p:cNvPr>
          <p:cNvPicPr>
            <a:picLocks noChangeAspect="1"/>
          </p:cNvPicPr>
          <p:nvPr/>
        </p:nvPicPr>
        <p:blipFill>
          <a:blip r:embed="rId2" cstate="email">
            <a:extLst>
              <a:ext uri="{28A0092B-C50C-407E-A947-70E740481C1C}">
                <a14:useLocalDpi xmlns:a14="http://schemas.microsoft.com/office/drawing/2010/main"/>
              </a:ext>
            </a:extLst>
          </a:blip>
          <a:srcRect l="2422" t="9573" r="2786"/>
          <a:stretch>
            <a:fillRect/>
          </a:stretch>
        </p:blipFill>
        <p:spPr bwMode="auto">
          <a:xfrm>
            <a:off x="808182" y="948531"/>
            <a:ext cx="7527636"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20190124_101315.jpg">
            <a:extLst>
              <a:ext uri="{FF2B5EF4-FFF2-40B4-BE49-F238E27FC236}">
                <a16:creationId xmlns:a16="http://schemas.microsoft.com/office/drawing/2014/main" id="{A96E7A14-9747-4C41-9245-9568D87A708C}"/>
              </a:ext>
            </a:extLst>
          </p:cNvPr>
          <p:cNvPicPr>
            <a:picLocks noChangeAspect="1"/>
          </p:cNvPicPr>
          <p:nvPr/>
        </p:nvPicPr>
        <p:blipFill>
          <a:blip r:embed="rId2" cstate="email">
            <a:extLst>
              <a:ext uri="{28A0092B-C50C-407E-A947-70E740481C1C}">
                <a14:useLocalDpi xmlns:a14="http://schemas.microsoft.com/office/drawing/2010/main"/>
              </a:ext>
            </a:extLst>
          </a:blip>
          <a:srcRect l="7428" t="11188"/>
          <a:stretch>
            <a:fillRect/>
          </a:stretch>
        </p:blipFill>
        <p:spPr bwMode="auto">
          <a:xfrm>
            <a:off x="733136" y="1096530"/>
            <a:ext cx="7677728"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5BACBF-E91C-C94C-BC27-88615BFD561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228"/>
          <a:stretch/>
        </p:blipFill>
        <p:spPr bwMode="auto">
          <a:xfrm>
            <a:off x="661988" y="819727"/>
            <a:ext cx="3924760" cy="506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a:extLst>
              <a:ext uri="{FF2B5EF4-FFF2-40B4-BE49-F238E27FC236}">
                <a16:creationId xmlns:a16="http://schemas.microsoft.com/office/drawing/2014/main" id="{A5DE94E6-2CA8-4D47-A1E4-A70BB492192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0563"/>
          <a:stretch/>
        </p:blipFill>
        <p:spPr bwMode="auto">
          <a:xfrm>
            <a:off x="5088194" y="912091"/>
            <a:ext cx="3393818" cy="494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32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9486"/>
          <a:stretch/>
        </p:blipFill>
        <p:spPr>
          <a:xfrm rot="5400000">
            <a:off x="409640" y="1703178"/>
            <a:ext cx="4734081" cy="359063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37181" y="1801091"/>
            <a:ext cx="4595089" cy="3255817"/>
          </a:xfrm>
          <a:prstGeom prst="rect">
            <a:avLst/>
          </a:prstGeom>
        </p:spPr>
      </p:pic>
    </p:spTree>
    <p:extLst>
      <p:ext uri="{BB962C8B-B14F-4D97-AF65-F5344CB8AC3E}">
        <p14:creationId xmlns:p14="http://schemas.microsoft.com/office/powerpoint/2010/main" val="1995546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AAADA-C9DF-4A60-8C12-829028E5E331}"/>
              </a:ext>
            </a:extLst>
          </p:cNvPr>
          <p:cNvSpPr>
            <a:spLocks noGrp="1"/>
          </p:cNvSpPr>
          <p:nvPr>
            <p:ph type="title"/>
          </p:nvPr>
        </p:nvSpPr>
        <p:spPr>
          <a:xfrm>
            <a:off x="781050" y="2294948"/>
            <a:ext cx="7581900" cy="2530475"/>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defRPr/>
            </a:pPr>
            <a:r>
              <a:rPr lang="es-MX" altLang="es-MX" sz="5000" b="1" dirty="0">
                <a:ln/>
                <a:solidFill>
                  <a:schemeClr val="accent3"/>
                </a:solidFill>
                <a:ea typeface="ＭＳ Ｐゴシック" pitchFamily="34" charset="-128"/>
              </a:rPr>
              <a:t>9. EVIDENCIA DE CLASE INTERDISCIPLINARIA DE  FASE DE DESARROLLO.</a:t>
            </a:r>
            <a:br>
              <a:rPr lang="es-MX" altLang="es-MX" sz="5000" b="1" dirty="0">
                <a:ln/>
                <a:solidFill>
                  <a:schemeClr val="accent3"/>
                </a:solidFill>
                <a:ea typeface="ＭＳ Ｐゴシック" pitchFamily="34" charset="-128"/>
              </a:rPr>
            </a:br>
            <a:br>
              <a:rPr lang="es-MX" altLang="es-MX" sz="5000" b="1" dirty="0">
                <a:ln/>
                <a:solidFill>
                  <a:schemeClr val="accent3"/>
                </a:solidFill>
                <a:ea typeface="ＭＳ Ｐゴシック" pitchFamily="34" charset="-128"/>
              </a:rPr>
            </a:br>
            <a:r>
              <a:rPr lang="es-MX" altLang="es-MX" sz="5000" b="1" dirty="0">
                <a:ln/>
                <a:solidFill>
                  <a:schemeClr val="accent3"/>
                </a:solidFill>
                <a:ea typeface="ＭＳ Ｐゴシック" pitchFamily="34" charset="-128"/>
              </a:rPr>
              <a:t>Química y Etimologías Grecolatinas del Español.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3 Rectángulo">
            <a:extLst>
              <a:ext uri="{FF2B5EF4-FFF2-40B4-BE49-F238E27FC236}">
                <a16:creationId xmlns:a16="http://schemas.microsoft.com/office/drawing/2014/main" id="{E9900E90-EBB8-42BF-B3D1-C85B7DF2D578}"/>
              </a:ext>
            </a:extLst>
          </p:cNvPr>
          <p:cNvSpPr>
            <a:spLocks noChangeArrowheads="1"/>
          </p:cNvSpPr>
          <p:nvPr/>
        </p:nvSpPr>
        <p:spPr bwMode="auto">
          <a:xfrm>
            <a:off x="1104106" y="1314595"/>
            <a:ext cx="6935787"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solidFill>
                  <a:schemeClr val="accent1">
                    <a:lumMod val="75000"/>
                  </a:schemeClr>
                </a:solidFill>
                <a:latin typeface="+mn-lt"/>
              </a:rPr>
              <a:t>9.1 </a:t>
            </a:r>
          </a:p>
          <a:p>
            <a:pPr algn="justLow"/>
            <a:r>
              <a:rPr lang="es-MX" altLang="es-MX" sz="2200" b="1" dirty="0">
                <a:solidFill>
                  <a:schemeClr val="accent1">
                    <a:lumMod val="75000"/>
                  </a:schemeClr>
                </a:solidFill>
                <a:latin typeface="+mn-lt"/>
              </a:rPr>
              <a:t>a) Nombre de la actividad: Realización de un  juego didáctico.</a:t>
            </a:r>
          </a:p>
          <a:p>
            <a:pPr algn="justLow"/>
            <a:r>
              <a:rPr lang="es-MX" altLang="es-MX" sz="2200" b="1" dirty="0">
                <a:solidFill>
                  <a:schemeClr val="accent1">
                    <a:lumMod val="75000"/>
                  </a:schemeClr>
                </a:solidFill>
                <a:latin typeface="+mn-lt"/>
              </a:rPr>
              <a:t> b) Objetivo: El alumno se familiarizará con el alfabeto griego  y vocabulario relacionado con los elementos químicos.</a:t>
            </a:r>
          </a:p>
          <a:p>
            <a:pPr algn="justLow"/>
            <a:r>
              <a:rPr lang="es-MX" altLang="es-MX" sz="2200" b="1" dirty="0">
                <a:solidFill>
                  <a:schemeClr val="accent1">
                    <a:lumMod val="75000"/>
                  </a:schemeClr>
                </a:solidFill>
                <a:latin typeface="+mn-lt"/>
              </a:rPr>
              <a:t> c) Grado: Quinto grado.</a:t>
            </a:r>
          </a:p>
          <a:p>
            <a:pPr algn="justLow"/>
            <a:r>
              <a:rPr lang="es-MX" altLang="es-MX" sz="2200" b="1" dirty="0">
                <a:solidFill>
                  <a:schemeClr val="accent1">
                    <a:lumMod val="75000"/>
                  </a:schemeClr>
                </a:solidFill>
                <a:latin typeface="+mn-lt"/>
              </a:rPr>
              <a:t> d) Fecha en que se llevó a cabo la actividad: 6 de septiembre 2018.</a:t>
            </a:r>
          </a:p>
          <a:p>
            <a:endParaRPr lang="es-MX" altLang="es-MX" sz="2200" b="1" dirty="0">
              <a:solidFill>
                <a:schemeClr val="accent1">
                  <a:lumMod val="75000"/>
                </a:schemeClr>
              </a:solidFill>
              <a:latin typeface="+mn-lt"/>
            </a:endParaRPr>
          </a:p>
          <a:p>
            <a:endParaRPr lang="es-MX" altLang="es-MX" sz="2200" b="1" dirty="0">
              <a:solidFill>
                <a:schemeClr val="bg1"/>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3 Rectángulo">
            <a:extLst>
              <a:ext uri="{FF2B5EF4-FFF2-40B4-BE49-F238E27FC236}">
                <a16:creationId xmlns:a16="http://schemas.microsoft.com/office/drawing/2014/main" id="{87E004C4-97A2-4F32-B606-1218CAE2E890}"/>
              </a:ext>
            </a:extLst>
          </p:cNvPr>
          <p:cNvSpPr>
            <a:spLocks noChangeArrowheads="1"/>
          </p:cNvSpPr>
          <p:nvPr/>
        </p:nvSpPr>
        <p:spPr bwMode="auto">
          <a:xfrm>
            <a:off x="824809" y="1182231"/>
            <a:ext cx="749438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MX" sz="2200" b="1" dirty="0">
                <a:solidFill>
                  <a:schemeClr val="accent1">
                    <a:lumMod val="75000"/>
                  </a:schemeClr>
                </a:solidFill>
                <a:latin typeface="+mn-lt"/>
              </a:rPr>
              <a:t>9.2 </a:t>
            </a:r>
          </a:p>
          <a:p>
            <a:pPr algn="justLow"/>
            <a:r>
              <a:rPr lang="es-MX" altLang="es-MX" sz="2200" b="1" dirty="0">
                <a:solidFill>
                  <a:schemeClr val="accent1">
                    <a:lumMod val="75000"/>
                  </a:schemeClr>
                </a:solidFill>
                <a:latin typeface="+mn-lt"/>
              </a:rPr>
              <a:t>e) Asignaturas participantes: Química y etimologías grecolatinas del español.</a:t>
            </a:r>
          </a:p>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Temas o conceptos de cada una: </a:t>
            </a:r>
          </a:p>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Química :  Unidad 1 : La energía, la materia y los cambios.</a:t>
            </a:r>
          </a:p>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Etimologías: Unidad 1.3: EL alfabeto griego.</a:t>
            </a:r>
          </a:p>
          <a:p>
            <a:endParaRPr lang="es-MX" altLang="es-MX" sz="2200" b="1" dirty="0">
              <a:solidFill>
                <a:schemeClr val="accent1">
                  <a:lumMod val="75000"/>
                </a:schemeClr>
              </a:solidFill>
              <a:latin typeface="+mn-lt"/>
            </a:endParaRPr>
          </a:p>
          <a:p>
            <a:r>
              <a:rPr lang="es-MX" altLang="es-MX" sz="2200" b="1" dirty="0">
                <a:solidFill>
                  <a:schemeClr val="accent1">
                    <a:lumMod val="75000"/>
                  </a:schemeClr>
                </a:solidFill>
                <a:latin typeface="+mn-lt"/>
              </a:rPr>
              <a:t>f) fuentes de apoyo: Lámina del alfabeto griego y tabla periódica.</a:t>
            </a:r>
          </a:p>
          <a:p>
            <a:r>
              <a:rPr lang="es-MX" altLang="es-MX" sz="2200" b="1" dirty="0">
                <a:solidFill>
                  <a:schemeClr val="accent1">
                    <a:lumMod val="75000"/>
                  </a:schemeClr>
                </a:solidFill>
                <a:latin typeface="+mn-lt"/>
              </a:rPr>
              <a:t>      </a:t>
            </a:r>
          </a:p>
          <a:p>
            <a:r>
              <a:rPr lang="es-MX" altLang="es-MX" sz="2200" b="1" dirty="0">
                <a:solidFill>
                  <a:schemeClr val="accent1">
                    <a:lumMod val="75000"/>
                  </a:schemeClr>
                </a:solidFill>
                <a:latin typeface="+mn-lt"/>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A9CD0B4E-F486-4282-AEA3-5BF660D9F09B}"/>
              </a:ext>
            </a:extLst>
          </p:cNvPr>
          <p:cNvSpPr/>
          <p:nvPr/>
        </p:nvSpPr>
        <p:spPr>
          <a:xfrm>
            <a:off x="952644" y="1499322"/>
            <a:ext cx="7371629" cy="2800767"/>
          </a:xfrm>
          <a:prstGeom prst="rect">
            <a:avLst/>
          </a:prstGeom>
        </p:spPr>
        <p:txBody>
          <a:bodyPr wrap="square">
            <a:spAutoFit/>
          </a:bodyPr>
          <a:lstStyle/>
          <a:p>
            <a:pPr>
              <a:defRPr/>
            </a:pPr>
            <a:r>
              <a:rPr lang="es-MX" sz="2200" b="1" dirty="0">
                <a:solidFill>
                  <a:schemeClr val="accent1">
                    <a:lumMod val="75000"/>
                  </a:schemeClr>
                </a:solidFill>
                <a:latin typeface="+mn-lt"/>
              </a:rPr>
              <a:t>9.3 </a:t>
            </a:r>
          </a:p>
          <a:p>
            <a:pPr>
              <a:defRPr/>
            </a:pPr>
            <a:r>
              <a:rPr lang="es-MX" sz="2200" b="1" dirty="0">
                <a:solidFill>
                  <a:schemeClr val="accent1">
                    <a:lumMod val="75000"/>
                  </a:schemeClr>
                </a:solidFill>
                <a:latin typeface="+mn-lt"/>
              </a:rPr>
              <a:t>g) Justificación de la actividad. </a:t>
            </a:r>
          </a:p>
          <a:p>
            <a:pPr>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Al realizar esta actividad lúdica el alumno practicará el uso del alfabeto griego y se familiarizará con vocabulario en griego relacionado con la nomenclatura y características de los elementos químicos. </a:t>
            </a:r>
          </a:p>
          <a:p>
            <a:pPr>
              <a:defRPr/>
            </a:pPr>
            <a:endParaRPr lang="es-MX" sz="2200" b="1" dirty="0">
              <a:solidFill>
                <a:schemeClr val="accent1">
                  <a:lumMod val="75000"/>
                </a:schemeClr>
              </a:solidFill>
              <a:latin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9E3E6DAD-D55D-4F6D-AEFA-88B1D5C9A109}"/>
              </a:ext>
            </a:extLst>
          </p:cNvPr>
          <p:cNvSpPr/>
          <p:nvPr/>
        </p:nvSpPr>
        <p:spPr>
          <a:xfrm>
            <a:off x="883372" y="1170854"/>
            <a:ext cx="7313901" cy="3816429"/>
          </a:xfrm>
          <a:prstGeom prst="rect">
            <a:avLst/>
          </a:prstGeom>
        </p:spPr>
        <p:txBody>
          <a:bodyPr wrap="square">
            <a:spAutoFit/>
          </a:bodyPr>
          <a:lstStyle/>
          <a:p>
            <a:pPr>
              <a:defRPr/>
            </a:pPr>
            <a:r>
              <a:rPr lang="es-MX" sz="2200" b="1" dirty="0">
                <a:solidFill>
                  <a:schemeClr val="accent1">
                    <a:lumMod val="75000"/>
                  </a:schemeClr>
                </a:solidFill>
                <a:latin typeface="+mn-lt"/>
              </a:rPr>
              <a:t>9.4 </a:t>
            </a:r>
          </a:p>
          <a:p>
            <a:pPr algn="justLow">
              <a:defRPr/>
            </a:pPr>
            <a:r>
              <a:rPr lang="es-MX" sz="2200" b="1" dirty="0">
                <a:solidFill>
                  <a:schemeClr val="accent1">
                    <a:lumMod val="75000"/>
                  </a:schemeClr>
                </a:solidFill>
                <a:latin typeface="+mn-lt"/>
              </a:rPr>
              <a:t>h) Descripción de Apertura de la actividad: Se les indicó de manera plenaria el objetivo de la actividad.</a:t>
            </a:r>
          </a:p>
          <a:p>
            <a:pPr>
              <a:defRPr/>
            </a:pPr>
            <a:endParaRPr lang="es-MX" sz="2200" b="1" dirty="0">
              <a:solidFill>
                <a:schemeClr val="accent1">
                  <a:lumMod val="75000"/>
                </a:schemeClr>
              </a:solidFill>
              <a:latin typeface="+mn-lt"/>
            </a:endParaRPr>
          </a:p>
          <a:p>
            <a:pPr>
              <a:defRPr/>
            </a:pPr>
            <a:r>
              <a:rPr lang="es-MX" sz="2200" b="1" dirty="0">
                <a:solidFill>
                  <a:schemeClr val="accent1">
                    <a:lumMod val="75000"/>
                  </a:schemeClr>
                </a:solidFill>
                <a:latin typeface="+mn-lt"/>
              </a:rPr>
              <a:t>Pasos y organización del grupo.</a:t>
            </a:r>
          </a:p>
          <a:p>
            <a:pPr>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Posteriormente se organizó a los alumnos en equipos de cinco integrantes mismos que estarían trabajando para el desarrollo del blog. Se otorgaron cinco minutos para la organización de los equipos.</a:t>
            </a:r>
            <a:r>
              <a:rPr lang="es-MX" sz="2200" dirty="0">
                <a:solidFill>
                  <a:schemeClr val="accent1">
                    <a:lumMod val="75000"/>
                  </a:schemeClr>
                </a:solidFill>
                <a:latin typeface="+mn-lt"/>
              </a:rPr>
              <a:t> </a:t>
            </a:r>
          </a:p>
          <a:p>
            <a:pPr>
              <a:defRPr/>
            </a:pPr>
            <a:endParaRPr lang="es-MX" sz="2200" dirty="0">
              <a:solidFill>
                <a:schemeClr val="accent1">
                  <a:lumMod val="75000"/>
                </a:schemeClr>
              </a:solidFill>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B72D-BA42-4435-8E95-1AD8BAF685F3}"/>
              </a:ext>
            </a:extLst>
          </p:cNvPr>
          <p:cNvSpPr>
            <a:spLocks noGrp="1"/>
          </p:cNvSpPr>
          <p:nvPr>
            <p:ph type="title"/>
          </p:nvPr>
        </p:nvSpPr>
        <p:spPr>
          <a:xfrm>
            <a:off x="779463" y="1662544"/>
            <a:ext cx="7581900" cy="1588655"/>
          </a:xfrm>
        </p:spPr>
        <p:txBody>
          <a:bodyPr/>
          <a:lstStyle/>
          <a:p>
            <a:pPr eaLnBrk="1" hangingPunct="1">
              <a:defRPr/>
            </a:pPr>
            <a:br>
              <a:rPr lang="es-ES_tradnl" altLang="es-MX" sz="3200">
                <a:solidFill>
                  <a:srgbClr val="4F750D"/>
                </a:solidFill>
                <a:effectLst>
                  <a:outerShdw blurRad="38100" dist="38100" dir="2700000" algn="tl">
                    <a:srgbClr val="000000"/>
                  </a:outerShdw>
                </a:effectLst>
                <a:ea typeface="ＭＳ Ｐゴシック" pitchFamily="34" charset="-128"/>
              </a:rPr>
            </a:br>
            <a:r>
              <a:rPr lang="es-ES_tradnl" altLang="es-MX" sz="4000">
                <a:solidFill>
                  <a:srgbClr val="4F750D"/>
                </a:solidFill>
                <a:effectLst>
                  <a:outerShdw blurRad="38100" dist="38100" dir="2700000" algn="tl">
                    <a:srgbClr val="000000"/>
                  </a:outerShdw>
                </a:effectLst>
                <a:ea typeface="ＭＳ Ｐゴシック" pitchFamily="34" charset="-128"/>
              </a:rPr>
              <a:t>CICLO ESCOLAR 2018-2019</a:t>
            </a:r>
            <a:endParaRPr lang="en-US" altLang="es-MX" sz="4000">
              <a:solidFill>
                <a:srgbClr val="4F750D"/>
              </a:solidFill>
              <a:effectLst>
                <a:outerShdw blurRad="38100" dist="38100" dir="2700000" algn="tl">
                  <a:srgbClr val="000000"/>
                </a:outerShdw>
              </a:effectLst>
              <a:ea typeface="ＭＳ Ｐゴシック" pitchFamily="34" charset="-128"/>
            </a:endParaRPr>
          </a:p>
        </p:txBody>
      </p:sp>
      <p:sp>
        <p:nvSpPr>
          <p:cNvPr id="3" name="Content Placeholder 2">
            <a:extLst>
              <a:ext uri="{FF2B5EF4-FFF2-40B4-BE49-F238E27FC236}">
                <a16:creationId xmlns:a16="http://schemas.microsoft.com/office/drawing/2014/main" id="{39EB7BDD-99D8-422B-83FF-7EBD72FB5E8D}"/>
              </a:ext>
            </a:extLst>
          </p:cNvPr>
          <p:cNvSpPr>
            <a:spLocks noGrp="1"/>
          </p:cNvSpPr>
          <p:nvPr>
            <p:ph idx="1"/>
          </p:nvPr>
        </p:nvSpPr>
        <p:spPr>
          <a:xfrm>
            <a:off x="779463" y="3606800"/>
            <a:ext cx="7581900" cy="1676400"/>
          </a:xfrm>
        </p:spPr>
        <p:txBody>
          <a:bodyPr/>
          <a:lstStyle/>
          <a:p>
            <a:pPr marL="0" indent="0" eaLnBrk="1" hangingPunct="1">
              <a:buFontTx/>
              <a:buNone/>
              <a:defRPr/>
            </a:pPr>
            <a:r>
              <a:rPr lang="es-ES_tradnl" altLang="es-MX" sz="3600" dirty="0">
                <a:solidFill>
                  <a:srgbClr val="0A68AD"/>
                </a:solidFill>
                <a:effectLst>
                  <a:outerShdw blurRad="38100" dist="38100" dir="2700000" algn="tl">
                    <a:srgbClr val="000000"/>
                  </a:outerShdw>
                </a:effectLst>
                <a:ea typeface="ＭＳ Ｐゴシック" pitchFamily="34" charset="-128"/>
              </a:rPr>
              <a:t>D</a:t>
            </a:r>
            <a:r>
              <a:rPr lang="es-MX" altLang="es-MX" sz="3600" dirty="0">
                <a:solidFill>
                  <a:srgbClr val="0A68AD"/>
                </a:solidFill>
                <a:effectLst>
                  <a:outerShdw blurRad="38100" dist="38100" dir="2700000" algn="tl">
                    <a:srgbClr val="000000"/>
                  </a:outerShdw>
                </a:effectLst>
                <a:ea typeface="ＭＳ Ｐゴシック" pitchFamily="34" charset="-128"/>
              </a:rPr>
              <a:t>el</a:t>
            </a:r>
            <a:r>
              <a:rPr lang="es-ES_tradnl" altLang="es-MX" sz="3600" dirty="0">
                <a:solidFill>
                  <a:srgbClr val="0A68AD"/>
                </a:solidFill>
                <a:effectLst>
                  <a:outerShdw blurRad="38100" dist="38100" dir="2700000" algn="tl">
                    <a:srgbClr val="000000"/>
                  </a:outerShdw>
                </a:effectLst>
                <a:ea typeface="ＭＳ Ｐゴシック" pitchFamily="34" charset="-128"/>
              </a:rPr>
              <a:t> 13 </a:t>
            </a:r>
            <a:r>
              <a:rPr lang="es-MX" altLang="es-MX" sz="3600" dirty="0">
                <a:solidFill>
                  <a:srgbClr val="0A68AD"/>
                </a:solidFill>
                <a:effectLst>
                  <a:outerShdw blurRad="38100" dist="38100" dir="2700000" algn="tl">
                    <a:srgbClr val="000000"/>
                  </a:outerShdw>
                </a:effectLst>
                <a:ea typeface="ＭＳ Ｐゴシック" pitchFamily="34" charset="-128"/>
              </a:rPr>
              <a:t>de</a:t>
            </a:r>
            <a:r>
              <a:rPr lang="es-ES_tradnl" altLang="es-MX" sz="3600" dirty="0">
                <a:solidFill>
                  <a:srgbClr val="0A68AD"/>
                </a:solidFill>
                <a:effectLst>
                  <a:outerShdw blurRad="38100" dist="38100" dir="2700000" algn="tl">
                    <a:srgbClr val="000000"/>
                  </a:outerShdw>
                </a:effectLst>
                <a:ea typeface="ＭＳ Ｐゴシック" pitchFamily="34" charset="-128"/>
              </a:rPr>
              <a:t> A</a:t>
            </a:r>
            <a:r>
              <a:rPr lang="es-MX" altLang="es-MX" sz="3600" dirty="0" err="1">
                <a:solidFill>
                  <a:srgbClr val="0A68AD"/>
                </a:solidFill>
                <a:effectLst>
                  <a:outerShdw blurRad="38100" dist="38100" dir="2700000" algn="tl">
                    <a:srgbClr val="000000"/>
                  </a:outerShdw>
                </a:effectLst>
                <a:ea typeface="ＭＳ Ｐゴシック" pitchFamily="34" charset="-128"/>
              </a:rPr>
              <a:t>gosto</a:t>
            </a:r>
            <a:r>
              <a:rPr lang="es-ES_tradnl" altLang="es-MX" sz="3600" dirty="0">
                <a:solidFill>
                  <a:srgbClr val="0A68AD"/>
                </a:solidFill>
                <a:effectLst>
                  <a:outerShdw blurRad="38100" dist="38100" dir="2700000" algn="tl">
                    <a:srgbClr val="000000"/>
                  </a:outerShdw>
                </a:effectLst>
                <a:ea typeface="ＭＳ Ｐゴシック" pitchFamily="34" charset="-128"/>
              </a:rPr>
              <a:t> </a:t>
            </a:r>
            <a:r>
              <a:rPr lang="es-MX" altLang="es-MX" sz="3600" dirty="0">
                <a:solidFill>
                  <a:srgbClr val="0A68AD"/>
                </a:solidFill>
                <a:effectLst>
                  <a:outerShdw blurRad="38100" dist="38100" dir="2700000" algn="tl">
                    <a:srgbClr val="000000"/>
                  </a:outerShdw>
                </a:effectLst>
                <a:ea typeface="ＭＳ Ｐゴシック" pitchFamily="34" charset="-128"/>
              </a:rPr>
              <a:t>del</a:t>
            </a:r>
            <a:r>
              <a:rPr lang="es-ES_tradnl" altLang="es-MX" sz="3600" dirty="0">
                <a:solidFill>
                  <a:srgbClr val="0A68AD"/>
                </a:solidFill>
                <a:effectLst>
                  <a:outerShdw blurRad="38100" dist="38100" dir="2700000" algn="tl">
                    <a:srgbClr val="000000"/>
                  </a:outerShdw>
                </a:effectLst>
                <a:ea typeface="ＭＳ Ｐゴシック" pitchFamily="34" charset="-128"/>
              </a:rPr>
              <a:t> 2018 </a:t>
            </a:r>
            <a:r>
              <a:rPr lang="es-MX" altLang="es-MX" sz="3600" dirty="0">
                <a:solidFill>
                  <a:srgbClr val="0A68AD"/>
                </a:solidFill>
                <a:effectLst>
                  <a:outerShdw blurRad="38100" dist="38100" dir="2700000" algn="tl">
                    <a:srgbClr val="000000"/>
                  </a:outerShdw>
                </a:effectLst>
                <a:ea typeface="ＭＳ Ｐゴシック" pitchFamily="34" charset="-128"/>
              </a:rPr>
              <a:t>al</a:t>
            </a:r>
            <a:r>
              <a:rPr lang="es-ES_tradnl" altLang="es-MX" sz="3600" dirty="0">
                <a:solidFill>
                  <a:srgbClr val="0A68AD"/>
                </a:solidFill>
                <a:effectLst>
                  <a:outerShdw blurRad="38100" dist="38100" dir="2700000" algn="tl">
                    <a:srgbClr val="000000"/>
                  </a:outerShdw>
                </a:effectLst>
                <a:ea typeface="ＭＳ Ｐゴシック" pitchFamily="34" charset="-128"/>
              </a:rPr>
              <a:t> 17</a:t>
            </a:r>
            <a:r>
              <a:rPr lang="es-MX" altLang="es-MX" sz="3600" dirty="0">
                <a:solidFill>
                  <a:srgbClr val="0A68AD"/>
                </a:solidFill>
                <a:effectLst>
                  <a:outerShdw blurRad="38100" dist="38100" dir="2700000" algn="tl">
                    <a:srgbClr val="000000"/>
                  </a:outerShdw>
                </a:effectLst>
                <a:ea typeface="ＭＳ Ｐゴシック" pitchFamily="34" charset="-128"/>
              </a:rPr>
              <a:t> de</a:t>
            </a:r>
            <a:r>
              <a:rPr lang="es-ES_tradnl" altLang="es-MX" sz="3600" dirty="0">
                <a:solidFill>
                  <a:srgbClr val="0A68AD"/>
                </a:solidFill>
                <a:effectLst>
                  <a:outerShdw blurRad="38100" dist="38100" dir="2700000" algn="tl">
                    <a:srgbClr val="000000"/>
                  </a:outerShdw>
                </a:effectLst>
                <a:ea typeface="ＭＳ Ｐゴシック" pitchFamily="34" charset="-128"/>
              </a:rPr>
              <a:t> M</a:t>
            </a:r>
            <a:r>
              <a:rPr lang="es-MX" altLang="es-MX" sz="3600" dirty="0">
                <a:solidFill>
                  <a:srgbClr val="0A68AD"/>
                </a:solidFill>
                <a:effectLst>
                  <a:outerShdw blurRad="38100" dist="38100" dir="2700000" algn="tl">
                    <a:srgbClr val="000000"/>
                  </a:outerShdw>
                </a:effectLst>
                <a:ea typeface="ＭＳ Ｐゴシック" pitchFamily="34" charset="-128"/>
              </a:rPr>
              <a:t>ayo del </a:t>
            </a:r>
            <a:r>
              <a:rPr lang="es-ES_tradnl" altLang="es-MX" sz="3600" dirty="0">
                <a:solidFill>
                  <a:srgbClr val="0A68AD"/>
                </a:solidFill>
                <a:effectLst>
                  <a:outerShdw blurRad="38100" dist="38100" dir="2700000" algn="tl">
                    <a:srgbClr val="000000"/>
                  </a:outerShdw>
                </a:effectLst>
                <a:ea typeface="ＭＳ Ｐゴシック" pitchFamily="34" charset="-128"/>
              </a:rPr>
              <a:t>2019</a:t>
            </a:r>
            <a:endParaRPr lang="en-US" altLang="es-MX" sz="3600" dirty="0">
              <a:solidFill>
                <a:srgbClr val="0A68AD"/>
              </a:solidFill>
              <a:effectLst>
                <a:outerShdw blurRad="38100" dist="38100" dir="2700000" algn="tl">
                  <a:srgbClr val="000000"/>
                </a:outerShdw>
              </a:effectLst>
              <a:ea typeface="ＭＳ Ｐゴシック"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9A45993-28A3-445C-89A5-CA0B70058FF5}"/>
              </a:ext>
            </a:extLst>
          </p:cNvPr>
          <p:cNvSpPr/>
          <p:nvPr/>
        </p:nvSpPr>
        <p:spPr>
          <a:xfrm>
            <a:off x="1011742" y="843677"/>
            <a:ext cx="7197076" cy="5170646"/>
          </a:xfrm>
          <a:prstGeom prst="rect">
            <a:avLst/>
          </a:prstGeom>
        </p:spPr>
        <p:txBody>
          <a:bodyPr wrap="square">
            <a:spAutoFit/>
          </a:bodyPr>
          <a:lstStyle/>
          <a:p>
            <a:pPr>
              <a:defRPr/>
            </a:pPr>
            <a:r>
              <a:rPr lang="es-MX" sz="2200" b="1" dirty="0">
                <a:solidFill>
                  <a:schemeClr val="accent1">
                    <a:lumMod val="75000"/>
                  </a:schemeClr>
                </a:solidFill>
                <a:latin typeface="+mn-lt"/>
              </a:rPr>
              <a:t>9.5 </a:t>
            </a:r>
          </a:p>
          <a:p>
            <a:pPr>
              <a:defRPr/>
            </a:pPr>
            <a:r>
              <a:rPr lang="es-MX" sz="2200" b="1" dirty="0">
                <a:solidFill>
                  <a:schemeClr val="accent1">
                    <a:lumMod val="75000"/>
                  </a:schemeClr>
                </a:solidFill>
                <a:latin typeface="+mn-lt"/>
              </a:rPr>
              <a:t>i) Descripción del desarrollo de la actividad</a:t>
            </a:r>
          </a:p>
          <a:p>
            <a:pPr>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A cada uno de los equipos se les asignó  ciertas letras del alfabeto griego con las cuales debían formar palabras en griego que se relacionaran con los elementos químicos, particularmente con los nombres que actualmente aparecen en la tabla periódica.</a:t>
            </a:r>
          </a:p>
          <a:p>
            <a:pPr algn="justLow">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Los alumnos elaboraron tarjetas relacionadas con el nombre y con el vocablo griego donde además se incluyera una imagen de tal manera que pudieran identificarla y relacionar el nombre en griego con el elemento que lo describía. Esta etapa tomó 30 minutos para elaborar las tarjetas.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94164732-4513-4E7B-8DC0-2300196847F3}"/>
              </a:ext>
            </a:extLst>
          </p:cNvPr>
          <p:cNvSpPr/>
          <p:nvPr/>
        </p:nvSpPr>
        <p:spPr>
          <a:xfrm>
            <a:off x="929554" y="1256867"/>
            <a:ext cx="7290810" cy="3477875"/>
          </a:xfrm>
          <a:prstGeom prst="rect">
            <a:avLst/>
          </a:prstGeom>
        </p:spPr>
        <p:txBody>
          <a:bodyPr wrap="square">
            <a:spAutoFit/>
          </a:bodyPr>
          <a:lstStyle/>
          <a:p>
            <a:pPr>
              <a:defRPr/>
            </a:pPr>
            <a:r>
              <a:rPr lang="es-MX" sz="2200" b="1" dirty="0">
                <a:solidFill>
                  <a:schemeClr val="accent1">
                    <a:lumMod val="75000"/>
                  </a:schemeClr>
                </a:solidFill>
                <a:latin typeface="+mn-lt"/>
              </a:rPr>
              <a:t>9.6 </a:t>
            </a:r>
          </a:p>
          <a:p>
            <a:pPr>
              <a:defRPr/>
            </a:pPr>
            <a:r>
              <a:rPr lang="es-MX" sz="2200" b="1" dirty="0">
                <a:solidFill>
                  <a:schemeClr val="accent1">
                    <a:lumMod val="75000"/>
                  </a:schemeClr>
                </a:solidFill>
                <a:latin typeface="+mn-lt"/>
              </a:rPr>
              <a:t>j) Descripción del cierre de la actividad</a:t>
            </a:r>
          </a:p>
          <a:p>
            <a:pPr>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A finalizar la elaboración de las tarjetas, se procedió a la parte de interacción entre alumnos para poder comprobar la efectividad de las mismas y que cumpliera con el objetivo previsto.</a:t>
            </a:r>
          </a:p>
          <a:p>
            <a:pPr>
              <a:defRPr/>
            </a:pPr>
            <a:endParaRPr lang="es-MX" sz="2200" b="1" dirty="0">
              <a:solidFill>
                <a:schemeClr val="accent1">
                  <a:lumMod val="75000"/>
                </a:schemeClr>
              </a:solidFill>
              <a:latin typeface="+mn-lt"/>
            </a:endParaRPr>
          </a:p>
          <a:p>
            <a:pPr>
              <a:defRPr/>
            </a:pPr>
            <a:r>
              <a:rPr lang="es-MX" sz="2200" b="1" dirty="0">
                <a:solidFill>
                  <a:schemeClr val="accent1">
                    <a:lumMod val="75000"/>
                  </a:schemeClr>
                </a:solidFill>
                <a:latin typeface="+mn-lt"/>
              </a:rPr>
              <a:t>Esta fase de cierre tomó 15 minutos.</a:t>
            </a:r>
          </a:p>
          <a:p>
            <a:pPr>
              <a:defRPr/>
            </a:pPr>
            <a:endParaRPr lang="es-MX" sz="2200" b="1" dirty="0">
              <a:solidFill>
                <a:schemeClr val="accent1">
                  <a:lumMod val="75000"/>
                </a:schemeClr>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3FF59D0-6F63-45E2-B6F0-B11BB8712D40}"/>
              </a:ext>
            </a:extLst>
          </p:cNvPr>
          <p:cNvSpPr/>
          <p:nvPr/>
        </p:nvSpPr>
        <p:spPr>
          <a:xfrm>
            <a:off x="868868" y="1418504"/>
            <a:ext cx="7406264" cy="3139321"/>
          </a:xfrm>
          <a:prstGeom prst="rect">
            <a:avLst/>
          </a:prstGeom>
        </p:spPr>
        <p:txBody>
          <a:bodyPr wrap="square">
            <a:spAutoFit/>
          </a:bodyPr>
          <a:lstStyle/>
          <a:p>
            <a:pPr>
              <a:defRPr/>
            </a:pPr>
            <a:r>
              <a:rPr lang="es-MX" sz="2200" b="1" dirty="0">
                <a:solidFill>
                  <a:schemeClr val="accent1">
                    <a:lumMod val="75000"/>
                  </a:schemeClr>
                </a:solidFill>
                <a:latin typeface="+mn-lt"/>
              </a:rPr>
              <a:t>9.7 </a:t>
            </a:r>
          </a:p>
          <a:p>
            <a:pPr algn="justLow">
              <a:defRPr/>
            </a:pPr>
            <a:r>
              <a:rPr lang="es-MX" sz="2200" b="1" dirty="0">
                <a:solidFill>
                  <a:schemeClr val="accent1">
                    <a:lumMod val="75000"/>
                  </a:schemeClr>
                </a:solidFill>
                <a:latin typeface="+mn-lt"/>
              </a:rPr>
              <a:t>k) Descripción de lo que se hará con los resultados de la actividad. </a:t>
            </a:r>
          </a:p>
          <a:p>
            <a:pPr>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Con esta actividad los alumnos lograron el aprendizaje esperado al poder relacionar de manera práctica los vocablos griegos con las características y propiedades de los elementos  químicos, así como identificar la procedencia de su nomenclatura.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05FE5E5-0748-4944-960F-AEEC1102CA07}"/>
              </a:ext>
            </a:extLst>
          </p:cNvPr>
          <p:cNvSpPr/>
          <p:nvPr/>
        </p:nvSpPr>
        <p:spPr>
          <a:xfrm>
            <a:off x="861652" y="808831"/>
            <a:ext cx="7485712" cy="4832092"/>
          </a:xfrm>
          <a:prstGeom prst="rect">
            <a:avLst/>
          </a:prstGeom>
        </p:spPr>
        <p:txBody>
          <a:bodyPr wrap="square">
            <a:spAutoFit/>
          </a:bodyPr>
          <a:lstStyle/>
          <a:p>
            <a:pPr>
              <a:defRPr/>
            </a:pPr>
            <a:r>
              <a:rPr lang="es-MX" sz="2200" b="1" dirty="0">
                <a:solidFill>
                  <a:schemeClr val="accent1">
                    <a:lumMod val="75000"/>
                  </a:schemeClr>
                </a:solidFill>
                <a:latin typeface="+mn-lt"/>
              </a:rPr>
              <a:t>9.8 </a:t>
            </a:r>
          </a:p>
          <a:p>
            <a:pPr algn="justLow">
              <a:defRPr/>
            </a:pPr>
            <a:r>
              <a:rPr lang="es-MX" sz="2200" b="1" dirty="0">
                <a:solidFill>
                  <a:schemeClr val="accent1">
                    <a:lumMod val="75000"/>
                  </a:schemeClr>
                </a:solidFill>
                <a:latin typeface="+mn-lt"/>
              </a:rPr>
              <a:t>l) Análisis. </a:t>
            </a:r>
            <a:r>
              <a:rPr lang="es-MX" sz="2200" b="1" dirty="0" err="1">
                <a:solidFill>
                  <a:schemeClr val="accent1">
                    <a:lumMod val="75000"/>
                  </a:schemeClr>
                </a:solidFill>
                <a:latin typeface="+mn-lt"/>
              </a:rPr>
              <a:t>Contrastación</a:t>
            </a:r>
            <a:r>
              <a:rPr lang="es-MX" sz="2200" b="1" dirty="0">
                <a:solidFill>
                  <a:schemeClr val="accent1">
                    <a:lumMod val="75000"/>
                  </a:schemeClr>
                </a:solidFill>
                <a:latin typeface="+mn-lt"/>
              </a:rPr>
              <a:t> de lo esperado y lo sucedido. Argumentos claros y precisos sobre: </a:t>
            </a:r>
          </a:p>
          <a:p>
            <a:pPr algn="justLow">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1. Logros alcanzados. El alumno logró el aprendizaje del alfabeto griego así como la adquisición de vocabulario relacionado con los elementos químicos, haciendo notar que el lenguaje científico está íntimamente ligado al quehacer científico. </a:t>
            </a:r>
          </a:p>
          <a:p>
            <a:pPr algn="justLow">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2. Aspectos a mejorar. Las tarjetas deben ser elaboradas fuera de clase como tarea previa a la actividad ya que resta tiempo para que el alumno pueda hacer uso de las mismas y de esta manera pueda adquiera de manera reiterada el conocimiento.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58C357D7-83EF-4459-8434-6387684FBFB3}"/>
              </a:ext>
            </a:extLst>
          </p:cNvPr>
          <p:cNvSpPr/>
          <p:nvPr/>
        </p:nvSpPr>
        <p:spPr>
          <a:xfrm>
            <a:off x="883372" y="1305342"/>
            <a:ext cx="6935787" cy="2462213"/>
          </a:xfrm>
          <a:prstGeom prst="rect">
            <a:avLst/>
          </a:prstGeom>
        </p:spPr>
        <p:txBody>
          <a:bodyPr>
            <a:spAutoFit/>
          </a:bodyPr>
          <a:lstStyle/>
          <a:p>
            <a:pPr>
              <a:defRPr/>
            </a:pPr>
            <a:r>
              <a:rPr lang="es-MX" sz="2200" b="1" dirty="0">
                <a:solidFill>
                  <a:schemeClr val="accent1">
                    <a:lumMod val="75000"/>
                  </a:schemeClr>
                </a:solidFill>
                <a:latin typeface="+mn-lt"/>
              </a:rPr>
              <a:t>9.9 </a:t>
            </a:r>
          </a:p>
          <a:p>
            <a:pPr>
              <a:defRPr/>
            </a:pPr>
            <a:r>
              <a:rPr lang="es-MX" sz="2200" b="1" dirty="0">
                <a:solidFill>
                  <a:schemeClr val="accent1">
                    <a:lumMod val="75000"/>
                  </a:schemeClr>
                </a:solidFill>
                <a:latin typeface="+mn-lt"/>
              </a:rPr>
              <a:t>m) Toma de decisiones. </a:t>
            </a:r>
          </a:p>
          <a:p>
            <a:pPr>
              <a:defRPr/>
            </a:pPr>
            <a:endParaRPr lang="es-MX" sz="2200" b="1" dirty="0">
              <a:solidFill>
                <a:schemeClr val="accent1">
                  <a:lumMod val="75000"/>
                </a:schemeClr>
              </a:solidFill>
              <a:latin typeface="+mn-lt"/>
            </a:endParaRPr>
          </a:p>
          <a:p>
            <a:pPr algn="justLow">
              <a:defRPr/>
            </a:pPr>
            <a:r>
              <a:rPr lang="es-MX" sz="2200" b="1" dirty="0">
                <a:solidFill>
                  <a:schemeClr val="accent1">
                    <a:lumMod val="75000"/>
                  </a:schemeClr>
                </a:solidFill>
                <a:latin typeface="+mn-lt"/>
              </a:rPr>
              <a:t>Se decidió tomar una clase específicamente para la elaboración de tarjetas y otra sólo para la parte lúdica debido a la falta de tiempo de la clase.</a:t>
            </a:r>
          </a:p>
          <a:p>
            <a:pPr>
              <a:defRPr/>
            </a:pPr>
            <a:endParaRPr lang="es-MX" sz="2200" b="1" dirty="0">
              <a:solidFill>
                <a:schemeClr val="accent1">
                  <a:lumMod val="75000"/>
                </a:schemeClr>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4C485F6-7287-5C43-BE11-B19B66B90148}"/>
              </a:ext>
            </a:extLst>
          </p:cNvPr>
          <p:cNvSpPr txBox="1">
            <a:spLocks/>
          </p:cNvSpPr>
          <p:nvPr/>
        </p:nvSpPr>
        <p:spPr>
          <a:xfrm>
            <a:off x="665595" y="1350818"/>
            <a:ext cx="7581900" cy="5080000"/>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algn="ctr" rtl="0" eaLnBrk="0" fontAlgn="base" hangingPunct="0">
              <a:spcBef>
                <a:spcPct val="0"/>
              </a:spcBef>
              <a:spcAft>
                <a:spcPct val="0"/>
              </a:spcAft>
              <a:defRPr sz="5600" b="1" kern="1200">
                <a:solidFill>
                  <a:schemeClr val="tx1"/>
                </a:solidFill>
                <a:effectLst>
                  <a:outerShdw blurRad="101600" dist="63500" dir="2700000" algn="tl" rotWithShape="0">
                    <a:prstClr val="black">
                      <a:alpha val="75000"/>
                    </a:prstClr>
                  </a:outerShdw>
                </a:effectLst>
                <a:latin typeface="+mj-lt"/>
                <a:ea typeface="ＭＳ Ｐゴシック" charset="0"/>
                <a:cs typeface="+mj-cs"/>
              </a:defRPr>
            </a:lvl1pPr>
            <a:lvl2pPr algn="ctr" rtl="0" eaLnBrk="0" fontAlgn="base" hangingPunct="0">
              <a:spcBef>
                <a:spcPct val="0"/>
              </a:spcBef>
              <a:spcAft>
                <a:spcPct val="0"/>
              </a:spcAft>
              <a:defRPr sz="5600" b="1">
                <a:solidFill>
                  <a:schemeClr val="tx1"/>
                </a:solidFill>
                <a:latin typeface="Candara" charset="0"/>
                <a:ea typeface="ＭＳ Ｐゴシック" charset="0"/>
              </a:defRPr>
            </a:lvl2pPr>
            <a:lvl3pPr algn="ctr" rtl="0" eaLnBrk="0" fontAlgn="base" hangingPunct="0">
              <a:spcBef>
                <a:spcPct val="0"/>
              </a:spcBef>
              <a:spcAft>
                <a:spcPct val="0"/>
              </a:spcAft>
              <a:defRPr sz="5600" b="1">
                <a:solidFill>
                  <a:schemeClr val="tx1"/>
                </a:solidFill>
                <a:latin typeface="Candara" charset="0"/>
                <a:ea typeface="ＭＳ Ｐゴシック" charset="0"/>
              </a:defRPr>
            </a:lvl3pPr>
            <a:lvl4pPr algn="ctr" rtl="0" eaLnBrk="0" fontAlgn="base" hangingPunct="0">
              <a:spcBef>
                <a:spcPct val="0"/>
              </a:spcBef>
              <a:spcAft>
                <a:spcPct val="0"/>
              </a:spcAft>
              <a:defRPr sz="5600" b="1">
                <a:solidFill>
                  <a:schemeClr val="tx1"/>
                </a:solidFill>
                <a:latin typeface="Candara" charset="0"/>
                <a:ea typeface="ＭＳ Ｐゴシック" charset="0"/>
              </a:defRPr>
            </a:lvl4pPr>
            <a:lvl5pPr algn="ctr" rtl="0" eaLnBrk="0" fontAlgn="base" hangingPunct="0">
              <a:spcBef>
                <a:spcPct val="0"/>
              </a:spcBef>
              <a:spcAft>
                <a:spcPct val="0"/>
              </a:spcAft>
              <a:defRPr sz="5600" b="1">
                <a:solidFill>
                  <a:schemeClr val="tx1"/>
                </a:solidFill>
                <a:latin typeface="Candara" charset="0"/>
                <a:ea typeface="ＭＳ Ｐゴシック" charset="0"/>
              </a:defRPr>
            </a:lvl5pPr>
            <a:lvl6pPr marL="457200" algn="ctr" rtl="0" fontAlgn="base">
              <a:spcBef>
                <a:spcPct val="0"/>
              </a:spcBef>
              <a:spcAft>
                <a:spcPct val="0"/>
              </a:spcAft>
              <a:defRPr sz="5600" b="1">
                <a:solidFill>
                  <a:schemeClr val="tx1"/>
                </a:solidFill>
                <a:latin typeface="Candara" charset="0"/>
                <a:ea typeface="ＭＳ Ｐゴシック" charset="0"/>
              </a:defRPr>
            </a:lvl6pPr>
            <a:lvl7pPr marL="914400" algn="ctr" rtl="0" fontAlgn="base">
              <a:spcBef>
                <a:spcPct val="0"/>
              </a:spcBef>
              <a:spcAft>
                <a:spcPct val="0"/>
              </a:spcAft>
              <a:defRPr sz="5600" b="1">
                <a:solidFill>
                  <a:schemeClr val="tx1"/>
                </a:solidFill>
                <a:latin typeface="Candara" charset="0"/>
                <a:ea typeface="ＭＳ Ｐゴシック" charset="0"/>
              </a:defRPr>
            </a:lvl7pPr>
            <a:lvl8pPr marL="1371600" algn="ctr" rtl="0" fontAlgn="base">
              <a:spcBef>
                <a:spcPct val="0"/>
              </a:spcBef>
              <a:spcAft>
                <a:spcPct val="0"/>
              </a:spcAft>
              <a:defRPr sz="5600" b="1">
                <a:solidFill>
                  <a:schemeClr val="tx1"/>
                </a:solidFill>
                <a:latin typeface="Candara" charset="0"/>
                <a:ea typeface="ＭＳ Ｐゴシック" charset="0"/>
              </a:defRPr>
            </a:lvl8pPr>
            <a:lvl9pPr marL="1828800" algn="ctr" rtl="0" fontAlgn="base">
              <a:spcBef>
                <a:spcPct val="0"/>
              </a:spcBef>
              <a:spcAft>
                <a:spcPct val="0"/>
              </a:spcAft>
              <a:defRPr sz="5600" b="1">
                <a:solidFill>
                  <a:schemeClr val="tx1"/>
                </a:solidFill>
                <a:latin typeface="Candara" charset="0"/>
                <a:ea typeface="ＭＳ Ｐゴシック" charset="0"/>
              </a:defRPr>
            </a:lvl9pPr>
          </a:lstStyle>
          <a:p>
            <a:pPr defTabSz="914400">
              <a:defRPr/>
            </a:pPr>
            <a:r>
              <a:rPr lang="es-MX" sz="4500" dirty="0">
                <a:ln/>
                <a:solidFill>
                  <a:schemeClr val="accent3"/>
                </a:solidFill>
                <a:effectLst/>
              </a:rPr>
              <a:t>9. Herramientas y Evidencias de clase interdisciplinaria de fase de desarrollo.</a:t>
            </a:r>
          </a:p>
          <a:p>
            <a:pPr defTabSz="914400">
              <a:defRPr/>
            </a:pPr>
            <a:endParaRPr lang="es-MX" sz="4500" dirty="0">
              <a:ln/>
              <a:solidFill>
                <a:schemeClr val="accent3"/>
              </a:solidFill>
              <a:effectLst/>
            </a:endParaRPr>
          </a:p>
          <a:p>
            <a:pPr defTabSz="914400">
              <a:defRPr/>
            </a:pPr>
            <a:r>
              <a:rPr lang="es-MX" sz="4500" dirty="0">
                <a:ln/>
                <a:solidFill>
                  <a:schemeClr val="accent3"/>
                </a:solidFill>
                <a:effectLst/>
              </a:rPr>
              <a:t>Química y Etimologías grecolatinas del español.</a:t>
            </a:r>
          </a:p>
        </p:txBody>
      </p:sp>
    </p:spTree>
    <p:extLst>
      <p:ext uri="{BB962C8B-B14F-4D97-AF65-F5344CB8AC3E}">
        <p14:creationId xmlns:p14="http://schemas.microsoft.com/office/powerpoint/2010/main" val="1016197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ustantivos griegos y elementos químicos.pdf">
            <a:extLst>
              <a:ext uri="{FF2B5EF4-FFF2-40B4-BE49-F238E27FC236}">
                <a16:creationId xmlns:a16="http://schemas.microsoft.com/office/drawing/2014/main" id="{DD58FF5E-16A1-4685-B1B0-E7DA7459F4A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6731" y="190645"/>
            <a:ext cx="8062912" cy="680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B2B69FCE-8993-AF41-83C9-F4EF8FD28F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1675" y="1478280"/>
            <a:ext cx="5200650" cy="3901440"/>
          </a:xfrm>
          <a:prstGeom prst="rect">
            <a:avLst/>
          </a:prstGeom>
        </p:spPr>
      </p:pic>
      <p:pic>
        <p:nvPicPr>
          <p:cNvPr id="5" name="Imagen 5">
            <a:extLst>
              <a:ext uri="{FF2B5EF4-FFF2-40B4-BE49-F238E27FC236}">
                <a16:creationId xmlns:a16="http://schemas.microsoft.com/office/drawing/2014/main" id="{6FC7830F-9A98-F741-8501-373C9F6FC0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1675" y="1478280"/>
            <a:ext cx="5200650" cy="3901440"/>
          </a:xfrm>
          <a:prstGeom prst="rect">
            <a:avLst/>
          </a:prstGeom>
        </p:spPr>
      </p:pic>
    </p:spTree>
    <p:extLst>
      <p:ext uri="{BB962C8B-B14F-4D97-AF65-F5344CB8AC3E}">
        <p14:creationId xmlns:p14="http://schemas.microsoft.com/office/powerpoint/2010/main" val="1743192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D37C51FD-10B9-4146-BD5F-FA0FAA89F7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1675" y="1478280"/>
            <a:ext cx="5200650" cy="3901440"/>
          </a:xfrm>
          <a:prstGeom prst="rect">
            <a:avLst/>
          </a:prstGeom>
        </p:spPr>
      </p:pic>
    </p:spTree>
    <p:extLst>
      <p:ext uri="{BB962C8B-B14F-4D97-AF65-F5344CB8AC3E}">
        <p14:creationId xmlns:p14="http://schemas.microsoft.com/office/powerpoint/2010/main" val="359152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8911D82D-39CB-C247-B8B0-0ED05FA352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1675" y="1478280"/>
            <a:ext cx="5200650" cy="3901440"/>
          </a:xfrm>
          <a:prstGeom prst="rect">
            <a:avLst/>
          </a:prstGeom>
        </p:spPr>
      </p:pic>
    </p:spTree>
    <p:extLst>
      <p:ext uri="{BB962C8B-B14F-4D97-AF65-F5344CB8AC3E}">
        <p14:creationId xmlns:p14="http://schemas.microsoft.com/office/powerpoint/2010/main" val="1867449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8A889D-8443-43F0-9DF3-E8072C5EA3FA}"/>
              </a:ext>
            </a:extLst>
          </p:cNvPr>
          <p:cNvSpPr>
            <a:spLocks noGrp="1"/>
          </p:cNvSpPr>
          <p:nvPr>
            <p:ph idx="1"/>
          </p:nvPr>
        </p:nvSpPr>
        <p:spPr>
          <a:xfrm>
            <a:off x="1046163" y="1092200"/>
            <a:ext cx="7450137" cy="5010150"/>
          </a:xfrm>
        </p:spPr>
        <p:txBody>
          <a:bodyPr/>
          <a:lstStyle/>
          <a:p>
            <a:pPr marL="0" indent="0" algn="ctr" eaLnBrk="1" hangingPunct="1">
              <a:buFontTx/>
              <a:buNone/>
              <a:defRPr/>
            </a:pPr>
            <a:r>
              <a:rPr lang="es-ES_tradnl" altLang="es-MX" sz="3200">
                <a:solidFill>
                  <a:srgbClr val="0A68AD"/>
                </a:solidFill>
                <a:effectLst>
                  <a:outerShdw blurRad="38100" dist="38100" dir="2700000" algn="tl">
                    <a:srgbClr val="000000"/>
                  </a:outerShdw>
                </a:effectLst>
                <a:ea typeface="ＭＳ Ｐゴシック" pitchFamily="34" charset="-128"/>
              </a:rPr>
              <a:t>NOMBRE DEL PROYECTO INTERDISCIPLINARIO</a:t>
            </a:r>
          </a:p>
          <a:p>
            <a:pPr marL="0" indent="0" algn="ctr" eaLnBrk="1" hangingPunct="1">
              <a:buFontTx/>
              <a:buNone/>
              <a:defRPr/>
            </a:pPr>
            <a:endParaRPr lang="es-ES_tradnl" altLang="es-MX" sz="1600">
              <a:solidFill>
                <a:srgbClr val="0A68AD"/>
              </a:solidFill>
              <a:effectLst>
                <a:outerShdw blurRad="38100" dist="38100" dir="2700000" algn="tl">
                  <a:srgbClr val="000000"/>
                </a:outerShdw>
              </a:effectLst>
              <a:ea typeface="ＭＳ Ｐゴシック" pitchFamily="34" charset="-128"/>
            </a:endParaRPr>
          </a:p>
          <a:p>
            <a:pPr marL="0" indent="0" algn="ctr" eaLnBrk="1" hangingPunct="1">
              <a:buFontTx/>
              <a:buNone/>
              <a:defRPr/>
            </a:pPr>
            <a:r>
              <a:rPr lang="es-ES_tradnl" altLang="es-MX" sz="3200">
                <a:solidFill>
                  <a:srgbClr val="4F750D"/>
                </a:solidFill>
                <a:effectLst>
                  <a:outerShdw blurRad="38100" dist="38100" dir="2700000" algn="tl">
                    <a:srgbClr val="000000"/>
                  </a:outerShdw>
                </a:effectLst>
                <a:ea typeface="ＭＳ Ｐゴシック" pitchFamily="34" charset="-128"/>
              </a:rPr>
              <a:t>¿Te ayudaría un blog a comprender conceptos complejos de tu formación académica?</a:t>
            </a:r>
          </a:p>
          <a:p>
            <a:pPr marL="0" indent="0" algn="ctr" eaLnBrk="1" hangingPunct="1">
              <a:buFontTx/>
              <a:buNone/>
              <a:defRPr/>
            </a:pPr>
            <a:r>
              <a:rPr lang="es-ES_tradnl" altLang="es-MX" sz="3200">
                <a:solidFill>
                  <a:srgbClr val="4F750D"/>
                </a:solidFill>
                <a:effectLst>
                  <a:outerShdw blurRad="38100" dist="38100" dir="2700000" algn="tl">
                    <a:srgbClr val="000000"/>
                  </a:outerShdw>
                </a:effectLst>
                <a:ea typeface="ＭＳ Ｐゴシック" pitchFamily="34" charset="-128"/>
              </a:rPr>
              <a:t>Un blog para el aprendizaje de la tabla periódica </a:t>
            </a:r>
            <a:endParaRPr lang="en-US" altLang="es-MX" sz="3200">
              <a:solidFill>
                <a:srgbClr val="4F750D"/>
              </a:solidFill>
              <a:effectLst>
                <a:outerShdw blurRad="38100" dist="38100" dir="2700000" algn="tl">
                  <a:srgbClr val="000000"/>
                </a:outerShdw>
              </a:effectLst>
              <a:ea typeface="ＭＳ Ｐゴシック" pitchFamily="34" charset="-128"/>
            </a:endParaRPr>
          </a:p>
          <a:p>
            <a:pPr marL="0" indent="0" eaLnBrk="1" hangingPunct="1">
              <a:buFontTx/>
              <a:buNone/>
              <a:defRPr/>
            </a:pPr>
            <a:endParaRPr lang="en-US" altLang="es-MX">
              <a:effectLst>
                <a:outerShdw blurRad="38100" dist="38100" dir="2700000" algn="tl">
                  <a:srgbClr val="000000"/>
                </a:outerShdw>
              </a:effectLst>
              <a:ea typeface="ＭＳ Ｐゴシック"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03FF765-5018-8749-BB91-8F0883837B71}"/>
              </a:ext>
            </a:extLst>
          </p:cNvPr>
          <p:cNvSpPr txBox="1"/>
          <p:nvPr/>
        </p:nvSpPr>
        <p:spPr>
          <a:xfrm>
            <a:off x="1067954" y="959093"/>
            <a:ext cx="7008091" cy="493981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s-MX" altLang="es-MX" sz="4500" b="1" dirty="0">
                <a:ln/>
                <a:solidFill>
                  <a:schemeClr val="accent3"/>
                </a:solidFill>
                <a:latin typeface="+mn-lt"/>
              </a:rPr>
              <a:t>10</a:t>
            </a:r>
            <a:r>
              <a:rPr lang="es-MX" altLang="es-MX" sz="4500" b="1" dirty="0">
                <a:ln/>
                <a:solidFill>
                  <a:schemeClr val="accent3"/>
                </a:solidFill>
                <a:latin typeface="+mn-lt"/>
                <a:ea typeface="ＭＳ Ｐゴシック" pitchFamily="34" charset="-128"/>
              </a:rPr>
              <a:t>. EVIDENCIA DE CLASE INTERDISCIPLINARIA DE FASE DE DESARROLLO.</a:t>
            </a:r>
            <a:br>
              <a:rPr lang="es-MX" altLang="es-MX" sz="4500" b="1" dirty="0">
                <a:ln/>
                <a:solidFill>
                  <a:schemeClr val="accent3"/>
                </a:solidFill>
                <a:latin typeface="+mn-lt"/>
                <a:ea typeface="ＭＳ Ｐゴシック" pitchFamily="34" charset="-128"/>
              </a:rPr>
            </a:br>
            <a:br>
              <a:rPr lang="es-MX" altLang="es-MX" sz="4500" b="1" dirty="0">
                <a:ln/>
                <a:solidFill>
                  <a:schemeClr val="accent3"/>
                </a:solidFill>
                <a:latin typeface="+mn-lt"/>
                <a:ea typeface="ＭＳ Ｐゴシック" pitchFamily="34" charset="-128"/>
              </a:rPr>
            </a:br>
            <a:r>
              <a:rPr lang="es-MX" altLang="es-MX" sz="4500" b="1" dirty="0">
                <a:ln/>
                <a:solidFill>
                  <a:schemeClr val="accent3"/>
                </a:solidFill>
                <a:latin typeface="+mn-lt"/>
                <a:ea typeface="ＭＳ Ｐゴシック" pitchFamily="34" charset="-128"/>
              </a:rPr>
              <a:t>Química y </a:t>
            </a:r>
            <a:r>
              <a:rPr lang="es-MX" altLang="es-MX" sz="4500" b="1" dirty="0">
                <a:ln/>
                <a:solidFill>
                  <a:schemeClr val="accent3"/>
                </a:solidFill>
                <a:latin typeface="+mn-lt"/>
              </a:rPr>
              <a:t>M</a:t>
            </a:r>
            <a:r>
              <a:rPr lang="es-MX" altLang="es-MX" sz="4500" b="1" dirty="0">
                <a:ln/>
                <a:solidFill>
                  <a:schemeClr val="accent3"/>
                </a:solidFill>
                <a:latin typeface="+mn-lt"/>
                <a:ea typeface="ＭＳ Ｐゴシック" pitchFamily="34" charset="-128"/>
              </a:rPr>
              <a:t>atemáticas.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ítulo 1">
            <a:extLst>
              <a:ext uri="{FF2B5EF4-FFF2-40B4-BE49-F238E27FC236}">
                <a16:creationId xmlns:a16="http://schemas.microsoft.com/office/drawing/2014/main" id="{10D6FF3B-ABE9-42E7-A163-84F54959F024}"/>
              </a:ext>
            </a:extLst>
          </p:cNvPr>
          <p:cNvSpPr>
            <a:spLocks noGrp="1"/>
          </p:cNvSpPr>
          <p:nvPr>
            <p:ph type="title"/>
          </p:nvPr>
        </p:nvSpPr>
        <p:spPr bwMode="auto">
          <a:xfrm>
            <a:off x="629226" y="2162463"/>
            <a:ext cx="7581900" cy="2007829"/>
          </a:xfrm>
        </p:spPr>
        <p:txBody>
          <a:bodyPr>
            <a:no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10.1</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 Nombre de la actividad: “ Las matemáticas y los materiales”.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b. Objetivo: Que el alumno, pueda identificar el uso de conceptos matemáticos, relaciones geométricas , ecuaciones de primer grado simples, teoremas trigonométricos, entre otros, para la identificación y caracterización de las propiedades de los materiales.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c. Grado: quinto de preparatoria.</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d. Fecha en que se lleva a cavo la actividad: marzo de 2019.</a:t>
            </a:r>
          </a:p>
        </p:txBody>
      </p:sp>
      <p:sp>
        <p:nvSpPr>
          <p:cNvPr id="3" name="Título 1">
            <a:extLst>
              <a:ext uri="{FF2B5EF4-FFF2-40B4-BE49-F238E27FC236}">
                <a16:creationId xmlns:a16="http://schemas.microsoft.com/office/drawing/2014/main" id="{63E0691F-0400-48A0-BA08-D06E3B04CBEE}"/>
              </a:ext>
            </a:extLst>
          </p:cNvPr>
          <p:cNvSpPr txBox="1">
            <a:spLocks/>
          </p:cNvSpPr>
          <p:nvPr/>
        </p:nvSpPr>
        <p:spPr>
          <a:xfrm>
            <a:off x="474663" y="242888"/>
            <a:ext cx="1987550" cy="684212"/>
          </a:xfrm>
          <a:prstGeom prst="rect">
            <a:avLst/>
          </a:prstGeom>
        </p:spPr>
        <p:txBody>
          <a:bodyPr anchor="ctr"/>
          <a:lstStyle>
            <a:lvl1pPr algn="ctr" rtl="0" eaLnBrk="0" fontAlgn="base" hangingPunct="0">
              <a:spcBef>
                <a:spcPct val="0"/>
              </a:spcBef>
              <a:spcAft>
                <a:spcPct val="0"/>
              </a:spcAft>
              <a:defRPr sz="5600" b="1" kern="1200">
                <a:solidFill>
                  <a:schemeClr val="tx1"/>
                </a:solidFill>
                <a:effectLst>
                  <a:outerShdw blurRad="101600" dist="63500" dir="2700000" algn="tl" rotWithShape="0">
                    <a:prstClr val="black">
                      <a:alpha val="75000"/>
                    </a:prstClr>
                  </a:outerShdw>
                </a:effectLst>
                <a:latin typeface="+mj-lt"/>
                <a:ea typeface="ＭＳ Ｐゴシック" charset="0"/>
                <a:cs typeface="+mj-cs"/>
              </a:defRPr>
            </a:lvl1pPr>
            <a:lvl2pPr algn="ctr" rtl="0" eaLnBrk="0" fontAlgn="base" hangingPunct="0">
              <a:spcBef>
                <a:spcPct val="0"/>
              </a:spcBef>
              <a:spcAft>
                <a:spcPct val="0"/>
              </a:spcAft>
              <a:defRPr sz="5600" b="1">
                <a:solidFill>
                  <a:schemeClr val="tx1"/>
                </a:solidFill>
                <a:latin typeface="Candara" charset="0"/>
                <a:ea typeface="ＭＳ Ｐゴシック" charset="0"/>
              </a:defRPr>
            </a:lvl2pPr>
            <a:lvl3pPr algn="ctr" rtl="0" eaLnBrk="0" fontAlgn="base" hangingPunct="0">
              <a:spcBef>
                <a:spcPct val="0"/>
              </a:spcBef>
              <a:spcAft>
                <a:spcPct val="0"/>
              </a:spcAft>
              <a:defRPr sz="5600" b="1">
                <a:solidFill>
                  <a:schemeClr val="tx1"/>
                </a:solidFill>
                <a:latin typeface="Candara" charset="0"/>
                <a:ea typeface="ＭＳ Ｐゴシック" charset="0"/>
              </a:defRPr>
            </a:lvl3pPr>
            <a:lvl4pPr algn="ctr" rtl="0" eaLnBrk="0" fontAlgn="base" hangingPunct="0">
              <a:spcBef>
                <a:spcPct val="0"/>
              </a:spcBef>
              <a:spcAft>
                <a:spcPct val="0"/>
              </a:spcAft>
              <a:defRPr sz="5600" b="1">
                <a:solidFill>
                  <a:schemeClr val="tx1"/>
                </a:solidFill>
                <a:latin typeface="Candara" charset="0"/>
                <a:ea typeface="ＭＳ Ｐゴシック" charset="0"/>
              </a:defRPr>
            </a:lvl4pPr>
            <a:lvl5pPr algn="ctr" rtl="0" eaLnBrk="0" fontAlgn="base" hangingPunct="0">
              <a:spcBef>
                <a:spcPct val="0"/>
              </a:spcBef>
              <a:spcAft>
                <a:spcPct val="0"/>
              </a:spcAft>
              <a:defRPr sz="5600" b="1">
                <a:solidFill>
                  <a:schemeClr val="tx1"/>
                </a:solidFill>
                <a:latin typeface="Candara" charset="0"/>
                <a:ea typeface="ＭＳ Ｐゴシック" charset="0"/>
              </a:defRPr>
            </a:lvl5pPr>
            <a:lvl6pPr marL="457200" algn="ctr" rtl="0" fontAlgn="base">
              <a:spcBef>
                <a:spcPct val="0"/>
              </a:spcBef>
              <a:spcAft>
                <a:spcPct val="0"/>
              </a:spcAft>
              <a:defRPr sz="5600" b="1">
                <a:solidFill>
                  <a:schemeClr val="tx1"/>
                </a:solidFill>
                <a:latin typeface="Candara" charset="0"/>
                <a:ea typeface="ＭＳ Ｐゴシック" charset="0"/>
              </a:defRPr>
            </a:lvl6pPr>
            <a:lvl7pPr marL="914400" algn="ctr" rtl="0" fontAlgn="base">
              <a:spcBef>
                <a:spcPct val="0"/>
              </a:spcBef>
              <a:spcAft>
                <a:spcPct val="0"/>
              </a:spcAft>
              <a:defRPr sz="5600" b="1">
                <a:solidFill>
                  <a:schemeClr val="tx1"/>
                </a:solidFill>
                <a:latin typeface="Candara" charset="0"/>
                <a:ea typeface="ＭＳ Ｐゴシック" charset="0"/>
              </a:defRPr>
            </a:lvl7pPr>
            <a:lvl8pPr marL="1371600" algn="ctr" rtl="0" fontAlgn="base">
              <a:spcBef>
                <a:spcPct val="0"/>
              </a:spcBef>
              <a:spcAft>
                <a:spcPct val="0"/>
              </a:spcAft>
              <a:defRPr sz="5600" b="1">
                <a:solidFill>
                  <a:schemeClr val="tx1"/>
                </a:solidFill>
                <a:latin typeface="Candara" charset="0"/>
                <a:ea typeface="ＭＳ Ｐゴシック" charset="0"/>
              </a:defRPr>
            </a:lvl8pPr>
            <a:lvl9pPr marL="1828800" algn="ctr" rtl="0" fontAlgn="base">
              <a:spcBef>
                <a:spcPct val="0"/>
              </a:spcBef>
              <a:spcAft>
                <a:spcPct val="0"/>
              </a:spcAft>
              <a:defRPr sz="5600" b="1">
                <a:solidFill>
                  <a:schemeClr val="tx1"/>
                </a:solidFill>
                <a:latin typeface="Candara" charset="0"/>
                <a:ea typeface="ＭＳ Ｐゴシック" charset="0"/>
              </a:defRPr>
            </a:lvl9pPr>
          </a:lstStyle>
          <a:p>
            <a:pPr defTabSz="914400">
              <a:defRPr/>
            </a:pPr>
            <a:endParaRPr lang="es-MX" sz="4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ítulo 1">
            <a:extLst>
              <a:ext uri="{FF2B5EF4-FFF2-40B4-BE49-F238E27FC236}">
                <a16:creationId xmlns:a16="http://schemas.microsoft.com/office/drawing/2014/main" id="{61B31FBC-756C-4D26-8396-ED60F11BD407}"/>
              </a:ext>
            </a:extLst>
          </p:cNvPr>
          <p:cNvSpPr>
            <a:spLocks noGrp="1"/>
          </p:cNvSpPr>
          <p:nvPr>
            <p:ph type="title"/>
          </p:nvPr>
        </p:nvSpPr>
        <p:spPr bwMode="auto">
          <a:xfrm>
            <a:off x="415636" y="1293091"/>
            <a:ext cx="8208818" cy="4098636"/>
          </a:xfrm>
        </p:spPr>
        <p:txBody>
          <a:bodyPr>
            <a:noAutofit/>
          </a:bodyPr>
          <a:lstStyle/>
          <a:p>
            <a:pPr marL="342900" indent="-342900" algn="l">
              <a:buFont typeface="+mj-lt"/>
              <a:buAutoNum type="arabicPeriod"/>
            </a:pP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10.2</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e. Asignaturas participantes: Química y Matemáticas V.</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Temas o conceptos de cada una:</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Química:  UNIDAD 1. La energía, la materia y los cambios.</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                  UNIDAD 4.  Corteza terrestre, fuente de materiales útiles para el hombre.</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Matemáticas:  UNIDAD 1. Relaciones y funciones.</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	                       UNIDAD 2. Funciones trigonométricas.</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                         UNIDAD 6.  Ecuación de primer grado.</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  f. Fuentes de apoyo</a:t>
            </a:r>
            <a:r>
              <a:rPr lang="es-MX" altLang="en-US" sz="2000" b="1" dirty="0">
                <a:solidFill>
                  <a:schemeClr val="accent1">
                    <a:lumMod val="75000"/>
                  </a:schemeClr>
                </a:solidFill>
                <a:latin typeface="+mn-lt"/>
                <a:ea typeface="ＭＳ Ｐゴシック" panose="020B0600070205080204" pitchFamily="34" charset="-128"/>
                <a:cs typeface="Arial" panose="020B0604020202020204" pitchFamily="34" charset="0"/>
              </a:rPr>
              <a:t>:</a:t>
            </a:r>
            <a:b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rPr>
              <a:t>1. </a:t>
            </a:r>
            <a:r>
              <a:rPr lang="es-MX" altLang="es-MX" sz="2000" b="1" dirty="0" err="1">
                <a:solidFill>
                  <a:schemeClr val="accent1">
                    <a:lumMod val="75000"/>
                  </a:schemeClr>
                </a:solidFill>
                <a:effectLst/>
                <a:latin typeface="+mn-lt"/>
                <a:cs typeface="Arial" panose="020B0604020202020204" pitchFamily="34" charset="0"/>
              </a:rPr>
              <a:t>Lehmann</a:t>
            </a:r>
            <a:r>
              <a:rPr lang="es-MX" altLang="es-MX" sz="2000" b="1" dirty="0">
                <a:solidFill>
                  <a:schemeClr val="accent1">
                    <a:lumMod val="75000"/>
                  </a:schemeClr>
                </a:solidFill>
                <a:effectLst/>
                <a:latin typeface="+mn-lt"/>
                <a:cs typeface="Arial" panose="020B0604020202020204" pitchFamily="34" charset="0"/>
              </a:rPr>
              <a:t>, Charles, Geometría Analítica. México, </a:t>
            </a:r>
            <a:r>
              <a:rPr lang="es-MX" altLang="es-MX" sz="2000" b="1" dirty="0" err="1">
                <a:solidFill>
                  <a:schemeClr val="accent1">
                    <a:lumMod val="75000"/>
                  </a:schemeClr>
                </a:solidFill>
                <a:effectLst/>
                <a:latin typeface="+mn-lt"/>
                <a:cs typeface="Arial" panose="020B0604020202020204" pitchFamily="34" charset="0"/>
              </a:rPr>
              <a:t>Limusa</a:t>
            </a:r>
            <a:r>
              <a:rPr lang="es-MX" altLang="es-MX" sz="2000" b="1" dirty="0">
                <a:solidFill>
                  <a:schemeClr val="accent1">
                    <a:lumMod val="75000"/>
                  </a:schemeClr>
                </a:solidFill>
                <a:effectLst/>
                <a:latin typeface="+mn-lt"/>
                <a:cs typeface="Arial" panose="020B0604020202020204" pitchFamily="34" charset="0"/>
              </a:rPr>
              <a:t>, 1994</a:t>
            </a:r>
            <a:br>
              <a:rPr lang="es-MX" altLang="es-MX" sz="2000" b="1" dirty="0">
                <a:solidFill>
                  <a:schemeClr val="accent1">
                    <a:lumMod val="75000"/>
                  </a:schemeClr>
                </a:solidFill>
                <a:effectLst/>
                <a:latin typeface="+mn-lt"/>
                <a:cs typeface="Arial" panose="020B0604020202020204" pitchFamily="34" charset="0"/>
              </a:rPr>
            </a:br>
            <a:r>
              <a:rPr lang="es-MX" altLang="es-MX" sz="2000" b="1" dirty="0">
                <a:solidFill>
                  <a:schemeClr val="accent1">
                    <a:lumMod val="75000"/>
                  </a:schemeClr>
                </a:solidFill>
                <a:effectLst/>
                <a:latin typeface="+mn-lt"/>
                <a:cs typeface="Arial" panose="020B0604020202020204" pitchFamily="34" charset="0"/>
              </a:rPr>
              <a:t>2. </a:t>
            </a:r>
            <a:r>
              <a:rPr lang="es-MX" altLang="es-MX" sz="2000" b="1" dirty="0" err="1">
                <a:solidFill>
                  <a:schemeClr val="accent1">
                    <a:lumMod val="75000"/>
                  </a:schemeClr>
                </a:solidFill>
                <a:effectLst/>
                <a:latin typeface="+mn-lt"/>
                <a:cs typeface="Arial" panose="020B0604020202020204" pitchFamily="34" charset="0"/>
              </a:rPr>
              <a:t>Sowkowski</a:t>
            </a:r>
            <a:r>
              <a:rPr lang="es-MX" altLang="es-MX" sz="2000" b="1" dirty="0">
                <a:solidFill>
                  <a:schemeClr val="accent1">
                    <a:lumMod val="75000"/>
                  </a:schemeClr>
                </a:solidFill>
                <a:effectLst/>
                <a:latin typeface="+mn-lt"/>
                <a:cs typeface="Arial" panose="020B0604020202020204" pitchFamily="34" charset="0"/>
              </a:rPr>
              <a:t>, </a:t>
            </a:r>
            <a:r>
              <a:rPr lang="es-MX" altLang="es-MX" sz="2000" b="1" dirty="0" err="1">
                <a:solidFill>
                  <a:schemeClr val="accent1">
                    <a:lumMod val="75000"/>
                  </a:schemeClr>
                </a:solidFill>
                <a:effectLst/>
                <a:latin typeface="+mn-lt"/>
                <a:cs typeface="Arial" panose="020B0604020202020204" pitchFamily="34" charset="0"/>
              </a:rPr>
              <a:t>Earl</a:t>
            </a:r>
            <a:r>
              <a:rPr lang="es-MX" altLang="es-MX" sz="2000" b="1" dirty="0">
                <a:solidFill>
                  <a:schemeClr val="accent1">
                    <a:lumMod val="75000"/>
                  </a:schemeClr>
                </a:solidFill>
                <a:effectLst/>
                <a:latin typeface="+mn-lt"/>
                <a:cs typeface="Arial" panose="020B0604020202020204" pitchFamily="34" charset="0"/>
              </a:rPr>
              <a:t> W., Álgebra y Trigonometría con Geometría Analítica., Grupo Editorial Iberoamérica. Segunda edición. 1993.</a:t>
            </a:r>
            <a:br>
              <a:rPr lang="es-MX" altLang="es-MX" sz="2000" b="1" dirty="0">
                <a:solidFill>
                  <a:schemeClr val="accent1">
                    <a:lumMod val="75000"/>
                  </a:schemeClr>
                </a:solidFill>
                <a:effectLst/>
                <a:latin typeface="+mn-lt"/>
                <a:cs typeface="Arial" panose="020B0604020202020204" pitchFamily="34" charset="0"/>
              </a:rPr>
            </a:br>
            <a:r>
              <a:rPr lang="es-MX" altLang="es-MX" sz="2000" b="1" dirty="0">
                <a:solidFill>
                  <a:schemeClr val="accent1">
                    <a:lumMod val="75000"/>
                  </a:schemeClr>
                </a:solidFill>
                <a:effectLst/>
                <a:latin typeface="+mn-lt"/>
                <a:cs typeface="Arial" panose="020B0604020202020204" pitchFamily="34" charset="0"/>
              </a:rPr>
              <a:t>3. </a:t>
            </a:r>
            <a:r>
              <a:rPr lang="es-MX" sz="2000" b="1" dirty="0" err="1">
                <a:solidFill>
                  <a:schemeClr val="accent1">
                    <a:lumMod val="75000"/>
                  </a:schemeClr>
                </a:solidFill>
                <a:effectLst/>
                <a:latin typeface="+mn-lt"/>
                <a:cs typeface="Arial" panose="020B0604020202020204" pitchFamily="34" charset="0"/>
              </a:rPr>
              <a:t>Garritz</a:t>
            </a:r>
            <a:r>
              <a:rPr lang="es-MX" sz="2000" b="1" dirty="0">
                <a:solidFill>
                  <a:schemeClr val="accent1">
                    <a:lumMod val="75000"/>
                  </a:schemeClr>
                </a:solidFill>
                <a:effectLst/>
                <a:latin typeface="+mn-lt"/>
                <a:cs typeface="Arial" panose="020B0604020202020204" pitchFamily="34" charset="0"/>
              </a:rPr>
              <a:t>, A., Chamizo, J.A., Química. Washington, Delaware, E.U.A., Addison-Wesley Iberoamericana S.A. 1994.</a:t>
            </a:r>
            <a:br>
              <a:rPr lang="es-MX" sz="2000" b="1" dirty="0">
                <a:solidFill>
                  <a:schemeClr val="accent1">
                    <a:lumMod val="75000"/>
                  </a:schemeClr>
                </a:solidFill>
                <a:effectLst/>
                <a:latin typeface="+mn-lt"/>
                <a:cs typeface="Arial" panose="020B0604020202020204" pitchFamily="34" charset="0"/>
              </a:rPr>
            </a:br>
            <a:r>
              <a:rPr lang="es-MX" sz="2000" b="1" dirty="0">
                <a:solidFill>
                  <a:schemeClr val="accent1">
                    <a:lumMod val="75000"/>
                  </a:schemeClr>
                </a:solidFill>
                <a:effectLst/>
                <a:latin typeface="+mn-lt"/>
                <a:cs typeface="Arial" panose="020B0604020202020204" pitchFamily="34" charset="0"/>
              </a:rPr>
              <a:t>4. </a:t>
            </a:r>
            <a:r>
              <a:rPr lang="es-MX" sz="2000" b="1" dirty="0" err="1">
                <a:solidFill>
                  <a:schemeClr val="accent1">
                    <a:lumMod val="75000"/>
                  </a:schemeClr>
                </a:solidFill>
                <a:effectLst/>
                <a:latin typeface="+mn-lt"/>
                <a:cs typeface="Arial" panose="020B0604020202020204" pitchFamily="34" charset="0"/>
              </a:rPr>
              <a:t>Askeland</a:t>
            </a:r>
            <a:r>
              <a:rPr lang="es-MX" sz="2000" b="1" dirty="0">
                <a:solidFill>
                  <a:schemeClr val="accent1">
                    <a:lumMod val="75000"/>
                  </a:schemeClr>
                </a:solidFill>
                <a:effectLst/>
                <a:latin typeface="+mn-lt"/>
                <a:cs typeface="Arial" panose="020B0604020202020204" pitchFamily="34" charset="0"/>
              </a:rPr>
              <a:t> Donald. Ciencia e ingeniería de los materiales.  Edit. Thompson. 2012.</a:t>
            </a:r>
            <a:br>
              <a:rPr lang="es-MX" sz="2000" b="1" dirty="0">
                <a:solidFill>
                  <a:schemeClr val="accent1">
                    <a:lumMod val="75000"/>
                  </a:schemeClr>
                </a:solidFill>
                <a:effectLst/>
                <a:latin typeface="+mn-lt"/>
                <a:cs typeface="Arial" panose="020B0604020202020204" pitchFamily="34" charset="0"/>
              </a:rPr>
            </a:br>
            <a:r>
              <a:rPr lang="es-MX" sz="2000" b="1" dirty="0">
                <a:solidFill>
                  <a:schemeClr val="accent1">
                    <a:lumMod val="75000"/>
                  </a:schemeClr>
                </a:solidFill>
                <a:effectLst/>
                <a:latin typeface="+mn-lt"/>
                <a:cs typeface="Arial" panose="020B0604020202020204" pitchFamily="34" charset="0"/>
              </a:rPr>
              <a:t>5.Tabla periódica.</a:t>
            </a:r>
            <a:endParaRPr lang="es-MX" altLang="en-US" sz="20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ítulo 1">
            <a:extLst>
              <a:ext uri="{FF2B5EF4-FFF2-40B4-BE49-F238E27FC236}">
                <a16:creationId xmlns:a16="http://schemas.microsoft.com/office/drawing/2014/main" id="{14237688-33F6-41DB-9C55-66B2A7EB903A}"/>
              </a:ext>
            </a:extLst>
          </p:cNvPr>
          <p:cNvSpPr>
            <a:spLocks noGrp="1"/>
          </p:cNvSpPr>
          <p:nvPr>
            <p:ph type="title"/>
          </p:nvPr>
        </p:nvSpPr>
        <p:spPr bwMode="auto">
          <a:xfrm>
            <a:off x="781050" y="1508404"/>
            <a:ext cx="7581900" cy="2866205"/>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10.3</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g. Justificación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Con esta actividad, el alumno centralizará el conocimiento relacionado entre las materias  y aprenderá cómo es la estructura interna de algunos elementos metales y no metales, y cómo se hace el estudio de sus propiedades, con  conceptos geométricos y trigonométricos.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endParaRPr lang="es-MX" altLang="en-US" sz="2200" b="1" dirty="0">
              <a:solidFill>
                <a:schemeClr val="accent1">
                  <a:lumMod val="75000"/>
                </a:schemeClr>
              </a:solidFill>
              <a:effectLst/>
              <a:latin typeface="+mn-lt"/>
              <a:ea typeface="ＭＳ Ｐゴシック" panose="020B0600070205080204" pitchFamily="34"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EFE65-9F4C-4778-B057-E136AD48DC3E}"/>
              </a:ext>
            </a:extLst>
          </p:cNvPr>
          <p:cNvSpPr>
            <a:spLocks noGrp="1"/>
          </p:cNvSpPr>
          <p:nvPr>
            <p:ph type="title"/>
          </p:nvPr>
        </p:nvSpPr>
        <p:spPr>
          <a:xfrm>
            <a:off x="781050" y="1711043"/>
            <a:ext cx="7581900" cy="1983504"/>
          </a:xfrm>
        </p:spPr>
        <p:txBody>
          <a:bodyPr>
            <a:noAutofit/>
          </a:bodyPr>
          <a:lstStyle/>
          <a:p>
            <a:pPr algn="l">
              <a:defRPr/>
            </a:pPr>
            <a:br>
              <a:rPr lang="es-MX" sz="2200" b="1" dirty="0">
                <a:solidFill>
                  <a:schemeClr val="accent1">
                    <a:lumMod val="75000"/>
                  </a:schemeClr>
                </a:solidFill>
                <a:latin typeface="+mn-lt"/>
                <a:cs typeface="Arial" panose="020B0604020202020204" pitchFamily="34" charset="0"/>
              </a:rPr>
            </a:br>
            <a:r>
              <a:rPr lang="es-MX" sz="2200" b="1" dirty="0">
                <a:solidFill>
                  <a:schemeClr val="accent1">
                    <a:lumMod val="75000"/>
                  </a:schemeClr>
                </a:solidFill>
                <a:effectLst/>
                <a:latin typeface="+mn-lt"/>
                <a:cs typeface="Arial" panose="020B0604020202020204" pitchFamily="34" charset="0"/>
              </a:rPr>
              <a:t>10.4 </a:t>
            </a:r>
            <a:br>
              <a:rPr lang="es-MX" sz="2200" b="1" dirty="0">
                <a:solidFill>
                  <a:schemeClr val="accent1">
                    <a:lumMod val="75000"/>
                  </a:schemeClr>
                </a:solidFill>
                <a:effectLst/>
                <a:latin typeface="+mn-lt"/>
                <a:cs typeface="Arial" panose="020B0604020202020204" pitchFamily="34" charset="0"/>
              </a:rPr>
            </a:br>
            <a:br>
              <a:rPr lang="es-MX" sz="2200" b="1" dirty="0">
                <a:solidFill>
                  <a:schemeClr val="accent1">
                    <a:lumMod val="75000"/>
                  </a:schemeClr>
                </a:solidFill>
                <a:effectLst/>
                <a:latin typeface="+mn-lt"/>
                <a:cs typeface="Arial" panose="020B0604020202020204" pitchFamily="34" charset="0"/>
              </a:rPr>
            </a:br>
            <a:r>
              <a:rPr lang="es-MX" sz="2200" b="1" dirty="0">
                <a:solidFill>
                  <a:schemeClr val="accent1">
                    <a:lumMod val="75000"/>
                  </a:schemeClr>
                </a:solidFill>
                <a:effectLst/>
                <a:latin typeface="+mn-lt"/>
                <a:cs typeface="Arial" panose="020B0604020202020204" pitchFamily="34" charset="0"/>
              </a:rPr>
              <a:t>h. Descripción de Apertura de la actividad.</a:t>
            </a:r>
            <a:br>
              <a:rPr lang="es-MX" sz="2200" b="1" dirty="0">
                <a:solidFill>
                  <a:schemeClr val="accent1">
                    <a:lumMod val="75000"/>
                  </a:schemeClr>
                </a:solidFill>
                <a:effectLst/>
                <a:latin typeface="+mn-lt"/>
                <a:cs typeface="Arial" panose="020B0604020202020204" pitchFamily="34" charset="0"/>
              </a:rPr>
            </a:br>
            <a:br>
              <a:rPr lang="es-MX" sz="2200" b="1" dirty="0">
                <a:solidFill>
                  <a:schemeClr val="accent1">
                    <a:lumMod val="75000"/>
                  </a:schemeClr>
                </a:solidFill>
                <a:effectLst/>
                <a:latin typeface="+mn-lt"/>
                <a:cs typeface="Arial" panose="020B0604020202020204" pitchFamily="34" charset="0"/>
              </a:rPr>
            </a:br>
            <a:r>
              <a:rPr lang="es-MX" sz="2200" b="1" dirty="0">
                <a:solidFill>
                  <a:schemeClr val="accent1">
                    <a:lumMod val="75000"/>
                  </a:schemeClr>
                </a:solidFill>
                <a:effectLst/>
                <a:latin typeface="+mn-lt"/>
                <a:cs typeface="Arial" panose="020B0604020202020204" pitchFamily="34" charset="0"/>
              </a:rPr>
              <a:t>Dar una introducción a los equipos de trabajo, explicando la clasificación de la tabla periódica en elementos metálicos y no metálicos, platicar en grupo las propiedades observadas en los materiales metálicos y no metálicos, repasar sobre los nombres de los elementos y explicarles sobre la estructura cristalina en los materiales.</a:t>
            </a:r>
            <a:br>
              <a:rPr lang="es-MX" sz="2200" b="1" dirty="0">
                <a:solidFill>
                  <a:schemeClr val="accent1">
                    <a:lumMod val="75000"/>
                  </a:schemeClr>
                </a:solidFill>
                <a:effectLst/>
                <a:latin typeface="+mn-lt"/>
                <a:cs typeface="Arial" panose="020B0604020202020204" pitchFamily="34" charset="0"/>
              </a:rPr>
            </a:br>
            <a:r>
              <a:rPr lang="es-MX" sz="2200" b="1" dirty="0">
                <a:solidFill>
                  <a:schemeClr val="accent1">
                    <a:lumMod val="75000"/>
                  </a:schemeClr>
                </a:solidFill>
                <a:effectLst/>
                <a:latin typeface="+mn-lt"/>
                <a:cs typeface="Arial" panose="020B0604020202020204" pitchFamily="34" charset="0"/>
              </a:rPr>
              <a:t> </a:t>
            </a:r>
            <a:br>
              <a:rPr lang="es-MX" sz="2200" b="1" dirty="0">
                <a:solidFill>
                  <a:schemeClr val="accent1">
                    <a:lumMod val="75000"/>
                  </a:schemeClr>
                </a:solidFill>
                <a:effectLst/>
                <a:latin typeface="+mn-lt"/>
                <a:cs typeface="Arial" panose="020B0604020202020204" pitchFamily="34" charset="0"/>
              </a:rPr>
            </a:br>
            <a:endParaRPr lang="es-MX" sz="2200" b="1" dirty="0">
              <a:solidFill>
                <a:schemeClr val="accent1">
                  <a:lumMod val="75000"/>
                </a:schemeClr>
              </a:solidFill>
              <a:effectLst/>
              <a:latin typeface="+mn-lt"/>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ítulo 1">
            <a:extLst>
              <a:ext uri="{FF2B5EF4-FFF2-40B4-BE49-F238E27FC236}">
                <a16:creationId xmlns:a16="http://schemas.microsoft.com/office/drawing/2014/main" id="{25EAF975-60A3-40D7-A942-0656EA769AA1}"/>
              </a:ext>
            </a:extLst>
          </p:cNvPr>
          <p:cNvSpPr>
            <a:spLocks noGrp="1"/>
          </p:cNvSpPr>
          <p:nvPr>
            <p:ph type="title"/>
          </p:nvPr>
        </p:nvSpPr>
        <p:spPr bwMode="auto">
          <a:xfrm>
            <a:off x="669925" y="0"/>
            <a:ext cx="7581900" cy="1654175"/>
          </a:xfrm>
        </p:spPr>
        <p:txBody>
          <a:bodyPr/>
          <a:lstStyle/>
          <a:p>
            <a:r>
              <a:rPr lang="es-MX" altLang="en-US" sz="1800" b="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10.5  </a:t>
            </a:r>
            <a:r>
              <a:rPr lang="es-MX" altLang="en-US" sz="180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i</a:t>
            </a:r>
            <a:r>
              <a:rPr lang="es-MX" altLang="en-US" sz="1800" b="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 Descripción del desarrollo de la actividad. Pasos y organización del grupo. Incluir materiales,  herramientas, y evidencias de aprendizaje. </a:t>
            </a:r>
            <a:endParaRPr lang="es-MX" altLang="en-US" sz="180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CuadroTexto 2"/>
          <p:cNvSpPr txBox="1"/>
          <p:nvPr/>
        </p:nvSpPr>
        <p:spPr>
          <a:xfrm flipH="1">
            <a:off x="403430" y="428961"/>
            <a:ext cx="8151751" cy="5847755"/>
          </a:xfrm>
          <a:prstGeom prst="rect">
            <a:avLst/>
          </a:prstGeom>
          <a:noFill/>
        </p:spPr>
        <p:txBody>
          <a:bodyPr wrap="square" rtlCol="0">
            <a:spAutoFit/>
          </a:bodyPr>
          <a:lstStyle/>
          <a:p>
            <a:r>
              <a:rPr lang="es-MX" sz="2200" b="1" dirty="0">
                <a:solidFill>
                  <a:schemeClr val="accent1">
                    <a:lumMod val="75000"/>
                  </a:schemeClr>
                </a:solidFill>
                <a:latin typeface="+mn-lt"/>
                <a:cs typeface="Arial" panose="020B0604020202020204" pitchFamily="34" charset="0"/>
              </a:rPr>
              <a:t>10.5</a:t>
            </a:r>
          </a:p>
          <a:p>
            <a:r>
              <a:rPr lang="es-MX" sz="2200" b="1" dirty="0">
                <a:solidFill>
                  <a:schemeClr val="accent1">
                    <a:lumMod val="75000"/>
                  </a:schemeClr>
                </a:solidFill>
                <a:latin typeface="+mn-lt"/>
                <a:cs typeface="Arial" panose="020B0604020202020204" pitchFamily="34" charset="0"/>
              </a:rPr>
              <a:t>Descripción del desarrollo de la actividad. </a:t>
            </a:r>
          </a:p>
          <a:p>
            <a:r>
              <a:rPr lang="es-MX" sz="2200" b="1" dirty="0">
                <a:solidFill>
                  <a:schemeClr val="accent1">
                    <a:lumMod val="75000"/>
                  </a:schemeClr>
                </a:solidFill>
                <a:latin typeface="+mn-lt"/>
                <a:cs typeface="Arial" panose="020B0604020202020204" pitchFamily="34" charset="0"/>
              </a:rPr>
              <a:t>Asignar a cada equipo un elemento a investigar y posteriormente realizar las siguientes actividades.</a:t>
            </a:r>
          </a:p>
          <a:p>
            <a:pPr marL="342900" indent="-342900">
              <a:buAutoNum type="arabicPeriod"/>
            </a:pPr>
            <a:r>
              <a:rPr lang="es-MX" sz="2200" b="1" dirty="0">
                <a:solidFill>
                  <a:schemeClr val="accent1">
                    <a:lumMod val="75000"/>
                  </a:schemeClr>
                </a:solidFill>
                <a:latin typeface="+mn-lt"/>
                <a:cs typeface="Arial" panose="020B0604020202020204" pitchFamily="34" charset="0"/>
              </a:rPr>
              <a:t>Investigar:</a:t>
            </a:r>
          </a:p>
          <a:p>
            <a:pPr marL="342900" indent="-342900">
              <a:buFont typeface="+mj-lt"/>
              <a:buAutoNum type="alphaLcParenR"/>
            </a:pPr>
            <a:r>
              <a:rPr lang="es-MX" sz="2200" b="1" dirty="0">
                <a:solidFill>
                  <a:schemeClr val="accent1">
                    <a:lumMod val="75000"/>
                  </a:schemeClr>
                </a:solidFill>
                <a:latin typeface="+mn-lt"/>
                <a:cs typeface="Arial" panose="020B0604020202020204" pitchFamily="34" charset="0"/>
              </a:rPr>
              <a:t>¿Qué es un material ? </a:t>
            </a:r>
          </a:p>
          <a:p>
            <a:pPr marL="342900" indent="-342900" algn="justLow">
              <a:buFont typeface="+mj-lt"/>
              <a:buAutoNum type="alphaLcParenR"/>
            </a:pPr>
            <a:r>
              <a:rPr lang="es-MX" sz="2200" b="1" dirty="0">
                <a:solidFill>
                  <a:schemeClr val="accent1">
                    <a:lumMod val="75000"/>
                  </a:schemeClr>
                </a:solidFill>
                <a:latin typeface="+mn-lt"/>
                <a:cs typeface="Arial" panose="020B0604020202020204" pitchFamily="34" charset="0"/>
              </a:rPr>
              <a:t>Cuales son las principales propiedades mecánicas , físicas y químicas, del elemento asignado al equipo.</a:t>
            </a:r>
          </a:p>
          <a:p>
            <a:pPr marL="342900" indent="-342900">
              <a:buFont typeface="+mj-lt"/>
              <a:buAutoNum type="alphaLcParenR"/>
            </a:pPr>
            <a:r>
              <a:rPr lang="es-MX" sz="2200" b="1" dirty="0">
                <a:solidFill>
                  <a:schemeClr val="accent1">
                    <a:lumMod val="75000"/>
                  </a:schemeClr>
                </a:solidFill>
                <a:latin typeface="+mn-lt"/>
                <a:cs typeface="Arial" panose="020B0604020202020204" pitchFamily="34" charset="0"/>
              </a:rPr>
              <a:t>¿Qué es estructura cristalina de un material, y ejemplos ?</a:t>
            </a:r>
          </a:p>
          <a:p>
            <a:pPr marL="342900" indent="-342900">
              <a:buFont typeface="+mj-lt"/>
              <a:buAutoNum type="alphaLcParenR"/>
            </a:pPr>
            <a:r>
              <a:rPr lang="es-MX" sz="2200" b="1" dirty="0">
                <a:solidFill>
                  <a:schemeClr val="accent1">
                    <a:lumMod val="75000"/>
                  </a:schemeClr>
                </a:solidFill>
                <a:latin typeface="+mn-lt"/>
                <a:cs typeface="Arial" panose="020B0604020202020204" pitchFamily="34" charset="0"/>
              </a:rPr>
              <a:t> Describir los elementos geométricos, trigonométrico o aritméticos encontrados en los elementos investigados.</a:t>
            </a:r>
          </a:p>
          <a:p>
            <a:br>
              <a:rPr lang="es-MX" sz="2200" b="1" dirty="0">
                <a:solidFill>
                  <a:schemeClr val="accent1">
                    <a:lumMod val="75000"/>
                  </a:schemeClr>
                </a:solidFill>
                <a:latin typeface="+mn-lt"/>
                <a:cs typeface="Arial" panose="020B0604020202020204" pitchFamily="34" charset="0"/>
              </a:rPr>
            </a:br>
            <a:r>
              <a:rPr lang="es-MX" sz="2200" b="1" dirty="0">
                <a:solidFill>
                  <a:schemeClr val="accent1">
                    <a:lumMod val="75000"/>
                  </a:schemeClr>
                </a:solidFill>
                <a:latin typeface="+mn-lt"/>
                <a:cs typeface="Arial" panose="020B0604020202020204" pitchFamily="34" charset="0"/>
              </a:rPr>
              <a:t>Pasos y organización del grupo. Incluir materiales, herramientas, y evidencias de aprendizaje. </a:t>
            </a:r>
          </a:p>
          <a:p>
            <a:pPr marL="342900" indent="-342900">
              <a:buAutoNum type="arabicPeriod" startAt="2"/>
            </a:pPr>
            <a:r>
              <a:rPr lang="es-MX" sz="2200" b="1" dirty="0">
                <a:solidFill>
                  <a:schemeClr val="accent1">
                    <a:lumMod val="75000"/>
                  </a:schemeClr>
                </a:solidFill>
                <a:latin typeface="+mn-lt"/>
                <a:cs typeface="Arial" panose="020B0604020202020204" pitchFamily="34" charset="0"/>
              </a:rPr>
              <a:t>Después de ser revisado por el docente, subir la información al blog correspondiente.</a:t>
            </a:r>
          </a:p>
          <a:p>
            <a:r>
              <a:rPr lang="es-MX" sz="2200" b="1" dirty="0">
                <a:solidFill>
                  <a:schemeClr val="accent1">
                    <a:lumMod val="75000"/>
                  </a:schemeClr>
                </a:solidFill>
                <a:latin typeface="+mn-lt"/>
                <a:cs typeface="Arial" panose="020B0604020202020204" pitchFamily="34" charset="0"/>
              </a:rPr>
              <a:t>Esta etapa tomó 25 minutos.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ítulo 1">
            <a:extLst>
              <a:ext uri="{FF2B5EF4-FFF2-40B4-BE49-F238E27FC236}">
                <a16:creationId xmlns:a16="http://schemas.microsoft.com/office/drawing/2014/main" id="{2FF46109-A8FF-46D4-AC95-9AC7C0347A08}"/>
              </a:ext>
            </a:extLst>
          </p:cNvPr>
          <p:cNvSpPr>
            <a:spLocks noGrp="1"/>
          </p:cNvSpPr>
          <p:nvPr>
            <p:ph type="title"/>
          </p:nvPr>
        </p:nvSpPr>
        <p:spPr bwMode="auto">
          <a:xfrm>
            <a:off x="337011" y="444346"/>
            <a:ext cx="8364537" cy="1104234"/>
          </a:xfrm>
        </p:spPr>
        <p:txBody>
          <a:bodyPr>
            <a:normAutofit fontScale="90000"/>
          </a:bodyPr>
          <a:lstStyle/>
          <a:p>
            <a:pPr algn="just"/>
            <a:r>
              <a:rPr lang="es-MX" altLang="en-US" sz="180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10.6.  j</a:t>
            </a:r>
            <a:r>
              <a:rPr lang="es-MX" altLang="en-US" sz="1800" b="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 Descripción del cierre de la actividad. Pasos y organización del grupo. Incluir materiales, herramientas,  y evidencias de aprendizaje. </a:t>
            </a:r>
            <a:br>
              <a:rPr lang="es-MX" altLang="en-US" sz="1800" b="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br>
            <a:br>
              <a:rPr lang="es-MX" altLang="en-US" sz="1800" b="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br>
            <a:endParaRPr lang="es-MX" altLang="en-US" sz="180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CuadroTexto 1"/>
          <p:cNvSpPr txBox="1"/>
          <p:nvPr/>
        </p:nvSpPr>
        <p:spPr>
          <a:xfrm>
            <a:off x="721590" y="1225307"/>
            <a:ext cx="7700819" cy="3477875"/>
          </a:xfrm>
          <a:prstGeom prst="rect">
            <a:avLst/>
          </a:prstGeom>
          <a:noFill/>
        </p:spPr>
        <p:txBody>
          <a:bodyPr wrap="square" rtlCol="0">
            <a:spAutoFit/>
          </a:bodyPr>
          <a:lstStyle/>
          <a:p>
            <a:pPr algn="justLow"/>
            <a:r>
              <a:rPr lang="es-MX" sz="2200" b="1" dirty="0">
                <a:solidFill>
                  <a:schemeClr val="accent1">
                    <a:lumMod val="75000"/>
                  </a:schemeClr>
                </a:solidFill>
                <a:latin typeface="+mn-lt"/>
              </a:rPr>
              <a:t>10.6</a:t>
            </a:r>
          </a:p>
          <a:p>
            <a:pPr algn="justLow"/>
            <a:endParaRPr lang="es-MX" sz="2200" b="1" dirty="0">
              <a:solidFill>
                <a:schemeClr val="accent1">
                  <a:lumMod val="75000"/>
                </a:schemeClr>
              </a:solidFill>
              <a:latin typeface="+mn-lt"/>
            </a:endParaRPr>
          </a:p>
          <a:p>
            <a:pPr algn="justLow"/>
            <a:r>
              <a:rPr lang="es-MX" sz="2200" b="1" dirty="0">
                <a:solidFill>
                  <a:schemeClr val="accent1">
                    <a:lumMod val="75000"/>
                  </a:schemeClr>
                </a:solidFill>
                <a:latin typeface="+mn-lt"/>
              </a:rPr>
              <a:t>Descripción del cierre de la actividad.</a:t>
            </a:r>
          </a:p>
          <a:p>
            <a:pPr algn="justLow"/>
            <a:endParaRPr lang="es-MX" sz="2200" b="1" dirty="0">
              <a:solidFill>
                <a:schemeClr val="accent1">
                  <a:lumMod val="75000"/>
                </a:schemeClr>
              </a:solidFill>
              <a:latin typeface="+mn-lt"/>
            </a:endParaRPr>
          </a:p>
          <a:p>
            <a:pPr algn="justLow"/>
            <a:r>
              <a:rPr lang="es-MX" sz="2200" b="1" dirty="0">
                <a:solidFill>
                  <a:schemeClr val="accent1">
                    <a:lumMod val="75000"/>
                  </a:schemeClr>
                </a:solidFill>
                <a:latin typeface="+mn-lt"/>
              </a:rPr>
              <a:t>Para finalizar los equipos publicarán su información en su respectivo blog y mandarán el enlace sus compañeros para compartir la información obtenida y se comentarán, en equipo, los diferentes resultados.</a:t>
            </a:r>
          </a:p>
          <a:p>
            <a:pPr algn="justLow"/>
            <a:endParaRPr lang="es-MX" sz="2200" b="1" dirty="0">
              <a:solidFill>
                <a:schemeClr val="accent1">
                  <a:lumMod val="75000"/>
                </a:schemeClr>
              </a:solidFill>
              <a:latin typeface="+mn-lt"/>
            </a:endParaRPr>
          </a:p>
          <a:p>
            <a:pPr algn="justLow"/>
            <a:r>
              <a:rPr lang="es-MX" sz="2200" b="1" dirty="0">
                <a:solidFill>
                  <a:schemeClr val="accent1">
                    <a:lumMod val="75000"/>
                  </a:schemeClr>
                </a:solidFill>
                <a:latin typeface="+mn-lt"/>
              </a:rPr>
              <a:t>Esta etapa tomó 20 minutos.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a:extLst>
              <a:ext uri="{FF2B5EF4-FFF2-40B4-BE49-F238E27FC236}">
                <a16:creationId xmlns:a16="http://schemas.microsoft.com/office/drawing/2014/main" id="{8761DF32-8158-46C9-A1FB-E07214632C55}"/>
              </a:ext>
            </a:extLst>
          </p:cNvPr>
          <p:cNvSpPr>
            <a:spLocks noGrp="1"/>
          </p:cNvSpPr>
          <p:nvPr>
            <p:ph type="title"/>
          </p:nvPr>
        </p:nvSpPr>
        <p:spPr bwMode="auto">
          <a:xfrm>
            <a:off x="779463" y="915337"/>
            <a:ext cx="7581900" cy="1303867"/>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10.7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k. Descripción de lo que se hará con los resultados de la actividad.</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p>
        </p:txBody>
      </p:sp>
      <p:sp>
        <p:nvSpPr>
          <p:cNvPr id="2" name="CuadroTexto 1"/>
          <p:cNvSpPr txBox="1"/>
          <p:nvPr/>
        </p:nvSpPr>
        <p:spPr>
          <a:xfrm>
            <a:off x="779463" y="2659559"/>
            <a:ext cx="7581900" cy="769441"/>
          </a:xfrm>
          <a:prstGeom prst="rect">
            <a:avLst/>
          </a:prstGeom>
          <a:noFill/>
        </p:spPr>
        <p:txBody>
          <a:bodyPr wrap="square" rtlCol="0">
            <a:spAutoFit/>
          </a:bodyPr>
          <a:lstStyle/>
          <a:p>
            <a:pPr algn="justLow"/>
            <a:r>
              <a:rPr lang="es-MX" sz="2200" b="1" dirty="0">
                <a:solidFill>
                  <a:schemeClr val="accent1">
                    <a:lumMod val="75000"/>
                  </a:schemeClr>
                </a:solidFill>
                <a:latin typeface="+mn-lt"/>
              </a:rPr>
              <a:t>Los diferentes resultados se publicaran el los blogs y se mostraran al publico general para su conocimiento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ítulo 1">
            <a:extLst>
              <a:ext uri="{FF2B5EF4-FFF2-40B4-BE49-F238E27FC236}">
                <a16:creationId xmlns:a16="http://schemas.microsoft.com/office/drawing/2014/main" id="{ED8BD715-9926-42EA-8731-0888ACE361DF}"/>
              </a:ext>
            </a:extLst>
          </p:cNvPr>
          <p:cNvSpPr>
            <a:spLocks noGrp="1"/>
          </p:cNvSpPr>
          <p:nvPr>
            <p:ph type="title"/>
          </p:nvPr>
        </p:nvSpPr>
        <p:spPr bwMode="auto">
          <a:xfrm>
            <a:off x="727365" y="692727"/>
            <a:ext cx="7827818" cy="1016001"/>
          </a:xfrm>
        </p:spPr>
        <p:txBody>
          <a:bodyPr>
            <a:noAutofit/>
          </a:bodyPr>
          <a:lstStyle/>
          <a:p>
            <a:pPr algn="justLow"/>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10.8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 Análisis. </a:t>
            </a:r>
            <a:r>
              <a:rPr lang="es-MX" altLang="en-US" sz="2200" b="1" dirty="0" err="1">
                <a:solidFill>
                  <a:schemeClr val="accent1">
                    <a:lumMod val="75000"/>
                  </a:schemeClr>
                </a:solidFill>
                <a:effectLst/>
                <a:latin typeface="+mn-lt"/>
                <a:ea typeface="ＭＳ Ｐゴシック" panose="020B0600070205080204" pitchFamily="34" charset="-128"/>
                <a:cs typeface="Arial" panose="020B0604020202020204" pitchFamily="34" charset="0"/>
              </a:rPr>
              <a:t>Contrastación</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de lo esperado y lo sucedido. Argumentos claros y precisos sobre:  1. Logros  alcanzados.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2. Aspectos a mejorar. </a:t>
            </a:r>
          </a:p>
        </p:txBody>
      </p:sp>
      <p:sp>
        <p:nvSpPr>
          <p:cNvPr id="2" name="CuadroTexto 1"/>
          <p:cNvSpPr txBox="1"/>
          <p:nvPr/>
        </p:nvSpPr>
        <p:spPr>
          <a:xfrm>
            <a:off x="519546" y="2137289"/>
            <a:ext cx="8035637" cy="4154984"/>
          </a:xfrm>
          <a:prstGeom prst="rect">
            <a:avLst/>
          </a:prstGeom>
          <a:noFill/>
        </p:spPr>
        <p:txBody>
          <a:bodyPr wrap="square" rtlCol="0">
            <a:spAutoFit/>
          </a:bodyPr>
          <a:lstStyle/>
          <a:p>
            <a:pPr marL="342900" indent="-342900" algn="justLow">
              <a:buAutoNum type="arabicPeriod"/>
            </a:pPr>
            <a:r>
              <a:rPr lang="es-MX" sz="2200" b="1" dirty="0">
                <a:solidFill>
                  <a:schemeClr val="accent1">
                    <a:lumMod val="75000"/>
                  </a:schemeClr>
                </a:solidFill>
                <a:latin typeface="+mn-lt"/>
              </a:rPr>
              <a:t>Logros alcanzados: El logro mas importante es, que el alumno pudo comprobar lo que se le ha platicado al principio de la actividad, observando aplicaciones del teorema de Pitágoras, conceptos geométricos, áreas transversales, y  volúmenes de diferentes esferas. Relacionando, sobre todo , lo que se observa en los materiales que nos rodean , con relación a la parte científica y microscópica de los mismos..</a:t>
            </a:r>
          </a:p>
          <a:p>
            <a:pPr marL="342900" indent="-342900" algn="justLow">
              <a:buAutoNum type="arabicPeriod"/>
            </a:pPr>
            <a:endParaRPr lang="es-MX" sz="2200" b="1" dirty="0">
              <a:solidFill>
                <a:schemeClr val="accent1">
                  <a:lumMod val="75000"/>
                </a:schemeClr>
              </a:solidFill>
              <a:latin typeface="+mn-lt"/>
            </a:endParaRPr>
          </a:p>
          <a:p>
            <a:pPr marL="342900" indent="-342900" algn="justLow">
              <a:buAutoNum type="arabicPeriod"/>
            </a:pPr>
            <a:r>
              <a:rPr lang="es-MX" sz="2200" b="1" dirty="0">
                <a:solidFill>
                  <a:schemeClr val="accent1">
                    <a:lumMod val="75000"/>
                  </a:schemeClr>
                </a:solidFill>
                <a:latin typeface="+mn-lt"/>
              </a:rPr>
              <a:t>Los aspectos a mejorar: El concepto se comprende mejor si se cuenta con materiales reales y con esquemas físicos ( bolitas de unicel ), para la manipulación y mejor entendimiento de las estructuras internas.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2">
            <a:extLst>
              <a:ext uri="{FF2B5EF4-FFF2-40B4-BE49-F238E27FC236}">
                <a16:creationId xmlns:a16="http://schemas.microsoft.com/office/drawing/2014/main" id="{7ADC4CA3-3338-4EC3-9BC8-519643FA0BDC}"/>
              </a:ext>
            </a:extLst>
          </p:cNvPr>
          <p:cNvSpPr>
            <a:spLocks noGrp="1"/>
          </p:cNvSpPr>
          <p:nvPr>
            <p:ph type="title"/>
          </p:nvPr>
        </p:nvSpPr>
        <p:spPr bwMode="auto">
          <a:xfrm>
            <a:off x="785092" y="915337"/>
            <a:ext cx="7654636" cy="1303867"/>
          </a:xfrm>
        </p:spPr>
        <p:txBody>
          <a:bodyPr>
            <a:normAutofit fontScale="90000"/>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10.9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m. Toma de decisiones. Señalar cualquier toma de decisiones en función del análisis </a:t>
            </a:r>
          </a:p>
        </p:txBody>
      </p:sp>
      <p:sp>
        <p:nvSpPr>
          <p:cNvPr id="2" name="CuadroTexto 1"/>
          <p:cNvSpPr txBox="1"/>
          <p:nvPr/>
        </p:nvSpPr>
        <p:spPr>
          <a:xfrm>
            <a:off x="785093" y="2875002"/>
            <a:ext cx="7816270" cy="1107996"/>
          </a:xfrm>
          <a:prstGeom prst="rect">
            <a:avLst/>
          </a:prstGeom>
          <a:noFill/>
        </p:spPr>
        <p:txBody>
          <a:bodyPr wrap="square" rtlCol="0">
            <a:spAutoFit/>
          </a:bodyPr>
          <a:lstStyle/>
          <a:p>
            <a:pPr algn="justLow"/>
            <a:r>
              <a:rPr lang="es-MX" sz="2200" b="1" dirty="0">
                <a:solidFill>
                  <a:schemeClr val="accent1">
                    <a:lumMod val="75000"/>
                  </a:schemeClr>
                </a:solidFill>
                <a:latin typeface="+mn-lt"/>
              </a:rPr>
              <a:t>Se decidió adicionar imágenes y , de ser posible, alguna animación en la investigación para mostrar , mas claros, los resultados.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7906-2B63-4D5C-8844-53A36EECE987}"/>
              </a:ext>
            </a:extLst>
          </p:cNvPr>
          <p:cNvSpPr>
            <a:spLocks noGrp="1"/>
          </p:cNvSpPr>
          <p:nvPr>
            <p:ph type="title"/>
          </p:nvPr>
        </p:nvSpPr>
        <p:spPr>
          <a:xfrm>
            <a:off x="779463" y="433387"/>
            <a:ext cx="7581900" cy="2579977"/>
          </a:xfrm>
        </p:spPr>
        <p:txBody>
          <a:bodyPr>
            <a:normAutofit/>
          </a:bodyPr>
          <a:lstStyle/>
          <a:p>
            <a:pPr algn="l" eaLnBrk="1" hangingPunct="1">
              <a:defRPr/>
            </a:pPr>
            <a:r>
              <a:rPr lang="es-MX" altLang="es-MX" sz="2200" dirty="0">
                <a:solidFill>
                  <a:schemeClr val="accent3"/>
                </a:solidFill>
                <a:effectLst>
                  <a:outerShdw blurRad="38100" dist="38100" dir="2700000" algn="tl">
                    <a:srgbClr val="000000"/>
                  </a:outerShdw>
                </a:effectLst>
                <a:ea typeface="ＭＳ Ｐゴシック" pitchFamily="34" charset="-128"/>
              </a:rPr>
              <a:t>JUSTIFICACIÓN DEL PROYECTO.</a:t>
            </a:r>
            <a:br>
              <a:rPr lang="es-MX" altLang="es-MX" sz="2200" dirty="0">
                <a:solidFill>
                  <a:srgbClr val="4F750D"/>
                </a:solidFill>
                <a:effectLst>
                  <a:outerShdw blurRad="38100" dist="38100" dir="2700000" algn="tl">
                    <a:srgbClr val="000000"/>
                  </a:outerShdw>
                </a:effectLst>
                <a:ea typeface="ＭＳ Ｐゴシック" pitchFamily="34" charset="-128"/>
              </a:rPr>
            </a:br>
            <a:r>
              <a:rPr lang="es-ES_tradnl" altLang="es-MX" sz="2200" dirty="0">
                <a:solidFill>
                  <a:srgbClr val="4F750D"/>
                </a:solidFill>
                <a:effectLst>
                  <a:outerShdw blurRad="38100" dist="38100" dir="2700000" algn="tl">
                    <a:srgbClr val="000000"/>
                  </a:outerShdw>
                </a:effectLst>
                <a:ea typeface="ＭＳ Ｐゴシック" pitchFamily="34" charset="-128"/>
              </a:rPr>
              <a:t>Los adolescentes de entre 15 a 18 años pasan varias horas al día usando internet y recursos digitales (celular, tablet, computadora) para fines de entretenimiento y no para fines educativos</a:t>
            </a:r>
            <a:r>
              <a:rPr lang="es-MX" altLang="es-MX" sz="2200" dirty="0">
                <a:solidFill>
                  <a:srgbClr val="4F750D"/>
                </a:solidFill>
                <a:effectLst>
                  <a:outerShdw blurRad="38100" dist="38100" dir="2700000" algn="tl">
                    <a:srgbClr val="000000"/>
                  </a:outerShdw>
                </a:effectLst>
                <a:ea typeface="ＭＳ Ｐゴシック" pitchFamily="34" charset="-128"/>
              </a:rPr>
              <a:t>, así que creemos necesario </a:t>
            </a:r>
            <a:r>
              <a:rPr lang="es-MX" altLang="es-MX" sz="2200" dirty="0">
                <a:solidFill>
                  <a:srgbClr val="0A68AD"/>
                </a:solidFill>
                <a:effectLst>
                  <a:outerShdw blurRad="38100" dist="38100" dir="2700000" algn="tl">
                    <a:srgbClr val="000000"/>
                  </a:outerShdw>
                </a:effectLst>
                <a:ea typeface="ＭＳ Ｐゴシック" pitchFamily="34" charset="-128"/>
              </a:rPr>
              <a:t>r</a:t>
            </a:r>
            <a:r>
              <a:rPr lang="es-ES_tradnl" altLang="es-MX" sz="2200" dirty="0" err="1">
                <a:solidFill>
                  <a:srgbClr val="4F750D"/>
                </a:solidFill>
                <a:effectLst>
                  <a:outerShdw blurRad="38100" dist="38100" dir="2700000" algn="tl">
                    <a:srgbClr val="000000"/>
                  </a:outerShdw>
                </a:effectLst>
                <a:ea typeface="ＭＳ Ｐゴシック" pitchFamily="34" charset="-128"/>
              </a:rPr>
              <a:t>edireccionar</a:t>
            </a:r>
            <a:r>
              <a:rPr lang="es-ES_tradnl" altLang="es-MX" sz="2200" dirty="0">
                <a:solidFill>
                  <a:srgbClr val="4F750D"/>
                </a:solidFill>
                <a:effectLst>
                  <a:outerShdw blurRad="38100" dist="38100" dir="2700000" algn="tl">
                    <a:srgbClr val="000000"/>
                  </a:outerShdw>
                </a:effectLst>
                <a:ea typeface="ＭＳ Ｐゴシック" pitchFamily="34" charset="-128"/>
              </a:rPr>
              <a:t> el empleo de</a:t>
            </a:r>
            <a:r>
              <a:rPr lang="es-MX" altLang="es-MX" sz="2200" dirty="0">
                <a:solidFill>
                  <a:srgbClr val="4F750D"/>
                </a:solidFill>
                <a:effectLst>
                  <a:outerShdw blurRad="38100" dist="38100" dir="2700000" algn="tl">
                    <a:srgbClr val="000000"/>
                  </a:outerShdw>
                </a:effectLst>
                <a:ea typeface="ＭＳ Ｐゴシック" pitchFamily="34" charset="-128"/>
              </a:rPr>
              <a:t> éstos </a:t>
            </a:r>
            <a:r>
              <a:rPr lang="es-ES_tradnl" altLang="es-MX" sz="2200" dirty="0">
                <a:solidFill>
                  <a:srgbClr val="4F750D"/>
                </a:solidFill>
                <a:effectLst>
                  <a:outerShdw blurRad="38100" dist="38100" dir="2700000" algn="tl">
                    <a:srgbClr val="000000"/>
                  </a:outerShdw>
                </a:effectLst>
                <a:ea typeface="ＭＳ Ｐゴシック" pitchFamily="34" charset="-128"/>
              </a:rPr>
              <a:t>hacia un fin educativo</a:t>
            </a:r>
            <a:r>
              <a:rPr lang="es-MX" altLang="es-MX" sz="2200" dirty="0">
                <a:solidFill>
                  <a:srgbClr val="4F750D"/>
                </a:solidFill>
                <a:effectLst>
                  <a:outerShdw blurRad="38100" dist="38100" dir="2700000" algn="tl">
                    <a:srgbClr val="000000"/>
                  </a:outerShdw>
                </a:effectLst>
                <a:ea typeface="ＭＳ Ｐゴシック" pitchFamily="34" charset="-128"/>
              </a:rPr>
              <a:t>, y no sólo de entretenimiento o de ocio.</a:t>
            </a:r>
            <a:endParaRPr lang="en-US" altLang="es-MX" sz="2200" dirty="0">
              <a:solidFill>
                <a:srgbClr val="0A68AD"/>
              </a:solidFill>
              <a:effectLst>
                <a:outerShdw blurRad="38100" dist="38100" dir="2700000" algn="tl">
                  <a:srgbClr val="000000"/>
                </a:outerShdw>
              </a:effectLst>
              <a:ea typeface="ＭＳ Ｐゴシック" pitchFamily="34" charset="-128"/>
            </a:endParaRPr>
          </a:p>
        </p:txBody>
      </p:sp>
      <p:sp>
        <p:nvSpPr>
          <p:cNvPr id="3" name="Content Placeholder 2">
            <a:extLst>
              <a:ext uri="{FF2B5EF4-FFF2-40B4-BE49-F238E27FC236}">
                <a16:creationId xmlns:a16="http://schemas.microsoft.com/office/drawing/2014/main" id="{DD7AB046-1530-41F5-98E7-0EFF209A7E76}"/>
              </a:ext>
            </a:extLst>
          </p:cNvPr>
          <p:cNvSpPr>
            <a:spLocks noGrp="1"/>
          </p:cNvSpPr>
          <p:nvPr>
            <p:ph idx="1"/>
          </p:nvPr>
        </p:nvSpPr>
        <p:spPr>
          <a:xfrm>
            <a:off x="779463" y="3117273"/>
            <a:ext cx="7581900" cy="3082635"/>
          </a:xfrm>
        </p:spPr>
        <p:txBody>
          <a:bodyPr>
            <a:normAutofit fontScale="92500" lnSpcReduction="10000"/>
          </a:bodyPr>
          <a:lstStyle/>
          <a:p>
            <a:pPr marL="0" indent="0" algn="just" eaLnBrk="1" hangingPunct="1">
              <a:buFontTx/>
              <a:buNone/>
              <a:defRPr/>
            </a:pPr>
            <a:r>
              <a:rPr lang="es-MX" altLang="es-MX" dirty="0">
                <a:solidFill>
                  <a:schemeClr val="accent3"/>
                </a:solidFill>
                <a:effectLst>
                  <a:outerShdw blurRad="38100" dist="38100" dir="2700000" algn="tl">
                    <a:srgbClr val="000000"/>
                  </a:outerShdw>
                </a:effectLst>
                <a:ea typeface="ＭＳ Ｐゴシック" pitchFamily="34" charset="-128"/>
              </a:rPr>
              <a:t>DESCRIPCIÓN DEL PROYECTO</a:t>
            </a:r>
          </a:p>
          <a:p>
            <a:pPr marL="0" indent="0" algn="just" eaLnBrk="1" hangingPunct="1">
              <a:buFontTx/>
              <a:buNone/>
              <a:defRPr/>
            </a:pPr>
            <a:r>
              <a:rPr lang="es-MX" altLang="es-MX" dirty="0">
                <a:solidFill>
                  <a:srgbClr val="4F750D"/>
                </a:solidFill>
                <a:effectLst>
                  <a:outerShdw blurRad="38100" dist="38100" dir="2700000" algn="tl">
                    <a:srgbClr val="000000"/>
                  </a:outerShdw>
                </a:effectLst>
                <a:ea typeface="ＭＳ Ｐゴシック" pitchFamily="34" charset="-128"/>
              </a:rPr>
              <a:t>El</a:t>
            </a:r>
            <a:r>
              <a:rPr lang="es-ES_tradnl" altLang="es-MX" dirty="0">
                <a:solidFill>
                  <a:srgbClr val="4F750D"/>
                </a:solidFill>
                <a:effectLst>
                  <a:outerShdw blurRad="38100" dist="38100" dir="2700000" algn="tl">
                    <a:srgbClr val="000000"/>
                  </a:outerShdw>
                </a:effectLst>
                <a:ea typeface="ＭＳ Ｐゴシック" pitchFamily="34" charset="-128"/>
              </a:rPr>
              <a:t> proyecto consiste en la creación de un blog</a:t>
            </a:r>
            <a:r>
              <a:rPr lang="es-MX" altLang="es-MX" dirty="0">
                <a:solidFill>
                  <a:srgbClr val="4F750D"/>
                </a:solidFill>
                <a:effectLst>
                  <a:outerShdw blurRad="38100" dist="38100" dir="2700000" algn="tl">
                    <a:srgbClr val="000000"/>
                  </a:outerShdw>
                </a:effectLst>
                <a:ea typeface="ＭＳ Ｐゴシック" pitchFamily="34" charset="-128"/>
              </a:rPr>
              <a:t>, por equipo de 5 alumnos,</a:t>
            </a:r>
            <a:r>
              <a:rPr lang="es-ES_tradnl" altLang="es-MX" dirty="0">
                <a:solidFill>
                  <a:srgbClr val="4F750D"/>
                </a:solidFill>
                <a:effectLst>
                  <a:outerShdw blurRad="38100" dist="38100" dir="2700000" algn="tl">
                    <a:srgbClr val="000000"/>
                  </a:outerShdw>
                </a:effectLst>
                <a:ea typeface="ＭＳ Ｐゴシック" pitchFamily="34" charset="-128"/>
              </a:rPr>
              <a:t> el cual está dividido en tres secciones correspondientes a cada disciplina involucrada: Química, Etimologías y Matemáticas.</a:t>
            </a:r>
          </a:p>
          <a:p>
            <a:pPr marL="0" indent="0" algn="just" eaLnBrk="1" hangingPunct="1">
              <a:buFontTx/>
              <a:buNone/>
              <a:defRPr/>
            </a:pPr>
            <a:r>
              <a:rPr lang="es-ES_tradnl" altLang="es-MX" dirty="0">
                <a:solidFill>
                  <a:srgbClr val="4F750D"/>
                </a:solidFill>
                <a:effectLst>
                  <a:outerShdw blurRad="38100" dist="38100" dir="2700000" algn="tl">
                    <a:srgbClr val="000000"/>
                  </a:outerShdw>
                </a:effectLst>
                <a:ea typeface="ＭＳ Ｐゴシック" pitchFamily="34" charset="-128"/>
              </a:rPr>
              <a:t>La presentación del blog será al final del curso en un día específico para ese fin en el cual estarán presentes los tres profesores responsables del proyecto.</a:t>
            </a:r>
          </a:p>
          <a:p>
            <a:pPr marL="0" indent="0" algn="just" eaLnBrk="1" hangingPunct="1">
              <a:buFontTx/>
              <a:buNone/>
              <a:defRPr/>
            </a:pPr>
            <a:r>
              <a:rPr lang="es-ES_tradnl" altLang="es-MX" dirty="0">
                <a:solidFill>
                  <a:srgbClr val="4F750D"/>
                </a:solidFill>
                <a:effectLst>
                  <a:outerShdw blurRad="38100" dist="38100" dir="2700000" algn="tl">
                    <a:srgbClr val="000000"/>
                  </a:outerShdw>
                </a:effectLst>
                <a:ea typeface="ＭＳ Ｐゴシック" pitchFamily="34" charset="-128"/>
              </a:rPr>
              <a:t>El blog se presentará de manera digital.</a:t>
            </a:r>
            <a:endParaRPr lang="en-US" altLang="es-MX" dirty="0">
              <a:solidFill>
                <a:srgbClr val="4F750D"/>
              </a:solidFill>
              <a:effectLst>
                <a:outerShdw blurRad="38100" dist="38100" dir="2700000" algn="tl">
                  <a:srgbClr val="000000"/>
                </a:outerShdw>
              </a:effectLst>
              <a:ea typeface="ＭＳ Ｐゴシック" pitchFamily="34" charset="-128"/>
            </a:endParaRPr>
          </a:p>
        </p:txBody>
      </p:sp>
    </p:spTree>
    <p:extLst>
      <p:ext uri="{BB962C8B-B14F-4D97-AF65-F5344CB8AC3E}">
        <p14:creationId xmlns:p14="http://schemas.microsoft.com/office/powerpoint/2010/main" val="350601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4C485F6-7287-5C43-BE11-B19B66B90148}"/>
              </a:ext>
            </a:extLst>
          </p:cNvPr>
          <p:cNvSpPr txBox="1">
            <a:spLocks/>
          </p:cNvSpPr>
          <p:nvPr/>
        </p:nvSpPr>
        <p:spPr>
          <a:xfrm>
            <a:off x="711777" y="1512455"/>
            <a:ext cx="7581900" cy="4872181"/>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algn="ctr" rtl="0" eaLnBrk="0" fontAlgn="base" hangingPunct="0">
              <a:spcBef>
                <a:spcPct val="0"/>
              </a:spcBef>
              <a:spcAft>
                <a:spcPct val="0"/>
              </a:spcAft>
              <a:defRPr sz="5600" b="1" kern="1200">
                <a:solidFill>
                  <a:schemeClr val="tx1"/>
                </a:solidFill>
                <a:effectLst>
                  <a:outerShdw blurRad="101600" dist="63500" dir="2700000" algn="tl" rotWithShape="0">
                    <a:prstClr val="black">
                      <a:alpha val="75000"/>
                    </a:prstClr>
                  </a:outerShdw>
                </a:effectLst>
                <a:latin typeface="+mj-lt"/>
                <a:ea typeface="ＭＳ Ｐゴシック" charset="0"/>
                <a:cs typeface="+mj-cs"/>
              </a:defRPr>
            </a:lvl1pPr>
            <a:lvl2pPr algn="ctr" rtl="0" eaLnBrk="0" fontAlgn="base" hangingPunct="0">
              <a:spcBef>
                <a:spcPct val="0"/>
              </a:spcBef>
              <a:spcAft>
                <a:spcPct val="0"/>
              </a:spcAft>
              <a:defRPr sz="5600" b="1">
                <a:solidFill>
                  <a:schemeClr val="tx1"/>
                </a:solidFill>
                <a:latin typeface="Candara" charset="0"/>
                <a:ea typeface="ＭＳ Ｐゴシック" charset="0"/>
              </a:defRPr>
            </a:lvl2pPr>
            <a:lvl3pPr algn="ctr" rtl="0" eaLnBrk="0" fontAlgn="base" hangingPunct="0">
              <a:spcBef>
                <a:spcPct val="0"/>
              </a:spcBef>
              <a:spcAft>
                <a:spcPct val="0"/>
              </a:spcAft>
              <a:defRPr sz="5600" b="1">
                <a:solidFill>
                  <a:schemeClr val="tx1"/>
                </a:solidFill>
                <a:latin typeface="Candara" charset="0"/>
                <a:ea typeface="ＭＳ Ｐゴシック" charset="0"/>
              </a:defRPr>
            </a:lvl3pPr>
            <a:lvl4pPr algn="ctr" rtl="0" eaLnBrk="0" fontAlgn="base" hangingPunct="0">
              <a:spcBef>
                <a:spcPct val="0"/>
              </a:spcBef>
              <a:spcAft>
                <a:spcPct val="0"/>
              </a:spcAft>
              <a:defRPr sz="5600" b="1">
                <a:solidFill>
                  <a:schemeClr val="tx1"/>
                </a:solidFill>
                <a:latin typeface="Candara" charset="0"/>
                <a:ea typeface="ＭＳ Ｐゴシック" charset="0"/>
              </a:defRPr>
            </a:lvl4pPr>
            <a:lvl5pPr algn="ctr" rtl="0" eaLnBrk="0" fontAlgn="base" hangingPunct="0">
              <a:spcBef>
                <a:spcPct val="0"/>
              </a:spcBef>
              <a:spcAft>
                <a:spcPct val="0"/>
              </a:spcAft>
              <a:defRPr sz="5600" b="1">
                <a:solidFill>
                  <a:schemeClr val="tx1"/>
                </a:solidFill>
                <a:latin typeface="Candara" charset="0"/>
                <a:ea typeface="ＭＳ Ｐゴシック" charset="0"/>
              </a:defRPr>
            </a:lvl5pPr>
            <a:lvl6pPr marL="457200" algn="ctr" rtl="0" fontAlgn="base">
              <a:spcBef>
                <a:spcPct val="0"/>
              </a:spcBef>
              <a:spcAft>
                <a:spcPct val="0"/>
              </a:spcAft>
              <a:defRPr sz="5600" b="1">
                <a:solidFill>
                  <a:schemeClr val="tx1"/>
                </a:solidFill>
                <a:latin typeface="Candara" charset="0"/>
                <a:ea typeface="ＭＳ Ｐゴシック" charset="0"/>
              </a:defRPr>
            </a:lvl6pPr>
            <a:lvl7pPr marL="914400" algn="ctr" rtl="0" fontAlgn="base">
              <a:spcBef>
                <a:spcPct val="0"/>
              </a:spcBef>
              <a:spcAft>
                <a:spcPct val="0"/>
              </a:spcAft>
              <a:defRPr sz="5600" b="1">
                <a:solidFill>
                  <a:schemeClr val="tx1"/>
                </a:solidFill>
                <a:latin typeface="Candara" charset="0"/>
                <a:ea typeface="ＭＳ Ｐゴシック" charset="0"/>
              </a:defRPr>
            </a:lvl7pPr>
            <a:lvl8pPr marL="1371600" algn="ctr" rtl="0" fontAlgn="base">
              <a:spcBef>
                <a:spcPct val="0"/>
              </a:spcBef>
              <a:spcAft>
                <a:spcPct val="0"/>
              </a:spcAft>
              <a:defRPr sz="5600" b="1">
                <a:solidFill>
                  <a:schemeClr val="tx1"/>
                </a:solidFill>
                <a:latin typeface="Candara" charset="0"/>
                <a:ea typeface="ＭＳ Ｐゴシック" charset="0"/>
              </a:defRPr>
            </a:lvl8pPr>
            <a:lvl9pPr marL="1828800" algn="ctr" rtl="0" fontAlgn="base">
              <a:spcBef>
                <a:spcPct val="0"/>
              </a:spcBef>
              <a:spcAft>
                <a:spcPct val="0"/>
              </a:spcAft>
              <a:defRPr sz="5600" b="1">
                <a:solidFill>
                  <a:schemeClr val="tx1"/>
                </a:solidFill>
                <a:latin typeface="Candara" charset="0"/>
                <a:ea typeface="ＭＳ Ｐゴシック" charset="0"/>
              </a:defRPr>
            </a:lvl9pPr>
          </a:lstStyle>
          <a:p>
            <a:pPr defTabSz="914400">
              <a:defRPr/>
            </a:pPr>
            <a:r>
              <a:rPr lang="es-MX" sz="4500" dirty="0">
                <a:ln/>
                <a:solidFill>
                  <a:schemeClr val="accent3"/>
                </a:solidFill>
                <a:effectLst/>
              </a:rPr>
              <a:t>10. Herramientas y Evidencias de clase interdisciplinaria de fase de desarrollo.</a:t>
            </a:r>
          </a:p>
          <a:p>
            <a:pPr defTabSz="914400">
              <a:defRPr/>
            </a:pPr>
            <a:endParaRPr lang="es-MX" sz="4500" dirty="0">
              <a:ln/>
              <a:solidFill>
                <a:schemeClr val="accent3"/>
              </a:solidFill>
              <a:effectLst/>
            </a:endParaRPr>
          </a:p>
          <a:p>
            <a:pPr defTabSz="914400">
              <a:defRPr/>
            </a:pPr>
            <a:r>
              <a:rPr lang="es-MX" sz="4500" dirty="0">
                <a:ln/>
                <a:solidFill>
                  <a:schemeClr val="accent3"/>
                </a:solidFill>
                <a:effectLst/>
              </a:rPr>
              <a:t>Química y Matemáticas.</a:t>
            </a:r>
          </a:p>
        </p:txBody>
      </p:sp>
    </p:spTree>
    <p:extLst>
      <p:ext uri="{BB962C8B-B14F-4D97-AF65-F5344CB8AC3E}">
        <p14:creationId xmlns:p14="http://schemas.microsoft.com/office/powerpoint/2010/main" val="1462248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42817" y="1549539"/>
            <a:ext cx="7631547" cy="4297471"/>
          </a:xfrm>
          <a:prstGeom prst="rect">
            <a:avLst/>
          </a:prstGeom>
        </p:spPr>
      </p:pic>
      <p:sp>
        <p:nvSpPr>
          <p:cNvPr id="3" name="CuadroTexto 2"/>
          <p:cNvSpPr txBox="1"/>
          <p:nvPr/>
        </p:nvSpPr>
        <p:spPr>
          <a:xfrm>
            <a:off x="981364" y="865908"/>
            <a:ext cx="7366000" cy="400110"/>
          </a:xfrm>
          <a:prstGeom prst="rect">
            <a:avLst/>
          </a:prstGeom>
          <a:noFill/>
        </p:spPr>
        <p:txBody>
          <a:bodyPr wrap="square" rtlCol="0">
            <a:spAutoFit/>
          </a:bodyPr>
          <a:lstStyle/>
          <a:p>
            <a:r>
              <a:rPr lang="es-MX" sz="2000" b="1" dirty="0">
                <a:solidFill>
                  <a:schemeClr val="accent3">
                    <a:lumMod val="75000"/>
                  </a:schemeClr>
                </a:solidFill>
                <a:latin typeface="+mj-lt"/>
              </a:rPr>
              <a:t>FRAGMENTOS DE CONTENIDO DE ALGUNOS BLOGS</a:t>
            </a:r>
          </a:p>
        </p:txBody>
      </p:sp>
    </p:spTree>
    <p:extLst>
      <p:ext uri="{BB962C8B-B14F-4D97-AF65-F5344CB8AC3E}">
        <p14:creationId xmlns:p14="http://schemas.microsoft.com/office/powerpoint/2010/main" val="3143934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1273" y="600363"/>
            <a:ext cx="7550728" cy="5634181"/>
          </a:xfrm>
          <a:prstGeom prst="rect">
            <a:avLst/>
          </a:prstGeom>
        </p:spPr>
      </p:pic>
    </p:spTree>
    <p:extLst>
      <p:ext uri="{BB962C8B-B14F-4D97-AF65-F5344CB8AC3E}">
        <p14:creationId xmlns:p14="http://schemas.microsoft.com/office/powerpoint/2010/main" val="2291665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54363" y="1019463"/>
            <a:ext cx="7435274" cy="4891809"/>
          </a:xfrm>
          <a:prstGeom prst="rect">
            <a:avLst/>
          </a:prstGeom>
        </p:spPr>
      </p:pic>
    </p:spTree>
    <p:extLst>
      <p:ext uri="{BB962C8B-B14F-4D97-AF65-F5344CB8AC3E}">
        <p14:creationId xmlns:p14="http://schemas.microsoft.com/office/powerpoint/2010/main" val="3821977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AAADA-C9DF-4A60-8C12-829028E5E331}"/>
              </a:ext>
            </a:extLst>
          </p:cNvPr>
          <p:cNvSpPr>
            <a:spLocks noGrp="1"/>
          </p:cNvSpPr>
          <p:nvPr>
            <p:ph type="title"/>
          </p:nvPr>
        </p:nvSpPr>
        <p:spPr>
          <a:xfrm>
            <a:off x="781050" y="1327728"/>
            <a:ext cx="7581900" cy="3833090"/>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s-MX" altLang="es-MX" sz="4500" b="1" dirty="0">
                <a:ln/>
                <a:solidFill>
                  <a:schemeClr val="accent3"/>
                </a:solidFill>
                <a:ea typeface="ＭＳ Ｐゴシック" pitchFamily="34" charset="-128"/>
              </a:rPr>
              <a:t>EVIDENCIA DE CLASE POR ASIGNATURA DE FASE DE DESARROLLO DEL PROYECTO</a:t>
            </a:r>
          </a:p>
        </p:txBody>
      </p:sp>
    </p:spTree>
    <p:extLst>
      <p:ext uri="{BB962C8B-B14F-4D97-AF65-F5344CB8AC3E}">
        <p14:creationId xmlns:p14="http://schemas.microsoft.com/office/powerpoint/2010/main" val="666937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ítulo 1">
            <a:extLst>
              <a:ext uri="{FF2B5EF4-FFF2-40B4-BE49-F238E27FC236}">
                <a16:creationId xmlns:a16="http://schemas.microsoft.com/office/drawing/2014/main" id="{C6052C6A-F1AB-4526-BB8A-F8A09D82C636}"/>
              </a:ext>
            </a:extLst>
          </p:cNvPr>
          <p:cNvSpPr>
            <a:spLocks noGrp="1"/>
          </p:cNvSpPr>
          <p:nvPr>
            <p:ph type="title"/>
          </p:nvPr>
        </p:nvSpPr>
        <p:spPr bwMode="auto">
          <a:xfrm>
            <a:off x="906463" y="1875631"/>
            <a:ext cx="7581900" cy="3106738"/>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s-MX" altLang="en-US" sz="4500" b="1" dirty="0">
                <a:ln/>
                <a:solidFill>
                  <a:schemeClr val="accent3"/>
                </a:solidFill>
                <a:latin typeface="+mn-lt"/>
                <a:ea typeface="ＭＳ Ｐゴシック" panose="020B0600070205080204" pitchFamily="34" charset="-128"/>
                <a:cs typeface="Arial" panose="020B0604020202020204" pitchFamily="34" charset="0"/>
              </a:rPr>
              <a:t>APARTADO 11  </a:t>
            </a:r>
            <a:br>
              <a:rPr lang="es-MX" altLang="en-US" sz="4500" b="1" dirty="0">
                <a:ln/>
                <a:solidFill>
                  <a:schemeClr val="accent3"/>
                </a:solidFill>
                <a:latin typeface="+mn-lt"/>
                <a:ea typeface="ＭＳ Ｐゴシック" panose="020B0600070205080204" pitchFamily="34" charset="-128"/>
                <a:cs typeface="Arial" panose="020B0604020202020204" pitchFamily="34" charset="0"/>
              </a:rPr>
            </a:br>
            <a:br>
              <a:rPr lang="es-MX" altLang="en-US" sz="4500" b="1" dirty="0">
                <a:ln/>
                <a:solidFill>
                  <a:schemeClr val="accent3"/>
                </a:solidFill>
                <a:latin typeface="+mn-lt"/>
                <a:ea typeface="ＭＳ Ｐゴシック" panose="020B0600070205080204" pitchFamily="34" charset="-128"/>
                <a:cs typeface="Arial" panose="020B0604020202020204" pitchFamily="34" charset="0"/>
              </a:rPr>
            </a:br>
            <a:r>
              <a:rPr lang="es-MX" altLang="en-US" sz="4500" b="1" dirty="0">
                <a:ln/>
                <a:solidFill>
                  <a:schemeClr val="accent3"/>
                </a:solidFill>
                <a:latin typeface="+mn-lt"/>
                <a:ea typeface="ＭＳ Ｐゴシック" panose="020B0600070205080204" pitchFamily="34" charset="-128"/>
                <a:cs typeface="Arial" panose="020B0604020202020204" pitchFamily="34" charset="0"/>
              </a:rPr>
              <a:t>ACTIVIDAD POR ASIGNATURA</a:t>
            </a:r>
            <a:br>
              <a:rPr lang="es-MX" altLang="en-US" sz="4500" b="1" dirty="0">
                <a:ln/>
                <a:solidFill>
                  <a:schemeClr val="accent3"/>
                </a:solidFill>
                <a:latin typeface="+mn-lt"/>
                <a:ea typeface="ＭＳ Ｐゴシック" panose="020B0600070205080204" pitchFamily="34" charset="-128"/>
                <a:cs typeface="Arial" panose="020B0604020202020204" pitchFamily="34" charset="0"/>
              </a:rPr>
            </a:br>
            <a:br>
              <a:rPr lang="es-MX" altLang="en-US" sz="4500" b="1" dirty="0">
                <a:ln/>
                <a:solidFill>
                  <a:schemeClr val="accent3"/>
                </a:solidFill>
                <a:latin typeface="+mn-lt"/>
                <a:ea typeface="ＭＳ Ｐゴシック" panose="020B0600070205080204" pitchFamily="34" charset="-128"/>
                <a:cs typeface="Arial" panose="020B0604020202020204" pitchFamily="34" charset="0"/>
              </a:rPr>
            </a:br>
            <a:r>
              <a:rPr lang="es-MX" altLang="en-US" sz="4500" b="1" dirty="0">
                <a:ln/>
                <a:solidFill>
                  <a:schemeClr val="accent3"/>
                </a:solidFill>
                <a:latin typeface="+mn-lt"/>
                <a:ea typeface="ＭＳ Ｐゴシック" panose="020B0600070205080204" pitchFamily="34" charset="-128"/>
                <a:cs typeface="Arial" panose="020B0604020202020204" pitchFamily="34" charset="0"/>
              </a:rPr>
              <a:t>MATEMATICAS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819150" y="1097396"/>
            <a:ext cx="7505700" cy="4832092"/>
          </a:xfrm>
          <a:prstGeom prst="rect">
            <a:avLst/>
          </a:prstGeom>
          <a:noFill/>
        </p:spPr>
        <p:txBody>
          <a:bodyPr wrap="square" rtlCol="0">
            <a:spAutoFit/>
          </a:bodyPr>
          <a:lstStyle/>
          <a:p>
            <a:pPr algn="justLow"/>
            <a:r>
              <a:rPr lang="es-MX" altLang="en-US" sz="2200" b="1" dirty="0">
                <a:solidFill>
                  <a:schemeClr val="accent1">
                    <a:lumMod val="75000"/>
                  </a:schemeClr>
                </a:solidFill>
                <a:latin typeface="+mn-lt"/>
                <a:cs typeface="Arial" panose="020B0604020202020204" pitchFamily="34" charset="0"/>
              </a:rPr>
              <a:t>11.1 </a:t>
            </a:r>
          </a:p>
          <a:p>
            <a:pPr algn="justLow"/>
            <a:endParaRPr lang="es-MX" altLang="en-US" sz="2200" b="1" dirty="0">
              <a:solidFill>
                <a:schemeClr val="accent1">
                  <a:lumMod val="75000"/>
                </a:schemeClr>
              </a:solidFill>
              <a:latin typeface="+mn-lt"/>
              <a:cs typeface="Arial" panose="020B0604020202020204" pitchFamily="34" charset="0"/>
            </a:endParaRPr>
          </a:p>
          <a:p>
            <a:pPr marL="457200" indent="-457200" algn="justLow">
              <a:buAutoNum type="alphaLcPeriod"/>
            </a:pPr>
            <a:r>
              <a:rPr lang="es-MX" altLang="en-US" sz="2200" b="1" dirty="0">
                <a:solidFill>
                  <a:schemeClr val="accent1">
                    <a:lumMod val="75000"/>
                  </a:schemeClr>
                </a:solidFill>
                <a:latin typeface="+mn-lt"/>
                <a:cs typeface="Arial" panose="020B0604020202020204" pitchFamily="34" charset="0"/>
              </a:rPr>
              <a:t>Nombre de la actividad: análisis geométrico de celdas unitarias.</a:t>
            </a:r>
          </a:p>
          <a:p>
            <a:pPr algn="justLow"/>
            <a:endParaRPr lang="es-MX" altLang="en-US" sz="2200" b="1" dirty="0">
              <a:solidFill>
                <a:schemeClr val="accent1">
                  <a:lumMod val="75000"/>
                </a:schemeClr>
              </a:solidFill>
              <a:latin typeface="+mn-lt"/>
              <a:cs typeface="Arial" panose="020B0604020202020204" pitchFamily="34" charset="0"/>
            </a:endParaRPr>
          </a:p>
          <a:p>
            <a:pPr algn="justLow"/>
            <a:r>
              <a:rPr lang="es-MX" altLang="en-US" sz="2200" b="1" dirty="0">
                <a:solidFill>
                  <a:schemeClr val="accent1">
                    <a:lumMod val="75000"/>
                  </a:schemeClr>
                </a:solidFill>
                <a:latin typeface="+mn-lt"/>
                <a:cs typeface="Arial" panose="020B0604020202020204" pitchFamily="34" charset="0"/>
              </a:rPr>
              <a:t>b.   Objetivo: que el alumno observe con esquemas de esferas las diferentes celdas unitarias que existen.</a:t>
            </a:r>
          </a:p>
          <a:p>
            <a:pPr algn="justLow"/>
            <a:r>
              <a:rPr lang="es-MX" altLang="en-US" sz="2200" b="1" dirty="0">
                <a:solidFill>
                  <a:schemeClr val="accent1">
                    <a:lumMod val="75000"/>
                  </a:schemeClr>
                </a:solidFill>
                <a:latin typeface="+mn-lt"/>
                <a:cs typeface="Arial" panose="020B0604020202020204" pitchFamily="34" charset="0"/>
              </a:rPr>
              <a:t> </a:t>
            </a:r>
          </a:p>
          <a:p>
            <a:pPr algn="justLow"/>
            <a:r>
              <a:rPr lang="es-MX" altLang="en-US" sz="2200" b="1" dirty="0">
                <a:solidFill>
                  <a:schemeClr val="accent1">
                    <a:lumMod val="75000"/>
                  </a:schemeClr>
                </a:solidFill>
                <a:latin typeface="+mn-lt"/>
                <a:cs typeface="Arial" panose="020B0604020202020204" pitchFamily="34" charset="0"/>
              </a:rPr>
              <a:t>c.   Grado: quinto grado de preparatoria.</a:t>
            </a:r>
          </a:p>
          <a:p>
            <a:pPr algn="justLow"/>
            <a:endParaRPr lang="es-MX" altLang="en-US" sz="2200" b="1" dirty="0">
              <a:solidFill>
                <a:schemeClr val="accent1">
                  <a:lumMod val="75000"/>
                </a:schemeClr>
              </a:solidFill>
              <a:latin typeface="+mn-lt"/>
              <a:cs typeface="Arial" panose="020B0604020202020204" pitchFamily="34" charset="0"/>
            </a:endParaRPr>
          </a:p>
          <a:p>
            <a:pPr algn="justLow"/>
            <a:r>
              <a:rPr lang="es-MX" altLang="en-US" sz="2200" b="1" dirty="0">
                <a:solidFill>
                  <a:schemeClr val="accent1">
                    <a:lumMod val="75000"/>
                  </a:schemeClr>
                </a:solidFill>
                <a:latin typeface="+mn-lt"/>
                <a:cs typeface="Arial" panose="020B0604020202020204" pitchFamily="34" charset="0"/>
              </a:rPr>
              <a:t>d.   Fecha en que se llevará a cabo la actividad. 11 de abril de 2019.</a:t>
            </a:r>
          </a:p>
          <a:p>
            <a:pPr algn="justLow"/>
            <a:endParaRPr lang="es-MX" sz="2200" b="1" dirty="0">
              <a:solidFill>
                <a:schemeClr val="accent1">
                  <a:lumMod val="75000"/>
                </a:schemeClr>
              </a:solidFill>
              <a:latin typeface="+mn-lt"/>
              <a:cs typeface="Arial" panose="020B0604020202020204" pitchFamily="34" charset="0"/>
            </a:endParaRPr>
          </a:p>
          <a:p>
            <a:pPr algn="justLow"/>
            <a:endParaRPr lang="es-MX" sz="2200" b="1" dirty="0">
              <a:solidFill>
                <a:schemeClr val="accent1">
                  <a:lumMod val="75000"/>
                </a:schemeClr>
              </a:solidFill>
              <a:latin typeface="+mn-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69963" y="702438"/>
            <a:ext cx="7545387" cy="4493538"/>
          </a:xfrm>
          <a:prstGeom prst="rect">
            <a:avLst/>
          </a:prstGeom>
          <a:noFill/>
        </p:spPr>
        <p:txBody>
          <a:bodyPr wrap="square" rtlCol="0">
            <a:spAutoFit/>
          </a:bodyPr>
          <a:lstStyle/>
          <a:p>
            <a:br>
              <a:rPr lang="es-MX" altLang="en-US" sz="2200" b="1" dirty="0">
                <a:solidFill>
                  <a:schemeClr val="accent1">
                    <a:lumMod val="75000"/>
                  </a:schemeClr>
                </a:solidFill>
                <a:latin typeface="+mn-lt"/>
                <a:cs typeface="Arial" panose="020B0604020202020204" pitchFamily="34" charset="0"/>
              </a:rPr>
            </a:br>
            <a:r>
              <a:rPr lang="es-MX" altLang="en-US" sz="2200" b="1" dirty="0">
                <a:solidFill>
                  <a:schemeClr val="accent1">
                    <a:lumMod val="75000"/>
                  </a:schemeClr>
                </a:solidFill>
                <a:latin typeface="+mn-lt"/>
                <a:cs typeface="Arial" panose="020B0604020202020204" pitchFamily="34" charset="0"/>
              </a:rPr>
              <a:t>11.2 </a:t>
            </a:r>
          </a:p>
          <a:p>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e. Asignaturas participantes: Matemáticas V.</a:t>
            </a:r>
          </a:p>
          <a:p>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Temas o conceptos:</a:t>
            </a:r>
          </a:p>
          <a:p>
            <a:r>
              <a:rPr lang="es-MX" altLang="en-US" sz="2200" b="1" dirty="0">
                <a:solidFill>
                  <a:schemeClr val="accent1">
                    <a:lumMod val="75000"/>
                  </a:schemeClr>
                </a:solidFill>
                <a:latin typeface="+mn-lt"/>
                <a:cs typeface="Arial" panose="020B0604020202020204" pitchFamily="34" charset="0"/>
              </a:rPr>
              <a:t>Unidad 1. Relaciones y funciones.</a:t>
            </a:r>
          </a:p>
          <a:p>
            <a:r>
              <a:rPr lang="es-MX" altLang="en-US" sz="2200" b="1" dirty="0">
                <a:solidFill>
                  <a:schemeClr val="accent1">
                    <a:lumMod val="75000"/>
                  </a:schemeClr>
                </a:solidFill>
                <a:latin typeface="+mn-lt"/>
                <a:cs typeface="Arial" panose="020B0604020202020204" pitchFamily="34" charset="0"/>
              </a:rPr>
              <a:t>Unidad 2. Funciones trigonométricas.</a:t>
            </a:r>
          </a:p>
          <a:p>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f. Fuentes de apoyo.  </a:t>
            </a:r>
          </a:p>
          <a:p>
            <a:r>
              <a:rPr lang="es-MX" sz="2200" b="1" dirty="0">
                <a:solidFill>
                  <a:schemeClr val="accent1">
                    <a:lumMod val="75000"/>
                  </a:schemeClr>
                </a:solidFill>
                <a:latin typeface="+mn-lt"/>
                <a:cs typeface="Arial" panose="020B0604020202020204" pitchFamily="34" charset="0"/>
              </a:rPr>
              <a:t>1. </a:t>
            </a:r>
            <a:r>
              <a:rPr lang="es-MX" sz="2200" b="1" dirty="0" err="1">
                <a:solidFill>
                  <a:schemeClr val="accent1">
                    <a:lumMod val="75000"/>
                  </a:schemeClr>
                </a:solidFill>
                <a:latin typeface="+mn-lt"/>
                <a:cs typeface="Arial" panose="020B0604020202020204" pitchFamily="34" charset="0"/>
              </a:rPr>
              <a:t>Askeland</a:t>
            </a:r>
            <a:r>
              <a:rPr lang="es-MX" sz="2200" b="1" dirty="0">
                <a:solidFill>
                  <a:schemeClr val="accent1">
                    <a:lumMod val="75000"/>
                  </a:schemeClr>
                </a:solidFill>
                <a:latin typeface="+mn-lt"/>
                <a:cs typeface="Arial" panose="020B0604020202020204" pitchFamily="34" charset="0"/>
              </a:rPr>
              <a:t> Donald. Ciencia e ingeniería de los materiales.  Edit. Thompson. 2012.</a:t>
            </a:r>
            <a:br>
              <a:rPr lang="es-MX" sz="2200" b="1" dirty="0">
                <a:solidFill>
                  <a:schemeClr val="accent1">
                    <a:lumMod val="75000"/>
                  </a:schemeClr>
                </a:solidFill>
                <a:latin typeface="+mn-lt"/>
                <a:cs typeface="Arial" panose="020B0604020202020204" pitchFamily="34" charset="0"/>
              </a:rPr>
            </a:br>
            <a:r>
              <a:rPr lang="es-MX" sz="2200" b="1" dirty="0">
                <a:solidFill>
                  <a:schemeClr val="accent1">
                    <a:lumMod val="75000"/>
                  </a:schemeClr>
                </a:solidFill>
                <a:latin typeface="+mn-lt"/>
                <a:cs typeface="Arial" panose="020B0604020202020204" pitchFamily="34" charset="0"/>
              </a:rPr>
              <a:t>2.Esferas de </a:t>
            </a:r>
            <a:r>
              <a:rPr lang="es-MX" sz="2200" b="1" dirty="0" err="1">
                <a:solidFill>
                  <a:schemeClr val="accent1">
                    <a:lumMod val="75000"/>
                  </a:schemeClr>
                </a:solidFill>
                <a:latin typeface="+mn-lt"/>
                <a:cs typeface="Arial" panose="020B0604020202020204" pitchFamily="34" charset="0"/>
              </a:rPr>
              <a:t>unicel</a:t>
            </a:r>
            <a:r>
              <a:rPr lang="es-MX" sz="2200" b="1" dirty="0">
                <a:solidFill>
                  <a:schemeClr val="accent1">
                    <a:lumMod val="75000"/>
                  </a:schemeClr>
                </a:solidFill>
                <a:latin typeface="+mn-lt"/>
                <a:cs typeface="Arial" panose="020B0604020202020204" pitchFamily="34" charset="0"/>
              </a:rPr>
              <a:t>, palillos de madera.</a:t>
            </a:r>
            <a:endParaRPr lang="es-MX" altLang="en-US" sz="2200" b="1" dirty="0">
              <a:solidFill>
                <a:schemeClr val="accent1">
                  <a:lumMod val="75000"/>
                </a:schemeClr>
              </a:solidFill>
              <a:latin typeface="+mn-lt"/>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5163" y="799237"/>
            <a:ext cx="7659687" cy="2800767"/>
          </a:xfrm>
          <a:prstGeom prst="rect">
            <a:avLst/>
          </a:prstGeom>
          <a:noFill/>
        </p:spPr>
        <p:txBody>
          <a:bodyPr wrap="square" rtlCol="0">
            <a:spAutoFit/>
          </a:bodyPr>
          <a:lstStyle/>
          <a:p>
            <a:r>
              <a:rPr lang="es-MX" altLang="en-US" sz="2200" b="1" dirty="0">
                <a:solidFill>
                  <a:schemeClr val="accent1">
                    <a:lumMod val="75000"/>
                  </a:schemeClr>
                </a:solidFill>
                <a:latin typeface="+mn-lt"/>
                <a:cs typeface="Arial" panose="020B0604020202020204" pitchFamily="34" charset="0"/>
              </a:rPr>
              <a:t>11.3 </a:t>
            </a:r>
          </a:p>
          <a:p>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g. Justificación de la actividad.</a:t>
            </a:r>
          </a:p>
          <a:p>
            <a:pPr algn="justLow"/>
            <a:br>
              <a:rPr lang="es-MX" altLang="en-US" sz="2200" b="1" dirty="0">
                <a:solidFill>
                  <a:schemeClr val="accent1">
                    <a:lumMod val="75000"/>
                  </a:schemeClr>
                </a:solidFill>
                <a:latin typeface="+mn-lt"/>
                <a:cs typeface="Arial" panose="020B0604020202020204" pitchFamily="34" charset="0"/>
              </a:rPr>
            </a:br>
            <a:r>
              <a:rPr lang="es-MX" altLang="en-US" sz="2200" b="1" dirty="0">
                <a:solidFill>
                  <a:schemeClr val="accent1">
                    <a:lumMod val="75000"/>
                  </a:schemeClr>
                </a:solidFill>
                <a:latin typeface="+mn-lt"/>
                <a:cs typeface="Arial" panose="020B0604020202020204" pitchFamily="34" charset="0"/>
              </a:rPr>
              <a:t>Que el alumno pueda verificar esquemáticamente los conceptos de química, con los conceptos de matemáticas, simulando las estructuras cristalinas, unitarias con esferas de </a:t>
            </a:r>
            <a:r>
              <a:rPr lang="es-MX" altLang="en-US" sz="2200" b="1" dirty="0" err="1">
                <a:solidFill>
                  <a:schemeClr val="accent1">
                    <a:lumMod val="75000"/>
                  </a:schemeClr>
                </a:solidFill>
                <a:latin typeface="+mn-lt"/>
                <a:cs typeface="Arial" panose="020B0604020202020204" pitchFamily="34" charset="0"/>
              </a:rPr>
              <a:t>unicel</a:t>
            </a:r>
            <a:r>
              <a:rPr lang="es-MX" altLang="en-US" sz="2200" b="1" dirty="0">
                <a:solidFill>
                  <a:schemeClr val="accent1">
                    <a:lumMod val="75000"/>
                  </a:schemeClr>
                </a:solidFill>
                <a:latin typeface="+mn-lt"/>
                <a:cs typeface="Arial" panose="020B0604020202020204" pitchFamily="34" charset="0"/>
              </a:rPr>
              <a:t> y verificar con cálculos sus volúmenes.</a:t>
            </a:r>
            <a:endParaRPr lang="es-MX" sz="2200" b="1" dirty="0">
              <a:solidFill>
                <a:schemeClr val="accent1">
                  <a:lumMod val="75000"/>
                </a:schemeClr>
              </a:solidFill>
              <a:latin typeface="+mn-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95325" y="626918"/>
            <a:ext cx="7753350" cy="4493538"/>
          </a:xfrm>
          <a:prstGeom prst="rect">
            <a:avLst/>
          </a:prstGeom>
          <a:noFill/>
        </p:spPr>
        <p:txBody>
          <a:bodyPr wrap="square" rtlCol="0">
            <a:spAutoFit/>
          </a:bodyPr>
          <a:lstStyle/>
          <a:p>
            <a:pPr algn="just"/>
            <a:br>
              <a:rPr lang="es-MX" altLang="en-US" sz="2200" b="1" dirty="0">
                <a:solidFill>
                  <a:schemeClr val="accent1">
                    <a:lumMod val="75000"/>
                  </a:schemeClr>
                </a:solidFill>
                <a:latin typeface="+mn-lt"/>
                <a:cs typeface="Arial" panose="020B0604020202020204" pitchFamily="34" charset="0"/>
              </a:rPr>
            </a:br>
            <a:r>
              <a:rPr lang="es-MX" altLang="en-US" sz="2200" b="1" dirty="0">
                <a:solidFill>
                  <a:schemeClr val="accent1">
                    <a:lumMod val="75000"/>
                  </a:schemeClr>
                </a:solidFill>
                <a:latin typeface="+mn-lt"/>
                <a:cs typeface="Arial" panose="020B0604020202020204" pitchFamily="34" charset="0"/>
              </a:rPr>
              <a:t>11.4 </a:t>
            </a:r>
          </a:p>
          <a:p>
            <a:pPr algn="just"/>
            <a:endParaRPr lang="es-MX" altLang="en-US" sz="2200" b="1" dirty="0">
              <a:solidFill>
                <a:schemeClr val="accent1">
                  <a:lumMod val="75000"/>
                </a:schemeClr>
              </a:solidFill>
              <a:latin typeface="+mn-lt"/>
              <a:cs typeface="Arial" panose="020B0604020202020204" pitchFamily="34" charset="0"/>
            </a:endParaRPr>
          </a:p>
          <a:p>
            <a:pPr algn="just"/>
            <a:r>
              <a:rPr lang="es-MX" altLang="en-US" sz="2200" b="1" dirty="0">
                <a:solidFill>
                  <a:schemeClr val="accent1">
                    <a:lumMod val="75000"/>
                  </a:schemeClr>
                </a:solidFill>
                <a:latin typeface="+mn-lt"/>
                <a:cs typeface="Arial" panose="020B0604020202020204" pitchFamily="34" charset="0"/>
              </a:rPr>
              <a:t>h. Descripción de Apertura de la actividad. </a:t>
            </a:r>
          </a:p>
          <a:p>
            <a:pPr algn="just"/>
            <a:endParaRPr lang="es-MX" altLang="en-US" sz="2200" b="1" dirty="0">
              <a:solidFill>
                <a:schemeClr val="accent1">
                  <a:lumMod val="75000"/>
                </a:schemeClr>
              </a:solidFill>
              <a:latin typeface="+mn-lt"/>
              <a:cs typeface="Arial" panose="020B0604020202020204" pitchFamily="34" charset="0"/>
            </a:endParaRPr>
          </a:p>
          <a:p>
            <a:pPr algn="just"/>
            <a:r>
              <a:rPr lang="es-MX" altLang="en-US" sz="2200" b="1" dirty="0">
                <a:solidFill>
                  <a:schemeClr val="accent1">
                    <a:lumMod val="75000"/>
                  </a:schemeClr>
                </a:solidFill>
                <a:latin typeface="+mn-lt"/>
                <a:cs typeface="Arial" panose="020B0604020202020204" pitchFamily="34" charset="0"/>
              </a:rPr>
              <a:t>Explicar al alumno, las diferentes estructuras unitarias que existen en los metales, y el porqué y el para qué son utilizadas.</a:t>
            </a:r>
            <a:br>
              <a:rPr lang="es-MX" altLang="en-US" sz="2200" b="1" dirty="0">
                <a:solidFill>
                  <a:schemeClr val="accent1">
                    <a:lumMod val="75000"/>
                  </a:schemeClr>
                </a:solidFill>
                <a:latin typeface="+mn-lt"/>
                <a:cs typeface="Arial" panose="020B0604020202020204" pitchFamily="34" charset="0"/>
              </a:rPr>
            </a:br>
            <a:endParaRPr lang="es-MX" altLang="en-US" sz="2200" b="1" dirty="0">
              <a:solidFill>
                <a:schemeClr val="accent1">
                  <a:lumMod val="75000"/>
                </a:schemeClr>
              </a:solidFill>
              <a:latin typeface="+mn-lt"/>
              <a:cs typeface="Arial" panose="020B0604020202020204" pitchFamily="34" charset="0"/>
            </a:endParaRPr>
          </a:p>
          <a:p>
            <a:pPr algn="just"/>
            <a:r>
              <a:rPr lang="es-MX" sz="2200" b="1" dirty="0">
                <a:solidFill>
                  <a:schemeClr val="accent1">
                    <a:lumMod val="75000"/>
                  </a:schemeClr>
                </a:solidFill>
                <a:latin typeface="+mn-lt"/>
                <a:cs typeface="Arial" panose="020B0604020202020204" pitchFamily="34" charset="0"/>
              </a:rPr>
              <a:t>Los grupos previamente han investigado el concepto de estructura cristalina, celda unitaria y a cada equipo se le asignará un elemento de la tabla periódica, con cierta celda unitaria, la cual tendrá que esquematizar con esferas de unicel y con palitos de madera.</a:t>
            </a:r>
            <a:endParaRPr lang="es-MX" sz="2200" b="1" dirty="0">
              <a:solidFill>
                <a:schemeClr val="accent1">
                  <a:lumMod val="75000"/>
                </a:schemeClr>
              </a:solidFill>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91E6B-9EC8-4A9F-A930-DE2D23E68BAA}"/>
              </a:ext>
            </a:extLst>
          </p:cNvPr>
          <p:cNvSpPr>
            <a:spLocks noGrp="1"/>
          </p:cNvSpPr>
          <p:nvPr>
            <p:ph idx="1"/>
          </p:nvPr>
        </p:nvSpPr>
        <p:spPr>
          <a:xfrm>
            <a:off x="781050" y="1997364"/>
            <a:ext cx="7581900" cy="3175000"/>
          </a:xfrm>
        </p:spPr>
        <p:txBody>
          <a:bodyPr>
            <a:normAutofit/>
          </a:bodyPr>
          <a:lstStyle/>
          <a:p>
            <a:pPr marL="0" indent="0" algn="just" eaLnBrk="1" hangingPunct="1">
              <a:lnSpc>
                <a:spcPct val="90000"/>
              </a:lnSpc>
              <a:buFontTx/>
              <a:buNone/>
              <a:defRPr/>
            </a:pPr>
            <a:r>
              <a:rPr lang="es-ES_tradnl" altLang="es-MX" dirty="0">
                <a:solidFill>
                  <a:srgbClr val="0A68AD"/>
                </a:solidFill>
                <a:effectLst>
                  <a:outerShdw blurRad="38100" dist="38100" dir="2700000" algn="tl">
                    <a:srgbClr val="000000"/>
                  </a:outerShdw>
                </a:effectLst>
                <a:ea typeface="ＭＳ Ｐゴシック" pitchFamily="34" charset="-128"/>
              </a:rPr>
              <a:t>OBJETIVO GENERAL DEL PROYECTO</a:t>
            </a:r>
            <a:br>
              <a:rPr lang="es-ES_tradnl" altLang="es-MX" sz="2000" dirty="0">
                <a:effectLst>
                  <a:outerShdw blurRad="38100" dist="38100" dir="2700000" algn="tl">
                    <a:srgbClr val="000000"/>
                  </a:outerShdw>
                </a:effectLst>
                <a:ea typeface="ＭＳ Ｐゴシック" pitchFamily="34" charset="-128"/>
              </a:rPr>
            </a:br>
            <a:br>
              <a:rPr lang="es-ES_tradnl" altLang="es-MX" sz="2000" dirty="0">
                <a:effectLst>
                  <a:outerShdw blurRad="38100" dist="38100" dir="2700000" algn="tl">
                    <a:srgbClr val="000000"/>
                  </a:outerShdw>
                </a:effectLst>
                <a:ea typeface="ＭＳ Ｐゴシック" pitchFamily="34" charset="-128"/>
              </a:rPr>
            </a:br>
            <a:r>
              <a:rPr lang="es-ES_tradnl" altLang="es-MX" sz="2200" dirty="0">
                <a:solidFill>
                  <a:srgbClr val="4F750D"/>
                </a:solidFill>
                <a:effectLst>
                  <a:outerShdw blurRad="38100" dist="38100" dir="2700000" algn="tl">
                    <a:srgbClr val="000000"/>
                  </a:outerShdw>
                </a:effectLst>
                <a:ea typeface="ＭＳ Ｐゴシック" pitchFamily="34" charset="-128"/>
              </a:rPr>
              <a:t>Que el alumno genere un blog el cual utilizará como herramienta para el estudio y comprensión de las funciones y características de los elementos</a:t>
            </a:r>
            <a:r>
              <a:rPr lang="es-MX" altLang="es-MX" sz="2200" dirty="0">
                <a:solidFill>
                  <a:srgbClr val="4F750D"/>
                </a:solidFill>
                <a:effectLst>
                  <a:outerShdw blurRad="38100" dist="38100" dir="2700000" algn="tl">
                    <a:srgbClr val="000000"/>
                  </a:outerShdw>
                </a:effectLst>
                <a:ea typeface="ＭＳ Ｐゴシック" pitchFamily="34" charset="-128"/>
              </a:rPr>
              <a:t> químicos </a:t>
            </a:r>
            <a:r>
              <a:rPr lang="es-ES_tradnl" altLang="es-MX" sz="2200" dirty="0">
                <a:solidFill>
                  <a:srgbClr val="4F750D"/>
                </a:solidFill>
                <a:effectLst>
                  <a:outerShdw blurRad="38100" dist="38100" dir="2700000" algn="tl">
                    <a:srgbClr val="000000"/>
                  </a:outerShdw>
                </a:effectLst>
                <a:ea typeface="ＭＳ Ｐゴシック" pitchFamily="34" charset="-128"/>
              </a:rPr>
              <a:t>a nivel atómico</a:t>
            </a:r>
            <a:r>
              <a:rPr lang="es-MX" altLang="es-MX" sz="2200" dirty="0">
                <a:solidFill>
                  <a:srgbClr val="4F750D"/>
                </a:solidFill>
                <a:effectLst>
                  <a:outerShdw blurRad="38100" dist="38100" dir="2700000" algn="tl">
                    <a:srgbClr val="000000"/>
                  </a:outerShdw>
                </a:effectLst>
                <a:ea typeface="ＭＳ Ｐゴシック" pitchFamily="34" charset="-128"/>
              </a:rPr>
              <a:t>, p</a:t>
            </a:r>
            <a:r>
              <a:rPr lang="es-ES_tradnl" altLang="es-MX" sz="2200" dirty="0">
                <a:solidFill>
                  <a:srgbClr val="4F750D"/>
                </a:solidFill>
                <a:effectLst>
                  <a:outerShdw blurRad="38100" dist="38100" dir="2700000" algn="tl">
                    <a:srgbClr val="000000"/>
                  </a:outerShdw>
                </a:effectLst>
                <a:ea typeface="ＭＳ Ｐゴシック" pitchFamily="34" charset="-128"/>
              </a:rPr>
              <a:t>ara comprende los usos y propiedades a nivel </a:t>
            </a:r>
            <a:r>
              <a:rPr lang="es-ES_tradnl" altLang="es-MX" sz="2200" dirty="0" err="1">
                <a:solidFill>
                  <a:srgbClr val="4F750D"/>
                </a:solidFill>
                <a:effectLst>
                  <a:outerShdw blurRad="38100" dist="38100" dir="2700000" algn="tl">
                    <a:srgbClr val="000000"/>
                  </a:outerShdw>
                </a:effectLst>
                <a:ea typeface="ＭＳ Ｐゴシック" pitchFamily="34" charset="-128"/>
              </a:rPr>
              <a:t>macroscópico</a:t>
            </a:r>
            <a:r>
              <a:rPr lang="es-ES_tradnl" altLang="es-MX" sz="2200" dirty="0">
                <a:solidFill>
                  <a:srgbClr val="4F750D"/>
                </a:solidFill>
                <a:effectLst>
                  <a:outerShdw blurRad="38100" dist="38100" dir="2700000" algn="tl">
                    <a:srgbClr val="000000"/>
                  </a:outerShdw>
                </a:effectLst>
                <a:ea typeface="ＭＳ Ｐゴシック" pitchFamily="34" charset="-128"/>
              </a:rPr>
              <a:t> </a:t>
            </a:r>
            <a:r>
              <a:rPr lang="es-MX" altLang="es-MX" sz="2200" dirty="0">
                <a:solidFill>
                  <a:srgbClr val="4F750D"/>
                </a:solidFill>
                <a:effectLst>
                  <a:outerShdw blurRad="38100" dist="38100" dir="2700000" algn="tl">
                    <a:srgbClr val="000000"/>
                  </a:outerShdw>
                </a:effectLst>
                <a:ea typeface="ＭＳ Ｐゴシック" pitchFamily="34" charset="-128"/>
              </a:rPr>
              <a:t>y para conocer el origen etimológico de los mismos.</a:t>
            </a:r>
            <a:endParaRPr lang="es-ES_tradnl" altLang="es-MX" sz="2200" dirty="0">
              <a:solidFill>
                <a:srgbClr val="4F750D"/>
              </a:solidFill>
              <a:effectLst>
                <a:outerShdw blurRad="38100" dist="38100" dir="2700000" algn="tl">
                  <a:srgbClr val="000000"/>
                </a:outerShdw>
              </a:effectLst>
              <a:ea typeface="ＭＳ Ｐゴシック" pitchFamily="34" charset="-128"/>
            </a:endParaRPr>
          </a:p>
          <a:p>
            <a:pPr marL="0" indent="0" algn="just" eaLnBrk="1" hangingPunct="1">
              <a:lnSpc>
                <a:spcPct val="90000"/>
              </a:lnSpc>
              <a:buFontTx/>
              <a:buNone/>
              <a:defRPr/>
            </a:pPr>
            <a:endParaRPr lang="es-ES_tradnl" altLang="es-MX" sz="2000" dirty="0">
              <a:solidFill>
                <a:srgbClr val="4F750D"/>
              </a:solidFill>
              <a:effectLst>
                <a:outerShdw blurRad="38100" dist="38100" dir="2700000" algn="tl">
                  <a:srgbClr val="000000"/>
                </a:outerShdw>
              </a:effectLst>
              <a:ea typeface="ＭＳ Ｐゴシック" pitchFamily="34" charset="-128"/>
            </a:endParaRPr>
          </a:p>
          <a:p>
            <a:pPr marL="0" indent="0" algn="just" eaLnBrk="1" hangingPunct="1">
              <a:lnSpc>
                <a:spcPct val="90000"/>
              </a:lnSpc>
              <a:buFontTx/>
              <a:buNone/>
              <a:defRPr/>
            </a:pPr>
            <a:endParaRPr lang="es-ES_tradnl" altLang="es-MX" sz="2000" dirty="0">
              <a:solidFill>
                <a:srgbClr val="0A68AD"/>
              </a:solidFill>
              <a:effectLst>
                <a:outerShdw blurRad="38100" dist="38100" dir="2700000" algn="tl">
                  <a:srgbClr val="000000"/>
                </a:outerShdw>
              </a:effectLst>
              <a:ea typeface="ＭＳ Ｐゴシック" pitchFamily="34" charset="-128"/>
            </a:endParaRPr>
          </a:p>
          <a:p>
            <a:pPr marL="0" indent="0" algn="just" eaLnBrk="1" hangingPunct="1">
              <a:lnSpc>
                <a:spcPct val="90000"/>
              </a:lnSpc>
              <a:buFontTx/>
              <a:buNone/>
              <a:defRPr/>
            </a:pPr>
            <a:endParaRPr lang="en-US" altLang="es-MX" sz="2000" dirty="0">
              <a:solidFill>
                <a:srgbClr val="4F750D"/>
              </a:solidFill>
              <a:effectLst>
                <a:outerShdw blurRad="38100" dist="38100" dir="2700000" algn="tl">
                  <a:srgbClr val="000000"/>
                </a:outerShdw>
              </a:effectLst>
              <a:ea typeface="ＭＳ Ｐゴシック" pitchFamily="34"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15818" y="1030432"/>
            <a:ext cx="7770091" cy="4832092"/>
          </a:xfrm>
          <a:prstGeom prst="rect">
            <a:avLst/>
          </a:prstGeom>
          <a:noFill/>
        </p:spPr>
        <p:txBody>
          <a:bodyPr wrap="square" rtlCol="0">
            <a:spAutoFit/>
          </a:bodyPr>
          <a:lstStyle/>
          <a:p>
            <a:r>
              <a:rPr lang="es-MX" altLang="en-US" sz="2200" b="1" dirty="0">
                <a:solidFill>
                  <a:schemeClr val="accent1">
                    <a:lumMod val="75000"/>
                  </a:schemeClr>
                </a:solidFill>
                <a:latin typeface="+mn-lt"/>
                <a:cs typeface="Arial" panose="020B0604020202020204" pitchFamily="34" charset="0"/>
              </a:rPr>
              <a:t>11.5 </a:t>
            </a:r>
          </a:p>
          <a:p>
            <a:endParaRPr lang="es-MX" altLang="en-US" sz="2200" b="1" dirty="0">
              <a:solidFill>
                <a:schemeClr val="accent1">
                  <a:lumMod val="75000"/>
                </a:schemeClr>
              </a:solidFill>
              <a:latin typeface="+mn-lt"/>
              <a:cs typeface="Arial" panose="020B0604020202020204" pitchFamily="34" charset="0"/>
            </a:endParaRPr>
          </a:p>
          <a:p>
            <a:pPr algn="justLow"/>
            <a:r>
              <a:rPr lang="es-MX" altLang="en-US" sz="2200" b="1" dirty="0">
                <a:solidFill>
                  <a:schemeClr val="accent1">
                    <a:lumMod val="75000"/>
                  </a:schemeClr>
                </a:solidFill>
                <a:latin typeface="+mn-lt"/>
                <a:cs typeface="Arial" panose="020B0604020202020204" pitchFamily="34" charset="0"/>
              </a:rPr>
              <a:t>i. Descripción del desarrollo de la actividad. </a:t>
            </a:r>
            <a:br>
              <a:rPr lang="es-MX" altLang="en-US" sz="2200" b="1" dirty="0">
                <a:solidFill>
                  <a:schemeClr val="accent1">
                    <a:lumMod val="75000"/>
                  </a:schemeClr>
                </a:solidFill>
                <a:latin typeface="+mn-lt"/>
                <a:cs typeface="Arial" panose="020B0604020202020204" pitchFamily="34" charset="0"/>
              </a:rPr>
            </a:br>
            <a:br>
              <a:rPr lang="es-MX" altLang="en-US" sz="2200" b="1" dirty="0">
                <a:solidFill>
                  <a:schemeClr val="accent1">
                    <a:lumMod val="75000"/>
                  </a:schemeClr>
                </a:solidFill>
                <a:latin typeface="+mn-lt"/>
                <a:cs typeface="Arial" panose="020B0604020202020204" pitchFamily="34" charset="0"/>
              </a:rPr>
            </a:br>
            <a:r>
              <a:rPr lang="es-MX" altLang="en-US" sz="2200" b="1" dirty="0">
                <a:solidFill>
                  <a:schemeClr val="accent1">
                    <a:lumMod val="75000"/>
                  </a:schemeClr>
                </a:solidFill>
                <a:latin typeface="+mn-lt"/>
                <a:cs typeface="Arial" panose="020B0604020202020204" pitchFamily="34" charset="0"/>
              </a:rPr>
              <a:t>PASO 1. El equipo, realizará el esquema de la celda unitaria del elemento de la tabla periódica ,asignado .</a:t>
            </a:r>
          </a:p>
          <a:p>
            <a:endParaRPr lang="es-MX" altLang="en-US" sz="2200" b="1" dirty="0">
              <a:solidFill>
                <a:schemeClr val="accent1">
                  <a:lumMod val="75000"/>
                </a:schemeClr>
              </a:solidFill>
              <a:latin typeface="+mn-lt"/>
              <a:cs typeface="Arial" panose="020B0604020202020204" pitchFamily="34" charset="0"/>
            </a:endParaRPr>
          </a:p>
          <a:p>
            <a:pPr algn="justLow"/>
            <a:r>
              <a:rPr lang="es-MX" altLang="en-US" sz="2200" b="1" dirty="0">
                <a:solidFill>
                  <a:schemeClr val="accent1">
                    <a:lumMod val="75000"/>
                  </a:schemeClr>
                </a:solidFill>
                <a:latin typeface="+mn-lt"/>
                <a:cs typeface="Arial" panose="020B0604020202020204" pitchFamily="34" charset="0"/>
              </a:rPr>
              <a:t>PASO 2.  El equipo calculará el volumen de dicha celda unitaria, tomando el valor del radio atómico , mostrado en la tabla periódica.</a:t>
            </a:r>
          </a:p>
          <a:p>
            <a:pPr algn="justLow"/>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PASO 3.  Los equipos  platicaran  los resultados comparándolos con los demás equipos.</a:t>
            </a:r>
            <a:br>
              <a:rPr lang="es-MX" altLang="en-US" sz="2200" b="1" dirty="0">
                <a:solidFill>
                  <a:schemeClr val="accent1">
                    <a:lumMod val="75000"/>
                  </a:schemeClr>
                </a:solidFill>
                <a:latin typeface="+mn-lt"/>
                <a:cs typeface="Arial" panose="020B0604020202020204" pitchFamily="34" charset="0"/>
              </a:rPr>
            </a:br>
            <a:endParaRPr lang="es-MX" sz="2200" b="1" dirty="0">
              <a:solidFill>
                <a:schemeClr val="accent1">
                  <a:lumMod val="75000"/>
                </a:schemeClr>
              </a:solidFill>
              <a:latin typeface="+mn-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83372" y="911514"/>
            <a:ext cx="7581900" cy="3816429"/>
          </a:xfrm>
          <a:prstGeom prst="rect">
            <a:avLst/>
          </a:prstGeom>
          <a:noFill/>
        </p:spPr>
        <p:txBody>
          <a:bodyPr wrap="square" rtlCol="0">
            <a:spAutoFit/>
          </a:bodyPr>
          <a:lstStyle/>
          <a:p>
            <a:br>
              <a:rPr lang="es-MX" altLang="en-US" sz="2200" b="1" dirty="0">
                <a:solidFill>
                  <a:schemeClr val="accent1">
                    <a:lumMod val="75000"/>
                  </a:schemeClr>
                </a:solidFill>
                <a:latin typeface="+mn-lt"/>
                <a:cs typeface="Arial" panose="020B0604020202020204" pitchFamily="34" charset="0"/>
              </a:rPr>
            </a:br>
            <a:r>
              <a:rPr lang="es-MX" altLang="en-US" sz="2200" b="1" dirty="0">
                <a:solidFill>
                  <a:schemeClr val="accent1">
                    <a:lumMod val="75000"/>
                  </a:schemeClr>
                </a:solidFill>
                <a:latin typeface="+mn-lt"/>
                <a:cs typeface="Arial" panose="020B0604020202020204" pitchFamily="34" charset="0"/>
              </a:rPr>
              <a:t>11.6  </a:t>
            </a:r>
          </a:p>
          <a:p>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j. Descripción del cierre de la actividad. </a:t>
            </a:r>
          </a:p>
          <a:p>
            <a:endParaRPr lang="es-MX" altLang="en-US" sz="2200" b="1" dirty="0">
              <a:solidFill>
                <a:schemeClr val="accent1">
                  <a:lumMod val="75000"/>
                </a:schemeClr>
              </a:solidFill>
              <a:latin typeface="+mn-lt"/>
              <a:cs typeface="Arial" panose="020B0604020202020204" pitchFamily="34" charset="0"/>
            </a:endParaRPr>
          </a:p>
          <a:p>
            <a:pPr algn="justLow"/>
            <a:r>
              <a:rPr lang="es-MX" altLang="en-US" sz="2200" b="1" dirty="0">
                <a:solidFill>
                  <a:schemeClr val="accent1">
                    <a:lumMod val="75000"/>
                  </a:schemeClr>
                </a:solidFill>
                <a:latin typeface="+mn-lt"/>
                <a:cs typeface="Arial" panose="020B0604020202020204" pitchFamily="34" charset="0"/>
              </a:rPr>
              <a:t>La actividad se concluye con la comparativa de los volúmenes obtenidos, con relación a las propiedades mecánicas de los elementos, haciendo una reflexión de la relación que tiene el volumen, con el tamaño del radio atómico y con las propiedades mas significativas.</a:t>
            </a:r>
          </a:p>
          <a:p>
            <a:endParaRPr lang="es-MX" altLang="en-US" sz="2200" b="1" dirty="0">
              <a:solidFill>
                <a:schemeClr val="accent1">
                  <a:lumMod val="75000"/>
                </a:schemeClr>
              </a:solidFill>
              <a:latin typeface="+mn-lt"/>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85090" y="653473"/>
            <a:ext cx="7624041" cy="3477875"/>
          </a:xfrm>
          <a:prstGeom prst="rect">
            <a:avLst/>
          </a:prstGeom>
          <a:noFill/>
        </p:spPr>
        <p:txBody>
          <a:bodyPr wrap="square" rtlCol="0">
            <a:spAutoFit/>
          </a:bodyPr>
          <a:lstStyle/>
          <a:p>
            <a:br>
              <a:rPr lang="es-MX" altLang="en-US" sz="2200" b="1" dirty="0">
                <a:solidFill>
                  <a:schemeClr val="accent1">
                    <a:lumMod val="75000"/>
                  </a:schemeClr>
                </a:solidFill>
                <a:latin typeface="+mn-lt"/>
                <a:cs typeface="Arial" panose="020B0604020202020204" pitchFamily="34" charset="0"/>
              </a:rPr>
            </a:br>
            <a:r>
              <a:rPr lang="es-MX" altLang="en-US" sz="2200" b="1" dirty="0">
                <a:solidFill>
                  <a:schemeClr val="accent1">
                    <a:lumMod val="75000"/>
                  </a:schemeClr>
                </a:solidFill>
                <a:latin typeface="+mn-lt"/>
                <a:cs typeface="Arial" panose="020B0604020202020204" pitchFamily="34" charset="0"/>
              </a:rPr>
              <a:t>11.7 </a:t>
            </a:r>
          </a:p>
          <a:p>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k. Descripción de lo que se hará con los resultados de la actividad. </a:t>
            </a:r>
          </a:p>
          <a:p>
            <a:endParaRPr lang="es-MX" sz="2200" b="1" dirty="0">
              <a:solidFill>
                <a:schemeClr val="accent1">
                  <a:lumMod val="75000"/>
                </a:schemeClr>
              </a:solidFill>
              <a:latin typeface="+mn-lt"/>
              <a:cs typeface="Arial" panose="020B0604020202020204" pitchFamily="34" charset="0"/>
            </a:endParaRPr>
          </a:p>
          <a:p>
            <a:pPr algn="justLow"/>
            <a:r>
              <a:rPr lang="es-MX" sz="2200" b="1" dirty="0">
                <a:solidFill>
                  <a:schemeClr val="accent1">
                    <a:lumMod val="75000"/>
                  </a:schemeClr>
                </a:solidFill>
                <a:latin typeface="+mn-lt"/>
                <a:cs typeface="Arial" panose="020B0604020202020204" pitchFamily="34" charset="0"/>
              </a:rPr>
              <a:t>Los resultados obtenidos , se mostrarán en el blog, para el conocimiento publico, haciendo el análisis de los resultados obtenidos en los diferentes equipos.</a:t>
            </a:r>
          </a:p>
          <a:p>
            <a:endParaRPr lang="es-MX" sz="2200" b="1" dirty="0">
              <a:solidFill>
                <a:schemeClr val="accent1">
                  <a:lumMod val="75000"/>
                </a:schemeClr>
              </a:solidFill>
              <a:latin typeface="+mn-l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66750" y="781050"/>
            <a:ext cx="7692159" cy="4154984"/>
          </a:xfrm>
          <a:prstGeom prst="rect">
            <a:avLst/>
          </a:prstGeom>
          <a:noFill/>
        </p:spPr>
        <p:txBody>
          <a:bodyPr wrap="square" rtlCol="0">
            <a:spAutoFit/>
          </a:bodyPr>
          <a:lstStyle/>
          <a:p>
            <a:r>
              <a:rPr lang="es-MX" altLang="en-US" sz="2200" b="1" dirty="0">
                <a:solidFill>
                  <a:schemeClr val="accent1">
                    <a:lumMod val="75000"/>
                  </a:schemeClr>
                </a:solidFill>
                <a:latin typeface="+mn-lt"/>
                <a:cs typeface="Arial" panose="020B0604020202020204" pitchFamily="34" charset="0"/>
              </a:rPr>
              <a:t>11.8 </a:t>
            </a:r>
          </a:p>
          <a:p>
            <a:endParaRPr lang="es-MX" altLang="en-US" sz="2200" b="1" dirty="0">
              <a:solidFill>
                <a:schemeClr val="accent1">
                  <a:lumMod val="75000"/>
                </a:schemeClr>
              </a:solidFill>
              <a:latin typeface="+mn-lt"/>
              <a:cs typeface="Arial" panose="020B0604020202020204" pitchFamily="34" charset="0"/>
            </a:endParaRPr>
          </a:p>
          <a:p>
            <a:pPr algn="justLow"/>
            <a:r>
              <a:rPr lang="es-MX" altLang="en-US" sz="2200" b="1" dirty="0">
                <a:solidFill>
                  <a:schemeClr val="accent1">
                    <a:lumMod val="75000"/>
                  </a:schemeClr>
                </a:solidFill>
                <a:latin typeface="+mn-lt"/>
                <a:cs typeface="Arial" panose="020B0604020202020204" pitchFamily="34" charset="0"/>
              </a:rPr>
              <a:t>l. Análisis. </a:t>
            </a:r>
            <a:r>
              <a:rPr lang="es-MX" altLang="en-US" sz="2200" b="1" dirty="0" err="1">
                <a:solidFill>
                  <a:schemeClr val="accent1">
                    <a:lumMod val="75000"/>
                  </a:schemeClr>
                </a:solidFill>
                <a:latin typeface="+mn-lt"/>
                <a:cs typeface="Arial" panose="020B0604020202020204" pitchFamily="34" charset="0"/>
              </a:rPr>
              <a:t>Contrastación</a:t>
            </a:r>
            <a:r>
              <a:rPr lang="es-MX" altLang="en-US" sz="2200" b="1" dirty="0">
                <a:solidFill>
                  <a:schemeClr val="accent1">
                    <a:lumMod val="75000"/>
                  </a:schemeClr>
                </a:solidFill>
                <a:latin typeface="+mn-lt"/>
                <a:cs typeface="Arial" panose="020B0604020202020204" pitchFamily="34" charset="0"/>
              </a:rPr>
              <a:t> de lo esperado y lo sucedido. Argumentos claros y precisos sobre:</a:t>
            </a:r>
          </a:p>
          <a:p>
            <a:br>
              <a:rPr lang="es-MX" altLang="en-US" sz="2200" b="1" dirty="0">
                <a:solidFill>
                  <a:schemeClr val="accent1">
                    <a:lumMod val="75000"/>
                  </a:schemeClr>
                </a:solidFill>
                <a:latin typeface="+mn-lt"/>
                <a:cs typeface="Arial" panose="020B0604020202020204" pitchFamily="34" charset="0"/>
              </a:rPr>
            </a:br>
            <a:r>
              <a:rPr lang="es-MX" altLang="en-US" sz="2200" b="1" dirty="0">
                <a:solidFill>
                  <a:schemeClr val="accent1">
                    <a:lumMod val="75000"/>
                  </a:schemeClr>
                </a:solidFill>
                <a:latin typeface="+mn-lt"/>
                <a:cs typeface="Arial" panose="020B0604020202020204" pitchFamily="34" charset="0"/>
              </a:rPr>
              <a:t>1. Logros alcanzados. El alumno comprendió los conceptos de celda unitaria y la forma de análisis con elementos matemáticos.</a:t>
            </a:r>
          </a:p>
          <a:p>
            <a:endParaRPr lang="es-MX" altLang="en-US" sz="2200" b="1" dirty="0">
              <a:solidFill>
                <a:schemeClr val="accent1">
                  <a:lumMod val="75000"/>
                </a:schemeClr>
              </a:solidFill>
              <a:latin typeface="+mn-lt"/>
              <a:cs typeface="Arial" panose="020B0604020202020204" pitchFamily="34" charset="0"/>
            </a:endParaRPr>
          </a:p>
          <a:p>
            <a:r>
              <a:rPr lang="es-MX" altLang="en-US" sz="2200" b="1" dirty="0">
                <a:solidFill>
                  <a:schemeClr val="accent1">
                    <a:lumMod val="75000"/>
                  </a:schemeClr>
                </a:solidFill>
                <a:latin typeface="+mn-lt"/>
                <a:cs typeface="Arial" panose="020B0604020202020204" pitchFamily="34" charset="0"/>
              </a:rPr>
              <a:t> 2. Aspectos a mejorar. Profundizar mas de la forma en que se estudian los materiales desde  lo macroscópico a lo microscópico.</a:t>
            </a:r>
            <a:endParaRPr lang="es-MX" sz="2200" b="1" dirty="0">
              <a:solidFill>
                <a:schemeClr val="accent1">
                  <a:lumMod val="75000"/>
                </a:schemeClr>
              </a:solidFill>
              <a:latin typeface="+mn-l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81182" y="1089891"/>
            <a:ext cx="7781636" cy="2123658"/>
          </a:xfrm>
          <a:prstGeom prst="rect">
            <a:avLst/>
          </a:prstGeom>
          <a:noFill/>
        </p:spPr>
        <p:txBody>
          <a:bodyPr wrap="square" rtlCol="0">
            <a:spAutoFit/>
          </a:bodyPr>
          <a:lstStyle/>
          <a:p>
            <a:r>
              <a:rPr lang="es-MX" altLang="en-US" sz="2200" b="1" dirty="0">
                <a:solidFill>
                  <a:schemeClr val="accent1">
                    <a:lumMod val="75000"/>
                  </a:schemeClr>
                </a:solidFill>
                <a:latin typeface="+mn-lt"/>
                <a:cs typeface="Arial" panose="020B0604020202020204" pitchFamily="34" charset="0"/>
              </a:rPr>
              <a:t>11.9 </a:t>
            </a:r>
          </a:p>
          <a:p>
            <a:endParaRPr lang="es-MX" altLang="en-US" sz="2200" b="1" dirty="0">
              <a:solidFill>
                <a:schemeClr val="accent1">
                  <a:lumMod val="75000"/>
                </a:schemeClr>
              </a:solidFill>
              <a:latin typeface="+mn-lt"/>
              <a:cs typeface="Arial" panose="020B0604020202020204" pitchFamily="34" charset="0"/>
            </a:endParaRPr>
          </a:p>
          <a:p>
            <a:pPr algn="justLow"/>
            <a:r>
              <a:rPr lang="es-MX" altLang="en-US" sz="2200" b="1" dirty="0">
                <a:solidFill>
                  <a:schemeClr val="accent1">
                    <a:lumMod val="75000"/>
                  </a:schemeClr>
                </a:solidFill>
                <a:latin typeface="+mn-lt"/>
                <a:cs typeface="Arial" panose="020B0604020202020204" pitchFamily="34" charset="0"/>
              </a:rPr>
              <a:t>m. Toma de decisiones.  Se decidió hacer una pequeña investigación de los diferentes ensayos utilizados para la caracterización de las diferentes propiedades mecánicas.</a:t>
            </a:r>
            <a:endParaRPr lang="es-MX" sz="2200" b="1" dirty="0">
              <a:solidFill>
                <a:schemeClr val="accent1">
                  <a:lumMod val="75000"/>
                </a:schemeClr>
              </a:solidFill>
              <a:latin typeface="+mn-lt"/>
              <a:cs typeface="Arial" panose="020B0604020202020204" pitchFamily="34" charset="0"/>
            </a:endParaRPr>
          </a:p>
          <a:p>
            <a:endParaRPr lang="es-MX" sz="2200" b="1" dirty="0">
              <a:solidFill>
                <a:schemeClr val="accent1">
                  <a:lumMod val="75000"/>
                </a:schemeClr>
              </a:solidFill>
              <a:latin typeface="+mn-l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4C485F6-7287-5C43-BE11-B19B66B90148}"/>
              </a:ext>
            </a:extLst>
          </p:cNvPr>
          <p:cNvSpPr txBox="1">
            <a:spLocks/>
          </p:cNvSpPr>
          <p:nvPr/>
        </p:nvSpPr>
        <p:spPr>
          <a:xfrm>
            <a:off x="1009650" y="816841"/>
            <a:ext cx="7258050" cy="1754910"/>
          </a:xfrm>
          <a:prstGeom prst="rect">
            <a:avLst/>
          </a:prstGeom>
        </p:spPr>
        <p:txBody>
          <a:bodyPr/>
          <a:lstStyle>
            <a:lvl1pPr algn="ctr" rtl="0" eaLnBrk="0" fontAlgn="base" hangingPunct="0">
              <a:spcBef>
                <a:spcPct val="0"/>
              </a:spcBef>
              <a:spcAft>
                <a:spcPct val="0"/>
              </a:spcAft>
              <a:defRPr sz="5600" b="1" kern="1200">
                <a:solidFill>
                  <a:schemeClr val="tx1"/>
                </a:solidFill>
                <a:effectLst>
                  <a:outerShdw blurRad="101600" dist="63500" dir="2700000" algn="tl" rotWithShape="0">
                    <a:prstClr val="black">
                      <a:alpha val="75000"/>
                    </a:prstClr>
                  </a:outerShdw>
                </a:effectLst>
                <a:latin typeface="+mj-lt"/>
                <a:ea typeface="ＭＳ Ｐゴシック" charset="0"/>
                <a:cs typeface="+mj-cs"/>
              </a:defRPr>
            </a:lvl1pPr>
            <a:lvl2pPr algn="ctr" rtl="0" eaLnBrk="0" fontAlgn="base" hangingPunct="0">
              <a:spcBef>
                <a:spcPct val="0"/>
              </a:spcBef>
              <a:spcAft>
                <a:spcPct val="0"/>
              </a:spcAft>
              <a:defRPr sz="5600" b="1">
                <a:solidFill>
                  <a:schemeClr val="tx1"/>
                </a:solidFill>
                <a:latin typeface="Candara" charset="0"/>
                <a:ea typeface="ＭＳ Ｐゴシック" charset="0"/>
              </a:defRPr>
            </a:lvl2pPr>
            <a:lvl3pPr algn="ctr" rtl="0" eaLnBrk="0" fontAlgn="base" hangingPunct="0">
              <a:spcBef>
                <a:spcPct val="0"/>
              </a:spcBef>
              <a:spcAft>
                <a:spcPct val="0"/>
              </a:spcAft>
              <a:defRPr sz="5600" b="1">
                <a:solidFill>
                  <a:schemeClr val="tx1"/>
                </a:solidFill>
                <a:latin typeface="Candara" charset="0"/>
                <a:ea typeface="ＭＳ Ｐゴシック" charset="0"/>
              </a:defRPr>
            </a:lvl3pPr>
            <a:lvl4pPr algn="ctr" rtl="0" eaLnBrk="0" fontAlgn="base" hangingPunct="0">
              <a:spcBef>
                <a:spcPct val="0"/>
              </a:spcBef>
              <a:spcAft>
                <a:spcPct val="0"/>
              </a:spcAft>
              <a:defRPr sz="5600" b="1">
                <a:solidFill>
                  <a:schemeClr val="tx1"/>
                </a:solidFill>
                <a:latin typeface="Candara" charset="0"/>
                <a:ea typeface="ＭＳ Ｐゴシック" charset="0"/>
              </a:defRPr>
            </a:lvl4pPr>
            <a:lvl5pPr algn="ctr" rtl="0" eaLnBrk="0" fontAlgn="base" hangingPunct="0">
              <a:spcBef>
                <a:spcPct val="0"/>
              </a:spcBef>
              <a:spcAft>
                <a:spcPct val="0"/>
              </a:spcAft>
              <a:defRPr sz="5600" b="1">
                <a:solidFill>
                  <a:schemeClr val="tx1"/>
                </a:solidFill>
                <a:latin typeface="Candara" charset="0"/>
                <a:ea typeface="ＭＳ Ｐゴシック" charset="0"/>
              </a:defRPr>
            </a:lvl5pPr>
            <a:lvl6pPr marL="457200" algn="ctr" rtl="0" fontAlgn="base">
              <a:spcBef>
                <a:spcPct val="0"/>
              </a:spcBef>
              <a:spcAft>
                <a:spcPct val="0"/>
              </a:spcAft>
              <a:defRPr sz="5600" b="1">
                <a:solidFill>
                  <a:schemeClr val="tx1"/>
                </a:solidFill>
                <a:latin typeface="Candara" charset="0"/>
                <a:ea typeface="ＭＳ Ｐゴシック" charset="0"/>
              </a:defRPr>
            </a:lvl6pPr>
            <a:lvl7pPr marL="914400" algn="ctr" rtl="0" fontAlgn="base">
              <a:spcBef>
                <a:spcPct val="0"/>
              </a:spcBef>
              <a:spcAft>
                <a:spcPct val="0"/>
              </a:spcAft>
              <a:defRPr sz="5600" b="1">
                <a:solidFill>
                  <a:schemeClr val="tx1"/>
                </a:solidFill>
                <a:latin typeface="Candara" charset="0"/>
                <a:ea typeface="ＭＳ Ｐゴシック" charset="0"/>
              </a:defRPr>
            </a:lvl7pPr>
            <a:lvl8pPr marL="1371600" algn="ctr" rtl="0" fontAlgn="base">
              <a:spcBef>
                <a:spcPct val="0"/>
              </a:spcBef>
              <a:spcAft>
                <a:spcPct val="0"/>
              </a:spcAft>
              <a:defRPr sz="5600" b="1">
                <a:solidFill>
                  <a:schemeClr val="tx1"/>
                </a:solidFill>
                <a:latin typeface="Candara" charset="0"/>
                <a:ea typeface="ＭＳ Ｐゴシック" charset="0"/>
              </a:defRPr>
            </a:lvl8pPr>
            <a:lvl9pPr marL="1828800" algn="ctr" rtl="0" fontAlgn="base">
              <a:spcBef>
                <a:spcPct val="0"/>
              </a:spcBef>
              <a:spcAft>
                <a:spcPct val="0"/>
              </a:spcAft>
              <a:defRPr sz="5600" b="1">
                <a:solidFill>
                  <a:schemeClr val="tx1"/>
                </a:solidFill>
                <a:latin typeface="Candara" charset="0"/>
                <a:ea typeface="ＭＳ Ｐゴシック" charset="0"/>
              </a:defRPr>
            </a:lvl9pPr>
          </a:lstStyle>
          <a:p>
            <a:pPr defTabSz="914400">
              <a:defRPr/>
            </a:pPr>
            <a:r>
              <a:rPr lang="es-MX" sz="4500" dirty="0">
                <a:solidFill>
                  <a:srgbClr val="0070C0"/>
                </a:solidFill>
              </a:rPr>
              <a:t>11. Herramientas y Evidencias</a:t>
            </a:r>
          </a:p>
          <a:p>
            <a:pPr defTabSz="914400">
              <a:defRPr/>
            </a:pPr>
            <a:endParaRPr lang="es-MX" sz="4500" dirty="0">
              <a:solidFill>
                <a:srgbClr val="0070C0"/>
              </a:solidFill>
            </a:endParaRPr>
          </a:p>
          <a:p>
            <a:pPr defTabSz="914400">
              <a:defRPr/>
            </a:pPr>
            <a:endParaRPr lang="es-MX" sz="4500" dirty="0">
              <a:solidFill>
                <a:srgbClr val="0070C0"/>
              </a:solidFill>
            </a:endParaRPr>
          </a:p>
        </p:txBody>
      </p:sp>
      <p:pic>
        <p:nvPicPr>
          <p:cNvPr id="1026" name="Picture 2" descr="La imagen puede contener: 5 personas, tabla e 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95" y="2311040"/>
            <a:ext cx="3900056" cy="32504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imagen puede contener: 2 personas, personas de pie e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2302742"/>
            <a:ext cx="3684155" cy="3258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AAADA-C9DF-4A60-8C12-829028E5E331}"/>
              </a:ext>
            </a:extLst>
          </p:cNvPr>
          <p:cNvSpPr>
            <a:spLocks noGrp="1"/>
          </p:cNvSpPr>
          <p:nvPr>
            <p:ph type="title"/>
          </p:nvPr>
        </p:nvSpPr>
        <p:spPr>
          <a:xfrm>
            <a:off x="781050" y="2294948"/>
            <a:ext cx="7581900" cy="2530475"/>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s-MX" altLang="es-MX" sz="4400" b="1" dirty="0">
                <a:ln/>
                <a:solidFill>
                  <a:schemeClr val="accent3"/>
                </a:solidFill>
                <a:ea typeface="ＭＳ Ｐゴシック" pitchFamily="34" charset="-128"/>
              </a:rPr>
              <a:t>11 . EVIDENCIA DE CLASE POR ASIGNATURA DE FASE DE DESARROLLO DEL PROYECTO</a:t>
            </a:r>
            <a:br>
              <a:rPr lang="es-MX" altLang="es-MX" sz="4400" b="1" dirty="0">
                <a:ln/>
                <a:solidFill>
                  <a:schemeClr val="accent3"/>
                </a:solidFill>
                <a:ea typeface="ＭＳ Ｐゴシック" pitchFamily="34" charset="-128"/>
              </a:rPr>
            </a:br>
            <a:br>
              <a:rPr lang="es-MX" altLang="es-MX" sz="4400" b="1" dirty="0">
                <a:ln/>
                <a:solidFill>
                  <a:schemeClr val="accent3"/>
                </a:solidFill>
                <a:ea typeface="ＭＳ Ｐゴシック" pitchFamily="34" charset="-128"/>
              </a:rPr>
            </a:br>
            <a:r>
              <a:rPr lang="es-MX" altLang="es-MX" sz="4400" b="1" dirty="0">
                <a:ln/>
                <a:solidFill>
                  <a:schemeClr val="accent3"/>
                </a:solidFill>
                <a:ea typeface="ＭＳ Ｐゴシック" pitchFamily="34" charset="-128"/>
              </a:rPr>
              <a:t>Química III</a:t>
            </a:r>
          </a:p>
        </p:txBody>
      </p:sp>
    </p:spTree>
    <p:extLst>
      <p:ext uri="{BB962C8B-B14F-4D97-AF65-F5344CB8AC3E}">
        <p14:creationId xmlns:p14="http://schemas.microsoft.com/office/powerpoint/2010/main" val="3801205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ítulo 1">
            <a:extLst>
              <a:ext uri="{FF2B5EF4-FFF2-40B4-BE49-F238E27FC236}">
                <a16:creationId xmlns:a16="http://schemas.microsoft.com/office/drawing/2014/main" id="{D3EB1135-CC09-47BB-8108-98A421004651}"/>
              </a:ext>
            </a:extLst>
          </p:cNvPr>
          <p:cNvSpPr>
            <a:spLocks noGrp="1"/>
          </p:cNvSpPr>
          <p:nvPr>
            <p:ph type="title"/>
          </p:nvPr>
        </p:nvSpPr>
        <p:spPr bwMode="auto">
          <a:xfrm>
            <a:off x="781050" y="704272"/>
            <a:ext cx="7581900" cy="4774725"/>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11.1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 Nombre de la actividad : Identificación y caracterización de elementos de la tabla periódica mediante métodos experimentales.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b) Objetivo: Identificar de manera experimental elementos de la tabla periódica para construir una tabla  periódica.</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c) Grado: Quinto grado de preparatoria.</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d) Fecha en que se llevará a cabo la actividad: La actividad se llevó a cabo en cuatro sesiones experimentales los días 9,16,23,30 de marzo del 2019.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ítulo 1">
            <a:extLst>
              <a:ext uri="{FF2B5EF4-FFF2-40B4-BE49-F238E27FC236}">
                <a16:creationId xmlns:a16="http://schemas.microsoft.com/office/drawing/2014/main" id="{054BAA7C-96AF-4E14-B5BA-FB44D4590AF1}"/>
              </a:ext>
            </a:extLst>
          </p:cNvPr>
          <p:cNvSpPr>
            <a:spLocks noGrp="1"/>
          </p:cNvSpPr>
          <p:nvPr>
            <p:ph type="title"/>
          </p:nvPr>
        </p:nvSpPr>
        <p:spPr bwMode="auto">
          <a:xfrm>
            <a:off x="781050" y="1239405"/>
            <a:ext cx="7581900" cy="3424390"/>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11.2</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 Asignaturas participantes: Química III.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T</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emas o conceptos: la tabla periódica, propiedades periódicas, importancia de materiales para el hombre, tipos de reacciones.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f) Fuentes de apoyo: bibliografía, internet y experimentales.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ítulo 1">
            <a:extLst>
              <a:ext uri="{FF2B5EF4-FFF2-40B4-BE49-F238E27FC236}">
                <a16:creationId xmlns:a16="http://schemas.microsoft.com/office/drawing/2014/main" id="{44E807FE-7AF5-405E-A0B4-5A98B0405254}"/>
              </a:ext>
            </a:extLst>
          </p:cNvPr>
          <p:cNvSpPr>
            <a:spLocks noGrp="1"/>
          </p:cNvSpPr>
          <p:nvPr>
            <p:ph type="title"/>
          </p:nvPr>
        </p:nvSpPr>
        <p:spPr bwMode="auto">
          <a:xfrm>
            <a:off x="781050" y="623455"/>
            <a:ext cx="7581900" cy="3947249"/>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11.3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g) Justificación de la actividad.</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Para que los alumnos puedan comprende de mejor manera la aplicación cotidiana de la tabla periódica y la importancia que tiene conocer las propiedades y características de los elementos químicos.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0F137-0F5F-494A-A19F-4A3E5EF15060}"/>
              </a:ext>
            </a:extLst>
          </p:cNvPr>
          <p:cNvSpPr>
            <a:spLocks noGrp="1"/>
          </p:cNvSpPr>
          <p:nvPr>
            <p:ph type="title"/>
          </p:nvPr>
        </p:nvSpPr>
        <p:spPr>
          <a:xfrm>
            <a:off x="1176866" y="915337"/>
            <a:ext cx="6798734" cy="1312935"/>
          </a:xfrm>
        </p:spPr>
        <p:txBody>
          <a:bodyPr>
            <a:normAutofit/>
          </a:bodyPr>
          <a:lstStyle/>
          <a:p>
            <a:r>
              <a:rPr lang="es-MX" sz="2400" b="1" dirty="0">
                <a:solidFill>
                  <a:schemeClr val="accent3">
                    <a:lumMod val="75000"/>
                  </a:schemeClr>
                </a:solidFill>
              </a:rPr>
              <a:t>OBJETIVOS PARTICULARES POR ASIGNATURA</a:t>
            </a:r>
          </a:p>
        </p:txBody>
      </p:sp>
      <p:sp>
        <p:nvSpPr>
          <p:cNvPr id="3" name="Marcador de contenido 2">
            <a:extLst>
              <a:ext uri="{FF2B5EF4-FFF2-40B4-BE49-F238E27FC236}">
                <a16:creationId xmlns:a16="http://schemas.microsoft.com/office/drawing/2014/main" id="{0FE2D736-2C9C-554C-B4F6-399A481438B9}"/>
              </a:ext>
            </a:extLst>
          </p:cNvPr>
          <p:cNvSpPr>
            <a:spLocks noGrp="1"/>
          </p:cNvSpPr>
          <p:nvPr>
            <p:ph idx="1"/>
          </p:nvPr>
        </p:nvSpPr>
        <p:spPr>
          <a:xfrm>
            <a:off x="889000" y="2413001"/>
            <a:ext cx="7366000" cy="3186545"/>
          </a:xfrm>
        </p:spPr>
        <p:txBody>
          <a:bodyPr>
            <a:normAutofit/>
          </a:bodyPr>
          <a:lstStyle/>
          <a:p>
            <a:pPr marL="0" indent="0" algn="just" eaLnBrk="1" hangingPunct="1">
              <a:lnSpc>
                <a:spcPct val="90000"/>
              </a:lnSpc>
              <a:buFontTx/>
              <a:buNone/>
              <a:defRPr/>
            </a:pPr>
            <a:r>
              <a:rPr lang="es-ES_tradnl" altLang="es-MX" sz="2400" dirty="0">
                <a:solidFill>
                  <a:srgbClr val="0A68AD"/>
                </a:solidFill>
                <a:effectLst>
                  <a:outerShdw blurRad="38100" dist="38100" dir="2700000" algn="tl">
                    <a:srgbClr val="000000"/>
                  </a:outerShdw>
                </a:effectLst>
                <a:ea typeface="ＭＳ Ｐゴシック" pitchFamily="34" charset="-128"/>
              </a:rPr>
              <a:t>QUÍMICA. </a:t>
            </a:r>
            <a:r>
              <a:rPr lang="es-MX" altLang="es-MX" sz="2400" dirty="0">
                <a:solidFill>
                  <a:srgbClr val="4F750D"/>
                </a:solidFill>
                <a:effectLst>
                  <a:outerShdw blurRad="38100" dist="38100" dir="2700000" algn="tl">
                    <a:srgbClr val="000000"/>
                  </a:outerShdw>
                </a:effectLst>
                <a:ea typeface="ＭＳ Ｐゴシック" pitchFamily="34" charset="-128"/>
              </a:rPr>
              <a:t>Identificar</a:t>
            </a:r>
            <a:r>
              <a:rPr lang="es-MX" altLang="es-MX" dirty="0">
                <a:solidFill>
                  <a:srgbClr val="4F750D"/>
                </a:solidFill>
                <a:effectLst>
                  <a:outerShdw blurRad="38100" dist="38100" dir="2700000" algn="tl">
                    <a:srgbClr val="000000"/>
                  </a:outerShdw>
                </a:effectLst>
                <a:ea typeface="ＭＳ Ｐゴシック" pitchFamily="34" charset="-128"/>
              </a:rPr>
              <a:t> los distintos elementos de la tabla periódica</a:t>
            </a:r>
            <a:r>
              <a:rPr lang="es-ES_tradnl" altLang="es-MX" sz="2400" dirty="0">
                <a:solidFill>
                  <a:srgbClr val="4F750D"/>
                </a:solidFill>
                <a:effectLst>
                  <a:outerShdw blurRad="38100" dist="38100" dir="2700000" algn="tl">
                    <a:srgbClr val="000000"/>
                  </a:outerShdw>
                </a:effectLst>
                <a:ea typeface="ＭＳ Ｐゴシック" pitchFamily="34" charset="-128"/>
              </a:rPr>
              <a:t>, </a:t>
            </a:r>
            <a:r>
              <a:rPr lang="es-MX" altLang="es-MX" dirty="0">
                <a:solidFill>
                  <a:srgbClr val="4F750D"/>
                </a:solidFill>
                <a:effectLst>
                  <a:outerShdw blurRad="38100" dist="38100" dir="2700000" algn="tl">
                    <a:srgbClr val="000000"/>
                  </a:outerShdw>
                </a:effectLst>
                <a:ea typeface="ＭＳ Ｐゴシック" pitchFamily="34" charset="-128"/>
              </a:rPr>
              <a:t>ordenar los elementos químicos según sus propiedades periódicas</a:t>
            </a:r>
            <a:r>
              <a:rPr lang="es-ES_tradnl" altLang="es-MX" sz="2400" dirty="0">
                <a:solidFill>
                  <a:srgbClr val="4F750D"/>
                </a:solidFill>
                <a:effectLst>
                  <a:outerShdw blurRad="38100" dist="38100" dir="2700000" algn="tl">
                    <a:srgbClr val="000000"/>
                  </a:outerShdw>
                </a:effectLst>
                <a:ea typeface="ＭＳ Ｐゴシック" pitchFamily="34" charset="-128"/>
              </a:rPr>
              <a:t>.</a:t>
            </a:r>
          </a:p>
          <a:p>
            <a:pPr marL="0" indent="0" algn="just" eaLnBrk="1" hangingPunct="1">
              <a:lnSpc>
                <a:spcPct val="90000"/>
              </a:lnSpc>
              <a:buFontTx/>
              <a:buNone/>
              <a:defRPr/>
            </a:pPr>
            <a:r>
              <a:rPr lang="es-ES_tradnl" altLang="es-MX" sz="2400" dirty="0">
                <a:solidFill>
                  <a:srgbClr val="0A68AD"/>
                </a:solidFill>
                <a:effectLst>
                  <a:outerShdw blurRad="38100" dist="38100" dir="2700000" algn="tl">
                    <a:srgbClr val="000000"/>
                  </a:outerShdw>
                </a:effectLst>
                <a:ea typeface="ＭＳ Ｐゴシック" pitchFamily="34" charset="-128"/>
              </a:rPr>
              <a:t>ETIMOLOGÍAS. </a:t>
            </a:r>
            <a:r>
              <a:rPr lang="es-ES_tradnl" altLang="es-MX" sz="2400" dirty="0">
                <a:solidFill>
                  <a:srgbClr val="4F750D"/>
                </a:solidFill>
                <a:effectLst>
                  <a:outerShdw blurRad="38100" dist="38100" dir="2700000" algn="tl">
                    <a:srgbClr val="000000"/>
                  </a:outerShdw>
                </a:effectLst>
                <a:ea typeface="ＭＳ Ｐゴシック" pitchFamily="34" charset="-128"/>
              </a:rPr>
              <a:t>I</a:t>
            </a:r>
            <a:r>
              <a:rPr lang="es-MX" altLang="es-MX" sz="2400" dirty="0" err="1">
                <a:solidFill>
                  <a:srgbClr val="4F750D"/>
                </a:solidFill>
                <a:effectLst>
                  <a:outerShdw blurRad="38100" dist="38100" dir="2700000" algn="tl">
                    <a:srgbClr val="000000"/>
                  </a:outerShdw>
                </a:effectLst>
                <a:ea typeface="ＭＳ Ｐゴシック" pitchFamily="34" charset="-128"/>
              </a:rPr>
              <a:t>dentificar</a:t>
            </a:r>
            <a:r>
              <a:rPr lang="es-MX" altLang="es-MX" sz="2400" dirty="0">
                <a:solidFill>
                  <a:srgbClr val="4F750D"/>
                </a:solidFill>
                <a:effectLst>
                  <a:outerShdw blurRad="38100" dist="38100" dir="2700000" algn="tl">
                    <a:srgbClr val="000000"/>
                  </a:outerShdw>
                </a:effectLst>
                <a:ea typeface="ＭＳ Ｐゴシック" pitchFamily="34" charset="-128"/>
              </a:rPr>
              <a:t> los vocablos griegos y latinos presentes en los nombres de los ele</a:t>
            </a:r>
            <a:r>
              <a:rPr lang="es-MX" altLang="es-MX" dirty="0">
                <a:solidFill>
                  <a:srgbClr val="4F750D"/>
                </a:solidFill>
                <a:effectLst>
                  <a:outerShdw blurRad="38100" dist="38100" dir="2700000" algn="tl">
                    <a:srgbClr val="000000"/>
                  </a:outerShdw>
                </a:effectLst>
                <a:ea typeface="ＭＳ Ｐゴシック" pitchFamily="34" charset="-128"/>
              </a:rPr>
              <a:t>mentos químicos.</a:t>
            </a:r>
            <a:endParaRPr lang="es-ES_tradnl" altLang="es-MX" sz="2400" dirty="0">
              <a:solidFill>
                <a:srgbClr val="4F750D"/>
              </a:solidFill>
              <a:effectLst>
                <a:outerShdw blurRad="38100" dist="38100" dir="2700000" algn="tl">
                  <a:srgbClr val="000000"/>
                </a:outerShdw>
              </a:effectLst>
              <a:ea typeface="ＭＳ Ｐゴシック" pitchFamily="34" charset="-128"/>
            </a:endParaRPr>
          </a:p>
          <a:p>
            <a:pPr marL="0" indent="0" algn="just" eaLnBrk="1" hangingPunct="1">
              <a:lnSpc>
                <a:spcPct val="90000"/>
              </a:lnSpc>
              <a:buFontTx/>
              <a:buNone/>
              <a:defRPr/>
            </a:pPr>
            <a:r>
              <a:rPr lang="es-ES_tradnl" altLang="es-MX" sz="2400" dirty="0">
                <a:solidFill>
                  <a:srgbClr val="0A68AD"/>
                </a:solidFill>
                <a:effectLst>
                  <a:outerShdw blurRad="38100" dist="38100" dir="2700000" algn="tl">
                    <a:srgbClr val="000000"/>
                  </a:outerShdw>
                </a:effectLst>
                <a:ea typeface="ＭＳ Ｐゴシック" pitchFamily="34" charset="-128"/>
              </a:rPr>
              <a:t>MATEMÁTICAS</a:t>
            </a:r>
            <a:r>
              <a:rPr lang="es-ES_tradnl" altLang="es-MX" sz="2400" dirty="0">
                <a:solidFill>
                  <a:srgbClr val="4F750D"/>
                </a:solidFill>
                <a:effectLst>
                  <a:outerShdw blurRad="38100" dist="38100" dir="2700000" algn="tl">
                    <a:srgbClr val="000000"/>
                  </a:outerShdw>
                </a:effectLst>
                <a:ea typeface="ＭＳ Ｐゴシック" pitchFamily="34" charset="-128"/>
              </a:rPr>
              <a:t>. </a:t>
            </a:r>
            <a:r>
              <a:rPr lang="es-MX" altLang="es-MX" sz="2400" dirty="0">
                <a:solidFill>
                  <a:srgbClr val="4F750D"/>
                </a:solidFill>
                <a:effectLst>
                  <a:outerShdw blurRad="38100" dist="38100" dir="2700000" algn="tl">
                    <a:srgbClr val="000000"/>
                  </a:outerShdw>
                </a:effectLst>
                <a:ea typeface="ＭＳ Ｐゴシック" pitchFamily="34" charset="-128"/>
              </a:rPr>
              <a:t>Identificar la aplicación, geométrica, trigonométrica y aritmética de las matemáticas en el estudio de las propiedades de los elementos de la tabla periódica. </a:t>
            </a:r>
            <a:endParaRPr lang="es-MX" dirty="0"/>
          </a:p>
        </p:txBody>
      </p:sp>
    </p:spTree>
    <p:extLst>
      <p:ext uri="{BB962C8B-B14F-4D97-AF65-F5344CB8AC3E}">
        <p14:creationId xmlns:p14="http://schemas.microsoft.com/office/powerpoint/2010/main" val="30804599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ítulo 1">
            <a:extLst>
              <a:ext uri="{FF2B5EF4-FFF2-40B4-BE49-F238E27FC236}">
                <a16:creationId xmlns:a16="http://schemas.microsoft.com/office/drawing/2014/main" id="{3CC39426-0F2A-4F01-A02A-7046189EAF33}"/>
              </a:ext>
            </a:extLst>
          </p:cNvPr>
          <p:cNvSpPr>
            <a:spLocks noGrp="1"/>
          </p:cNvSpPr>
          <p:nvPr>
            <p:ph type="title"/>
          </p:nvPr>
        </p:nvSpPr>
        <p:spPr bwMode="auto">
          <a:xfrm>
            <a:off x="779463" y="738908"/>
            <a:ext cx="7581900" cy="4964547"/>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11.4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h) Descripción de Apertura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Los alumnos fueron organizados por equipos de trabajo, distintos a los que se conformaron para elaborar el blog, con la finalidad de que se incluyeran dos, tres, cuatro o cinco diferentes actividades experimentales en el blog.</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Al inicio se solicitó realizar cinco investigaciones por equipo que estuvieran relacionadas con la identificación de diferentes elementos de la tabla periódica, ya fueran metales, no metales, semimetales o gases.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Se procedió a que por equipo cada integrante expusiera su investigación y por elección interna se eligiera una propuesta para trabajar que fuera factible de reproducirse de manera experimental en el laboratorio y que fuera de interés para todos o la mayoría de los integrantes del equipo.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ítulo 1">
            <a:extLst>
              <a:ext uri="{FF2B5EF4-FFF2-40B4-BE49-F238E27FC236}">
                <a16:creationId xmlns:a16="http://schemas.microsoft.com/office/drawing/2014/main" id="{67902CC5-C757-4597-B087-6693A3389D75}"/>
              </a:ext>
            </a:extLst>
          </p:cNvPr>
          <p:cNvSpPr>
            <a:spLocks noGrp="1"/>
          </p:cNvSpPr>
          <p:nvPr>
            <p:ph type="title"/>
          </p:nvPr>
        </p:nvSpPr>
        <p:spPr bwMode="auto">
          <a:xfrm>
            <a:off x="646546" y="669635"/>
            <a:ext cx="7989454" cy="5310909"/>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11.5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i) Desarrollo de la actividad.</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Una vez que se seleccionó la propuesta de interés para cada uno de los equipos, se procedió a caracterizar la parte experimental y a  generar una mejor u más completa investigación al respecto de la propuesta elegida donde además de la parte teórica se llevara a cabo un enfoque de aplicación cotidiana.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Una vez hecha la investigación, seleccionados los materiales e instrumentales a emplear, se procedió a llevar a cabo la primera parte de la experimentación , esta parte se llevaron a cabo varios ensayos de para lograr un resultado más óptimo y reproducible.</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Como segunda fase se reproduce experimentalmente el  procedimiento seleccionado ya con los parámetros bien establecidos.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ítulo 1">
            <a:extLst>
              <a:ext uri="{FF2B5EF4-FFF2-40B4-BE49-F238E27FC236}">
                <a16:creationId xmlns:a16="http://schemas.microsoft.com/office/drawing/2014/main" id="{01AFDAF5-9016-4112-81F7-07C2D89DF111}"/>
              </a:ext>
            </a:extLst>
          </p:cNvPr>
          <p:cNvSpPr>
            <a:spLocks noGrp="1"/>
          </p:cNvSpPr>
          <p:nvPr>
            <p:ph type="title"/>
          </p:nvPr>
        </p:nvSpPr>
        <p:spPr bwMode="auto">
          <a:xfrm>
            <a:off x="781050" y="785091"/>
            <a:ext cx="7581900" cy="3613726"/>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11.6</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j) Descripción del cierre de la actividad.</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Se concluye la actividad con una presentación por equipo ante el grupo y además se incluye en los contenidos para la construcción del blog.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ítulo 1">
            <a:extLst>
              <a:ext uri="{FF2B5EF4-FFF2-40B4-BE49-F238E27FC236}">
                <a16:creationId xmlns:a16="http://schemas.microsoft.com/office/drawing/2014/main" id="{A96A2B34-1977-4A04-A86D-841296F5FD50}"/>
              </a:ext>
            </a:extLst>
          </p:cNvPr>
          <p:cNvSpPr>
            <a:spLocks noGrp="1"/>
          </p:cNvSpPr>
          <p:nvPr>
            <p:ph type="title"/>
          </p:nvPr>
        </p:nvSpPr>
        <p:spPr bwMode="auto">
          <a:xfrm>
            <a:off x="779463" y="877454"/>
            <a:ext cx="7581900" cy="4144819"/>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11.7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k) Descripción de lo que se hará con los resultados de la actividad.</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La evidencia de las presentaciones y el registro de las experimentaciones se incluirá en el blog y se hará notar la importancia que tienen los elementos químicos en la vida diaria así como sus aplicaciones a nivel, científico, tecnológico, industrial y casi en todas las áreas y que la tabla periódica es un instrumento que  engloba las características y propiedades de los elementos que forman a todas las sustancias existentes.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ítulo 1">
            <a:extLst>
              <a:ext uri="{FF2B5EF4-FFF2-40B4-BE49-F238E27FC236}">
                <a16:creationId xmlns:a16="http://schemas.microsoft.com/office/drawing/2014/main" id="{F6CECE1D-2D0C-42A8-9A93-4C5985966D0E}"/>
              </a:ext>
            </a:extLst>
          </p:cNvPr>
          <p:cNvSpPr>
            <a:spLocks noGrp="1"/>
          </p:cNvSpPr>
          <p:nvPr>
            <p:ph type="title"/>
          </p:nvPr>
        </p:nvSpPr>
        <p:spPr bwMode="auto">
          <a:xfrm>
            <a:off x="781050" y="454025"/>
            <a:ext cx="7581900" cy="5949950"/>
          </a:xfrm>
        </p:spPr>
        <p:txBody>
          <a:bodyPr>
            <a:no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11.8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 Análisis. </a:t>
            </a:r>
            <a:r>
              <a:rPr lang="es-MX" altLang="en-US" sz="2200" b="1" dirty="0" err="1">
                <a:solidFill>
                  <a:schemeClr val="accent1">
                    <a:lumMod val="75000"/>
                  </a:schemeClr>
                </a:solidFill>
                <a:effectLst/>
                <a:latin typeface="+mn-lt"/>
                <a:ea typeface="ＭＳ Ｐゴシック" panose="020B0600070205080204" pitchFamily="34" charset="-128"/>
                <a:cs typeface="Arial" panose="020B0604020202020204" pitchFamily="34" charset="0"/>
              </a:rPr>
              <a:t>Contrastación</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de lo esperado y lo sucedido. Argumentos claros y precisos sobre:</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 Logros alcanzados: Se logró que los alumnos comprendieran la importancia de conocer de manera más profunda los elementos de la tabla periódica y que esta es una herramienta que agrupa a los elementos conocidos y caracterizados de manera científica.</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También se consiguió organizar a los alumnos para que al trabajar de manera colaborativa pudieran desarrollar de  forma experimental un proyecto  que  posteriormente pudiera compartirse a través de un blog.</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2. Aspectos a mejorar</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Que los alumnos pudieran además proponer alguna nueva aplicación de las experimentaciones y/o  identificaciones de elementos realizadas.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ítulo 1">
            <a:extLst>
              <a:ext uri="{FF2B5EF4-FFF2-40B4-BE49-F238E27FC236}">
                <a16:creationId xmlns:a16="http://schemas.microsoft.com/office/drawing/2014/main" id="{7A917F74-9468-4408-97C6-EED34E49E7BE}"/>
              </a:ext>
            </a:extLst>
          </p:cNvPr>
          <p:cNvSpPr>
            <a:spLocks noGrp="1"/>
          </p:cNvSpPr>
          <p:nvPr>
            <p:ph type="title"/>
          </p:nvPr>
        </p:nvSpPr>
        <p:spPr bwMode="auto">
          <a:xfrm>
            <a:off x="781050" y="408132"/>
            <a:ext cx="7581900" cy="4438650"/>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11.9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m) Toma de decisiones.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Se decidió que los integrantes del equipo experimental no fueran los mismo que formaban el equipo para elaborar el blog.</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Se decidió que todos y cada uno debía hacer una propuesta de investigación  con la finalidad que cada blog fuera alimentado con un mínimo de tres experimentaciones distintas.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4C485F6-7287-5C43-BE11-B19B66B90148}"/>
              </a:ext>
            </a:extLst>
          </p:cNvPr>
          <p:cNvSpPr txBox="1">
            <a:spLocks/>
          </p:cNvSpPr>
          <p:nvPr/>
        </p:nvSpPr>
        <p:spPr>
          <a:xfrm>
            <a:off x="781050" y="2366817"/>
            <a:ext cx="7581900" cy="3752273"/>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algn="ctr" rtl="0" eaLnBrk="0" fontAlgn="base" hangingPunct="0">
              <a:spcBef>
                <a:spcPct val="0"/>
              </a:spcBef>
              <a:spcAft>
                <a:spcPct val="0"/>
              </a:spcAft>
              <a:defRPr sz="5600" b="1" kern="1200">
                <a:solidFill>
                  <a:schemeClr val="tx1"/>
                </a:solidFill>
                <a:effectLst>
                  <a:outerShdw blurRad="101600" dist="63500" dir="2700000" algn="tl" rotWithShape="0">
                    <a:prstClr val="black">
                      <a:alpha val="75000"/>
                    </a:prstClr>
                  </a:outerShdw>
                </a:effectLst>
                <a:latin typeface="+mj-lt"/>
                <a:ea typeface="ＭＳ Ｐゴシック" charset="0"/>
                <a:cs typeface="+mj-cs"/>
              </a:defRPr>
            </a:lvl1pPr>
            <a:lvl2pPr algn="ctr" rtl="0" eaLnBrk="0" fontAlgn="base" hangingPunct="0">
              <a:spcBef>
                <a:spcPct val="0"/>
              </a:spcBef>
              <a:spcAft>
                <a:spcPct val="0"/>
              </a:spcAft>
              <a:defRPr sz="5600" b="1">
                <a:solidFill>
                  <a:schemeClr val="tx1"/>
                </a:solidFill>
                <a:latin typeface="Candara" charset="0"/>
                <a:ea typeface="ＭＳ Ｐゴシック" charset="0"/>
              </a:defRPr>
            </a:lvl2pPr>
            <a:lvl3pPr algn="ctr" rtl="0" eaLnBrk="0" fontAlgn="base" hangingPunct="0">
              <a:spcBef>
                <a:spcPct val="0"/>
              </a:spcBef>
              <a:spcAft>
                <a:spcPct val="0"/>
              </a:spcAft>
              <a:defRPr sz="5600" b="1">
                <a:solidFill>
                  <a:schemeClr val="tx1"/>
                </a:solidFill>
                <a:latin typeface="Candara" charset="0"/>
                <a:ea typeface="ＭＳ Ｐゴシック" charset="0"/>
              </a:defRPr>
            </a:lvl3pPr>
            <a:lvl4pPr algn="ctr" rtl="0" eaLnBrk="0" fontAlgn="base" hangingPunct="0">
              <a:spcBef>
                <a:spcPct val="0"/>
              </a:spcBef>
              <a:spcAft>
                <a:spcPct val="0"/>
              </a:spcAft>
              <a:defRPr sz="5600" b="1">
                <a:solidFill>
                  <a:schemeClr val="tx1"/>
                </a:solidFill>
                <a:latin typeface="Candara" charset="0"/>
                <a:ea typeface="ＭＳ Ｐゴシック" charset="0"/>
              </a:defRPr>
            </a:lvl4pPr>
            <a:lvl5pPr algn="ctr" rtl="0" eaLnBrk="0" fontAlgn="base" hangingPunct="0">
              <a:spcBef>
                <a:spcPct val="0"/>
              </a:spcBef>
              <a:spcAft>
                <a:spcPct val="0"/>
              </a:spcAft>
              <a:defRPr sz="5600" b="1">
                <a:solidFill>
                  <a:schemeClr val="tx1"/>
                </a:solidFill>
                <a:latin typeface="Candara" charset="0"/>
                <a:ea typeface="ＭＳ Ｐゴシック" charset="0"/>
              </a:defRPr>
            </a:lvl5pPr>
            <a:lvl6pPr marL="457200" algn="ctr" rtl="0" fontAlgn="base">
              <a:spcBef>
                <a:spcPct val="0"/>
              </a:spcBef>
              <a:spcAft>
                <a:spcPct val="0"/>
              </a:spcAft>
              <a:defRPr sz="5600" b="1">
                <a:solidFill>
                  <a:schemeClr val="tx1"/>
                </a:solidFill>
                <a:latin typeface="Candara" charset="0"/>
                <a:ea typeface="ＭＳ Ｐゴシック" charset="0"/>
              </a:defRPr>
            </a:lvl6pPr>
            <a:lvl7pPr marL="914400" algn="ctr" rtl="0" fontAlgn="base">
              <a:spcBef>
                <a:spcPct val="0"/>
              </a:spcBef>
              <a:spcAft>
                <a:spcPct val="0"/>
              </a:spcAft>
              <a:defRPr sz="5600" b="1">
                <a:solidFill>
                  <a:schemeClr val="tx1"/>
                </a:solidFill>
                <a:latin typeface="Candara" charset="0"/>
                <a:ea typeface="ＭＳ Ｐゴシック" charset="0"/>
              </a:defRPr>
            </a:lvl7pPr>
            <a:lvl8pPr marL="1371600" algn="ctr" rtl="0" fontAlgn="base">
              <a:spcBef>
                <a:spcPct val="0"/>
              </a:spcBef>
              <a:spcAft>
                <a:spcPct val="0"/>
              </a:spcAft>
              <a:defRPr sz="5600" b="1">
                <a:solidFill>
                  <a:schemeClr val="tx1"/>
                </a:solidFill>
                <a:latin typeface="Candara" charset="0"/>
                <a:ea typeface="ＭＳ Ｐゴシック" charset="0"/>
              </a:defRPr>
            </a:lvl8pPr>
            <a:lvl9pPr marL="1828800" algn="ctr" rtl="0" fontAlgn="base">
              <a:spcBef>
                <a:spcPct val="0"/>
              </a:spcBef>
              <a:spcAft>
                <a:spcPct val="0"/>
              </a:spcAft>
              <a:defRPr sz="5600" b="1">
                <a:solidFill>
                  <a:schemeClr val="tx1"/>
                </a:solidFill>
                <a:latin typeface="Candara" charset="0"/>
                <a:ea typeface="ＭＳ Ｐゴシック" charset="0"/>
              </a:defRPr>
            </a:lvl9pPr>
          </a:lstStyle>
          <a:p>
            <a:pPr defTabSz="914400">
              <a:defRPr/>
            </a:pPr>
            <a:r>
              <a:rPr lang="es-MX" sz="4300" dirty="0">
                <a:ln/>
                <a:solidFill>
                  <a:schemeClr val="accent3"/>
                </a:solidFill>
                <a:effectLst/>
              </a:rPr>
              <a:t>11. Herramientas y Evidencias</a:t>
            </a:r>
          </a:p>
          <a:p>
            <a:pPr defTabSz="914400">
              <a:defRPr/>
            </a:pPr>
            <a:endParaRPr lang="es-MX" sz="4300" dirty="0">
              <a:ln/>
              <a:solidFill>
                <a:schemeClr val="accent3"/>
              </a:solidFill>
              <a:effectLst/>
            </a:endParaRPr>
          </a:p>
          <a:p>
            <a:pPr defTabSz="914400">
              <a:defRPr/>
            </a:pPr>
            <a:r>
              <a:rPr lang="es-MX" sz="4300" dirty="0">
                <a:ln/>
                <a:solidFill>
                  <a:schemeClr val="accent3"/>
                </a:solidFill>
                <a:effectLst/>
              </a:rPr>
              <a:t>Química III</a:t>
            </a:r>
          </a:p>
        </p:txBody>
      </p:sp>
    </p:spTree>
    <p:extLst>
      <p:ext uri="{BB962C8B-B14F-4D97-AF65-F5344CB8AC3E}">
        <p14:creationId xmlns:p14="http://schemas.microsoft.com/office/powerpoint/2010/main" val="36638641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802" y="773113"/>
            <a:ext cx="3991557" cy="264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1161" y="773112"/>
            <a:ext cx="3771036" cy="264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442" y="3441702"/>
            <a:ext cx="3991558" cy="283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1160" y="3441702"/>
            <a:ext cx="3771037" cy="283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674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4430" y="870962"/>
            <a:ext cx="3870325" cy="243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726" y="2202655"/>
            <a:ext cx="3611001" cy="245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6699" y="3417094"/>
            <a:ext cx="3788875" cy="25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9924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AAADA-C9DF-4A60-8C12-829028E5E331}"/>
              </a:ext>
            </a:extLst>
          </p:cNvPr>
          <p:cNvSpPr>
            <a:spLocks noGrp="1"/>
          </p:cNvSpPr>
          <p:nvPr>
            <p:ph type="title"/>
          </p:nvPr>
        </p:nvSpPr>
        <p:spPr>
          <a:xfrm>
            <a:off x="781050" y="2294948"/>
            <a:ext cx="7581900" cy="2530475"/>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s-MX" altLang="es-MX" sz="4500" b="1" dirty="0">
                <a:ln/>
                <a:solidFill>
                  <a:schemeClr val="accent3"/>
                </a:solidFill>
                <a:ea typeface="ＭＳ Ｐゴシック" pitchFamily="34" charset="-128"/>
              </a:rPr>
              <a:t>11 . EVIDENCIA DE CLASE POR ASIGNATURA DE FASE DE DESARROLLO DEL PROYECTO.</a:t>
            </a:r>
            <a:br>
              <a:rPr lang="es-MX" altLang="es-MX" sz="4500" b="1" dirty="0">
                <a:ln/>
                <a:solidFill>
                  <a:schemeClr val="accent3"/>
                </a:solidFill>
                <a:ea typeface="ＭＳ Ｐゴシック" pitchFamily="34" charset="-128"/>
              </a:rPr>
            </a:br>
            <a:br>
              <a:rPr lang="es-MX" altLang="es-MX" sz="4500" b="1" dirty="0">
                <a:ln/>
                <a:solidFill>
                  <a:schemeClr val="accent3"/>
                </a:solidFill>
                <a:ea typeface="ＭＳ Ｐゴシック" pitchFamily="34" charset="-128"/>
              </a:rPr>
            </a:br>
            <a:r>
              <a:rPr lang="es-MX" altLang="es-MX" sz="4500" b="1" dirty="0">
                <a:ln/>
                <a:solidFill>
                  <a:schemeClr val="accent3"/>
                </a:solidFill>
                <a:ea typeface="ＭＳ Ｐゴシック" pitchFamily="34" charset="-128"/>
              </a:rPr>
              <a:t>Etimologías Grecolatinas del Español.</a:t>
            </a:r>
          </a:p>
        </p:txBody>
      </p:sp>
    </p:spTree>
    <p:extLst>
      <p:ext uri="{BB962C8B-B14F-4D97-AF65-F5344CB8AC3E}">
        <p14:creationId xmlns:p14="http://schemas.microsoft.com/office/powerpoint/2010/main" val="208529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65315-8548-40DF-AAC4-B2037C06175A}"/>
              </a:ext>
            </a:extLst>
          </p:cNvPr>
          <p:cNvSpPr>
            <a:spLocks noGrp="1"/>
          </p:cNvSpPr>
          <p:nvPr>
            <p:ph type="title"/>
          </p:nvPr>
        </p:nvSpPr>
        <p:spPr>
          <a:xfrm>
            <a:off x="779463" y="1281545"/>
            <a:ext cx="7581900" cy="4248728"/>
          </a:xfrm>
        </p:spPr>
        <p:txBody>
          <a:bodyPr>
            <a:normAutofit fontScale="90000"/>
          </a:bodyPr>
          <a:lstStyle/>
          <a:p>
            <a:pPr eaLnBrk="1" hangingPunct="1">
              <a:defRPr/>
            </a:pPr>
            <a:r>
              <a:rPr lang="es-ES_tradnl"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rPr>
              <a:t>EVIDENCIAS DE </a:t>
            </a:r>
            <a:r>
              <a:rPr lang="es-MX"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rPr>
              <a:t>IMPLEMENTACIÓN</a:t>
            </a:r>
            <a:r>
              <a:rPr lang="es-ES_tradnl"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rPr>
              <a:t> DEL PROYECTO CONEXIONES </a:t>
            </a:r>
            <a:br>
              <a:rPr lang="es-ES_tradnl"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rPr>
            </a:br>
            <a:r>
              <a:rPr lang="es-ES_tradnl"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rPr>
              <a:t>EN EL CICLO ESCOLAR </a:t>
            </a:r>
            <a:br>
              <a:rPr lang="es-MX"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rPr>
            </a:br>
            <a:r>
              <a:rPr lang="es-ES_tradnl"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rPr>
              <a:t>2018 - 2019</a:t>
            </a:r>
            <a:endParaRPr lang="en-US" altLang="es-MX" sz="5000" b="1" dirty="0">
              <a:ln w="12700">
                <a:solidFill>
                  <a:schemeClr val="accent3">
                    <a:lumMod val="50000"/>
                  </a:schemeClr>
                </a:solidFill>
                <a:prstDash val="solid"/>
              </a:ln>
              <a:solidFill>
                <a:schemeClr val="accent3"/>
              </a:solidFill>
              <a:effectLst>
                <a:innerShdw blurRad="177800">
                  <a:schemeClr val="accent3">
                    <a:lumMod val="50000"/>
                  </a:schemeClr>
                </a:innerShdw>
              </a:effectLst>
              <a:ea typeface="ＭＳ Ｐゴシック" pitchFamily="34"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ítulo 1">
            <a:extLst>
              <a:ext uri="{FF2B5EF4-FFF2-40B4-BE49-F238E27FC236}">
                <a16:creationId xmlns:a16="http://schemas.microsoft.com/office/drawing/2014/main" id="{1F4D8BC8-4242-4523-871C-74AAAC01B95B}"/>
              </a:ext>
            </a:extLst>
          </p:cNvPr>
          <p:cNvSpPr>
            <a:spLocks noGrp="1"/>
          </p:cNvSpPr>
          <p:nvPr>
            <p:ph type="title"/>
          </p:nvPr>
        </p:nvSpPr>
        <p:spPr bwMode="auto">
          <a:xfrm>
            <a:off x="664009" y="461818"/>
            <a:ext cx="7581900" cy="5334001"/>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11.1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 Nombre de la actividad: Investigación etimológica.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b</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Objetivo: que el alumno realice una investigación de los vocablos griegos que conforman los nombres de algunos elementos químicos.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c</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Grado: quinto grado de preparatoria.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d</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Fecha en que se llevó a cabo la actividad: 6 de diciembre del 2018.</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ítulo 1">
            <a:extLst>
              <a:ext uri="{FF2B5EF4-FFF2-40B4-BE49-F238E27FC236}">
                <a16:creationId xmlns:a16="http://schemas.microsoft.com/office/drawing/2014/main" id="{C7246E83-61D7-46D6-B458-66F9354DFEB4}"/>
              </a:ext>
            </a:extLst>
          </p:cNvPr>
          <p:cNvSpPr>
            <a:spLocks noGrp="1"/>
          </p:cNvSpPr>
          <p:nvPr>
            <p:ph type="title"/>
          </p:nvPr>
        </p:nvSpPr>
        <p:spPr bwMode="auto">
          <a:xfrm>
            <a:off x="779463" y="923636"/>
            <a:ext cx="7581900" cy="4756728"/>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11.2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Asignaturas participantes</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 Etimologías Grecolatinas del español.</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Temas o conceptos: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Unidad III. Concepto de composición y derivación española con elementos griegos.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f) Fuentes de apoyo.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Bibliografía: Alarcón, T. (2017), Etimologías grecolatinas del español, Preuniversitario Santillana. Mexico.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Enlaces: </a:t>
            </a:r>
            <a:r>
              <a:rPr lang="es-MX" altLang="en-US" sz="2200" b="1" dirty="0" err="1">
                <a:solidFill>
                  <a:schemeClr val="accent1">
                    <a:lumMod val="75000"/>
                  </a:schemeClr>
                </a:solidFill>
                <a:effectLst/>
                <a:latin typeface="+mn-lt"/>
                <a:ea typeface="ＭＳ Ｐゴシック" panose="020B0600070205080204" pitchFamily="34" charset="-128"/>
                <a:cs typeface="Arial" panose="020B0604020202020204" pitchFamily="34" charset="0"/>
              </a:rPr>
              <a:t>etimologias.dechile.net</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r>
              <a:rPr lang="es-MX" altLang="en-US" sz="2200" b="1" dirty="0" err="1">
                <a:solidFill>
                  <a:schemeClr val="accent1">
                    <a:lumMod val="75000"/>
                  </a:schemeClr>
                </a:solidFill>
                <a:effectLst/>
                <a:latin typeface="+mn-lt"/>
                <a:ea typeface="ＭＳ Ｐゴシック" panose="020B0600070205080204" pitchFamily="34" charset="-128"/>
                <a:cs typeface="Arial" panose="020B0604020202020204" pitchFamily="34" charset="0"/>
              </a:rPr>
              <a:t>perseus.tufts.edu</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endPar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ítulo 1">
            <a:extLst>
              <a:ext uri="{FF2B5EF4-FFF2-40B4-BE49-F238E27FC236}">
                <a16:creationId xmlns:a16="http://schemas.microsoft.com/office/drawing/2014/main" id="{6C74F25A-0DDD-44A8-87A2-E8D4B156B0A8}"/>
              </a:ext>
            </a:extLst>
          </p:cNvPr>
          <p:cNvSpPr>
            <a:spLocks noGrp="1"/>
          </p:cNvSpPr>
          <p:nvPr>
            <p:ph type="title"/>
          </p:nvPr>
        </p:nvSpPr>
        <p:spPr bwMode="auto">
          <a:xfrm>
            <a:off x="781050" y="115454"/>
            <a:ext cx="7581900" cy="5495636"/>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11.3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g) Justificación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El alumno de manera individual realizó una investigación sobre los vocablos griegos que conforman algunos nombres de los elementos químicos para que comprobara la importancia y utilidad del griego en las asignaturas científicas como Química.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De igual manera el alumno puso en practica los conceptos de composición y derivación vistos en clase.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ítulo 1">
            <a:extLst>
              <a:ext uri="{FF2B5EF4-FFF2-40B4-BE49-F238E27FC236}">
                <a16:creationId xmlns:a16="http://schemas.microsoft.com/office/drawing/2014/main" id="{B7A62CCB-7318-4346-872A-27A5CC5FFFCC}"/>
              </a:ext>
            </a:extLst>
          </p:cNvPr>
          <p:cNvSpPr>
            <a:spLocks noGrp="1"/>
          </p:cNvSpPr>
          <p:nvPr>
            <p:ph type="title"/>
          </p:nvPr>
        </p:nvSpPr>
        <p:spPr bwMode="auto">
          <a:xfrm>
            <a:off x="781050" y="277091"/>
            <a:ext cx="7581900" cy="4883727"/>
          </a:xfrm>
        </p:spPr>
        <p:txBody>
          <a:bodyPr>
            <a:norm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11.4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h) Descripción de Apertura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La investigación se realizó de manera individual durante el horario de clase. La docente sugirió algunas paginas confiables de internet donde los alumnos podrían buscar los vocablos griegos que conforman algunos nombres de los elementos químicos.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Esta primera parte tomó 10 minutos.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ítulo 1">
            <a:extLst>
              <a:ext uri="{FF2B5EF4-FFF2-40B4-BE49-F238E27FC236}">
                <a16:creationId xmlns:a16="http://schemas.microsoft.com/office/drawing/2014/main" id="{D3A91ACD-4997-4BF2-98AC-B5AEF443C9E9}"/>
              </a:ext>
            </a:extLst>
          </p:cNvPr>
          <p:cNvSpPr>
            <a:spLocks noGrp="1"/>
          </p:cNvSpPr>
          <p:nvPr>
            <p:ph type="title"/>
          </p:nvPr>
        </p:nvSpPr>
        <p:spPr bwMode="auto">
          <a:xfrm>
            <a:off x="781050" y="138544"/>
            <a:ext cx="7581900" cy="5437909"/>
          </a:xfrm>
        </p:spPr>
        <p:txBody>
          <a:bodyPr>
            <a:norm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11.5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i) Descripción del desarrollo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Durante la investigación en clase la docente resolvió dudas sobre los vocablos griegos, algunas grafías del alfabeto griego y los conceptos de composición y derivación.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Además la docente revisó la ortografía y redacción de las investigaciones de los alumnos.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Esta segunda parte tomó 30 minutos aproximadamente.</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endPar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ítulo 1">
            <a:extLst>
              <a:ext uri="{FF2B5EF4-FFF2-40B4-BE49-F238E27FC236}">
                <a16:creationId xmlns:a16="http://schemas.microsoft.com/office/drawing/2014/main" id="{E403DF35-88A5-4F09-A75A-DF6422DCCB57}"/>
              </a:ext>
            </a:extLst>
          </p:cNvPr>
          <p:cNvSpPr>
            <a:spLocks noGrp="1"/>
          </p:cNvSpPr>
          <p:nvPr>
            <p:ph type="title"/>
          </p:nvPr>
        </p:nvSpPr>
        <p:spPr bwMode="auto">
          <a:xfrm>
            <a:off x="781050" y="381001"/>
            <a:ext cx="7581900" cy="5114636"/>
          </a:xfrm>
        </p:spPr>
        <p:txBody>
          <a:bodyPr>
            <a:norm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11.6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j) Descripción del cierre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Al finalizar la actividad la docente seleccionó a algunos alumnos al azar para que leyeron en voz alta sus investigaciones, los alumnos restantes les hicieron preguntas las cuales fueron contestadas correctamente.</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Esta </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ú</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ltima parte tomó 10 minutos.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endPar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ítulo 1">
            <a:extLst>
              <a:ext uri="{FF2B5EF4-FFF2-40B4-BE49-F238E27FC236}">
                <a16:creationId xmlns:a16="http://schemas.microsoft.com/office/drawing/2014/main" id="{2548837F-1B79-4C9B-B88A-2DB74B2088F8}"/>
              </a:ext>
            </a:extLst>
          </p:cNvPr>
          <p:cNvSpPr>
            <a:spLocks noGrp="1"/>
          </p:cNvSpPr>
          <p:nvPr>
            <p:ph type="title"/>
          </p:nvPr>
        </p:nvSpPr>
        <p:spPr bwMode="auto">
          <a:xfrm>
            <a:off x="815686" y="-600363"/>
            <a:ext cx="7581900" cy="5772728"/>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11.7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k</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Descripción de lo que se hará con los resultados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Esta investigación realizada por los alumnos se incluirá en uno de los tres apartados del blog que los alumnos realizaran por equipo durante todo el ciclo escolar.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ítulo 1">
            <a:extLst>
              <a:ext uri="{FF2B5EF4-FFF2-40B4-BE49-F238E27FC236}">
                <a16:creationId xmlns:a16="http://schemas.microsoft.com/office/drawing/2014/main" id="{F1E31F39-904F-4D39-8557-AB3315F1CA75}"/>
              </a:ext>
            </a:extLst>
          </p:cNvPr>
          <p:cNvSpPr>
            <a:spLocks noGrp="1"/>
          </p:cNvSpPr>
          <p:nvPr>
            <p:ph type="title"/>
          </p:nvPr>
        </p:nvSpPr>
        <p:spPr bwMode="auto">
          <a:xfrm>
            <a:off x="779463" y="611909"/>
            <a:ext cx="7581900" cy="5541818"/>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11.8</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l) Análisis. </a:t>
            </a:r>
            <a:r>
              <a:rPr lang="es-MX" altLang="en-US" sz="2200" b="1" dirty="0" err="1">
                <a:solidFill>
                  <a:schemeClr val="accent1">
                    <a:lumMod val="75000"/>
                  </a:schemeClr>
                </a:solidFill>
                <a:effectLst/>
                <a:latin typeface="+mn-lt"/>
                <a:ea typeface="ＭＳ Ｐゴシック" panose="020B0600070205080204" pitchFamily="34" charset="-128"/>
                <a:cs typeface="Arial" panose="020B0604020202020204" pitchFamily="34" charset="0"/>
              </a:rPr>
              <a:t>Contrastación</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de lo esperado y lo sucedido. Argumentos claros y precisos sobre: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 Logros alcanzados. Los alumnos pusieron en practica la transcripción de palabras española al alfabeto griego,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Ademas se percataron de la importancia y presencia de esta lengua en las ciencias.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2. Aspectos a mejorar. La investigación podría ser asignada como tarea para lograr un mejor aprovechamiento del tiempo dedicado a clase y aclaración de dudas.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ítulo 1">
            <a:extLst>
              <a:ext uri="{FF2B5EF4-FFF2-40B4-BE49-F238E27FC236}">
                <a16:creationId xmlns:a16="http://schemas.microsoft.com/office/drawing/2014/main" id="{C3CAC2D2-E9CC-4D26-A493-C0E4733014FD}"/>
              </a:ext>
            </a:extLst>
          </p:cNvPr>
          <p:cNvSpPr>
            <a:spLocks noGrp="1"/>
          </p:cNvSpPr>
          <p:nvPr>
            <p:ph type="title"/>
          </p:nvPr>
        </p:nvSpPr>
        <p:spPr bwMode="auto">
          <a:xfrm>
            <a:off x="894918" y="150091"/>
            <a:ext cx="7581900" cy="5380182"/>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11.9</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m) Toma de decisiones.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La investigación puede realizarse por equipos y no de manera individual para el mejor aprovechamiento del tiempo destinado a clases.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De igual manera esta actividad puede ser asignada como tarea.</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endPar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4C485F6-7287-5C43-BE11-B19B66B90148}"/>
              </a:ext>
            </a:extLst>
          </p:cNvPr>
          <p:cNvSpPr txBox="1">
            <a:spLocks/>
          </p:cNvSpPr>
          <p:nvPr/>
        </p:nvSpPr>
        <p:spPr>
          <a:xfrm>
            <a:off x="781050" y="1916544"/>
            <a:ext cx="7581900" cy="3752273"/>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algn="ctr" rtl="0" eaLnBrk="0" fontAlgn="base" hangingPunct="0">
              <a:spcBef>
                <a:spcPct val="0"/>
              </a:spcBef>
              <a:spcAft>
                <a:spcPct val="0"/>
              </a:spcAft>
              <a:defRPr sz="5600" b="1" kern="1200">
                <a:solidFill>
                  <a:schemeClr val="tx1"/>
                </a:solidFill>
                <a:effectLst>
                  <a:outerShdw blurRad="101600" dist="63500" dir="2700000" algn="tl" rotWithShape="0">
                    <a:prstClr val="black">
                      <a:alpha val="75000"/>
                    </a:prstClr>
                  </a:outerShdw>
                </a:effectLst>
                <a:latin typeface="+mj-lt"/>
                <a:ea typeface="ＭＳ Ｐゴシック" charset="0"/>
                <a:cs typeface="+mj-cs"/>
              </a:defRPr>
            </a:lvl1pPr>
            <a:lvl2pPr algn="ctr" rtl="0" eaLnBrk="0" fontAlgn="base" hangingPunct="0">
              <a:spcBef>
                <a:spcPct val="0"/>
              </a:spcBef>
              <a:spcAft>
                <a:spcPct val="0"/>
              </a:spcAft>
              <a:defRPr sz="5600" b="1">
                <a:solidFill>
                  <a:schemeClr val="tx1"/>
                </a:solidFill>
                <a:latin typeface="Candara" charset="0"/>
                <a:ea typeface="ＭＳ Ｐゴシック" charset="0"/>
              </a:defRPr>
            </a:lvl2pPr>
            <a:lvl3pPr algn="ctr" rtl="0" eaLnBrk="0" fontAlgn="base" hangingPunct="0">
              <a:spcBef>
                <a:spcPct val="0"/>
              </a:spcBef>
              <a:spcAft>
                <a:spcPct val="0"/>
              </a:spcAft>
              <a:defRPr sz="5600" b="1">
                <a:solidFill>
                  <a:schemeClr val="tx1"/>
                </a:solidFill>
                <a:latin typeface="Candara" charset="0"/>
                <a:ea typeface="ＭＳ Ｐゴシック" charset="0"/>
              </a:defRPr>
            </a:lvl3pPr>
            <a:lvl4pPr algn="ctr" rtl="0" eaLnBrk="0" fontAlgn="base" hangingPunct="0">
              <a:spcBef>
                <a:spcPct val="0"/>
              </a:spcBef>
              <a:spcAft>
                <a:spcPct val="0"/>
              </a:spcAft>
              <a:defRPr sz="5600" b="1">
                <a:solidFill>
                  <a:schemeClr val="tx1"/>
                </a:solidFill>
                <a:latin typeface="Candara" charset="0"/>
                <a:ea typeface="ＭＳ Ｐゴシック" charset="0"/>
              </a:defRPr>
            </a:lvl4pPr>
            <a:lvl5pPr algn="ctr" rtl="0" eaLnBrk="0" fontAlgn="base" hangingPunct="0">
              <a:spcBef>
                <a:spcPct val="0"/>
              </a:spcBef>
              <a:spcAft>
                <a:spcPct val="0"/>
              </a:spcAft>
              <a:defRPr sz="5600" b="1">
                <a:solidFill>
                  <a:schemeClr val="tx1"/>
                </a:solidFill>
                <a:latin typeface="Candara" charset="0"/>
                <a:ea typeface="ＭＳ Ｐゴシック" charset="0"/>
              </a:defRPr>
            </a:lvl5pPr>
            <a:lvl6pPr marL="457200" algn="ctr" rtl="0" fontAlgn="base">
              <a:spcBef>
                <a:spcPct val="0"/>
              </a:spcBef>
              <a:spcAft>
                <a:spcPct val="0"/>
              </a:spcAft>
              <a:defRPr sz="5600" b="1">
                <a:solidFill>
                  <a:schemeClr val="tx1"/>
                </a:solidFill>
                <a:latin typeface="Candara" charset="0"/>
                <a:ea typeface="ＭＳ Ｐゴシック" charset="0"/>
              </a:defRPr>
            </a:lvl6pPr>
            <a:lvl7pPr marL="914400" algn="ctr" rtl="0" fontAlgn="base">
              <a:spcBef>
                <a:spcPct val="0"/>
              </a:spcBef>
              <a:spcAft>
                <a:spcPct val="0"/>
              </a:spcAft>
              <a:defRPr sz="5600" b="1">
                <a:solidFill>
                  <a:schemeClr val="tx1"/>
                </a:solidFill>
                <a:latin typeface="Candara" charset="0"/>
                <a:ea typeface="ＭＳ Ｐゴシック" charset="0"/>
              </a:defRPr>
            </a:lvl7pPr>
            <a:lvl8pPr marL="1371600" algn="ctr" rtl="0" fontAlgn="base">
              <a:spcBef>
                <a:spcPct val="0"/>
              </a:spcBef>
              <a:spcAft>
                <a:spcPct val="0"/>
              </a:spcAft>
              <a:defRPr sz="5600" b="1">
                <a:solidFill>
                  <a:schemeClr val="tx1"/>
                </a:solidFill>
                <a:latin typeface="Candara" charset="0"/>
                <a:ea typeface="ＭＳ Ｐゴシック" charset="0"/>
              </a:defRPr>
            </a:lvl8pPr>
            <a:lvl9pPr marL="1828800" algn="ctr" rtl="0" fontAlgn="base">
              <a:spcBef>
                <a:spcPct val="0"/>
              </a:spcBef>
              <a:spcAft>
                <a:spcPct val="0"/>
              </a:spcAft>
              <a:defRPr sz="5600" b="1">
                <a:solidFill>
                  <a:schemeClr val="tx1"/>
                </a:solidFill>
                <a:latin typeface="Candara" charset="0"/>
                <a:ea typeface="ＭＳ Ｐゴシック" charset="0"/>
              </a:defRPr>
            </a:lvl9pPr>
          </a:lstStyle>
          <a:p>
            <a:pPr defTabSz="914400">
              <a:defRPr/>
            </a:pPr>
            <a:r>
              <a:rPr lang="es-MX" sz="4500" dirty="0">
                <a:ln/>
                <a:solidFill>
                  <a:schemeClr val="accent3"/>
                </a:solidFill>
                <a:effectLst/>
              </a:rPr>
              <a:t>11. Herramientas y Evidencias</a:t>
            </a:r>
          </a:p>
          <a:p>
            <a:pPr defTabSz="914400">
              <a:defRPr/>
            </a:pPr>
            <a:endParaRPr lang="es-MX" sz="4500" dirty="0">
              <a:ln/>
              <a:solidFill>
                <a:schemeClr val="accent3"/>
              </a:solidFill>
              <a:effectLst/>
            </a:endParaRPr>
          </a:p>
          <a:p>
            <a:pPr defTabSz="914400">
              <a:defRPr/>
            </a:pPr>
            <a:r>
              <a:rPr lang="es-MX" sz="4500" dirty="0">
                <a:ln/>
                <a:solidFill>
                  <a:schemeClr val="accent3"/>
                </a:solidFill>
                <a:effectLst/>
              </a:rPr>
              <a:t>Etimologías grecolatinas del español.</a:t>
            </a:r>
          </a:p>
        </p:txBody>
      </p:sp>
    </p:spTree>
    <p:extLst>
      <p:ext uri="{BB962C8B-B14F-4D97-AF65-F5344CB8AC3E}">
        <p14:creationId xmlns:p14="http://schemas.microsoft.com/office/powerpoint/2010/main" val="250206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2F24B-95C7-4F6D-95D3-CBFEC2426F0E}"/>
              </a:ext>
            </a:extLst>
          </p:cNvPr>
          <p:cNvSpPr>
            <a:spLocks noGrp="1"/>
          </p:cNvSpPr>
          <p:nvPr>
            <p:ph type="title"/>
          </p:nvPr>
        </p:nvSpPr>
        <p:spPr>
          <a:xfrm>
            <a:off x="653226" y="2071687"/>
            <a:ext cx="7581900" cy="2714625"/>
          </a:xfrm>
        </p:spPr>
        <p:txBody>
          <a:bodyPr rtlCol="0">
            <a:norm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s-MX" b="1" dirty="0">
                <a:ln/>
                <a:solidFill>
                  <a:schemeClr val="accent3"/>
                </a:solidFill>
              </a:rPr>
              <a:t>8. EVIDENCIA DE CLASE INTERDISCIPLINARIA  DE INICIO DEL PROYECTO</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AEFD-19C1-4D0A-B7F7-422DD8FB805B}"/>
              </a:ext>
            </a:extLst>
          </p:cNvPr>
          <p:cNvSpPr>
            <a:spLocks noGrp="1"/>
          </p:cNvSpPr>
          <p:nvPr>
            <p:ph type="title"/>
          </p:nvPr>
        </p:nvSpPr>
        <p:spPr>
          <a:xfrm>
            <a:off x="814099" y="523586"/>
            <a:ext cx="7581900" cy="941388"/>
          </a:xfrm>
        </p:spPr>
        <p:txBody>
          <a:bodyPr/>
          <a:lstStyle/>
          <a:p>
            <a:pPr eaLnBrk="1" hangingPunct="1">
              <a:defRPr/>
            </a:pPr>
            <a:r>
              <a:rPr lang="es-ES_tradnl" altLang="es-MX" sz="1800">
                <a:solidFill>
                  <a:srgbClr val="0A68AD"/>
                </a:solidFill>
                <a:effectLst>
                  <a:outerShdw blurRad="38100" dist="38100" dir="2700000" algn="tl">
                    <a:srgbClr val="000000"/>
                  </a:outerShdw>
                </a:effectLst>
                <a:ea typeface="ＭＳ Ｐゴシック" pitchFamily="34" charset="-128"/>
              </a:rPr>
              <a:t>ETIMOLOGIAS: INVESTIGACIÓN DE ALUMNOS SOBRE ALGUNOS ELEMENTOS QUIMICOS  CON ORIGEN GRIEGO</a:t>
            </a:r>
            <a:endParaRPr lang="en-US" altLang="es-MX" sz="1800">
              <a:solidFill>
                <a:srgbClr val="0A68AD"/>
              </a:solidFill>
              <a:effectLst>
                <a:outerShdw blurRad="38100" dist="38100" dir="2700000" algn="tl">
                  <a:srgbClr val="000000"/>
                </a:outerShdw>
              </a:effectLst>
              <a:ea typeface="ＭＳ Ｐゴシック" pitchFamily="34" charset="-128"/>
            </a:endParaRPr>
          </a:p>
        </p:txBody>
      </p:sp>
      <p:pic>
        <p:nvPicPr>
          <p:cNvPr id="106499" name="Picture 4" descr="20190125_213154.jpg">
            <a:extLst>
              <a:ext uri="{FF2B5EF4-FFF2-40B4-BE49-F238E27FC236}">
                <a16:creationId xmlns:a16="http://schemas.microsoft.com/office/drawing/2014/main" id="{F739011B-504E-4F0C-8959-397ED068C62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1455" y="1547091"/>
            <a:ext cx="6973454" cy="46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1286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20190125_213209.jpg">
            <a:extLst>
              <a:ext uri="{FF2B5EF4-FFF2-40B4-BE49-F238E27FC236}">
                <a16:creationId xmlns:a16="http://schemas.microsoft.com/office/drawing/2014/main" id="{4A0574B3-CA4B-41A8-9C6E-48B9A4837E2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54728" y="785090"/>
            <a:ext cx="6396182" cy="520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851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20190125_213413.jpg">
            <a:extLst>
              <a:ext uri="{FF2B5EF4-FFF2-40B4-BE49-F238E27FC236}">
                <a16:creationId xmlns:a16="http://schemas.microsoft.com/office/drawing/2014/main" id="{B1CB4378-554B-4922-83AD-A6483442B3B7}"/>
              </a:ext>
            </a:extLst>
          </p:cNvPr>
          <p:cNvPicPr>
            <a:picLocks noChangeAspect="1"/>
          </p:cNvPicPr>
          <p:nvPr/>
        </p:nvPicPr>
        <p:blipFill>
          <a:blip r:embed="rId2" cstate="email">
            <a:extLst>
              <a:ext uri="{28A0092B-C50C-407E-A947-70E740481C1C}">
                <a14:useLocalDpi xmlns:a14="http://schemas.microsoft.com/office/drawing/2010/main"/>
              </a:ext>
            </a:extLst>
          </a:blip>
          <a:srcRect t="13080" b="7791"/>
          <a:stretch>
            <a:fillRect/>
          </a:stretch>
        </p:blipFill>
        <p:spPr bwMode="auto">
          <a:xfrm>
            <a:off x="1304636" y="646544"/>
            <a:ext cx="6627091" cy="551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297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F7E16-D494-4995-89B1-A1DE6D7250EE}"/>
              </a:ext>
            </a:extLst>
          </p:cNvPr>
          <p:cNvSpPr>
            <a:spLocks noGrp="1"/>
          </p:cNvSpPr>
          <p:nvPr>
            <p:ph type="title"/>
          </p:nvPr>
        </p:nvSpPr>
        <p:spPr>
          <a:xfrm>
            <a:off x="548554" y="992909"/>
            <a:ext cx="7581900" cy="4953000"/>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defRPr/>
            </a:pPr>
            <a:r>
              <a:rPr lang="es-MX" sz="4500" b="1" dirty="0">
                <a:ln/>
                <a:solidFill>
                  <a:schemeClr val="accent3"/>
                </a:solidFill>
              </a:rPr>
              <a:t>12. EVIDENCIA DE CLASE INTERDISCIPLINARIA DE CIERRE DE PROYECTO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ítulo 1">
            <a:extLst>
              <a:ext uri="{FF2B5EF4-FFF2-40B4-BE49-F238E27FC236}">
                <a16:creationId xmlns:a16="http://schemas.microsoft.com/office/drawing/2014/main" id="{9A91270B-3F99-40D6-BA4F-749BF35A7062}"/>
              </a:ext>
            </a:extLst>
          </p:cNvPr>
          <p:cNvSpPr>
            <a:spLocks noGrp="1"/>
          </p:cNvSpPr>
          <p:nvPr>
            <p:ph type="title"/>
          </p:nvPr>
        </p:nvSpPr>
        <p:spPr bwMode="auto">
          <a:xfrm>
            <a:off x="779463" y="692726"/>
            <a:ext cx="7581900" cy="5195455"/>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12.1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a) Nombre de la actividad: “Conexiones con la tabla periódica” dentro del programa de Semana Cultural.</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b</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Objetivo: dar a conocer a la comunidad estudiantil del Instituto Nueva Inglaterra los blogs que realizaron los alumnos de quinto grado durante la semana cultural del instituto.</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c)</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Grado: quinto grado de preparatoria.</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d) Fecha en que se llevó a cabo la actividad: jueves 11 de abril del 2019.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ítulo 1">
            <a:extLst>
              <a:ext uri="{FF2B5EF4-FFF2-40B4-BE49-F238E27FC236}">
                <a16:creationId xmlns:a16="http://schemas.microsoft.com/office/drawing/2014/main" id="{479EE6A6-8CE6-4A3A-B516-39DB2C515824}"/>
              </a:ext>
            </a:extLst>
          </p:cNvPr>
          <p:cNvSpPr>
            <a:spLocks noGrp="1"/>
          </p:cNvSpPr>
          <p:nvPr>
            <p:ph type="title"/>
          </p:nvPr>
        </p:nvSpPr>
        <p:spPr bwMode="auto">
          <a:xfrm>
            <a:off x="781050" y="761999"/>
            <a:ext cx="7581900" cy="3636819"/>
          </a:xfrm>
        </p:spPr>
        <p:txBody>
          <a:bodyPr>
            <a:normAutofit/>
          </a:bodyPr>
          <a:lstStyle/>
          <a:p>
            <a:pPr algn="l"/>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12.2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Asignaturas participantes: Química, Etimologías Grecolatinas del español y Matemáticas.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f</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Fuentes de apoyo. Experimentales, teóricas, internet, revistas, documentos y videos varios.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ítulo 1">
            <a:extLst>
              <a:ext uri="{FF2B5EF4-FFF2-40B4-BE49-F238E27FC236}">
                <a16:creationId xmlns:a16="http://schemas.microsoft.com/office/drawing/2014/main" id="{FE86D62A-F25C-4F1F-B03C-8C8ECFAE806D}"/>
              </a:ext>
            </a:extLst>
          </p:cNvPr>
          <p:cNvSpPr>
            <a:spLocks noGrp="1"/>
          </p:cNvSpPr>
          <p:nvPr>
            <p:ph type="title"/>
          </p:nvPr>
        </p:nvSpPr>
        <p:spPr bwMode="auto">
          <a:xfrm>
            <a:off x="642504" y="2239819"/>
            <a:ext cx="7581900" cy="2101272"/>
          </a:xfrm>
        </p:spPr>
        <p:txBody>
          <a:bodyPr>
            <a:normAutofit fontScale="90000"/>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12.3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g) Justificación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Los alumnos de quinto grado que participaron en este proyecto Conexiones mostraron su producto final, los blogs realizado en equipos, en la semana cultural que se lleva a </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cabo cada año en la institución </a:t>
            </a: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para dar a conocer a toda la comunidad estudiantil y docente sus logros, obstáculos y experiencia en la realización de los mismos.</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Previamente se revisaron los blogs realizados por los alumnos en conjunto con los tres profesores involucrados en este proyecto Conexiones para detectar errores y corregirlos en el momento.</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En el salón de computo de la Institución se mostraron láminas y material de apoyo que realizaron los alumnos de quinto grado en las tres asignaturas.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ítulo 1">
            <a:extLst>
              <a:ext uri="{FF2B5EF4-FFF2-40B4-BE49-F238E27FC236}">
                <a16:creationId xmlns:a16="http://schemas.microsoft.com/office/drawing/2014/main" id="{3FC4BCB3-8C83-4019-8D3F-852449D55D4C}"/>
              </a:ext>
            </a:extLst>
          </p:cNvPr>
          <p:cNvSpPr>
            <a:spLocks noGrp="1"/>
          </p:cNvSpPr>
          <p:nvPr>
            <p:ph type="title"/>
          </p:nvPr>
        </p:nvSpPr>
        <p:spPr bwMode="auto">
          <a:xfrm>
            <a:off x="781050" y="2055089"/>
            <a:ext cx="7581900" cy="2078183"/>
          </a:xfrm>
        </p:spPr>
        <p:txBody>
          <a:bodyPr>
            <a:normAutofit fontScale="90000"/>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12.4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h) Descripción de Apertura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S</a:t>
            </a: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e invitó al grupo de cuarto grado de preparatoria y a dos profesores más del Instituto a la muestra de los blogs realizados por los alumnos de quinto grado.</a:t>
            </a:r>
            <a:b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Los tres docentes responsables del proyecto explicaron brevemente, a manera de introducción, el proceso para la realización de los blogs y las tres partes constitutivas de los mismos las cuales tienen como título el nombre de las tres asignaturas involucradas en este proyecto.</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ítulo 1">
            <a:extLst>
              <a:ext uri="{FF2B5EF4-FFF2-40B4-BE49-F238E27FC236}">
                <a16:creationId xmlns:a16="http://schemas.microsoft.com/office/drawing/2014/main" id="{AAB39C89-439E-4FB6-8305-D22553026379}"/>
              </a:ext>
            </a:extLst>
          </p:cNvPr>
          <p:cNvSpPr>
            <a:spLocks noGrp="1"/>
          </p:cNvSpPr>
          <p:nvPr>
            <p:ph type="title"/>
          </p:nvPr>
        </p:nvSpPr>
        <p:spPr bwMode="auto">
          <a:xfrm>
            <a:off x="781050" y="1581726"/>
            <a:ext cx="7581900" cy="2101274"/>
          </a:xfrm>
        </p:spPr>
        <p:txBody>
          <a:bodyPr>
            <a:noAutofit/>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12.5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i) Descripción del desarrollo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Previamente se seleccionó a un integrante de cada equipo de quinto grado para mostrar el blog a los alumnos de cuarto grado y de esta manera los alumnos invitados pudieran apreciar a detalle los blogs realizados.</a:t>
            </a:r>
            <a:b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br>
            <a:endPar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ítulo 1">
            <a:extLst>
              <a:ext uri="{FF2B5EF4-FFF2-40B4-BE49-F238E27FC236}">
                <a16:creationId xmlns:a16="http://schemas.microsoft.com/office/drawing/2014/main" id="{87956367-243D-417E-86B3-8E6D27B41472}"/>
              </a:ext>
            </a:extLst>
          </p:cNvPr>
          <p:cNvSpPr>
            <a:spLocks noGrp="1"/>
          </p:cNvSpPr>
          <p:nvPr>
            <p:ph type="title"/>
          </p:nvPr>
        </p:nvSpPr>
        <p:spPr bwMode="auto">
          <a:xfrm>
            <a:off x="781050" y="1062181"/>
            <a:ext cx="7581900" cy="2747819"/>
          </a:xfrm>
        </p:spPr>
        <p:txBody>
          <a:bodyPr>
            <a:normAutofit fontScale="90000"/>
          </a:bodyPr>
          <a:lstStyle/>
          <a:p>
            <a:pPr algn="l"/>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12.6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t>j) Descripción del cierre de la actividad. </a:t>
            </a: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br>
              <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rPr>
            </a:br>
            <a:r>
              <a:rPr lang="es-MX" altLang="en-US" sz="2200" b="1" dirty="0">
                <a:solidFill>
                  <a:schemeClr val="accent1">
                    <a:lumMod val="75000"/>
                  </a:schemeClr>
                </a:solidFill>
                <a:latin typeface="+mn-lt"/>
                <a:ea typeface="ＭＳ Ｐゴシック" panose="020B0600070205080204" pitchFamily="34" charset="-128"/>
                <a:cs typeface="Arial" panose="020B0604020202020204" pitchFamily="34" charset="0"/>
              </a:rPr>
              <a:t>Después de que cada integrante de los equipos de quinto grado del proyecto Conexiones mostró a los alumnos invitados de cuarto grado su blog, las tres partes constitutivas de éste, el proceso de realización, etc., los docentes responsables del proyecto realizaron diversas preguntas para verificar que la información contenida en los blogs fuese clara.</a:t>
            </a:r>
            <a:endParaRPr lang="es-MX" altLang="en-US" sz="2200" b="1" dirty="0">
              <a:solidFill>
                <a:schemeClr val="accent1">
                  <a:lumMod val="75000"/>
                </a:schemeClr>
              </a:solidFill>
              <a:effectLst/>
              <a:latin typeface="+mn-lt"/>
              <a:ea typeface="ＭＳ Ｐゴシック" panose="020B0600070205080204" pitchFamily="34" charset="-128"/>
              <a:cs typeface="Arial" panose="020B060402020202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8415</TotalTime>
  <Words>2033</Words>
  <Application>Microsoft Office PowerPoint</Application>
  <PresentationFormat>Presentación en pantalla (4:3)</PresentationFormat>
  <Paragraphs>262</Paragraphs>
  <Slides>121</Slides>
  <Notes>0</Notes>
  <HiddenSlides>0</HiddenSlides>
  <MMClips>0</MMClips>
  <ScaleCrop>false</ScaleCrop>
  <HeadingPairs>
    <vt:vector size="4" baseType="variant">
      <vt:variant>
        <vt:lpstr>Tema</vt:lpstr>
      </vt:variant>
      <vt:variant>
        <vt:i4>1</vt:i4>
      </vt:variant>
      <vt:variant>
        <vt:lpstr>Títulos de diapositiva</vt:lpstr>
      </vt:variant>
      <vt:variant>
        <vt:i4>121</vt:i4>
      </vt:variant>
    </vt:vector>
  </HeadingPairs>
  <TitlesOfParts>
    <vt:vector size="122" baseType="lpstr">
      <vt:lpstr>Orgánico</vt:lpstr>
      <vt:lpstr>Presentación de PowerPoint</vt:lpstr>
      <vt:lpstr>PROFESORES RESPONSABLES DEL PROYECTO</vt:lpstr>
      <vt:lpstr> CICLO ESCOLAR 2018-2019</vt:lpstr>
      <vt:lpstr>Presentación de PowerPoint</vt:lpstr>
      <vt:lpstr>JUSTIFICACIÓN DEL PROYECTO. Los adolescentes de entre 15 a 18 años pasan varias horas al día usando internet y recursos digitales (celular, tablet, computadora) para fines de entretenimiento y no para fines educativos, así que creemos necesario redireccionar el empleo de éstos hacia un fin educativo, y no sólo de entretenimiento o de ocio.</vt:lpstr>
      <vt:lpstr>Presentación de PowerPoint</vt:lpstr>
      <vt:lpstr>OBJETIVOS PARTICULARES POR ASIGNATURA</vt:lpstr>
      <vt:lpstr>EVIDENCIAS DE IMPLEMENTACIÓN DEL PROYECTO CONEXIONES  EN EL CICLO ESCOLAR  2018 - 2019</vt:lpstr>
      <vt:lpstr>8. EVIDENCIA DE CLASE INTERDISCIPLINARIA  DE INICIO DEL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8. Herramientas y Evidencias de clase interdisciplinaria de inicio de proyecto.</vt:lpstr>
      <vt:lpstr>PRESENTACIÓN DEL PROYECTO CONEXIONES A LOS ALUMNOS POR PARTE DE LOS TRES PROFESORES ENCARGADOS.</vt:lpstr>
      <vt:lpstr>Presentación de PowerPoint</vt:lpstr>
      <vt:lpstr>Presentación de PowerPoint</vt:lpstr>
      <vt:lpstr>Presentación de PowerPoint</vt:lpstr>
      <vt:lpstr>Presentación de PowerPoint</vt:lpstr>
      <vt:lpstr>9. EVIDENCIA DE CLASE INTERDISCIPLINARIA DE  FASE DE DESARROLLO.  Química y Etimologías Grecolatinas del Español.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10.1   a. Nombre de la actividad: “ Las matemáticas y los materiales”.  b. Objetivo: Que el alumno, pueda identificar el uso de conceptos matemáticos, relaciones geométricas , ecuaciones de primer grado simples, teoremas trigonométricos, entre otros, para la identificación y caracterización de las propiedades de los materiales.  c. Grado: quinto de preparatoria.  d. Fecha en que se lleva a cavo la actividad: marzo de 2019.</vt:lpstr>
      <vt:lpstr>10.2 e. Asignaturas participantes: Química y Matemáticas V. Temas o conceptos de cada una: Química:  UNIDAD 1. La energía, la materia y los cambios.                   UNIDAD 4.  Corteza terrestre, fuente de materiales útiles para el hombre. Matemáticas:  UNIDAD 1. Relaciones y funciones.                         UNIDAD 2. Funciones trigonométricas.                          UNIDAD 6.  Ecuación de primer grado.   f. Fuentes de apoyo: 1. Lehmann, Charles, Geometría Analítica. México, Limusa, 1994 2. Sowkowski, Earl W., Álgebra y Trigonometría con Geometría Analítica., Grupo Editorial Iberoamérica. Segunda edición. 1993. 3. Garritz, A., Chamizo, J.A., Química. Washington, Delaware, E.U.A., Addison-Wesley Iberoamericana S.A. 1994. 4. Askeland Donald. Ciencia e ingeniería de los materiales.  Edit. Thompson. 2012. 5.Tabla periódica.</vt:lpstr>
      <vt:lpstr> 10.3  g. Justificación de la actividad.   Con esta actividad, el alumno centralizará el conocimiento relacionado entre las materias  y aprenderá cómo es la estructura interna de algunos elementos metales y no metales, y cómo se hace el estudio de sus propiedades, con  conceptos geométricos y trigonométricos.   </vt:lpstr>
      <vt:lpstr> 10.4   h. Descripción de Apertura de la actividad.  Dar una introducción a los equipos de trabajo, explicando la clasificación de la tabla periódica en elementos metálicos y no metálicos, platicar en grupo las propiedades observadas en los materiales metálicos y no metálicos, repasar sobre los nombres de los elementos y explicarles sobre la estructura cristalina en los materiales.   </vt:lpstr>
      <vt:lpstr>10.5  i. Descripción del desarrollo de la actividad. Pasos y organización del grupo. Incluir materiales,  herramientas, y evidencias de aprendizaje. </vt:lpstr>
      <vt:lpstr>10.6.  j. Descripción del cierre de la actividad. Pasos y organización del grupo. Incluir materiales, herramientas,  y evidencias de aprendizaje.   </vt:lpstr>
      <vt:lpstr> 10.7    k. Descripción de lo que se hará con los resultados de la actividad.  </vt:lpstr>
      <vt:lpstr> 10.8  l. Análisis. Contrastación de lo esperado y lo sucedido. Argumentos claros y precisos sobre:  1. Logros  alcanzados.  2. Aspectos a mejorar. </vt:lpstr>
      <vt:lpstr> 10.9    m. Toma de decisiones. Señalar cualquier toma de decisiones en función del análisis </vt:lpstr>
      <vt:lpstr>Presentación de PowerPoint</vt:lpstr>
      <vt:lpstr>Presentación de PowerPoint</vt:lpstr>
      <vt:lpstr>Presentación de PowerPoint</vt:lpstr>
      <vt:lpstr>Presentación de PowerPoint</vt:lpstr>
      <vt:lpstr>EVIDENCIA DE CLASE POR ASIGNATURA DE FASE DE DESARROLLO DEL PROYECTO</vt:lpstr>
      <vt:lpstr>APARTADO 11    ACTIVIDAD POR ASIGNATURA  MATEMATICAS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11 . EVIDENCIA DE CLASE POR ASIGNATURA DE FASE DE DESARROLLO DEL PROYECTO  Química III</vt:lpstr>
      <vt:lpstr> 11.1   a) Nombre de la actividad : Identificación y caracterización de elementos de la tabla periódica mediante métodos experimentales.   b) Objetivo: Identificar de manera experimental elementos de la tabla periódica para construir una tabla  periódica.  c) Grado: Quinto grado de preparatoria.  d) Fecha en que se llevará a cabo la actividad: La actividad se llevó a cabo en cuatro sesiones experimentales los días 9,16,23,30 de marzo del 2019.</vt:lpstr>
      <vt:lpstr>11.2  e) Asignaturas participantes: Química III.   Temas o conceptos: la tabla periódica, propiedades periódicas, importancia de materiales para el hombre, tipos de reacciones.  f) Fuentes de apoyo: bibliografía, internet y experimentales.</vt:lpstr>
      <vt:lpstr>11.3   g) Justificación de la actividad.  Para que los alumnos puedan comprende de mejor manera la aplicación cotidiana de la tabla periódica y la importancia que tiene conocer las propiedades y características de los elementos químicos.</vt:lpstr>
      <vt:lpstr> 11.4   h) Descripción de Apertura de la actividad.  Los alumnos fueron organizados por equipos de trabajo, distintos a los que se conformaron para elaborar el blog, con la finalidad de que se incluyeran dos, tres, cuatro o cinco diferentes actividades experimentales en el blog. Al inicio se solicitó realizar cinco investigaciones por equipo que estuvieran relacionadas con la identificación de diferentes elementos de la tabla periódica, ya fueran metales, no metales, semimetales o gases. Se procedió a que por equipo cada integrante expusiera su investigación y por elección interna se eligiera una propuesta para trabajar que fuera factible de reproducirse de manera experimental en el laboratorio y que fuera de interés para todos o la mayoría de los integrantes del equipo. </vt:lpstr>
      <vt:lpstr> 11.5   i) Desarrollo de la actividad. Una vez que se seleccionó la propuesta de interés para cada uno de los equipos, se procedió a caracterizar la parte experimental y a  generar una mejor u más completa investigación al respecto de la propuesta elegida donde además de la parte teórica se llevara a cabo un enfoque de aplicación cotidiana.  Una vez hecha la investigación, seleccionados los materiales e instrumentales a emplear, se procedió a llevar a cabo la primera parte de la experimentación , esta parte se llevaron a cabo varios ensayos de para lograr un resultado más óptimo y reproducible. Como segunda fase se reproduce experimentalmente el  procedimiento seleccionado ya con los parámetros bien establecidos.</vt:lpstr>
      <vt:lpstr>11.6  j) Descripción del cierre de la actividad.  Se concluye la actividad con una presentación por equipo ante el grupo y además se incluye en los contenidos para la construcción del blog.  </vt:lpstr>
      <vt:lpstr> 11.7   k) Descripción de lo que se hará con los resultados de la actividad.  La evidencia de las presentaciones y el registro de las experimentaciones se incluirá en el blog y se hará notar la importancia que tienen los elementos químicos en la vida diaria así como sus aplicaciones a nivel, científico, tecnológico, industrial y casi en todas las áreas y que la tabla periódica es un instrumento que  engloba las características y propiedades de los elementos que forman a todas las sustancias existentes.  </vt:lpstr>
      <vt:lpstr>11.8   l) Análisis. Contrastación de lo esperado y lo sucedido. Argumentos claros y precisos sobre:  1. Logros alcanzados: Se logró que los alumnos comprendieran la importancia de conocer de manera más profunda los elementos de la tabla periódica y que esta es una herramienta que agrupa a los elementos conocidos y caracterizados de manera científica. También se consiguió organizar a los alumnos para que al trabajar de manera colaborativa pudieran desarrollar de  forma experimental un proyecto  que  posteriormente pudiera compartirse a través de un blog. 2. Aspectos a mejorar: Que los alumnos pudieran además proponer alguna nueva aplicación de las experimentaciones y/o  identificaciones de elementos realizadas.</vt:lpstr>
      <vt:lpstr>11.9   m) Toma de decisiones.   Se decidió que los integrantes del equipo experimental no fueran los mismo que formaban el equipo para elaborar el blog.  Se decidió que todos y cada uno debía hacer una propuesta de investigación  con la finalidad que cada blog fuera alimentado con un mínimo de tres experimentaciones distintas.</vt:lpstr>
      <vt:lpstr>Presentación de PowerPoint</vt:lpstr>
      <vt:lpstr>Presentación de PowerPoint</vt:lpstr>
      <vt:lpstr>Presentación de PowerPoint</vt:lpstr>
      <vt:lpstr>11 . EVIDENCIA DE CLASE POR ASIGNATURA DE FASE DE DESARROLLO DEL PROYECTO.  Etimologías Grecolatinas del Español.</vt:lpstr>
      <vt:lpstr>11.1   a) Nombre de la actividad: Investigación etimológica.      b) Objetivo: que el alumno realice una investigación de los vocablos griegos que conforman los nombres de algunos elementos químicos.   c) Grado: quinto grado de preparatoria.   d) Fecha en que se llevó a cabo la actividad: 6 de diciembre del 2018.</vt:lpstr>
      <vt:lpstr> 11.2   e) Asignaturas participantes: Etimologías Grecolatinas del español.  Temas o conceptos: Unidad III. Concepto de composición y derivación española con elementos griegos.  f) Fuentes de apoyo.  Bibliografía: Alarcón, T. (2017), Etimologías grecolatinas del español, Preuniversitario Santillana. Mexico.   Enlaces: etimologias.dechile.net                  perseus.tufts.edu </vt:lpstr>
      <vt:lpstr>11.3   g) Justificación de la actividad.   El alumno de manera individual realizó una investigación sobre los vocablos griegos que conforman algunos nombres de los elementos químicos para que comprobara la importancia y utilidad del griego en las asignaturas científicas como Química.  De igual manera el alumno puso en practica los conceptos de composición y derivación vistos en clase. </vt:lpstr>
      <vt:lpstr> 11.4   h) Descripción de Apertura de la actividad.   La investigación se realizó de manera individual durante el horario de clase. La docente sugirió algunas paginas confiables de internet donde los alumnos podrían buscar los vocablos griegos que conforman algunos nombres de los elementos químicos.   Esta primera parte tomó 10 minutos. </vt:lpstr>
      <vt:lpstr> 11.5   i) Descripción del desarrollo de la actividad.   Durante la investigación en clase la docente resolvió dudas sobre los vocablos griegos, algunas grafías del alfabeto griego y los conceptos de composición y derivación.  Además la docente revisó la ortografía y redacción de las investigaciones de los alumnos.  Esta segunda parte tomó 30 minutos aproximadamente. </vt:lpstr>
      <vt:lpstr> 11.6   j) Descripción del cierre de la actividad.   Al finalizar la actividad la docente seleccionó a algunos alumnos al azar para que leyeron en voz alta sus investigaciones, los alumnos restantes les hicieron preguntas las cuales fueron contestadas correctamente.  Esta última parte tomó 10 minutos.   </vt:lpstr>
      <vt:lpstr>11.7   k) Descripción de lo que se hará con los resultados de la actividad.   Esta investigación realizada por los alumnos se incluirá en uno de los tres apartados del blog que los alumnos realizaran por equipo durante todo el ciclo escolar.</vt:lpstr>
      <vt:lpstr>11.8   l) Análisis. Contrastación de lo esperado y lo sucedido. Argumentos claros y precisos sobre:   1. Logros alcanzados. Los alumnos pusieron en practica la transcripción de palabras española al alfabeto griego,  Ademas se percataron de la importancia y presencia de esta lengua en las ciencias.   2. Aspectos a mejorar. La investigación podría ser asignada como tarea para lograr un mejor aprovechamiento del tiempo dedicado a clase y aclaración de dudas.</vt:lpstr>
      <vt:lpstr>11.9  m) Toma de decisiones.   La investigación puede realizarse por equipos y no de manera individual para el mejor aprovechamiento del tiempo destinado a clases. De igual manera esta actividad puede ser asignada como tarea. </vt:lpstr>
      <vt:lpstr>Presentación de PowerPoint</vt:lpstr>
      <vt:lpstr>ETIMOLOGIAS: INVESTIGACIÓN DE ALUMNOS SOBRE ALGUNOS ELEMENTOS QUIMICOS  CON ORIGEN GRIEGO</vt:lpstr>
      <vt:lpstr>Presentación de PowerPoint</vt:lpstr>
      <vt:lpstr>Presentación de PowerPoint</vt:lpstr>
      <vt:lpstr>12. EVIDENCIA DE CLASE INTERDISCIPLINARIA DE CIERRE DE PROYECTO</vt:lpstr>
      <vt:lpstr>12.1   a) Nombre de la actividad: “Conexiones con la tabla periódica” dentro del programa de Semana Cultural.  b) Objetivo: dar a conocer a la comunidad estudiantil del Instituto Nueva Inglaterra los blogs que realizaron los alumnos de quinto grado durante la semana cultural del instituto.  c) Grado: quinto grado de preparatoria.  d) Fecha en que se llevó a cabo la actividad: jueves 11 de abril del 2019.</vt:lpstr>
      <vt:lpstr>12.2   e) Asignaturas participantes: Química, Etimologías Grecolatinas del español y Matemáticas.  f) Fuentes de apoyo. Experimentales, teóricas, internet, revistas, documentos y videos varios.</vt:lpstr>
      <vt:lpstr> 12.3   g) Justificación de la actividad.   Los alumnos de quinto grado que participaron en este proyecto Conexiones mostraron su producto final, los blogs realizado en equipos, en la semana cultural que se lleva a cabo cada año en la institución para dar a conocer a toda la comunidad estudiantil y docente sus logros, obstáculos y experiencia en la realización de los mismos.  Previamente se revisaron los blogs realizados por los alumnos en conjunto con los tres profesores involucrados en este proyecto Conexiones para detectar errores y corregirlos en el momento. En el salón de computo de la Institución se mostraron láminas y material de apoyo que realizaron los alumnos de quinto grado en las tres asignaturas.</vt:lpstr>
      <vt:lpstr> 12.4   h) Descripción de Apertura de la actividad.   Se invitó al grupo de cuarto grado de preparatoria y a dos profesores más del Instituto a la muestra de los blogs realizados por los alumnos de quinto grado.  Los tres docentes responsables del proyecto explicaron brevemente, a manera de introducción, el proceso para la realización de los blogs y las tres partes constitutivas de los mismos las cuales tienen como título el nombre de las tres asignaturas involucradas en este proyecto.    </vt:lpstr>
      <vt:lpstr> 12.5   i) Descripción del desarrollo de la actividad.   Previamente se seleccionó a un integrante de cada equipo de quinto grado para mostrar el blog a los alumnos de cuarto grado y de esta manera los alumnos invitados pudieran apreciar a detalle los blogs realizados. </vt:lpstr>
      <vt:lpstr> 12.6   j) Descripción del cierre de la actividad.   Después de que cada integrante de los equipos de quinto grado del proyecto Conexiones mostró a los alumnos invitados de cuarto grado su blog, las tres partes constitutivas de éste, el proceso de realización, etc., los docentes responsables del proyecto realizaron diversas preguntas para verificar que la información contenida en los blogs fuese clara.</vt:lpstr>
      <vt:lpstr>12.7   k) Descripción de lo que se hará con los resultados de la actividad.   Los blogs realizados por los alumnos de quinto grado cumplieron con el objetivo del proyecto, el cual es que los blogs sean utilizados como herramientas de estudio y aprendizaje de los elementos químicos de la tabla periódica, por tal motivo este proyecto puede ser implementado en los ciclos escolares posteriores.</vt:lpstr>
      <vt:lpstr>12.8   l) Análisis. Contrastación de lo esperado y lo sucedido. Argumentos claros y precisos sobre:   1. Logros  alcanzados.  Se cumplió con el objetivo del proyecto, los alumnos participaron activamente en el mismo y se verificaron estos conocimientos específicos en exámenes parciales.   2. Aspectos a mejorar. Algunos tiempos estimados para la realización de actividades relacionadas al proyecto no fueron apropiados, se necesitan más sesiones para llevar a cabo estas actividades. </vt:lpstr>
      <vt:lpstr> 12.9   m) Toma de decisiones.  Debido a los logros alcanzados en el proyecto es posible reimplementar el mismo en los ciclos escolares posteriores, sólo será necesario ajustar fechas y más sesiones para la realización de los blogs.</vt:lpstr>
      <vt:lpstr>12. Herramientas y Evidencias de clase interdisciplinaria de cierre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13. AUTOEVALUACIÓN, COEVALUACIÓN DEL PROYECTO POR PARTE DE ALUMNOS Y MAESTROS.</vt:lpstr>
      <vt:lpstr>EL EQUIPO INTERDISCIPLINARIO DE PROFESORES</vt:lpstr>
      <vt:lpstr>PROCESO Y RESULTADO DEL PROYECTO INTERDISCIPLINARIO EN GENERAL.</vt:lpstr>
      <vt:lpstr>https://la-mejor-paginathe-chemicals-brothers.blogspot.com/</vt:lpstr>
      <vt:lpstr>https://acidounplacer27.blogspot.com/</vt:lpstr>
      <vt:lpstr>https://elmeromeroblog-dequimica.blogspot.com/</vt:lpstr>
      <vt:lpstr>DESEMPEÑO DE LOS INTEGRANTES DE CADA EQUIPO DE TRABAJO (Desempeño individual de los alumnos comprobado en el tercer examen parcial de Etimologías grecolatinas del Español.</vt:lpstr>
      <vt:lpstr>Presentación de PowerPoint</vt:lpstr>
      <vt:lpstr>Presentación de PowerPoint</vt:lpstr>
      <vt:lpstr>14. LISTA DE CAMBIOS REALIZADOS A LA ESTRUCTURA DEL PROYECTO INTERDISCIPLINARIO ORIGINAL.</vt:lpstr>
      <vt:lpstr>Presentación de PowerPoint</vt:lpstr>
    </vt:vector>
  </TitlesOfParts>
  <Company>UNAM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Berenice Romero Robles</dc:creator>
  <cp:lastModifiedBy>CARMEN BERENICE ROBLEDO ROBLES</cp:lastModifiedBy>
  <cp:revision>330</cp:revision>
  <dcterms:created xsi:type="dcterms:W3CDTF">2018-06-22T18:42:28Z</dcterms:created>
  <dcterms:modified xsi:type="dcterms:W3CDTF">2019-09-25T13:23:56Z</dcterms:modified>
</cp:coreProperties>
</file>