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91"/>
  </p:notesMasterIdLst>
  <p:handoutMasterIdLst>
    <p:handoutMasterId r:id="rId92"/>
  </p:handoutMasterIdLst>
  <p:sldIdLst>
    <p:sldId id="280" r:id="rId2"/>
    <p:sldId id="256" r:id="rId3"/>
    <p:sldId id="282" r:id="rId4"/>
    <p:sldId id="258" r:id="rId5"/>
    <p:sldId id="259" r:id="rId6"/>
    <p:sldId id="394" r:id="rId7"/>
    <p:sldId id="395" r:id="rId8"/>
    <p:sldId id="396" r:id="rId9"/>
    <p:sldId id="398" r:id="rId10"/>
    <p:sldId id="257" r:id="rId11"/>
    <p:sldId id="400" r:id="rId12"/>
    <p:sldId id="266" r:id="rId13"/>
    <p:sldId id="267" r:id="rId14"/>
    <p:sldId id="268" r:id="rId15"/>
    <p:sldId id="264" r:id="rId16"/>
    <p:sldId id="265" r:id="rId17"/>
    <p:sldId id="270" r:id="rId18"/>
    <p:sldId id="271" r:id="rId19"/>
    <p:sldId id="278" r:id="rId20"/>
    <p:sldId id="262" r:id="rId21"/>
    <p:sldId id="273" r:id="rId22"/>
    <p:sldId id="274" r:id="rId23"/>
    <p:sldId id="275" r:id="rId24"/>
    <p:sldId id="276" r:id="rId25"/>
    <p:sldId id="277" r:id="rId26"/>
    <p:sldId id="286" r:id="rId27"/>
    <p:sldId id="287" r:id="rId28"/>
    <p:sldId id="288" r:id="rId29"/>
    <p:sldId id="279" r:id="rId30"/>
    <p:sldId id="284" r:id="rId31"/>
    <p:sldId id="285" r:id="rId32"/>
    <p:sldId id="283" r:id="rId33"/>
    <p:sldId id="401" r:id="rId34"/>
    <p:sldId id="402" r:id="rId35"/>
    <p:sldId id="299" r:id="rId36"/>
    <p:sldId id="300" r:id="rId37"/>
    <p:sldId id="301" r:id="rId38"/>
    <p:sldId id="289"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403" r:id="rId53"/>
    <p:sldId id="404" r:id="rId54"/>
    <p:sldId id="405" r:id="rId55"/>
    <p:sldId id="406" r:id="rId56"/>
    <p:sldId id="260" r:id="rId57"/>
    <p:sldId id="261" r:id="rId58"/>
    <p:sldId id="407" r:id="rId59"/>
    <p:sldId id="263" r:id="rId60"/>
    <p:sldId id="408" r:id="rId61"/>
    <p:sldId id="409" r:id="rId62"/>
    <p:sldId id="410" r:id="rId63"/>
    <p:sldId id="411" r:id="rId64"/>
    <p:sldId id="412" r:id="rId65"/>
    <p:sldId id="269" r:id="rId66"/>
    <p:sldId id="413" r:id="rId67"/>
    <p:sldId id="414" r:id="rId68"/>
    <p:sldId id="272" r:id="rId69"/>
    <p:sldId id="415" r:id="rId70"/>
    <p:sldId id="416" r:id="rId71"/>
    <p:sldId id="417" r:id="rId72"/>
    <p:sldId id="418" r:id="rId73"/>
    <p:sldId id="419" r:id="rId74"/>
    <p:sldId id="420" r:id="rId75"/>
    <p:sldId id="421" r:id="rId76"/>
    <p:sldId id="422" r:id="rId77"/>
    <p:sldId id="281" r:id="rId78"/>
    <p:sldId id="423" r:id="rId79"/>
    <p:sldId id="424" r:id="rId80"/>
    <p:sldId id="425" r:id="rId81"/>
    <p:sldId id="315" r:id="rId82"/>
    <p:sldId id="316" r:id="rId83"/>
    <p:sldId id="427" r:id="rId84"/>
    <p:sldId id="428" r:id="rId85"/>
    <p:sldId id="429" r:id="rId86"/>
    <p:sldId id="430" r:id="rId87"/>
    <p:sldId id="431" r:id="rId88"/>
    <p:sldId id="432" r:id="rId89"/>
    <p:sldId id="426" r:id="rId90"/>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3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4" autoAdjust="0"/>
    <p:restoredTop sz="94586" autoAdjust="0"/>
  </p:normalViewPr>
  <p:slideViewPr>
    <p:cSldViewPr snapToGrid="0">
      <p:cViewPr varScale="1">
        <p:scale>
          <a:sx n="95" d="100"/>
          <a:sy n="95" d="100"/>
        </p:scale>
        <p:origin x="216" y="4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8.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8.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AD5D7-945D-44E3-A133-D37C1F6C01B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C38038C-CF82-49FA-B199-D71A54B077E1}">
      <dgm:prSet custT="1"/>
      <dgm:spPr/>
      <dgm:t>
        <a:bodyPr/>
        <a:lstStyle/>
        <a:p>
          <a:pPr>
            <a:defRPr cap="all"/>
          </a:pPr>
          <a:r>
            <a:rPr lang="es-MX" sz="1600" dirty="0"/>
            <a:t>Fecha de Inicio: 9 de septiembre 2019</a:t>
          </a:r>
          <a:r>
            <a:rPr lang="es-MX" sz="2500" dirty="0"/>
            <a:t>	</a:t>
          </a:r>
          <a:endParaRPr lang="en-US" sz="2500" dirty="0"/>
        </a:p>
      </dgm:t>
    </dgm:pt>
    <dgm:pt modelId="{2F309F65-E0CB-4A49-AEE3-DE5D416C2B6E}" type="parTrans" cxnId="{8802B53C-F456-4359-A051-3D110F36356A}">
      <dgm:prSet/>
      <dgm:spPr/>
      <dgm:t>
        <a:bodyPr/>
        <a:lstStyle/>
        <a:p>
          <a:endParaRPr lang="en-US"/>
        </a:p>
      </dgm:t>
    </dgm:pt>
    <dgm:pt modelId="{B65C656F-5D7C-417C-8A34-869167D3E63F}" type="sibTrans" cxnId="{8802B53C-F456-4359-A051-3D110F36356A}">
      <dgm:prSet/>
      <dgm:spPr/>
      <dgm:t>
        <a:bodyPr/>
        <a:lstStyle/>
        <a:p>
          <a:endParaRPr lang="en-US"/>
        </a:p>
      </dgm:t>
    </dgm:pt>
    <dgm:pt modelId="{884909DC-2DAF-454B-868F-AF65CE2BBEDC}">
      <dgm:prSet custT="1"/>
      <dgm:spPr/>
      <dgm:t>
        <a:bodyPr/>
        <a:lstStyle/>
        <a:p>
          <a:pPr>
            <a:defRPr cap="all"/>
          </a:pPr>
          <a:r>
            <a:rPr lang="es-MX" sz="1600" dirty="0"/>
            <a:t>Fecha de Término: 24 de febrero 2020</a:t>
          </a:r>
          <a:r>
            <a:rPr lang="es-MX" sz="2500" dirty="0"/>
            <a:t>	</a:t>
          </a:r>
          <a:endParaRPr lang="en-US" sz="2500" dirty="0"/>
        </a:p>
      </dgm:t>
    </dgm:pt>
    <dgm:pt modelId="{744EC251-54BF-4651-BC63-25819024B479}" type="parTrans" cxnId="{2053D7A2-6B17-4372-80FA-563A1E3340BA}">
      <dgm:prSet/>
      <dgm:spPr/>
      <dgm:t>
        <a:bodyPr/>
        <a:lstStyle/>
        <a:p>
          <a:endParaRPr lang="en-US"/>
        </a:p>
      </dgm:t>
    </dgm:pt>
    <dgm:pt modelId="{136BD62C-B3AC-4C8D-A95F-F2D363B97397}" type="sibTrans" cxnId="{2053D7A2-6B17-4372-80FA-563A1E3340BA}">
      <dgm:prSet/>
      <dgm:spPr/>
      <dgm:t>
        <a:bodyPr/>
        <a:lstStyle/>
        <a:p>
          <a:endParaRPr lang="en-US"/>
        </a:p>
      </dgm:t>
    </dgm:pt>
    <dgm:pt modelId="{31496578-E163-4DFA-B1B6-662139D87A3C}" type="pres">
      <dgm:prSet presAssocID="{C10AD5D7-945D-44E3-A133-D37C1F6C01BB}" presName="root" presStyleCnt="0">
        <dgm:presLayoutVars>
          <dgm:dir/>
          <dgm:resizeHandles val="exact"/>
        </dgm:presLayoutVars>
      </dgm:prSet>
      <dgm:spPr/>
    </dgm:pt>
    <dgm:pt modelId="{75216BF3-E1F7-44C5-A516-6104CF15D694}" type="pres">
      <dgm:prSet presAssocID="{FC38038C-CF82-49FA-B199-D71A54B077E1}" presName="compNode" presStyleCnt="0"/>
      <dgm:spPr/>
    </dgm:pt>
    <dgm:pt modelId="{C084DA7D-00A4-4D2B-BF9F-D0911C9E63CA}" type="pres">
      <dgm:prSet presAssocID="{FC38038C-CF82-49FA-B199-D71A54B077E1}" presName="iconBgRect" presStyleLbl="bgShp" presStyleIdx="0" presStyleCnt="2"/>
      <dgm:spPr/>
    </dgm:pt>
    <dgm:pt modelId="{D99EB967-9B10-4B35-B04C-8642E316D98F}" type="pres">
      <dgm:prSet presAssocID="{FC38038C-CF82-49FA-B199-D71A54B077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23DDF1CF-E815-48B0-AF63-4A034D233280}" type="pres">
      <dgm:prSet presAssocID="{FC38038C-CF82-49FA-B199-D71A54B077E1}" presName="spaceRect" presStyleCnt="0"/>
      <dgm:spPr/>
    </dgm:pt>
    <dgm:pt modelId="{43BD62BA-000F-4A13-B10F-B1F5E7EAD3ED}" type="pres">
      <dgm:prSet presAssocID="{FC38038C-CF82-49FA-B199-D71A54B077E1}" presName="textRect" presStyleLbl="revTx" presStyleIdx="0" presStyleCnt="2" custScaleX="152299">
        <dgm:presLayoutVars>
          <dgm:chMax val="1"/>
          <dgm:chPref val="1"/>
        </dgm:presLayoutVars>
      </dgm:prSet>
      <dgm:spPr/>
    </dgm:pt>
    <dgm:pt modelId="{35AD0CAF-DDF2-4F91-AE23-F38A84B9741D}" type="pres">
      <dgm:prSet presAssocID="{B65C656F-5D7C-417C-8A34-869167D3E63F}" presName="sibTrans" presStyleCnt="0"/>
      <dgm:spPr/>
    </dgm:pt>
    <dgm:pt modelId="{B60AC890-BDE0-466E-AA8B-E7C60144BE2A}" type="pres">
      <dgm:prSet presAssocID="{884909DC-2DAF-454B-868F-AF65CE2BBEDC}" presName="compNode" presStyleCnt="0"/>
      <dgm:spPr/>
    </dgm:pt>
    <dgm:pt modelId="{B50A1A7E-DB7D-4260-AF3A-E0C736AB8BE0}" type="pres">
      <dgm:prSet presAssocID="{884909DC-2DAF-454B-868F-AF65CE2BBEDC}" presName="iconBgRect" presStyleLbl="bgShp" presStyleIdx="1" presStyleCnt="2"/>
      <dgm:spPr/>
    </dgm:pt>
    <dgm:pt modelId="{90F53BBD-F411-4DDA-9F4B-487EF1E7698F}" type="pres">
      <dgm:prSet presAssocID="{884909DC-2DAF-454B-868F-AF65CE2BBED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D3118626-A5DE-4CBE-A95E-E40E8D1348EE}" type="pres">
      <dgm:prSet presAssocID="{884909DC-2DAF-454B-868F-AF65CE2BBEDC}" presName="spaceRect" presStyleCnt="0"/>
      <dgm:spPr/>
    </dgm:pt>
    <dgm:pt modelId="{C8A1104E-A8A6-4032-800C-C6865377ADE9}" type="pres">
      <dgm:prSet presAssocID="{884909DC-2DAF-454B-868F-AF65CE2BBEDC}" presName="textRect" presStyleLbl="revTx" presStyleIdx="1" presStyleCnt="2" custScaleX="113864">
        <dgm:presLayoutVars>
          <dgm:chMax val="1"/>
          <dgm:chPref val="1"/>
        </dgm:presLayoutVars>
      </dgm:prSet>
      <dgm:spPr/>
    </dgm:pt>
  </dgm:ptLst>
  <dgm:cxnLst>
    <dgm:cxn modelId="{8802B53C-F456-4359-A051-3D110F36356A}" srcId="{C10AD5D7-945D-44E3-A133-D37C1F6C01BB}" destId="{FC38038C-CF82-49FA-B199-D71A54B077E1}" srcOrd="0" destOrd="0" parTransId="{2F309F65-E0CB-4A49-AEE3-DE5D416C2B6E}" sibTransId="{B65C656F-5D7C-417C-8A34-869167D3E63F}"/>
    <dgm:cxn modelId="{2C511C4C-5993-44F4-887B-3B5B8F6B6E04}" type="presOf" srcId="{C10AD5D7-945D-44E3-A133-D37C1F6C01BB}" destId="{31496578-E163-4DFA-B1B6-662139D87A3C}" srcOrd="0" destOrd="0" presId="urn:microsoft.com/office/officeart/2018/5/layout/IconCircleLabelList"/>
    <dgm:cxn modelId="{2053D7A2-6B17-4372-80FA-563A1E3340BA}" srcId="{C10AD5D7-945D-44E3-A133-D37C1F6C01BB}" destId="{884909DC-2DAF-454B-868F-AF65CE2BBEDC}" srcOrd="1" destOrd="0" parTransId="{744EC251-54BF-4651-BC63-25819024B479}" sibTransId="{136BD62C-B3AC-4C8D-A95F-F2D363B97397}"/>
    <dgm:cxn modelId="{A03410A4-1747-4BAE-8125-B451A1CD93E3}" type="presOf" srcId="{884909DC-2DAF-454B-868F-AF65CE2BBEDC}" destId="{C8A1104E-A8A6-4032-800C-C6865377ADE9}" srcOrd="0" destOrd="0" presId="urn:microsoft.com/office/officeart/2018/5/layout/IconCircleLabelList"/>
    <dgm:cxn modelId="{2BE161D8-1F68-4C6D-8E53-CB5983299097}" type="presOf" srcId="{FC38038C-CF82-49FA-B199-D71A54B077E1}" destId="{43BD62BA-000F-4A13-B10F-B1F5E7EAD3ED}" srcOrd="0" destOrd="0" presId="urn:microsoft.com/office/officeart/2018/5/layout/IconCircleLabelList"/>
    <dgm:cxn modelId="{7013AAF6-CD42-416B-B019-7B3ADAC75A91}" type="presParOf" srcId="{31496578-E163-4DFA-B1B6-662139D87A3C}" destId="{75216BF3-E1F7-44C5-A516-6104CF15D694}" srcOrd="0" destOrd="0" presId="urn:microsoft.com/office/officeart/2018/5/layout/IconCircleLabelList"/>
    <dgm:cxn modelId="{E4739BE1-D7C3-49DE-AE9A-6FD56046FE47}" type="presParOf" srcId="{75216BF3-E1F7-44C5-A516-6104CF15D694}" destId="{C084DA7D-00A4-4D2B-BF9F-D0911C9E63CA}" srcOrd="0" destOrd="0" presId="urn:microsoft.com/office/officeart/2018/5/layout/IconCircleLabelList"/>
    <dgm:cxn modelId="{D16EECE5-48A6-47FA-9C8D-400CE24FB648}" type="presParOf" srcId="{75216BF3-E1F7-44C5-A516-6104CF15D694}" destId="{D99EB967-9B10-4B35-B04C-8642E316D98F}" srcOrd="1" destOrd="0" presId="urn:microsoft.com/office/officeart/2018/5/layout/IconCircleLabelList"/>
    <dgm:cxn modelId="{1EC3CE20-1CA1-409D-AD6C-DEBF81BE8E1A}" type="presParOf" srcId="{75216BF3-E1F7-44C5-A516-6104CF15D694}" destId="{23DDF1CF-E815-48B0-AF63-4A034D233280}" srcOrd="2" destOrd="0" presId="urn:microsoft.com/office/officeart/2018/5/layout/IconCircleLabelList"/>
    <dgm:cxn modelId="{6325DFEA-F064-486E-85E8-F24EDD7CB177}" type="presParOf" srcId="{75216BF3-E1F7-44C5-A516-6104CF15D694}" destId="{43BD62BA-000F-4A13-B10F-B1F5E7EAD3ED}" srcOrd="3" destOrd="0" presId="urn:microsoft.com/office/officeart/2018/5/layout/IconCircleLabelList"/>
    <dgm:cxn modelId="{6972EF3B-AC47-4FB3-A3ED-B6AFB13F536A}" type="presParOf" srcId="{31496578-E163-4DFA-B1B6-662139D87A3C}" destId="{35AD0CAF-DDF2-4F91-AE23-F38A84B9741D}" srcOrd="1" destOrd="0" presId="urn:microsoft.com/office/officeart/2018/5/layout/IconCircleLabelList"/>
    <dgm:cxn modelId="{5C43CA3F-55CB-4A21-B18A-1A6E38E09EA7}" type="presParOf" srcId="{31496578-E163-4DFA-B1B6-662139D87A3C}" destId="{B60AC890-BDE0-466E-AA8B-E7C60144BE2A}" srcOrd="2" destOrd="0" presId="urn:microsoft.com/office/officeart/2018/5/layout/IconCircleLabelList"/>
    <dgm:cxn modelId="{36B41F78-199D-47D1-B4F1-C5990BD1D9DE}" type="presParOf" srcId="{B60AC890-BDE0-466E-AA8B-E7C60144BE2A}" destId="{B50A1A7E-DB7D-4260-AF3A-E0C736AB8BE0}" srcOrd="0" destOrd="0" presId="urn:microsoft.com/office/officeart/2018/5/layout/IconCircleLabelList"/>
    <dgm:cxn modelId="{B09DE118-68ED-4D96-AC5A-C3744912865A}" type="presParOf" srcId="{B60AC890-BDE0-466E-AA8B-E7C60144BE2A}" destId="{90F53BBD-F411-4DDA-9F4B-487EF1E7698F}" srcOrd="1" destOrd="0" presId="urn:microsoft.com/office/officeart/2018/5/layout/IconCircleLabelList"/>
    <dgm:cxn modelId="{26303AB4-055E-4B29-8E8E-8D969A3EDB8A}" type="presParOf" srcId="{B60AC890-BDE0-466E-AA8B-E7C60144BE2A}" destId="{D3118626-A5DE-4CBE-A95E-E40E8D1348EE}" srcOrd="2" destOrd="0" presId="urn:microsoft.com/office/officeart/2018/5/layout/IconCircleLabelList"/>
    <dgm:cxn modelId="{96C50E6E-AE28-4DB0-B2C1-B641C3F8EED0}" type="presParOf" srcId="{B60AC890-BDE0-466E-AA8B-E7C60144BE2A}" destId="{C8A1104E-A8A6-4032-800C-C6865377ADE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7B06D-2422-4B7D-961C-498C784FC16A}" type="doc">
      <dgm:prSet loTypeId="urn:microsoft.com/office/officeart/2005/8/layout/bProcess4" loCatId="process" qsTypeId="urn:microsoft.com/office/officeart/2005/8/quickstyle/simple5" qsCatId="simple" csTypeId="urn:microsoft.com/office/officeart/2005/8/colors/colorful1" csCatId="colorful"/>
      <dgm:spPr/>
      <dgm:t>
        <a:bodyPr/>
        <a:lstStyle/>
        <a:p>
          <a:endParaRPr lang="en-US"/>
        </a:p>
      </dgm:t>
    </dgm:pt>
    <dgm:pt modelId="{207972AF-A288-4DAB-AD7F-5459EB70E3E0}">
      <dgm:prSet/>
      <dgm:spPr/>
      <dgm:t>
        <a:bodyPr/>
        <a:lstStyle/>
        <a:p>
          <a:r>
            <a:rPr lang="es-ES_tradnl"/>
            <a:t>¿Qué es el machismo y cómo está presente en la interacción social? ¿Cómo los medios de comunicación favorecen la conducta machista?</a:t>
          </a:r>
          <a:endParaRPr lang="en-US"/>
        </a:p>
      </dgm:t>
    </dgm:pt>
    <dgm:pt modelId="{D00EB4BF-B154-4071-8431-AD88D0C11CC5}" type="parTrans" cxnId="{A968B57D-7001-4112-8ED3-769EAEA51A48}">
      <dgm:prSet/>
      <dgm:spPr/>
      <dgm:t>
        <a:bodyPr/>
        <a:lstStyle/>
        <a:p>
          <a:endParaRPr lang="en-US"/>
        </a:p>
      </dgm:t>
    </dgm:pt>
    <dgm:pt modelId="{EE2DC383-8428-42B7-91D6-1FD6C162CC84}" type="sibTrans" cxnId="{A968B57D-7001-4112-8ED3-769EAEA51A48}">
      <dgm:prSet/>
      <dgm:spPr/>
      <dgm:t>
        <a:bodyPr/>
        <a:lstStyle/>
        <a:p>
          <a:endParaRPr lang="en-US"/>
        </a:p>
      </dgm:t>
    </dgm:pt>
    <dgm:pt modelId="{DCD7CA6C-CC37-4856-9595-4C3C1AE0D7C1}">
      <dgm:prSet/>
      <dgm:spPr/>
      <dgm:t>
        <a:bodyPr/>
        <a:lstStyle/>
        <a:p>
          <a:r>
            <a:rPr lang="es-ES_tradnl"/>
            <a:t>¿Cuál es la legislación actual con respecto al machismo en México?</a:t>
          </a:r>
          <a:endParaRPr lang="en-US"/>
        </a:p>
      </dgm:t>
    </dgm:pt>
    <dgm:pt modelId="{B102F774-B159-4B97-8BA4-2BCC12774F30}" type="parTrans" cxnId="{5C4706A5-0E66-406C-A76B-82B04B208234}">
      <dgm:prSet/>
      <dgm:spPr/>
      <dgm:t>
        <a:bodyPr/>
        <a:lstStyle/>
        <a:p>
          <a:endParaRPr lang="en-US"/>
        </a:p>
      </dgm:t>
    </dgm:pt>
    <dgm:pt modelId="{310CD93E-88F5-4E19-A64C-5420CCCA9AC3}" type="sibTrans" cxnId="{5C4706A5-0E66-406C-A76B-82B04B208234}">
      <dgm:prSet/>
      <dgm:spPr/>
      <dgm:t>
        <a:bodyPr/>
        <a:lstStyle/>
        <a:p>
          <a:endParaRPr lang="en-US"/>
        </a:p>
      </dgm:t>
    </dgm:pt>
    <dgm:pt modelId="{15D99409-924C-415D-8C4F-2700171572EC}">
      <dgm:prSet/>
      <dgm:spPr/>
      <dgm:t>
        <a:bodyPr/>
        <a:lstStyle/>
        <a:p>
          <a:r>
            <a:rPr lang="es-ES_tradnl"/>
            <a:t>¿El nivel de instrucción en el caso de las mujeres influye en su tolerancia ante las conductas machistas de sus parejas y de la sociedad?</a:t>
          </a:r>
          <a:endParaRPr lang="en-US"/>
        </a:p>
      </dgm:t>
    </dgm:pt>
    <dgm:pt modelId="{E394D006-7A21-4C8B-8C24-E744BB791CB3}" type="parTrans" cxnId="{AC053DEA-D9C8-4B74-BBF6-BA050C5889FB}">
      <dgm:prSet/>
      <dgm:spPr/>
      <dgm:t>
        <a:bodyPr/>
        <a:lstStyle/>
        <a:p>
          <a:endParaRPr lang="en-US"/>
        </a:p>
      </dgm:t>
    </dgm:pt>
    <dgm:pt modelId="{ADBD8F38-736E-4DD9-83D9-138E5B5F5D50}" type="sibTrans" cxnId="{AC053DEA-D9C8-4B74-BBF6-BA050C5889FB}">
      <dgm:prSet/>
      <dgm:spPr/>
      <dgm:t>
        <a:bodyPr/>
        <a:lstStyle/>
        <a:p>
          <a:endParaRPr lang="en-US"/>
        </a:p>
      </dgm:t>
    </dgm:pt>
    <dgm:pt modelId="{C421D822-B63E-4BB3-8F25-41FC61AA7562}">
      <dgm:prSet/>
      <dgm:spPr/>
      <dgm:t>
        <a:bodyPr/>
        <a:lstStyle/>
        <a:p>
          <a:r>
            <a:rPr lang="es-ES_tradnl"/>
            <a:t>¿Incide la literatura en el comportamiento femenino?</a:t>
          </a:r>
          <a:endParaRPr lang="en-US"/>
        </a:p>
      </dgm:t>
    </dgm:pt>
    <dgm:pt modelId="{A09E179A-FE13-41AD-8858-795E2D581F36}" type="parTrans" cxnId="{F7E34F5C-F2AD-4785-874E-67F6D8B02648}">
      <dgm:prSet/>
      <dgm:spPr/>
      <dgm:t>
        <a:bodyPr/>
        <a:lstStyle/>
        <a:p>
          <a:endParaRPr lang="en-US"/>
        </a:p>
      </dgm:t>
    </dgm:pt>
    <dgm:pt modelId="{AE904EF7-CF31-4898-9A1B-93B9964465F9}" type="sibTrans" cxnId="{F7E34F5C-F2AD-4785-874E-67F6D8B02648}">
      <dgm:prSet/>
      <dgm:spPr/>
      <dgm:t>
        <a:bodyPr/>
        <a:lstStyle/>
        <a:p>
          <a:endParaRPr lang="en-US"/>
        </a:p>
      </dgm:t>
    </dgm:pt>
    <dgm:pt modelId="{090632B6-33B4-BB44-828A-E23B412C19DE}" type="pres">
      <dgm:prSet presAssocID="{72D7B06D-2422-4B7D-961C-498C784FC16A}" presName="Name0" presStyleCnt="0">
        <dgm:presLayoutVars>
          <dgm:dir/>
          <dgm:resizeHandles/>
        </dgm:presLayoutVars>
      </dgm:prSet>
      <dgm:spPr/>
    </dgm:pt>
    <dgm:pt modelId="{8A0EA547-AC0C-284A-831A-7DBF55FC128A}" type="pres">
      <dgm:prSet presAssocID="{207972AF-A288-4DAB-AD7F-5459EB70E3E0}" presName="compNode" presStyleCnt="0"/>
      <dgm:spPr/>
    </dgm:pt>
    <dgm:pt modelId="{8C32963F-567C-4C41-8EEF-BD2F304EC7D5}" type="pres">
      <dgm:prSet presAssocID="{207972AF-A288-4DAB-AD7F-5459EB70E3E0}" presName="dummyConnPt" presStyleCnt="0"/>
      <dgm:spPr/>
    </dgm:pt>
    <dgm:pt modelId="{E5F35FA6-63B5-1548-8678-EBF04B00D67C}" type="pres">
      <dgm:prSet presAssocID="{207972AF-A288-4DAB-AD7F-5459EB70E3E0}" presName="node" presStyleLbl="node1" presStyleIdx="0" presStyleCnt="4">
        <dgm:presLayoutVars>
          <dgm:bulletEnabled val="1"/>
        </dgm:presLayoutVars>
      </dgm:prSet>
      <dgm:spPr/>
    </dgm:pt>
    <dgm:pt modelId="{7F5C85C1-96EF-9E49-8BB1-15A6B8D6C536}" type="pres">
      <dgm:prSet presAssocID="{EE2DC383-8428-42B7-91D6-1FD6C162CC84}" presName="sibTrans" presStyleLbl="bgSibTrans2D1" presStyleIdx="0" presStyleCnt="3"/>
      <dgm:spPr/>
    </dgm:pt>
    <dgm:pt modelId="{A128A4AE-3C22-7740-A7FD-BBA74CE3D06A}" type="pres">
      <dgm:prSet presAssocID="{DCD7CA6C-CC37-4856-9595-4C3C1AE0D7C1}" presName="compNode" presStyleCnt="0"/>
      <dgm:spPr/>
    </dgm:pt>
    <dgm:pt modelId="{BB91218A-7DD1-8146-A49F-62047DF10A51}" type="pres">
      <dgm:prSet presAssocID="{DCD7CA6C-CC37-4856-9595-4C3C1AE0D7C1}" presName="dummyConnPt" presStyleCnt="0"/>
      <dgm:spPr/>
    </dgm:pt>
    <dgm:pt modelId="{3F643B6F-17A5-FC44-B77B-311AE70E6795}" type="pres">
      <dgm:prSet presAssocID="{DCD7CA6C-CC37-4856-9595-4C3C1AE0D7C1}" presName="node" presStyleLbl="node1" presStyleIdx="1" presStyleCnt="4">
        <dgm:presLayoutVars>
          <dgm:bulletEnabled val="1"/>
        </dgm:presLayoutVars>
      </dgm:prSet>
      <dgm:spPr/>
    </dgm:pt>
    <dgm:pt modelId="{055A9F41-3AE3-9441-9130-155D9E4407C9}" type="pres">
      <dgm:prSet presAssocID="{310CD93E-88F5-4E19-A64C-5420CCCA9AC3}" presName="sibTrans" presStyleLbl="bgSibTrans2D1" presStyleIdx="1" presStyleCnt="3"/>
      <dgm:spPr/>
    </dgm:pt>
    <dgm:pt modelId="{3ECBE515-0BC2-1D4E-9134-95156E5A9F29}" type="pres">
      <dgm:prSet presAssocID="{15D99409-924C-415D-8C4F-2700171572EC}" presName="compNode" presStyleCnt="0"/>
      <dgm:spPr/>
    </dgm:pt>
    <dgm:pt modelId="{DC54E1A7-181B-0D43-ACF5-C881BAC3BA3C}" type="pres">
      <dgm:prSet presAssocID="{15D99409-924C-415D-8C4F-2700171572EC}" presName="dummyConnPt" presStyleCnt="0"/>
      <dgm:spPr/>
    </dgm:pt>
    <dgm:pt modelId="{57B52D1F-389C-6E44-9579-7B32FD67B5E0}" type="pres">
      <dgm:prSet presAssocID="{15D99409-924C-415D-8C4F-2700171572EC}" presName="node" presStyleLbl="node1" presStyleIdx="2" presStyleCnt="4">
        <dgm:presLayoutVars>
          <dgm:bulletEnabled val="1"/>
        </dgm:presLayoutVars>
      </dgm:prSet>
      <dgm:spPr/>
    </dgm:pt>
    <dgm:pt modelId="{00670491-D5F5-274B-81A7-2041816CE928}" type="pres">
      <dgm:prSet presAssocID="{ADBD8F38-736E-4DD9-83D9-138E5B5F5D50}" presName="sibTrans" presStyleLbl="bgSibTrans2D1" presStyleIdx="2" presStyleCnt="3"/>
      <dgm:spPr/>
    </dgm:pt>
    <dgm:pt modelId="{68B97097-DE32-2543-AD8B-94BE20D85D1B}" type="pres">
      <dgm:prSet presAssocID="{C421D822-B63E-4BB3-8F25-41FC61AA7562}" presName="compNode" presStyleCnt="0"/>
      <dgm:spPr/>
    </dgm:pt>
    <dgm:pt modelId="{0D968645-AF96-5A4E-B1B5-0DBA32C71DCC}" type="pres">
      <dgm:prSet presAssocID="{C421D822-B63E-4BB3-8F25-41FC61AA7562}" presName="dummyConnPt" presStyleCnt="0"/>
      <dgm:spPr/>
    </dgm:pt>
    <dgm:pt modelId="{F367D98D-9CCD-C248-A63C-83903701855E}" type="pres">
      <dgm:prSet presAssocID="{C421D822-B63E-4BB3-8F25-41FC61AA7562}" presName="node" presStyleLbl="node1" presStyleIdx="3" presStyleCnt="4">
        <dgm:presLayoutVars>
          <dgm:bulletEnabled val="1"/>
        </dgm:presLayoutVars>
      </dgm:prSet>
      <dgm:spPr/>
    </dgm:pt>
  </dgm:ptLst>
  <dgm:cxnLst>
    <dgm:cxn modelId="{6C79C132-7F1C-254D-B6B2-E4B5CA306E75}" type="presOf" srcId="{72D7B06D-2422-4B7D-961C-498C784FC16A}" destId="{090632B6-33B4-BB44-828A-E23B412C19DE}" srcOrd="0" destOrd="0" presId="urn:microsoft.com/office/officeart/2005/8/layout/bProcess4"/>
    <dgm:cxn modelId="{F7E34F5C-F2AD-4785-874E-67F6D8B02648}" srcId="{72D7B06D-2422-4B7D-961C-498C784FC16A}" destId="{C421D822-B63E-4BB3-8F25-41FC61AA7562}" srcOrd="3" destOrd="0" parTransId="{A09E179A-FE13-41AD-8858-795E2D581F36}" sibTransId="{AE904EF7-CF31-4898-9A1B-93B9964465F9}"/>
    <dgm:cxn modelId="{A968B57D-7001-4112-8ED3-769EAEA51A48}" srcId="{72D7B06D-2422-4B7D-961C-498C784FC16A}" destId="{207972AF-A288-4DAB-AD7F-5459EB70E3E0}" srcOrd="0" destOrd="0" parTransId="{D00EB4BF-B154-4071-8431-AD88D0C11CC5}" sibTransId="{EE2DC383-8428-42B7-91D6-1FD6C162CC84}"/>
    <dgm:cxn modelId="{9773468B-511E-BF4E-AA46-0F9D079E11AA}" type="presOf" srcId="{15D99409-924C-415D-8C4F-2700171572EC}" destId="{57B52D1F-389C-6E44-9579-7B32FD67B5E0}" srcOrd="0" destOrd="0" presId="urn:microsoft.com/office/officeart/2005/8/layout/bProcess4"/>
    <dgm:cxn modelId="{FB01DE9E-100C-9743-B5D2-5E8DB02F07FE}" type="presOf" srcId="{310CD93E-88F5-4E19-A64C-5420CCCA9AC3}" destId="{055A9F41-3AE3-9441-9130-155D9E4407C9}" srcOrd="0" destOrd="0" presId="urn:microsoft.com/office/officeart/2005/8/layout/bProcess4"/>
    <dgm:cxn modelId="{5C4706A5-0E66-406C-A76B-82B04B208234}" srcId="{72D7B06D-2422-4B7D-961C-498C784FC16A}" destId="{DCD7CA6C-CC37-4856-9595-4C3C1AE0D7C1}" srcOrd="1" destOrd="0" parTransId="{B102F774-B159-4B97-8BA4-2BCC12774F30}" sibTransId="{310CD93E-88F5-4E19-A64C-5420CCCA9AC3}"/>
    <dgm:cxn modelId="{124357BB-580E-D04A-9481-F7EE3A13B158}" type="presOf" srcId="{C421D822-B63E-4BB3-8F25-41FC61AA7562}" destId="{F367D98D-9CCD-C248-A63C-83903701855E}" srcOrd="0" destOrd="0" presId="urn:microsoft.com/office/officeart/2005/8/layout/bProcess4"/>
    <dgm:cxn modelId="{F8D7D5D4-209D-1B4B-90B5-54EE45E60A42}" type="presOf" srcId="{ADBD8F38-736E-4DD9-83D9-138E5B5F5D50}" destId="{00670491-D5F5-274B-81A7-2041816CE928}" srcOrd="0" destOrd="0" presId="urn:microsoft.com/office/officeart/2005/8/layout/bProcess4"/>
    <dgm:cxn modelId="{84D573DB-CF44-4946-954E-997745642D4F}" type="presOf" srcId="{207972AF-A288-4DAB-AD7F-5459EB70E3E0}" destId="{E5F35FA6-63B5-1548-8678-EBF04B00D67C}" srcOrd="0" destOrd="0" presId="urn:microsoft.com/office/officeart/2005/8/layout/bProcess4"/>
    <dgm:cxn modelId="{C4616CDE-91B1-F24F-923B-BBE3A9B1E7B2}" type="presOf" srcId="{EE2DC383-8428-42B7-91D6-1FD6C162CC84}" destId="{7F5C85C1-96EF-9E49-8BB1-15A6B8D6C536}" srcOrd="0" destOrd="0" presId="urn:microsoft.com/office/officeart/2005/8/layout/bProcess4"/>
    <dgm:cxn modelId="{07ED78E2-D5DC-D748-97C2-79D3C3DCF665}" type="presOf" srcId="{DCD7CA6C-CC37-4856-9595-4C3C1AE0D7C1}" destId="{3F643B6F-17A5-FC44-B77B-311AE70E6795}" srcOrd="0" destOrd="0" presId="urn:microsoft.com/office/officeart/2005/8/layout/bProcess4"/>
    <dgm:cxn modelId="{AC053DEA-D9C8-4B74-BBF6-BA050C5889FB}" srcId="{72D7B06D-2422-4B7D-961C-498C784FC16A}" destId="{15D99409-924C-415D-8C4F-2700171572EC}" srcOrd="2" destOrd="0" parTransId="{E394D006-7A21-4C8B-8C24-E744BB791CB3}" sibTransId="{ADBD8F38-736E-4DD9-83D9-138E5B5F5D50}"/>
    <dgm:cxn modelId="{A9F56A69-8CA8-6F4F-AF43-CCEB9AAE83C1}" type="presParOf" srcId="{090632B6-33B4-BB44-828A-E23B412C19DE}" destId="{8A0EA547-AC0C-284A-831A-7DBF55FC128A}" srcOrd="0" destOrd="0" presId="urn:microsoft.com/office/officeart/2005/8/layout/bProcess4"/>
    <dgm:cxn modelId="{4DB50F71-FD6C-7945-A88A-8505DED0D7E2}" type="presParOf" srcId="{8A0EA547-AC0C-284A-831A-7DBF55FC128A}" destId="{8C32963F-567C-4C41-8EEF-BD2F304EC7D5}" srcOrd="0" destOrd="0" presId="urn:microsoft.com/office/officeart/2005/8/layout/bProcess4"/>
    <dgm:cxn modelId="{37936ADF-934F-6043-BBB5-E07C56CA5DA2}" type="presParOf" srcId="{8A0EA547-AC0C-284A-831A-7DBF55FC128A}" destId="{E5F35FA6-63B5-1548-8678-EBF04B00D67C}" srcOrd="1" destOrd="0" presId="urn:microsoft.com/office/officeart/2005/8/layout/bProcess4"/>
    <dgm:cxn modelId="{BA6D3A73-264B-0346-8C30-B095E5C071DD}" type="presParOf" srcId="{090632B6-33B4-BB44-828A-E23B412C19DE}" destId="{7F5C85C1-96EF-9E49-8BB1-15A6B8D6C536}" srcOrd="1" destOrd="0" presId="urn:microsoft.com/office/officeart/2005/8/layout/bProcess4"/>
    <dgm:cxn modelId="{A7607040-D237-0241-82AE-71B30B299637}" type="presParOf" srcId="{090632B6-33B4-BB44-828A-E23B412C19DE}" destId="{A128A4AE-3C22-7740-A7FD-BBA74CE3D06A}" srcOrd="2" destOrd="0" presId="urn:microsoft.com/office/officeart/2005/8/layout/bProcess4"/>
    <dgm:cxn modelId="{82E9A497-6E5B-E349-9A53-6F5D0110B17F}" type="presParOf" srcId="{A128A4AE-3C22-7740-A7FD-BBA74CE3D06A}" destId="{BB91218A-7DD1-8146-A49F-62047DF10A51}" srcOrd="0" destOrd="0" presId="urn:microsoft.com/office/officeart/2005/8/layout/bProcess4"/>
    <dgm:cxn modelId="{1966CFBD-BECD-124F-AA80-070D81B96743}" type="presParOf" srcId="{A128A4AE-3C22-7740-A7FD-BBA74CE3D06A}" destId="{3F643B6F-17A5-FC44-B77B-311AE70E6795}" srcOrd="1" destOrd="0" presId="urn:microsoft.com/office/officeart/2005/8/layout/bProcess4"/>
    <dgm:cxn modelId="{E5BE21A9-1C15-5B46-B5F4-24876048B3A1}" type="presParOf" srcId="{090632B6-33B4-BB44-828A-E23B412C19DE}" destId="{055A9F41-3AE3-9441-9130-155D9E4407C9}" srcOrd="3" destOrd="0" presId="urn:microsoft.com/office/officeart/2005/8/layout/bProcess4"/>
    <dgm:cxn modelId="{43C35B40-D80F-0D43-943F-9307C63770E5}" type="presParOf" srcId="{090632B6-33B4-BB44-828A-E23B412C19DE}" destId="{3ECBE515-0BC2-1D4E-9134-95156E5A9F29}" srcOrd="4" destOrd="0" presId="urn:microsoft.com/office/officeart/2005/8/layout/bProcess4"/>
    <dgm:cxn modelId="{EB6D5FD7-33CA-DD46-BB00-93DA74D07AB3}" type="presParOf" srcId="{3ECBE515-0BC2-1D4E-9134-95156E5A9F29}" destId="{DC54E1A7-181B-0D43-ACF5-C881BAC3BA3C}" srcOrd="0" destOrd="0" presId="urn:microsoft.com/office/officeart/2005/8/layout/bProcess4"/>
    <dgm:cxn modelId="{3015B6B5-4469-884D-AE59-48E7CA8D1978}" type="presParOf" srcId="{3ECBE515-0BC2-1D4E-9134-95156E5A9F29}" destId="{57B52D1F-389C-6E44-9579-7B32FD67B5E0}" srcOrd="1" destOrd="0" presId="urn:microsoft.com/office/officeart/2005/8/layout/bProcess4"/>
    <dgm:cxn modelId="{49CFD47C-8D71-9F40-9376-F9A49199C697}" type="presParOf" srcId="{090632B6-33B4-BB44-828A-E23B412C19DE}" destId="{00670491-D5F5-274B-81A7-2041816CE928}" srcOrd="5" destOrd="0" presId="urn:microsoft.com/office/officeart/2005/8/layout/bProcess4"/>
    <dgm:cxn modelId="{FFA4EE11-38FB-C942-9524-FB33300CEEA3}" type="presParOf" srcId="{090632B6-33B4-BB44-828A-E23B412C19DE}" destId="{68B97097-DE32-2543-AD8B-94BE20D85D1B}" srcOrd="6" destOrd="0" presId="urn:microsoft.com/office/officeart/2005/8/layout/bProcess4"/>
    <dgm:cxn modelId="{7F5F6B82-3B06-434C-8014-CE8A4AC52B48}" type="presParOf" srcId="{68B97097-DE32-2543-AD8B-94BE20D85D1B}" destId="{0D968645-AF96-5A4E-B1B5-0DBA32C71DCC}" srcOrd="0" destOrd="0" presId="urn:microsoft.com/office/officeart/2005/8/layout/bProcess4"/>
    <dgm:cxn modelId="{5274CC61-B103-0547-94AC-275A7330E543}" type="presParOf" srcId="{68B97097-DE32-2543-AD8B-94BE20D85D1B}" destId="{F367D98D-9CCD-C248-A63C-83903701855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23575-2D09-4A43-806F-04ECB0B119CB}"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5BA8DDE2-529D-44BB-ADCA-CC5BD53F9343}">
      <dgm:prSet/>
      <dgm:spPr/>
      <dgm:t>
        <a:bodyPr/>
        <a:lstStyle/>
        <a:p>
          <a:r>
            <a:rPr lang="es-ES_tradnl"/>
            <a:t>Lectura en clase de algunos capítulos del libro de Castañeda, Marina.</a:t>
          </a:r>
          <a:endParaRPr lang="en-US"/>
        </a:p>
      </dgm:t>
    </dgm:pt>
    <dgm:pt modelId="{6F5090D3-AE13-4A72-A57D-06810729EA51}" type="parTrans" cxnId="{61667735-8389-4E84-8CF5-AE133B6AE34E}">
      <dgm:prSet/>
      <dgm:spPr/>
      <dgm:t>
        <a:bodyPr/>
        <a:lstStyle/>
        <a:p>
          <a:endParaRPr lang="en-US"/>
        </a:p>
      </dgm:t>
    </dgm:pt>
    <dgm:pt modelId="{2A81E73E-D0F4-45CB-8E21-671714C6BA30}" type="sibTrans" cxnId="{61667735-8389-4E84-8CF5-AE133B6AE34E}">
      <dgm:prSet/>
      <dgm:spPr/>
      <dgm:t>
        <a:bodyPr/>
        <a:lstStyle/>
        <a:p>
          <a:endParaRPr lang="en-US"/>
        </a:p>
      </dgm:t>
    </dgm:pt>
    <dgm:pt modelId="{0C769E86-664B-4279-875F-A1AD3F3CC7A8}">
      <dgm:prSet/>
      <dgm:spPr/>
      <dgm:t>
        <a:bodyPr/>
        <a:lstStyle/>
        <a:p>
          <a:r>
            <a:rPr lang="es-ES_tradnl"/>
            <a:t>Análisis de la lectura.</a:t>
          </a:r>
          <a:endParaRPr lang="en-US"/>
        </a:p>
      </dgm:t>
    </dgm:pt>
    <dgm:pt modelId="{3F992FC2-43FC-4E94-9ED8-777D07C501B1}" type="parTrans" cxnId="{F33BED97-1972-4329-95DF-DAEF4DB93FA4}">
      <dgm:prSet/>
      <dgm:spPr/>
      <dgm:t>
        <a:bodyPr/>
        <a:lstStyle/>
        <a:p>
          <a:endParaRPr lang="en-US"/>
        </a:p>
      </dgm:t>
    </dgm:pt>
    <dgm:pt modelId="{50EF7F1C-AABA-4F5A-8366-6FA314C0221F}" type="sibTrans" cxnId="{F33BED97-1972-4329-95DF-DAEF4DB93FA4}">
      <dgm:prSet/>
      <dgm:spPr/>
      <dgm:t>
        <a:bodyPr/>
        <a:lstStyle/>
        <a:p>
          <a:endParaRPr lang="en-US"/>
        </a:p>
      </dgm:t>
    </dgm:pt>
    <dgm:pt modelId="{41C70625-2F31-4B72-BE1D-1986807CAE40}">
      <dgm:prSet/>
      <dgm:spPr/>
      <dgm:t>
        <a:bodyPr/>
        <a:lstStyle/>
        <a:p>
          <a:r>
            <a:rPr lang="es-ES_tradnl"/>
            <a:t>Discusión de los tópicos tratados en ella. </a:t>
          </a:r>
          <a:endParaRPr lang="en-US"/>
        </a:p>
      </dgm:t>
    </dgm:pt>
    <dgm:pt modelId="{934DAD96-93AC-49E1-929D-79E47484DFD3}" type="parTrans" cxnId="{91A27BA7-E575-4544-977F-73A413BFF227}">
      <dgm:prSet/>
      <dgm:spPr/>
      <dgm:t>
        <a:bodyPr/>
        <a:lstStyle/>
        <a:p>
          <a:endParaRPr lang="en-US"/>
        </a:p>
      </dgm:t>
    </dgm:pt>
    <dgm:pt modelId="{F7446845-7D66-4AFE-ACA1-56F93D520681}" type="sibTrans" cxnId="{91A27BA7-E575-4544-977F-73A413BFF227}">
      <dgm:prSet/>
      <dgm:spPr/>
      <dgm:t>
        <a:bodyPr/>
        <a:lstStyle/>
        <a:p>
          <a:endParaRPr lang="en-US"/>
        </a:p>
      </dgm:t>
    </dgm:pt>
    <dgm:pt modelId="{0B8B1009-C5A8-4F3E-AC34-8A8094E59C2F}" type="pres">
      <dgm:prSet presAssocID="{9E923575-2D09-4A43-806F-04ECB0B119CB}" presName="root" presStyleCnt="0">
        <dgm:presLayoutVars>
          <dgm:dir/>
          <dgm:resizeHandles val="exact"/>
        </dgm:presLayoutVars>
      </dgm:prSet>
      <dgm:spPr/>
    </dgm:pt>
    <dgm:pt modelId="{2EC18767-C93E-4D64-9578-4C9768DDCA54}" type="pres">
      <dgm:prSet presAssocID="{9E923575-2D09-4A43-806F-04ECB0B119CB}" presName="container" presStyleCnt="0">
        <dgm:presLayoutVars>
          <dgm:dir/>
          <dgm:resizeHandles val="exact"/>
        </dgm:presLayoutVars>
      </dgm:prSet>
      <dgm:spPr/>
    </dgm:pt>
    <dgm:pt modelId="{BBFC1C8B-EA4F-4D91-AE69-80D0539E6D4E}" type="pres">
      <dgm:prSet presAssocID="{5BA8DDE2-529D-44BB-ADCA-CC5BD53F9343}" presName="compNode" presStyleCnt="0"/>
      <dgm:spPr/>
    </dgm:pt>
    <dgm:pt modelId="{75B877D0-7712-4EAB-8654-1F8576BAC4E4}" type="pres">
      <dgm:prSet presAssocID="{5BA8DDE2-529D-44BB-ADCA-CC5BD53F9343}" presName="iconBgRect" presStyleLbl="bgShp" presStyleIdx="0" presStyleCnt="3"/>
      <dgm:spPr/>
    </dgm:pt>
    <dgm:pt modelId="{7EF0BAF8-8845-427D-8088-536B03993F0B}" type="pres">
      <dgm:prSet presAssocID="{5BA8DDE2-529D-44BB-ADCA-CC5BD53F93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4B3FFFC-F2E5-4BA0-944B-E51CA262C73B}" type="pres">
      <dgm:prSet presAssocID="{5BA8DDE2-529D-44BB-ADCA-CC5BD53F9343}" presName="spaceRect" presStyleCnt="0"/>
      <dgm:spPr/>
    </dgm:pt>
    <dgm:pt modelId="{37A2AD2F-4E8B-478C-9DF9-D9EB51375709}" type="pres">
      <dgm:prSet presAssocID="{5BA8DDE2-529D-44BB-ADCA-CC5BD53F9343}" presName="textRect" presStyleLbl="revTx" presStyleIdx="0" presStyleCnt="3">
        <dgm:presLayoutVars>
          <dgm:chMax val="1"/>
          <dgm:chPref val="1"/>
        </dgm:presLayoutVars>
      </dgm:prSet>
      <dgm:spPr/>
    </dgm:pt>
    <dgm:pt modelId="{C4B06D20-9A6D-4323-8055-3A8848E9ED13}" type="pres">
      <dgm:prSet presAssocID="{2A81E73E-D0F4-45CB-8E21-671714C6BA30}" presName="sibTrans" presStyleLbl="sibTrans2D1" presStyleIdx="0" presStyleCnt="0"/>
      <dgm:spPr/>
    </dgm:pt>
    <dgm:pt modelId="{A7CE75F1-99B9-434A-9955-0EFF5EA51AF9}" type="pres">
      <dgm:prSet presAssocID="{0C769E86-664B-4279-875F-A1AD3F3CC7A8}" presName="compNode" presStyleCnt="0"/>
      <dgm:spPr/>
    </dgm:pt>
    <dgm:pt modelId="{84ABBA7B-0E59-4402-B96A-0CC5033B3F91}" type="pres">
      <dgm:prSet presAssocID="{0C769E86-664B-4279-875F-A1AD3F3CC7A8}" presName="iconBgRect" presStyleLbl="bgShp" presStyleIdx="1" presStyleCnt="3"/>
      <dgm:spPr/>
    </dgm:pt>
    <dgm:pt modelId="{FFC93326-CDCE-4E2E-906F-8C944C306BDE}" type="pres">
      <dgm:prSet presAssocID="{0C769E86-664B-4279-875F-A1AD3F3CC7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B7727A37-61D7-47B7-925A-D79C14524CE3}" type="pres">
      <dgm:prSet presAssocID="{0C769E86-664B-4279-875F-A1AD3F3CC7A8}" presName="spaceRect" presStyleCnt="0"/>
      <dgm:spPr/>
    </dgm:pt>
    <dgm:pt modelId="{B0492087-33B1-475D-B4BB-AE1185514290}" type="pres">
      <dgm:prSet presAssocID="{0C769E86-664B-4279-875F-A1AD3F3CC7A8}" presName="textRect" presStyleLbl="revTx" presStyleIdx="1" presStyleCnt="3">
        <dgm:presLayoutVars>
          <dgm:chMax val="1"/>
          <dgm:chPref val="1"/>
        </dgm:presLayoutVars>
      </dgm:prSet>
      <dgm:spPr/>
    </dgm:pt>
    <dgm:pt modelId="{29BD3066-4F06-4BDE-B02F-3E1EDC477839}" type="pres">
      <dgm:prSet presAssocID="{50EF7F1C-AABA-4F5A-8366-6FA314C0221F}" presName="sibTrans" presStyleLbl="sibTrans2D1" presStyleIdx="0" presStyleCnt="0"/>
      <dgm:spPr/>
    </dgm:pt>
    <dgm:pt modelId="{9C93767D-93C0-4AA0-801A-CBCE157B98FA}" type="pres">
      <dgm:prSet presAssocID="{41C70625-2F31-4B72-BE1D-1986807CAE40}" presName="compNode" presStyleCnt="0"/>
      <dgm:spPr/>
    </dgm:pt>
    <dgm:pt modelId="{5EDF9AB4-F27E-4944-9623-67A1AFF3617A}" type="pres">
      <dgm:prSet presAssocID="{41C70625-2F31-4B72-BE1D-1986807CAE40}" presName="iconBgRect" presStyleLbl="bgShp" presStyleIdx="2" presStyleCnt="3"/>
      <dgm:spPr/>
    </dgm:pt>
    <dgm:pt modelId="{941B9D1B-D27F-477A-91AF-AF6E1DC6E930}" type="pres">
      <dgm:prSet presAssocID="{41C70625-2F31-4B72-BE1D-1986807CAE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A588542C-5578-42F9-AC95-92B8A02BF8FB}" type="pres">
      <dgm:prSet presAssocID="{41C70625-2F31-4B72-BE1D-1986807CAE40}" presName="spaceRect" presStyleCnt="0"/>
      <dgm:spPr/>
    </dgm:pt>
    <dgm:pt modelId="{E5D3DA33-121A-47EA-8E0D-FFB28067F77F}" type="pres">
      <dgm:prSet presAssocID="{41C70625-2F31-4B72-BE1D-1986807CAE40}" presName="textRect" presStyleLbl="revTx" presStyleIdx="2" presStyleCnt="3">
        <dgm:presLayoutVars>
          <dgm:chMax val="1"/>
          <dgm:chPref val="1"/>
        </dgm:presLayoutVars>
      </dgm:prSet>
      <dgm:spPr/>
    </dgm:pt>
  </dgm:ptLst>
  <dgm:cxnLst>
    <dgm:cxn modelId="{8E75C51D-48E7-46DA-A780-973036120C4C}" type="presOf" srcId="{50EF7F1C-AABA-4F5A-8366-6FA314C0221F}" destId="{29BD3066-4F06-4BDE-B02F-3E1EDC477839}" srcOrd="0" destOrd="0" presId="urn:microsoft.com/office/officeart/2018/2/layout/IconCircleList"/>
    <dgm:cxn modelId="{61667735-8389-4E84-8CF5-AE133B6AE34E}" srcId="{9E923575-2D09-4A43-806F-04ECB0B119CB}" destId="{5BA8DDE2-529D-44BB-ADCA-CC5BD53F9343}" srcOrd="0" destOrd="0" parTransId="{6F5090D3-AE13-4A72-A57D-06810729EA51}" sibTransId="{2A81E73E-D0F4-45CB-8E21-671714C6BA30}"/>
    <dgm:cxn modelId="{3BD40A6E-4823-4C1C-9542-4D75E61116EC}" type="presOf" srcId="{41C70625-2F31-4B72-BE1D-1986807CAE40}" destId="{E5D3DA33-121A-47EA-8E0D-FFB28067F77F}" srcOrd="0" destOrd="0" presId="urn:microsoft.com/office/officeart/2018/2/layout/IconCircleList"/>
    <dgm:cxn modelId="{DC24B694-9BCC-48CB-87C4-E481526B4E1D}" type="presOf" srcId="{0C769E86-664B-4279-875F-A1AD3F3CC7A8}" destId="{B0492087-33B1-475D-B4BB-AE1185514290}" srcOrd="0" destOrd="0" presId="urn:microsoft.com/office/officeart/2018/2/layout/IconCircleList"/>
    <dgm:cxn modelId="{F33BED97-1972-4329-95DF-DAEF4DB93FA4}" srcId="{9E923575-2D09-4A43-806F-04ECB0B119CB}" destId="{0C769E86-664B-4279-875F-A1AD3F3CC7A8}" srcOrd="1" destOrd="0" parTransId="{3F992FC2-43FC-4E94-9ED8-777D07C501B1}" sibTransId="{50EF7F1C-AABA-4F5A-8366-6FA314C0221F}"/>
    <dgm:cxn modelId="{91A27BA7-E575-4544-977F-73A413BFF227}" srcId="{9E923575-2D09-4A43-806F-04ECB0B119CB}" destId="{41C70625-2F31-4B72-BE1D-1986807CAE40}" srcOrd="2" destOrd="0" parTransId="{934DAD96-93AC-49E1-929D-79E47484DFD3}" sibTransId="{F7446845-7D66-4AFE-ACA1-56F93D520681}"/>
    <dgm:cxn modelId="{DB534BAC-E74C-4039-8416-60F33BDD347A}" type="presOf" srcId="{2A81E73E-D0F4-45CB-8E21-671714C6BA30}" destId="{C4B06D20-9A6D-4323-8055-3A8848E9ED13}" srcOrd="0" destOrd="0" presId="urn:microsoft.com/office/officeart/2018/2/layout/IconCircleList"/>
    <dgm:cxn modelId="{BC6875D2-41EF-49C7-9186-87A4E14AD58F}" type="presOf" srcId="{9E923575-2D09-4A43-806F-04ECB0B119CB}" destId="{0B8B1009-C5A8-4F3E-AC34-8A8094E59C2F}" srcOrd="0" destOrd="0" presId="urn:microsoft.com/office/officeart/2018/2/layout/IconCircleList"/>
    <dgm:cxn modelId="{B101B2D9-3EBE-46BE-91F0-22E10FD46778}" type="presOf" srcId="{5BA8DDE2-529D-44BB-ADCA-CC5BD53F9343}" destId="{37A2AD2F-4E8B-478C-9DF9-D9EB51375709}" srcOrd="0" destOrd="0" presId="urn:microsoft.com/office/officeart/2018/2/layout/IconCircleList"/>
    <dgm:cxn modelId="{48FBEC9E-707A-4C8D-A656-2B2AAC47E9C7}" type="presParOf" srcId="{0B8B1009-C5A8-4F3E-AC34-8A8094E59C2F}" destId="{2EC18767-C93E-4D64-9578-4C9768DDCA54}" srcOrd="0" destOrd="0" presId="urn:microsoft.com/office/officeart/2018/2/layout/IconCircleList"/>
    <dgm:cxn modelId="{4062813E-B40B-48A4-ABC7-DDF967493A45}" type="presParOf" srcId="{2EC18767-C93E-4D64-9578-4C9768DDCA54}" destId="{BBFC1C8B-EA4F-4D91-AE69-80D0539E6D4E}" srcOrd="0" destOrd="0" presId="urn:microsoft.com/office/officeart/2018/2/layout/IconCircleList"/>
    <dgm:cxn modelId="{732127A0-70DC-46FC-8141-0A2D6E0D3040}" type="presParOf" srcId="{BBFC1C8B-EA4F-4D91-AE69-80D0539E6D4E}" destId="{75B877D0-7712-4EAB-8654-1F8576BAC4E4}" srcOrd="0" destOrd="0" presId="urn:microsoft.com/office/officeart/2018/2/layout/IconCircleList"/>
    <dgm:cxn modelId="{D85BF1A7-7616-4CA0-9A46-646E641067AD}" type="presParOf" srcId="{BBFC1C8B-EA4F-4D91-AE69-80D0539E6D4E}" destId="{7EF0BAF8-8845-427D-8088-536B03993F0B}" srcOrd="1" destOrd="0" presId="urn:microsoft.com/office/officeart/2018/2/layout/IconCircleList"/>
    <dgm:cxn modelId="{29BD9F7A-DAB9-4EF3-AB4A-2BA61A5E3906}" type="presParOf" srcId="{BBFC1C8B-EA4F-4D91-AE69-80D0539E6D4E}" destId="{74B3FFFC-F2E5-4BA0-944B-E51CA262C73B}" srcOrd="2" destOrd="0" presId="urn:microsoft.com/office/officeart/2018/2/layout/IconCircleList"/>
    <dgm:cxn modelId="{1EE26793-139B-4A18-BE3C-A290F4B599B7}" type="presParOf" srcId="{BBFC1C8B-EA4F-4D91-AE69-80D0539E6D4E}" destId="{37A2AD2F-4E8B-478C-9DF9-D9EB51375709}" srcOrd="3" destOrd="0" presId="urn:microsoft.com/office/officeart/2018/2/layout/IconCircleList"/>
    <dgm:cxn modelId="{57B909A8-B63D-4EF9-B0ED-F2096DDFE417}" type="presParOf" srcId="{2EC18767-C93E-4D64-9578-4C9768DDCA54}" destId="{C4B06D20-9A6D-4323-8055-3A8848E9ED13}" srcOrd="1" destOrd="0" presId="urn:microsoft.com/office/officeart/2018/2/layout/IconCircleList"/>
    <dgm:cxn modelId="{0079F669-717C-4D2F-98DB-A41269DF01CD}" type="presParOf" srcId="{2EC18767-C93E-4D64-9578-4C9768DDCA54}" destId="{A7CE75F1-99B9-434A-9955-0EFF5EA51AF9}" srcOrd="2" destOrd="0" presId="urn:microsoft.com/office/officeart/2018/2/layout/IconCircleList"/>
    <dgm:cxn modelId="{0699D18E-4F73-4966-93B0-A2F056E51BA0}" type="presParOf" srcId="{A7CE75F1-99B9-434A-9955-0EFF5EA51AF9}" destId="{84ABBA7B-0E59-4402-B96A-0CC5033B3F91}" srcOrd="0" destOrd="0" presId="urn:microsoft.com/office/officeart/2018/2/layout/IconCircleList"/>
    <dgm:cxn modelId="{94FC3872-C877-4D04-9A60-FC99FC2B9B33}" type="presParOf" srcId="{A7CE75F1-99B9-434A-9955-0EFF5EA51AF9}" destId="{FFC93326-CDCE-4E2E-906F-8C944C306BDE}" srcOrd="1" destOrd="0" presId="urn:microsoft.com/office/officeart/2018/2/layout/IconCircleList"/>
    <dgm:cxn modelId="{028ED7D9-E7CB-4961-B0FC-5539970DC6C7}" type="presParOf" srcId="{A7CE75F1-99B9-434A-9955-0EFF5EA51AF9}" destId="{B7727A37-61D7-47B7-925A-D79C14524CE3}" srcOrd="2" destOrd="0" presId="urn:microsoft.com/office/officeart/2018/2/layout/IconCircleList"/>
    <dgm:cxn modelId="{5F7B510A-A267-4497-9B69-3C095FC56CD4}" type="presParOf" srcId="{A7CE75F1-99B9-434A-9955-0EFF5EA51AF9}" destId="{B0492087-33B1-475D-B4BB-AE1185514290}" srcOrd="3" destOrd="0" presId="urn:microsoft.com/office/officeart/2018/2/layout/IconCircleList"/>
    <dgm:cxn modelId="{1A6934C8-686B-41DC-B0C4-0EF0FFD58612}" type="presParOf" srcId="{2EC18767-C93E-4D64-9578-4C9768DDCA54}" destId="{29BD3066-4F06-4BDE-B02F-3E1EDC477839}" srcOrd="3" destOrd="0" presId="urn:microsoft.com/office/officeart/2018/2/layout/IconCircleList"/>
    <dgm:cxn modelId="{B6AAF802-178E-455E-898F-12D90E5AE5E5}" type="presParOf" srcId="{2EC18767-C93E-4D64-9578-4C9768DDCA54}" destId="{9C93767D-93C0-4AA0-801A-CBCE157B98FA}" srcOrd="4" destOrd="0" presId="urn:microsoft.com/office/officeart/2018/2/layout/IconCircleList"/>
    <dgm:cxn modelId="{5AC249ED-8168-48CE-901B-56FCE438F40E}" type="presParOf" srcId="{9C93767D-93C0-4AA0-801A-CBCE157B98FA}" destId="{5EDF9AB4-F27E-4944-9623-67A1AFF3617A}" srcOrd="0" destOrd="0" presId="urn:microsoft.com/office/officeart/2018/2/layout/IconCircleList"/>
    <dgm:cxn modelId="{DEC7BFA7-9FD3-4D50-A0D2-D33A92B490F9}" type="presParOf" srcId="{9C93767D-93C0-4AA0-801A-CBCE157B98FA}" destId="{941B9D1B-D27F-477A-91AF-AF6E1DC6E930}" srcOrd="1" destOrd="0" presId="urn:microsoft.com/office/officeart/2018/2/layout/IconCircleList"/>
    <dgm:cxn modelId="{83DB7CEF-013F-4064-B698-BBED04982E18}" type="presParOf" srcId="{9C93767D-93C0-4AA0-801A-CBCE157B98FA}" destId="{A588542C-5578-42F9-AC95-92B8A02BF8FB}" srcOrd="2" destOrd="0" presId="urn:microsoft.com/office/officeart/2018/2/layout/IconCircleList"/>
    <dgm:cxn modelId="{774F0651-398C-44E3-B307-A5ED29C41364}" type="presParOf" srcId="{9C93767D-93C0-4AA0-801A-CBCE157B98FA}" destId="{E5D3DA33-121A-47EA-8E0D-FFB28067F77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31B875-89F9-4748-8790-DC2833A2F9C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F6CE05F-CD8B-4ABD-A115-B062073818B8}">
      <dgm:prSet/>
      <dgm:spPr/>
      <dgm:t>
        <a:bodyPr/>
        <a:lstStyle/>
        <a:p>
          <a:r>
            <a:rPr lang="es-ES_tradnl"/>
            <a:t>Tras el análisis y la discusión de los tópicos extraídos de la lectura señalada.</a:t>
          </a:r>
          <a:endParaRPr lang="en-US"/>
        </a:p>
      </dgm:t>
    </dgm:pt>
    <dgm:pt modelId="{13D07041-4B7C-4CFF-AAD8-BCAEABDF624B}" type="parTrans" cxnId="{AA2D6753-1340-4947-B9E3-A4416F06B196}">
      <dgm:prSet/>
      <dgm:spPr/>
      <dgm:t>
        <a:bodyPr/>
        <a:lstStyle/>
        <a:p>
          <a:endParaRPr lang="en-US"/>
        </a:p>
      </dgm:t>
    </dgm:pt>
    <dgm:pt modelId="{C0042080-90F1-4424-8655-BE19301186F1}" type="sibTrans" cxnId="{AA2D6753-1340-4947-B9E3-A4416F06B196}">
      <dgm:prSet/>
      <dgm:spPr/>
      <dgm:t>
        <a:bodyPr/>
        <a:lstStyle/>
        <a:p>
          <a:endParaRPr lang="en-US"/>
        </a:p>
      </dgm:t>
    </dgm:pt>
    <dgm:pt modelId="{07627F35-16B1-472E-B1C9-EDFECB134597}">
      <dgm:prSet/>
      <dgm:spPr/>
      <dgm:t>
        <a:bodyPr/>
        <a:lstStyle/>
        <a:p>
          <a:r>
            <a:rPr lang="es-ES_tradnl"/>
            <a:t>Se delimitaron seis preguntas que se imprimirán en hojas de colores (uno para la población estudiantil femenina y otro para la población estudiantil masculina), se seleccionarán los colores, se imprimirán las papeletas con las preguntas. </a:t>
          </a:r>
          <a:endParaRPr lang="en-US"/>
        </a:p>
      </dgm:t>
    </dgm:pt>
    <dgm:pt modelId="{36A688C5-2751-4CAF-8FC6-6101B0168503}" type="parTrans" cxnId="{69949D19-12A8-4710-BB9B-7C543DC218DF}">
      <dgm:prSet/>
      <dgm:spPr/>
      <dgm:t>
        <a:bodyPr/>
        <a:lstStyle/>
        <a:p>
          <a:endParaRPr lang="en-US"/>
        </a:p>
      </dgm:t>
    </dgm:pt>
    <dgm:pt modelId="{EF0242DB-5F63-4782-B174-71CFEF58F388}" type="sibTrans" cxnId="{69949D19-12A8-4710-BB9B-7C543DC218DF}">
      <dgm:prSet/>
      <dgm:spPr/>
      <dgm:t>
        <a:bodyPr/>
        <a:lstStyle/>
        <a:p>
          <a:endParaRPr lang="en-US"/>
        </a:p>
      </dgm:t>
    </dgm:pt>
    <dgm:pt modelId="{76B94D1C-7FB1-40E8-B95B-EC591F9C29AE}">
      <dgm:prSet/>
      <dgm:spPr/>
      <dgm:t>
        <a:bodyPr/>
        <a:lstStyle/>
        <a:p>
          <a:r>
            <a:rPr lang="es-ES_tradnl"/>
            <a:t>Se procedió a generar las preguntas que se harían en la encuesta. </a:t>
          </a:r>
          <a:endParaRPr lang="en-US"/>
        </a:p>
      </dgm:t>
    </dgm:pt>
    <dgm:pt modelId="{D4B45B71-FEA3-4743-8569-0209136C3EF6}" type="parTrans" cxnId="{EE85A391-3B94-4DD5-98ED-80FD23BCC74B}">
      <dgm:prSet/>
      <dgm:spPr/>
      <dgm:t>
        <a:bodyPr/>
        <a:lstStyle/>
        <a:p>
          <a:endParaRPr lang="en-US"/>
        </a:p>
      </dgm:t>
    </dgm:pt>
    <dgm:pt modelId="{7D23A3DA-36AA-4F87-B065-BA76FD133F43}" type="sibTrans" cxnId="{EE85A391-3B94-4DD5-98ED-80FD23BCC74B}">
      <dgm:prSet/>
      <dgm:spPr/>
      <dgm:t>
        <a:bodyPr/>
        <a:lstStyle/>
        <a:p>
          <a:endParaRPr lang="en-US"/>
        </a:p>
      </dgm:t>
    </dgm:pt>
    <dgm:pt modelId="{02640EA3-D0C0-8049-BA4D-49F1557AC4C6}" type="pres">
      <dgm:prSet presAssocID="{9631B875-89F9-4748-8790-DC2833A2F9CD}" presName="hierChild1" presStyleCnt="0">
        <dgm:presLayoutVars>
          <dgm:chPref val="1"/>
          <dgm:dir/>
          <dgm:animOne val="branch"/>
          <dgm:animLvl val="lvl"/>
          <dgm:resizeHandles/>
        </dgm:presLayoutVars>
      </dgm:prSet>
      <dgm:spPr/>
    </dgm:pt>
    <dgm:pt modelId="{C0572643-DAC2-474A-9109-596575D5265C}" type="pres">
      <dgm:prSet presAssocID="{9F6CE05F-CD8B-4ABD-A115-B062073818B8}" presName="hierRoot1" presStyleCnt="0"/>
      <dgm:spPr/>
    </dgm:pt>
    <dgm:pt modelId="{897BEC9C-8CEC-0841-9A01-542E5ED483C5}" type="pres">
      <dgm:prSet presAssocID="{9F6CE05F-CD8B-4ABD-A115-B062073818B8}" presName="composite" presStyleCnt="0"/>
      <dgm:spPr/>
    </dgm:pt>
    <dgm:pt modelId="{E3126197-322C-B34C-A07C-7B913C37F5A9}" type="pres">
      <dgm:prSet presAssocID="{9F6CE05F-CD8B-4ABD-A115-B062073818B8}" presName="background" presStyleLbl="node0" presStyleIdx="0" presStyleCnt="3"/>
      <dgm:spPr/>
    </dgm:pt>
    <dgm:pt modelId="{27582851-C8CD-5A47-A6EA-2189B21049F0}" type="pres">
      <dgm:prSet presAssocID="{9F6CE05F-CD8B-4ABD-A115-B062073818B8}" presName="text" presStyleLbl="fgAcc0" presStyleIdx="0" presStyleCnt="3">
        <dgm:presLayoutVars>
          <dgm:chPref val="3"/>
        </dgm:presLayoutVars>
      </dgm:prSet>
      <dgm:spPr/>
    </dgm:pt>
    <dgm:pt modelId="{2EA3804C-2083-E74F-AB97-AF4EF59DE817}" type="pres">
      <dgm:prSet presAssocID="{9F6CE05F-CD8B-4ABD-A115-B062073818B8}" presName="hierChild2" presStyleCnt="0"/>
      <dgm:spPr/>
    </dgm:pt>
    <dgm:pt modelId="{9B1AC7F5-0D10-C34B-A0AE-196849176383}" type="pres">
      <dgm:prSet presAssocID="{07627F35-16B1-472E-B1C9-EDFECB134597}" presName="hierRoot1" presStyleCnt="0"/>
      <dgm:spPr/>
    </dgm:pt>
    <dgm:pt modelId="{AE3D368E-484A-2843-9033-1491CED075D3}" type="pres">
      <dgm:prSet presAssocID="{07627F35-16B1-472E-B1C9-EDFECB134597}" presName="composite" presStyleCnt="0"/>
      <dgm:spPr/>
    </dgm:pt>
    <dgm:pt modelId="{92C88351-6296-AF48-9DA6-FD8D985A76CF}" type="pres">
      <dgm:prSet presAssocID="{07627F35-16B1-472E-B1C9-EDFECB134597}" presName="background" presStyleLbl="node0" presStyleIdx="1" presStyleCnt="3"/>
      <dgm:spPr/>
    </dgm:pt>
    <dgm:pt modelId="{F85D42A0-C1EA-1742-BDFB-7C637C308350}" type="pres">
      <dgm:prSet presAssocID="{07627F35-16B1-472E-B1C9-EDFECB134597}" presName="text" presStyleLbl="fgAcc0" presStyleIdx="1" presStyleCnt="3">
        <dgm:presLayoutVars>
          <dgm:chPref val="3"/>
        </dgm:presLayoutVars>
      </dgm:prSet>
      <dgm:spPr/>
    </dgm:pt>
    <dgm:pt modelId="{57BDC763-5F48-1841-8E46-DE4C64B621A8}" type="pres">
      <dgm:prSet presAssocID="{07627F35-16B1-472E-B1C9-EDFECB134597}" presName="hierChild2" presStyleCnt="0"/>
      <dgm:spPr/>
    </dgm:pt>
    <dgm:pt modelId="{0CA9866C-0B66-A84A-904C-9AA9E11FCDF5}" type="pres">
      <dgm:prSet presAssocID="{76B94D1C-7FB1-40E8-B95B-EC591F9C29AE}" presName="hierRoot1" presStyleCnt="0"/>
      <dgm:spPr/>
    </dgm:pt>
    <dgm:pt modelId="{32BA14B7-4590-6643-BF57-77DFAAAF70B2}" type="pres">
      <dgm:prSet presAssocID="{76B94D1C-7FB1-40E8-B95B-EC591F9C29AE}" presName="composite" presStyleCnt="0"/>
      <dgm:spPr/>
    </dgm:pt>
    <dgm:pt modelId="{03BE38FA-9BAD-264D-9A4A-15E39CDABE15}" type="pres">
      <dgm:prSet presAssocID="{76B94D1C-7FB1-40E8-B95B-EC591F9C29AE}" presName="background" presStyleLbl="node0" presStyleIdx="2" presStyleCnt="3"/>
      <dgm:spPr/>
    </dgm:pt>
    <dgm:pt modelId="{3402298A-86A6-FC46-976D-910C7581F5D1}" type="pres">
      <dgm:prSet presAssocID="{76B94D1C-7FB1-40E8-B95B-EC591F9C29AE}" presName="text" presStyleLbl="fgAcc0" presStyleIdx="2" presStyleCnt="3">
        <dgm:presLayoutVars>
          <dgm:chPref val="3"/>
        </dgm:presLayoutVars>
      </dgm:prSet>
      <dgm:spPr/>
    </dgm:pt>
    <dgm:pt modelId="{0B6DB269-9845-2A44-97E7-8923474652D9}" type="pres">
      <dgm:prSet presAssocID="{76B94D1C-7FB1-40E8-B95B-EC591F9C29AE}" presName="hierChild2" presStyleCnt="0"/>
      <dgm:spPr/>
    </dgm:pt>
  </dgm:ptLst>
  <dgm:cxnLst>
    <dgm:cxn modelId="{69949D19-12A8-4710-BB9B-7C543DC218DF}" srcId="{9631B875-89F9-4748-8790-DC2833A2F9CD}" destId="{07627F35-16B1-472E-B1C9-EDFECB134597}" srcOrd="1" destOrd="0" parTransId="{36A688C5-2751-4CAF-8FC6-6101B0168503}" sibTransId="{EF0242DB-5F63-4782-B174-71CFEF58F388}"/>
    <dgm:cxn modelId="{5B03E92D-FE56-0E46-9CEC-A11FFFDFA59B}" type="presOf" srcId="{07627F35-16B1-472E-B1C9-EDFECB134597}" destId="{F85D42A0-C1EA-1742-BDFB-7C637C308350}" srcOrd="0" destOrd="0" presId="urn:microsoft.com/office/officeart/2005/8/layout/hierarchy1"/>
    <dgm:cxn modelId="{AA2D6753-1340-4947-B9E3-A4416F06B196}" srcId="{9631B875-89F9-4748-8790-DC2833A2F9CD}" destId="{9F6CE05F-CD8B-4ABD-A115-B062073818B8}" srcOrd="0" destOrd="0" parTransId="{13D07041-4B7C-4CFF-AAD8-BCAEABDF624B}" sibTransId="{C0042080-90F1-4424-8655-BE19301186F1}"/>
    <dgm:cxn modelId="{081D0279-FA9D-BF40-B4EB-141C259F54E0}" type="presOf" srcId="{76B94D1C-7FB1-40E8-B95B-EC591F9C29AE}" destId="{3402298A-86A6-FC46-976D-910C7581F5D1}" srcOrd="0" destOrd="0" presId="urn:microsoft.com/office/officeart/2005/8/layout/hierarchy1"/>
    <dgm:cxn modelId="{EE85A391-3B94-4DD5-98ED-80FD23BCC74B}" srcId="{9631B875-89F9-4748-8790-DC2833A2F9CD}" destId="{76B94D1C-7FB1-40E8-B95B-EC591F9C29AE}" srcOrd="2" destOrd="0" parTransId="{D4B45B71-FEA3-4743-8569-0209136C3EF6}" sibTransId="{7D23A3DA-36AA-4F87-B065-BA76FD133F43}"/>
    <dgm:cxn modelId="{40BCCB9F-67B5-B148-944F-30C0375170EB}" type="presOf" srcId="{9F6CE05F-CD8B-4ABD-A115-B062073818B8}" destId="{27582851-C8CD-5A47-A6EA-2189B21049F0}" srcOrd="0" destOrd="0" presId="urn:microsoft.com/office/officeart/2005/8/layout/hierarchy1"/>
    <dgm:cxn modelId="{2C8D1FCF-F8E6-7C48-A27E-E6B71CEF5DCA}" type="presOf" srcId="{9631B875-89F9-4748-8790-DC2833A2F9CD}" destId="{02640EA3-D0C0-8049-BA4D-49F1557AC4C6}" srcOrd="0" destOrd="0" presId="urn:microsoft.com/office/officeart/2005/8/layout/hierarchy1"/>
    <dgm:cxn modelId="{794B0A38-D48F-3F4E-BF03-536FDE3501AF}" type="presParOf" srcId="{02640EA3-D0C0-8049-BA4D-49F1557AC4C6}" destId="{C0572643-DAC2-474A-9109-596575D5265C}" srcOrd="0" destOrd="0" presId="urn:microsoft.com/office/officeart/2005/8/layout/hierarchy1"/>
    <dgm:cxn modelId="{21AC8291-BBB1-A644-A764-224FCB52D89B}" type="presParOf" srcId="{C0572643-DAC2-474A-9109-596575D5265C}" destId="{897BEC9C-8CEC-0841-9A01-542E5ED483C5}" srcOrd="0" destOrd="0" presId="urn:microsoft.com/office/officeart/2005/8/layout/hierarchy1"/>
    <dgm:cxn modelId="{A0916130-4EB8-3B4C-B383-168A58FB02EE}" type="presParOf" srcId="{897BEC9C-8CEC-0841-9A01-542E5ED483C5}" destId="{E3126197-322C-B34C-A07C-7B913C37F5A9}" srcOrd="0" destOrd="0" presId="urn:microsoft.com/office/officeart/2005/8/layout/hierarchy1"/>
    <dgm:cxn modelId="{FDC9477C-AFBF-0340-A03D-381E5594AA8D}" type="presParOf" srcId="{897BEC9C-8CEC-0841-9A01-542E5ED483C5}" destId="{27582851-C8CD-5A47-A6EA-2189B21049F0}" srcOrd="1" destOrd="0" presId="urn:microsoft.com/office/officeart/2005/8/layout/hierarchy1"/>
    <dgm:cxn modelId="{05BC7868-2096-1844-BF70-9159DEAD9700}" type="presParOf" srcId="{C0572643-DAC2-474A-9109-596575D5265C}" destId="{2EA3804C-2083-E74F-AB97-AF4EF59DE817}" srcOrd="1" destOrd="0" presId="urn:microsoft.com/office/officeart/2005/8/layout/hierarchy1"/>
    <dgm:cxn modelId="{43591747-53EB-CA47-8130-29DC030A197C}" type="presParOf" srcId="{02640EA3-D0C0-8049-BA4D-49F1557AC4C6}" destId="{9B1AC7F5-0D10-C34B-A0AE-196849176383}" srcOrd="1" destOrd="0" presId="urn:microsoft.com/office/officeart/2005/8/layout/hierarchy1"/>
    <dgm:cxn modelId="{A455070F-943C-9B4C-943E-4B4C05C63CA3}" type="presParOf" srcId="{9B1AC7F5-0D10-C34B-A0AE-196849176383}" destId="{AE3D368E-484A-2843-9033-1491CED075D3}" srcOrd="0" destOrd="0" presId="urn:microsoft.com/office/officeart/2005/8/layout/hierarchy1"/>
    <dgm:cxn modelId="{42A91094-6DB1-9F4B-93A8-4A21D45DCB4D}" type="presParOf" srcId="{AE3D368E-484A-2843-9033-1491CED075D3}" destId="{92C88351-6296-AF48-9DA6-FD8D985A76CF}" srcOrd="0" destOrd="0" presId="urn:microsoft.com/office/officeart/2005/8/layout/hierarchy1"/>
    <dgm:cxn modelId="{2441BED4-1038-5A44-A545-C098B7153470}" type="presParOf" srcId="{AE3D368E-484A-2843-9033-1491CED075D3}" destId="{F85D42A0-C1EA-1742-BDFB-7C637C308350}" srcOrd="1" destOrd="0" presId="urn:microsoft.com/office/officeart/2005/8/layout/hierarchy1"/>
    <dgm:cxn modelId="{4324FA9E-5A4D-7B4A-8C75-207083C3FCEA}" type="presParOf" srcId="{9B1AC7F5-0D10-C34B-A0AE-196849176383}" destId="{57BDC763-5F48-1841-8E46-DE4C64B621A8}" srcOrd="1" destOrd="0" presId="urn:microsoft.com/office/officeart/2005/8/layout/hierarchy1"/>
    <dgm:cxn modelId="{5BFAE8F7-F0D4-8E42-8C9A-11CE337E15AB}" type="presParOf" srcId="{02640EA3-D0C0-8049-BA4D-49F1557AC4C6}" destId="{0CA9866C-0B66-A84A-904C-9AA9E11FCDF5}" srcOrd="2" destOrd="0" presId="urn:microsoft.com/office/officeart/2005/8/layout/hierarchy1"/>
    <dgm:cxn modelId="{E7069542-9F76-2744-BECF-C211C46ECD65}" type="presParOf" srcId="{0CA9866C-0B66-A84A-904C-9AA9E11FCDF5}" destId="{32BA14B7-4590-6643-BF57-77DFAAAF70B2}" srcOrd="0" destOrd="0" presId="urn:microsoft.com/office/officeart/2005/8/layout/hierarchy1"/>
    <dgm:cxn modelId="{61A24D51-4B48-FC41-A0EA-C02B6ED3435E}" type="presParOf" srcId="{32BA14B7-4590-6643-BF57-77DFAAAF70B2}" destId="{03BE38FA-9BAD-264D-9A4A-15E39CDABE15}" srcOrd="0" destOrd="0" presId="urn:microsoft.com/office/officeart/2005/8/layout/hierarchy1"/>
    <dgm:cxn modelId="{10D52874-A17E-6A4E-9A53-820EFC8B974B}" type="presParOf" srcId="{32BA14B7-4590-6643-BF57-77DFAAAF70B2}" destId="{3402298A-86A6-FC46-976D-910C7581F5D1}" srcOrd="1" destOrd="0" presId="urn:microsoft.com/office/officeart/2005/8/layout/hierarchy1"/>
    <dgm:cxn modelId="{939660BD-83E4-2D41-A32B-E30C3D002FE4}" type="presParOf" srcId="{0CA9866C-0B66-A84A-904C-9AA9E11FCDF5}" destId="{0B6DB269-9845-2A44-97E7-8923474652D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4573BF-77BB-4F3C-A9C3-14D3055B00BC}" type="doc">
      <dgm:prSet loTypeId="urn:microsoft.com/office/officeart/2018/5/layout/IconLeaf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C4A7C03F-FE53-438D-85F5-64CF35F1CF8D}">
      <dgm:prSet/>
      <dgm:spPr/>
      <dgm:t>
        <a:bodyPr/>
        <a:lstStyle/>
        <a:p>
          <a:pPr>
            <a:defRPr cap="all"/>
          </a:pPr>
          <a:r>
            <a:rPr lang="es-ES_tradnl"/>
            <a:t>¿Qué es el machismo y cómo está presente en la interacción social? ¿Cómo los medios de comunicación favorecen la conducta machista?</a:t>
          </a:r>
          <a:endParaRPr lang="en-US"/>
        </a:p>
      </dgm:t>
    </dgm:pt>
    <dgm:pt modelId="{DBDCC5AF-517A-4064-BD09-C0370C61B4CB}" type="parTrans" cxnId="{40BA8E78-7BA4-4839-97F2-9D4D0EADC81F}">
      <dgm:prSet/>
      <dgm:spPr/>
      <dgm:t>
        <a:bodyPr/>
        <a:lstStyle/>
        <a:p>
          <a:endParaRPr lang="en-US"/>
        </a:p>
      </dgm:t>
    </dgm:pt>
    <dgm:pt modelId="{D9A701E2-360F-4F4A-B60F-E0BC4449C175}" type="sibTrans" cxnId="{40BA8E78-7BA4-4839-97F2-9D4D0EADC81F}">
      <dgm:prSet/>
      <dgm:spPr/>
      <dgm:t>
        <a:bodyPr/>
        <a:lstStyle/>
        <a:p>
          <a:endParaRPr lang="en-US"/>
        </a:p>
      </dgm:t>
    </dgm:pt>
    <dgm:pt modelId="{8D638062-9FC2-49C3-AFDC-4657D14673CA}">
      <dgm:prSet/>
      <dgm:spPr/>
      <dgm:t>
        <a:bodyPr/>
        <a:lstStyle/>
        <a:p>
          <a:pPr>
            <a:defRPr cap="all"/>
          </a:pPr>
          <a:r>
            <a:rPr lang="es-ES_tradnl"/>
            <a:t>¿Cuál es la legislación actual con respecto al machismo en México?</a:t>
          </a:r>
          <a:endParaRPr lang="en-US"/>
        </a:p>
      </dgm:t>
    </dgm:pt>
    <dgm:pt modelId="{C30EA67B-EAC2-41E7-8CE3-C222DE5F9FA5}" type="parTrans" cxnId="{3AFC2997-493D-4E2E-8E20-027C7943AA6B}">
      <dgm:prSet/>
      <dgm:spPr/>
      <dgm:t>
        <a:bodyPr/>
        <a:lstStyle/>
        <a:p>
          <a:endParaRPr lang="en-US"/>
        </a:p>
      </dgm:t>
    </dgm:pt>
    <dgm:pt modelId="{4AA76079-0581-4B17-97A1-E74EB9DA8264}" type="sibTrans" cxnId="{3AFC2997-493D-4E2E-8E20-027C7943AA6B}">
      <dgm:prSet/>
      <dgm:spPr/>
      <dgm:t>
        <a:bodyPr/>
        <a:lstStyle/>
        <a:p>
          <a:endParaRPr lang="en-US"/>
        </a:p>
      </dgm:t>
    </dgm:pt>
    <dgm:pt modelId="{D9674D9C-D1F1-4487-9A77-9313F50DA4A8}">
      <dgm:prSet/>
      <dgm:spPr/>
      <dgm:t>
        <a:bodyPr/>
        <a:lstStyle/>
        <a:p>
          <a:pPr>
            <a:defRPr cap="all"/>
          </a:pPr>
          <a:r>
            <a:rPr lang="es-ES_tradnl"/>
            <a:t>¿El nivel de instrucción en el caso de las mujeres influye en su tolerancia ante las conductas machistas de sus parejas y de la sociedad?</a:t>
          </a:r>
          <a:endParaRPr lang="en-US"/>
        </a:p>
      </dgm:t>
    </dgm:pt>
    <dgm:pt modelId="{7B890BE5-BAEB-4073-AE68-B5650B0EC66C}" type="parTrans" cxnId="{213DBC2E-179E-4FE1-B80A-BBF4BDD5B39E}">
      <dgm:prSet/>
      <dgm:spPr/>
      <dgm:t>
        <a:bodyPr/>
        <a:lstStyle/>
        <a:p>
          <a:endParaRPr lang="en-US"/>
        </a:p>
      </dgm:t>
    </dgm:pt>
    <dgm:pt modelId="{3B5F30D8-62CD-4F7B-B5E5-954B2D7A03B8}" type="sibTrans" cxnId="{213DBC2E-179E-4FE1-B80A-BBF4BDD5B39E}">
      <dgm:prSet/>
      <dgm:spPr/>
      <dgm:t>
        <a:bodyPr/>
        <a:lstStyle/>
        <a:p>
          <a:endParaRPr lang="en-US"/>
        </a:p>
      </dgm:t>
    </dgm:pt>
    <dgm:pt modelId="{2737E0E2-BAA3-4317-A8E1-714F4F6CDF4C}">
      <dgm:prSet/>
      <dgm:spPr/>
      <dgm:t>
        <a:bodyPr/>
        <a:lstStyle/>
        <a:p>
          <a:pPr>
            <a:defRPr cap="all"/>
          </a:pPr>
          <a:r>
            <a:rPr lang="es-ES_tradnl"/>
            <a:t>¿Incide la literatura en el comportamiento femenino?</a:t>
          </a:r>
          <a:endParaRPr lang="en-US"/>
        </a:p>
      </dgm:t>
    </dgm:pt>
    <dgm:pt modelId="{57C101C2-0DD9-40D8-B56C-ED9E8ACE1911}" type="parTrans" cxnId="{DC80C31D-F6C9-4E75-BEF8-BC016F0E8377}">
      <dgm:prSet/>
      <dgm:spPr/>
      <dgm:t>
        <a:bodyPr/>
        <a:lstStyle/>
        <a:p>
          <a:endParaRPr lang="en-US"/>
        </a:p>
      </dgm:t>
    </dgm:pt>
    <dgm:pt modelId="{FBA1AA34-984B-484C-AB10-30FF736F5C31}" type="sibTrans" cxnId="{DC80C31D-F6C9-4E75-BEF8-BC016F0E8377}">
      <dgm:prSet/>
      <dgm:spPr/>
      <dgm:t>
        <a:bodyPr/>
        <a:lstStyle/>
        <a:p>
          <a:endParaRPr lang="en-US"/>
        </a:p>
      </dgm:t>
    </dgm:pt>
    <dgm:pt modelId="{7C5A3831-B5DE-4BFB-965B-D0F8F95441DB}" type="pres">
      <dgm:prSet presAssocID="{324573BF-77BB-4F3C-A9C3-14D3055B00BC}" presName="root" presStyleCnt="0">
        <dgm:presLayoutVars>
          <dgm:dir/>
          <dgm:resizeHandles val="exact"/>
        </dgm:presLayoutVars>
      </dgm:prSet>
      <dgm:spPr/>
    </dgm:pt>
    <dgm:pt modelId="{76379F90-1007-4374-B755-EC27A28C90CA}" type="pres">
      <dgm:prSet presAssocID="{C4A7C03F-FE53-438D-85F5-64CF35F1CF8D}" presName="compNode" presStyleCnt="0"/>
      <dgm:spPr/>
    </dgm:pt>
    <dgm:pt modelId="{A521DF3E-A9FA-4209-9720-0B8FC3B339C6}" type="pres">
      <dgm:prSet presAssocID="{C4A7C03F-FE53-438D-85F5-64CF35F1CF8D}" presName="iconBgRect" presStyleLbl="bgShp" presStyleIdx="0" presStyleCnt="4"/>
      <dgm:spPr>
        <a:prstGeom prst="round2DiagRect">
          <a:avLst>
            <a:gd name="adj1" fmla="val 29727"/>
            <a:gd name="adj2" fmla="val 0"/>
          </a:avLst>
        </a:prstGeom>
      </dgm:spPr>
    </dgm:pt>
    <dgm:pt modelId="{837A3026-4754-4BDD-A1F5-A5520CB357E1}" type="pres">
      <dgm:prSet presAssocID="{C4A7C03F-FE53-438D-85F5-64CF35F1CF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F2AC0644-9A1A-49C1-853D-3EF8BD9D7C9C}" type="pres">
      <dgm:prSet presAssocID="{C4A7C03F-FE53-438D-85F5-64CF35F1CF8D}" presName="spaceRect" presStyleCnt="0"/>
      <dgm:spPr/>
    </dgm:pt>
    <dgm:pt modelId="{DB47F99E-A0EE-43EE-BAEA-8E738F7E574B}" type="pres">
      <dgm:prSet presAssocID="{C4A7C03F-FE53-438D-85F5-64CF35F1CF8D}" presName="textRect" presStyleLbl="revTx" presStyleIdx="0" presStyleCnt="4">
        <dgm:presLayoutVars>
          <dgm:chMax val="1"/>
          <dgm:chPref val="1"/>
        </dgm:presLayoutVars>
      </dgm:prSet>
      <dgm:spPr/>
    </dgm:pt>
    <dgm:pt modelId="{211DF3F5-EECF-445A-B8B6-3CBF9896CA25}" type="pres">
      <dgm:prSet presAssocID="{D9A701E2-360F-4F4A-B60F-E0BC4449C175}" presName="sibTrans" presStyleCnt="0"/>
      <dgm:spPr/>
    </dgm:pt>
    <dgm:pt modelId="{43C5001E-01A3-469D-BC61-3FCDB59A992C}" type="pres">
      <dgm:prSet presAssocID="{8D638062-9FC2-49C3-AFDC-4657D14673CA}" presName="compNode" presStyleCnt="0"/>
      <dgm:spPr/>
    </dgm:pt>
    <dgm:pt modelId="{B55BB053-A39B-4770-B3F7-25E74BB3F2A7}" type="pres">
      <dgm:prSet presAssocID="{8D638062-9FC2-49C3-AFDC-4657D14673CA}" presName="iconBgRect" presStyleLbl="bgShp" presStyleIdx="1" presStyleCnt="4"/>
      <dgm:spPr>
        <a:prstGeom prst="round2DiagRect">
          <a:avLst>
            <a:gd name="adj1" fmla="val 29727"/>
            <a:gd name="adj2" fmla="val 0"/>
          </a:avLst>
        </a:prstGeom>
      </dgm:spPr>
    </dgm:pt>
    <dgm:pt modelId="{E9850AF4-C1E7-4115-9370-C3A0E6740BE0}" type="pres">
      <dgm:prSet presAssocID="{8D638062-9FC2-49C3-AFDC-4657D14673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CA99E9D0-9DF3-472B-B882-DD257460FD0A}" type="pres">
      <dgm:prSet presAssocID="{8D638062-9FC2-49C3-AFDC-4657D14673CA}" presName="spaceRect" presStyleCnt="0"/>
      <dgm:spPr/>
    </dgm:pt>
    <dgm:pt modelId="{5F3CC442-CC84-4AE4-B626-17441F3CB8B2}" type="pres">
      <dgm:prSet presAssocID="{8D638062-9FC2-49C3-AFDC-4657D14673CA}" presName="textRect" presStyleLbl="revTx" presStyleIdx="1" presStyleCnt="4">
        <dgm:presLayoutVars>
          <dgm:chMax val="1"/>
          <dgm:chPref val="1"/>
        </dgm:presLayoutVars>
      </dgm:prSet>
      <dgm:spPr/>
    </dgm:pt>
    <dgm:pt modelId="{15A8455E-C342-4B50-86DC-077DA2F3FC0D}" type="pres">
      <dgm:prSet presAssocID="{4AA76079-0581-4B17-97A1-E74EB9DA8264}" presName="sibTrans" presStyleCnt="0"/>
      <dgm:spPr/>
    </dgm:pt>
    <dgm:pt modelId="{32BE6563-896B-4A4F-A230-7FC8A39767BB}" type="pres">
      <dgm:prSet presAssocID="{D9674D9C-D1F1-4487-9A77-9313F50DA4A8}" presName="compNode" presStyleCnt="0"/>
      <dgm:spPr/>
    </dgm:pt>
    <dgm:pt modelId="{82DB467B-F7A8-4B7D-9789-46431D0B3E99}" type="pres">
      <dgm:prSet presAssocID="{D9674D9C-D1F1-4487-9A77-9313F50DA4A8}" presName="iconBgRect" presStyleLbl="bgShp" presStyleIdx="2" presStyleCnt="4"/>
      <dgm:spPr>
        <a:prstGeom prst="round2DiagRect">
          <a:avLst>
            <a:gd name="adj1" fmla="val 29727"/>
            <a:gd name="adj2" fmla="val 0"/>
          </a:avLst>
        </a:prstGeom>
      </dgm:spPr>
    </dgm:pt>
    <dgm:pt modelId="{0AA13F29-98BA-4284-BE30-968E4A9A8E11}" type="pres">
      <dgm:prSet presAssocID="{D9674D9C-D1F1-4487-9A77-9313F50DA4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65061A90-2AD2-4B30-951E-149F150C5033}" type="pres">
      <dgm:prSet presAssocID="{D9674D9C-D1F1-4487-9A77-9313F50DA4A8}" presName="spaceRect" presStyleCnt="0"/>
      <dgm:spPr/>
    </dgm:pt>
    <dgm:pt modelId="{6F6CE563-782D-411F-957E-FB2BDB4E217E}" type="pres">
      <dgm:prSet presAssocID="{D9674D9C-D1F1-4487-9A77-9313F50DA4A8}" presName="textRect" presStyleLbl="revTx" presStyleIdx="2" presStyleCnt="4">
        <dgm:presLayoutVars>
          <dgm:chMax val="1"/>
          <dgm:chPref val="1"/>
        </dgm:presLayoutVars>
      </dgm:prSet>
      <dgm:spPr/>
    </dgm:pt>
    <dgm:pt modelId="{20BAEAE8-831F-4C3C-B965-F7146BCB89DD}" type="pres">
      <dgm:prSet presAssocID="{3B5F30D8-62CD-4F7B-B5E5-954B2D7A03B8}" presName="sibTrans" presStyleCnt="0"/>
      <dgm:spPr/>
    </dgm:pt>
    <dgm:pt modelId="{0893CDCE-8406-4006-8143-42A73F188C32}" type="pres">
      <dgm:prSet presAssocID="{2737E0E2-BAA3-4317-A8E1-714F4F6CDF4C}" presName="compNode" presStyleCnt="0"/>
      <dgm:spPr/>
    </dgm:pt>
    <dgm:pt modelId="{7228584C-CA61-4ADB-9210-9E9B5EC2C7C7}" type="pres">
      <dgm:prSet presAssocID="{2737E0E2-BAA3-4317-A8E1-714F4F6CDF4C}" presName="iconBgRect" presStyleLbl="bgShp" presStyleIdx="3" presStyleCnt="4"/>
      <dgm:spPr>
        <a:prstGeom prst="round2DiagRect">
          <a:avLst>
            <a:gd name="adj1" fmla="val 29727"/>
            <a:gd name="adj2" fmla="val 0"/>
          </a:avLst>
        </a:prstGeom>
      </dgm:spPr>
    </dgm:pt>
    <dgm:pt modelId="{8A7192D9-CDBF-4BF6-932A-05137B9CEFD6}" type="pres">
      <dgm:prSet presAssocID="{2737E0E2-BAA3-4317-A8E1-714F4F6CDF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mono"/>
        </a:ext>
      </dgm:extLst>
    </dgm:pt>
    <dgm:pt modelId="{A2B6F5FB-F388-4D4B-81E0-AA7BAE04B230}" type="pres">
      <dgm:prSet presAssocID="{2737E0E2-BAA3-4317-A8E1-714F4F6CDF4C}" presName="spaceRect" presStyleCnt="0"/>
      <dgm:spPr/>
    </dgm:pt>
    <dgm:pt modelId="{906F0934-EB58-493E-AACC-BB720A79F3F2}" type="pres">
      <dgm:prSet presAssocID="{2737E0E2-BAA3-4317-A8E1-714F4F6CDF4C}" presName="textRect" presStyleLbl="revTx" presStyleIdx="3" presStyleCnt="4">
        <dgm:presLayoutVars>
          <dgm:chMax val="1"/>
          <dgm:chPref val="1"/>
        </dgm:presLayoutVars>
      </dgm:prSet>
      <dgm:spPr/>
    </dgm:pt>
  </dgm:ptLst>
  <dgm:cxnLst>
    <dgm:cxn modelId="{DC80C31D-F6C9-4E75-BEF8-BC016F0E8377}" srcId="{324573BF-77BB-4F3C-A9C3-14D3055B00BC}" destId="{2737E0E2-BAA3-4317-A8E1-714F4F6CDF4C}" srcOrd="3" destOrd="0" parTransId="{57C101C2-0DD9-40D8-B56C-ED9E8ACE1911}" sibTransId="{FBA1AA34-984B-484C-AB10-30FF736F5C31}"/>
    <dgm:cxn modelId="{23ED2D2B-4F3F-4524-9B97-DD8238607624}" type="presOf" srcId="{D9674D9C-D1F1-4487-9A77-9313F50DA4A8}" destId="{6F6CE563-782D-411F-957E-FB2BDB4E217E}" srcOrd="0" destOrd="0" presId="urn:microsoft.com/office/officeart/2018/5/layout/IconLeafLabelList"/>
    <dgm:cxn modelId="{213DBC2E-179E-4FE1-B80A-BBF4BDD5B39E}" srcId="{324573BF-77BB-4F3C-A9C3-14D3055B00BC}" destId="{D9674D9C-D1F1-4487-9A77-9313F50DA4A8}" srcOrd="2" destOrd="0" parTransId="{7B890BE5-BAEB-4073-AE68-B5650B0EC66C}" sibTransId="{3B5F30D8-62CD-4F7B-B5E5-954B2D7A03B8}"/>
    <dgm:cxn modelId="{40BA8E78-7BA4-4839-97F2-9D4D0EADC81F}" srcId="{324573BF-77BB-4F3C-A9C3-14D3055B00BC}" destId="{C4A7C03F-FE53-438D-85F5-64CF35F1CF8D}" srcOrd="0" destOrd="0" parTransId="{DBDCC5AF-517A-4064-BD09-C0370C61B4CB}" sibTransId="{D9A701E2-360F-4F4A-B60F-E0BC4449C175}"/>
    <dgm:cxn modelId="{C1910B87-0922-4090-A6DF-72F6B652D5BF}" type="presOf" srcId="{2737E0E2-BAA3-4317-A8E1-714F4F6CDF4C}" destId="{906F0934-EB58-493E-AACC-BB720A79F3F2}" srcOrd="0" destOrd="0" presId="urn:microsoft.com/office/officeart/2018/5/layout/IconLeafLabelList"/>
    <dgm:cxn modelId="{3AFC2997-493D-4E2E-8E20-027C7943AA6B}" srcId="{324573BF-77BB-4F3C-A9C3-14D3055B00BC}" destId="{8D638062-9FC2-49C3-AFDC-4657D14673CA}" srcOrd="1" destOrd="0" parTransId="{C30EA67B-EAC2-41E7-8CE3-C222DE5F9FA5}" sibTransId="{4AA76079-0581-4B17-97A1-E74EB9DA8264}"/>
    <dgm:cxn modelId="{D3B36BB6-B922-403E-B550-FFBADDCDBA19}" type="presOf" srcId="{8D638062-9FC2-49C3-AFDC-4657D14673CA}" destId="{5F3CC442-CC84-4AE4-B626-17441F3CB8B2}" srcOrd="0" destOrd="0" presId="urn:microsoft.com/office/officeart/2018/5/layout/IconLeafLabelList"/>
    <dgm:cxn modelId="{33E0ECDF-867C-4CF6-8EED-640E79C07A02}" type="presOf" srcId="{C4A7C03F-FE53-438D-85F5-64CF35F1CF8D}" destId="{DB47F99E-A0EE-43EE-BAEA-8E738F7E574B}" srcOrd="0" destOrd="0" presId="urn:microsoft.com/office/officeart/2018/5/layout/IconLeafLabelList"/>
    <dgm:cxn modelId="{BE0864EE-44E8-440C-8E2D-643DDD6001F2}" type="presOf" srcId="{324573BF-77BB-4F3C-A9C3-14D3055B00BC}" destId="{7C5A3831-B5DE-4BFB-965B-D0F8F95441DB}" srcOrd="0" destOrd="0" presId="urn:microsoft.com/office/officeart/2018/5/layout/IconLeafLabelList"/>
    <dgm:cxn modelId="{F25D1A68-5D67-428E-AD7A-AA52692DC74C}" type="presParOf" srcId="{7C5A3831-B5DE-4BFB-965B-D0F8F95441DB}" destId="{76379F90-1007-4374-B755-EC27A28C90CA}" srcOrd="0" destOrd="0" presId="urn:microsoft.com/office/officeart/2018/5/layout/IconLeafLabelList"/>
    <dgm:cxn modelId="{DF458FAD-F55A-4A4B-A148-772B659AE79C}" type="presParOf" srcId="{76379F90-1007-4374-B755-EC27A28C90CA}" destId="{A521DF3E-A9FA-4209-9720-0B8FC3B339C6}" srcOrd="0" destOrd="0" presId="urn:microsoft.com/office/officeart/2018/5/layout/IconLeafLabelList"/>
    <dgm:cxn modelId="{7955156E-B91B-431E-B8F8-ECFF15392DE1}" type="presParOf" srcId="{76379F90-1007-4374-B755-EC27A28C90CA}" destId="{837A3026-4754-4BDD-A1F5-A5520CB357E1}" srcOrd="1" destOrd="0" presId="urn:microsoft.com/office/officeart/2018/5/layout/IconLeafLabelList"/>
    <dgm:cxn modelId="{4F772FE9-91AF-4602-B594-5C21CB3AE45C}" type="presParOf" srcId="{76379F90-1007-4374-B755-EC27A28C90CA}" destId="{F2AC0644-9A1A-49C1-853D-3EF8BD9D7C9C}" srcOrd="2" destOrd="0" presId="urn:microsoft.com/office/officeart/2018/5/layout/IconLeafLabelList"/>
    <dgm:cxn modelId="{5A58C63D-F2D5-4D9B-8A5C-6D2843EE503E}" type="presParOf" srcId="{76379F90-1007-4374-B755-EC27A28C90CA}" destId="{DB47F99E-A0EE-43EE-BAEA-8E738F7E574B}" srcOrd="3" destOrd="0" presId="urn:microsoft.com/office/officeart/2018/5/layout/IconLeafLabelList"/>
    <dgm:cxn modelId="{E3287136-DC6A-4A34-B122-0312C8874885}" type="presParOf" srcId="{7C5A3831-B5DE-4BFB-965B-D0F8F95441DB}" destId="{211DF3F5-EECF-445A-B8B6-3CBF9896CA25}" srcOrd="1" destOrd="0" presId="urn:microsoft.com/office/officeart/2018/5/layout/IconLeafLabelList"/>
    <dgm:cxn modelId="{B4313C58-2686-4F6A-93D8-0E4EAE21CBB0}" type="presParOf" srcId="{7C5A3831-B5DE-4BFB-965B-D0F8F95441DB}" destId="{43C5001E-01A3-469D-BC61-3FCDB59A992C}" srcOrd="2" destOrd="0" presId="urn:microsoft.com/office/officeart/2018/5/layout/IconLeafLabelList"/>
    <dgm:cxn modelId="{32806954-845C-4C13-A169-4942EB70F8F7}" type="presParOf" srcId="{43C5001E-01A3-469D-BC61-3FCDB59A992C}" destId="{B55BB053-A39B-4770-B3F7-25E74BB3F2A7}" srcOrd="0" destOrd="0" presId="urn:microsoft.com/office/officeart/2018/5/layout/IconLeafLabelList"/>
    <dgm:cxn modelId="{654B42AF-EE3B-49B8-A342-223FC8B06AB2}" type="presParOf" srcId="{43C5001E-01A3-469D-BC61-3FCDB59A992C}" destId="{E9850AF4-C1E7-4115-9370-C3A0E6740BE0}" srcOrd="1" destOrd="0" presId="urn:microsoft.com/office/officeart/2018/5/layout/IconLeafLabelList"/>
    <dgm:cxn modelId="{5638715D-C57B-4C5C-8CA2-3D58C9E72F17}" type="presParOf" srcId="{43C5001E-01A3-469D-BC61-3FCDB59A992C}" destId="{CA99E9D0-9DF3-472B-B882-DD257460FD0A}" srcOrd="2" destOrd="0" presId="urn:microsoft.com/office/officeart/2018/5/layout/IconLeafLabelList"/>
    <dgm:cxn modelId="{AEF2FBC1-C6EB-432A-B9FC-1593367C2758}" type="presParOf" srcId="{43C5001E-01A3-469D-BC61-3FCDB59A992C}" destId="{5F3CC442-CC84-4AE4-B626-17441F3CB8B2}" srcOrd="3" destOrd="0" presId="urn:microsoft.com/office/officeart/2018/5/layout/IconLeafLabelList"/>
    <dgm:cxn modelId="{E4EA601C-B454-4B93-A491-4E12053FF98A}" type="presParOf" srcId="{7C5A3831-B5DE-4BFB-965B-D0F8F95441DB}" destId="{15A8455E-C342-4B50-86DC-077DA2F3FC0D}" srcOrd="3" destOrd="0" presId="urn:microsoft.com/office/officeart/2018/5/layout/IconLeafLabelList"/>
    <dgm:cxn modelId="{42DD8AE3-3BC2-4493-8F07-ACF820C985A5}" type="presParOf" srcId="{7C5A3831-B5DE-4BFB-965B-D0F8F95441DB}" destId="{32BE6563-896B-4A4F-A230-7FC8A39767BB}" srcOrd="4" destOrd="0" presId="urn:microsoft.com/office/officeart/2018/5/layout/IconLeafLabelList"/>
    <dgm:cxn modelId="{91B162D4-EC0B-46F6-898F-C36C23FD1754}" type="presParOf" srcId="{32BE6563-896B-4A4F-A230-7FC8A39767BB}" destId="{82DB467B-F7A8-4B7D-9789-46431D0B3E99}" srcOrd="0" destOrd="0" presId="urn:microsoft.com/office/officeart/2018/5/layout/IconLeafLabelList"/>
    <dgm:cxn modelId="{5B4169C8-863A-4C2E-9310-B03C449AA1F2}" type="presParOf" srcId="{32BE6563-896B-4A4F-A230-7FC8A39767BB}" destId="{0AA13F29-98BA-4284-BE30-968E4A9A8E11}" srcOrd="1" destOrd="0" presId="urn:microsoft.com/office/officeart/2018/5/layout/IconLeafLabelList"/>
    <dgm:cxn modelId="{AB27D6B4-0894-4489-8B69-1B58E6C8BB80}" type="presParOf" srcId="{32BE6563-896B-4A4F-A230-7FC8A39767BB}" destId="{65061A90-2AD2-4B30-951E-149F150C5033}" srcOrd="2" destOrd="0" presId="urn:microsoft.com/office/officeart/2018/5/layout/IconLeafLabelList"/>
    <dgm:cxn modelId="{76739CB1-188C-4E7F-A4EC-FC15E194F53B}" type="presParOf" srcId="{32BE6563-896B-4A4F-A230-7FC8A39767BB}" destId="{6F6CE563-782D-411F-957E-FB2BDB4E217E}" srcOrd="3" destOrd="0" presId="urn:microsoft.com/office/officeart/2018/5/layout/IconLeafLabelList"/>
    <dgm:cxn modelId="{27AC3800-756C-46BB-B892-D901044787F3}" type="presParOf" srcId="{7C5A3831-B5DE-4BFB-965B-D0F8F95441DB}" destId="{20BAEAE8-831F-4C3C-B965-F7146BCB89DD}" srcOrd="5" destOrd="0" presId="urn:microsoft.com/office/officeart/2018/5/layout/IconLeafLabelList"/>
    <dgm:cxn modelId="{FDC9365D-10DA-437D-91E7-A395FFBBD639}" type="presParOf" srcId="{7C5A3831-B5DE-4BFB-965B-D0F8F95441DB}" destId="{0893CDCE-8406-4006-8143-42A73F188C32}" srcOrd="6" destOrd="0" presId="urn:microsoft.com/office/officeart/2018/5/layout/IconLeafLabelList"/>
    <dgm:cxn modelId="{FF4637EA-FDD3-4CBA-B7F8-A525C2FCB945}" type="presParOf" srcId="{0893CDCE-8406-4006-8143-42A73F188C32}" destId="{7228584C-CA61-4ADB-9210-9E9B5EC2C7C7}" srcOrd="0" destOrd="0" presId="urn:microsoft.com/office/officeart/2018/5/layout/IconLeafLabelList"/>
    <dgm:cxn modelId="{38E91773-A8D9-4428-817C-81CFE0C19669}" type="presParOf" srcId="{0893CDCE-8406-4006-8143-42A73F188C32}" destId="{8A7192D9-CDBF-4BF6-932A-05137B9CEFD6}" srcOrd="1" destOrd="0" presId="urn:microsoft.com/office/officeart/2018/5/layout/IconLeafLabelList"/>
    <dgm:cxn modelId="{FB10E37F-B0B4-408B-A8C0-C61808977EAB}" type="presParOf" srcId="{0893CDCE-8406-4006-8143-42A73F188C32}" destId="{A2B6F5FB-F388-4D4B-81E0-AA7BAE04B230}" srcOrd="2" destOrd="0" presId="urn:microsoft.com/office/officeart/2018/5/layout/IconLeafLabelList"/>
    <dgm:cxn modelId="{0DB61209-C396-4ADF-BA03-CEAB2F81CC46}" type="presParOf" srcId="{0893CDCE-8406-4006-8143-42A73F188C32}" destId="{906F0934-EB58-493E-AACC-BB720A79F3F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0EDF15-0EAB-4719-92C8-15A4A79374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75350B-439A-485F-BD81-F16B9951922D}">
      <dgm:prSet/>
      <dgm:spPr/>
      <dgm:t>
        <a:bodyPr/>
        <a:lstStyle/>
        <a:p>
          <a:r>
            <a:rPr lang="es-ES_tradnl"/>
            <a:t>5.CONSTRUIR EL TENDEDERO </a:t>
          </a:r>
          <a:endParaRPr lang="en-US"/>
        </a:p>
      </dgm:t>
    </dgm:pt>
    <dgm:pt modelId="{EE85ED67-E9B9-4662-A31D-4B35694FC1A9}" type="parTrans" cxnId="{95621F32-FCA2-45DD-8115-7C676C666339}">
      <dgm:prSet/>
      <dgm:spPr/>
      <dgm:t>
        <a:bodyPr/>
        <a:lstStyle/>
        <a:p>
          <a:endParaRPr lang="en-US"/>
        </a:p>
      </dgm:t>
    </dgm:pt>
    <dgm:pt modelId="{39967FBB-5F6D-4CA4-99EE-2A678660D7EC}" type="sibTrans" cxnId="{95621F32-FCA2-45DD-8115-7C676C666339}">
      <dgm:prSet/>
      <dgm:spPr/>
      <dgm:t>
        <a:bodyPr/>
        <a:lstStyle/>
        <a:p>
          <a:endParaRPr lang="en-US"/>
        </a:p>
      </dgm:t>
    </dgm:pt>
    <dgm:pt modelId="{9B054E77-89D4-4920-B49E-14C9CA23FD56}">
      <dgm:prSet/>
      <dgm:spPr/>
      <dgm:t>
        <a:bodyPr/>
        <a:lstStyle/>
        <a:p>
          <a:r>
            <a:rPr lang="es-ES_tradnl"/>
            <a:t>6. MONTAR EL TENDEDERO </a:t>
          </a:r>
          <a:endParaRPr lang="en-US"/>
        </a:p>
      </dgm:t>
    </dgm:pt>
    <dgm:pt modelId="{4B970F99-9FF9-4C5C-900C-065EAB943056}" type="parTrans" cxnId="{18A91927-92D0-4BF4-BB1D-E111A3145A1E}">
      <dgm:prSet/>
      <dgm:spPr/>
      <dgm:t>
        <a:bodyPr/>
        <a:lstStyle/>
        <a:p>
          <a:endParaRPr lang="en-US"/>
        </a:p>
      </dgm:t>
    </dgm:pt>
    <dgm:pt modelId="{667F5FAA-CB8C-4798-A3B0-1CBDFE3A380E}" type="sibTrans" cxnId="{18A91927-92D0-4BF4-BB1D-E111A3145A1E}">
      <dgm:prSet/>
      <dgm:spPr/>
      <dgm:t>
        <a:bodyPr/>
        <a:lstStyle/>
        <a:p>
          <a:endParaRPr lang="en-US"/>
        </a:p>
      </dgm:t>
    </dgm:pt>
    <dgm:pt modelId="{DB7A79F6-2E65-4AC5-A000-4C4A20B8DC0E}">
      <dgm:prSet/>
      <dgm:spPr/>
      <dgm:t>
        <a:bodyPr/>
        <a:lstStyle/>
        <a:p>
          <a:r>
            <a:rPr lang="es-ES_tradnl"/>
            <a:t>7. TENDER LAS PAPELETAS CLASIFICADAS POR PREGUNTAS</a:t>
          </a:r>
          <a:endParaRPr lang="en-US"/>
        </a:p>
      </dgm:t>
    </dgm:pt>
    <dgm:pt modelId="{01E286E4-2761-4428-B8C4-D1B96700B8FB}" type="parTrans" cxnId="{5CC4D4FE-4EC7-4CE6-9CA8-C5A9FFF882D4}">
      <dgm:prSet/>
      <dgm:spPr/>
      <dgm:t>
        <a:bodyPr/>
        <a:lstStyle/>
        <a:p>
          <a:endParaRPr lang="en-US"/>
        </a:p>
      </dgm:t>
    </dgm:pt>
    <dgm:pt modelId="{623102A9-66BB-4CB2-8BF9-B28B4022638D}" type="sibTrans" cxnId="{5CC4D4FE-4EC7-4CE6-9CA8-C5A9FFF882D4}">
      <dgm:prSet/>
      <dgm:spPr/>
      <dgm:t>
        <a:bodyPr/>
        <a:lstStyle/>
        <a:p>
          <a:endParaRPr lang="en-US"/>
        </a:p>
      </dgm:t>
    </dgm:pt>
    <dgm:pt modelId="{3A57EACD-7AE2-457C-9C56-BE4B5496DD60}">
      <dgm:prSet/>
      <dgm:spPr/>
      <dgm:t>
        <a:bodyPr/>
        <a:lstStyle/>
        <a:p>
          <a:r>
            <a:rPr lang="es-ES_tradnl"/>
            <a:t>8. EXHIBIR EL TENDEDERO ANTE LA COMUNIDAD EDUCATIVA INCLUIDOS PADRES DE FAMILIA DURANTE TRES DÍAS</a:t>
          </a:r>
          <a:endParaRPr lang="en-US"/>
        </a:p>
      </dgm:t>
    </dgm:pt>
    <dgm:pt modelId="{D9AF0A04-37D1-4F55-AB1A-B668D5B5F9CA}" type="parTrans" cxnId="{550C0D2B-0CF1-45C7-8D4A-D5279D448B90}">
      <dgm:prSet/>
      <dgm:spPr/>
      <dgm:t>
        <a:bodyPr/>
        <a:lstStyle/>
        <a:p>
          <a:endParaRPr lang="en-US"/>
        </a:p>
      </dgm:t>
    </dgm:pt>
    <dgm:pt modelId="{0B617915-E853-4499-8A8D-0807AE685F58}" type="sibTrans" cxnId="{550C0D2B-0CF1-45C7-8D4A-D5279D448B90}">
      <dgm:prSet/>
      <dgm:spPr/>
      <dgm:t>
        <a:bodyPr/>
        <a:lstStyle/>
        <a:p>
          <a:endParaRPr lang="en-US"/>
        </a:p>
      </dgm:t>
    </dgm:pt>
    <dgm:pt modelId="{5BC07ABF-F8AD-4E3B-9D14-B8E8131FA364}" type="pres">
      <dgm:prSet presAssocID="{2D0EDF15-0EAB-4719-92C8-15A4A79374E5}" presName="root" presStyleCnt="0">
        <dgm:presLayoutVars>
          <dgm:dir/>
          <dgm:resizeHandles val="exact"/>
        </dgm:presLayoutVars>
      </dgm:prSet>
      <dgm:spPr/>
    </dgm:pt>
    <dgm:pt modelId="{6964911A-7E9F-4ABF-A124-0220FD5FCEDB}" type="pres">
      <dgm:prSet presAssocID="{FB75350B-439A-485F-BD81-F16B9951922D}" presName="compNode" presStyleCnt="0"/>
      <dgm:spPr/>
    </dgm:pt>
    <dgm:pt modelId="{79DFB9ED-65A4-4208-898D-041B235E1A01}" type="pres">
      <dgm:prSet presAssocID="{FB75350B-439A-485F-BD81-F16B9951922D}" presName="bgRect" presStyleLbl="bgShp" presStyleIdx="0" presStyleCnt="4"/>
      <dgm:spPr/>
    </dgm:pt>
    <dgm:pt modelId="{EC23596D-FF9E-4EDF-9559-8A603CA99EFC}" type="pres">
      <dgm:prSet presAssocID="{FB75350B-439A-485F-BD81-F16B9951922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6EE2DB52-FEF9-43A9-BCAC-CC71903A2733}" type="pres">
      <dgm:prSet presAssocID="{FB75350B-439A-485F-BD81-F16B9951922D}" presName="spaceRect" presStyleCnt="0"/>
      <dgm:spPr/>
    </dgm:pt>
    <dgm:pt modelId="{3B56EC5E-2EB1-48DC-8B7C-993902F51883}" type="pres">
      <dgm:prSet presAssocID="{FB75350B-439A-485F-BD81-F16B9951922D}" presName="parTx" presStyleLbl="revTx" presStyleIdx="0" presStyleCnt="4">
        <dgm:presLayoutVars>
          <dgm:chMax val="0"/>
          <dgm:chPref val="0"/>
        </dgm:presLayoutVars>
      </dgm:prSet>
      <dgm:spPr/>
    </dgm:pt>
    <dgm:pt modelId="{9BBD242D-EC4D-4FD1-819C-549F357E37EC}" type="pres">
      <dgm:prSet presAssocID="{39967FBB-5F6D-4CA4-99EE-2A678660D7EC}" presName="sibTrans" presStyleCnt="0"/>
      <dgm:spPr/>
    </dgm:pt>
    <dgm:pt modelId="{5815D0F8-384A-4B2D-A328-A82AC5EBE7A2}" type="pres">
      <dgm:prSet presAssocID="{9B054E77-89D4-4920-B49E-14C9CA23FD56}" presName="compNode" presStyleCnt="0"/>
      <dgm:spPr/>
    </dgm:pt>
    <dgm:pt modelId="{794237E5-A479-4BED-ACB6-716E14169894}" type="pres">
      <dgm:prSet presAssocID="{9B054E77-89D4-4920-B49E-14C9CA23FD56}" presName="bgRect" presStyleLbl="bgShp" presStyleIdx="1" presStyleCnt="4"/>
      <dgm:spPr/>
    </dgm:pt>
    <dgm:pt modelId="{D6F7B489-95DF-41B0-9525-FCBF4752469B}" type="pres">
      <dgm:prSet presAssocID="{9B054E77-89D4-4920-B49E-14C9CA23FD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rseshoe"/>
        </a:ext>
      </dgm:extLst>
    </dgm:pt>
    <dgm:pt modelId="{D9C02D2A-CBF5-4274-834D-F09D4F2B47D9}" type="pres">
      <dgm:prSet presAssocID="{9B054E77-89D4-4920-B49E-14C9CA23FD56}" presName="spaceRect" presStyleCnt="0"/>
      <dgm:spPr/>
    </dgm:pt>
    <dgm:pt modelId="{6F34DB71-D3A3-42F7-B9E8-5695560EA718}" type="pres">
      <dgm:prSet presAssocID="{9B054E77-89D4-4920-B49E-14C9CA23FD56}" presName="parTx" presStyleLbl="revTx" presStyleIdx="1" presStyleCnt="4">
        <dgm:presLayoutVars>
          <dgm:chMax val="0"/>
          <dgm:chPref val="0"/>
        </dgm:presLayoutVars>
      </dgm:prSet>
      <dgm:spPr/>
    </dgm:pt>
    <dgm:pt modelId="{7FEFE3FC-9962-492B-94D3-89E921B82647}" type="pres">
      <dgm:prSet presAssocID="{667F5FAA-CB8C-4798-A3B0-1CBDFE3A380E}" presName="sibTrans" presStyleCnt="0"/>
      <dgm:spPr/>
    </dgm:pt>
    <dgm:pt modelId="{EC0F13E6-6D13-484A-85FE-1939CA16CBA0}" type="pres">
      <dgm:prSet presAssocID="{DB7A79F6-2E65-4AC5-A000-4C4A20B8DC0E}" presName="compNode" presStyleCnt="0"/>
      <dgm:spPr/>
    </dgm:pt>
    <dgm:pt modelId="{5302952B-BE5A-434C-8730-D0783A7789DB}" type="pres">
      <dgm:prSet presAssocID="{DB7A79F6-2E65-4AC5-A000-4C4A20B8DC0E}" presName="bgRect" presStyleLbl="bgShp" presStyleIdx="2" presStyleCnt="4"/>
      <dgm:spPr/>
    </dgm:pt>
    <dgm:pt modelId="{DAB92CF9-D9DE-46B7-B729-1E3F3367502D}" type="pres">
      <dgm:prSet presAssocID="{DB7A79F6-2E65-4AC5-A000-4C4A20B8DC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831009A7-5859-4BFD-9D91-A23C76EF5A07}" type="pres">
      <dgm:prSet presAssocID="{DB7A79F6-2E65-4AC5-A000-4C4A20B8DC0E}" presName="spaceRect" presStyleCnt="0"/>
      <dgm:spPr/>
    </dgm:pt>
    <dgm:pt modelId="{B2B88753-F352-45EC-BFB2-D1BC3F9F13ED}" type="pres">
      <dgm:prSet presAssocID="{DB7A79F6-2E65-4AC5-A000-4C4A20B8DC0E}" presName="parTx" presStyleLbl="revTx" presStyleIdx="2" presStyleCnt="4">
        <dgm:presLayoutVars>
          <dgm:chMax val="0"/>
          <dgm:chPref val="0"/>
        </dgm:presLayoutVars>
      </dgm:prSet>
      <dgm:spPr/>
    </dgm:pt>
    <dgm:pt modelId="{D9C701CB-31F2-45AF-8324-2C19B6C6369D}" type="pres">
      <dgm:prSet presAssocID="{623102A9-66BB-4CB2-8BF9-B28B4022638D}" presName="sibTrans" presStyleCnt="0"/>
      <dgm:spPr/>
    </dgm:pt>
    <dgm:pt modelId="{2EE63CD4-C603-47D5-9703-3B1E9967871D}" type="pres">
      <dgm:prSet presAssocID="{3A57EACD-7AE2-457C-9C56-BE4B5496DD60}" presName="compNode" presStyleCnt="0"/>
      <dgm:spPr/>
    </dgm:pt>
    <dgm:pt modelId="{4550D886-58C2-4D11-9C26-157F683A7910}" type="pres">
      <dgm:prSet presAssocID="{3A57EACD-7AE2-457C-9C56-BE4B5496DD60}" presName="bgRect" presStyleLbl="bgShp" presStyleIdx="3" presStyleCnt="4"/>
      <dgm:spPr/>
    </dgm:pt>
    <dgm:pt modelId="{CFE99E78-8923-44BD-93B8-85B05BB1E8DC}" type="pres">
      <dgm:prSet presAssocID="{3A57EACD-7AE2-457C-9C56-BE4B5496DD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mono"/>
        </a:ext>
      </dgm:extLst>
    </dgm:pt>
    <dgm:pt modelId="{1F4C8C9E-38BD-405F-9217-195FD00C87DE}" type="pres">
      <dgm:prSet presAssocID="{3A57EACD-7AE2-457C-9C56-BE4B5496DD60}" presName="spaceRect" presStyleCnt="0"/>
      <dgm:spPr/>
    </dgm:pt>
    <dgm:pt modelId="{F85C8978-938D-49B3-BA76-193D29AD41BC}" type="pres">
      <dgm:prSet presAssocID="{3A57EACD-7AE2-457C-9C56-BE4B5496DD60}" presName="parTx" presStyleLbl="revTx" presStyleIdx="3" presStyleCnt="4">
        <dgm:presLayoutVars>
          <dgm:chMax val="0"/>
          <dgm:chPref val="0"/>
        </dgm:presLayoutVars>
      </dgm:prSet>
      <dgm:spPr/>
    </dgm:pt>
  </dgm:ptLst>
  <dgm:cxnLst>
    <dgm:cxn modelId="{9B11C00B-D4FC-491D-9F4A-D504466F3A43}" type="presOf" srcId="{9B054E77-89D4-4920-B49E-14C9CA23FD56}" destId="{6F34DB71-D3A3-42F7-B9E8-5695560EA718}" srcOrd="0" destOrd="0" presId="urn:microsoft.com/office/officeart/2018/2/layout/IconVerticalSolidList"/>
    <dgm:cxn modelId="{CCEE7F1B-FCA7-4AB8-95C6-40A75A255B1C}" type="presOf" srcId="{2D0EDF15-0EAB-4719-92C8-15A4A79374E5}" destId="{5BC07ABF-F8AD-4E3B-9D14-B8E8131FA364}" srcOrd="0" destOrd="0" presId="urn:microsoft.com/office/officeart/2018/2/layout/IconVerticalSolidList"/>
    <dgm:cxn modelId="{18A91927-92D0-4BF4-BB1D-E111A3145A1E}" srcId="{2D0EDF15-0EAB-4719-92C8-15A4A79374E5}" destId="{9B054E77-89D4-4920-B49E-14C9CA23FD56}" srcOrd="1" destOrd="0" parTransId="{4B970F99-9FF9-4C5C-900C-065EAB943056}" sibTransId="{667F5FAA-CB8C-4798-A3B0-1CBDFE3A380E}"/>
    <dgm:cxn modelId="{550C0D2B-0CF1-45C7-8D4A-D5279D448B90}" srcId="{2D0EDF15-0EAB-4719-92C8-15A4A79374E5}" destId="{3A57EACD-7AE2-457C-9C56-BE4B5496DD60}" srcOrd="3" destOrd="0" parTransId="{D9AF0A04-37D1-4F55-AB1A-B668D5B5F9CA}" sibTransId="{0B617915-E853-4499-8A8D-0807AE685F58}"/>
    <dgm:cxn modelId="{95621F32-FCA2-45DD-8115-7C676C666339}" srcId="{2D0EDF15-0EAB-4719-92C8-15A4A79374E5}" destId="{FB75350B-439A-485F-BD81-F16B9951922D}" srcOrd="0" destOrd="0" parTransId="{EE85ED67-E9B9-4662-A31D-4B35694FC1A9}" sibTransId="{39967FBB-5F6D-4CA4-99EE-2A678660D7EC}"/>
    <dgm:cxn modelId="{6F812051-F18C-48CB-B8F4-1B82A8F08835}" type="presOf" srcId="{FB75350B-439A-485F-BD81-F16B9951922D}" destId="{3B56EC5E-2EB1-48DC-8B7C-993902F51883}" srcOrd="0" destOrd="0" presId="urn:microsoft.com/office/officeart/2018/2/layout/IconVerticalSolidList"/>
    <dgm:cxn modelId="{D987708F-E8E8-453F-AB2A-6613CA29569B}" type="presOf" srcId="{3A57EACD-7AE2-457C-9C56-BE4B5496DD60}" destId="{F85C8978-938D-49B3-BA76-193D29AD41BC}" srcOrd="0" destOrd="0" presId="urn:microsoft.com/office/officeart/2018/2/layout/IconVerticalSolidList"/>
    <dgm:cxn modelId="{EF8A66B8-D508-4F6C-9845-A9BC8CF485DF}" type="presOf" srcId="{DB7A79F6-2E65-4AC5-A000-4C4A20B8DC0E}" destId="{B2B88753-F352-45EC-BFB2-D1BC3F9F13ED}" srcOrd="0" destOrd="0" presId="urn:microsoft.com/office/officeart/2018/2/layout/IconVerticalSolidList"/>
    <dgm:cxn modelId="{5CC4D4FE-4EC7-4CE6-9CA8-C5A9FFF882D4}" srcId="{2D0EDF15-0EAB-4719-92C8-15A4A79374E5}" destId="{DB7A79F6-2E65-4AC5-A000-4C4A20B8DC0E}" srcOrd="2" destOrd="0" parTransId="{01E286E4-2761-4428-B8C4-D1B96700B8FB}" sibTransId="{623102A9-66BB-4CB2-8BF9-B28B4022638D}"/>
    <dgm:cxn modelId="{FDDF026E-E8EA-4B3C-8071-34BFA3127523}" type="presParOf" srcId="{5BC07ABF-F8AD-4E3B-9D14-B8E8131FA364}" destId="{6964911A-7E9F-4ABF-A124-0220FD5FCEDB}" srcOrd="0" destOrd="0" presId="urn:microsoft.com/office/officeart/2018/2/layout/IconVerticalSolidList"/>
    <dgm:cxn modelId="{68B0E58B-24CE-4B37-8D32-94D2DCE0B4CF}" type="presParOf" srcId="{6964911A-7E9F-4ABF-A124-0220FD5FCEDB}" destId="{79DFB9ED-65A4-4208-898D-041B235E1A01}" srcOrd="0" destOrd="0" presId="urn:microsoft.com/office/officeart/2018/2/layout/IconVerticalSolidList"/>
    <dgm:cxn modelId="{0761289B-FFFB-48C6-94AD-CA9032E5A006}" type="presParOf" srcId="{6964911A-7E9F-4ABF-A124-0220FD5FCEDB}" destId="{EC23596D-FF9E-4EDF-9559-8A603CA99EFC}" srcOrd="1" destOrd="0" presId="urn:microsoft.com/office/officeart/2018/2/layout/IconVerticalSolidList"/>
    <dgm:cxn modelId="{E903B8D5-71C3-4F8A-889F-3F41CDD407A8}" type="presParOf" srcId="{6964911A-7E9F-4ABF-A124-0220FD5FCEDB}" destId="{6EE2DB52-FEF9-43A9-BCAC-CC71903A2733}" srcOrd="2" destOrd="0" presId="urn:microsoft.com/office/officeart/2018/2/layout/IconVerticalSolidList"/>
    <dgm:cxn modelId="{0611D268-C6E2-47CF-A240-AD5F6F1469CF}" type="presParOf" srcId="{6964911A-7E9F-4ABF-A124-0220FD5FCEDB}" destId="{3B56EC5E-2EB1-48DC-8B7C-993902F51883}" srcOrd="3" destOrd="0" presId="urn:microsoft.com/office/officeart/2018/2/layout/IconVerticalSolidList"/>
    <dgm:cxn modelId="{3BA0A4B0-498D-4B13-94E4-422B5E6AEAE6}" type="presParOf" srcId="{5BC07ABF-F8AD-4E3B-9D14-B8E8131FA364}" destId="{9BBD242D-EC4D-4FD1-819C-549F357E37EC}" srcOrd="1" destOrd="0" presId="urn:microsoft.com/office/officeart/2018/2/layout/IconVerticalSolidList"/>
    <dgm:cxn modelId="{28A91BE3-2135-4F77-9CE7-DB4BBF7A5E19}" type="presParOf" srcId="{5BC07ABF-F8AD-4E3B-9D14-B8E8131FA364}" destId="{5815D0F8-384A-4B2D-A328-A82AC5EBE7A2}" srcOrd="2" destOrd="0" presId="urn:microsoft.com/office/officeart/2018/2/layout/IconVerticalSolidList"/>
    <dgm:cxn modelId="{22C0B55B-2643-4CBE-872B-F20F69D5BA00}" type="presParOf" srcId="{5815D0F8-384A-4B2D-A328-A82AC5EBE7A2}" destId="{794237E5-A479-4BED-ACB6-716E14169894}" srcOrd="0" destOrd="0" presId="urn:microsoft.com/office/officeart/2018/2/layout/IconVerticalSolidList"/>
    <dgm:cxn modelId="{6D9E434E-5134-43E9-BD61-1492A914E476}" type="presParOf" srcId="{5815D0F8-384A-4B2D-A328-A82AC5EBE7A2}" destId="{D6F7B489-95DF-41B0-9525-FCBF4752469B}" srcOrd="1" destOrd="0" presId="urn:microsoft.com/office/officeart/2018/2/layout/IconVerticalSolidList"/>
    <dgm:cxn modelId="{FAA8E80C-88A9-4F74-A90A-1C1869CD3CEC}" type="presParOf" srcId="{5815D0F8-384A-4B2D-A328-A82AC5EBE7A2}" destId="{D9C02D2A-CBF5-4274-834D-F09D4F2B47D9}" srcOrd="2" destOrd="0" presId="urn:microsoft.com/office/officeart/2018/2/layout/IconVerticalSolidList"/>
    <dgm:cxn modelId="{E995BEA7-C374-4575-9A2B-CD7CFDD5F051}" type="presParOf" srcId="{5815D0F8-384A-4B2D-A328-A82AC5EBE7A2}" destId="{6F34DB71-D3A3-42F7-B9E8-5695560EA718}" srcOrd="3" destOrd="0" presId="urn:microsoft.com/office/officeart/2018/2/layout/IconVerticalSolidList"/>
    <dgm:cxn modelId="{2E871AE5-3FA9-4EB6-81D5-BC4FB16D7125}" type="presParOf" srcId="{5BC07ABF-F8AD-4E3B-9D14-B8E8131FA364}" destId="{7FEFE3FC-9962-492B-94D3-89E921B82647}" srcOrd="3" destOrd="0" presId="urn:microsoft.com/office/officeart/2018/2/layout/IconVerticalSolidList"/>
    <dgm:cxn modelId="{303FB4D5-B4D3-460B-B753-4150AA0D8DD2}" type="presParOf" srcId="{5BC07ABF-F8AD-4E3B-9D14-B8E8131FA364}" destId="{EC0F13E6-6D13-484A-85FE-1939CA16CBA0}" srcOrd="4" destOrd="0" presId="urn:microsoft.com/office/officeart/2018/2/layout/IconVerticalSolidList"/>
    <dgm:cxn modelId="{83BE7923-78F9-4443-B5CC-8BF81F1B9404}" type="presParOf" srcId="{EC0F13E6-6D13-484A-85FE-1939CA16CBA0}" destId="{5302952B-BE5A-434C-8730-D0783A7789DB}" srcOrd="0" destOrd="0" presId="urn:microsoft.com/office/officeart/2018/2/layout/IconVerticalSolidList"/>
    <dgm:cxn modelId="{14551E1D-66A8-463F-AF49-93739039EA3F}" type="presParOf" srcId="{EC0F13E6-6D13-484A-85FE-1939CA16CBA0}" destId="{DAB92CF9-D9DE-46B7-B729-1E3F3367502D}" srcOrd="1" destOrd="0" presId="urn:microsoft.com/office/officeart/2018/2/layout/IconVerticalSolidList"/>
    <dgm:cxn modelId="{A22D02BE-910D-42D7-8E59-8CEA48B2E32D}" type="presParOf" srcId="{EC0F13E6-6D13-484A-85FE-1939CA16CBA0}" destId="{831009A7-5859-4BFD-9D91-A23C76EF5A07}" srcOrd="2" destOrd="0" presId="urn:microsoft.com/office/officeart/2018/2/layout/IconVerticalSolidList"/>
    <dgm:cxn modelId="{89ABABAE-D019-470A-A615-90ADE4472CAB}" type="presParOf" srcId="{EC0F13E6-6D13-484A-85FE-1939CA16CBA0}" destId="{B2B88753-F352-45EC-BFB2-D1BC3F9F13ED}" srcOrd="3" destOrd="0" presId="urn:microsoft.com/office/officeart/2018/2/layout/IconVerticalSolidList"/>
    <dgm:cxn modelId="{E8C057C0-E35B-4E4F-B060-A848797D2E8F}" type="presParOf" srcId="{5BC07ABF-F8AD-4E3B-9D14-B8E8131FA364}" destId="{D9C701CB-31F2-45AF-8324-2C19B6C6369D}" srcOrd="5" destOrd="0" presId="urn:microsoft.com/office/officeart/2018/2/layout/IconVerticalSolidList"/>
    <dgm:cxn modelId="{32F5C418-83F6-409F-82FD-20BED095949B}" type="presParOf" srcId="{5BC07ABF-F8AD-4E3B-9D14-B8E8131FA364}" destId="{2EE63CD4-C603-47D5-9703-3B1E9967871D}" srcOrd="6" destOrd="0" presId="urn:microsoft.com/office/officeart/2018/2/layout/IconVerticalSolidList"/>
    <dgm:cxn modelId="{E33F2B7B-0FCE-4EF4-B2E4-80A745523A9A}" type="presParOf" srcId="{2EE63CD4-C603-47D5-9703-3B1E9967871D}" destId="{4550D886-58C2-4D11-9C26-157F683A7910}" srcOrd="0" destOrd="0" presId="urn:microsoft.com/office/officeart/2018/2/layout/IconVerticalSolidList"/>
    <dgm:cxn modelId="{EC4D8DB6-ABDF-47D5-9CD5-7DACA34C710D}" type="presParOf" srcId="{2EE63CD4-C603-47D5-9703-3B1E9967871D}" destId="{CFE99E78-8923-44BD-93B8-85B05BB1E8DC}" srcOrd="1" destOrd="0" presId="urn:microsoft.com/office/officeart/2018/2/layout/IconVerticalSolidList"/>
    <dgm:cxn modelId="{5A0B0A38-796A-4255-A075-C9AD3CBFAF0E}" type="presParOf" srcId="{2EE63CD4-C603-47D5-9703-3B1E9967871D}" destId="{1F4C8C9E-38BD-405F-9217-195FD00C87DE}" srcOrd="2" destOrd="0" presId="urn:microsoft.com/office/officeart/2018/2/layout/IconVerticalSolidList"/>
    <dgm:cxn modelId="{5116341C-6B45-4552-91CB-9F1854BD00EA}" type="presParOf" srcId="{2EE63CD4-C603-47D5-9703-3B1E9967871D}" destId="{F85C8978-938D-49B3-BA76-193D29AD41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4E4E22-E6E0-4C4A-A426-D22F36D9262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04D2A08-3259-4D08-943E-BB42A4276ADF}">
      <dgm:prSet/>
      <dgm:spPr/>
      <dgm:t>
        <a:bodyPr/>
        <a:lstStyle/>
        <a:p>
          <a:r>
            <a:rPr lang="es-ES_tradnl"/>
            <a:t>9. RETIRAR EL TENDEDERO , CLASIFICAR LAS PAPELETAS </a:t>
          </a:r>
          <a:endParaRPr lang="en-US"/>
        </a:p>
      </dgm:t>
    </dgm:pt>
    <dgm:pt modelId="{28600632-7B61-4A38-B616-495A6F5F039A}" type="parTrans" cxnId="{8561BB05-E776-4EF8-9084-85E2BDFD8ABA}">
      <dgm:prSet/>
      <dgm:spPr/>
      <dgm:t>
        <a:bodyPr/>
        <a:lstStyle/>
        <a:p>
          <a:endParaRPr lang="en-US"/>
        </a:p>
      </dgm:t>
    </dgm:pt>
    <dgm:pt modelId="{81A2B6FB-54CF-407D-90A7-6E0201CEA85B}" type="sibTrans" cxnId="{8561BB05-E776-4EF8-9084-85E2BDFD8ABA}">
      <dgm:prSet/>
      <dgm:spPr/>
      <dgm:t>
        <a:bodyPr/>
        <a:lstStyle/>
        <a:p>
          <a:endParaRPr lang="en-US"/>
        </a:p>
      </dgm:t>
    </dgm:pt>
    <dgm:pt modelId="{54145426-3A23-4959-9DA8-07AEF309C972}">
      <dgm:prSet/>
      <dgm:spPr/>
      <dgm:t>
        <a:bodyPr/>
        <a:lstStyle/>
        <a:p>
          <a:r>
            <a:rPr lang="es-ES_tradnl"/>
            <a:t>10. CLASIFICAR LAS RESPUESTAS EN LAS PAPELETAS</a:t>
          </a:r>
          <a:endParaRPr lang="en-US"/>
        </a:p>
      </dgm:t>
    </dgm:pt>
    <dgm:pt modelId="{F88D87FB-19C3-4DC9-88E5-4B769936B055}" type="parTrans" cxnId="{198815B7-DEB7-4243-B96A-32B662C80BB2}">
      <dgm:prSet/>
      <dgm:spPr/>
      <dgm:t>
        <a:bodyPr/>
        <a:lstStyle/>
        <a:p>
          <a:endParaRPr lang="en-US"/>
        </a:p>
      </dgm:t>
    </dgm:pt>
    <dgm:pt modelId="{60D67821-B7D6-4349-8D7D-9E32B5C134EC}" type="sibTrans" cxnId="{198815B7-DEB7-4243-B96A-32B662C80BB2}">
      <dgm:prSet/>
      <dgm:spPr/>
      <dgm:t>
        <a:bodyPr/>
        <a:lstStyle/>
        <a:p>
          <a:endParaRPr lang="en-US"/>
        </a:p>
      </dgm:t>
    </dgm:pt>
    <dgm:pt modelId="{0B8F0C1C-6098-4B4C-9497-9040C6BEA9E0}">
      <dgm:prSet/>
      <dgm:spPr/>
      <dgm:t>
        <a:bodyPr/>
        <a:lstStyle/>
        <a:p>
          <a:r>
            <a:rPr lang="es-ES_tradnl"/>
            <a:t>11. VACIAR DATOS Y ELABORAR ESTADÍSTICA</a:t>
          </a:r>
          <a:endParaRPr lang="en-US"/>
        </a:p>
      </dgm:t>
    </dgm:pt>
    <dgm:pt modelId="{B8DFF0B4-93AE-4D07-8588-5565EAAFF71B}" type="parTrans" cxnId="{1DBD6961-8ADB-450E-95B6-C49A687B0505}">
      <dgm:prSet/>
      <dgm:spPr/>
      <dgm:t>
        <a:bodyPr/>
        <a:lstStyle/>
        <a:p>
          <a:endParaRPr lang="en-US"/>
        </a:p>
      </dgm:t>
    </dgm:pt>
    <dgm:pt modelId="{C365C137-7DA5-4FA4-A3DA-609AFBF5E4D5}" type="sibTrans" cxnId="{1DBD6961-8ADB-450E-95B6-C49A687B0505}">
      <dgm:prSet/>
      <dgm:spPr/>
      <dgm:t>
        <a:bodyPr/>
        <a:lstStyle/>
        <a:p>
          <a:endParaRPr lang="en-US"/>
        </a:p>
      </dgm:t>
    </dgm:pt>
    <dgm:pt modelId="{1F765A17-EEAC-494A-B2A6-0552526BF74E}">
      <dgm:prSet/>
      <dgm:spPr/>
      <dgm:t>
        <a:bodyPr/>
        <a:lstStyle/>
        <a:p>
          <a:r>
            <a:rPr lang="es-ES_tradnl"/>
            <a:t>12. INTERPRETAR DATOS</a:t>
          </a:r>
          <a:endParaRPr lang="en-US"/>
        </a:p>
      </dgm:t>
    </dgm:pt>
    <dgm:pt modelId="{521D9B79-B6AA-4314-A423-1BA87399BFA5}" type="parTrans" cxnId="{F6E6DBAF-D017-4F1A-8BD1-02109BF0A460}">
      <dgm:prSet/>
      <dgm:spPr/>
      <dgm:t>
        <a:bodyPr/>
        <a:lstStyle/>
        <a:p>
          <a:endParaRPr lang="en-US"/>
        </a:p>
      </dgm:t>
    </dgm:pt>
    <dgm:pt modelId="{C95B1D63-EEE1-4E1A-A1DE-29E513A1B143}" type="sibTrans" cxnId="{F6E6DBAF-D017-4F1A-8BD1-02109BF0A460}">
      <dgm:prSet/>
      <dgm:spPr/>
      <dgm:t>
        <a:bodyPr/>
        <a:lstStyle/>
        <a:p>
          <a:endParaRPr lang="en-US"/>
        </a:p>
      </dgm:t>
    </dgm:pt>
    <dgm:pt modelId="{ABE35A3F-8BCE-4A9E-B5E7-3DD8E368954B}">
      <dgm:prSet/>
      <dgm:spPr/>
      <dgm:t>
        <a:bodyPr/>
        <a:lstStyle/>
        <a:p>
          <a:r>
            <a:rPr lang="es-ES_tradnl"/>
            <a:t>13. ANÁLISIS DE DATOS</a:t>
          </a:r>
          <a:endParaRPr lang="en-US"/>
        </a:p>
      </dgm:t>
    </dgm:pt>
    <dgm:pt modelId="{B9E9F10C-21BB-45DF-B41F-9E077A1619B4}" type="parTrans" cxnId="{11557A1D-9280-48BC-81B9-AAFEB6442F1F}">
      <dgm:prSet/>
      <dgm:spPr/>
      <dgm:t>
        <a:bodyPr/>
        <a:lstStyle/>
        <a:p>
          <a:endParaRPr lang="en-US"/>
        </a:p>
      </dgm:t>
    </dgm:pt>
    <dgm:pt modelId="{490FC37C-F5E9-4EC3-9029-46AA8025CB74}" type="sibTrans" cxnId="{11557A1D-9280-48BC-81B9-AAFEB6442F1F}">
      <dgm:prSet/>
      <dgm:spPr/>
      <dgm:t>
        <a:bodyPr/>
        <a:lstStyle/>
        <a:p>
          <a:endParaRPr lang="en-US"/>
        </a:p>
      </dgm:t>
    </dgm:pt>
    <dgm:pt modelId="{283E6E65-AC79-46C8-9D76-72990B368759}">
      <dgm:prSet/>
      <dgm:spPr/>
      <dgm:t>
        <a:bodyPr/>
        <a:lstStyle/>
        <a:p>
          <a:r>
            <a:rPr lang="es-ES_tradnl"/>
            <a:t>14. GENERAR CONCLUSIONES SOBRE EL TEMA</a:t>
          </a:r>
          <a:endParaRPr lang="en-US"/>
        </a:p>
      </dgm:t>
    </dgm:pt>
    <dgm:pt modelId="{658D6F11-893D-4F17-9D81-CE6D8F3AC940}" type="parTrans" cxnId="{5A7E3B09-63D3-4A47-BB35-87A0F4E94B85}">
      <dgm:prSet/>
      <dgm:spPr/>
      <dgm:t>
        <a:bodyPr/>
        <a:lstStyle/>
        <a:p>
          <a:endParaRPr lang="en-US"/>
        </a:p>
      </dgm:t>
    </dgm:pt>
    <dgm:pt modelId="{8AED7EA5-2C4C-469E-8E80-5C6894E6AD30}" type="sibTrans" cxnId="{5A7E3B09-63D3-4A47-BB35-87A0F4E94B85}">
      <dgm:prSet/>
      <dgm:spPr/>
      <dgm:t>
        <a:bodyPr/>
        <a:lstStyle/>
        <a:p>
          <a:endParaRPr lang="en-US"/>
        </a:p>
      </dgm:t>
    </dgm:pt>
    <dgm:pt modelId="{42D38BF8-FAD8-0740-AB5E-6027A58DD074}" type="pres">
      <dgm:prSet presAssocID="{034E4E22-E6E0-4C4A-A426-D22F36D9262E}" presName="linear" presStyleCnt="0">
        <dgm:presLayoutVars>
          <dgm:animLvl val="lvl"/>
          <dgm:resizeHandles val="exact"/>
        </dgm:presLayoutVars>
      </dgm:prSet>
      <dgm:spPr/>
    </dgm:pt>
    <dgm:pt modelId="{232CF216-B734-744E-9CD1-4CDDB259061F}" type="pres">
      <dgm:prSet presAssocID="{E04D2A08-3259-4D08-943E-BB42A4276ADF}" presName="parentText" presStyleLbl="node1" presStyleIdx="0" presStyleCnt="6">
        <dgm:presLayoutVars>
          <dgm:chMax val="0"/>
          <dgm:bulletEnabled val="1"/>
        </dgm:presLayoutVars>
      </dgm:prSet>
      <dgm:spPr/>
    </dgm:pt>
    <dgm:pt modelId="{C84B2ADF-8AAA-C840-B64C-5BD3424CD8FA}" type="pres">
      <dgm:prSet presAssocID="{81A2B6FB-54CF-407D-90A7-6E0201CEA85B}" presName="spacer" presStyleCnt="0"/>
      <dgm:spPr/>
    </dgm:pt>
    <dgm:pt modelId="{DAE2A741-3DAE-EE4A-ACD9-F3AE1D4CDC1E}" type="pres">
      <dgm:prSet presAssocID="{54145426-3A23-4959-9DA8-07AEF309C972}" presName="parentText" presStyleLbl="node1" presStyleIdx="1" presStyleCnt="6">
        <dgm:presLayoutVars>
          <dgm:chMax val="0"/>
          <dgm:bulletEnabled val="1"/>
        </dgm:presLayoutVars>
      </dgm:prSet>
      <dgm:spPr/>
    </dgm:pt>
    <dgm:pt modelId="{5E5CDEF9-2A8E-274A-AB10-3174255D7286}" type="pres">
      <dgm:prSet presAssocID="{60D67821-B7D6-4349-8D7D-9E32B5C134EC}" presName="spacer" presStyleCnt="0"/>
      <dgm:spPr/>
    </dgm:pt>
    <dgm:pt modelId="{B33D92EC-63D0-6444-8950-7AD0B116CFE6}" type="pres">
      <dgm:prSet presAssocID="{0B8F0C1C-6098-4B4C-9497-9040C6BEA9E0}" presName="parentText" presStyleLbl="node1" presStyleIdx="2" presStyleCnt="6">
        <dgm:presLayoutVars>
          <dgm:chMax val="0"/>
          <dgm:bulletEnabled val="1"/>
        </dgm:presLayoutVars>
      </dgm:prSet>
      <dgm:spPr/>
    </dgm:pt>
    <dgm:pt modelId="{EFA0F3BC-5CEA-4F46-B52E-488E327B0EA2}" type="pres">
      <dgm:prSet presAssocID="{C365C137-7DA5-4FA4-A3DA-609AFBF5E4D5}" presName="spacer" presStyleCnt="0"/>
      <dgm:spPr/>
    </dgm:pt>
    <dgm:pt modelId="{A0AFA0CA-F92C-CC4A-9114-32F60B6AE222}" type="pres">
      <dgm:prSet presAssocID="{1F765A17-EEAC-494A-B2A6-0552526BF74E}" presName="parentText" presStyleLbl="node1" presStyleIdx="3" presStyleCnt="6">
        <dgm:presLayoutVars>
          <dgm:chMax val="0"/>
          <dgm:bulletEnabled val="1"/>
        </dgm:presLayoutVars>
      </dgm:prSet>
      <dgm:spPr/>
    </dgm:pt>
    <dgm:pt modelId="{C24289BC-298A-804E-B8B1-AE8E303FF0BC}" type="pres">
      <dgm:prSet presAssocID="{C95B1D63-EEE1-4E1A-A1DE-29E513A1B143}" presName="spacer" presStyleCnt="0"/>
      <dgm:spPr/>
    </dgm:pt>
    <dgm:pt modelId="{4F92B8EE-B85F-104C-B0ED-3D5E1F388BC0}" type="pres">
      <dgm:prSet presAssocID="{ABE35A3F-8BCE-4A9E-B5E7-3DD8E368954B}" presName="parentText" presStyleLbl="node1" presStyleIdx="4" presStyleCnt="6">
        <dgm:presLayoutVars>
          <dgm:chMax val="0"/>
          <dgm:bulletEnabled val="1"/>
        </dgm:presLayoutVars>
      </dgm:prSet>
      <dgm:spPr/>
    </dgm:pt>
    <dgm:pt modelId="{EF03BF7B-B530-E94A-819A-C55D51F72528}" type="pres">
      <dgm:prSet presAssocID="{490FC37C-F5E9-4EC3-9029-46AA8025CB74}" presName="spacer" presStyleCnt="0"/>
      <dgm:spPr/>
    </dgm:pt>
    <dgm:pt modelId="{FF7BC57F-77B1-1342-8FE1-F6886E03282F}" type="pres">
      <dgm:prSet presAssocID="{283E6E65-AC79-46C8-9D76-72990B368759}" presName="parentText" presStyleLbl="node1" presStyleIdx="5" presStyleCnt="6">
        <dgm:presLayoutVars>
          <dgm:chMax val="0"/>
          <dgm:bulletEnabled val="1"/>
        </dgm:presLayoutVars>
      </dgm:prSet>
      <dgm:spPr/>
    </dgm:pt>
  </dgm:ptLst>
  <dgm:cxnLst>
    <dgm:cxn modelId="{8561BB05-E776-4EF8-9084-85E2BDFD8ABA}" srcId="{034E4E22-E6E0-4C4A-A426-D22F36D9262E}" destId="{E04D2A08-3259-4D08-943E-BB42A4276ADF}" srcOrd="0" destOrd="0" parTransId="{28600632-7B61-4A38-B616-495A6F5F039A}" sibTransId="{81A2B6FB-54CF-407D-90A7-6E0201CEA85B}"/>
    <dgm:cxn modelId="{5A7E3B09-63D3-4A47-BB35-87A0F4E94B85}" srcId="{034E4E22-E6E0-4C4A-A426-D22F36D9262E}" destId="{283E6E65-AC79-46C8-9D76-72990B368759}" srcOrd="5" destOrd="0" parTransId="{658D6F11-893D-4F17-9D81-CE6D8F3AC940}" sibTransId="{8AED7EA5-2C4C-469E-8E80-5C6894E6AD30}"/>
    <dgm:cxn modelId="{D347CD0D-0898-374D-8262-9EE35CA5DCEA}" type="presOf" srcId="{54145426-3A23-4959-9DA8-07AEF309C972}" destId="{DAE2A741-3DAE-EE4A-ACD9-F3AE1D4CDC1E}" srcOrd="0" destOrd="0" presId="urn:microsoft.com/office/officeart/2005/8/layout/vList2"/>
    <dgm:cxn modelId="{2D571514-4B3F-4344-8B8A-CEDF0C713DD6}" type="presOf" srcId="{1F765A17-EEAC-494A-B2A6-0552526BF74E}" destId="{A0AFA0CA-F92C-CC4A-9114-32F60B6AE222}" srcOrd="0" destOrd="0" presId="urn:microsoft.com/office/officeart/2005/8/layout/vList2"/>
    <dgm:cxn modelId="{11557A1D-9280-48BC-81B9-AAFEB6442F1F}" srcId="{034E4E22-E6E0-4C4A-A426-D22F36D9262E}" destId="{ABE35A3F-8BCE-4A9E-B5E7-3DD8E368954B}" srcOrd="4" destOrd="0" parTransId="{B9E9F10C-21BB-45DF-B41F-9E077A1619B4}" sibTransId="{490FC37C-F5E9-4EC3-9029-46AA8025CB74}"/>
    <dgm:cxn modelId="{FA5BBC30-77CF-C441-AD51-CBD2069B7691}" type="presOf" srcId="{0B8F0C1C-6098-4B4C-9497-9040C6BEA9E0}" destId="{B33D92EC-63D0-6444-8950-7AD0B116CFE6}" srcOrd="0" destOrd="0" presId="urn:microsoft.com/office/officeart/2005/8/layout/vList2"/>
    <dgm:cxn modelId="{81D1CC37-06CB-6449-B577-3B32C49467FD}" type="presOf" srcId="{E04D2A08-3259-4D08-943E-BB42A4276ADF}" destId="{232CF216-B734-744E-9CD1-4CDDB259061F}" srcOrd="0" destOrd="0" presId="urn:microsoft.com/office/officeart/2005/8/layout/vList2"/>
    <dgm:cxn modelId="{1DBD6961-8ADB-450E-95B6-C49A687B0505}" srcId="{034E4E22-E6E0-4C4A-A426-D22F36D9262E}" destId="{0B8F0C1C-6098-4B4C-9497-9040C6BEA9E0}" srcOrd="2" destOrd="0" parTransId="{B8DFF0B4-93AE-4D07-8588-5565EAAFF71B}" sibTransId="{C365C137-7DA5-4FA4-A3DA-609AFBF5E4D5}"/>
    <dgm:cxn modelId="{C3112163-7962-3B47-9F69-F77AF46C7FD5}" type="presOf" srcId="{283E6E65-AC79-46C8-9D76-72990B368759}" destId="{FF7BC57F-77B1-1342-8FE1-F6886E03282F}" srcOrd="0" destOrd="0" presId="urn:microsoft.com/office/officeart/2005/8/layout/vList2"/>
    <dgm:cxn modelId="{F6E6DBAF-D017-4F1A-8BD1-02109BF0A460}" srcId="{034E4E22-E6E0-4C4A-A426-D22F36D9262E}" destId="{1F765A17-EEAC-494A-B2A6-0552526BF74E}" srcOrd="3" destOrd="0" parTransId="{521D9B79-B6AA-4314-A423-1BA87399BFA5}" sibTransId="{C95B1D63-EEE1-4E1A-A1DE-29E513A1B143}"/>
    <dgm:cxn modelId="{198815B7-DEB7-4243-B96A-32B662C80BB2}" srcId="{034E4E22-E6E0-4C4A-A426-D22F36D9262E}" destId="{54145426-3A23-4959-9DA8-07AEF309C972}" srcOrd="1" destOrd="0" parTransId="{F88D87FB-19C3-4DC9-88E5-4B769936B055}" sibTransId="{60D67821-B7D6-4349-8D7D-9E32B5C134EC}"/>
    <dgm:cxn modelId="{915D21BA-DB1F-F643-9AA0-EE8CC0EAE1E3}" type="presOf" srcId="{034E4E22-E6E0-4C4A-A426-D22F36D9262E}" destId="{42D38BF8-FAD8-0740-AB5E-6027A58DD074}" srcOrd="0" destOrd="0" presId="urn:microsoft.com/office/officeart/2005/8/layout/vList2"/>
    <dgm:cxn modelId="{D93F7DC3-301F-054C-9CC0-C87656BFA5A9}" type="presOf" srcId="{ABE35A3F-8BCE-4A9E-B5E7-3DD8E368954B}" destId="{4F92B8EE-B85F-104C-B0ED-3D5E1F388BC0}" srcOrd="0" destOrd="0" presId="urn:microsoft.com/office/officeart/2005/8/layout/vList2"/>
    <dgm:cxn modelId="{6D801B00-C775-3F4F-8022-BE90C31C0229}" type="presParOf" srcId="{42D38BF8-FAD8-0740-AB5E-6027A58DD074}" destId="{232CF216-B734-744E-9CD1-4CDDB259061F}" srcOrd="0" destOrd="0" presId="urn:microsoft.com/office/officeart/2005/8/layout/vList2"/>
    <dgm:cxn modelId="{4979639B-6796-F24E-9AC3-79D053592D66}" type="presParOf" srcId="{42D38BF8-FAD8-0740-AB5E-6027A58DD074}" destId="{C84B2ADF-8AAA-C840-B64C-5BD3424CD8FA}" srcOrd="1" destOrd="0" presId="urn:microsoft.com/office/officeart/2005/8/layout/vList2"/>
    <dgm:cxn modelId="{6277333F-EB2A-4448-A956-15752132B9FC}" type="presParOf" srcId="{42D38BF8-FAD8-0740-AB5E-6027A58DD074}" destId="{DAE2A741-3DAE-EE4A-ACD9-F3AE1D4CDC1E}" srcOrd="2" destOrd="0" presId="urn:microsoft.com/office/officeart/2005/8/layout/vList2"/>
    <dgm:cxn modelId="{A882353A-4886-B346-9FFD-0FE9815C49B1}" type="presParOf" srcId="{42D38BF8-FAD8-0740-AB5E-6027A58DD074}" destId="{5E5CDEF9-2A8E-274A-AB10-3174255D7286}" srcOrd="3" destOrd="0" presId="urn:microsoft.com/office/officeart/2005/8/layout/vList2"/>
    <dgm:cxn modelId="{D4319E92-4A5A-1D4A-941D-42008678A370}" type="presParOf" srcId="{42D38BF8-FAD8-0740-AB5E-6027A58DD074}" destId="{B33D92EC-63D0-6444-8950-7AD0B116CFE6}" srcOrd="4" destOrd="0" presId="urn:microsoft.com/office/officeart/2005/8/layout/vList2"/>
    <dgm:cxn modelId="{1C5E4369-862F-D341-8F4F-FA6C6C047CEB}" type="presParOf" srcId="{42D38BF8-FAD8-0740-AB5E-6027A58DD074}" destId="{EFA0F3BC-5CEA-4F46-B52E-488E327B0EA2}" srcOrd="5" destOrd="0" presId="urn:microsoft.com/office/officeart/2005/8/layout/vList2"/>
    <dgm:cxn modelId="{096406E8-33C1-0C41-B16B-13CC2A0F695E}" type="presParOf" srcId="{42D38BF8-FAD8-0740-AB5E-6027A58DD074}" destId="{A0AFA0CA-F92C-CC4A-9114-32F60B6AE222}" srcOrd="6" destOrd="0" presId="urn:microsoft.com/office/officeart/2005/8/layout/vList2"/>
    <dgm:cxn modelId="{706E8A9E-1EBA-B642-9A05-C70F53E0478F}" type="presParOf" srcId="{42D38BF8-FAD8-0740-AB5E-6027A58DD074}" destId="{C24289BC-298A-804E-B8B1-AE8E303FF0BC}" srcOrd="7" destOrd="0" presId="urn:microsoft.com/office/officeart/2005/8/layout/vList2"/>
    <dgm:cxn modelId="{ABC463A5-778D-D043-9AB3-200FB705DF2C}" type="presParOf" srcId="{42D38BF8-FAD8-0740-AB5E-6027A58DD074}" destId="{4F92B8EE-B85F-104C-B0ED-3D5E1F388BC0}" srcOrd="8" destOrd="0" presId="urn:microsoft.com/office/officeart/2005/8/layout/vList2"/>
    <dgm:cxn modelId="{8C6E85FB-104E-504E-ABD3-B3C5AFD5285C}" type="presParOf" srcId="{42D38BF8-FAD8-0740-AB5E-6027A58DD074}" destId="{EF03BF7B-B530-E94A-819A-C55D51F72528}" srcOrd="9" destOrd="0" presId="urn:microsoft.com/office/officeart/2005/8/layout/vList2"/>
    <dgm:cxn modelId="{E7A874EE-E747-1A4D-9693-BA441A468897}" type="presParOf" srcId="{42D38BF8-FAD8-0740-AB5E-6027A58DD074}" destId="{FF7BC57F-77B1-1342-8FE1-F6886E03282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D8C340-44D0-4D7B-A0CB-C827ECAB7069}"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4FE271-4DC4-44AC-AA6C-399A3ADCC8BD}">
      <dgm:prSet/>
      <dgm:spPr/>
      <dgm:t>
        <a:bodyPr/>
        <a:lstStyle/>
        <a:p>
          <a:pPr>
            <a:defRPr cap="all"/>
          </a:pPr>
          <a:r>
            <a:rPr lang="es-ES_tradnl"/>
            <a:t>¿Qué es el machismo y cómo está presente en la interacción social? ¿Cómo los medios de comunicación favorecen la conducta machista?</a:t>
          </a:r>
          <a:endParaRPr lang="en-US"/>
        </a:p>
      </dgm:t>
    </dgm:pt>
    <dgm:pt modelId="{129C66BF-4818-4959-B575-6E53D282057D}" type="parTrans" cxnId="{355FF740-1A5F-447C-9E34-3B04F702D018}">
      <dgm:prSet/>
      <dgm:spPr/>
      <dgm:t>
        <a:bodyPr/>
        <a:lstStyle/>
        <a:p>
          <a:endParaRPr lang="en-US"/>
        </a:p>
      </dgm:t>
    </dgm:pt>
    <dgm:pt modelId="{922DEE5E-3E1E-4F9E-BF16-DDA3F6050598}" type="sibTrans" cxnId="{355FF740-1A5F-447C-9E34-3B04F702D018}">
      <dgm:prSet/>
      <dgm:spPr/>
      <dgm:t>
        <a:bodyPr/>
        <a:lstStyle/>
        <a:p>
          <a:endParaRPr lang="en-US"/>
        </a:p>
      </dgm:t>
    </dgm:pt>
    <dgm:pt modelId="{92F5E2BB-1F07-48FC-9A67-6E728B88B23A}">
      <dgm:prSet/>
      <dgm:spPr/>
      <dgm:t>
        <a:bodyPr/>
        <a:lstStyle/>
        <a:p>
          <a:pPr>
            <a:defRPr cap="all"/>
          </a:pPr>
          <a:r>
            <a:rPr lang="es-ES_tradnl"/>
            <a:t>¿Cuál es la legislación actual con respecto al machismo en México?</a:t>
          </a:r>
          <a:endParaRPr lang="en-US"/>
        </a:p>
      </dgm:t>
    </dgm:pt>
    <dgm:pt modelId="{5BA5F545-6210-4A70-84FC-570C06038D0E}" type="parTrans" cxnId="{ABDD4B05-E16C-4A1E-9C13-6BE55D97AF94}">
      <dgm:prSet/>
      <dgm:spPr/>
      <dgm:t>
        <a:bodyPr/>
        <a:lstStyle/>
        <a:p>
          <a:endParaRPr lang="en-US"/>
        </a:p>
      </dgm:t>
    </dgm:pt>
    <dgm:pt modelId="{144E135D-D65F-4CCA-B4C8-3F778C5A21B4}" type="sibTrans" cxnId="{ABDD4B05-E16C-4A1E-9C13-6BE55D97AF94}">
      <dgm:prSet/>
      <dgm:spPr/>
      <dgm:t>
        <a:bodyPr/>
        <a:lstStyle/>
        <a:p>
          <a:endParaRPr lang="en-US"/>
        </a:p>
      </dgm:t>
    </dgm:pt>
    <dgm:pt modelId="{36D3BF48-2F02-448D-A5C3-802FC6C0DD14}">
      <dgm:prSet/>
      <dgm:spPr/>
      <dgm:t>
        <a:bodyPr/>
        <a:lstStyle/>
        <a:p>
          <a:pPr>
            <a:defRPr cap="all"/>
          </a:pPr>
          <a:r>
            <a:rPr lang="es-ES_tradnl"/>
            <a:t>¿El nivel de instrucción en el caso de las mujeres influye en su tolerancia ante las conductas machistas de sus parejas y de la sociedad?</a:t>
          </a:r>
          <a:endParaRPr lang="en-US"/>
        </a:p>
      </dgm:t>
    </dgm:pt>
    <dgm:pt modelId="{2EC1F57E-6497-475C-A21D-7F6820599844}" type="parTrans" cxnId="{9BC1E99E-DEDE-4825-B22D-FF29B81EFFD0}">
      <dgm:prSet/>
      <dgm:spPr/>
      <dgm:t>
        <a:bodyPr/>
        <a:lstStyle/>
        <a:p>
          <a:endParaRPr lang="en-US"/>
        </a:p>
      </dgm:t>
    </dgm:pt>
    <dgm:pt modelId="{7504BFCD-80F3-47D8-84AC-33A5173F3B9B}" type="sibTrans" cxnId="{9BC1E99E-DEDE-4825-B22D-FF29B81EFFD0}">
      <dgm:prSet/>
      <dgm:spPr/>
      <dgm:t>
        <a:bodyPr/>
        <a:lstStyle/>
        <a:p>
          <a:endParaRPr lang="en-US"/>
        </a:p>
      </dgm:t>
    </dgm:pt>
    <dgm:pt modelId="{01D4F240-EBCC-4148-AE74-F8BDC139D008}">
      <dgm:prSet/>
      <dgm:spPr/>
      <dgm:t>
        <a:bodyPr/>
        <a:lstStyle/>
        <a:p>
          <a:pPr>
            <a:defRPr cap="all"/>
          </a:pPr>
          <a:r>
            <a:rPr lang="es-ES_tradnl"/>
            <a:t>¿Incide la literatura en el comportamiento femenino?</a:t>
          </a:r>
          <a:endParaRPr lang="en-US"/>
        </a:p>
      </dgm:t>
    </dgm:pt>
    <dgm:pt modelId="{754F9C90-739C-4410-B7D3-85AAAFB1A529}" type="parTrans" cxnId="{C4F03884-A2D2-413A-8E91-4C5E18995FC4}">
      <dgm:prSet/>
      <dgm:spPr/>
      <dgm:t>
        <a:bodyPr/>
        <a:lstStyle/>
        <a:p>
          <a:endParaRPr lang="en-US"/>
        </a:p>
      </dgm:t>
    </dgm:pt>
    <dgm:pt modelId="{A29E108B-418B-4C57-97CF-C8142CAFEACA}" type="sibTrans" cxnId="{C4F03884-A2D2-413A-8E91-4C5E18995FC4}">
      <dgm:prSet/>
      <dgm:spPr/>
      <dgm:t>
        <a:bodyPr/>
        <a:lstStyle/>
        <a:p>
          <a:endParaRPr lang="en-US"/>
        </a:p>
      </dgm:t>
    </dgm:pt>
    <dgm:pt modelId="{A403D255-3DE2-44FA-A0E9-C97A50C6DBBE}" type="pres">
      <dgm:prSet presAssocID="{6ED8C340-44D0-4D7B-A0CB-C827ECAB7069}" presName="root" presStyleCnt="0">
        <dgm:presLayoutVars>
          <dgm:dir/>
          <dgm:resizeHandles val="exact"/>
        </dgm:presLayoutVars>
      </dgm:prSet>
      <dgm:spPr/>
    </dgm:pt>
    <dgm:pt modelId="{5FDFEE05-4F16-4D83-9DC2-351C2AE428CB}" type="pres">
      <dgm:prSet presAssocID="{154FE271-4DC4-44AC-AA6C-399A3ADCC8BD}" presName="compNode" presStyleCnt="0"/>
      <dgm:spPr/>
    </dgm:pt>
    <dgm:pt modelId="{13844F4A-687C-4A4B-9D50-07F61A883F3C}" type="pres">
      <dgm:prSet presAssocID="{154FE271-4DC4-44AC-AA6C-399A3ADCC8BD}" presName="iconBgRect" presStyleLbl="bgShp" presStyleIdx="0" presStyleCnt="4"/>
      <dgm:spPr/>
    </dgm:pt>
    <dgm:pt modelId="{9D0C1040-B9B2-49D7-95F1-57C218EB61D3}" type="pres">
      <dgm:prSet presAssocID="{154FE271-4DC4-44AC-AA6C-399A3ADCC8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89C88E40-E57F-4D35-9F32-9DAAF74D5064}" type="pres">
      <dgm:prSet presAssocID="{154FE271-4DC4-44AC-AA6C-399A3ADCC8BD}" presName="spaceRect" presStyleCnt="0"/>
      <dgm:spPr/>
    </dgm:pt>
    <dgm:pt modelId="{0AFCEDA5-5929-4FF4-AE57-C5D40DDA0ACC}" type="pres">
      <dgm:prSet presAssocID="{154FE271-4DC4-44AC-AA6C-399A3ADCC8BD}" presName="textRect" presStyleLbl="revTx" presStyleIdx="0" presStyleCnt="4">
        <dgm:presLayoutVars>
          <dgm:chMax val="1"/>
          <dgm:chPref val="1"/>
        </dgm:presLayoutVars>
      </dgm:prSet>
      <dgm:spPr/>
    </dgm:pt>
    <dgm:pt modelId="{33B7ACBD-204E-42B3-A012-FB998464E694}" type="pres">
      <dgm:prSet presAssocID="{922DEE5E-3E1E-4F9E-BF16-DDA3F6050598}" presName="sibTrans" presStyleCnt="0"/>
      <dgm:spPr/>
    </dgm:pt>
    <dgm:pt modelId="{39A2753A-ED8F-4210-BBEB-4A04403C5EC6}" type="pres">
      <dgm:prSet presAssocID="{92F5E2BB-1F07-48FC-9A67-6E728B88B23A}" presName="compNode" presStyleCnt="0"/>
      <dgm:spPr/>
    </dgm:pt>
    <dgm:pt modelId="{8C5EF707-7EB6-48E3-9E5F-D453A1CB3BDD}" type="pres">
      <dgm:prSet presAssocID="{92F5E2BB-1F07-48FC-9A67-6E728B88B23A}" presName="iconBgRect" presStyleLbl="bgShp" presStyleIdx="1" presStyleCnt="4"/>
      <dgm:spPr/>
    </dgm:pt>
    <dgm:pt modelId="{EB8542C5-AF38-4771-8792-25E406C940FF}" type="pres">
      <dgm:prSet presAssocID="{92F5E2BB-1F07-48FC-9A67-6E728B88B23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C317960E-A9AC-4709-A600-E251B0949B51}" type="pres">
      <dgm:prSet presAssocID="{92F5E2BB-1F07-48FC-9A67-6E728B88B23A}" presName="spaceRect" presStyleCnt="0"/>
      <dgm:spPr/>
    </dgm:pt>
    <dgm:pt modelId="{00EF398C-CC40-4627-9FBB-C5B9FBE37A3D}" type="pres">
      <dgm:prSet presAssocID="{92F5E2BB-1F07-48FC-9A67-6E728B88B23A}" presName="textRect" presStyleLbl="revTx" presStyleIdx="1" presStyleCnt="4">
        <dgm:presLayoutVars>
          <dgm:chMax val="1"/>
          <dgm:chPref val="1"/>
        </dgm:presLayoutVars>
      </dgm:prSet>
      <dgm:spPr/>
    </dgm:pt>
    <dgm:pt modelId="{D2BEE552-61B2-4C4A-98CC-A9BC78D98D6E}" type="pres">
      <dgm:prSet presAssocID="{144E135D-D65F-4CCA-B4C8-3F778C5A21B4}" presName="sibTrans" presStyleCnt="0"/>
      <dgm:spPr/>
    </dgm:pt>
    <dgm:pt modelId="{A428AABC-58CE-4CBB-880B-B0412C896476}" type="pres">
      <dgm:prSet presAssocID="{36D3BF48-2F02-448D-A5C3-802FC6C0DD14}" presName="compNode" presStyleCnt="0"/>
      <dgm:spPr/>
    </dgm:pt>
    <dgm:pt modelId="{ED1B6E5D-B095-465E-83CC-97D66C539B0E}" type="pres">
      <dgm:prSet presAssocID="{36D3BF48-2F02-448D-A5C3-802FC6C0DD14}" presName="iconBgRect" presStyleLbl="bgShp" presStyleIdx="2" presStyleCnt="4"/>
      <dgm:spPr/>
    </dgm:pt>
    <dgm:pt modelId="{DD72A09F-27B6-4285-9F2B-8C06FEA0EA1D}" type="pres">
      <dgm:prSet presAssocID="{36D3BF48-2F02-448D-A5C3-802FC6C0DD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1E310BE4-40FB-4A6A-A79F-C11214341DC3}" type="pres">
      <dgm:prSet presAssocID="{36D3BF48-2F02-448D-A5C3-802FC6C0DD14}" presName="spaceRect" presStyleCnt="0"/>
      <dgm:spPr/>
    </dgm:pt>
    <dgm:pt modelId="{195DE9FB-076C-470C-9B5E-B4BF1A2FF915}" type="pres">
      <dgm:prSet presAssocID="{36D3BF48-2F02-448D-A5C3-802FC6C0DD14}" presName="textRect" presStyleLbl="revTx" presStyleIdx="2" presStyleCnt="4">
        <dgm:presLayoutVars>
          <dgm:chMax val="1"/>
          <dgm:chPref val="1"/>
        </dgm:presLayoutVars>
      </dgm:prSet>
      <dgm:spPr/>
    </dgm:pt>
    <dgm:pt modelId="{6FF0A5D5-07C5-4C8B-932C-8BA4D28A9FA7}" type="pres">
      <dgm:prSet presAssocID="{7504BFCD-80F3-47D8-84AC-33A5173F3B9B}" presName="sibTrans" presStyleCnt="0"/>
      <dgm:spPr/>
    </dgm:pt>
    <dgm:pt modelId="{86F6DD4D-9AFB-4A2E-913D-ED1526A43EB6}" type="pres">
      <dgm:prSet presAssocID="{01D4F240-EBCC-4148-AE74-F8BDC139D008}" presName="compNode" presStyleCnt="0"/>
      <dgm:spPr/>
    </dgm:pt>
    <dgm:pt modelId="{29970995-4C8C-49F2-864E-E102265843FE}" type="pres">
      <dgm:prSet presAssocID="{01D4F240-EBCC-4148-AE74-F8BDC139D008}" presName="iconBgRect" presStyleLbl="bgShp" presStyleIdx="3" presStyleCnt="4"/>
      <dgm:spPr/>
    </dgm:pt>
    <dgm:pt modelId="{0CE726B7-A90B-42FA-820C-4DF31020E515}" type="pres">
      <dgm:prSet presAssocID="{01D4F240-EBCC-4148-AE74-F8BDC139D0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mono"/>
        </a:ext>
      </dgm:extLst>
    </dgm:pt>
    <dgm:pt modelId="{99A4168C-CB76-468A-893F-541D58C40ED5}" type="pres">
      <dgm:prSet presAssocID="{01D4F240-EBCC-4148-AE74-F8BDC139D008}" presName="spaceRect" presStyleCnt="0"/>
      <dgm:spPr/>
    </dgm:pt>
    <dgm:pt modelId="{247FA55F-1BB9-456C-8FDD-C95E9259462D}" type="pres">
      <dgm:prSet presAssocID="{01D4F240-EBCC-4148-AE74-F8BDC139D008}" presName="textRect" presStyleLbl="revTx" presStyleIdx="3" presStyleCnt="4">
        <dgm:presLayoutVars>
          <dgm:chMax val="1"/>
          <dgm:chPref val="1"/>
        </dgm:presLayoutVars>
      </dgm:prSet>
      <dgm:spPr/>
    </dgm:pt>
  </dgm:ptLst>
  <dgm:cxnLst>
    <dgm:cxn modelId="{ABDD4B05-E16C-4A1E-9C13-6BE55D97AF94}" srcId="{6ED8C340-44D0-4D7B-A0CB-C827ECAB7069}" destId="{92F5E2BB-1F07-48FC-9A67-6E728B88B23A}" srcOrd="1" destOrd="0" parTransId="{5BA5F545-6210-4A70-84FC-570C06038D0E}" sibTransId="{144E135D-D65F-4CCA-B4C8-3F778C5A21B4}"/>
    <dgm:cxn modelId="{454B300A-53D7-417A-9292-40C5FDC3CF8B}" type="presOf" srcId="{36D3BF48-2F02-448D-A5C3-802FC6C0DD14}" destId="{195DE9FB-076C-470C-9B5E-B4BF1A2FF915}" srcOrd="0" destOrd="0" presId="urn:microsoft.com/office/officeart/2018/5/layout/IconCircleLabelList"/>
    <dgm:cxn modelId="{C8F8CF1B-73F8-42E5-BDB3-85A36D0E1FEF}" type="presOf" srcId="{01D4F240-EBCC-4148-AE74-F8BDC139D008}" destId="{247FA55F-1BB9-456C-8FDD-C95E9259462D}" srcOrd="0" destOrd="0" presId="urn:microsoft.com/office/officeart/2018/5/layout/IconCircleLabelList"/>
    <dgm:cxn modelId="{355FF740-1A5F-447C-9E34-3B04F702D018}" srcId="{6ED8C340-44D0-4D7B-A0CB-C827ECAB7069}" destId="{154FE271-4DC4-44AC-AA6C-399A3ADCC8BD}" srcOrd="0" destOrd="0" parTransId="{129C66BF-4818-4959-B575-6E53D282057D}" sibTransId="{922DEE5E-3E1E-4F9E-BF16-DDA3F6050598}"/>
    <dgm:cxn modelId="{967E015B-84A3-4BDA-9D01-6BB63F2042B1}" type="presOf" srcId="{154FE271-4DC4-44AC-AA6C-399A3ADCC8BD}" destId="{0AFCEDA5-5929-4FF4-AE57-C5D40DDA0ACC}" srcOrd="0" destOrd="0" presId="urn:microsoft.com/office/officeart/2018/5/layout/IconCircleLabelList"/>
    <dgm:cxn modelId="{2F481D6B-74B5-42AF-940C-569B4404DB5B}" type="presOf" srcId="{92F5E2BB-1F07-48FC-9A67-6E728B88B23A}" destId="{00EF398C-CC40-4627-9FBB-C5B9FBE37A3D}" srcOrd="0" destOrd="0" presId="urn:microsoft.com/office/officeart/2018/5/layout/IconCircleLabelList"/>
    <dgm:cxn modelId="{2376DF6F-0C82-438F-B70C-2562A068D89D}" type="presOf" srcId="{6ED8C340-44D0-4D7B-A0CB-C827ECAB7069}" destId="{A403D255-3DE2-44FA-A0E9-C97A50C6DBBE}" srcOrd="0" destOrd="0" presId="urn:microsoft.com/office/officeart/2018/5/layout/IconCircleLabelList"/>
    <dgm:cxn modelId="{C4F03884-A2D2-413A-8E91-4C5E18995FC4}" srcId="{6ED8C340-44D0-4D7B-A0CB-C827ECAB7069}" destId="{01D4F240-EBCC-4148-AE74-F8BDC139D008}" srcOrd="3" destOrd="0" parTransId="{754F9C90-739C-4410-B7D3-85AAAFB1A529}" sibTransId="{A29E108B-418B-4C57-97CF-C8142CAFEACA}"/>
    <dgm:cxn modelId="{9BC1E99E-DEDE-4825-B22D-FF29B81EFFD0}" srcId="{6ED8C340-44D0-4D7B-A0CB-C827ECAB7069}" destId="{36D3BF48-2F02-448D-A5C3-802FC6C0DD14}" srcOrd="2" destOrd="0" parTransId="{2EC1F57E-6497-475C-A21D-7F6820599844}" sibTransId="{7504BFCD-80F3-47D8-84AC-33A5173F3B9B}"/>
    <dgm:cxn modelId="{263F334E-9C12-41C3-9262-A30552CAB511}" type="presParOf" srcId="{A403D255-3DE2-44FA-A0E9-C97A50C6DBBE}" destId="{5FDFEE05-4F16-4D83-9DC2-351C2AE428CB}" srcOrd="0" destOrd="0" presId="urn:microsoft.com/office/officeart/2018/5/layout/IconCircleLabelList"/>
    <dgm:cxn modelId="{703F9F4A-6A7D-4073-A691-9D0F36834428}" type="presParOf" srcId="{5FDFEE05-4F16-4D83-9DC2-351C2AE428CB}" destId="{13844F4A-687C-4A4B-9D50-07F61A883F3C}" srcOrd="0" destOrd="0" presId="urn:microsoft.com/office/officeart/2018/5/layout/IconCircleLabelList"/>
    <dgm:cxn modelId="{212A0DE7-5553-4FCB-B473-BC2BFDE9F20E}" type="presParOf" srcId="{5FDFEE05-4F16-4D83-9DC2-351C2AE428CB}" destId="{9D0C1040-B9B2-49D7-95F1-57C218EB61D3}" srcOrd="1" destOrd="0" presId="urn:microsoft.com/office/officeart/2018/5/layout/IconCircleLabelList"/>
    <dgm:cxn modelId="{7534AC1B-6CDE-4C3E-9DCF-A745FD5FFF58}" type="presParOf" srcId="{5FDFEE05-4F16-4D83-9DC2-351C2AE428CB}" destId="{89C88E40-E57F-4D35-9F32-9DAAF74D5064}" srcOrd="2" destOrd="0" presId="urn:microsoft.com/office/officeart/2018/5/layout/IconCircleLabelList"/>
    <dgm:cxn modelId="{BF1BF553-9F57-4CD5-ACF4-5A7B70CA519C}" type="presParOf" srcId="{5FDFEE05-4F16-4D83-9DC2-351C2AE428CB}" destId="{0AFCEDA5-5929-4FF4-AE57-C5D40DDA0ACC}" srcOrd="3" destOrd="0" presId="urn:microsoft.com/office/officeart/2018/5/layout/IconCircleLabelList"/>
    <dgm:cxn modelId="{6E37D1CB-76BD-4763-9DE3-F37578A6BFC3}" type="presParOf" srcId="{A403D255-3DE2-44FA-A0E9-C97A50C6DBBE}" destId="{33B7ACBD-204E-42B3-A012-FB998464E694}" srcOrd="1" destOrd="0" presId="urn:microsoft.com/office/officeart/2018/5/layout/IconCircleLabelList"/>
    <dgm:cxn modelId="{E0CA2B09-0F19-4F5E-95A1-01FE635E83DB}" type="presParOf" srcId="{A403D255-3DE2-44FA-A0E9-C97A50C6DBBE}" destId="{39A2753A-ED8F-4210-BBEB-4A04403C5EC6}" srcOrd="2" destOrd="0" presId="urn:microsoft.com/office/officeart/2018/5/layout/IconCircleLabelList"/>
    <dgm:cxn modelId="{CE0713B8-E1CA-4E04-8D35-B8011FDAA6C4}" type="presParOf" srcId="{39A2753A-ED8F-4210-BBEB-4A04403C5EC6}" destId="{8C5EF707-7EB6-48E3-9E5F-D453A1CB3BDD}" srcOrd="0" destOrd="0" presId="urn:microsoft.com/office/officeart/2018/5/layout/IconCircleLabelList"/>
    <dgm:cxn modelId="{643FE9CB-1400-4838-9965-8EF27F276324}" type="presParOf" srcId="{39A2753A-ED8F-4210-BBEB-4A04403C5EC6}" destId="{EB8542C5-AF38-4771-8792-25E406C940FF}" srcOrd="1" destOrd="0" presId="urn:microsoft.com/office/officeart/2018/5/layout/IconCircleLabelList"/>
    <dgm:cxn modelId="{3C93A98B-10FC-4ADE-987C-3928FD6CD2FA}" type="presParOf" srcId="{39A2753A-ED8F-4210-BBEB-4A04403C5EC6}" destId="{C317960E-A9AC-4709-A600-E251B0949B51}" srcOrd="2" destOrd="0" presId="urn:microsoft.com/office/officeart/2018/5/layout/IconCircleLabelList"/>
    <dgm:cxn modelId="{A65FAD94-FA13-485E-98D0-93F4FCE9C193}" type="presParOf" srcId="{39A2753A-ED8F-4210-BBEB-4A04403C5EC6}" destId="{00EF398C-CC40-4627-9FBB-C5B9FBE37A3D}" srcOrd="3" destOrd="0" presId="urn:microsoft.com/office/officeart/2018/5/layout/IconCircleLabelList"/>
    <dgm:cxn modelId="{CB580D4A-C795-4F51-89BA-09E7558610FB}" type="presParOf" srcId="{A403D255-3DE2-44FA-A0E9-C97A50C6DBBE}" destId="{D2BEE552-61B2-4C4A-98CC-A9BC78D98D6E}" srcOrd="3" destOrd="0" presId="urn:microsoft.com/office/officeart/2018/5/layout/IconCircleLabelList"/>
    <dgm:cxn modelId="{6B18581E-5F91-4CB8-B9E2-70E4F78AEEBB}" type="presParOf" srcId="{A403D255-3DE2-44FA-A0E9-C97A50C6DBBE}" destId="{A428AABC-58CE-4CBB-880B-B0412C896476}" srcOrd="4" destOrd="0" presId="urn:microsoft.com/office/officeart/2018/5/layout/IconCircleLabelList"/>
    <dgm:cxn modelId="{EE51E316-5964-4B3B-9667-6948BBA82E9C}" type="presParOf" srcId="{A428AABC-58CE-4CBB-880B-B0412C896476}" destId="{ED1B6E5D-B095-465E-83CC-97D66C539B0E}" srcOrd="0" destOrd="0" presId="urn:microsoft.com/office/officeart/2018/5/layout/IconCircleLabelList"/>
    <dgm:cxn modelId="{FE80FC52-5906-47C2-AD6E-B6CB56C07498}" type="presParOf" srcId="{A428AABC-58CE-4CBB-880B-B0412C896476}" destId="{DD72A09F-27B6-4285-9F2B-8C06FEA0EA1D}" srcOrd="1" destOrd="0" presId="urn:microsoft.com/office/officeart/2018/5/layout/IconCircleLabelList"/>
    <dgm:cxn modelId="{721551A2-BBB1-48B3-962F-974FB56A2B3A}" type="presParOf" srcId="{A428AABC-58CE-4CBB-880B-B0412C896476}" destId="{1E310BE4-40FB-4A6A-A79F-C11214341DC3}" srcOrd="2" destOrd="0" presId="urn:microsoft.com/office/officeart/2018/5/layout/IconCircleLabelList"/>
    <dgm:cxn modelId="{3A2F7D87-8098-4759-836B-54E3210B9B6D}" type="presParOf" srcId="{A428AABC-58CE-4CBB-880B-B0412C896476}" destId="{195DE9FB-076C-470C-9B5E-B4BF1A2FF915}" srcOrd="3" destOrd="0" presId="urn:microsoft.com/office/officeart/2018/5/layout/IconCircleLabelList"/>
    <dgm:cxn modelId="{0192D32E-8125-4AB7-B23F-7A1751DEFC8A}" type="presParOf" srcId="{A403D255-3DE2-44FA-A0E9-C97A50C6DBBE}" destId="{6FF0A5D5-07C5-4C8B-932C-8BA4D28A9FA7}" srcOrd="5" destOrd="0" presId="urn:microsoft.com/office/officeart/2018/5/layout/IconCircleLabelList"/>
    <dgm:cxn modelId="{095184D1-9208-4B27-9733-AB34D88E7912}" type="presParOf" srcId="{A403D255-3DE2-44FA-A0E9-C97A50C6DBBE}" destId="{86F6DD4D-9AFB-4A2E-913D-ED1526A43EB6}" srcOrd="6" destOrd="0" presId="urn:microsoft.com/office/officeart/2018/5/layout/IconCircleLabelList"/>
    <dgm:cxn modelId="{687BCE3B-D515-4C06-BA31-CC6154B23BB7}" type="presParOf" srcId="{86F6DD4D-9AFB-4A2E-913D-ED1526A43EB6}" destId="{29970995-4C8C-49F2-864E-E102265843FE}" srcOrd="0" destOrd="0" presId="urn:microsoft.com/office/officeart/2018/5/layout/IconCircleLabelList"/>
    <dgm:cxn modelId="{CA657046-5ADE-42BF-91A9-A8028FF330C6}" type="presParOf" srcId="{86F6DD4D-9AFB-4A2E-913D-ED1526A43EB6}" destId="{0CE726B7-A90B-42FA-820C-4DF31020E515}" srcOrd="1" destOrd="0" presId="urn:microsoft.com/office/officeart/2018/5/layout/IconCircleLabelList"/>
    <dgm:cxn modelId="{EBD3B4CD-BA57-494A-8020-A144A2B3ECB0}" type="presParOf" srcId="{86F6DD4D-9AFB-4A2E-913D-ED1526A43EB6}" destId="{99A4168C-CB76-468A-893F-541D58C40ED5}" srcOrd="2" destOrd="0" presId="urn:microsoft.com/office/officeart/2018/5/layout/IconCircleLabelList"/>
    <dgm:cxn modelId="{E77248CE-E441-4FD4-B371-0090BBB2F4DC}" type="presParOf" srcId="{86F6DD4D-9AFB-4A2E-913D-ED1526A43EB6}" destId="{247FA55F-1BB9-456C-8FDD-C95E9259462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C91D32-9F8B-45BF-80B9-51A335E3CEF8}"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F8CD2641-3073-497D-B05E-34B130BCFFA2}">
      <dgm:prSet/>
      <dgm:spPr/>
      <dgm:t>
        <a:bodyPr/>
        <a:lstStyle/>
        <a:p>
          <a:r>
            <a:rPr lang="es-ES_tradnl"/>
            <a:t>¿Qué es el machismo y cómo está presente en la interacción social? ¿Cómo los medios de comunicación favorecen la conducta machista?</a:t>
          </a:r>
          <a:endParaRPr lang="en-US"/>
        </a:p>
      </dgm:t>
    </dgm:pt>
    <dgm:pt modelId="{148B1D06-B000-48EF-BE30-43838D84F453}" type="parTrans" cxnId="{0B6B065C-B160-43A8-8D57-6EB4037A5997}">
      <dgm:prSet/>
      <dgm:spPr/>
      <dgm:t>
        <a:bodyPr/>
        <a:lstStyle/>
        <a:p>
          <a:endParaRPr lang="en-US"/>
        </a:p>
      </dgm:t>
    </dgm:pt>
    <dgm:pt modelId="{DC483BF6-082D-4D61-B069-2FDC99795F81}" type="sibTrans" cxnId="{0B6B065C-B160-43A8-8D57-6EB4037A5997}">
      <dgm:prSet/>
      <dgm:spPr/>
      <dgm:t>
        <a:bodyPr/>
        <a:lstStyle/>
        <a:p>
          <a:endParaRPr lang="en-US"/>
        </a:p>
      </dgm:t>
    </dgm:pt>
    <dgm:pt modelId="{61695E9B-867B-4F60-AC75-7834D235100B}">
      <dgm:prSet/>
      <dgm:spPr/>
      <dgm:t>
        <a:bodyPr/>
        <a:lstStyle/>
        <a:p>
          <a:r>
            <a:rPr lang="es-ES_tradnl"/>
            <a:t>¿Cuál es la legislación actual con respecto al machismo en México?</a:t>
          </a:r>
          <a:endParaRPr lang="en-US"/>
        </a:p>
      </dgm:t>
    </dgm:pt>
    <dgm:pt modelId="{9E65F111-7E62-4E00-9AB0-B20CE618B1BA}" type="parTrans" cxnId="{8E12EDAD-4706-49B6-97E2-1DDAED1D4B52}">
      <dgm:prSet/>
      <dgm:spPr/>
      <dgm:t>
        <a:bodyPr/>
        <a:lstStyle/>
        <a:p>
          <a:endParaRPr lang="en-US"/>
        </a:p>
      </dgm:t>
    </dgm:pt>
    <dgm:pt modelId="{6202A2D8-E73D-4BB5-93AF-C6952D0518D2}" type="sibTrans" cxnId="{8E12EDAD-4706-49B6-97E2-1DDAED1D4B52}">
      <dgm:prSet/>
      <dgm:spPr/>
      <dgm:t>
        <a:bodyPr/>
        <a:lstStyle/>
        <a:p>
          <a:endParaRPr lang="en-US"/>
        </a:p>
      </dgm:t>
    </dgm:pt>
    <dgm:pt modelId="{E79432C8-E621-4C6A-AD97-7D7A903AF367}">
      <dgm:prSet/>
      <dgm:spPr/>
      <dgm:t>
        <a:bodyPr/>
        <a:lstStyle/>
        <a:p>
          <a:r>
            <a:rPr lang="es-ES_tradnl"/>
            <a:t>¿El nivel de instrucción en el caso de las mujeres influye en su tolerancia ante las conductas machistas de sus parejas y de la sociedad?</a:t>
          </a:r>
          <a:endParaRPr lang="en-US"/>
        </a:p>
      </dgm:t>
    </dgm:pt>
    <dgm:pt modelId="{A388F040-BA8E-4560-86FC-CD83C8D2CF06}" type="parTrans" cxnId="{DDDA9BDF-C574-4E9F-BB61-9A0BD243F0E9}">
      <dgm:prSet/>
      <dgm:spPr/>
      <dgm:t>
        <a:bodyPr/>
        <a:lstStyle/>
        <a:p>
          <a:endParaRPr lang="en-US"/>
        </a:p>
      </dgm:t>
    </dgm:pt>
    <dgm:pt modelId="{A5583509-DC42-491D-874E-E9C3B35E06CD}" type="sibTrans" cxnId="{DDDA9BDF-C574-4E9F-BB61-9A0BD243F0E9}">
      <dgm:prSet/>
      <dgm:spPr/>
      <dgm:t>
        <a:bodyPr/>
        <a:lstStyle/>
        <a:p>
          <a:endParaRPr lang="en-US"/>
        </a:p>
      </dgm:t>
    </dgm:pt>
    <dgm:pt modelId="{E8111977-1773-4A66-9931-AC02E5FABD23}">
      <dgm:prSet/>
      <dgm:spPr/>
      <dgm:t>
        <a:bodyPr/>
        <a:lstStyle/>
        <a:p>
          <a:r>
            <a:rPr lang="es-ES_tradnl"/>
            <a:t>¿Incide la literatura en el comportamiento femenino?</a:t>
          </a:r>
          <a:endParaRPr lang="en-US"/>
        </a:p>
      </dgm:t>
    </dgm:pt>
    <dgm:pt modelId="{5864155C-48C4-4236-8BC4-0196F4A1C611}" type="parTrans" cxnId="{5F7D21D7-7EE4-4980-8D8B-9CDB7FB14FEE}">
      <dgm:prSet/>
      <dgm:spPr/>
      <dgm:t>
        <a:bodyPr/>
        <a:lstStyle/>
        <a:p>
          <a:endParaRPr lang="en-US"/>
        </a:p>
      </dgm:t>
    </dgm:pt>
    <dgm:pt modelId="{F08A8C6D-4846-4806-8845-1FA6FB278E39}" type="sibTrans" cxnId="{5F7D21D7-7EE4-4980-8D8B-9CDB7FB14FEE}">
      <dgm:prSet/>
      <dgm:spPr/>
      <dgm:t>
        <a:bodyPr/>
        <a:lstStyle/>
        <a:p>
          <a:endParaRPr lang="en-US"/>
        </a:p>
      </dgm:t>
    </dgm:pt>
    <dgm:pt modelId="{9A6FEC4C-22AB-4F1E-9E79-9A358242346D}" type="pres">
      <dgm:prSet presAssocID="{C9C91D32-9F8B-45BF-80B9-51A335E3CEF8}" presName="root" presStyleCnt="0">
        <dgm:presLayoutVars>
          <dgm:dir/>
          <dgm:resizeHandles val="exact"/>
        </dgm:presLayoutVars>
      </dgm:prSet>
      <dgm:spPr/>
    </dgm:pt>
    <dgm:pt modelId="{0E426DB0-72C9-407C-A749-7C1D25834124}" type="pres">
      <dgm:prSet presAssocID="{C9C91D32-9F8B-45BF-80B9-51A335E3CEF8}" presName="container" presStyleCnt="0">
        <dgm:presLayoutVars>
          <dgm:dir/>
          <dgm:resizeHandles val="exact"/>
        </dgm:presLayoutVars>
      </dgm:prSet>
      <dgm:spPr/>
    </dgm:pt>
    <dgm:pt modelId="{4785BAEB-3258-4FE6-A3A7-40ED25AF4B59}" type="pres">
      <dgm:prSet presAssocID="{F8CD2641-3073-497D-B05E-34B130BCFFA2}" presName="compNode" presStyleCnt="0"/>
      <dgm:spPr/>
    </dgm:pt>
    <dgm:pt modelId="{09A97099-6FA3-44D8-BA19-CF4E535A09A5}" type="pres">
      <dgm:prSet presAssocID="{F8CD2641-3073-497D-B05E-34B130BCFFA2}" presName="iconBgRect" presStyleLbl="bgShp" presStyleIdx="0" presStyleCnt="4"/>
      <dgm:spPr/>
    </dgm:pt>
    <dgm:pt modelId="{88187214-8C6D-4D74-94FD-FE469D117CA3}" type="pres">
      <dgm:prSet presAssocID="{F8CD2641-3073-497D-B05E-34B130BCFF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B802289E-1294-4DBE-92C6-B9CDF1D09141}" type="pres">
      <dgm:prSet presAssocID="{F8CD2641-3073-497D-B05E-34B130BCFFA2}" presName="spaceRect" presStyleCnt="0"/>
      <dgm:spPr/>
    </dgm:pt>
    <dgm:pt modelId="{EC27F0CD-C392-48C7-86B0-E0292C9880E7}" type="pres">
      <dgm:prSet presAssocID="{F8CD2641-3073-497D-B05E-34B130BCFFA2}" presName="textRect" presStyleLbl="revTx" presStyleIdx="0" presStyleCnt="4">
        <dgm:presLayoutVars>
          <dgm:chMax val="1"/>
          <dgm:chPref val="1"/>
        </dgm:presLayoutVars>
      </dgm:prSet>
      <dgm:spPr/>
    </dgm:pt>
    <dgm:pt modelId="{ACC5B871-E445-4B2E-A6E5-35D3DFC77458}" type="pres">
      <dgm:prSet presAssocID="{DC483BF6-082D-4D61-B069-2FDC99795F81}" presName="sibTrans" presStyleLbl="sibTrans2D1" presStyleIdx="0" presStyleCnt="0"/>
      <dgm:spPr/>
    </dgm:pt>
    <dgm:pt modelId="{ECEDE7BE-4CE8-4E0F-B6CD-9A0EF7BE9FDF}" type="pres">
      <dgm:prSet presAssocID="{61695E9B-867B-4F60-AC75-7834D235100B}" presName="compNode" presStyleCnt="0"/>
      <dgm:spPr/>
    </dgm:pt>
    <dgm:pt modelId="{87A137A1-2B6B-4164-9853-4139311E574F}" type="pres">
      <dgm:prSet presAssocID="{61695E9B-867B-4F60-AC75-7834D235100B}" presName="iconBgRect" presStyleLbl="bgShp" presStyleIdx="1" presStyleCnt="4"/>
      <dgm:spPr/>
    </dgm:pt>
    <dgm:pt modelId="{C84A3940-63BB-4212-A34D-17F595F82576}" type="pres">
      <dgm:prSet presAssocID="{61695E9B-867B-4F60-AC75-7834D23510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EF17E880-DAEC-4509-A202-419BA9CFE0D1}" type="pres">
      <dgm:prSet presAssocID="{61695E9B-867B-4F60-AC75-7834D235100B}" presName="spaceRect" presStyleCnt="0"/>
      <dgm:spPr/>
    </dgm:pt>
    <dgm:pt modelId="{B1E721D1-F4BC-4C49-B116-768B2780DE96}" type="pres">
      <dgm:prSet presAssocID="{61695E9B-867B-4F60-AC75-7834D235100B}" presName="textRect" presStyleLbl="revTx" presStyleIdx="1" presStyleCnt="4">
        <dgm:presLayoutVars>
          <dgm:chMax val="1"/>
          <dgm:chPref val="1"/>
        </dgm:presLayoutVars>
      </dgm:prSet>
      <dgm:spPr/>
    </dgm:pt>
    <dgm:pt modelId="{416967AC-65B5-426F-ABE7-6CC98D9CF9E4}" type="pres">
      <dgm:prSet presAssocID="{6202A2D8-E73D-4BB5-93AF-C6952D0518D2}" presName="sibTrans" presStyleLbl="sibTrans2D1" presStyleIdx="0" presStyleCnt="0"/>
      <dgm:spPr/>
    </dgm:pt>
    <dgm:pt modelId="{B3649F05-7DAE-43A2-BAED-214F50FFE402}" type="pres">
      <dgm:prSet presAssocID="{E79432C8-E621-4C6A-AD97-7D7A903AF367}" presName="compNode" presStyleCnt="0"/>
      <dgm:spPr/>
    </dgm:pt>
    <dgm:pt modelId="{AE73C7E0-3CF6-4378-AC3B-853092EEB9D7}" type="pres">
      <dgm:prSet presAssocID="{E79432C8-E621-4C6A-AD97-7D7A903AF367}" presName="iconBgRect" presStyleLbl="bgShp" presStyleIdx="2" presStyleCnt="4"/>
      <dgm:spPr/>
    </dgm:pt>
    <dgm:pt modelId="{41772454-F05E-4816-AB19-8F9D0FCE8742}" type="pres">
      <dgm:prSet presAssocID="{E79432C8-E621-4C6A-AD97-7D7A903AF3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BF6E94A8-3533-4E49-8E92-99FDA496F0F5}" type="pres">
      <dgm:prSet presAssocID="{E79432C8-E621-4C6A-AD97-7D7A903AF367}" presName="spaceRect" presStyleCnt="0"/>
      <dgm:spPr/>
    </dgm:pt>
    <dgm:pt modelId="{8673D7C9-E2B7-4398-ABC7-CAC984A0FFD0}" type="pres">
      <dgm:prSet presAssocID="{E79432C8-E621-4C6A-AD97-7D7A903AF367}" presName="textRect" presStyleLbl="revTx" presStyleIdx="2" presStyleCnt="4">
        <dgm:presLayoutVars>
          <dgm:chMax val="1"/>
          <dgm:chPref val="1"/>
        </dgm:presLayoutVars>
      </dgm:prSet>
      <dgm:spPr/>
    </dgm:pt>
    <dgm:pt modelId="{5D10A48F-300F-492C-BDE7-EE1F1CA30778}" type="pres">
      <dgm:prSet presAssocID="{A5583509-DC42-491D-874E-E9C3B35E06CD}" presName="sibTrans" presStyleLbl="sibTrans2D1" presStyleIdx="0" presStyleCnt="0"/>
      <dgm:spPr/>
    </dgm:pt>
    <dgm:pt modelId="{4707F47E-58E3-4DC5-8430-90C9F8B4BAF6}" type="pres">
      <dgm:prSet presAssocID="{E8111977-1773-4A66-9931-AC02E5FABD23}" presName="compNode" presStyleCnt="0"/>
      <dgm:spPr/>
    </dgm:pt>
    <dgm:pt modelId="{C760EB87-B185-4D61-A6B4-C3F707FE4C9D}" type="pres">
      <dgm:prSet presAssocID="{E8111977-1773-4A66-9931-AC02E5FABD23}" presName="iconBgRect" presStyleLbl="bgShp" presStyleIdx="3" presStyleCnt="4"/>
      <dgm:spPr/>
    </dgm:pt>
    <dgm:pt modelId="{D6CA9DED-2622-4554-A79D-B7A82BBB1E92}" type="pres">
      <dgm:prSet presAssocID="{E8111977-1773-4A66-9931-AC02E5FABD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mono"/>
        </a:ext>
      </dgm:extLst>
    </dgm:pt>
    <dgm:pt modelId="{E64FBAD3-5ABD-43F8-89F5-027E46C3980B}" type="pres">
      <dgm:prSet presAssocID="{E8111977-1773-4A66-9931-AC02E5FABD23}" presName="spaceRect" presStyleCnt="0"/>
      <dgm:spPr/>
    </dgm:pt>
    <dgm:pt modelId="{C6201FAE-AC45-4E7F-BEC2-0940E7FA01BC}" type="pres">
      <dgm:prSet presAssocID="{E8111977-1773-4A66-9931-AC02E5FABD23}" presName="textRect" presStyleLbl="revTx" presStyleIdx="3" presStyleCnt="4">
        <dgm:presLayoutVars>
          <dgm:chMax val="1"/>
          <dgm:chPref val="1"/>
        </dgm:presLayoutVars>
      </dgm:prSet>
      <dgm:spPr/>
    </dgm:pt>
  </dgm:ptLst>
  <dgm:cxnLst>
    <dgm:cxn modelId="{C805F42E-F62E-4A6B-A8AB-8E8ACCDEAD18}" type="presOf" srcId="{DC483BF6-082D-4D61-B069-2FDC99795F81}" destId="{ACC5B871-E445-4B2E-A6E5-35D3DFC77458}" srcOrd="0" destOrd="0" presId="urn:microsoft.com/office/officeart/2018/2/layout/IconCircleList"/>
    <dgm:cxn modelId="{78C8592F-B047-4C47-A9D8-107C0C3E5314}" type="presOf" srcId="{C9C91D32-9F8B-45BF-80B9-51A335E3CEF8}" destId="{9A6FEC4C-22AB-4F1E-9E79-9A358242346D}" srcOrd="0" destOrd="0" presId="urn:microsoft.com/office/officeart/2018/2/layout/IconCircleList"/>
    <dgm:cxn modelId="{0B6B065C-B160-43A8-8D57-6EB4037A5997}" srcId="{C9C91D32-9F8B-45BF-80B9-51A335E3CEF8}" destId="{F8CD2641-3073-497D-B05E-34B130BCFFA2}" srcOrd="0" destOrd="0" parTransId="{148B1D06-B000-48EF-BE30-43838D84F453}" sibTransId="{DC483BF6-082D-4D61-B069-2FDC99795F81}"/>
    <dgm:cxn modelId="{61CC2F66-28C7-400F-BD24-56E6A669E466}" type="presOf" srcId="{A5583509-DC42-491D-874E-E9C3B35E06CD}" destId="{5D10A48F-300F-492C-BDE7-EE1F1CA30778}" srcOrd="0" destOrd="0" presId="urn:microsoft.com/office/officeart/2018/2/layout/IconCircleList"/>
    <dgm:cxn modelId="{E7099C67-3E57-44B0-A83C-32532A421EDC}" type="presOf" srcId="{6202A2D8-E73D-4BB5-93AF-C6952D0518D2}" destId="{416967AC-65B5-426F-ABE7-6CC98D9CF9E4}" srcOrd="0" destOrd="0" presId="urn:microsoft.com/office/officeart/2018/2/layout/IconCircleList"/>
    <dgm:cxn modelId="{06197969-C496-4F5C-A353-CFD2F171AB5A}" type="presOf" srcId="{F8CD2641-3073-497D-B05E-34B130BCFFA2}" destId="{EC27F0CD-C392-48C7-86B0-E0292C9880E7}" srcOrd="0" destOrd="0" presId="urn:microsoft.com/office/officeart/2018/2/layout/IconCircleList"/>
    <dgm:cxn modelId="{8E12EDAD-4706-49B6-97E2-1DDAED1D4B52}" srcId="{C9C91D32-9F8B-45BF-80B9-51A335E3CEF8}" destId="{61695E9B-867B-4F60-AC75-7834D235100B}" srcOrd="1" destOrd="0" parTransId="{9E65F111-7E62-4E00-9AB0-B20CE618B1BA}" sibTransId="{6202A2D8-E73D-4BB5-93AF-C6952D0518D2}"/>
    <dgm:cxn modelId="{CE8497BA-2888-4FD2-BE1A-629CC9D1C1EE}" type="presOf" srcId="{E79432C8-E621-4C6A-AD97-7D7A903AF367}" destId="{8673D7C9-E2B7-4398-ABC7-CAC984A0FFD0}" srcOrd="0" destOrd="0" presId="urn:microsoft.com/office/officeart/2018/2/layout/IconCircleList"/>
    <dgm:cxn modelId="{82C7E0D5-5676-454E-881C-CE09B75D6CD3}" type="presOf" srcId="{E8111977-1773-4A66-9931-AC02E5FABD23}" destId="{C6201FAE-AC45-4E7F-BEC2-0940E7FA01BC}" srcOrd="0" destOrd="0" presId="urn:microsoft.com/office/officeart/2018/2/layout/IconCircleList"/>
    <dgm:cxn modelId="{5F7D21D7-7EE4-4980-8D8B-9CDB7FB14FEE}" srcId="{C9C91D32-9F8B-45BF-80B9-51A335E3CEF8}" destId="{E8111977-1773-4A66-9931-AC02E5FABD23}" srcOrd="3" destOrd="0" parTransId="{5864155C-48C4-4236-8BC4-0196F4A1C611}" sibTransId="{F08A8C6D-4846-4806-8845-1FA6FB278E39}"/>
    <dgm:cxn modelId="{DDDA9BDF-C574-4E9F-BB61-9A0BD243F0E9}" srcId="{C9C91D32-9F8B-45BF-80B9-51A335E3CEF8}" destId="{E79432C8-E621-4C6A-AD97-7D7A903AF367}" srcOrd="2" destOrd="0" parTransId="{A388F040-BA8E-4560-86FC-CD83C8D2CF06}" sibTransId="{A5583509-DC42-491D-874E-E9C3B35E06CD}"/>
    <dgm:cxn modelId="{CADDD7E0-72E5-4E86-B8A3-97F535C563D6}" type="presOf" srcId="{61695E9B-867B-4F60-AC75-7834D235100B}" destId="{B1E721D1-F4BC-4C49-B116-768B2780DE96}" srcOrd="0" destOrd="0" presId="urn:microsoft.com/office/officeart/2018/2/layout/IconCircleList"/>
    <dgm:cxn modelId="{2E213D4F-1BF8-43CB-9AD8-28F5CA863CC0}" type="presParOf" srcId="{9A6FEC4C-22AB-4F1E-9E79-9A358242346D}" destId="{0E426DB0-72C9-407C-A749-7C1D25834124}" srcOrd="0" destOrd="0" presId="urn:microsoft.com/office/officeart/2018/2/layout/IconCircleList"/>
    <dgm:cxn modelId="{DA142C86-A73C-4F1C-B78A-FC8A0C53B3C7}" type="presParOf" srcId="{0E426DB0-72C9-407C-A749-7C1D25834124}" destId="{4785BAEB-3258-4FE6-A3A7-40ED25AF4B59}" srcOrd="0" destOrd="0" presId="urn:microsoft.com/office/officeart/2018/2/layout/IconCircleList"/>
    <dgm:cxn modelId="{3F7B8AD0-9129-48C1-86F4-77A290172FB4}" type="presParOf" srcId="{4785BAEB-3258-4FE6-A3A7-40ED25AF4B59}" destId="{09A97099-6FA3-44D8-BA19-CF4E535A09A5}" srcOrd="0" destOrd="0" presId="urn:microsoft.com/office/officeart/2018/2/layout/IconCircleList"/>
    <dgm:cxn modelId="{FCD3DE18-3DBF-488A-9C15-1AFB4AEBEAEF}" type="presParOf" srcId="{4785BAEB-3258-4FE6-A3A7-40ED25AF4B59}" destId="{88187214-8C6D-4D74-94FD-FE469D117CA3}" srcOrd="1" destOrd="0" presId="urn:microsoft.com/office/officeart/2018/2/layout/IconCircleList"/>
    <dgm:cxn modelId="{22182B3D-14B2-493A-8D7C-C09C454DA0A8}" type="presParOf" srcId="{4785BAEB-3258-4FE6-A3A7-40ED25AF4B59}" destId="{B802289E-1294-4DBE-92C6-B9CDF1D09141}" srcOrd="2" destOrd="0" presId="urn:microsoft.com/office/officeart/2018/2/layout/IconCircleList"/>
    <dgm:cxn modelId="{7EB1B588-22F4-4D96-8902-FB79BED2D506}" type="presParOf" srcId="{4785BAEB-3258-4FE6-A3A7-40ED25AF4B59}" destId="{EC27F0CD-C392-48C7-86B0-E0292C9880E7}" srcOrd="3" destOrd="0" presId="urn:microsoft.com/office/officeart/2018/2/layout/IconCircleList"/>
    <dgm:cxn modelId="{023E5E1A-B157-47AD-9062-B3B96CCB942F}" type="presParOf" srcId="{0E426DB0-72C9-407C-A749-7C1D25834124}" destId="{ACC5B871-E445-4B2E-A6E5-35D3DFC77458}" srcOrd="1" destOrd="0" presId="urn:microsoft.com/office/officeart/2018/2/layout/IconCircleList"/>
    <dgm:cxn modelId="{9084AF45-BA93-468C-928B-ECB037DCB09D}" type="presParOf" srcId="{0E426DB0-72C9-407C-A749-7C1D25834124}" destId="{ECEDE7BE-4CE8-4E0F-B6CD-9A0EF7BE9FDF}" srcOrd="2" destOrd="0" presId="urn:microsoft.com/office/officeart/2018/2/layout/IconCircleList"/>
    <dgm:cxn modelId="{CC93A9CC-E8EF-44F8-85C0-51B3336F959A}" type="presParOf" srcId="{ECEDE7BE-4CE8-4E0F-B6CD-9A0EF7BE9FDF}" destId="{87A137A1-2B6B-4164-9853-4139311E574F}" srcOrd="0" destOrd="0" presId="urn:microsoft.com/office/officeart/2018/2/layout/IconCircleList"/>
    <dgm:cxn modelId="{BC272D2E-FFF1-48F0-B121-38FA98A488DE}" type="presParOf" srcId="{ECEDE7BE-4CE8-4E0F-B6CD-9A0EF7BE9FDF}" destId="{C84A3940-63BB-4212-A34D-17F595F82576}" srcOrd="1" destOrd="0" presId="urn:microsoft.com/office/officeart/2018/2/layout/IconCircleList"/>
    <dgm:cxn modelId="{5B89382B-4A51-4C89-AD80-FDAC871BCF90}" type="presParOf" srcId="{ECEDE7BE-4CE8-4E0F-B6CD-9A0EF7BE9FDF}" destId="{EF17E880-DAEC-4509-A202-419BA9CFE0D1}" srcOrd="2" destOrd="0" presId="urn:microsoft.com/office/officeart/2018/2/layout/IconCircleList"/>
    <dgm:cxn modelId="{1F9309D8-8EE7-4AD2-9476-62CF8A186757}" type="presParOf" srcId="{ECEDE7BE-4CE8-4E0F-B6CD-9A0EF7BE9FDF}" destId="{B1E721D1-F4BC-4C49-B116-768B2780DE96}" srcOrd="3" destOrd="0" presId="urn:microsoft.com/office/officeart/2018/2/layout/IconCircleList"/>
    <dgm:cxn modelId="{2A52E0F7-F135-4E3B-B220-24E8D4971313}" type="presParOf" srcId="{0E426DB0-72C9-407C-A749-7C1D25834124}" destId="{416967AC-65B5-426F-ABE7-6CC98D9CF9E4}" srcOrd="3" destOrd="0" presId="urn:microsoft.com/office/officeart/2018/2/layout/IconCircleList"/>
    <dgm:cxn modelId="{0DDF5F82-26A9-4867-83E9-8768E22C5EE7}" type="presParOf" srcId="{0E426DB0-72C9-407C-A749-7C1D25834124}" destId="{B3649F05-7DAE-43A2-BAED-214F50FFE402}" srcOrd="4" destOrd="0" presId="urn:microsoft.com/office/officeart/2018/2/layout/IconCircleList"/>
    <dgm:cxn modelId="{F8DF7B34-7A08-4B8A-8478-B964CC65EAE5}" type="presParOf" srcId="{B3649F05-7DAE-43A2-BAED-214F50FFE402}" destId="{AE73C7E0-3CF6-4378-AC3B-853092EEB9D7}" srcOrd="0" destOrd="0" presId="urn:microsoft.com/office/officeart/2018/2/layout/IconCircleList"/>
    <dgm:cxn modelId="{AAA996EC-8E3E-46F0-9AF4-B300A08FE69B}" type="presParOf" srcId="{B3649F05-7DAE-43A2-BAED-214F50FFE402}" destId="{41772454-F05E-4816-AB19-8F9D0FCE8742}" srcOrd="1" destOrd="0" presId="urn:microsoft.com/office/officeart/2018/2/layout/IconCircleList"/>
    <dgm:cxn modelId="{24935C1C-F576-4C7B-B2F5-CE5B1327853D}" type="presParOf" srcId="{B3649F05-7DAE-43A2-BAED-214F50FFE402}" destId="{BF6E94A8-3533-4E49-8E92-99FDA496F0F5}" srcOrd="2" destOrd="0" presId="urn:microsoft.com/office/officeart/2018/2/layout/IconCircleList"/>
    <dgm:cxn modelId="{C93C051B-A73F-4121-BCD9-0C2273CA40B8}" type="presParOf" srcId="{B3649F05-7DAE-43A2-BAED-214F50FFE402}" destId="{8673D7C9-E2B7-4398-ABC7-CAC984A0FFD0}" srcOrd="3" destOrd="0" presId="urn:microsoft.com/office/officeart/2018/2/layout/IconCircleList"/>
    <dgm:cxn modelId="{A2459B3F-AC95-463D-B4FB-29271E14BDB6}" type="presParOf" srcId="{0E426DB0-72C9-407C-A749-7C1D25834124}" destId="{5D10A48F-300F-492C-BDE7-EE1F1CA30778}" srcOrd="5" destOrd="0" presId="urn:microsoft.com/office/officeart/2018/2/layout/IconCircleList"/>
    <dgm:cxn modelId="{2E4887C9-2008-411E-B814-FE5428BEEC3E}" type="presParOf" srcId="{0E426DB0-72C9-407C-A749-7C1D25834124}" destId="{4707F47E-58E3-4DC5-8430-90C9F8B4BAF6}" srcOrd="6" destOrd="0" presId="urn:microsoft.com/office/officeart/2018/2/layout/IconCircleList"/>
    <dgm:cxn modelId="{DF64CB07-DF27-488E-9466-D3878BAFCEF2}" type="presParOf" srcId="{4707F47E-58E3-4DC5-8430-90C9F8B4BAF6}" destId="{C760EB87-B185-4D61-A6B4-C3F707FE4C9D}" srcOrd="0" destOrd="0" presId="urn:microsoft.com/office/officeart/2018/2/layout/IconCircleList"/>
    <dgm:cxn modelId="{3CEE5E0E-6090-41DE-9597-A8C867752EDF}" type="presParOf" srcId="{4707F47E-58E3-4DC5-8430-90C9F8B4BAF6}" destId="{D6CA9DED-2622-4554-A79D-B7A82BBB1E92}" srcOrd="1" destOrd="0" presId="urn:microsoft.com/office/officeart/2018/2/layout/IconCircleList"/>
    <dgm:cxn modelId="{F2A48763-24F8-49D7-9B5D-9A468B5C0BFA}" type="presParOf" srcId="{4707F47E-58E3-4DC5-8430-90C9F8B4BAF6}" destId="{E64FBAD3-5ABD-43F8-89F5-027E46C3980B}" srcOrd="2" destOrd="0" presId="urn:microsoft.com/office/officeart/2018/2/layout/IconCircleList"/>
    <dgm:cxn modelId="{170D205C-A0BC-4819-A2A7-736078E96AF7}" type="presParOf" srcId="{4707F47E-58E3-4DC5-8430-90C9F8B4BAF6}" destId="{C6201FAE-AC45-4E7F-BEC2-0940E7FA01B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4DA7D-00A4-4D2B-BF9F-D0911C9E63CA}">
      <dsp:nvSpPr>
        <dsp:cNvPr id="0" name=""/>
        <dsp:cNvSpPr/>
      </dsp:nvSpPr>
      <dsp:spPr>
        <a:xfrm>
          <a:off x="2199871" y="14003"/>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EB967-9B10-4B35-B04C-8642E316D98F}">
      <dsp:nvSpPr>
        <dsp:cNvPr id="0" name=""/>
        <dsp:cNvSpPr/>
      </dsp:nvSpPr>
      <dsp:spPr>
        <a:xfrm>
          <a:off x="2645933" y="460066"/>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BD62BA-000F-4A13-B10F-B1F5E7EAD3ED}">
      <dsp:nvSpPr>
        <dsp:cNvPr id="0" name=""/>
        <dsp:cNvSpPr/>
      </dsp:nvSpPr>
      <dsp:spPr>
        <a:xfrm>
          <a:off x="633522" y="2759004"/>
          <a:ext cx="5225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MX" sz="1600" kern="1200" dirty="0"/>
            <a:t>Fecha de Inicio: 9 de septiembre 2019</a:t>
          </a:r>
          <a:r>
            <a:rPr lang="es-MX" sz="2500" kern="1200" dirty="0"/>
            <a:t>	</a:t>
          </a:r>
          <a:endParaRPr lang="en-US" sz="2500" kern="1200" dirty="0"/>
        </a:p>
      </dsp:txBody>
      <dsp:txXfrm>
        <a:off x="633522" y="2759004"/>
        <a:ext cx="5225759" cy="720000"/>
      </dsp:txXfrm>
    </dsp:sp>
    <dsp:sp modelId="{B50A1A7E-DB7D-4260-AF3A-E0C736AB8BE0}">
      <dsp:nvSpPr>
        <dsp:cNvPr id="0" name=""/>
        <dsp:cNvSpPr/>
      </dsp:nvSpPr>
      <dsp:spPr>
        <a:xfrm>
          <a:off x="7366698" y="14003"/>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53BBD-F411-4DDA-9F4B-487EF1E7698F}">
      <dsp:nvSpPr>
        <dsp:cNvPr id="0" name=""/>
        <dsp:cNvSpPr/>
      </dsp:nvSpPr>
      <dsp:spPr>
        <a:xfrm>
          <a:off x="7812761" y="460066"/>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A1104E-A8A6-4032-800C-C6865377ADE9}">
      <dsp:nvSpPr>
        <dsp:cNvPr id="0" name=""/>
        <dsp:cNvSpPr/>
      </dsp:nvSpPr>
      <dsp:spPr>
        <a:xfrm>
          <a:off x="6459750" y="2759004"/>
          <a:ext cx="390695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MX" sz="1600" kern="1200" dirty="0"/>
            <a:t>Fecha de Término: 24 de febrero 2020</a:t>
          </a:r>
          <a:r>
            <a:rPr lang="es-MX" sz="2500" kern="1200" dirty="0"/>
            <a:t>	</a:t>
          </a:r>
          <a:endParaRPr lang="en-US" sz="2500" kern="1200" dirty="0"/>
        </a:p>
      </dsp:txBody>
      <dsp:txXfrm>
        <a:off x="6459750" y="2759004"/>
        <a:ext cx="390695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C85C1-96EF-9E49-8BB1-15A6B8D6C536}">
      <dsp:nvSpPr>
        <dsp:cNvPr id="0" name=""/>
        <dsp:cNvSpPr/>
      </dsp:nvSpPr>
      <dsp:spPr>
        <a:xfrm rot="5400000">
          <a:off x="954858" y="1537304"/>
          <a:ext cx="2403510" cy="289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5F35FA6-63B5-1548-8678-EBF04B00D67C}">
      <dsp:nvSpPr>
        <dsp:cNvPr id="0" name=""/>
        <dsp:cNvSpPr/>
      </dsp:nvSpPr>
      <dsp:spPr>
        <a:xfrm>
          <a:off x="1507227" y="2590"/>
          <a:ext cx="3219375" cy="193162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a:t>¿Qué es el machismo y cómo está presente en la interacción social? ¿Cómo los medios de comunicación favorecen la conducta machista?</a:t>
          </a:r>
          <a:endParaRPr lang="en-US" sz="1900" kern="1200"/>
        </a:p>
      </dsp:txBody>
      <dsp:txXfrm>
        <a:off x="1563802" y="59165"/>
        <a:ext cx="3106225" cy="1818475"/>
      </dsp:txXfrm>
    </dsp:sp>
    <dsp:sp modelId="{055A9F41-3AE3-9441-9130-155D9E4407C9}">
      <dsp:nvSpPr>
        <dsp:cNvPr id="0" name=""/>
        <dsp:cNvSpPr/>
      </dsp:nvSpPr>
      <dsp:spPr>
        <a:xfrm>
          <a:off x="2162124" y="2744570"/>
          <a:ext cx="4270748" cy="2897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643B6F-17A5-FC44-B77B-311AE70E6795}">
      <dsp:nvSpPr>
        <dsp:cNvPr id="0" name=""/>
        <dsp:cNvSpPr/>
      </dsp:nvSpPr>
      <dsp:spPr>
        <a:xfrm>
          <a:off x="1507227" y="2417122"/>
          <a:ext cx="3219375" cy="193162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a:t>¿Cuál es la legislación actual con respecto al machismo en México?</a:t>
          </a:r>
          <a:endParaRPr lang="en-US" sz="1900" kern="1200"/>
        </a:p>
      </dsp:txBody>
      <dsp:txXfrm>
        <a:off x="1563802" y="2473697"/>
        <a:ext cx="3106225" cy="1818475"/>
      </dsp:txXfrm>
    </dsp:sp>
    <dsp:sp modelId="{00670491-D5F5-274B-81A7-2041816CE928}">
      <dsp:nvSpPr>
        <dsp:cNvPr id="0" name=""/>
        <dsp:cNvSpPr/>
      </dsp:nvSpPr>
      <dsp:spPr>
        <a:xfrm rot="16200000">
          <a:off x="5236627" y="1537304"/>
          <a:ext cx="2403510" cy="2897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B52D1F-389C-6E44-9579-7B32FD67B5E0}">
      <dsp:nvSpPr>
        <dsp:cNvPr id="0" name=""/>
        <dsp:cNvSpPr/>
      </dsp:nvSpPr>
      <dsp:spPr>
        <a:xfrm>
          <a:off x="5788996" y="2417122"/>
          <a:ext cx="3219375" cy="193162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a:t>¿El nivel de instrucción en el caso de las mujeres influye en su tolerancia ante las conductas machistas de sus parejas y de la sociedad?</a:t>
          </a:r>
          <a:endParaRPr lang="en-US" sz="1900" kern="1200"/>
        </a:p>
      </dsp:txBody>
      <dsp:txXfrm>
        <a:off x="5845571" y="2473697"/>
        <a:ext cx="3106225" cy="1818475"/>
      </dsp:txXfrm>
    </dsp:sp>
    <dsp:sp modelId="{F367D98D-9CCD-C248-A63C-83903701855E}">
      <dsp:nvSpPr>
        <dsp:cNvPr id="0" name=""/>
        <dsp:cNvSpPr/>
      </dsp:nvSpPr>
      <dsp:spPr>
        <a:xfrm>
          <a:off x="5788996" y="2590"/>
          <a:ext cx="3219375" cy="193162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a:t>¿Incide la literatura en el comportamiento femenino?</a:t>
          </a:r>
          <a:endParaRPr lang="en-US" sz="1900" kern="1200"/>
        </a:p>
      </dsp:txBody>
      <dsp:txXfrm>
        <a:off x="5845571" y="59165"/>
        <a:ext cx="3106225" cy="1818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877D0-7712-4EAB-8654-1F8576BAC4E4}">
      <dsp:nvSpPr>
        <dsp:cNvPr id="0" name=""/>
        <dsp:cNvSpPr/>
      </dsp:nvSpPr>
      <dsp:spPr>
        <a:xfrm>
          <a:off x="227094" y="1289399"/>
          <a:ext cx="914208" cy="9142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0BAF8-8845-427D-8088-536B03993F0B}">
      <dsp:nvSpPr>
        <dsp:cNvPr id="0" name=""/>
        <dsp:cNvSpPr/>
      </dsp:nvSpPr>
      <dsp:spPr>
        <a:xfrm>
          <a:off x="419077" y="1481383"/>
          <a:ext cx="530240" cy="530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A2AD2F-4E8B-478C-9DF9-D9EB51375709}">
      <dsp:nvSpPr>
        <dsp:cNvPr id="0" name=""/>
        <dsp:cNvSpPr/>
      </dsp:nvSpPr>
      <dsp:spPr>
        <a:xfrm>
          <a:off x="1337204" y="1289399"/>
          <a:ext cx="2154919" cy="91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s-ES_tradnl" sz="1600" kern="1200"/>
            <a:t>Lectura en clase de algunos capítulos del libro de Castañeda, Marina.</a:t>
          </a:r>
          <a:endParaRPr lang="en-US" sz="1600" kern="1200"/>
        </a:p>
      </dsp:txBody>
      <dsp:txXfrm>
        <a:off x="1337204" y="1289399"/>
        <a:ext cx="2154919" cy="914208"/>
      </dsp:txXfrm>
    </dsp:sp>
    <dsp:sp modelId="{84ABBA7B-0E59-4402-B96A-0CC5033B3F91}">
      <dsp:nvSpPr>
        <dsp:cNvPr id="0" name=""/>
        <dsp:cNvSpPr/>
      </dsp:nvSpPr>
      <dsp:spPr>
        <a:xfrm>
          <a:off x="3867601" y="1289399"/>
          <a:ext cx="914208" cy="9142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93326-CDCE-4E2E-906F-8C944C306BDE}">
      <dsp:nvSpPr>
        <dsp:cNvPr id="0" name=""/>
        <dsp:cNvSpPr/>
      </dsp:nvSpPr>
      <dsp:spPr>
        <a:xfrm>
          <a:off x="4059585" y="1481383"/>
          <a:ext cx="530240" cy="530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92087-33B1-475D-B4BB-AE1185514290}">
      <dsp:nvSpPr>
        <dsp:cNvPr id="0" name=""/>
        <dsp:cNvSpPr/>
      </dsp:nvSpPr>
      <dsp:spPr>
        <a:xfrm>
          <a:off x="4977711" y="1289399"/>
          <a:ext cx="2154919" cy="91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s-ES_tradnl" sz="1600" kern="1200"/>
            <a:t>Análisis de la lectura.</a:t>
          </a:r>
          <a:endParaRPr lang="en-US" sz="1600" kern="1200"/>
        </a:p>
      </dsp:txBody>
      <dsp:txXfrm>
        <a:off x="4977711" y="1289399"/>
        <a:ext cx="2154919" cy="914208"/>
      </dsp:txXfrm>
    </dsp:sp>
    <dsp:sp modelId="{5EDF9AB4-F27E-4944-9623-67A1AFF3617A}">
      <dsp:nvSpPr>
        <dsp:cNvPr id="0" name=""/>
        <dsp:cNvSpPr/>
      </dsp:nvSpPr>
      <dsp:spPr>
        <a:xfrm>
          <a:off x="7508108" y="1289399"/>
          <a:ext cx="914208" cy="9142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B9D1B-D27F-477A-91AF-AF6E1DC6E930}">
      <dsp:nvSpPr>
        <dsp:cNvPr id="0" name=""/>
        <dsp:cNvSpPr/>
      </dsp:nvSpPr>
      <dsp:spPr>
        <a:xfrm>
          <a:off x="7700092" y="1481383"/>
          <a:ext cx="530240" cy="530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D3DA33-121A-47EA-8E0D-FFB28067F77F}">
      <dsp:nvSpPr>
        <dsp:cNvPr id="0" name=""/>
        <dsp:cNvSpPr/>
      </dsp:nvSpPr>
      <dsp:spPr>
        <a:xfrm>
          <a:off x="8618218" y="1289399"/>
          <a:ext cx="2154919" cy="91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s-ES_tradnl" sz="1600" kern="1200"/>
            <a:t>Discusión de los tópicos tratados en ella. </a:t>
          </a:r>
          <a:endParaRPr lang="en-US" sz="1600" kern="1200"/>
        </a:p>
      </dsp:txBody>
      <dsp:txXfrm>
        <a:off x="8618218" y="1289399"/>
        <a:ext cx="2154919" cy="914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26197-322C-B34C-A07C-7B913C37F5A9}">
      <dsp:nvSpPr>
        <dsp:cNvPr id="0" name=""/>
        <dsp:cNvSpPr/>
      </dsp:nvSpPr>
      <dsp:spPr>
        <a:xfrm>
          <a:off x="0" y="600932"/>
          <a:ext cx="3093815" cy="1964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82851-C8CD-5A47-A6EA-2189B21049F0}">
      <dsp:nvSpPr>
        <dsp:cNvPr id="0" name=""/>
        <dsp:cNvSpPr/>
      </dsp:nvSpPr>
      <dsp:spPr>
        <a:xfrm>
          <a:off x="343757" y="927502"/>
          <a:ext cx="3093815" cy="19645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a:t>Tras el análisis y la discusión de los tópicos extraídos de la lectura señalada.</a:t>
          </a:r>
          <a:endParaRPr lang="en-US" sz="1500" kern="1200"/>
        </a:p>
      </dsp:txBody>
      <dsp:txXfrm>
        <a:off x="401297" y="985042"/>
        <a:ext cx="2978735" cy="1849492"/>
      </dsp:txXfrm>
    </dsp:sp>
    <dsp:sp modelId="{92C88351-6296-AF48-9DA6-FD8D985A76CF}">
      <dsp:nvSpPr>
        <dsp:cNvPr id="0" name=""/>
        <dsp:cNvSpPr/>
      </dsp:nvSpPr>
      <dsp:spPr>
        <a:xfrm>
          <a:off x="3781329" y="600932"/>
          <a:ext cx="3093815" cy="1964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D42A0-C1EA-1742-BDFB-7C637C308350}">
      <dsp:nvSpPr>
        <dsp:cNvPr id="0" name=""/>
        <dsp:cNvSpPr/>
      </dsp:nvSpPr>
      <dsp:spPr>
        <a:xfrm>
          <a:off x="4125087" y="927502"/>
          <a:ext cx="3093815" cy="19645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a:t>Se delimitaron seis preguntas que se imprimirán en hojas de colores (uno para la población estudiantil femenina y otro para la población estudiantil masculina), se seleccionarán los colores, se imprimirán las papeletas con las preguntas. </a:t>
          </a:r>
          <a:endParaRPr lang="en-US" sz="1500" kern="1200"/>
        </a:p>
      </dsp:txBody>
      <dsp:txXfrm>
        <a:off x="4182627" y="985042"/>
        <a:ext cx="2978735" cy="1849492"/>
      </dsp:txXfrm>
    </dsp:sp>
    <dsp:sp modelId="{03BE38FA-9BAD-264D-9A4A-15E39CDABE15}">
      <dsp:nvSpPr>
        <dsp:cNvPr id="0" name=""/>
        <dsp:cNvSpPr/>
      </dsp:nvSpPr>
      <dsp:spPr>
        <a:xfrm>
          <a:off x="7562659" y="600932"/>
          <a:ext cx="3093815" cy="1964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2298A-86A6-FC46-976D-910C7581F5D1}">
      <dsp:nvSpPr>
        <dsp:cNvPr id="0" name=""/>
        <dsp:cNvSpPr/>
      </dsp:nvSpPr>
      <dsp:spPr>
        <a:xfrm>
          <a:off x="7906416" y="927502"/>
          <a:ext cx="3093815" cy="19645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a:t>Se procedió a generar las preguntas que se harían en la encuesta. </a:t>
          </a:r>
          <a:endParaRPr lang="en-US" sz="1500" kern="1200"/>
        </a:p>
      </dsp:txBody>
      <dsp:txXfrm>
        <a:off x="7963956" y="985042"/>
        <a:ext cx="2978735" cy="1849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1DF3E-A9FA-4209-9720-0B8FC3B339C6}">
      <dsp:nvSpPr>
        <dsp:cNvPr id="0" name=""/>
        <dsp:cNvSpPr/>
      </dsp:nvSpPr>
      <dsp:spPr>
        <a:xfrm>
          <a:off x="554487" y="855614"/>
          <a:ext cx="1445130" cy="14451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A3026-4754-4BDD-A1F5-A5520CB357E1}">
      <dsp:nvSpPr>
        <dsp:cNvPr id="0" name=""/>
        <dsp:cNvSpPr/>
      </dsp:nvSpPr>
      <dsp:spPr>
        <a:xfrm>
          <a:off x="862466" y="1163593"/>
          <a:ext cx="829173" cy="829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47F99E-A0EE-43EE-BAEA-8E738F7E574B}">
      <dsp:nvSpPr>
        <dsp:cNvPr id="0" name=""/>
        <dsp:cNvSpPr/>
      </dsp:nvSpPr>
      <dsp:spPr>
        <a:xfrm>
          <a:off x="92519"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¿Qué es el machismo y cómo está presente en la interacción social? ¿Cómo los medios de comunicación favorecen la conducta machista?</a:t>
          </a:r>
          <a:endParaRPr lang="en-US" sz="1100" kern="1200"/>
        </a:p>
      </dsp:txBody>
      <dsp:txXfrm>
        <a:off x="92519" y="2750867"/>
        <a:ext cx="2369066" cy="787500"/>
      </dsp:txXfrm>
    </dsp:sp>
    <dsp:sp modelId="{B55BB053-A39B-4770-B3F7-25E74BB3F2A7}">
      <dsp:nvSpPr>
        <dsp:cNvPr id="0" name=""/>
        <dsp:cNvSpPr/>
      </dsp:nvSpPr>
      <dsp:spPr>
        <a:xfrm>
          <a:off x="3338141" y="855614"/>
          <a:ext cx="1445130" cy="14451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50AF4-C1E7-4115-9370-C3A0E6740BE0}">
      <dsp:nvSpPr>
        <dsp:cNvPr id="0" name=""/>
        <dsp:cNvSpPr/>
      </dsp:nvSpPr>
      <dsp:spPr>
        <a:xfrm>
          <a:off x="3646119" y="1163593"/>
          <a:ext cx="829173" cy="829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3CC442-CC84-4AE4-B626-17441F3CB8B2}">
      <dsp:nvSpPr>
        <dsp:cNvPr id="0" name=""/>
        <dsp:cNvSpPr/>
      </dsp:nvSpPr>
      <dsp:spPr>
        <a:xfrm>
          <a:off x="2876173"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¿Cuál es la legislación actual con respecto al machismo en México?</a:t>
          </a:r>
          <a:endParaRPr lang="en-US" sz="1100" kern="1200"/>
        </a:p>
      </dsp:txBody>
      <dsp:txXfrm>
        <a:off x="2876173" y="2750867"/>
        <a:ext cx="2369066" cy="787500"/>
      </dsp:txXfrm>
    </dsp:sp>
    <dsp:sp modelId="{82DB467B-F7A8-4B7D-9789-46431D0B3E99}">
      <dsp:nvSpPr>
        <dsp:cNvPr id="0" name=""/>
        <dsp:cNvSpPr/>
      </dsp:nvSpPr>
      <dsp:spPr>
        <a:xfrm>
          <a:off x="6121794" y="855614"/>
          <a:ext cx="1445130" cy="14451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13F29-98BA-4284-BE30-968E4A9A8E11}">
      <dsp:nvSpPr>
        <dsp:cNvPr id="0" name=""/>
        <dsp:cNvSpPr/>
      </dsp:nvSpPr>
      <dsp:spPr>
        <a:xfrm>
          <a:off x="6429772" y="1163593"/>
          <a:ext cx="829173" cy="829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CE563-782D-411F-957E-FB2BDB4E217E}">
      <dsp:nvSpPr>
        <dsp:cNvPr id="0" name=""/>
        <dsp:cNvSpPr/>
      </dsp:nvSpPr>
      <dsp:spPr>
        <a:xfrm>
          <a:off x="5659826"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¿El nivel de instrucción en el caso de las mujeres influye en su tolerancia ante las conductas machistas de sus parejas y de la sociedad?</a:t>
          </a:r>
          <a:endParaRPr lang="en-US" sz="1100" kern="1200"/>
        </a:p>
      </dsp:txBody>
      <dsp:txXfrm>
        <a:off x="5659826" y="2750867"/>
        <a:ext cx="2369066" cy="787500"/>
      </dsp:txXfrm>
    </dsp:sp>
    <dsp:sp modelId="{7228584C-CA61-4ADB-9210-9E9B5EC2C7C7}">
      <dsp:nvSpPr>
        <dsp:cNvPr id="0" name=""/>
        <dsp:cNvSpPr/>
      </dsp:nvSpPr>
      <dsp:spPr>
        <a:xfrm>
          <a:off x="8905447" y="855614"/>
          <a:ext cx="1445130" cy="14451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192D9-CDBF-4BF6-932A-05137B9CEFD6}">
      <dsp:nvSpPr>
        <dsp:cNvPr id="0" name=""/>
        <dsp:cNvSpPr/>
      </dsp:nvSpPr>
      <dsp:spPr>
        <a:xfrm>
          <a:off x="9213426" y="1163593"/>
          <a:ext cx="829173" cy="829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F0934-EB58-493E-AACC-BB720A79F3F2}">
      <dsp:nvSpPr>
        <dsp:cNvPr id="0" name=""/>
        <dsp:cNvSpPr/>
      </dsp:nvSpPr>
      <dsp:spPr>
        <a:xfrm>
          <a:off x="8443479"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¿Incide la literatura en el comportamiento femenino?</a:t>
          </a:r>
          <a:endParaRPr lang="en-US" sz="1100" kern="1200"/>
        </a:p>
      </dsp:txBody>
      <dsp:txXfrm>
        <a:off x="8443479" y="2750867"/>
        <a:ext cx="2369066" cy="78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FB9ED-65A4-4208-898D-041B235E1A01}">
      <dsp:nvSpPr>
        <dsp:cNvPr id="0" name=""/>
        <dsp:cNvSpPr/>
      </dsp:nvSpPr>
      <dsp:spPr>
        <a:xfrm>
          <a:off x="0" y="2364"/>
          <a:ext cx="6117335" cy="11983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3596D-FF9E-4EDF-9559-8A603CA99EFC}">
      <dsp:nvSpPr>
        <dsp:cNvPr id="0" name=""/>
        <dsp:cNvSpPr/>
      </dsp:nvSpPr>
      <dsp:spPr>
        <a:xfrm>
          <a:off x="362489" y="271984"/>
          <a:ext cx="659071" cy="65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6EC5E-2EB1-48DC-8B7C-993902F51883}">
      <dsp:nvSpPr>
        <dsp:cNvPr id="0" name=""/>
        <dsp:cNvSpPr/>
      </dsp:nvSpPr>
      <dsp:spPr>
        <a:xfrm>
          <a:off x="1384050" y="236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33450">
            <a:lnSpc>
              <a:spcPct val="90000"/>
            </a:lnSpc>
            <a:spcBef>
              <a:spcPct val="0"/>
            </a:spcBef>
            <a:spcAft>
              <a:spcPct val="35000"/>
            </a:spcAft>
            <a:buNone/>
          </a:pPr>
          <a:r>
            <a:rPr lang="es-ES_tradnl" sz="2100" kern="1200"/>
            <a:t>5.CONSTRUIR EL TENDEDERO </a:t>
          </a:r>
          <a:endParaRPr lang="en-US" sz="2100" kern="1200"/>
        </a:p>
      </dsp:txBody>
      <dsp:txXfrm>
        <a:off x="1384050" y="2364"/>
        <a:ext cx="4733285" cy="1198312"/>
      </dsp:txXfrm>
    </dsp:sp>
    <dsp:sp modelId="{794237E5-A479-4BED-ACB6-716E14169894}">
      <dsp:nvSpPr>
        <dsp:cNvPr id="0" name=""/>
        <dsp:cNvSpPr/>
      </dsp:nvSpPr>
      <dsp:spPr>
        <a:xfrm>
          <a:off x="0" y="1500254"/>
          <a:ext cx="6117335" cy="11983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7B489-95DF-41B0-9525-FCBF4752469B}">
      <dsp:nvSpPr>
        <dsp:cNvPr id="0" name=""/>
        <dsp:cNvSpPr/>
      </dsp:nvSpPr>
      <dsp:spPr>
        <a:xfrm>
          <a:off x="362489" y="1769874"/>
          <a:ext cx="659071" cy="659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34DB71-D3A3-42F7-B9E8-5695560EA718}">
      <dsp:nvSpPr>
        <dsp:cNvPr id="0" name=""/>
        <dsp:cNvSpPr/>
      </dsp:nvSpPr>
      <dsp:spPr>
        <a:xfrm>
          <a:off x="1384050" y="150025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33450">
            <a:lnSpc>
              <a:spcPct val="90000"/>
            </a:lnSpc>
            <a:spcBef>
              <a:spcPct val="0"/>
            </a:spcBef>
            <a:spcAft>
              <a:spcPct val="35000"/>
            </a:spcAft>
            <a:buNone/>
          </a:pPr>
          <a:r>
            <a:rPr lang="es-ES_tradnl" sz="2100" kern="1200"/>
            <a:t>6. MONTAR EL TENDEDERO </a:t>
          </a:r>
          <a:endParaRPr lang="en-US" sz="2100" kern="1200"/>
        </a:p>
      </dsp:txBody>
      <dsp:txXfrm>
        <a:off x="1384050" y="1500254"/>
        <a:ext cx="4733285" cy="1198312"/>
      </dsp:txXfrm>
    </dsp:sp>
    <dsp:sp modelId="{5302952B-BE5A-434C-8730-D0783A7789DB}">
      <dsp:nvSpPr>
        <dsp:cNvPr id="0" name=""/>
        <dsp:cNvSpPr/>
      </dsp:nvSpPr>
      <dsp:spPr>
        <a:xfrm>
          <a:off x="0" y="2998145"/>
          <a:ext cx="6117335" cy="11983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92CF9-D9DE-46B7-B729-1E3F3367502D}">
      <dsp:nvSpPr>
        <dsp:cNvPr id="0" name=""/>
        <dsp:cNvSpPr/>
      </dsp:nvSpPr>
      <dsp:spPr>
        <a:xfrm>
          <a:off x="362489" y="3267765"/>
          <a:ext cx="659071" cy="659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88753-F352-45EC-BFB2-D1BC3F9F13ED}">
      <dsp:nvSpPr>
        <dsp:cNvPr id="0" name=""/>
        <dsp:cNvSpPr/>
      </dsp:nvSpPr>
      <dsp:spPr>
        <a:xfrm>
          <a:off x="1384050" y="299814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33450">
            <a:lnSpc>
              <a:spcPct val="90000"/>
            </a:lnSpc>
            <a:spcBef>
              <a:spcPct val="0"/>
            </a:spcBef>
            <a:spcAft>
              <a:spcPct val="35000"/>
            </a:spcAft>
            <a:buNone/>
          </a:pPr>
          <a:r>
            <a:rPr lang="es-ES_tradnl" sz="2100" kern="1200"/>
            <a:t>7. TENDER LAS PAPELETAS CLASIFICADAS POR PREGUNTAS</a:t>
          </a:r>
          <a:endParaRPr lang="en-US" sz="2100" kern="1200"/>
        </a:p>
      </dsp:txBody>
      <dsp:txXfrm>
        <a:off x="1384050" y="2998145"/>
        <a:ext cx="4733285" cy="1198312"/>
      </dsp:txXfrm>
    </dsp:sp>
    <dsp:sp modelId="{4550D886-58C2-4D11-9C26-157F683A7910}">
      <dsp:nvSpPr>
        <dsp:cNvPr id="0" name=""/>
        <dsp:cNvSpPr/>
      </dsp:nvSpPr>
      <dsp:spPr>
        <a:xfrm>
          <a:off x="0" y="4496035"/>
          <a:ext cx="6117335" cy="11983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99E78-8923-44BD-93B8-85B05BB1E8DC}">
      <dsp:nvSpPr>
        <dsp:cNvPr id="0" name=""/>
        <dsp:cNvSpPr/>
      </dsp:nvSpPr>
      <dsp:spPr>
        <a:xfrm>
          <a:off x="362489" y="4765655"/>
          <a:ext cx="659071" cy="6590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C8978-938D-49B3-BA76-193D29AD41BC}">
      <dsp:nvSpPr>
        <dsp:cNvPr id="0" name=""/>
        <dsp:cNvSpPr/>
      </dsp:nvSpPr>
      <dsp:spPr>
        <a:xfrm>
          <a:off x="1384050" y="449603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33450">
            <a:lnSpc>
              <a:spcPct val="90000"/>
            </a:lnSpc>
            <a:spcBef>
              <a:spcPct val="0"/>
            </a:spcBef>
            <a:spcAft>
              <a:spcPct val="35000"/>
            </a:spcAft>
            <a:buNone/>
          </a:pPr>
          <a:r>
            <a:rPr lang="es-ES_tradnl" sz="2100" kern="1200"/>
            <a:t>8. EXHIBIR EL TENDEDERO ANTE LA COMUNIDAD EDUCATIVA INCLUIDOS PADRES DE FAMILIA DURANTE TRES DÍAS</a:t>
          </a:r>
          <a:endParaRPr lang="en-US" sz="2100" kern="1200"/>
        </a:p>
      </dsp:txBody>
      <dsp:txXfrm>
        <a:off x="1384050" y="4496035"/>
        <a:ext cx="4733285" cy="1198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F216-B734-744E-9CD1-4CDDB259061F}">
      <dsp:nvSpPr>
        <dsp:cNvPr id="0" name=""/>
        <dsp:cNvSpPr/>
      </dsp:nvSpPr>
      <dsp:spPr>
        <a:xfrm>
          <a:off x="0" y="64475"/>
          <a:ext cx="6117335"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kern="1200"/>
            <a:t>9. RETIRAR EL TENDEDERO , CLASIFICAR LAS PAPELETAS </a:t>
          </a:r>
          <a:endParaRPr lang="en-US" sz="2200" kern="1200"/>
        </a:p>
      </dsp:txBody>
      <dsp:txXfrm>
        <a:off x="42722" y="107197"/>
        <a:ext cx="6031891" cy="789716"/>
      </dsp:txXfrm>
    </dsp:sp>
    <dsp:sp modelId="{DAE2A741-3DAE-EE4A-ACD9-F3AE1D4CDC1E}">
      <dsp:nvSpPr>
        <dsp:cNvPr id="0" name=""/>
        <dsp:cNvSpPr/>
      </dsp:nvSpPr>
      <dsp:spPr>
        <a:xfrm>
          <a:off x="0" y="1002995"/>
          <a:ext cx="6117335" cy="87516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kern="1200"/>
            <a:t>10. CLASIFICAR LAS RESPUESTAS EN LAS PAPELETAS</a:t>
          </a:r>
          <a:endParaRPr lang="en-US" sz="2200" kern="1200"/>
        </a:p>
      </dsp:txBody>
      <dsp:txXfrm>
        <a:off x="42722" y="1045717"/>
        <a:ext cx="6031891" cy="789716"/>
      </dsp:txXfrm>
    </dsp:sp>
    <dsp:sp modelId="{B33D92EC-63D0-6444-8950-7AD0B116CFE6}">
      <dsp:nvSpPr>
        <dsp:cNvPr id="0" name=""/>
        <dsp:cNvSpPr/>
      </dsp:nvSpPr>
      <dsp:spPr>
        <a:xfrm>
          <a:off x="0" y="1941515"/>
          <a:ext cx="6117335" cy="87516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kern="1200"/>
            <a:t>11. VACIAR DATOS Y ELABORAR ESTADÍSTICA</a:t>
          </a:r>
          <a:endParaRPr lang="en-US" sz="2200" kern="1200"/>
        </a:p>
      </dsp:txBody>
      <dsp:txXfrm>
        <a:off x="42722" y="1984237"/>
        <a:ext cx="6031891" cy="789716"/>
      </dsp:txXfrm>
    </dsp:sp>
    <dsp:sp modelId="{A0AFA0CA-F92C-CC4A-9114-32F60B6AE222}">
      <dsp:nvSpPr>
        <dsp:cNvPr id="0" name=""/>
        <dsp:cNvSpPr/>
      </dsp:nvSpPr>
      <dsp:spPr>
        <a:xfrm>
          <a:off x="0" y="2880036"/>
          <a:ext cx="6117335" cy="87516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kern="1200"/>
            <a:t>12. INTERPRETAR DATOS</a:t>
          </a:r>
          <a:endParaRPr lang="en-US" sz="2200" kern="1200"/>
        </a:p>
      </dsp:txBody>
      <dsp:txXfrm>
        <a:off x="42722" y="2922758"/>
        <a:ext cx="6031891" cy="789716"/>
      </dsp:txXfrm>
    </dsp:sp>
    <dsp:sp modelId="{4F92B8EE-B85F-104C-B0ED-3D5E1F388BC0}">
      <dsp:nvSpPr>
        <dsp:cNvPr id="0" name=""/>
        <dsp:cNvSpPr/>
      </dsp:nvSpPr>
      <dsp:spPr>
        <a:xfrm>
          <a:off x="0" y="3818556"/>
          <a:ext cx="6117335" cy="87516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kern="1200"/>
            <a:t>13. ANÁLISIS DE DATOS</a:t>
          </a:r>
          <a:endParaRPr lang="en-US" sz="2200" kern="1200"/>
        </a:p>
      </dsp:txBody>
      <dsp:txXfrm>
        <a:off x="42722" y="3861278"/>
        <a:ext cx="6031891" cy="789716"/>
      </dsp:txXfrm>
    </dsp:sp>
    <dsp:sp modelId="{FF7BC57F-77B1-1342-8FE1-F6886E03282F}">
      <dsp:nvSpPr>
        <dsp:cNvPr id="0" name=""/>
        <dsp:cNvSpPr/>
      </dsp:nvSpPr>
      <dsp:spPr>
        <a:xfrm>
          <a:off x="0" y="4757076"/>
          <a:ext cx="6117335" cy="875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kern="1200"/>
            <a:t>14. GENERAR CONCLUSIONES SOBRE EL TEMA</a:t>
          </a:r>
          <a:endParaRPr lang="en-US" sz="2200" kern="1200"/>
        </a:p>
      </dsp:txBody>
      <dsp:txXfrm>
        <a:off x="42722" y="4799798"/>
        <a:ext cx="6031891" cy="789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44F4A-687C-4A4B-9D50-07F61A883F3C}">
      <dsp:nvSpPr>
        <dsp:cNvPr id="0" name=""/>
        <dsp:cNvSpPr/>
      </dsp:nvSpPr>
      <dsp:spPr>
        <a:xfrm>
          <a:off x="554487" y="855614"/>
          <a:ext cx="1445130" cy="144513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C1040-B9B2-49D7-95F1-57C218EB61D3}">
      <dsp:nvSpPr>
        <dsp:cNvPr id="0" name=""/>
        <dsp:cNvSpPr/>
      </dsp:nvSpPr>
      <dsp:spPr>
        <a:xfrm>
          <a:off x="862466" y="1163593"/>
          <a:ext cx="829173" cy="829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CEDA5-5929-4FF4-AE57-C5D40DDA0ACC}">
      <dsp:nvSpPr>
        <dsp:cNvPr id="0" name=""/>
        <dsp:cNvSpPr/>
      </dsp:nvSpPr>
      <dsp:spPr>
        <a:xfrm>
          <a:off x="92519"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¿Qué es el machismo y cómo está presente en la interacción social? ¿Cómo los medios de comunicación favorecen la conducta machista?</a:t>
          </a:r>
          <a:endParaRPr lang="en-US" sz="1100" kern="1200"/>
        </a:p>
      </dsp:txBody>
      <dsp:txXfrm>
        <a:off x="92519" y="2750867"/>
        <a:ext cx="2369066" cy="787500"/>
      </dsp:txXfrm>
    </dsp:sp>
    <dsp:sp modelId="{8C5EF707-7EB6-48E3-9E5F-D453A1CB3BDD}">
      <dsp:nvSpPr>
        <dsp:cNvPr id="0" name=""/>
        <dsp:cNvSpPr/>
      </dsp:nvSpPr>
      <dsp:spPr>
        <a:xfrm>
          <a:off x="3338141" y="855614"/>
          <a:ext cx="1445130" cy="144513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542C5-AF38-4771-8792-25E406C940FF}">
      <dsp:nvSpPr>
        <dsp:cNvPr id="0" name=""/>
        <dsp:cNvSpPr/>
      </dsp:nvSpPr>
      <dsp:spPr>
        <a:xfrm>
          <a:off x="3646119" y="1163593"/>
          <a:ext cx="829173" cy="829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EF398C-CC40-4627-9FBB-C5B9FBE37A3D}">
      <dsp:nvSpPr>
        <dsp:cNvPr id="0" name=""/>
        <dsp:cNvSpPr/>
      </dsp:nvSpPr>
      <dsp:spPr>
        <a:xfrm>
          <a:off x="2876173"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¿Cuál es la legislación actual con respecto al machismo en México?</a:t>
          </a:r>
          <a:endParaRPr lang="en-US" sz="1100" kern="1200"/>
        </a:p>
      </dsp:txBody>
      <dsp:txXfrm>
        <a:off x="2876173" y="2750867"/>
        <a:ext cx="2369066" cy="787500"/>
      </dsp:txXfrm>
    </dsp:sp>
    <dsp:sp modelId="{ED1B6E5D-B095-465E-83CC-97D66C539B0E}">
      <dsp:nvSpPr>
        <dsp:cNvPr id="0" name=""/>
        <dsp:cNvSpPr/>
      </dsp:nvSpPr>
      <dsp:spPr>
        <a:xfrm>
          <a:off x="6121794" y="855614"/>
          <a:ext cx="1445130" cy="144513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2A09F-27B6-4285-9F2B-8C06FEA0EA1D}">
      <dsp:nvSpPr>
        <dsp:cNvPr id="0" name=""/>
        <dsp:cNvSpPr/>
      </dsp:nvSpPr>
      <dsp:spPr>
        <a:xfrm>
          <a:off x="6429772" y="1163593"/>
          <a:ext cx="829173" cy="829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DE9FB-076C-470C-9B5E-B4BF1A2FF915}">
      <dsp:nvSpPr>
        <dsp:cNvPr id="0" name=""/>
        <dsp:cNvSpPr/>
      </dsp:nvSpPr>
      <dsp:spPr>
        <a:xfrm>
          <a:off x="5659826"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¿El nivel de instrucción en el caso de las mujeres influye en su tolerancia ante las conductas machistas de sus parejas y de la sociedad?</a:t>
          </a:r>
          <a:endParaRPr lang="en-US" sz="1100" kern="1200"/>
        </a:p>
      </dsp:txBody>
      <dsp:txXfrm>
        <a:off x="5659826" y="2750867"/>
        <a:ext cx="2369066" cy="787500"/>
      </dsp:txXfrm>
    </dsp:sp>
    <dsp:sp modelId="{29970995-4C8C-49F2-864E-E102265843FE}">
      <dsp:nvSpPr>
        <dsp:cNvPr id="0" name=""/>
        <dsp:cNvSpPr/>
      </dsp:nvSpPr>
      <dsp:spPr>
        <a:xfrm>
          <a:off x="8905447" y="855614"/>
          <a:ext cx="1445130" cy="144513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726B7-A90B-42FA-820C-4DF31020E515}">
      <dsp:nvSpPr>
        <dsp:cNvPr id="0" name=""/>
        <dsp:cNvSpPr/>
      </dsp:nvSpPr>
      <dsp:spPr>
        <a:xfrm>
          <a:off x="9213426" y="1163593"/>
          <a:ext cx="829173" cy="829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7FA55F-1BB9-456C-8FDD-C95E9259462D}">
      <dsp:nvSpPr>
        <dsp:cNvPr id="0" name=""/>
        <dsp:cNvSpPr/>
      </dsp:nvSpPr>
      <dsp:spPr>
        <a:xfrm>
          <a:off x="8443479" y="2750867"/>
          <a:ext cx="2369066"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S_tradnl" sz="1100" kern="1200"/>
            <a:t>¿Incide la literatura en el comportamiento femenino?</a:t>
          </a:r>
          <a:endParaRPr lang="en-US" sz="1100" kern="1200"/>
        </a:p>
      </dsp:txBody>
      <dsp:txXfrm>
        <a:off x="8443479" y="2750867"/>
        <a:ext cx="2369066" cy="787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97099-6FA3-44D8-BA19-CF4E535A09A5}">
      <dsp:nvSpPr>
        <dsp:cNvPr id="0" name=""/>
        <dsp:cNvSpPr/>
      </dsp:nvSpPr>
      <dsp:spPr>
        <a:xfrm>
          <a:off x="278361" y="453509"/>
          <a:ext cx="1369993" cy="136999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87214-8C6D-4D74-94FD-FE469D117CA3}">
      <dsp:nvSpPr>
        <dsp:cNvPr id="0" name=""/>
        <dsp:cNvSpPr/>
      </dsp:nvSpPr>
      <dsp:spPr>
        <a:xfrm>
          <a:off x="566060" y="741207"/>
          <a:ext cx="794596" cy="7945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27F0CD-C392-48C7-86B0-E0292C9880E7}">
      <dsp:nvSpPr>
        <dsp:cNvPr id="0" name=""/>
        <dsp:cNvSpPr/>
      </dsp:nvSpPr>
      <dsp:spPr>
        <a:xfrm>
          <a:off x="1941925" y="45350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s-ES_tradnl" sz="1900" kern="1200"/>
            <a:t>¿Qué es el machismo y cómo está presente en la interacción social? ¿Cómo los medios de comunicación favorecen la conducta machista?</a:t>
          </a:r>
          <a:endParaRPr lang="en-US" sz="1900" kern="1200"/>
        </a:p>
      </dsp:txBody>
      <dsp:txXfrm>
        <a:off x="1941925" y="453509"/>
        <a:ext cx="3229269" cy="1369993"/>
      </dsp:txXfrm>
    </dsp:sp>
    <dsp:sp modelId="{87A137A1-2B6B-4164-9853-4139311E574F}">
      <dsp:nvSpPr>
        <dsp:cNvPr id="0" name=""/>
        <dsp:cNvSpPr/>
      </dsp:nvSpPr>
      <dsp:spPr>
        <a:xfrm>
          <a:off x="5733870" y="453509"/>
          <a:ext cx="1369993" cy="136999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A3940-63BB-4212-A34D-17F595F82576}">
      <dsp:nvSpPr>
        <dsp:cNvPr id="0" name=""/>
        <dsp:cNvSpPr/>
      </dsp:nvSpPr>
      <dsp:spPr>
        <a:xfrm>
          <a:off x="6021569" y="741207"/>
          <a:ext cx="794596" cy="7945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721D1-F4BC-4C49-B116-768B2780DE96}">
      <dsp:nvSpPr>
        <dsp:cNvPr id="0" name=""/>
        <dsp:cNvSpPr/>
      </dsp:nvSpPr>
      <dsp:spPr>
        <a:xfrm>
          <a:off x="7397434" y="45350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s-ES_tradnl" sz="1900" kern="1200"/>
            <a:t>¿Cuál es la legislación actual con respecto al machismo en México?</a:t>
          </a:r>
          <a:endParaRPr lang="en-US" sz="1900" kern="1200"/>
        </a:p>
      </dsp:txBody>
      <dsp:txXfrm>
        <a:off x="7397434" y="453509"/>
        <a:ext cx="3229269" cy="1369993"/>
      </dsp:txXfrm>
    </dsp:sp>
    <dsp:sp modelId="{AE73C7E0-3CF6-4378-AC3B-853092EEB9D7}">
      <dsp:nvSpPr>
        <dsp:cNvPr id="0" name=""/>
        <dsp:cNvSpPr/>
      </dsp:nvSpPr>
      <dsp:spPr>
        <a:xfrm>
          <a:off x="278361" y="2570479"/>
          <a:ext cx="1369993" cy="136999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72454-F05E-4816-AB19-8F9D0FCE8742}">
      <dsp:nvSpPr>
        <dsp:cNvPr id="0" name=""/>
        <dsp:cNvSpPr/>
      </dsp:nvSpPr>
      <dsp:spPr>
        <a:xfrm>
          <a:off x="566060" y="2858178"/>
          <a:ext cx="794596" cy="7945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73D7C9-E2B7-4398-ABC7-CAC984A0FFD0}">
      <dsp:nvSpPr>
        <dsp:cNvPr id="0" name=""/>
        <dsp:cNvSpPr/>
      </dsp:nvSpPr>
      <dsp:spPr>
        <a:xfrm>
          <a:off x="1941925" y="257047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s-ES_tradnl" sz="1900" kern="1200"/>
            <a:t>¿El nivel de instrucción en el caso de las mujeres influye en su tolerancia ante las conductas machistas de sus parejas y de la sociedad?</a:t>
          </a:r>
          <a:endParaRPr lang="en-US" sz="1900" kern="1200"/>
        </a:p>
      </dsp:txBody>
      <dsp:txXfrm>
        <a:off x="1941925" y="2570479"/>
        <a:ext cx="3229269" cy="1369993"/>
      </dsp:txXfrm>
    </dsp:sp>
    <dsp:sp modelId="{C760EB87-B185-4D61-A6B4-C3F707FE4C9D}">
      <dsp:nvSpPr>
        <dsp:cNvPr id="0" name=""/>
        <dsp:cNvSpPr/>
      </dsp:nvSpPr>
      <dsp:spPr>
        <a:xfrm>
          <a:off x="5733870" y="2570479"/>
          <a:ext cx="1369993" cy="136999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A9DED-2622-4554-A79D-B7A82BBB1E92}">
      <dsp:nvSpPr>
        <dsp:cNvPr id="0" name=""/>
        <dsp:cNvSpPr/>
      </dsp:nvSpPr>
      <dsp:spPr>
        <a:xfrm>
          <a:off x="6021569" y="2858178"/>
          <a:ext cx="794596" cy="7945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201FAE-AC45-4E7F-BEC2-0940E7FA01BC}">
      <dsp:nvSpPr>
        <dsp:cNvPr id="0" name=""/>
        <dsp:cNvSpPr/>
      </dsp:nvSpPr>
      <dsp:spPr>
        <a:xfrm>
          <a:off x="7397434" y="257047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s-ES_tradnl" sz="1900" kern="1200"/>
            <a:t>¿Incide la literatura en el comportamiento femenino?</a:t>
          </a:r>
          <a:endParaRPr lang="en-US" sz="1900" kern="1200"/>
        </a:p>
      </dsp:txBody>
      <dsp:txXfrm>
        <a:off x="7397434" y="2570479"/>
        <a:ext cx="3229269" cy="136999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D7CF8D-31BC-4125-8F66-EA125405FB2E}" type="datetimeFigureOut">
              <a:rPr lang="es-MX" smtClean="0"/>
              <a:t>08/06/20</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5E6D3E-AF0B-41D3-8E61-9A141732E85C}" type="slidenum">
              <a:rPr lang="es-MX" smtClean="0"/>
              <a:t>‹Nº›</a:t>
            </a:fld>
            <a:endParaRPr lang="es-MX"/>
          </a:p>
        </p:txBody>
      </p:sp>
    </p:spTree>
    <p:extLst>
      <p:ext uri="{BB962C8B-B14F-4D97-AF65-F5344CB8AC3E}">
        <p14:creationId xmlns:p14="http://schemas.microsoft.com/office/powerpoint/2010/main" val="117881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DB7FC5-41F9-4557-BFFE-570A21DD251C}" type="datetimeFigureOut">
              <a:rPr lang="es-MX" smtClean="0"/>
              <a:t>08/06/20</a:t>
            </a:fld>
            <a:endParaRPr lang="es-MX"/>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9EAC05-F296-44E0-BF40-3E088F17FECC}" type="slidenum">
              <a:rPr lang="es-MX" smtClean="0"/>
              <a:t>‹Nº›</a:t>
            </a:fld>
            <a:endParaRPr lang="es-MX"/>
          </a:p>
        </p:txBody>
      </p:sp>
    </p:spTree>
    <p:extLst>
      <p:ext uri="{BB962C8B-B14F-4D97-AF65-F5344CB8AC3E}">
        <p14:creationId xmlns:p14="http://schemas.microsoft.com/office/powerpoint/2010/main" val="43707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Agregar fecha de inicio y término</a:t>
            </a:r>
          </a:p>
        </p:txBody>
      </p:sp>
      <p:sp>
        <p:nvSpPr>
          <p:cNvPr id="4" name="Marcador de número de diapositiva 3"/>
          <p:cNvSpPr>
            <a:spLocks noGrp="1"/>
          </p:cNvSpPr>
          <p:nvPr>
            <p:ph type="sldNum" sz="quarter" idx="5"/>
          </p:nvPr>
        </p:nvSpPr>
        <p:spPr/>
        <p:txBody>
          <a:bodyPr/>
          <a:lstStyle/>
          <a:p>
            <a:fld id="{029EAC05-F296-44E0-BF40-3E088F17FECC}" type="slidenum">
              <a:rPr lang="es-MX" smtClean="0"/>
              <a:t>4</a:t>
            </a:fld>
            <a:endParaRPr lang="es-MX"/>
          </a:p>
        </p:txBody>
      </p:sp>
    </p:spTree>
    <p:extLst>
      <p:ext uri="{BB962C8B-B14F-4D97-AF65-F5344CB8AC3E}">
        <p14:creationId xmlns:p14="http://schemas.microsoft.com/office/powerpoint/2010/main" val="259375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d15b9853a_2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d15b9853a_2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40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d15b9853a_14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d15b9853a_1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444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d15b9853a_2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d15b9853a_2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4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d15b9853a_1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d15b9853a_1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31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d15b9853a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d15b9853a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9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d15b9853a_1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d15b9853a_1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35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d15b9853a_17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d15b9853a_1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26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d15b9853a_1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d15b9853a_1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40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d15b9853a_3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d15b9853a_3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82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d15b9853a_3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d15b9853a_3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28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¿Cómo? Erradicar es muy ambicioso podemos acotarlo mejor a proponer acciones que ayuden a mejorar? Delimitar el dónde más claramente y a menor escala.</a:t>
            </a:r>
          </a:p>
        </p:txBody>
      </p:sp>
      <p:sp>
        <p:nvSpPr>
          <p:cNvPr id="4" name="Marcador de número de diapositiva 3"/>
          <p:cNvSpPr>
            <a:spLocks noGrp="1"/>
          </p:cNvSpPr>
          <p:nvPr>
            <p:ph type="sldNum" sz="quarter" idx="5"/>
          </p:nvPr>
        </p:nvSpPr>
        <p:spPr/>
        <p:txBody>
          <a:bodyPr/>
          <a:lstStyle/>
          <a:p>
            <a:fld id="{029EAC05-F296-44E0-BF40-3E088F17FECC}" type="slidenum">
              <a:rPr lang="es-MX" smtClean="0"/>
              <a:t>8</a:t>
            </a:fld>
            <a:endParaRPr lang="es-MX"/>
          </a:p>
        </p:txBody>
      </p:sp>
    </p:spTree>
    <p:extLst>
      <p:ext uri="{BB962C8B-B14F-4D97-AF65-F5344CB8AC3E}">
        <p14:creationId xmlns:p14="http://schemas.microsoft.com/office/powerpoint/2010/main" val="77711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d15b9853a_3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d15b9853a_3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885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d15b9853a_3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d15b9853a_3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671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d15b9853a_3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d15b9853a_3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72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d15b9853a_3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d15b9853a_3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107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d15b9853a_3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d15b9853a_3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44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d15b9853a_16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d15b9853a_16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83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d15b9853a_16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d15b9853a_16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70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d15b9853a_19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d15b9853a_19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295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d15b9853a_16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d15b9853a_16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425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d15b9853a_35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d15b9853a_3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27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Redactar los objetivos en base a la taxonomía de bloom. ¿Qué?, ¿Cómo? ¿Para qué? ¿Con base a qué parámetro? Completar los faltantes.</a:t>
            </a:r>
          </a:p>
        </p:txBody>
      </p:sp>
      <p:sp>
        <p:nvSpPr>
          <p:cNvPr id="4" name="Marcador de número de diapositiva 3"/>
          <p:cNvSpPr>
            <a:spLocks noGrp="1"/>
          </p:cNvSpPr>
          <p:nvPr>
            <p:ph type="sldNum" sz="quarter" idx="5"/>
          </p:nvPr>
        </p:nvSpPr>
        <p:spPr/>
        <p:txBody>
          <a:bodyPr/>
          <a:lstStyle/>
          <a:p>
            <a:fld id="{029EAC05-F296-44E0-BF40-3E088F17FECC}" type="slidenum">
              <a:rPr lang="es-MX" smtClean="0"/>
              <a:t>9</a:t>
            </a:fld>
            <a:endParaRPr lang="es-MX"/>
          </a:p>
        </p:txBody>
      </p:sp>
    </p:spTree>
    <p:extLst>
      <p:ext uri="{BB962C8B-B14F-4D97-AF65-F5344CB8AC3E}">
        <p14:creationId xmlns:p14="http://schemas.microsoft.com/office/powerpoint/2010/main" val="2532629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d15b9853a_3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d15b9853a_3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042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d15b9853a_16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d15b9853a_16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983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d15b9853a_16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d15b9853a_16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13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46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15b9853a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15b9853a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70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15b9853a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15b9853a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05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15b9853a_1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15b9853a_1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23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d15b9853a_2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d15b9853a_2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0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d15b9853a_1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d15b9853a_1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98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28A85-73F8-9549-98F3-8366BA1EDCD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F45257B8-E3D7-9F4A-A15F-6A611A0F6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D9FE050-7E14-B94B-A269-7E16A9990325}"/>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5" name="Marcador de pie de página 4">
            <a:extLst>
              <a:ext uri="{FF2B5EF4-FFF2-40B4-BE49-F238E27FC236}">
                <a16:creationId xmlns:a16="http://schemas.microsoft.com/office/drawing/2014/main" id="{41C352CD-1715-B049-ABAD-BA2F202D289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ABDDB5B-B6BA-9F48-B652-3F3C70175C36}"/>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51245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74C3F-C9AD-5C49-ABCC-A5D1E8B4CF07}"/>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C2620C3F-B7D6-6D45-BA56-07074679982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AA782AC-A83A-6A42-AB4B-2C765ADD8252}"/>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5" name="Marcador de pie de página 4">
            <a:extLst>
              <a:ext uri="{FF2B5EF4-FFF2-40B4-BE49-F238E27FC236}">
                <a16:creationId xmlns:a16="http://schemas.microsoft.com/office/drawing/2014/main" id="{D23A954A-056B-8C4D-BA78-9B1783CCBF3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96C577-3DA1-DA44-9B92-B0E3057080CB}"/>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69761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305F36-52E1-0948-A249-1EB5DD938B2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9463030-B0FF-A646-9EB1-76D38A12A83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B3D0DB2-0118-C145-8013-C8F626388F9F}"/>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5" name="Marcador de pie de página 4">
            <a:extLst>
              <a:ext uri="{FF2B5EF4-FFF2-40B4-BE49-F238E27FC236}">
                <a16:creationId xmlns:a16="http://schemas.microsoft.com/office/drawing/2014/main" id="{E25119DA-F294-304B-8403-87432C87802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699A036-F475-CD44-B2C4-A891A7286141}"/>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59388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43298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1E2DB-009B-7942-9AA3-A627D9FF86C4}"/>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EDEC43F-EA2F-1A42-B52B-D1733155997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B5D4618-2F12-B744-A655-FB8934980475}"/>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5" name="Marcador de pie de página 4">
            <a:extLst>
              <a:ext uri="{FF2B5EF4-FFF2-40B4-BE49-F238E27FC236}">
                <a16:creationId xmlns:a16="http://schemas.microsoft.com/office/drawing/2014/main" id="{61B46D77-C80A-7D41-8359-52775B6A8C3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7857FF6-3BFE-ED49-A2FC-5CB281EAC36D}"/>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41963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7FCF2-3FB1-DB45-99F4-BAB68C2E69C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CC5E33AA-1FA6-0F48-A3BA-786FE4326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5B400AC-9106-6B46-8F2E-750A04EF9F95}"/>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5" name="Marcador de pie de página 4">
            <a:extLst>
              <a:ext uri="{FF2B5EF4-FFF2-40B4-BE49-F238E27FC236}">
                <a16:creationId xmlns:a16="http://schemas.microsoft.com/office/drawing/2014/main" id="{4B2CB51B-0BCB-8748-820E-730162AE971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46C35C-112D-F34C-A7A8-693828319AC6}"/>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67495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BF5D1-CA73-A445-8810-75E6D64DC401}"/>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1D9DE9D4-53F9-E847-8C9A-DB2A285B76C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30F7CD70-0C7E-334F-B0F9-9C96D5340CF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B92E2AAD-55B3-7C42-A863-AFF6505A78DE}"/>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6" name="Marcador de pie de página 5">
            <a:extLst>
              <a:ext uri="{FF2B5EF4-FFF2-40B4-BE49-F238E27FC236}">
                <a16:creationId xmlns:a16="http://schemas.microsoft.com/office/drawing/2014/main" id="{DF9AD93C-39E4-F04E-B196-200BA6DE4EB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D8BB0A9-006E-6C46-A4D0-E245BEECD967}"/>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09013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40F7C-7A41-A141-80D9-391E16B3AE4A}"/>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9AEEDA3-D25D-734B-B0D4-9749A8262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BFB18AA-984A-474B-9632-B20BDDDA7B1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2E3C23D8-574D-FB42-97C7-40991B3B2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DFD9D5E4-0E0D-A347-81D1-3C980983892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D1FD4C53-2277-1A4B-9239-63B94498F9E7}"/>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8" name="Marcador de pie de página 7">
            <a:extLst>
              <a:ext uri="{FF2B5EF4-FFF2-40B4-BE49-F238E27FC236}">
                <a16:creationId xmlns:a16="http://schemas.microsoft.com/office/drawing/2014/main" id="{EBC6C478-0BB6-2843-9ABC-BDFFD1B1028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276AA49-4934-E34A-BE0A-1295D765AB37}"/>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1097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4D284-713A-9D41-8743-A2F3D130E80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7606C2B4-B240-344F-8B89-7E651CD06F14}"/>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4" name="Marcador de pie de página 3">
            <a:extLst>
              <a:ext uri="{FF2B5EF4-FFF2-40B4-BE49-F238E27FC236}">
                <a16:creationId xmlns:a16="http://schemas.microsoft.com/office/drawing/2014/main" id="{87A8CB5A-6A52-394A-8C82-31D3E4CBA30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B1423AD-5263-2F40-BF1A-E075374F3AE1}"/>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60565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00A2F1-9E5A-ED43-A621-44CEBA73B000}"/>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3" name="Marcador de pie de página 2">
            <a:extLst>
              <a:ext uri="{FF2B5EF4-FFF2-40B4-BE49-F238E27FC236}">
                <a16:creationId xmlns:a16="http://schemas.microsoft.com/office/drawing/2014/main" id="{F6EC89BA-E955-C248-BFDA-D1949FDC6EC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83BF928-3260-0247-AFCF-D44DA4CEF32F}"/>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385831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D7F56-A8E4-3C4B-91CB-FEA90FCCA67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137602C-2F8D-4647-A706-A02ECAC351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9C815891-0473-2245-BCD2-3543FEB62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1C566DC-C2D0-0448-A2CF-2243C17B3A34}"/>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6" name="Marcador de pie de página 5">
            <a:extLst>
              <a:ext uri="{FF2B5EF4-FFF2-40B4-BE49-F238E27FC236}">
                <a16:creationId xmlns:a16="http://schemas.microsoft.com/office/drawing/2014/main" id="{A0930308-9CCA-9E4D-8417-1A1CEA8EC7E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7E4C1F1-A423-3C4D-955D-C8B77A98CB43}"/>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8602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824CE-EDB1-F44F-AFC2-73FD8E80AB7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B83F8AA1-9A69-CF41-8C88-A70208041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25D03B8-1B7C-BA46-A176-481C1187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44F14C6-036A-AC4A-B822-8D508EDD2D14}"/>
              </a:ext>
            </a:extLst>
          </p:cNvPr>
          <p:cNvSpPr>
            <a:spLocks noGrp="1"/>
          </p:cNvSpPr>
          <p:nvPr>
            <p:ph type="dt" sz="half" idx="10"/>
          </p:nvPr>
        </p:nvSpPr>
        <p:spPr/>
        <p:txBody>
          <a:bodyPr/>
          <a:lstStyle/>
          <a:p>
            <a:fld id="{D7D9938A-7F05-4218-84B7-033E259BA196}" type="datetimeFigureOut">
              <a:rPr lang="es-MX" smtClean="0"/>
              <a:pPr/>
              <a:t>08/06/20</a:t>
            </a:fld>
            <a:endParaRPr lang="es-MX"/>
          </a:p>
        </p:txBody>
      </p:sp>
      <p:sp>
        <p:nvSpPr>
          <p:cNvPr id="6" name="Marcador de pie de página 5">
            <a:extLst>
              <a:ext uri="{FF2B5EF4-FFF2-40B4-BE49-F238E27FC236}">
                <a16:creationId xmlns:a16="http://schemas.microsoft.com/office/drawing/2014/main" id="{F4783CED-91AB-8B4C-96C0-30CFC4C9D94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DE7D12B-3954-1048-BAFF-89C4377B41D0}"/>
              </a:ext>
            </a:extLst>
          </p:cNvPr>
          <p:cNvSpPr>
            <a:spLocks noGrp="1"/>
          </p:cNvSpPr>
          <p:nvPr>
            <p:ph type="sldNum" sz="quarter" idx="12"/>
          </p:nvPr>
        </p:nvSpPr>
        <p:spPr/>
        <p:txBody>
          <a:bodyPr/>
          <a:lstStyle/>
          <a:p>
            <a:fld id="{9F30C6DF-93EC-4813-A414-AB016600BFDC}" type="slidenum">
              <a:rPr lang="es-MX" smtClean="0"/>
              <a:pPr/>
              <a:t>‹Nº›</a:t>
            </a:fld>
            <a:endParaRPr lang="es-MX"/>
          </a:p>
        </p:txBody>
      </p:sp>
    </p:spTree>
    <p:extLst>
      <p:ext uri="{BB962C8B-B14F-4D97-AF65-F5344CB8AC3E}">
        <p14:creationId xmlns:p14="http://schemas.microsoft.com/office/powerpoint/2010/main" val="289017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6A69CA-3CA7-324A-96BD-41BF2E639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B99DA62-4C56-3649-978E-06C17A47D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7FD9444-F0AD-1941-9708-ED90D527C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938A-7F05-4218-84B7-033E259BA196}" type="datetimeFigureOut">
              <a:rPr lang="es-MX" smtClean="0"/>
              <a:pPr/>
              <a:t>08/06/20</a:t>
            </a:fld>
            <a:endParaRPr lang="es-MX"/>
          </a:p>
        </p:txBody>
      </p:sp>
      <p:sp>
        <p:nvSpPr>
          <p:cNvPr id="5" name="Marcador de pie de página 4">
            <a:extLst>
              <a:ext uri="{FF2B5EF4-FFF2-40B4-BE49-F238E27FC236}">
                <a16:creationId xmlns:a16="http://schemas.microsoft.com/office/drawing/2014/main" id="{4CBBE4E6-674F-6149-A797-1D199BB14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1DD6F9F-3047-4A4F-8448-8F49417D3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0C6DF-93EC-4813-A414-AB016600BFDC}" type="slidenum">
              <a:rPr lang="es-MX" smtClean="0"/>
              <a:pPr/>
              <a:t>‹Nº›</a:t>
            </a:fld>
            <a:endParaRPr lang="es-MX"/>
          </a:p>
        </p:txBody>
      </p:sp>
    </p:spTree>
    <p:extLst>
      <p:ext uri="{BB962C8B-B14F-4D97-AF65-F5344CB8AC3E}">
        <p14:creationId xmlns:p14="http://schemas.microsoft.com/office/powerpoint/2010/main" val="398381352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8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8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8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8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8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Título"/>
          <p:cNvSpPr>
            <a:spLocks noGrp="1"/>
          </p:cNvSpPr>
          <p:nvPr>
            <p:ph type="ctrTitle"/>
          </p:nvPr>
        </p:nvSpPr>
        <p:spPr>
          <a:xfrm>
            <a:off x="2613063" y="3929768"/>
            <a:ext cx="8288032" cy="1096316"/>
          </a:xfrm>
        </p:spPr>
        <p:txBody>
          <a:bodyPr>
            <a:normAutofit fontScale="90000"/>
          </a:bodyPr>
          <a:lstStyle/>
          <a:p>
            <a:pPr algn="ctr"/>
            <a:r>
              <a:rPr lang="es-MX" sz="4800" dirty="0"/>
              <a:t>Portafolio Virtual de Evidencias</a:t>
            </a:r>
            <a:br>
              <a:rPr lang="es-MX" sz="4800" dirty="0"/>
            </a:br>
            <a:r>
              <a:rPr lang="es-MX" sz="4800" dirty="0"/>
              <a:t>Etapa II</a:t>
            </a:r>
          </a:p>
        </p:txBody>
      </p:sp>
      <p:sp>
        <p:nvSpPr>
          <p:cNvPr id="2" name="1 Subtítulo"/>
          <p:cNvSpPr>
            <a:spLocks noGrp="1"/>
          </p:cNvSpPr>
          <p:nvPr>
            <p:ph type="subTitle" idx="1"/>
          </p:nvPr>
        </p:nvSpPr>
        <p:spPr>
          <a:xfrm>
            <a:off x="985969" y="5650029"/>
            <a:ext cx="8288032" cy="469122"/>
          </a:xfrm>
        </p:spPr>
        <p:txBody>
          <a:bodyPr>
            <a:normAutofit fontScale="62500" lnSpcReduction="20000"/>
          </a:bodyPr>
          <a:lstStyle/>
          <a:p>
            <a:pPr algn="ctr">
              <a:lnSpc>
                <a:spcPct val="90000"/>
              </a:lnSpc>
            </a:pPr>
            <a:endParaRPr lang="es-MX" sz="500"/>
          </a:p>
          <a:p>
            <a:pPr algn="ctr">
              <a:lnSpc>
                <a:spcPct val="90000"/>
              </a:lnSpc>
            </a:pPr>
            <a:endParaRPr lang="es-MX" sz="500"/>
          </a:p>
          <a:p>
            <a:pPr algn="ctr">
              <a:lnSpc>
                <a:spcPct val="90000"/>
              </a:lnSpc>
            </a:pPr>
            <a:r>
              <a:rPr lang="es-MX" sz="500"/>
              <a:t>Portafolio virtual de evidencias</a:t>
            </a:r>
          </a:p>
        </p:txBody>
      </p:sp>
      <p:pic>
        <p:nvPicPr>
          <p:cNvPr id="4" name="Imagen 3"/>
          <p:cNvPicPr>
            <a:picLocks noChangeAspect="1"/>
          </p:cNvPicPr>
          <p:nvPr/>
        </p:nvPicPr>
        <p:blipFill rotWithShape="1">
          <a:blip r:embed="rId2" cstate="print"/>
          <a:srcRect l="7647" t="8244" r="5921" b="69670"/>
          <a:stretch/>
        </p:blipFill>
        <p:spPr>
          <a:xfrm>
            <a:off x="1951983" y="1982173"/>
            <a:ext cx="8288033" cy="1323651"/>
          </a:xfrm>
          <a:prstGeom prst="rect">
            <a:avLst/>
          </a:prstGeom>
        </p:spPr>
      </p:pic>
      <p:sp>
        <p:nvSpPr>
          <p:cNvPr id="6" name="2 Título">
            <a:extLst>
              <a:ext uri="{FF2B5EF4-FFF2-40B4-BE49-F238E27FC236}">
                <a16:creationId xmlns:a16="http://schemas.microsoft.com/office/drawing/2014/main" id="{1918B45D-2846-8244-865E-6190F4EEBE48}"/>
              </a:ext>
            </a:extLst>
          </p:cNvPr>
          <p:cNvSpPr txBox="1">
            <a:spLocks/>
          </p:cNvSpPr>
          <p:nvPr/>
        </p:nvSpPr>
        <p:spPr>
          <a:xfrm>
            <a:off x="985969" y="663411"/>
            <a:ext cx="8288032" cy="1096316"/>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3200" dirty="0"/>
              <a:t>Tendidos contra el machismo 2019-2020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2800" b="1" dirty="0">
                <a:latin typeface="Arial" charset="0"/>
                <a:ea typeface="Arial" charset="0"/>
                <a:cs typeface="Arial" charset="0"/>
              </a:rPr>
              <a:t>8. Documentación de Actividades y Evidencias de Enseñanza</a:t>
            </a:r>
          </a:p>
        </p:txBody>
      </p:sp>
      <p:sp>
        <p:nvSpPr>
          <p:cNvPr id="26" name="Marcador de contenido 2"/>
          <p:cNvSpPr>
            <a:spLocks noGrp="1"/>
          </p:cNvSpPr>
          <p:nvPr>
            <p:ph idx="1"/>
          </p:nvPr>
        </p:nvSpPr>
        <p:spPr>
          <a:xfrm>
            <a:off x="643467" y="1577515"/>
            <a:ext cx="10905066" cy="4393982"/>
          </a:xfrm>
        </p:spPr>
        <p:txBody>
          <a:bodyPr>
            <a:normAutofit/>
          </a:bodyPr>
          <a:lstStyle/>
          <a:p>
            <a:r>
              <a:rPr lang="es-ES_tradnl" sz="2000" b="1" dirty="0">
                <a:latin typeface="Arial" charset="0"/>
                <a:ea typeface="Arial" charset="0"/>
                <a:cs typeface="Arial" charset="0"/>
              </a:rPr>
              <a:t>Contabilidad y Gestiones Administrativas. </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Proceso administrativo; planeación: encuesta, áreas funcionales de empresas: mercadotecnia.</a:t>
            </a:r>
          </a:p>
          <a:p>
            <a:r>
              <a:rPr lang="es-ES_tradnl" sz="2000" b="1" dirty="0">
                <a:latin typeface="Arial" charset="0"/>
                <a:ea typeface="Arial" charset="0"/>
                <a:cs typeface="Arial" charset="0"/>
              </a:rPr>
              <a:t>Problemas Políticos, Económicos y Sociales de México. </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Estructura Social de México: machismo. </a:t>
            </a:r>
          </a:p>
          <a:p>
            <a:r>
              <a:rPr lang="es-ES_tradnl" sz="2000" b="1" dirty="0">
                <a:latin typeface="Arial" charset="0"/>
                <a:ea typeface="Arial" charset="0"/>
                <a:cs typeface="Arial" charset="0"/>
              </a:rPr>
              <a:t>Derecho.</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matrimonio: derechos y obligaciones; familia: derechos y obligaciones; Violencia intrafamiliar. </a:t>
            </a:r>
          </a:p>
          <a:p>
            <a:r>
              <a:rPr lang="es-ES_tradnl" sz="2000" b="1" dirty="0">
                <a:latin typeface="Arial" charset="0"/>
                <a:ea typeface="Arial" charset="0"/>
                <a:cs typeface="Arial" charset="0"/>
              </a:rPr>
              <a:t>Literatura Mexicana e Iberoamericana. </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Literatura de la Revolución: Ateneo de la Juventud; Literatura Contemporánea: ensayo.</a:t>
            </a:r>
          </a:p>
        </p:txBody>
      </p:sp>
      <p:sp>
        <p:nvSpPr>
          <p:cNvPr id="27"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198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A27BE39-E5FE-4896-AD82-1A344181A3E6}"/>
              </a:ext>
            </a:extLst>
          </p:cNvPr>
          <p:cNvPicPr>
            <a:picLocks noChangeAspect="1"/>
          </p:cNvPicPr>
          <p:nvPr/>
        </p:nvPicPr>
        <p:blipFill rotWithShape="1">
          <a:blip r:embed="rId2">
            <a:duotone>
              <a:schemeClr val="bg2">
                <a:shade val="45000"/>
                <a:satMod val="135000"/>
              </a:schemeClr>
              <a:prstClr val="white"/>
            </a:duotone>
          </a:blip>
          <a:srcRect t="3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75846" y="365125"/>
            <a:ext cx="11734800" cy="1325563"/>
          </a:xfrm>
        </p:spPr>
        <p:txBody>
          <a:bodyPr>
            <a:normAutofit/>
          </a:bodyPr>
          <a:lstStyle/>
          <a:p>
            <a:pPr algn="ctr"/>
            <a:r>
              <a:rPr lang="es-ES_tradnl" sz="3400" b="1" dirty="0">
                <a:latin typeface="Arial" charset="0"/>
                <a:ea typeface="Arial" charset="0"/>
                <a:cs typeface="Arial" charset="0"/>
              </a:rPr>
              <a:t> Justificación de la actividad. Dar respuesta a preguntas guía, necesidades del grupo, objetivos.</a:t>
            </a:r>
          </a:p>
        </p:txBody>
      </p:sp>
      <p:graphicFrame>
        <p:nvGraphicFramePr>
          <p:cNvPr id="22" name="Marcador de contenido 2">
            <a:extLst>
              <a:ext uri="{FF2B5EF4-FFF2-40B4-BE49-F238E27FC236}">
                <a16:creationId xmlns:a16="http://schemas.microsoft.com/office/drawing/2014/main" id="{80D32E2C-507E-4C45-B08C-67082A2A84F6}"/>
              </a:ext>
            </a:extLst>
          </p:cNvPr>
          <p:cNvGraphicFramePr>
            <a:graphicFrameLocks noGrp="1"/>
          </p:cNvGraphicFramePr>
          <p:nvPr>
            <p:ph idx="1"/>
            <p:extLst>
              <p:ext uri="{D42A27DB-BD31-4B8C-83A1-F6EECF244321}">
                <p14:modId xmlns:p14="http://schemas.microsoft.com/office/powerpoint/2010/main" val="11598155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3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339117"/>
            <a:ext cx="11003280" cy="1619890"/>
          </a:xfrm>
        </p:spPr>
        <p:txBody>
          <a:bodyPr anchor="ctr">
            <a:normAutofit/>
          </a:bodyPr>
          <a:lstStyle/>
          <a:p>
            <a:r>
              <a:rPr lang="es-ES_tradnl" sz="4200" b="1">
                <a:latin typeface="Arial" charset="0"/>
                <a:ea typeface="Arial" charset="0"/>
                <a:cs typeface="Arial" charset="0"/>
              </a:rPr>
              <a:t>8. Descripción del desarrollo de la actividad. Pasos y organización del grupo.</a:t>
            </a:r>
          </a:p>
        </p:txBody>
      </p:sp>
      <p:grpSp>
        <p:nvGrpSpPr>
          <p:cNvPr id="13" name="Group 12">
            <a:extLst>
              <a:ext uri="{FF2B5EF4-FFF2-40B4-BE49-F238E27FC236}">
                <a16:creationId xmlns:a16="http://schemas.microsoft.com/office/drawing/2014/main" id="{5B725D86-3DE6-4E0C-851E-E1DD45A555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2761488"/>
            <a:chExt cx="242107" cy="1340860"/>
          </a:xfrm>
        </p:grpSpPr>
        <p:sp>
          <p:nvSpPr>
            <p:cNvPr id="14" name="Rectangle 2">
              <a:extLst>
                <a:ext uri="{FF2B5EF4-FFF2-40B4-BE49-F238E27FC236}">
                  <a16:creationId xmlns:a16="http://schemas.microsoft.com/office/drawing/2014/main" id="{62CAEF33-636F-4036-BA69-CC3BF78EF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2CF76BD1-5BDD-4678-B22A-5B8AA3AA8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ABE7D26F-5EBA-426E-AFD4-595BDB976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1C38FEF4-B27D-4FD4-A92F-06E9A93C1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BF628E95-8FC2-46E9-A49C-892578948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883796CB-BD1E-4C41-B439-1E68E41D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459FE16-46F6-4E64-995D-9DAE6A206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0C2227DA-24BF-437C-867E-5BBD6824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53ADF932-1963-444E-9123-3739999A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191AF4E7-7CE7-43B3-B7C2-1191242AF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6C3E0E02-B374-4D57-B3DE-4F82C0465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1D60AD3C-01C0-4142-858C-EBB4365DB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127BCA-309A-448D-9D9E-F94C259AF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15E70E66-4DE0-4B7A-ACB4-CB5BD017D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479AB281-5F89-473E-B48F-7528329C2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D3B6C99C-8B14-479D-96E1-F0E8D1AFB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272CAA8A-0050-4E07-BC38-9189ACF1A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09F8414-1980-430C-BD54-DD7126F51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B74D5608-4AC7-4553-A124-AC41DCDD6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4C045074-9A3D-4075-BE06-7CD4A6EFF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60A266D9-82F1-47AD-A21C-42E35C514C9C}"/>
              </a:ext>
            </a:extLst>
          </p:cNvPr>
          <p:cNvGraphicFramePr>
            <a:graphicFrameLocks noGrp="1"/>
          </p:cNvGraphicFramePr>
          <p:nvPr>
            <p:ph idx="1"/>
            <p:extLst>
              <p:ext uri="{D42A27DB-BD31-4B8C-83A1-F6EECF244321}">
                <p14:modId xmlns:p14="http://schemas.microsoft.com/office/powerpoint/2010/main" val="2928073113"/>
              </p:ext>
            </p:extLst>
          </p:nvPr>
        </p:nvGraphicFramePr>
        <p:xfrm>
          <a:off x="594360" y="2724912"/>
          <a:ext cx="11000232" cy="349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50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339117"/>
            <a:ext cx="11003280" cy="1619890"/>
          </a:xfrm>
        </p:spPr>
        <p:txBody>
          <a:bodyPr anchor="ctr">
            <a:normAutofit/>
          </a:bodyPr>
          <a:lstStyle/>
          <a:p>
            <a:r>
              <a:rPr lang="es-ES_tradnl" sz="4200" b="1" dirty="0">
                <a:latin typeface="Arial" charset="0"/>
                <a:ea typeface="Arial" charset="0"/>
                <a:cs typeface="Arial" charset="0"/>
              </a:rPr>
              <a:t>8. Descripción del cierre de la actividad. Pasos y organización del grupo</a:t>
            </a:r>
          </a:p>
        </p:txBody>
      </p:sp>
      <p:grpSp>
        <p:nvGrpSpPr>
          <p:cNvPr id="44" name="Group 43">
            <a:extLst>
              <a:ext uri="{FF2B5EF4-FFF2-40B4-BE49-F238E27FC236}">
                <a16:creationId xmlns:a16="http://schemas.microsoft.com/office/drawing/2014/main" id="{5B725D86-3DE6-4E0C-851E-E1DD45A555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2761488"/>
            <a:chExt cx="242107" cy="1340860"/>
          </a:xfrm>
        </p:grpSpPr>
        <p:sp>
          <p:nvSpPr>
            <p:cNvPr id="45" name="Rectangle 2">
              <a:extLst>
                <a:ext uri="{FF2B5EF4-FFF2-40B4-BE49-F238E27FC236}">
                  <a16:creationId xmlns:a16="http://schemas.microsoft.com/office/drawing/2014/main" id="{62CAEF33-636F-4036-BA69-CC3BF78EF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2CF76BD1-5BDD-4678-B22A-5B8AA3AA8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ABE7D26F-5EBA-426E-AFD4-595BDB976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1C38FEF4-B27D-4FD4-A92F-06E9A93C1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F628E95-8FC2-46E9-A49C-892578948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883796CB-BD1E-4C41-B439-1E68E41D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2459FE16-46F6-4E64-995D-9DAE6A206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0C2227DA-24BF-437C-867E-5BBD6824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53ADF932-1963-444E-9123-3739999A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191AF4E7-7CE7-43B3-B7C2-1191242AF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6C3E0E02-B374-4D57-B3DE-4F82C0465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1D60AD3C-01C0-4142-858C-EBB4365DB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1F127BCA-309A-448D-9D9E-F94C259AF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15E70E66-4DE0-4B7A-ACB4-CB5BD017D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479AB281-5F89-473E-B48F-7528329C2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3B6C99C-8B14-479D-96E1-F0E8D1AFB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272CAA8A-0050-4E07-BC38-9189ACF1A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809F8414-1980-430C-BD54-DD7126F51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B74D5608-4AC7-4553-A124-AC41DCDD6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4C045074-9A3D-4075-BE06-7CD4A6EFF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0D30D6B9-F775-440E-B913-C2799BE3CF6F}"/>
              </a:ext>
            </a:extLst>
          </p:cNvPr>
          <p:cNvGraphicFramePr>
            <a:graphicFrameLocks noGrp="1"/>
          </p:cNvGraphicFramePr>
          <p:nvPr>
            <p:ph idx="1"/>
            <p:extLst>
              <p:ext uri="{D42A27DB-BD31-4B8C-83A1-F6EECF244321}">
                <p14:modId xmlns:p14="http://schemas.microsoft.com/office/powerpoint/2010/main" val="773461866"/>
              </p:ext>
            </p:extLst>
          </p:nvPr>
        </p:nvGraphicFramePr>
        <p:xfrm>
          <a:off x="594360" y="2724912"/>
          <a:ext cx="11000232" cy="349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02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339117"/>
            <a:ext cx="11003280" cy="1619890"/>
          </a:xfrm>
        </p:spPr>
        <p:txBody>
          <a:bodyPr anchor="ctr">
            <a:normAutofit/>
          </a:bodyPr>
          <a:lstStyle/>
          <a:p>
            <a:r>
              <a:rPr lang="es-ES_tradnl" b="1">
                <a:latin typeface="Arial" charset="0"/>
                <a:ea typeface="Arial" charset="0"/>
                <a:cs typeface="Arial" charset="0"/>
              </a:rPr>
              <a:t>8  Descripción de lo que se hará con los resultados de la actividad</a:t>
            </a:r>
            <a:endParaRPr lang="es-ES_tradnl">
              <a:latin typeface="Arial" charset="0"/>
              <a:ea typeface="Arial" charset="0"/>
              <a:cs typeface="Arial" charset="0"/>
            </a:endParaRPr>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p:cNvSpPr>
            <a:spLocks noGrp="1"/>
          </p:cNvSpPr>
          <p:nvPr>
            <p:ph idx="1"/>
          </p:nvPr>
        </p:nvSpPr>
        <p:spPr>
          <a:xfrm>
            <a:off x="597407" y="2721429"/>
            <a:ext cx="11000233" cy="3494314"/>
          </a:xfrm>
        </p:spPr>
        <p:txBody>
          <a:bodyPr anchor="ctr">
            <a:normAutofit/>
          </a:bodyPr>
          <a:lstStyle/>
          <a:p>
            <a:r>
              <a:rPr lang="es-ES_tradnl" sz="2400" dirty="0">
                <a:latin typeface="Arial" charset="0"/>
                <a:ea typeface="Arial" charset="0"/>
                <a:cs typeface="Arial" charset="0"/>
              </a:rPr>
              <a:t>Motivar a la comunidad educativa para que participe de manera consciente, objetiva y puntual al responder preguntas. </a:t>
            </a:r>
            <a:endParaRPr lang="es-ES_tradnl" sz="2400">
              <a:latin typeface="Arial" charset="0"/>
              <a:ea typeface="Arial" charset="0"/>
              <a:cs typeface="Arial" charset="0"/>
            </a:endParaRP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02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528015"/>
            <a:ext cx="11003280" cy="1896068"/>
          </a:xfrm>
        </p:spPr>
        <p:txBody>
          <a:bodyPr anchor="ctr">
            <a:normAutofit/>
          </a:bodyPr>
          <a:lstStyle/>
          <a:p>
            <a:r>
              <a:rPr lang="es-ES_tradnl" sz="5200" b="1">
                <a:latin typeface="Arial" charset="0"/>
                <a:ea typeface="Arial" charset="0"/>
                <a:cs typeface="Arial" charset="0"/>
              </a:rPr>
              <a:t>8  Análisis. Contrastación de los esperado y lo sucedido</a:t>
            </a:r>
            <a:r>
              <a:rPr lang="es-ES_tradnl" sz="5200">
                <a:latin typeface="Arial" charset="0"/>
                <a:ea typeface="Arial" charset="0"/>
                <a:cs typeface="Arial" charset="0"/>
              </a:rPr>
              <a:t> </a:t>
            </a:r>
          </a:p>
        </p:txBody>
      </p:sp>
      <p:grpSp>
        <p:nvGrpSpPr>
          <p:cNvPr id="12" name="Group 11">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3"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p:cNvSpPr>
            <a:spLocks noGrp="1"/>
          </p:cNvSpPr>
          <p:nvPr>
            <p:ph idx="1"/>
          </p:nvPr>
        </p:nvSpPr>
        <p:spPr>
          <a:xfrm>
            <a:off x="597407" y="3225339"/>
            <a:ext cx="11000233" cy="2981152"/>
          </a:xfrm>
        </p:spPr>
        <p:txBody>
          <a:bodyPr anchor="ctr">
            <a:normAutofit/>
          </a:bodyPr>
          <a:lstStyle/>
          <a:p>
            <a:r>
              <a:rPr lang="es-ES_tradnl" sz="2000">
                <a:latin typeface="Arial" charset="0"/>
                <a:ea typeface="Arial" charset="0"/>
                <a:cs typeface="Arial" charset="0"/>
              </a:rPr>
              <a:t>Al leer las papeletas los alumnos descubrirán si la comunidad encuestada comprendió lo que se le preguntaba y si las respuestas estaban en concordancia con la importancia de los temas cuestionados y cumplían de manera puntual con la seriedad del tema del proyecto.</a:t>
            </a:r>
          </a:p>
          <a:p>
            <a:endParaRPr lang="es-ES_tradnl" sz="2000">
              <a:latin typeface="Arial" charset="0"/>
              <a:ea typeface="Arial" charset="0"/>
              <a:cs typeface="Arial" charset="0"/>
            </a:endParaRPr>
          </a:p>
          <a:p>
            <a:r>
              <a:rPr lang="es-ES_tradnl" sz="2000">
                <a:latin typeface="Arial" charset="0"/>
                <a:ea typeface="Arial" charset="0"/>
                <a:cs typeface="Arial" charset="0"/>
              </a:rPr>
              <a:t>Una vez analizadas las papeletas se descubrió que un gran porcentaje de la comunidad encuestada no tomo el proyecto con la debida seriedad y que por el contrario respondieron en ocasiones con un tono de burla lo que quizás denotaría una defensa al tocar puntos sensibles.</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98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825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59" y="687479"/>
            <a:ext cx="11003281" cy="1798026"/>
          </a:xfrm>
        </p:spPr>
        <p:txBody>
          <a:bodyPr anchor="b">
            <a:normAutofit/>
          </a:bodyPr>
          <a:lstStyle/>
          <a:p>
            <a:r>
              <a:rPr lang="es-ES_tradnl" sz="5800" b="1">
                <a:latin typeface="Arial" charset="0"/>
                <a:ea typeface="Arial" charset="0"/>
                <a:cs typeface="Arial" charset="0"/>
              </a:rPr>
              <a:t>8 Toma de decisiones</a:t>
            </a:r>
          </a:p>
        </p:txBody>
      </p:sp>
      <p:grpSp>
        <p:nvGrpSpPr>
          <p:cNvPr id="12" name="Group 11">
            <a:extLst>
              <a:ext uri="{FF2B5EF4-FFF2-40B4-BE49-F238E27FC236}">
                <a16:creationId xmlns:a16="http://schemas.microsoft.com/office/drawing/2014/main" id="{6DD44263-0C4E-4CE2-9EE0-B4C1C0667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3" name="Rectangle 64">
              <a:extLst>
                <a:ext uri="{FF2B5EF4-FFF2-40B4-BE49-F238E27FC236}">
                  <a16:creationId xmlns:a16="http://schemas.microsoft.com/office/drawing/2014/main" id="{8308E40C-A85B-4284-9325-37C4C34B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721BF076-E7C8-4851-902C-6D57D74B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27081CB3-9EA1-4A29-9364-64EFB67DC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BB06149-001D-4180-82E7-5170B45F0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DA0B7128-2B6D-4E8B-9872-FDCFC1527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95B05981-F30D-48EE-B90F-7E6EFB5C8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D137C161-2060-4403-BE22-1DA2167A3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727916F-6C5D-4364-9611-A7910D90E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2F4B3FE9-FB15-496D-B6B4-87D848917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43AAA88-47EE-4F50-949D-9252C575D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ED58149F-477D-4126-9FDD-56136E1D6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0CD93B5-5A24-4EDC-8970-BAFC656B06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D43ECE7-0EFA-42F2-90CD-934FBF552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0211AE0E-F92A-4D5F-B1CC-84A5DC55D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F75BD8C1-7549-4B6C-A8A3-BCA6DECE0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A91F922-5A56-4569-9C7D-71B84C0ED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4FF59356-7861-47B1-85CF-50FD963F0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4739A72-CE85-45AA-ACD4-57F7337F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6CB7986-638B-4316-830C-018AAFBCE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4FD18CE-56DB-4A30-9D24-4E965F4C8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p:cNvSpPr>
            <a:spLocks noGrp="1"/>
          </p:cNvSpPr>
          <p:nvPr>
            <p:ph idx="1"/>
          </p:nvPr>
        </p:nvSpPr>
        <p:spPr>
          <a:xfrm>
            <a:off x="594359" y="3176337"/>
            <a:ext cx="11003281" cy="2994184"/>
          </a:xfrm>
        </p:spPr>
        <p:txBody>
          <a:bodyPr anchor="ctr">
            <a:normAutofit/>
          </a:bodyPr>
          <a:lstStyle/>
          <a:p>
            <a:r>
              <a:rPr lang="es-ES_tradnl" sz="2400"/>
              <a:t>C</a:t>
            </a:r>
            <a:r>
              <a:rPr lang="es-ES_tradnl" sz="2400" dirty="0">
                <a:latin typeface="Arial" charset="0"/>
                <a:ea typeface="Arial" charset="0"/>
                <a:cs typeface="Arial" charset="0"/>
              </a:rPr>
              <a:t>onsiderando que algunas respuestas no eran serias, se tomo la decisión de que la campaña final producto de este proyecto haga el hincapié en ciertos puntos que los alumnos no atendieron con la seriedad adecuada.</a:t>
            </a:r>
            <a:endParaRPr lang="es-ES_tradnl" sz="2400">
              <a:latin typeface="Arial" charset="0"/>
              <a:ea typeface="Arial" charset="0"/>
              <a:cs typeface="Arial" charset="0"/>
            </a:endParaRPr>
          </a:p>
        </p:txBody>
      </p:sp>
      <p:sp>
        <p:nvSpPr>
          <p:cNvPr id="34" name="Rectangle 33">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03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339117"/>
            <a:ext cx="11003280" cy="1619890"/>
          </a:xfrm>
        </p:spPr>
        <p:txBody>
          <a:bodyPr anchor="ctr">
            <a:normAutofit/>
          </a:bodyPr>
          <a:lstStyle/>
          <a:p>
            <a:r>
              <a:rPr lang="es-ES_tradnl">
                <a:latin typeface="Arial" charset="0"/>
                <a:ea typeface="Arial" charset="0"/>
                <a:cs typeface="Arial" charset="0"/>
              </a:rPr>
              <a:t>9. </a:t>
            </a:r>
            <a:r>
              <a:rPr lang="es-ES_tradnl" b="1">
                <a:latin typeface="Arial" charset="0"/>
                <a:ea typeface="Arial" charset="0"/>
                <a:cs typeface="Arial" charset="0"/>
              </a:rPr>
              <a:t>Asignaturas participantes, temas o conceptos de cada</a:t>
            </a:r>
            <a:endParaRPr lang="es-ES_tradnl">
              <a:latin typeface="Arial" charset="0"/>
              <a:ea typeface="Arial" charset="0"/>
              <a:cs typeface="Arial" charset="0"/>
            </a:endParaRPr>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p:cNvSpPr>
            <a:spLocks noGrp="1"/>
          </p:cNvSpPr>
          <p:nvPr>
            <p:ph idx="1"/>
          </p:nvPr>
        </p:nvSpPr>
        <p:spPr>
          <a:xfrm>
            <a:off x="597407" y="2721429"/>
            <a:ext cx="11000233" cy="3494314"/>
          </a:xfrm>
        </p:spPr>
        <p:txBody>
          <a:bodyPr anchor="ctr">
            <a:normAutofit/>
          </a:bodyPr>
          <a:lstStyle/>
          <a:p>
            <a:r>
              <a:rPr lang="es-ES_tradnl" sz="1700" b="1">
                <a:latin typeface="Arial" charset="0"/>
                <a:ea typeface="Arial" charset="0"/>
                <a:cs typeface="Arial" charset="0"/>
              </a:rPr>
              <a:t>Contabilidad y Gestiones Administrativas. </a:t>
            </a:r>
          </a:p>
          <a:p>
            <a:r>
              <a:rPr lang="es-ES_tradnl" sz="1700" b="1">
                <a:latin typeface="Arial" charset="0"/>
                <a:ea typeface="Arial" charset="0"/>
                <a:cs typeface="Arial" charset="0"/>
              </a:rPr>
              <a:t>Tema</a:t>
            </a:r>
            <a:r>
              <a:rPr lang="es-ES_tradnl" sz="1700">
                <a:latin typeface="Arial" charset="0"/>
                <a:ea typeface="Arial" charset="0"/>
                <a:cs typeface="Arial" charset="0"/>
              </a:rPr>
              <a:t>: Proceso administrativo; planeación: encuesta, áreas funcionales de empresas: mercadotecnia.</a:t>
            </a:r>
          </a:p>
          <a:p>
            <a:r>
              <a:rPr lang="es-ES_tradnl" sz="1700" b="1">
                <a:latin typeface="Arial" charset="0"/>
                <a:ea typeface="Arial" charset="0"/>
                <a:cs typeface="Arial" charset="0"/>
              </a:rPr>
              <a:t>Problemas Políticos, Económicos y Sociales de México. </a:t>
            </a:r>
          </a:p>
          <a:p>
            <a:r>
              <a:rPr lang="es-ES_tradnl" sz="1700" b="1">
                <a:latin typeface="Arial" charset="0"/>
                <a:ea typeface="Arial" charset="0"/>
                <a:cs typeface="Arial" charset="0"/>
              </a:rPr>
              <a:t>Tema</a:t>
            </a:r>
            <a:r>
              <a:rPr lang="es-ES_tradnl" sz="1700">
                <a:latin typeface="Arial" charset="0"/>
                <a:ea typeface="Arial" charset="0"/>
                <a:cs typeface="Arial" charset="0"/>
              </a:rPr>
              <a:t>: Estructura Social de México: machismo. </a:t>
            </a:r>
          </a:p>
          <a:p>
            <a:r>
              <a:rPr lang="es-ES_tradnl" sz="1700" b="1">
                <a:latin typeface="Arial" charset="0"/>
                <a:ea typeface="Arial" charset="0"/>
                <a:cs typeface="Arial" charset="0"/>
              </a:rPr>
              <a:t>Derecho.</a:t>
            </a:r>
          </a:p>
          <a:p>
            <a:r>
              <a:rPr lang="es-ES_tradnl" sz="1700" b="1">
                <a:latin typeface="Arial" charset="0"/>
                <a:ea typeface="Arial" charset="0"/>
                <a:cs typeface="Arial" charset="0"/>
              </a:rPr>
              <a:t>Tema</a:t>
            </a:r>
            <a:r>
              <a:rPr lang="es-ES_tradnl" sz="1700">
                <a:latin typeface="Arial" charset="0"/>
                <a:ea typeface="Arial" charset="0"/>
                <a:cs typeface="Arial" charset="0"/>
              </a:rPr>
              <a:t>: matrimonio: derechos y obligaciones; familia: derechos y obligaciones; Violencia intrafamiliar. </a:t>
            </a:r>
          </a:p>
          <a:p>
            <a:r>
              <a:rPr lang="es-ES_tradnl" sz="1700" b="1">
                <a:latin typeface="Arial" charset="0"/>
                <a:ea typeface="Arial" charset="0"/>
                <a:cs typeface="Arial" charset="0"/>
              </a:rPr>
              <a:t>Literatura Mexicana e Iberoamericana. </a:t>
            </a:r>
          </a:p>
          <a:p>
            <a:r>
              <a:rPr lang="es-ES_tradnl" sz="1700" b="1">
                <a:latin typeface="Arial" charset="0"/>
                <a:ea typeface="Arial" charset="0"/>
                <a:cs typeface="Arial" charset="0"/>
              </a:rPr>
              <a:t>Tema</a:t>
            </a:r>
            <a:r>
              <a:rPr lang="es-ES_tradnl" sz="1700">
                <a:latin typeface="Arial" charset="0"/>
                <a:ea typeface="Arial" charset="0"/>
                <a:cs typeface="Arial" charset="0"/>
              </a:rPr>
              <a:t>: Literatura de la Revolución: Ateneo de la Juventud; Literatura Contemporánea: ensayo.</a:t>
            </a:r>
          </a:p>
          <a:p>
            <a:endParaRPr lang="es-ES_tradnl" sz="1700"/>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1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3D1E478-AC3A-4DB7-9BC6-0DF2717E6CC7}"/>
              </a:ext>
            </a:extLst>
          </p:cNvPr>
          <p:cNvPicPr>
            <a:picLocks noChangeAspect="1"/>
          </p:cNvPicPr>
          <p:nvPr/>
        </p:nvPicPr>
        <p:blipFill rotWithShape="1">
          <a:blip r:embed="rId2">
            <a:alphaModFix amt="35000"/>
          </a:blip>
          <a:srcRect t="1624" r="1" b="4660"/>
          <a:stretch/>
        </p:blipFill>
        <p:spPr>
          <a:xfrm>
            <a:off x="-4243" y="10"/>
            <a:ext cx="12196243" cy="6857990"/>
          </a:xfrm>
          <a:prstGeom prst="rect">
            <a:avLst/>
          </a:prstGeom>
        </p:spPr>
      </p:pic>
      <p:sp>
        <p:nvSpPr>
          <p:cNvPr id="2" name="Título 1"/>
          <p:cNvSpPr>
            <a:spLocks noGrp="1"/>
          </p:cNvSpPr>
          <p:nvPr>
            <p:ph type="title"/>
          </p:nvPr>
        </p:nvSpPr>
        <p:spPr>
          <a:xfrm>
            <a:off x="643467" y="321734"/>
            <a:ext cx="10905066" cy="1135737"/>
          </a:xfrm>
        </p:spPr>
        <p:txBody>
          <a:bodyPr>
            <a:normAutofit/>
          </a:bodyPr>
          <a:lstStyle/>
          <a:p>
            <a:r>
              <a:rPr lang="es-ES_tradnl" sz="3300">
                <a:latin typeface="Arial" charset="0"/>
                <a:ea typeface="Arial" charset="0"/>
                <a:cs typeface="Arial" charset="0"/>
              </a:rPr>
              <a:t>9. </a:t>
            </a:r>
            <a:r>
              <a:rPr lang="es-ES_tradnl" sz="3300" b="1">
                <a:latin typeface="Arial" charset="0"/>
                <a:ea typeface="Arial" charset="0"/>
                <a:cs typeface="Arial" charset="0"/>
              </a:rPr>
              <a:t>Justificación de la actividad. Dar respuesta a preguntas guía, necesidades del grupo, objetivos.</a:t>
            </a:r>
            <a:endParaRPr lang="es-ES_tradnl" sz="3300">
              <a:latin typeface="Arial" charset="0"/>
              <a:ea typeface="Arial" charset="0"/>
              <a:cs typeface="Arial" charset="0"/>
            </a:endParaRP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4D25427F-3AC4-4837-91DA-F359907D71E2}"/>
              </a:ext>
            </a:extLst>
          </p:cNvPr>
          <p:cNvGraphicFramePr>
            <a:graphicFrameLocks noGrp="1"/>
          </p:cNvGraphicFramePr>
          <p:nvPr>
            <p:ph idx="1"/>
            <p:extLst>
              <p:ext uri="{D42A27DB-BD31-4B8C-83A1-F6EECF244321}">
                <p14:modId xmlns:p14="http://schemas.microsoft.com/office/powerpoint/2010/main" val="309596882"/>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06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100" b="1">
                <a:latin typeface="Arial" charset="0"/>
                <a:ea typeface="Arial" charset="0"/>
                <a:cs typeface="Arial" charset="0"/>
              </a:rPr>
              <a:t>9.  Justificación de la actividad, dar respuesta a preguntas guía, necesidades del grupo, objetivos, etc. </a:t>
            </a:r>
          </a:p>
        </p:txBody>
      </p:sp>
      <p:sp>
        <p:nvSpPr>
          <p:cNvPr id="3" name="Marcador de contenido 2"/>
          <p:cNvSpPr>
            <a:spLocks noGrp="1"/>
          </p:cNvSpPr>
          <p:nvPr>
            <p:ph idx="1"/>
          </p:nvPr>
        </p:nvSpPr>
        <p:spPr>
          <a:xfrm>
            <a:off x="643467" y="1782981"/>
            <a:ext cx="10905066" cy="4393982"/>
          </a:xfrm>
        </p:spPr>
        <p:txBody>
          <a:bodyPr>
            <a:normAutofit/>
          </a:bodyPr>
          <a:lstStyle/>
          <a:p>
            <a:pPr>
              <a:lnSpc>
                <a:spcPct val="150000"/>
              </a:lnSpc>
            </a:pPr>
            <a:r>
              <a:rPr lang="es-ES" sz="2000" dirty="0">
                <a:latin typeface="Arial" charset="0"/>
                <a:ea typeface="Arial" charset="0"/>
                <a:cs typeface="Arial" charset="0"/>
              </a:rPr>
              <a:t>Como el Estado de México es la entidad donde se ejerce mayor violencia emocional, económica, física y sexual hacia una mujer por parte de su pareja (53.3% de los casos), los alumnos de sexto año de bachillerato del Centro Escolar del Tepeyac, ubicado en el municipio de Naucalpan, han decidido que se concientice a la comunidad educativa de la problemática que representa el machismo como promotor y detonador de la violencia contra las mujeres.</a:t>
            </a:r>
            <a:endParaRPr lang="es-ES_tradnl" sz="2000" dirty="0">
              <a:latin typeface="Arial" charset="0"/>
              <a:ea typeface="Arial" charset="0"/>
              <a:cs typeface="Arial" charset="0"/>
            </a:endParaRPr>
          </a:p>
          <a:p>
            <a:endParaRPr lang="es-ES_tradnl"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990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36428" y="627564"/>
            <a:ext cx="7474172" cy="1325563"/>
          </a:xfrm>
        </p:spPr>
        <p:txBody>
          <a:bodyPr vert="horz" lIns="91440" tIns="45720" rIns="91440" bIns="45720" rtlCol="0" anchor="ctr">
            <a:normAutofit/>
          </a:bodyPr>
          <a:lstStyle/>
          <a:p>
            <a:pPr algn="l"/>
            <a:r>
              <a:rPr lang="en-US" sz="4400" b="1"/>
              <a:t>Centro Escolar del Tepeyac</a:t>
            </a:r>
            <a:br>
              <a:rPr lang="en-US" sz="4400" b="1"/>
            </a:br>
            <a:r>
              <a:rPr lang="en-US" sz="4400" b="1"/>
              <a:t>Clave de incorporación 6863</a:t>
            </a:r>
          </a:p>
        </p:txBody>
      </p:sp>
      <p:sp>
        <p:nvSpPr>
          <p:cNvPr id="3" name="Subtítulo 2"/>
          <p:cNvSpPr>
            <a:spLocks noGrp="1"/>
          </p:cNvSpPr>
          <p:nvPr>
            <p:ph type="subTitle" idx="1"/>
          </p:nvPr>
        </p:nvSpPr>
        <p:spPr>
          <a:xfrm>
            <a:off x="1136429" y="2278173"/>
            <a:ext cx="6467867" cy="3450613"/>
          </a:xfrm>
        </p:spPr>
        <p:txBody>
          <a:bodyPr vert="horz" lIns="91440" tIns="45720" rIns="91440" bIns="45720" rtlCol="0" anchor="ctr">
            <a:normAutofit/>
          </a:bodyPr>
          <a:lstStyle/>
          <a:p>
            <a:pPr algn="l"/>
            <a:r>
              <a:rPr lang="en-US" dirty="0"/>
              <a:t>6° </a:t>
            </a:r>
            <a:r>
              <a:rPr lang="en-US" dirty="0" err="1"/>
              <a:t>reparatoria</a:t>
            </a:r>
            <a:endParaRPr lang="en-US" dirty="0"/>
          </a:p>
          <a:p>
            <a:pPr indent="-228600" algn="l">
              <a:buFont typeface="Arial" panose="020B0604020202020204" pitchFamily="34" charset="0"/>
              <a:buChar char="•"/>
            </a:pPr>
            <a:endParaRPr lang="en-US" dirty="0"/>
          </a:p>
          <a:p>
            <a:pPr algn="l"/>
            <a:r>
              <a:rPr lang="en-US" dirty="0"/>
              <a:t>EQUIPO Nº. 1 </a:t>
            </a:r>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9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Centro Escolar del Tepeyac"/>
          <p:cNvPicPr/>
          <p:nvPr/>
        </p:nvPicPr>
        <p:blipFill rotWithShape="1">
          <a:blip r:embed="rId2" cstate="print">
            <a:alphaModFix/>
          </a:blip>
          <a:srcRect l="20478" r="21234" b="-4"/>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
        <p:nvSpPr>
          <p:cNvPr id="5" name="Subtítulo 2"/>
          <p:cNvSpPr txBox="1">
            <a:spLocks/>
          </p:cNvSpPr>
          <p:nvPr/>
        </p:nvSpPr>
        <p:spPr>
          <a:xfrm>
            <a:off x="6067424" y="4169736"/>
            <a:ext cx="5591503" cy="818605"/>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s-MX" sz="3200" b="1" i="0" u="none" strike="noStrike" kern="1200" cap="all" spc="250" normalizeH="0" baseline="0" noProof="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17972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36428" y="627564"/>
            <a:ext cx="7474172" cy="1325563"/>
          </a:xfrm>
        </p:spPr>
        <p:txBody>
          <a:bodyPr>
            <a:normAutofit/>
          </a:bodyPr>
          <a:lstStyle/>
          <a:p>
            <a:r>
              <a:rPr lang="es-ES_tradnl" sz="2800" b="1">
                <a:latin typeface="Arial" charset="0"/>
                <a:ea typeface="Arial" charset="0"/>
                <a:cs typeface="Arial" charset="0"/>
              </a:rPr>
              <a:t>9. Descripción de la apertura de la actividad. Pasos y organización del grupo</a:t>
            </a:r>
          </a:p>
        </p:txBody>
      </p:sp>
      <p:sp>
        <p:nvSpPr>
          <p:cNvPr id="3" name="Marcador de contenido 2"/>
          <p:cNvSpPr>
            <a:spLocks noGrp="1"/>
          </p:cNvSpPr>
          <p:nvPr>
            <p:ph idx="1"/>
          </p:nvPr>
        </p:nvSpPr>
        <p:spPr>
          <a:xfrm>
            <a:off x="1136429" y="2278173"/>
            <a:ext cx="6467867" cy="3450613"/>
          </a:xfrm>
        </p:spPr>
        <p:txBody>
          <a:bodyPr anchor="ctr">
            <a:normAutofit/>
          </a:bodyPr>
          <a:lstStyle/>
          <a:p>
            <a:r>
              <a:rPr lang="es-ES_tradnl" sz="800">
                <a:latin typeface="Arial" charset="0"/>
                <a:ea typeface="Arial" charset="0"/>
                <a:cs typeface="Arial" charset="0"/>
              </a:rPr>
              <a:t>1. DEFINIR LAS PREGUNTAS QUE SE APLICARÍAN EN LA ENCUESTA.</a:t>
            </a:r>
          </a:p>
          <a:p>
            <a:r>
              <a:rPr lang="es-ES_tradnl" sz="800">
                <a:latin typeface="Arial" charset="0"/>
                <a:ea typeface="Arial" charset="0"/>
                <a:cs typeface="Arial" charset="0"/>
              </a:rPr>
              <a:t>2. ELABORAR LAS PAPELETAS PARA LA ENCUESTA.</a:t>
            </a:r>
          </a:p>
          <a:p>
            <a:r>
              <a:rPr lang="es-ES_tradnl" sz="800">
                <a:latin typeface="Arial" charset="0"/>
                <a:ea typeface="Arial" charset="0"/>
                <a:cs typeface="Arial" charset="0"/>
              </a:rPr>
              <a:t>3. HACER LAS URNAS DONDE SE DEPOSITARÍAN LAS PAPELETAS.</a:t>
            </a:r>
          </a:p>
          <a:p>
            <a:r>
              <a:rPr lang="es-ES_tradnl" sz="800">
                <a:latin typeface="Arial" charset="0"/>
                <a:ea typeface="Arial" charset="0"/>
                <a:cs typeface="Arial" charset="0"/>
              </a:rPr>
              <a:t>4. APLICAR LA ENCUESTA EN LOS SALONES DE BACHILLERATO</a:t>
            </a:r>
          </a:p>
          <a:p>
            <a:r>
              <a:rPr lang="es-ES_tradnl" sz="800">
                <a:latin typeface="Arial" charset="0"/>
                <a:ea typeface="Arial" charset="0"/>
                <a:cs typeface="Arial" charset="0"/>
              </a:rPr>
              <a:t>5. CONSTRUIR EL TENDEDERO </a:t>
            </a:r>
          </a:p>
          <a:p>
            <a:r>
              <a:rPr lang="es-ES_tradnl" sz="800">
                <a:latin typeface="Arial" charset="0"/>
                <a:ea typeface="Arial" charset="0"/>
                <a:cs typeface="Arial" charset="0"/>
              </a:rPr>
              <a:t>6. MONTAR EL TENDEDERO </a:t>
            </a:r>
          </a:p>
          <a:p>
            <a:r>
              <a:rPr lang="es-ES_tradnl" sz="800">
                <a:latin typeface="Arial" charset="0"/>
                <a:ea typeface="Arial" charset="0"/>
                <a:cs typeface="Arial" charset="0"/>
              </a:rPr>
              <a:t>7. TENDER LAS PAPELETAS CLASIFICADAS POR PREGUNTAS</a:t>
            </a:r>
          </a:p>
          <a:p>
            <a:r>
              <a:rPr lang="es-ES_tradnl" sz="800">
                <a:latin typeface="Arial" charset="0"/>
                <a:ea typeface="Arial" charset="0"/>
                <a:cs typeface="Arial" charset="0"/>
              </a:rPr>
              <a:t>8. EXHIBIR EL TENDEDERO ANTE LA COMUNIDAD EDUCATIVA INCLUIDOS PADRES DE FAMILIA DURANTE TRES DÍAS</a:t>
            </a:r>
          </a:p>
          <a:p>
            <a:r>
              <a:rPr lang="es-ES_tradnl" sz="800">
                <a:latin typeface="Arial" charset="0"/>
                <a:ea typeface="Arial" charset="0"/>
                <a:cs typeface="Arial" charset="0"/>
              </a:rPr>
              <a:t>9. RETIRAR EL TENDEDERO , CLASIFICAR LAS PAPELETAS </a:t>
            </a:r>
          </a:p>
          <a:p>
            <a:r>
              <a:rPr lang="es-ES_tradnl" sz="800">
                <a:latin typeface="Arial" charset="0"/>
                <a:ea typeface="Arial" charset="0"/>
                <a:cs typeface="Arial" charset="0"/>
              </a:rPr>
              <a:t>10. CLASIFICAR LAS RESPUESTAS EN LAS PAPELETAS</a:t>
            </a:r>
          </a:p>
          <a:p>
            <a:r>
              <a:rPr lang="es-ES_tradnl" sz="800">
                <a:latin typeface="Arial" charset="0"/>
                <a:ea typeface="Arial" charset="0"/>
                <a:cs typeface="Arial" charset="0"/>
              </a:rPr>
              <a:t>11. VACIAR DATOS Y ELABORAR ESTADÍSTICA</a:t>
            </a:r>
          </a:p>
          <a:p>
            <a:r>
              <a:rPr lang="es-ES_tradnl" sz="800">
                <a:latin typeface="Arial" charset="0"/>
                <a:ea typeface="Arial" charset="0"/>
                <a:cs typeface="Arial" charset="0"/>
              </a:rPr>
              <a:t>12. INTERPRETAR DATOS</a:t>
            </a:r>
          </a:p>
          <a:p>
            <a:r>
              <a:rPr lang="es-ES_tradnl" sz="800">
                <a:latin typeface="Arial" charset="0"/>
                <a:ea typeface="Arial" charset="0"/>
                <a:cs typeface="Arial" charset="0"/>
              </a:rPr>
              <a:t>13. ANÁLISIS DE DATOS</a:t>
            </a:r>
          </a:p>
          <a:p>
            <a:r>
              <a:rPr lang="es-ES_tradnl" sz="800">
                <a:latin typeface="Arial" charset="0"/>
                <a:ea typeface="Arial" charset="0"/>
                <a:cs typeface="Arial" charset="0"/>
              </a:rPr>
              <a:t>14. GENERAR CONCLUSIONES SOBRE EL TEMA</a:t>
            </a:r>
          </a:p>
          <a:p>
            <a:endParaRPr lang="es-ES_tradnl" sz="8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C57E846-DC27-4B3A-B931-A3A8BE715B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83325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1209086"/>
            <a:ext cx="3876848" cy="4064925"/>
          </a:xfrm>
        </p:spPr>
        <p:txBody>
          <a:bodyPr anchor="ctr">
            <a:normAutofit/>
          </a:bodyPr>
          <a:lstStyle/>
          <a:p>
            <a:r>
              <a:rPr lang="es-ES_tradnl" sz="4600" b="1" dirty="0">
                <a:latin typeface="Arial" charset="0"/>
                <a:ea typeface="Arial" charset="0"/>
                <a:cs typeface="Arial" charset="0"/>
              </a:rPr>
              <a:t>9. </a:t>
            </a:r>
            <a:r>
              <a:rPr lang="es-ES_tradnl" sz="2400" b="1" dirty="0">
                <a:latin typeface="Arial" charset="0"/>
                <a:ea typeface="Arial" charset="0"/>
                <a:cs typeface="Arial" charset="0"/>
              </a:rPr>
              <a:t>Descripción del desarrollo de la actividad</a:t>
            </a:r>
            <a:endParaRPr lang="es-ES_tradnl" sz="4600" b="1" dirty="0">
              <a:latin typeface="Arial" charset="0"/>
              <a:ea typeface="Arial" charset="0"/>
              <a:cs typeface="Arial" charset="0"/>
            </a:endParaRP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02048F9F-CE87-408A-9971-F703AE2662BC}"/>
              </a:ext>
            </a:extLst>
          </p:cNvPr>
          <p:cNvGraphicFramePr>
            <a:graphicFrameLocks noGrp="1"/>
          </p:cNvGraphicFramePr>
          <p:nvPr>
            <p:ph idx="1"/>
            <p:extLst>
              <p:ext uri="{D42A27DB-BD31-4B8C-83A1-F6EECF244321}">
                <p14:modId xmlns:p14="http://schemas.microsoft.com/office/powerpoint/2010/main" val="1152348862"/>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64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1209086"/>
            <a:ext cx="3876848" cy="4064925"/>
          </a:xfrm>
        </p:spPr>
        <p:txBody>
          <a:bodyPr anchor="ctr">
            <a:normAutofit/>
          </a:bodyPr>
          <a:lstStyle/>
          <a:p>
            <a:r>
              <a:rPr lang="es-ES_tradnl" sz="5000" b="1" dirty="0">
                <a:latin typeface="Arial" charset="0"/>
                <a:ea typeface="Arial" charset="0"/>
                <a:cs typeface="Arial" charset="0"/>
              </a:rPr>
              <a:t>9. </a:t>
            </a:r>
            <a:r>
              <a:rPr lang="es-ES_tradnl" sz="2800" b="1" dirty="0">
                <a:latin typeface="Arial" charset="0"/>
                <a:ea typeface="Arial" charset="0"/>
                <a:cs typeface="Arial" charset="0"/>
              </a:rPr>
              <a:t>Descripción del cierre de la actividad</a:t>
            </a:r>
            <a:endParaRPr lang="es-ES_tradnl" sz="5000" b="1" dirty="0">
              <a:latin typeface="Arial" charset="0"/>
              <a:ea typeface="Arial" charset="0"/>
              <a:cs typeface="Arial" charset="0"/>
            </a:endParaRP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228F9287-AF34-4AFF-B9D0-D503B1917EC7}"/>
              </a:ext>
            </a:extLst>
          </p:cNvPr>
          <p:cNvGraphicFramePr>
            <a:graphicFrameLocks noGrp="1"/>
          </p:cNvGraphicFramePr>
          <p:nvPr>
            <p:ph idx="1"/>
            <p:extLst>
              <p:ext uri="{D42A27DB-BD31-4B8C-83A1-F6EECF244321}">
                <p14:modId xmlns:p14="http://schemas.microsoft.com/office/powerpoint/2010/main" val="2313280293"/>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28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a:extLst>
              <a:ext uri="{FF2B5EF4-FFF2-40B4-BE49-F238E27FC236}">
                <a16:creationId xmlns:a16="http://schemas.microsoft.com/office/drawing/2014/main" id="{655EA81B-CAAA-4579-9A99-58802373676D}"/>
              </a:ext>
            </a:extLst>
          </p:cNvPr>
          <p:cNvPicPr>
            <a:picLocks noChangeAspect="1"/>
          </p:cNvPicPr>
          <p:nvPr/>
        </p:nvPicPr>
        <p:blipFill rotWithShape="1">
          <a:blip r:embed="rId2"/>
          <a:srcRect l="21644" r="620"/>
          <a:stretch/>
        </p:blipFill>
        <p:spPr>
          <a:xfrm>
            <a:off x="3523488" y="10"/>
            <a:ext cx="8668512" cy="6857990"/>
          </a:xfrm>
          <a:prstGeom prst="rect">
            <a:avLst/>
          </a:prstGeom>
        </p:spPr>
      </p:pic>
      <p:sp>
        <p:nvSpPr>
          <p:cNvPr id="2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371094" y="1161288"/>
            <a:ext cx="3438144" cy="1124712"/>
          </a:xfrm>
        </p:spPr>
        <p:txBody>
          <a:bodyPr anchor="b">
            <a:normAutofit/>
          </a:bodyPr>
          <a:lstStyle/>
          <a:p>
            <a:r>
              <a:rPr lang="es-ES_tradnl" sz="2000" b="1">
                <a:latin typeface="Arial" charset="0"/>
                <a:ea typeface="Arial" charset="0"/>
                <a:cs typeface="Arial" charset="0"/>
              </a:rPr>
              <a:t>9. Descripción de lo que se hará con los resultados de la actividad</a:t>
            </a:r>
          </a:p>
        </p:txBody>
      </p:sp>
      <p:sp>
        <p:nvSpPr>
          <p:cNvPr id="22"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p:cNvSpPr>
            <a:spLocks noGrp="1"/>
          </p:cNvSpPr>
          <p:nvPr>
            <p:ph idx="1"/>
          </p:nvPr>
        </p:nvSpPr>
        <p:spPr>
          <a:xfrm>
            <a:off x="371094" y="2718054"/>
            <a:ext cx="5464930" cy="3207258"/>
          </a:xfrm>
        </p:spPr>
        <p:txBody>
          <a:bodyPr anchor="t">
            <a:normAutofit/>
          </a:bodyPr>
          <a:lstStyle/>
          <a:p>
            <a:r>
              <a:rPr lang="es-ES_tradnl" sz="1700" dirty="0">
                <a:latin typeface="Arial" charset="0"/>
                <a:ea typeface="Arial" charset="0"/>
                <a:cs typeface="Arial" charset="0"/>
              </a:rPr>
              <a:t>15. DISEÑAR CAMPAÑA CONCIENTIZADORA</a:t>
            </a:r>
          </a:p>
          <a:p>
            <a:endParaRPr lang="es-ES_tradnl" sz="1700" dirty="0"/>
          </a:p>
        </p:txBody>
      </p:sp>
    </p:spTree>
    <p:extLst>
      <p:ext uri="{BB962C8B-B14F-4D97-AF65-F5344CB8AC3E}">
        <p14:creationId xmlns:p14="http://schemas.microsoft.com/office/powerpoint/2010/main" val="218029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1698171"/>
            <a:ext cx="3962061" cy="4516360"/>
          </a:xfrm>
        </p:spPr>
        <p:txBody>
          <a:bodyPr anchor="t">
            <a:normAutofit/>
          </a:bodyPr>
          <a:lstStyle/>
          <a:p>
            <a:r>
              <a:rPr lang="es-ES_tradnl" sz="3600" b="1" dirty="0">
                <a:latin typeface="Arial" charset="0"/>
                <a:ea typeface="Arial" charset="0"/>
                <a:cs typeface="Arial" charset="0"/>
              </a:rPr>
              <a:t>9</a:t>
            </a:r>
            <a:r>
              <a:rPr lang="es-ES_tradnl" sz="2000" b="1" dirty="0">
                <a:latin typeface="Arial" charset="0"/>
                <a:ea typeface="Arial" charset="0"/>
                <a:cs typeface="Arial" charset="0"/>
              </a:rPr>
              <a:t>. Análisis. Contrastación de lo esperado y lo sucedido. Aspectos a mejorar</a:t>
            </a:r>
            <a:endParaRPr lang="es-ES_tradnl" sz="3600" b="1" dirty="0">
              <a:latin typeface="Arial" charset="0"/>
              <a:ea typeface="Arial" charset="0"/>
              <a:cs typeface="Arial" charset="0"/>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p:cNvSpPr>
            <a:spLocks noGrp="1"/>
          </p:cNvSpPr>
          <p:nvPr>
            <p:ph idx="1"/>
          </p:nvPr>
        </p:nvSpPr>
        <p:spPr>
          <a:xfrm>
            <a:off x="5070020" y="1698170"/>
            <a:ext cx="6478513" cy="4516361"/>
          </a:xfrm>
        </p:spPr>
        <p:txBody>
          <a:bodyPr>
            <a:normAutofit/>
          </a:bodyPr>
          <a:lstStyle/>
          <a:p>
            <a:pPr algn="just">
              <a:lnSpc>
                <a:spcPct val="150000"/>
              </a:lnSpc>
            </a:pPr>
            <a:r>
              <a:rPr lang="es-ES_tradnl" sz="2000" dirty="0">
                <a:latin typeface="Arial" charset="0"/>
                <a:ea typeface="Arial" charset="0"/>
                <a:cs typeface="Arial" charset="0"/>
              </a:rPr>
              <a:t>Al realizar esta actividad los titulares de las asignaturas involucradas, nos dimos cuenta de que a partir de todas estas disciplinas podemos abordar el tema del machismo desde los diferentes puntos de vista, es decir, desde la interdisciplinariedad, pues cada uno de nosotros aportó preguntas muy puntuales sobre el tema.</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42810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36428" y="627564"/>
            <a:ext cx="7474172" cy="1325563"/>
          </a:xfrm>
        </p:spPr>
        <p:txBody>
          <a:bodyPr>
            <a:normAutofit/>
          </a:bodyPr>
          <a:lstStyle/>
          <a:p>
            <a:r>
              <a:rPr lang="es-ES_tradnl" b="1" dirty="0">
                <a:latin typeface="Arial" charset="0"/>
                <a:ea typeface="Arial" charset="0"/>
                <a:cs typeface="Arial" charset="0"/>
              </a:rPr>
              <a:t>9. Toma de decisiones</a:t>
            </a:r>
          </a:p>
        </p:txBody>
      </p:sp>
      <p:sp>
        <p:nvSpPr>
          <p:cNvPr id="3" name="Marcador de contenido 2"/>
          <p:cNvSpPr>
            <a:spLocks noGrp="1"/>
          </p:cNvSpPr>
          <p:nvPr>
            <p:ph idx="1"/>
          </p:nvPr>
        </p:nvSpPr>
        <p:spPr>
          <a:xfrm>
            <a:off x="1136429" y="2278173"/>
            <a:ext cx="6467867" cy="3450613"/>
          </a:xfrm>
        </p:spPr>
        <p:txBody>
          <a:bodyPr anchor="ctr">
            <a:normAutofit/>
          </a:bodyPr>
          <a:lstStyle/>
          <a:p>
            <a:r>
              <a:rPr lang="es-ES_tradnl" sz="2400" dirty="0">
                <a:latin typeface="Arial" charset="0"/>
                <a:ea typeface="Arial" charset="0"/>
                <a:cs typeface="Arial" charset="0"/>
              </a:rPr>
              <a:t>Los titulares de las disciplinas involucradas acordamos que una vez que tengamos los resultados de la encuesta, enfatizaremos desde nuestra especialidad en aquellos puntos que haya que reforzar y potencializar para obtener mejores resultados una vez realizada la campaña </a:t>
            </a:r>
            <a:r>
              <a:rPr lang="es-ES_tradnl" sz="2400">
                <a:latin typeface="Arial" charset="0"/>
                <a:ea typeface="Arial" charset="0"/>
                <a:cs typeface="Arial" charset="0"/>
              </a:rPr>
              <a:t>concientizadora</a:t>
            </a:r>
            <a:r>
              <a:rPr lang="es-ES_tradnl" sz="2400" dirty="0">
                <a:latin typeface="Arial" charset="0"/>
                <a:ea typeface="Arial" charset="0"/>
                <a:cs typeface="Arial" charset="0"/>
              </a:rPr>
              <a:t>.</a:t>
            </a:r>
            <a:endParaRPr lang="es-ES_tradnl" sz="2400">
              <a:latin typeface="Arial" charset="0"/>
              <a:ea typeface="Arial" charset="0"/>
              <a:cs typeface="Arial"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9E8AAE2-3A8B-4096-BFD9-82FCA87FBA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087888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600" b="1">
                <a:latin typeface="Arial" charset="0"/>
                <a:ea typeface="Arial" charset="0"/>
                <a:cs typeface="Arial" charset="0"/>
              </a:rPr>
              <a:t>10. Asignaturas participantes, temas o conceptos de cada</a:t>
            </a:r>
          </a:p>
        </p:txBody>
      </p:sp>
      <p:sp>
        <p:nvSpPr>
          <p:cNvPr id="3" name="Marcador de contenido 2"/>
          <p:cNvSpPr>
            <a:spLocks noGrp="1"/>
          </p:cNvSpPr>
          <p:nvPr>
            <p:ph idx="1"/>
          </p:nvPr>
        </p:nvSpPr>
        <p:spPr>
          <a:xfrm>
            <a:off x="643467" y="1782981"/>
            <a:ext cx="10905066" cy="4393982"/>
          </a:xfrm>
        </p:spPr>
        <p:txBody>
          <a:bodyPr>
            <a:normAutofit/>
          </a:bodyPr>
          <a:lstStyle/>
          <a:p>
            <a:r>
              <a:rPr lang="es-ES_tradnl" sz="2000" b="1">
                <a:latin typeface="Arial" charset="0"/>
                <a:ea typeface="Arial" charset="0"/>
                <a:cs typeface="Arial" charset="0"/>
              </a:rPr>
              <a:t>Contabilidad y Gestiones Administrativas. </a:t>
            </a:r>
          </a:p>
          <a:p>
            <a:r>
              <a:rPr lang="es-ES_tradnl" sz="2000" b="1">
                <a:latin typeface="Arial" charset="0"/>
                <a:ea typeface="Arial" charset="0"/>
                <a:cs typeface="Arial" charset="0"/>
              </a:rPr>
              <a:t>Tema</a:t>
            </a:r>
            <a:r>
              <a:rPr lang="es-ES_tradnl" sz="2000">
                <a:latin typeface="Arial" charset="0"/>
                <a:ea typeface="Arial" charset="0"/>
                <a:cs typeface="Arial" charset="0"/>
              </a:rPr>
              <a:t>: Proceso administrativo; planeación: encuesta, áreas funcionales de empresas: mercadotecnia.</a:t>
            </a:r>
          </a:p>
          <a:p>
            <a:r>
              <a:rPr lang="es-ES_tradnl" sz="2000" b="1">
                <a:latin typeface="Arial" charset="0"/>
                <a:ea typeface="Arial" charset="0"/>
                <a:cs typeface="Arial" charset="0"/>
              </a:rPr>
              <a:t>Problemas Políticos, Económicos y Sociales de México. </a:t>
            </a:r>
          </a:p>
          <a:p>
            <a:r>
              <a:rPr lang="es-ES_tradnl" sz="2000" b="1">
                <a:latin typeface="Arial" charset="0"/>
                <a:ea typeface="Arial" charset="0"/>
                <a:cs typeface="Arial" charset="0"/>
              </a:rPr>
              <a:t>Tema</a:t>
            </a:r>
            <a:r>
              <a:rPr lang="es-ES_tradnl" sz="2000">
                <a:latin typeface="Arial" charset="0"/>
                <a:ea typeface="Arial" charset="0"/>
                <a:cs typeface="Arial" charset="0"/>
              </a:rPr>
              <a:t>: Estructura Social de México: machismo. </a:t>
            </a:r>
          </a:p>
          <a:p>
            <a:r>
              <a:rPr lang="es-ES_tradnl" sz="2000" b="1">
                <a:latin typeface="Arial" charset="0"/>
                <a:ea typeface="Arial" charset="0"/>
                <a:cs typeface="Arial" charset="0"/>
              </a:rPr>
              <a:t>Derecho.</a:t>
            </a:r>
          </a:p>
          <a:p>
            <a:r>
              <a:rPr lang="es-ES_tradnl" sz="2000" b="1">
                <a:latin typeface="Arial" charset="0"/>
                <a:ea typeface="Arial" charset="0"/>
                <a:cs typeface="Arial" charset="0"/>
              </a:rPr>
              <a:t>Tema</a:t>
            </a:r>
            <a:r>
              <a:rPr lang="es-ES_tradnl" sz="2000">
                <a:latin typeface="Arial" charset="0"/>
                <a:ea typeface="Arial" charset="0"/>
                <a:cs typeface="Arial" charset="0"/>
              </a:rPr>
              <a:t>: matrimonio: derechos y obligaciones; familia: derechos y obligaciones; Violencia intrafamiliar. </a:t>
            </a:r>
          </a:p>
          <a:p>
            <a:r>
              <a:rPr lang="es-ES_tradnl" sz="2000" b="1">
                <a:latin typeface="Arial" charset="0"/>
                <a:ea typeface="Arial" charset="0"/>
                <a:cs typeface="Arial" charset="0"/>
              </a:rPr>
              <a:t>Literatura Mexicana e Iberoamericana. </a:t>
            </a:r>
          </a:p>
          <a:p>
            <a:r>
              <a:rPr lang="es-ES_tradnl" sz="2000" b="1">
                <a:latin typeface="Arial" charset="0"/>
                <a:ea typeface="Arial" charset="0"/>
                <a:cs typeface="Arial" charset="0"/>
              </a:rPr>
              <a:t>Tema</a:t>
            </a:r>
            <a:r>
              <a:rPr lang="es-ES_tradnl" sz="2000">
                <a:latin typeface="Arial" charset="0"/>
                <a:ea typeface="Arial" charset="0"/>
                <a:cs typeface="Arial" charset="0"/>
              </a:rPr>
              <a:t>: Literatura de la Revolución: Ateneo de la Juventud; Literatura Contemporánea: ensayo.</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85374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FCF522A-2289-4FFB-B936-78CFC41423C9}"/>
              </a:ext>
            </a:extLst>
          </p:cNvPr>
          <p:cNvPicPr>
            <a:picLocks noChangeAspect="1"/>
          </p:cNvPicPr>
          <p:nvPr/>
        </p:nvPicPr>
        <p:blipFill rotWithShape="1">
          <a:blip r:embed="rId2">
            <a:alphaModFix amt="35000"/>
          </a:blip>
          <a:srcRect t="1624" r="1" b="4660"/>
          <a:stretch/>
        </p:blipFill>
        <p:spPr>
          <a:xfrm>
            <a:off x="-4243" y="10"/>
            <a:ext cx="12196243" cy="6857990"/>
          </a:xfrm>
          <a:prstGeom prst="rect">
            <a:avLst/>
          </a:prstGeom>
        </p:spPr>
      </p:pic>
      <p:sp>
        <p:nvSpPr>
          <p:cNvPr id="2" name="Título 1"/>
          <p:cNvSpPr>
            <a:spLocks noGrp="1"/>
          </p:cNvSpPr>
          <p:nvPr>
            <p:ph type="title"/>
          </p:nvPr>
        </p:nvSpPr>
        <p:spPr>
          <a:xfrm>
            <a:off x="643467" y="321734"/>
            <a:ext cx="10905066" cy="1135737"/>
          </a:xfrm>
        </p:spPr>
        <p:txBody>
          <a:bodyPr>
            <a:normAutofit/>
          </a:bodyPr>
          <a:lstStyle/>
          <a:p>
            <a:r>
              <a:rPr lang="es-ES_tradnl" sz="3300" b="1">
                <a:latin typeface="Arial" charset="0"/>
                <a:ea typeface="Arial" charset="0"/>
                <a:cs typeface="Arial" charset="0"/>
              </a:rPr>
              <a:t>10. Justificación de la actividad. Dar respuesta a preguntas guía, necesidades del grupo, objetivos.</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7F5AF8BC-D55A-4578-A7C7-65E119856D48}"/>
              </a:ext>
            </a:extLst>
          </p:cNvPr>
          <p:cNvGraphicFramePr>
            <a:graphicFrameLocks noGrp="1"/>
          </p:cNvGraphicFramePr>
          <p:nvPr>
            <p:ph idx="1"/>
            <p:extLst>
              <p:ext uri="{D42A27DB-BD31-4B8C-83A1-F6EECF244321}">
                <p14:modId xmlns:p14="http://schemas.microsoft.com/office/powerpoint/2010/main" val="2315596089"/>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42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1698171"/>
            <a:ext cx="3962061" cy="4516360"/>
          </a:xfrm>
        </p:spPr>
        <p:txBody>
          <a:bodyPr anchor="t">
            <a:normAutofit/>
          </a:bodyPr>
          <a:lstStyle/>
          <a:p>
            <a:pPr algn="just"/>
            <a:r>
              <a:rPr lang="es-ES_tradnl" sz="3600" b="1" dirty="0">
                <a:latin typeface="Arial" charset="0"/>
                <a:ea typeface="Arial" charset="0"/>
                <a:cs typeface="Arial" charset="0"/>
              </a:rPr>
              <a:t>10. </a:t>
            </a:r>
            <a:r>
              <a:rPr lang="es-ES_tradnl" sz="1600" b="1" dirty="0">
                <a:latin typeface="Arial" charset="0"/>
                <a:ea typeface="Arial" charset="0"/>
                <a:cs typeface="Arial" charset="0"/>
              </a:rPr>
              <a:t>Justificación de la actividad, dar respuesta a preguntas guía, necesidades del grupo, objetivos, etc. </a:t>
            </a:r>
            <a:endParaRPr lang="es-ES_tradnl" sz="3600" b="1" dirty="0">
              <a:latin typeface="Arial" charset="0"/>
              <a:ea typeface="Arial" charset="0"/>
              <a:cs typeface="Arial" charset="0"/>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p:cNvSpPr>
            <a:spLocks noGrp="1"/>
          </p:cNvSpPr>
          <p:nvPr>
            <p:ph idx="1"/>
          </p:nvPr>
        </p:nvSpPr>
        <p:spPr>
          <a:xfrm>
            <a:off x="4954316" y="1170819"/>
            <a:ext cx="6478513" cy="4516361"/>
          </a:xfrm>
        </p:spPr>
        <p:txBody>
          <a:bodyPr>
            <a:normAutofit lnSpcReduction="10000"/>
          </a:bodyPr>
          <a:lstStyle/>
          <a:p>
            <a:pPr algn="just">
              <a:lnSpc>
                <a:spcPct val="150000"/>
              </a:lnSpc>
            </a:pPr>
            <a:r>
              <a:rPr lang="es-ES" sz="2000" dirty="0">
                <a:latin typeface="Arial" charset="0"/>
                <a:ea typeface="Arial" charset="0"/>
                <a:cs typeface="Arial" charset="0"/>
              </a:rPr>
              <a:t>Como el Estado de México es la entidad donde se ejerce mayor violencia emocional, económica, física y sexual hacia una mujer por parte de su pareja (53.3% de los casos), los alumnos de sexto año de bachillerato del Centro Escolar del Tepeyac, ubicado en el municipio de Naucalpan, han decidido que se concientice a la comunidad educativa de la problemática que representa el machismo como promotor y detonador de la violencia contra las mujeres.</a:t>
            </a:r>
            <a:endParaRPr lang="es-ES_tradnl" sz="2000" dirty="0">
              <a:latin typeface="Arial" charset="0"/>
              <a:ea typeface="Arial" charset="0"/>
              <a:cs typeface="Arial" charset="0"/>
            </a:endParaRPr>
          </a:p>
          <a:p>
            <a:endParaRPr lang="es-ES_tradnl"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5231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10. Descripción de apertura de la actividad. Pasos y organización del grupo.</a:t>
            </a:r>
            <a:endParaRPr lang="en-US" sz="3600" kern="1200">
              <a:solidFill>
                <a:schemeClr val="tx1"/>
              </a:solidFill>
              <a:latin typeface="+mj-lt"/>
              <a:ea typeface="+mj-ea"/>
              <a:cs typeface="+mj-cs"/>
            </a:endParaRPr>
          </a:p>
        </p:txBody>
      </p:sp>
      <p:sp>
        <p:nvSpPr>
          <p:cNvPr id="2" name="Rectángulo 1"/>
          <p:cNvSpPr/>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1. DEFINIR LAS PREGUNTAS QUE SE APLICARÍAN EN LA ENCUESTA.</a:t>
            </a:r>
          </a:p>
          <a:p>
            <a:pPr indent="-228600">
              <a:lnSpc>
                <a:spcPct val="90000"/>
              </a:lnSpc>
              <a:spcAft>
                <a:spcPts val="600"/>
              </a:spcAft>
              <a:buFont typeface="Arial" panose="020B0604020202020204" pitchFamily="34" charset="0"/>
              <a:buChar char="•"/>
            </a:pPr>
            <a:r>
              <a:rPr lang="en-US" sz="1700"/>
              <a:t>2. ELABORAR LAS PAPELETAS PARA LA ENCUESTA.</a:t>
            </a:r>
          </a:p>
          <a:p>
            <a:pPr indent="-228600">
              <a:lnSpc>
                <a:spcPct val="90000"/>
              </a:lnSpc>
              <a:spcAft>
                <a:spcPts val="600"/>
              </a:spcAft>
              <a:buFont typeface="Arial" panose="020B0604020202020204" pitchFamily="34" charset="0"/>
              <a:buChar char="•"/>
            </a:pPr>
            <a:r>
              <a:rPr lang="en-US" sz="1700"/>
              <a:t>3. HACER LAS URNAS DONDE SE DEPOSITARÍAN LAS PAPELETAS.</a:t>
            </a:r>
          </a:p>
          <a:p>
            <a:pPr indent="-228600">
              <a:lnSpc>
                <a:spcPct val="90000"/>
              </a:lnSpc>
              <a:spcAft>
                <a:spcPts val="600"/>
              </a:spcAft>
              <a:buFont typeface="Arial" panose="020B0604020202020204" pitchFamily="34" charset="0"/>
              <a:buChar char="•"/>
            </a:pPr>
            <a:r>
              <a:rPr lang="en-US" sz="1700"/>
              <a:t>4. APLICAR LA ENCUESTA EN LOS SALONES DE BACHILLERATO</a:t>
            </a:r>
          </a:p>
          <a:p>
            <a:pPr indent="-228600">
              <a:lnSpc>
                <a:spcPct val="90000"/>
              </a:lnSpc>
              <a:spcAft>
                <a:spcPts val="600"/>
              </a:spcAft>
              <a:buFont typeface="Arial" panose="020B0604020202020204" pitchFamily="34" charset="0"/>
              <a:buChar char="•"/>
            </a:pPr>
            <a:r>
              <a:rPr lang="en-US" sz="1700"/>
              <a:t>5. CONSTRUIR EL TENDEDERO </a:t>
            </a:r>
          </a:p>
          <a:p>
            <a:pPr indent="-228600">
              <a:lnSpc>
                <a:spcPct val="90000"/>
              </a:lnSpc>
              <a:spcAft>
                <a:spcPts val="600"/>
              </a:spcAft>
              <a:buFont typeface="Arial" panose="020B0604020202020204" pitchFamily="34" charset="0"/>
              <a:buChar char="•"/>
            </a:pPr>
            <a:r>
              <a:rPr lang="en-US" sz="1700"/>
              <a:t>6. MONTAR EL TENDEDERO </a:t>
            </a:r>
          </a:p>
          <a:p>
            <a:pPr indent="-228600">
              <a:lnSpc>
                <a:spcPct val="90000"/>
              </a:lnSpc>
              <a:spcAft>
                <a:spcPts val="600"/>
              </a:spcAft>
              <a:buFont typeface="Arial" panose="020B0604020202020204" pitchFamily="34" charset="0"/>
              <a:buChar char="•"/>
            </a:pPr>
            <a:r>
              <a:rPr lang="en-US" sz="1700"/>
              <a:t>7. TENDER LAS PAPELETAS CLASIFICADAS POR PREGUNTAS</a:t>
            </a:r>
          </a:p>
          <a:p>
            <a:pPr indent="-228600">
              <a:lnSpc>
                <a:spcPct val="90000"/>
              </a:lnSpc>
              <a:spcAft>
                <a:spcPts val="600"/>
              </a:spcAft>
              <a:buFont typeface="Arial" panose="020B0604020202020204" pitchFamily="34" charset="0"/>
              <a:buChar char="•"/>
            </a:pPr>
            <a:r>
              <a:rPr lang="en-US" sz="1700"/>
              <a:t>8. EXHIBIR EL TENDEDERO ANTE LA COMUNIDAD EDUCATIVA INCLUIDOS PADRES DE FAMILIA DURANTE TRES DÍAS</a:t>
            </a:r>
          </a:p>
          <a:p>
            <a:pPr indent="-228600">
              <a:lnSpc>
                <a:spcPct val="90000"/>
              </a:lnSpc>
              <a:spcAft>
                <a:spcPts val="600"/>
              </a:spcAft>
              <a:buFont typeface="Arial" panose="020B0604020202020204" pitchFamily="34" charset="0"/>
              <a:buChar char="•"/>
            </a:pPr>
            <a:r>
              <a:rPr lang="en-US" sz="1700"/>
              <a:t>9. RETIRAR EL TENDEDERO , CLASIFICAR LAS PAPELETAS </a:t>
            </a:r>
          </a:p>
          <a:p>
            <a:pPr indent="-228600">
              <a:lnSpc>
                <a:spcPct val="90000"/>
              </a:lnSpc>
              <a:spcAft>
                <a:spcPts val="600"/>
              </a:spcAft>
              <a:buFont typeface="Arial" panose="020B0604020202020204" pitchFamily="34" charset="0"/>
              <a:buChar char="•"/>
            </a:pPr>
            <a:r>
              <a:rPr lang="en-US" sz="1700"/>
              <a:t>10. CLASIFICAR LAS RESPUESTAS EN LAS PAPELETAS</a:t>
            </a:r>
          </a:p>
          <a:p>
            <a:pPr indent="-228600">
              <a:lnSpc>
                <a:spcPct val="90000"/>
              </a:lnSpc>
              <a:spcAft>
                <a:spcPts val="600"/>
              </a:spcAft>
              <a:buFont typeface="Arial" panose="020B0604020202020204" pitchFamily="34" charset="0"/>
              <a:buChar char="•"/>
            </a:pPr>
            <a:r>
              <a:rPr lang="en-US" sz="1700"/>
              <a:t>11. VACIAR DATOS Y ELABORAR ESTADÍSTICA</a:t>
            </a:r>
          </a:p>
          <a:p>
            <a:pPr indent="-228600">
              <a:lnSpc>
                <a:spcPct val="90000"/>
              </a:lnSpc>
              <a:spcAft>
                <a:spcPts val="600"/>
              </a:spcAft>
              <a:buFont typeface="Arial" panose="020B0604020202020204" pitchFamily="34" charset="0"/>
              <a:buChar char="•"/>
            </a:pPr>
            <a:r>
              <a:rPr lang="en-US" sz="1700"/>
              <a:t>12. INTERPRETAR DATOS</a:t>
            </a:r>
          </a:p>
          <a:p>
            <a:pPr indent="-228600">
              <a:lnSpc>
                <a:spcPct val="90000"/>
              </a:lnSpc>
              <a:spcAft>
                <a:spcPts val="600"/>
              </a:spcAft>
              <a:buFont typeface="Arial" panose="020B0604020202020204" pitchFamily="34" charset="0"/>
              <a:buChar char="•"/>
            </a:pPr>
            <a:r>
              <a:rPr lang="en-US" sz="1700"/>
              <a:t>13. ANÁLISIS DE DATOS</a:t>
            </a:r>
          </a:p>
          <a:p>
            <a:pPr indent="-228600">
              <a:lnSpc>
                <a:spcPct val="90000"/>
              </a:lnSpc>
              <a:spcAft>
                <a:spcPts val="600"/>
              </a:spcAft>
              <a:buFont typeface="Arial" panose="020B0604020202020204" pitchFamily="34" charset="0"/>
              <a:buChar char="•"/>
            </a:pPr>
            <a:r>
              <a:rPr lang="en-US" sz="1700"/>
              <a:t>14. GENERAR CONCLUSIONES SOBRE EL TEMA</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245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AEFBB0F4-A4E3-473D-9E63-82C31A1AE4EF}"/>
              </a:ext>
            </a:extLst>
          </p:cNvPr>
          <p:cNvSpPr>
            <a:spLocks noGrp="1"/>
          </p:cNvSpPr>
          <p:nvPr>
            <p:ph type="ctrTitle"/>
          </p:nvPr>
        </p:nvSpPr>
        <p:spPr>
          <a:xfrm>
            <a:off x="526073" y="489439"/>
            <a:ext cx="11139854" cy="930447"/>
          </a:xfrm>
        </p:spPr>
        <p:txBody>
          <a:bodyPr>
            <a:normAutofit/>
          </a:bodyPr>
          <a:lstStyle/>
          <a:p>
            <a:r>
              <a:rPr lang="es-MX" sz="5400">
                <a:solidFill>
                  <a:schemeClr val="bg1"/>
                </a:solidFill>
              </a:rPr>
              <a:t>Participantes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a 3">
            <a:extLst>
              <a:ext uri="{FF2B5EF4-FFF2-40B4-BE49-F238E27FC236}">
                <a16:creationId xmlns:a16="http://schemas.microsoft.com/office/drawing/2014/main" id="{2F144B36-428B-44EE-8070-7D573E2EF6BD}"/>
              </a:ext>
            </a:extLst>
          </p:cNvPr>
          <p:cNvGraphicFramePr>
            <a:graphicFrameLocks noGrp="1"/>
          </p:cNvGraphicFramePr>
          <p:nvPr>
            <p:extLst>
              <p:ext uri="{D42A27DB-BD31-4B8C-83A1-F6EECF244321}">
                <p14:modId xmlns:p14="http://schemas.microsoft.com/office/powerpoint/2010/main" val="640144874"/>
              </p:ext>
            </p:extLst>
          </p:nvPr>
        </p:nvGraphicFramePr>
        <p:xfrm>
          <a:off x="320040" y="2822423"/>
          <a:ext cx="11496822" cy="3207875"/>
        </p:xfrm>
        <a:graphic>
          <a:graphicData uri="http://schemas.openxmlformats.org/drawingml/2006/table">
            <a:tbl>
              <a:tblPr firstRow="1" bandRow="1">
                <a:tableStyleId>{3C2FFA5D-87B4-456A-9821-1D502468CF0F}</a:tableStyleId>
              </a:tblPr>
              <a:tblGrid>
                <a:gridCol w="5748411">
                  <a:extLst>
                    <a:ext uri="{9D8B030D-6E8A-4147-A177-3AD203B41FA5}">
                      <a16:colId xmlns:a16="http://schemas.microsoft.com/office/drawing/2014/main" val="205186845"/>
                    </a:ext>
                  </a:extLst>
                </a:gridCol>
                <a:gridCol w="5748411">
                  <a:extLst>
                    <a:ext uri="{9D8B030D-6E8A-4147-A177-3AD203B41FA5}">
                      <a16:colId xmlns:a16="http://schemas.microsoft.com/office/drawing/2014/main" val="2995826121"/>
                    </a:ext>
                  </a:extLst>
                </a:gridCol>
              </a:tblGrid>
              <a:tr h="666251">
                <a:tc>
                  <a:txBody>
                    <a:bodyPr/>
                    <a:lstStyle/>
                    <a:p>
                      <a:pPr algn="ctr"/>
                      <a:r>
                        <a:rPr lang="es-MX" sz="3200"/>
                        <a:t>Maestros participantes</a:t>
                      </a:r>
                      <a:endParaRPr lang="es-MX" sz="3200" b="1"/>
                    </a:p>
                  </a:txBody>
                  <a:tcPr marL="123380" marR="123380" marT="61690" marB="61690"/>
                </a:tc>
                <a:tc>
                  <a:txBody>
                    <a:bodyPr/>
                    <a:lstStyle/>
                    <a:p>
                      <a:pPr algn="ctr"/>
                      <a:r>
                        <a:rPr lang="es-MX" sz="3200"/>
                        <a:t>Asignaturas</a:t>
                      </a:r>
                      <a:endParaRPr lang="es-MX" sz="3200" b="1"/>
                    </a:p>
                  </a:txBody>
                  <a:tcPr marL="123380" marR="123380" marT="61690" marB="61690"/>
                </a:tc>
                <a:extLst>
                  <a:ext uri="{0D108BD9-81ED-4DB2-BD59-A6C34878D82A}">
                    <a16:rowId xmlns:a16="http://schemas.microsoft.com/office/drawing/2014/main" val="4270009942"/>
                  </a:ext>
                </a:extLst>
              </a:tr>
              <a:tr h="913011">
                <a:tc>
                  <a:txBody>
                    <a:bodyPr/>
                    <a:lstStyle/>
                    <a:p>
                      <a:r>
                        <a:rPr lang="es-MX" sz="2400"/>
                        <a:t>Norma Angélica Moyers Alonso</a:t>
                      </a:r>
                    </a:p>
                  </a:txBody>
                  <a:tcPr marL="123380" marR="123380" marT="61690" marB="61690"/>
                </a:tc>
                <a:tc>
                  <a:txBody>
                    <a:bodyPr/>
                    <a:lstStyle/>
                    <a:p>
                      <a:r>
                        <a:rPr lang="es-MX" sz="2400"/>
                        <a:t>Problemas Políticos y Sociales de México</a:t>
                      </a:r>
                    </a:p>
                  </a:txBody>
                  <a:tcPr marL="123380" marR="123380" marT="61690" marB="61690"/>
                </a:tc>
                <a:extLst>
                  <a:ext uri="{0D108BD9-81ED-4DB2-BD59-A6C34878D82A}">
                    <a16:rowId xmlns:a16="http://schemas.microsoft.com/office/drawing/2014/main" val="155610983"/>
                  </a:ext>
                </a:extLst>
              </a:tr>
              <a:tr h="542871">
                <a:tc>
                  <a:txBody>
                    <a:bodyPr/>
                    <a:lstStyle/>
                    <a:p>
                      <a:r>
                        <a:rPr lang="es-MX" sz="2400"/>
                        <a:t>José Manuel Perabeles</a:t>
                      </a:r>
                    </a:p>
                  </a:txBody>
                  <a:tcPr marL="123380" marR="123380" marT="61690" marB="61690"/>
                </a:tc>
                <a:tc>
                  <a:txBody>
                    <a:bodyPr/>
                    <a:lstStyle/>
                    <a:p>
                      <a:r>
                        <a:rPr lang="es-MX" sz="2400"/>
                        <a:t>Derecho</a:t>
                      </a:r>
                    </a:p>
                  </a:txBody>
                  <a:tcPr marL="123380" marR="123380" marT="61690" marB="61690"/>
                </a:tc>
                <a:extLst>
                  <a:ext uri="{0D108BD9-81ED-4DB2-BD59-A6C34878D82A}">
                    <a16:rowId xmlns:a16="http://schemas.microsoft.com/office/drawing/2014/main" val="2545835023"/>
                  </a:ext>
                </a:extLst>
              </a:tr>
              <a:tr h="542871">
                <a:tc>
                  <a:txBody>
                    <a:bodyPr/>
                    <a:lstStyle/>
                    <a:p>
                      <a:r>
                        <a:rPr lang="es-MX" sz="2400"/>
                        <a:t>Gabriela Sobrado</a:t>
                      </a:r>
                    </a:p>
                  </a:txBody>
                  <a:tcPr marL="123380" marR="123380" marT="61690" marB="61690"/>
                </a:tc>
                <a:tc>
                  <a:txBody>
                    <a:bodyPr/>
                    <a:lstStyle/>
                    <a:p>
                      <a:r>
                        <a:rPr lang="es-MX" sz="2400"/>
                        <a:t>Contabilidad y Administración</a:t>
                      </a:r>
                    </a:p>
                  </a:txBody>
                  <a:tcPr marL="123380" marR="123380" marT="61690" marB="61690"/>
                </a:tc>
                <a:extLst>
                  <a:ext uri="{0D108BD9-81ED-4DB2-BD59-A6C34878D82A}">
                    <a16:rowId xmlns:a16="http://schemas.microsoft.com/office/drawing/2014/main" val="4240338697"/>
                  </a:ext>
                </a:extLst>
              </a:tr>
              <a:tr h="542871">
                <a:tc>
                  <a:txBody>
                    <a:bodyPr/>
                    <a:lstStyle/>
                    <a:p>
                      <a:r>
                        <a:rPr lang="es-MX" sz="2400"/>
                        <a:t>Josefa Aliseda Gallego</a:t>
                      </a:r>
                    </a:p>
                  </a:txBody>
                  <a:tcPr marL="123380" marR="123380" marT="61690" marB="61690"/>
                </a:tc>
                <a:tc>
                  <a:txBody>
                    <a:bodyPr/>
                    <a:lstStyle/>
                    <a:p>
                      <a:r>
                        <a:rPr lang="es-MX" sz="2400"/>
                        <a:t>Literatura Mexicana e Iberoamericana</a:t>
                      </a:r>
                    </a:p>
                  </a:txBody>
                  <a:tcPr marL="123380" marR="123380" marT="61690" marB="61690"/>
                </a:tc>
                <a:extLst>
                  <a:ext uri="{0D108BD9-81ED-4DB2-BD59-A6C34878D82A}">
                    <a16:rowId xmlns:a16="http://schemas.microsoft.com/office/drawing/2014/main" val="860543314"/>
                  </a:ext>
                </a:extLst>
              </a:tr>
            </a:tbl>
          </a:graphicData>
        </a:graphic>
      </p:graphicFrame>
    </p:spTree>
    <p:extLst>
      <p:ext uri="{BB962C8B-B14F-4D97-AF65-F5344CB8AC3E}">
        <p14:creationId xmlns:p14="http://schemas.microsoft.com/office/powerpoint/2010/main" val="426068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600" b="1" dirty="0">
                <a:latin typeface="Arial" charset="0"/>
                <a:ea typeface="Arial" charset="0"/>
                <a:cs typeface="Arial" charset="0"/>
              </a:rPr>
              <a:t>10. Descripción del desarrollo de la actividad. Pasos y organización del grupo</a:t>
            </a:r>
            <a:endParaRPr lang="es-ES_tradnl" sz="3600" dirty="0"/>
          </a:p>
        </p:txBody>
      </p:sp>
      <p:sp>
        <p:nvSpPr>
          <p:cNvPr id="3" name="Marcador de contenido 2"/>
          <p:cNvSpPr>
            <a:spLocks noGrp="1"/>
          </p:cNvSpPr>
          <p:nvPr>
            <p:ph idx="1"/>
          </p:nvPr>
        </p:nvSpPr>
        <p:spPr>
          <a:xfrm>
            <a:off x="643467" y="1782981"/>
            <a:ext cx="10905066" cy="4393982"/>
          </a:xfrm>
        </p:spPr>
        <p:txBody>
          <a:bodyPr>
            <a:normAutofit/>
          </a:bodyPr>
          <a:lstStyle/>
          <a:p>
            <a:r>
              <a:rPr lang="es-ES_tradnl" sz="2000">
                <a:latin typeface="Arial" charset="0"/>
                <a:ea typeface="Arial" charset="0"/>
                <a:cs typeface="Arial" charset="0"/>
              </a:rPr>
              <a:t>5.CONSTRUIR EL TENDEDERO </a:t>
            </a:r>
          </a:p>
          <a:p>
            <a:r>
              <a:rPr lang="es-ES_tradnl" sz="2000">
                <a:latin typeface="Arial" charset="0"/>
                <a:ea typeface="Arial" charset="0"/>
                <a:cs typeface="Arial" charset="0"/>
              </a:rPr>
              <a:t>6. MONTAR EL TENDEDERO </a:t>
            </a:r>
          </a:p>
          <a:p>
            <a:r>
              <a:rPr lang="es-ES_tradnl" sz="2000">
                <a:latin typeface="Arial" charset="0"/>
                <a:ea typeface="Arial" charset="0"/>
                <a:cs typeface="Arial" charset="0"/>
              </a:rPr>
              <a:t>7. TENDER LAS PAPELETAS CLASIFICADAS POR PREGUNTAS</a:t>
            </a:r>
          </a:p>
          <a:p>
            <a:r>
              <a:rPr lang="es-ES_tradnl" sz="2000">
                <a:latin typeface="Arial" charset="0"/>
                <a:ea typeface="Arial" charset="0"/>
                <a:cs typeface="Arial" charset="0"/>
              </a:rPr>
              <a:t>8. EXHIBIR EL TENDEDERO ANTE LA COMUNIDAD EDUCATIVA INCLUIDOS PADRES DE FAMILIA DURANTE TRES DÍAS</a:t>
            </a:r>
          </a:p>
          <a:p>
            <a:endParaRPr lang="es-ES_tradnl"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85708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10.  Descripción del cierre de la actividad. Pasos y organización del grupo</a:t>
            </a:r>
            <a:endParaRPr lang="en-US" sz="3600" kern="1200">
              <a:solidFill>
                <a:schemeClr val="tx1"/>
              </a:solidFill>
              <a:latin typeface="+mj-lt"/>
              <a:ea typeface="+mj-ea"/>
              <a:cs typeface="+mj-cs"/>
            </a:endParaRPr>
          </a:p>
        </p:txBody>
      </p:sp>
      <p:sp>
        <p:nvSpPr>
          <p:cNvPr id="3" name="Rectángulo 2"/>
          <p:cNvSpPr/>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9. RETIRAR EL TENDEDERO , CLASIFICAR LAS PAPELETAS </a:t>
            </a:r>
          </a:p>
          <a:p>
            <a:pPr indent="-228600">
              <a:lnSpc>
                <a:spcPct val="90000"/>
              </a:lnSpc>
              <a:spcAft>
                <a:spcPts val="600"/>
              </a:spcAft>
              <a:buFont typeface="Arial" panose="020B0604020202020204" pitchFamily="34" charset="0"/>
              <a:buChar char="•"/>
            </a:pPr>
            <a:r>
              <a:rPr lang="en-US" sz="2000"/>
              <a:t>10. CLASIFICAR LAS RESPUESTAS EN LAS PAPELETAS</a:t>
            </a:r>
          </a:p>
          <a:p>
            <a:pPr indent="-228600">
              <a:lnSpc>
                <a:spcPct val="90000"/>
              </a:lnSpc>
              <a:spcAft>
                <a:spcPts val="600"/>
              </a:spcAft>
              <a:buFont typeface="Arial" panose="020B0604020202020204" pitchFamily="34" charset="0"/>
              <a:buChar char="•"/>
            </a:pPr>
            <a:r>
              <a:rPr lang="en-US" sz="2000"/>
              <a:t>11. VACIAR DATOS Y ELABORAR ESTADÍSTICA</a:t>
            </a:r>
          </a:p>
          <a:p>
            <a:pPr indent="-228600">
              <a:lnSpc>
                <a:spcPct val="90000"/>
              </a:lnSpc>
              <a:spcAft>
                <a:spcPts val="600"/>
              </a:spcAft>
              <a:buFont typeface="Arial" panose="020B0604020202020204" pitchFamily="34" charset="0"/>
              <a:buChar char="•"/>
            </a:pPr>
            <a:r>
              <a:rPr lang="en-US" sz="2000"/>
              <a:t>12. INTERPRETAR DATOS</a:t>
            </a:r>
          </a:p>
          <a:p>
            <a:pPr indent="-228600">
              <a:lnSpc>
                <a:spcPct val="90000"/>
              </a:lnSpc>
              <a:spcAft>
                <a:spcPts val="600"/>
              </a:spcAft>
              <a:buFont typeface="Arial" panose="020B0604020202020204" pitchFamily="34" charset="0"/>
              <a:buChar char="•"/>
            </a:pPr>
            <a:r>
              <a:rPr lang="en-US" sz="2000"/>
              <a:t>13. ANÁLISIS DE DATOS</a:t>
            </a:r>
          </a:p>
          <a:p>
            <a:pPr indent="-228600">
              <a:lnSpc>
                <a:spcPct val="90000"/>
              </a:lnSpc>
              <a:spcAft>
                <a:spcPts val="600"/>
              </a:spcAft>
              <a:buFont typeface="Arial" panose="020B0604020202020204" pitchFamily="34" charset="0"/>
              <a:buChar char="•"/>
            </a:pPr>
            <a:r>
              <a:rPr lang="en-US" sz="2000"/>
              <a:t>14. GENERAR CONCLUSIONES SOBRE EL TEMA</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644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Isosceles Triangle 38">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ectangle 44">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Rectángulo 1"/>
          <p:cNvSpPr/>
          <p:nvPr/>
        </p:nvSpPr>
        <p:spPr>
          <a:xfrm>
            <a:off x="-250991" y="47258"/>
            <a:ext cx="12286109"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080808"/>
                </a:solidFill>
                <a:latin typeface="+mj-lt"/>
                <a:ea typeface="+mj-ea"/>
                <a:cs typeface="+mj-cs"/>
              </a:rPr>
              <a:t>10. </a:t>
            </a:r>
            <a:r>
              <a:rPr lang="en-US" sz="3600" b="1" kern="1200" dirty="0" err="1">
                <a:solidFill>
                  <a:srgbClr val="080808"/>
                </a:solidFill>
                <a:latin typeface="+mj-lt"/>
                <a:ea typeface="+mj-ea"/>
                <a:cs typeface="+mj-cs"/>
              </a:rPr>
              <a:t>Descripción</a:t>
            </a:r>
            <a:r>
              <a:rPr lang="en-US" sz="3600" b="1" kern="1200" dirty="0">
                <a:solidFill>
                  <a:srgbClr val="080808"/>
                </a:solidFill>
                <a:latin typeface="+mj-lt"/>
                <a:ea typeface="+mj-ea"/>
                <a:cs typeface="+mj-cs"/>
              </a:rPr>
              <a:t> de lo que se </a:t>
            </a:r>
            <a:r>
              <a:rPr lang="en-US" sz="3600" b="1" kern="1200" dirty="0" err="1">
                <a:solidFill>
                  <a:srgbClr val="080808"/>
                </a:solidFill>
                <a:latin typeface="+mj-lt"/>
                <a:ea typeface="+mj-ea"/>
                <a:cs typeface="+mj-cs"/>
              </a:rPr>
              <a:t>hará</a:t>
            </a:r>
            <a:r>
              <a:rPr lang="en-US" sz="3600" b="1" kern="1200" dirty="0">
                <a:solidFill>
                  <a:srgbClr val="080808"/>
                </a:solidFill>
                <a:latin typeface="+mj-lt"/>
                <a:ea typeface="+mj-ea"/>
                <a:cs typeface="+mj-cs"/>
              </a:rPr>
              <a:t> con los </a:t>
            </a:r>
            <a:r>
              <a:rPr lang="en-US" sz="3600" b="1" kern="1200" dirty="0" err="1">
                <a:solidFill>
                  <a:srgbClr val="080808"/>
                </a:solidFill>
                <a:latin typeface="+mj-lt"/>
                <a:ea typeface="+mj-ea"/>
                <a:cs typeface="+mj-cs"/>
              </a:rPr>
              <a:t>resultados</a:t>
            </a:r>
            <a:r>
              <a:rPr lang="en-US" sz="3600" b="1" kern="1200" dirty="0">
                <a:solidFill>
                  <a:srgbClr val="080808"/>
                </a:solidFill>
                <a:latin typeface="+mj-lt"/>
                <a:ea typeface="+mj-ea"/>
                <a:cs typeface="+mj-cs"/>
              </a:rPr>
              <a:t> de la </a:t>
            </a:r>
            <a:r>
              <a:rPr lang="en-US" sz="3600" b="1" kern="1200" dirty="0" err="1">
                <a:solidFill>
                  <a:srgbClr val="080808"/>
                </a:solidFill>
                <a:latin typeface="+mj-lt"/>
                <a:ea typeface="+mj-ea"/>
                <a:cs typeface="+mj-cs"/>
              </a:rPr>
              <a:t>actividad</a:t>
            </a:r>
            <a:endParaRPr lang="en-US" sz="3600" kern="1200" dirty="0">
              <a:solidFill>
                <a:srgbClr val="080808"/>
              </a:solidFill>
              <a:latin typeface="+mj-lt"/>
              <a:ea typeface="+mj-ea"/>
              <a:cs typeface="+mj-cs"/>
            </a:endParaRPr>
          </a:p>
        </p:txBody>
      </p:sp>
      <p:sp>
        <p:nvSpPr>
          <p:cNvPr id="49" name="Rectangle 48">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ángulo 2"/>
          <p:cNvSpPr/>
          <p:nvPr/>
        </p:nvSpPr>
        <p:spPr>
          <a:xfrm>
            <a:off x="2890546" y="3122165"/>
            <a:ext cx="7964208" cy="461665"/>
          </a:xfrm>
          <a:prstGeom prst="rect">
            <a:avLst/>
          </a:prstGeom>
        </p:spPr>
        <p:txBody>
          <a:bodyPr wrap="square">
            <a:spAutoFit/>
          </a:bodyPr>
          <a:lstStyle/>
          <a:p>
            <a:pPr>
              <a:spcAft>
                <a:spcPts val="600"/>
              </a:spcAft>
            </a:pPr>
            <a:r>
              <a:rPr lang="es-ES_tradnl" dirty="0">
                <a:latin typeface="Arial" charset="0"/>
                <a:ea typeface="Arial" charset="0"/>
                <a:cs typeface="Arial" charset="0"/>
              </a:rPr>
              <a:t>15. </a:t>
            </a:r>
            <a:r>
              <a:rPr lang="es-ES_tradnl" sz="2400" dirty="0">
                <a:latin typeface="Arial" charset="0"/>
                <a:ea typeface="Arial" charset="0"/>
                <a:cs typeface="Arial" charset="0"/>
              </a:rPr>
              <a:t>DISEÑAR CAMPAÑA CONCIENTIZADORA</a:t>
            </a:r>
          </a:p>
        </p:txBody>
      </p:sp>
    </p:spTree>
    <p:extLst>
      <p:ext uri="{BB962C8B-B14F-4D97-AF65-F5344CB8AC3E}">
        <p14:creationId xmlns:p14="http://schemas.microsoft.com/office/powerpoint/2010/main" val="1428413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464492" y="1698170"/>
            <a:ext cx="3962061" cy="4516360"/>
          </a:xfrm>
          <a:prstGeom prst="rect">
            <a:avLst/>
          </a:prstGeom>
        </p:spPr>
        <p:txBody>
          <a:bodyPr vert="horz" lIns="91440" tIns="45720" rIns="91440" bIns="45720" rtlCol="0" anchor="t">
            <a:normAutofit/>
          </a:bodyPr>
          <a:lstStyle/>
          <a:p>
            <a:pPr algn="just">
              <a:lnSpc>
                <a:spcPct val="90000"/>
              </a:lnSpc>
              <a:spcBef>
                <a:spcPct val="0"/>
              </a:spcBef>
              <a:spcAft>
                <a:spcPts val="600"/>
              </a:spcAft>
            </a:pPr>
            <a:r>
              <a:rPr lang="en-US" sz="3600" b="1" kern="1200" dirty="0">
                <a:solidFill>
                  <a:schemeClr val="tx1"/>
                </a:solidFill>
                <a:latin typeface="+mj-lt"/>
                <a:ea typeface="+mj-ea"/>
                <a:cs typeface="+mj-cs"/>
              </a:rPr>
              <a:t>10. </a:t>
            </a:r>
            <a:r>
              <a:rPr lang="en-US" sz="2400" b="1" kern="1200" dirty="0" err="1">
                <a:solidFill>
                  <a:schemeClr val="tx1"/>
                </a:solidFill>
                <a:latin typeface="+mj-lt"/>
                <a:ea typeface="+mj-ea"/>
                <a:cs typeface="+mj-cs"/>
              </a:rPr>
              <a:t>Análisis</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Contrastación</a:t>
            </a:r>
            <a:r>
              <a:rPr lang="en-US" sz="2400" b="1" kern="1200" dirty="0">
                <a:solidFill>
                  <a:schemeClr val="tx1"/>
                </a:solidFill>
                <a:latin typeface="+mj-lt"/>
                <a:ea typeface="+mj-ea"/>
                <a:cs typeface="+mj-cs"/>
              </a:rPr>
              <a:t> de lo </a:t>
            </a:r>
            <a:r>
              <a:rPr lang="en-US" sz="2400" b="1" kern="1200" dirty="0" err="1">
                <a:solidFill>
                  <a:schemeClr val="tx1"/>
                </a:solidFill>
                <a:latin typeface="+mj-lt"/>
                <a:ea typeface="+mj-ea"/>
                <a:cs typeface="+mj-cs"/>
              </a:rPr>
              <a:t>esperado</a:t>
            </a:r>
            <a:r>
              <a:rPr lang="en-US" sz="2400" b="1" kern="1200" dirty="0">
                <a:solidFill>
                  <a:schemeClr val="tx1"/>
                </a:solidFill>
                <a:latin typeface="+mj-lt"/>
                <a:ea typeface="+mj-ea"/>
                <a:cs typeface="+mj-cs"/>
              </a:rPr>
              <a:t> y lo </a:t>
            </a:r>
            <a:r>
              <a:rPr lang="en-US" sz="2400" b="1" kern="1200" dirty="0" err="1">
                <a:solidFill>
                  <a:schemeClr val="tx1"/>
                </a:solidFill>
                <a:latin typeface="+mj-lt"/>
                <a:ea typeface="+mj-ea"/>
                <a:cs typeface="+mj-cs"/>
              </a:rPr>
              <a:t>sucedido</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Aspectos</a:t>
            </a:r>
            <a:r>
              <a:rPr lang="en-US" sz="2400" b="1" kern="1200" dirty="0">
                <a:solidFill>
                  <a:schemeClr val="tx1"/>
                </a:solidFill>
                <a:latin typeface="+mj-lt"/>
                <a:ea typeface="+mj-ea"/>
                <a:cs typeface="+mj-cs"/>
              </a:rPr>
              <a:t> a </a:t>
            </a:r>
            <a:r>
              <a:rPr lang="en-US" sz="2400" b="1" kern="1200" dirty="0" err="1">
                <a:solidFill>
                  <a:schemeClr val="tx1"/>
                </a:solidFill>
                <a:latin typeface="+mj-lt"/>
                <a:ea typeface="+mj-ea"/>
                <a:cs typeface="+mj-cs"/>
              </a:rPr>
              <a:t>mejorar</a:t>
            </a:r>
            <a:endParaRPr lang="en-US" sz="3600" kern="1200" dirty="0">
              <a:solidFill>
                <a:schemeClr val="tx1"/>
              </a:solidFill>
              <a:latin typeface="+mj-lt"/>
              <a:ea typeface="+mj-ea"/>
              <a:cs typeface="+mj-cs"/>
            </a:endParaRPr>
          </a:p>
        </p:txBody>
      </p:sp>
      <p:sp>
        <p:nvSpPr>
          <p:cNvPr id="23"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uadroTexto 2"/>
          <p:cNvSpPr txBox="1"/>
          <p:nvPr/>
        </p:nvSpPr>
        <p:spPr>
          <a:xfrm>
            <a:off x="5070020" y="1698170"/>
            <a:ext cx="6478513" cy="4516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Al realizar esta actividad los titulares de las asignaturas involucradas, nos dimos cuenta de que a partir de todas estas disciplinas podemos abordar el tema del machismo desde los diferentes puntos de vista, es decir, desde la interdisciplinariedad, pues cada uno de nosotros aportó preguntas muy puntuales sobre el tema.</a:t>
            </a:r>
          </a:p>
        </p:txBody>
      </p:sp>
      <p:sp>
        <p:nvSpPr>
          <p:cNvPr id="27"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14459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mj-lt"/>
                <a:ea typeface="+mj-ea"/>
                <a:cs typeface="+mj-cs"/>
              </a:rPr>
              <a:t>10. Toma de </a:t>
            </a:r>
            <a:r>
              <a:rPr lang="en-US" sz="3600" b="1" kern="1200" dirty="0" err="1">
                <a:solidFill>
                  <a:schemeClr val="tx1"/>
                </a:solidFill>
                <a:latin typeface="+mj-lt"/>
                <a:ea typeface="+mj-ea"/>
                <a:cs typeface="+mj-cs"/>
              </a:rPr>
              <a:t>decisiones</a:t>
            </a:r>
            <a:endParaRPr lang="en-US" sz="3600" kern="1200" dirty="0">
              <a:solidFill>
                <a:schemeClr val="tx1"/>
              </a:solidFill>
              <a:latin typeface="+mj-lt"/>
              <a:ea typeface="+mj-ea"/>
              <a:cs typeface="+mj-cs"/>
            </a:endParaRPr>
          </a:p>
        </p:txBody>
      </p:sp>
      <p:sp>
        <p:nvSpPr>
          <p:cNvPr id="3" name="Rectángulo 2"/>
          <p:cNvSpPr/>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Los titulares de las disciplinas involucradas acordamos que una vez que tengamos los resultados de la encuesta, enfatizaremos desde nuestra especialidad en aquellos puntos que haya que reforzar y potencializar para obtener mejores resultados una vez realizada la campaña concientizadora.</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0847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600" b="1" dirty="0">
                <a:latin typeface="Arial" charset="0"/>
                <a:ea typeface="Arial" charset="0"/>
                <a:cs typeface="Arial" charset="0"/>
              </a:rPr>
              <a:t>11 Asignaturas participantes, temas o conceptos de cada</a:t>
            </a:r>
          </a:p>
        </p:txBody>
      </p:sp>
      <p:sp>
        <p:nvSpPr>
          <p:cNvPr id="3" name="Marcador de contenido 2"/>
          <p:cNvSpPr>
            <a:spLocks noGrp="1"/>
          </p:cNvSpPr>
          <p:nvPr>
            <p:ph idx="1"/>
          </p:nvPr>
        </p:nvSpPr>
        <p:spPr>
          <a:xfrm>
            <a:off x="643467" y="1782981"/>
            <a:ext cx="10905066" cy="4393982"/>
          </a:xfrm>
        </p:spPr>
        <p:txBody>
          <a:bodyPr>
            <a:normAutofit/>
          </a:bodyPr>
          <a:lstStyle/>
          <a:p>
            <a:r>
              <a:rPr lang="es-ES_tradnl" sz="2000" b="1">
                <a:latin typeface="Arial" charset="0"/>
                <a:ea typeface="Arial" charset="0"/>
                <a:cs typeface="Arial" charset="0"/>
              </a:rPr>
              <a:t>Contabilidad y Gestiones Administrativas. </a:t>
            </a:r>
          </a:p>
          <a:p>
            <a:r>
              <a:rPr lang="es-ES_tradnl" sz="2000" b="1">
                <a:latin typeface="Arial" charset="0"/>
                <a:ea typeface="Arial" charset="0"/>
                <a:cs typeface="Arial" charset="0"/>
              </a:rPr>
              <a:t>Tema</a:t>
            </a:r>
            <a:r>
              <a:rPr lang="es-ES_tradnl" sz="2000">
                <a:latin typeface="Arial" charset="0"/>
                <a:ea typeface="Arial" charset="0"/>
                <a:cs typeface="Arial" charset="0"/>
              </a:rPr>
              <a:t>: Proceso administrativo; planeación: encuesta, áreas funcionales de empresas: mercadotecnia.</a:t>
            </a:r>
          </a:p>
          <a:p>
            <a:r>
              <a:rPr lang="es-ES_tradnl" sz="2000" b="1">
                <a:latin typeface="Arial" charset="0"/>
                <a:ea typeface="Arial" charset="0"/>
                <a:cs typeface="Arial" charset="0"/>
              </a:rPr>
              <a:t>Problemas Políticos, Económicos y Sociales de México. </a:t>
            </a:r>
          </a:p>
          <a:p>
            <a:r>
              <a:rPr lang="es-ES_tradnl" sz="2000" b="1">
                <a:latin typeface="Arial" charset="0"/>
                <a:ea typeface="Arial" charset="0"/>
                <a:cs typeface="Arial" charset="0"/>
              </a:rPr>
              <a:t>Tema</a:t>
            </a:r>
            <a:r>
              <a:rPr lang="es-ES_tradnl" sz="2000">
                <a:latin typeface="Arial" charset="0"/>
                <a:ea typeface="Arial" charset="0"/>
                <a:cs typeface="Arial" charset="0"/>
              </a:rPr>
              <a:t>: Estructura Social de México: machismo. </a:t>
            </a:r>
          </a:p>
          <a:p>
            <a:r>
              <a:rPr lang="es-ES_tradnl" sz="2000" b="1">
                <a:latin typeface="Arial" charset="0"/>
                <a:ea typeface="Arial" charset="0"/>
                <a:cs typeface="Arial" charset="0"/>
              </a:rPr>
              <a:t>Derecho.</a:t>
            </a:r>
          </a:p>
          <a:p>
            <a:r>
              <a:rPr lang="es-ES_tradnl" sz="2000" b="1">
                <a:latin typeface="Arial" charset="0"/>
                <a:ea typeface="Arial" charset="0"/>
                <a:cs typeface="Arial" charset="0"/>
              </a:rPr>
              <a:t>Tema</a:t>
            </a:r>
            <a:r>
              <a:rPr lang="es-ES_tradnl" sz="2000">
                <a:latin typeface="Arial" charset="0"/>
                <a:ea typeface="Arial" charset="0"/>
                <a:cs typeface="Arial" charset="0"/>
              </a:rPr>
              <a:t>: matrimonio: derechos y obligaciones; familia: derechos y obligaciones; Violencia intrafamiliar. </a:t>
            </a:r>
          </a:p>
          <a:p>
            <a:r>
              <a:rPr lang="es-ES_tradnl" sz="2000" b="1">
                <a:latin typeface="Arial" charset="0"/>
                <a:ea typeface="Arial" charset="0"/>
                <a:cs typeface="Arial" charset="0"/>
              </a:rPr>
              <a:t>Literatura Mexicana e Iberoamericana. </a:t>
            </a:r>
          </a:p>
          <a:p>
            <a:r>
              <a:rPr lang="es-ES_tradnl" sz="2000" b="1">
                <a:latin typeface="Arial" charset="0"/>
                <a:ea typeface="Arial" charset="0"/>
                <a:cs typeface="Arial" charset="0"/>
              </a:rPr>
              <a:t>Tema</a:t>
            </a:r>
            <a:r>
              <a:rPr lang="es-ES_tradnl" sz="2000">
                <a:latin typeface="Arial" charset="0"/>
                <a:ea typeface="Arial" charset="0"/>
                <a:cs typeface="Arial" charset="0"/>
              </a:rPr>
              <a:t>: Literatura de la Revolución: Ateneo de la Juventud; Literatura Contemporánea: ensayo.</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15274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E44F12C-D52E-4512-8B62-519C819695F2}"/>
              </a:ext>
            </a:extLst>
          </p:cNvPr>
          <p:cNvPicPr>
            <a:picLocks noChangeAspect="1"/>
          </p:cNvPicPr>
          <p:nvPr/>
        </p:nvPicPr>
        <p:blipFill rotWithShape="1">
          <a:blip r:embed="rId2">
            <a:alphaModFix amt="35000"/>
          </a:blip>
          <a:srcRect t="8033" r="1" b="7728"/>
          <a:stretch/>
        </p:blipFill>
        <p:spPr>
          <a:xfrm>
            <a:off x="-4243" y="10"/>
            <a:ext cx="12196243" cy="6857990"/>
          </a:xfrm>
          <a:prstGeom prst="rect">
            <a:avLst/>
          </a:prstGeom>
        </p:spPr>
      </p:pic>
      <p:sp>
        <p:nvSpPr>
          <p:cNvPr id="2" name="Título 1"/>
          <p:cNvSpPr>
            <a:spLocks noGrp="1"/>
          </p:cNvSpPr>
          <p:nvPr>
            <p:ph type="title"/>
          </p:nvPr>
        </p:nvSpPr>
        <p:spPr>
          <a:xfrm>
            <a:off x="643467" y="321734"/>
            <a:ext cx="10905066" cy="1135737"/>
          </a:xfrm>
        </p:spPr>
        <p:txBody>
          <a:bodyPr>
            <a:normAutofit/>
          </a:bodyPr>
          <a:lstStyle/>
          <a:p>
            <a:r>
              <a:rPr lang="es-ES_tradnl" sz="3300" b="1" dirty="0">
                <a:latin typeface="Arial" charset="0"/>
                <a:ea typeface="Arial" charset="0"/>
                <a:cs typeface="Arial" charset="0"/>
              </a:rPr>
              <a:t>11. Justificación de la actividad. Dar respuesta a preguntas guía, necesidades del grupo, objetivos.</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7C6E37EF-3E08-4AC4-B35A-874B08F43776}"/>
              </a:ext>
            </a:extLst>
          </p:cNvPr>
          <p:cNvGraphicFramePr>
            <a:graphicFrameLocks noGrp="1"/>
          </p:cNvGraphicFramePr>
          <p:nvPr>
            <p:ph idx="1"/>
            <p:extLst>
              <p:ext uri="{D42A27DB-BD31-4B8C-83A1-F6EECF244321}">
                <p14:modId xmlns:p14="http://schemas.microsoft.com/office/powerpoint/2010/main" val="3018670086"/>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294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100" b="1" dirty="0">
                <a:latin typeface="Arial" charset="0"/>
                <a:ea typeface="Arial" charset="0"/>
                <a:cs typeface="Arial" charset="0"/>
              </a:rPr>
              <a:t>11.. Justificación de la actividad, dar respuesta a preguntas guía, necesidades del grupo, objetivos, etc. </a:t>
            </a:r>
          </a:p>
        </p:txBody>
      </p:sp>
      <p:sp>
        <p:nvSpPr>
          <p:cNvPr id="3" name="Marcador de contenido 2"/>
          <p:cNvSpPr>
            <a:spLocks noGrp="1"/>
          </p:cNvSpPr>
          <p:nvPr>
            <p:ph idx="1"/>
          </p:nvPr>
        </p:nvSpPr>
        <p:spPr>
          <a:xfrm>
            <a:off x="643467" y="1782981"/>
            <a:ext cx="10905066" cy="4393982"/>
          </a:xfrm>
        </p:spPr>
        <p:txBody>
          <a:bodyPr>
            <a:normAutofit/>
          </a:bodyPr>
          <a:lstStyle/>
          <a:p>
            <a:pPr algn="just"/>
            <a:r>
              <a:rPr lang="es-ES" sz="2000" dirty="0">
                <a:latin typeface="Arial" charset="0"/>
                <a:ea typeface="Arial" charset="0"/>
                <a:cs typeface="Arial" charset="0"/>
              </a:rPr>
              <a:t>Como el Estado de México es la entidad donde se ejerce mayor violencia emocional, económica, física y sexual hacia una mujer por parte de su pareja (53.3% de los casos), los alumnos de sexto año de bachillerato del Centro Escolar del Tepeyac, ubicado en el municipio de Naucalpan, han decidido que se concientice a la comunidad educativa de la problemática que representa el machismo como promotor y detonador de la violencia contra las mujeres.</a:t>
            </a:r>
            <a:endParaRPr lang="es-ES_tradnl" sz="2000" dirty="0">
              <a:latin typeface="Arial" charset="0"/>
              <a:ea typeface="Arial" charset="0"/>
              <a:cs typeface="Arial" charset="0"/>
            </a:endParaRPr>
          </a:p>
          <a:p>
            <a:endParaRPr lang="es-ES_tradnl"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46120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11. Descripción de la apertura de la actividad. Pasos y organización del grupo</a:t>
            </a:r>
            <a:endParaRPr lang="en-US" sz="3600" kern="1200">
              <a:solidFill>
                <a:schemeClr val="tx1"/>
              </a:solidFill>
              <a:latin typeface="+mj-lt"/>
              <a:ea typeface="+mj-ea"/>
              <a:cs typeface="+mj-cs"/>
            </a:endParaRPr>
          </a:p>
        </p:txBody>
      </p:sp>
      <p:sp>
        <p:nvSpPr>
          <p:cNvPr id="3" name="Rectángulo 2"/>
          <p:cNvSpPr/>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Contabilidad y Gestiones Administrativas </a:t>
            </a:r>
          </a:p>
          <a:p>
            <a:pPr indent="-228600">
              <a:lnSpc>
                <a:spcPct val="90000"/>
              </a:lnSpc>
              <a:spcAft>
                <a:spcPts val="600"/>
              </a:spcAft>
              <a:buFont typeface="Arial" panose="020B0604020202020204" pitchFamily="34" charset="0"/>
              <a:buChar char="•"/>
            </a:pPr>
            <a:r>
              <a:rPr lang="en-US" sz="2000"/>
              <a:t>Mediante una encuesta obtener estadísticas y conclusiones de los datos más relevantes del machismo en el Estado de México.</a:t>
            </a:r>
          </a:p>
          <a:p>
            <a:pPr indent="-228600">
              <a:lnSpc>
                <a:spcPct val="90000"/>
              </a:lnSpc>
              <a:spcAft>
                <a:spcPts val="600"/>
              </a:spcAft>
              <a:buFont typeface="Arial" panose="020B0604020202020204" pitchFamily="34" charset="0"/>
              <a:buChar char="•"/>
            </a:pPr>
            <a:r>
              <a:rPr lang="en-US" sz="2000" b="1"/>
              <a:t>Problemas Políticos, Económico</a:t>
            </a:r>
          </a:p>
          <a:p>
            <a:pPr indent="-228600">
              <a:lnSpc>
                <a:spcPct val="90000"/>
              </a:lnSpc>
              <a:spcAft>
                <a:spcPts val="600"/>
              </a:spcAft>
              <a:buFont typeface="Arial" panose="020B0604020202020204" pitchFamily="34" charset="0"/>
              <a:buChar char="•"/>
            </a:pPr>
            <a:r>
              <a:rPr lang="en-US" sz="2000"/>
              <a:t>Identificar los elementos de la sociedad mexicana que favorecen el machismo</a:t>
            </a:r>
          </a:p>
          <a:p>
            <a:pPr indent="-228600">
              <a:lnSpc>
                <a:spcPct val="90000"/>
              </a:lnSpc>
              <a:spcAft>
                <a:spcPts val="600"/>
              </a:spcAft>
              <a:buFont typeface="Arial" panose="020B0604020202020204" pitchFamily="34" charset="0"/>
              <a:buChar char="•"/>
            </a:pPr>
            <a:r>
              <a:rPr lang="en-US" sz="2000"/>
              <a:t>Identificar la problemática dentro de la sociedad que generan las conductas machistas.</a:t>
            </a:r>
          </a:p>
          <a:p>
            <a:pPr indent="-228600">
              <a:lnSpc>
                <a:spcPct val="90000"/>
              </a:lnSpc>
              <a:spcAft>
                <a:spcPts val="600"/>
              </a:spcAft>
              <a:buFont typeface="Arial" panose="020B0604020202020204" pitchFamily="34" charset="0"/>
              <a:buChar char="•"/>
            </a:pPr>
            <a:r>
              <a:rPr lang="en-US" sz="2000" b="1"/>
              <a:t>DERECHO </a:t>
            </a:r>
          </a:p>
          <a:p>
            <a:pPr indent="-228600">
              <a:lnSpc>
                <a:spcPct val="90000"/>
              </a:lnSpc>
              <a:spcAft>
                <a:spcPts val="600"/>
              </a:spcAft>
              <a:buFont typeface="Arial" panose="020B0604020202020204" pitchFamily="34" charset="0"/>
              <a:buChar char="•"/>
            </a:pPr>
            <a:r>
              <a:rPr lang="en-US" sz="2000"/>
              <a:t>Identificar y comprender el termino de machismo en México.</a:t>
            </a:r>
          </a:p>
          <a:p>
            <a:pPr indent="-228600">
              <a:lnSpc>
                <a:spcPct val="90000"/>
              </a:lnSpc>
              <a:spcAft>
                <a:spcPts val="600"/>
              </a:spcAft>
              <a:buFont typeface="Arial" panose="020B0604020202020204" pitchFamily="34" charset="0"/>
              <a:buChar char="•"/>
            </a:pPr>
            <a:r>
              <a:rPr lang="en-US" sz="2000"/>
              <a:t>Identificar la problemática dentro de la sociedad que generan las conductas machistas, así como conocer los alcances y sanciones que tiene la violencia intrafamiliar en nuestra legislación mexicana. </a:t>
            </a:r>
          </a:p>
          <a:p>
            <a:pPr indent="-228600">
              <a:lnSpc>
                <a:spcPct val="90000"/>
              </a:lnSpc>
              <a:spcAft>
                <a:spcPts val="600"/>
              </a:spcAft>
              <a:buFont typeface="Arial" panose="020B0604020202020204" pitchFamily="34" charset="0"/>
              <a:buChar char="•"/>
            </a:pPr>
            <a:r>
              <a:rPr lang="en-US" sz="2000" b="1"/>
              <a:t>Literatura Mexicana e Iberoamericana</a:t>
            </a:r>
            <a:r>
              <a:rPr lang="en-US" sz="2000"/>
              <a:t> </a:t>
            </a:r>
          </a:p>
          <a:p>
            <a:pPr indent="-228600">
              <a:lnSpc>
                <a:spcPct val="90000"/>
              </a:lnSpc>
              <a:spcAft>
                <a:spcPts val="600"/>
              </a:spcAft>
              <a:buFont typeface="Arial" panose="020B0604020202020204" pitchFamily="34" charset="0"/>
              <a:buChar char="•"/>
            </a:pPr>
            <a:r>
              <a:rPr lang="en-US" sz="2000"/>
              <a:t>Identicar en la literatura las características de la mujer y el macho mexicano.</a:t>
            </a:r>
          </a:p>
          <a:p>
            <a:pPr indent="-228600">
              <a:lnSpc>
                <a:spcPct val="90000"/>
              </a:lnSpc>
              <a:spcAft>
                <a:spcPts val="600"/>
              </a:spcAft>
              <a:buFont typeface="Arial" panose="020B0604020202020204" pitchFamily="34" charset="0"/>
              <a:buChar char="•"/>
            </a:pPr>
            <a:endParaRPr lang="en-US" sz="2000">
              <a:effectLs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5041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600" b="1">
                <a:latin typeface="Arial" charset="0"/>
                <a:ea typeface="Arial" charset="0"/>
                <a:cs typeface="Arial" charset="0"/>
              </a:rPr>
              <a:t>11. Descripción del desarrollo de la actividad. Pasos y organización del grupo</a:t>
            </a:r>
            <a:endParaRPr lang="es-ES_tradnl" sz="3600"/>
          </a:p>
        </p:txBody>
      </p:sp>
      <p:sp>
        <p:nvSpPr>
          <p:cNvPr id="3" name="Marcador de contenido 2"/>
          <p:cNvSpPr>
            <a:spLocks noGrp="1"/>
          </p:cNvSpPr>
          <p:nvPr>
            <p:ph idx="1"/>
          </p:nvPr>
        </p:nvSpPr>
        <p:spPr>
          <a:xfrm>
            <a:off x="643467" y="1782981"/>
            <a:ext cx="10905066" cy="4393982"/>
          </a:xfrm>
        </p:spPr>
        <p:txBody>
          <a:bodyPr>
            <a:normAutofit/>
          </a:bodyPr>
          <a:lstStyle/>
          <a:p>
            <a:r>
              <a:rPr lang="es-ES" sz="2000" b="1"/>
              <a:t>Contabilidad y Gestiones Administrativas </a:t>
            </a:r>
          </a:p>
          <a:p>
            <a:pPr marL="0" indent="0">
              <a:buNone/>
            </a:pPr>
            <a:r>
              <a:rPr lang="es-ES" sz="2000"/>
              <a:t>Se explicará cómo revisar una encuesta de manera que se puedan obtener conclusiones y graficar para mostrar la cuantificación de los resultados.</a:t>
            </a:r>
          </a:p>
          <a:p>
            <a:r>
              <a:rPr lang="es-ES" sz="2000" b="1"/>
              <a:t>Problemas Políticos, Económicos y Sociales de México </a:t>
            </a:r>
          </a:p>
          <a:p>
            <a:pPr marL="0" indent="0">
              <a:buNone/>
            </a:pPr>
            <a:r>
              <a:rPr lang="es-ES" sz="2000"/>
              <a:t>A partir de los análisis y debates sobre las lecturas se identifican los elementos que favorecen el machismo en  la cultura mexicana.</a:t>
            </a:r>
          </a:p>
          <a:p>
            <a:r>
              <a:rPr lang="es-ES" sz="2000" b="1"/>
              <a:t>Derecho</a:t>
            </a:r>
          </a:p>
          <a:p>
            <a:pPr marL="0" indent="0">
              <a:buNone/>
            </a:pPr>
            <a:r>
              <a:rPr lang="es-ES" sz="2000"/>
              <a:t>Se analizará la legislación mexicana para conocer los alcances y las sanciones que tiene la violencia intrafamiliar en ella.</a:t>
            </a:r>
            <a:r>
              <a:rPr lang="es-ES" sz="2000" b="1"/>
              <a:t> </a:t>
            </a:r>
          </a:p>
          <a:p>
            <a:r>
              <a:rPr lang="es-ES" sz="2000" b="1"/>
              <a:t>Literatura Mexicana e Iberoamericana</a:t>
            </a:r>
            <a:r>
              <a:rPr lang="es-ES_tradnl" sz="2000"/>
              <a:t> </a:t>
            </a:r>
          </a:p>
          <a:p>
            <a:pPr marL="0" indent="0">
              <a:buNone/>
            </a:pPr>
            <a:r>
              <a:rPr lang="es-ES_tradnl" sz="2000"/>
              <a:t>Se leerán textos literarios en los que se analice las características del macho y la mujer mexicanos.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7553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360" y="339117"/>
            <a:ext cx="11003280" cy="1619890"/>
          </a:xfrm>
        </p:spPr>
        <p:txBody>
          <a:bodyPr anchor="ctr">
            <a:normAutofit/>
          </a:bodyPr>
          <a:lstStyle/>
          <a:p>
            <a:r>
              <a:rPr lang="es-MX" sz="4200"/>
              <a:t>6° Preparatoria. </a:t>
            </a:r>
            <a:br>
              <a:rPr lang="es-MX" sz="4200"/>
            </a:br>
            <a:r>
              <a:rPr lang="es-MX" sz="4200"/>
              <a:t>Ciclo Escolar 2019 - 2020</a:t>
            </a:r>
          </a:p>
        </p:txBody>
      </p:sp>
      <p:grpSp>
        <p:nvGrpSpPr>
          <p:cNvPr id="13" name="Group 12">
            <a:extLst>
              <a:ext uri="{FF2B5EF4-FFF2-40B4-BE49-F238E27FC236}">
                <a16:creationId xmlns:a16="http://schemas.microsoft.com/office/drawing/2014/main" id="{5B725D86-3DE6-4E0C-851E-E1DD45A555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2761488"/>
            <a:chExt cx="242107" cy="1340860"/>
          </a:xfrm>
        </p:grpSpPr>
        <p:sp>
          <p:nvSpPr>
            <p:cNvPr id="14" name="Rectangle 2">
              <a:extLst>
                <a:ext uri="{FF2B5EF4-FFF2-40B4-BE49-F238E27FC236}">
                  <a16:creationId xmlns:a16="http://schemas.microsoft.com/office/drawing/2014/main" id="{62CAEF33-636F-4036-BA69-CC3BF78EF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2CF76BD1-5BDD-4678-B22A-5B8AA3AA8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ABE7D26F-5EBA-426E-AFD4-595BDB976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1C38FEF4-B27D-4FD4-A92F-06E9A93C1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BF628E95-8FC2-46E9-A49C-892578948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883796CB-BD1E-4C41-B439-1E68E41D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459FE16-46F6-4E64-995D-9DAE6A206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0C2227DA-24BF-437C-867E-5BBD6824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53ADF932-1963-444E-9123-3739999A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191AF4E7-7CE7-43B3-B7C2-1191242AF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6C3E0E02-B374-4D57-B3DE-4F82C0465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1D60AD3C-01C0-4142-858C-EBB4365DB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127BCA-309A-448D-9D9E-F94C259AF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15E70E66-4DE0-4B7A-ACB4-CB5BD017D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479AB281-5F89-473E-B48F-7528329C2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D3B6C99C-8B14-479D-96E1-F0E8D1AFB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272CAA8A-0050-4E07-BC38-9189ACF1A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09F8414-1980-430C-BD54-DD7126F51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B74D5608-4AC7-4553-A124-AC41DCDD6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4C045074-9A3D-4075-BE06-7CD4A6EFF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514341B5-272F-4680-893F-A983F7B96265}"/>
              </a:ext>
            </a:extLst>
          </p:cNvPr>
          <p:cNvGraphicFramePr>
            <a:graphicFrameLocks noGrp="1"/>
          </p:cNvGraphicFramePr>
          <p:nvPr>
            <p:ph idx="1"/>
            <p:extLst>
              <p:ext uri="{D42A27DB-BD31-4B8C-83A1-F6EECF244321}">
                <p14:modId xmlns:p14="http://schemas.microsoft.com/office/powerpoint/2010/main" val="932538576"/>
              </p:ext>
            </p:extLst>
          </p:nvPr>
        </p:nvGraphicFramePr>
        <p:xfrm>
          <a:off x="594360" y="2724912"/>
          <a:ext cx="11000232" cy="349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496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11. Descripción del cierre de la actividad. Pasos y organización del grupo</a:t>
            </a:r>
            <a:endParaRPr lang="en-US" sz="3600" kern="1200">
              <a:solidFill>
                <a:schemeClr val="tx1"/>
              </a:solidFill>
              <a:latin typeface="+mj-lt"/>
              <a:ea typeface="+mj-ea"/>
              <a:cs typeface="+mj-cs"/>
            </a:endParaRPr>
          </a:p>
        </p:txBody>
      </p:sp>
      <p:sp>
        <p:nvSpPr>
          <p:cNvPr id="3" name="Rectángulo 2"/>
          <p:cNvSpPr/>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Contabilidad y Gestiones Administrativas </a:t>
            </a:r>
          </a:p>
          <a:p>
            <a:pPr indent="-228600">
              <a:lnSpc>
                <a:spcPct val="90000"/>
              </a:lnSpc>
              <a:spcAft>
                <a:spcPts val="600"/>
              </a:spcAft>
              <a:buFont typeface="Arial" panose="020B0604020202020204" pitchFamily="34" charset="0"/>
              <a:buChar char="•"/>
            </a:pPr>
            <a:r>
              <a:rPr lang="en-US" sz="2000"/>
              <a:t>Se evalúan las encuestas, resultados y graficas </a:t>
            </a:r>
            <a:endParaRPr lang="en-US" sz="2000" b="1"/>
          </a:p>
          <a:p>
            <a:pPr indent="-228600">
              <a:lnSpc>
                <a:spcPct val="90000"/>
              </a:lnSpc>
              <a:spcAft>
                <a:spcPts val="600"/>
              </a:spcAft>
              <a:buFont typeface="Arial" panose="020B0604020202020204" pitchFamily="34" charset="0"/>
              <a:buChar char="•"/>
            </a:pPr>
            <a:r>
              <a:rPr lang="en-US" sz="2000" b="1"/>
              <a:t>Problemas Políticos, Económicos y Sociales de México</a:t>
            </a:r>
          </a:p>
          <a:p>
            <a:pPr indent="-228600">
              <a:lnSpc>
                <a:spcPct val="90000"/>
              </a:lnSpc>
              <a:spcAft>
                <a:spcPts val="600"/>
              </a:spcAft>
              <a:buFont typeface="Arial" panose="020B0604020202020204" pitchFamily="34" charset="0"/>
              <a:buChar char="•"/>
            </a:pPr>
            <a:r>
              <a:rPr lang="en-US" sz="2000"/>
              <a:t>Se evaluaron lecturas de texto conforme al programa, a través de debates. </a:t>
            </a:r>
            <a:r>
              <a:rPr lang="en-US" sz="2000" b="1"/>
              <a:t> </a:t>
            </a:r>
          </a:p>
          <a:p>
            <a:pPr indent="-228600">
              <a:lnSpc>
                <a:spcPct val="90000"/>
              </a:lnSpc>
              <a:spcAft>
                <a:spcPts val="600"/>
              </a:spcAft>
              <a:buFont typeface="Arial" panose="020B0604020202020204" pitchFamily="34" charset="0"/>
              <a:buChar char="•"/>
            </a:pPr>
            <a:r>
              <a:rPr lang="en-US" sz="2000" b="1"/>
              <a:t>Derecho</a:t>
            </a:r>
          </a:p>
          <a:p>
            <a:pPr indent="-228600">
              <a:lnSpc>
                <a:spcPct val="90000"/>
              </a:lnSpc>
              <a:spcAft>
                <a:spcPts val="600"/>
              </a:spcAft>
              <a:buFont typeface="Arial" panose="020B0604020202020204" pitchFamily="34" charset="0"/>
              <a:buChar char="•"/>
            </a:pPr>
            <a:r>
              <a:rPr lang="en-US" sz="2000"/>
              <a:t>Análisis de noticias en diversos medios sobre violencia intrafamiliar.</a:t>
            </a:r>
          </a:p>
          <a:p>
            <a:pPr indent="-228600">
              <a:lnSpc>
                <a:spcPct val="90000"/>
              </a:lnSpc>
              <a:spcAft>
                <a:spcPts val="600"/>
              </a:spcAft>
              <a:buFont typeface="Arial" panose="020B0604020202020204" pitchFamily="34" charset="0"/>
              <a:buChar char="•"/>
            </a:pPr>
            <a:r>
              <a:rPr lang="en-US" sz="2000"/>
              <a:t>Investigación de estadísticas sobre violencia intrafamiliar.</a:t>
            </a:r>
          </a:p>
          <a:p>
            <a:pPr indent="-228600">
              <a:lnSpc>
                <a:spcPct val="90000"/>
              </a:lnSpc>
              <a:spcAft>
                <a:spcPts val="600"/>
              </a:spcAft>
              <a:buFont typeface="Arial" panose="020B0604020202020204" pitchFamily="34" charset="0"/>
              <a:buChar char="•"/>
            </a:pPr>
            <a:r>
              <a:rPr lang="en-US" sz="2000"/>
              <a:t>Estudio de casos concretos.</a:t>
            </a:r>
          </a:p>
          <a:p>
            <a:pPr indent="-228600">
              <a:lnSpc>
                <a:spcPct val="90000"/>
              </a:lnSpc>
              <a:spcAft>
                <a:spcPts val="600"/>
              </a:spcAft>
              <a:buFont typeface="Arial" panose="020B0604020202020204" pitchFamily="34" charset="0"/>
              <a:buChar char="•"/>
            </a:pPr>
            <a:r>
              <a:rPr lang="en-US" sz="2000" b="1"/>
              <a:t>Literatura Mexicana e Iberoamericana</a:t>
            </a:r>
            <a:r>
              <a:rPr lang="en-US" sz="2000"/>
              <a:t> </a:t>
            </a:r>
          </a:p>
          <a:p>
            <a:pPr indent="-228600">
              <a:lnSpc>
                <a:spcPct val="90000"/>
              </a:lnSpc>
              <a:spcAft>
                <a:spcPts val="600"/>
              </a:spcAft>
              <a:buFont typeface="Arial" panose="020B0604020202020204" pitchFamily="34" charset="0"/>
              <a:buChar char="•"/>
            </a:pPr>
            <a:r>
              <a:rPr lang="en-US" sz="2000"/>
              <a:t>Se evaluaron lecturas de texto conforme al programa de la asignatura, a través de ensayos y exposiciones orales.</a:t>
            </a:r>
          </a:p>
          <a:p>
            <a:pPr indent="-228600">
              <a:lnSpc>
                <a:spcPct val="90000"/>
              </a:lnSpc>
              <a:spcAft>
                <a:spcPts val="600"/>
              </a:spcAft>
              <a:buFont typeface="Arial" panose="020B0604020202020204" pitchFamily="34" charset="0"/>
              <a:buChar char="•"/>
            </a:pPr>
            <a:endParaRPr lang="en-US"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12516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11. Descripción de lo que se hará con los resultados de la actividad</a:t>
            </a:r>
            <a:endParaRPr lang="en-US" sz="3600" kern="1200">
              <a:solidFill>
                <a:schemeClr val="tx1"/>
              </a:solidFill>
              <a:latin typeface="+mj-lt"/>
              <a:ea typeface="+mj-ea"/>
              <a:cs typeface="+mj-cs"/>
            </a:endParaRPr>
          </a:p>
        </p:txBody>
      </p:sp>
      <p:sp>
        <p:nvSpPr>
          <p:cNvPr id="3" name="Rectángulo 2"/>
          <p:cNvSpPr/>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Contabilidad y Gestiones Administrativas</a:t>
            </a:r>
          </a:p>
          <a:p>
            <a:pPr indent="-228600">
              <a:lnSpc>
                <a:spcPct val="90000"/>
              </a:lnSpc>
              <a:spcAft>
                <a:spcPts val="600"/>
              </a:spcAft>
              <a:buFont typeface="Arial" panose="020B0604020202020204" pitchFamily="34" charset="0"/>
              <a:buChar char="•"/>
            </a:pPr>
            <a:r>
              <a:rPr lang="en-US" sz="2000"/>
              <a:t>Exposiciones, trípticos, ensayos, cuestionarios, debates</a:t>
            </a:r>
          </a:p>
          <a:p>
            <a:pPr indent="-228600">
              <a:lnSpc>
                <a:spcPct val="90000"/>
              </a:lnSpc>
              <a:spcAft>
                <a:spcPts val="600"/>
              </a:spcAft>
              <a:buFont typeface="Arial" panose="020B0604020202020204" pitchFamily="34" charset="0"/>
              <a:buChar char="•"/>
            </a:pPr>
            <a:r>
              <a:rPr lang="en-US" sz="2000" b="1"/>
              <a:t> </a:t>
            </a:r>
          </a:p>
          <a:p>
            <a:pPr indent="-228600">
              <a:lnSpc>
                <a:spcPct val="90000"/>
              </a:lnSpc>
              <a:spcAft>
                <a:spcPts val="600"/>
              </a:spcAft>
              <a:buFont typeface="Arial" panose="020B0604020202020204" pitchFamily="34" charset="0"/>
              <a:buChar char="•"/>
            </a:pPr>
            <a:r>
              <a:rPr lang="en-US" sz="2000" b="1"/>
              <a:t>Problemas Políticos, Económicos y Sociales de México</a:t>
            </a:r>
          </a:p>
          <a:p>
            <a:pPr indent="-228600">
              <a:lnSpc>
                <a:spcPct val="90000"/>
              </a:lnSpc>
              <a:spcAft>
                <a:spcPts val="600"/>
              </a:spcAft>
              <a:buFont typeface="Arial" panose="020B0604020202020204" pitchFamily="34" charset="0"/>
              <a:buChar char="•"/>
            </a:pPr>
            <a:r>
              <a:rPr lang="en-US" sz="2000"/>
              <a:t>Exposiciones, trípticos, ensayos, cuestionarios, debates de las lecturas sugeridas </a:t>
            </a:r>
            <a:endParaRPr lang="en-US" sz="2000" b="1"/>
          </a:p>
          <a:p>
            <a:pPr indent="-228600">
              <a:lnSpc>
                <a:spcPct val="90000"/>
              </a:lnSpc>
              <a:spcAft>
                <a:spcPts val="600"/>
              </a:spcAft>
              <a:buFont typeface="Arial" panose="020B0604020202020204" pitchFamily="34" charset="0"/>
              <a:buChar char="•"/>
            </a:pPr>
            <a:r>
              <a:rPr lang="en-US" sz="2000"/>
              <a:t> </a:t>
            </a:r>
            <a:r>
              <a:rPr lang="en-US" sz="2000" b="1"/>
              <a:t> </a:t>
            </a:r>
          </a:p>
          <a:p>
            <a:pPr indent="-228600">
              <a:lnSpc>
                <a:spcPct val="90000"/>
              </a:lnSpc>
              <a:spcAft>
                <a:spcPts val="600"/>
              </a:spcAft>
              <a:buFont typeface="Arial" panose="020B0604020202020204" pitchFamily="34" charset="0"/>
              <a:buChar char="•"/>
            </a:pPr>
            <a:r>
              <a:rPr lang="en-US" sz="2000" b="1"/>
              <a:t>Derecho</a:t>
            </a:r>
          </a:p>
          <a:p>
            <a:pPr indent="-228600">
              <a:lnSpc>
                <a:spcPct val="90000"/>
              </a:lnSpc>
              <a:spcAft>
                <a:spcPts val="600"/>
              </a:spcAft>
              <a:buFont typeface="Arial" panose="020B0604020202020204" pitchFamily="34" charset="0"/>
              <a:buChar char="•"/>
            </a:pPr>
            <a:r>
              <a:rPr lang="en-US" sz="2000"/>
              <a:t>Exposiciones, trípticos, ensayos, cuestionarios, debates.</a:t>
            </a:r>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r>
              <a:rPr lang="en-US" sz="2000" b="1"/>
              <a:t>Literatura Mexicana e Iberoamericana</a:t>
            </a:r>
            <a:r>
              <a:rPr lang="en-US" sz="2000"/>
              <a:t> </a:t>
            </a:r>
          </a:p>
          <a:p>
            <a:pPr indent="-228600">
              <a:lnSpc>
                <a:spcPct val="90000"/>
              </a:lnSpc>
              <a:spcAft>
                <a:spcPts val="600"/>
              </a:spcAft>
              <a:buFont typeface="Arial" panose="020B0604020202020204" pitchFamily="34" charset="0"/>
              <a:buChar char="•"/>
            </a:pPr>
            <a:r>
              <a:rPr lang="en-US" sz="2000"/>
              <a:t>Exposiciones, trípticos, ensayos, cuestionarios, debates</a:t>
            </a:r>
          </a:p>
          <a:p>
            <a:pPr indent="-228600">
              <a:lnSpc>
                <a:spcPct val="90000"/>
              </a:lnSpc>
              <a:spcAft>
                <a:spcPts val="600"/>
              </a:spcAft>
              <a:buFont typeface="Arial" panose="020B0604020202020204" pitchFamily="34" charset="0"/>
              <a:buChar char="•"/>
            </a:pPr>
            <a:endParaRPr lang="en-US"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51947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643468" y="1698171"/>
            <a:ext cx="3783086" cy="4516360"/>
          </a:xfrm>
          <a:prstGeom prst="rect">
            <a:avLst/>
          </a:prstGeom>
        </p:spPr>
        <p:txBody>
          <a:bodyPr vert="horz" lIns="91440" tIns="45720" rIns="91440" bIns="45720" rtlCol="0" anchor="t">
            <a:normAutofit/>
          </a:bodyPr>
          <a:lstStyle/>
          <a:p>
            <a:pPr algn="just">
              <a:lnSpc>
                <a:spcPct val="90000"/>
              </a:lnSpc>
              <a:spcBef>
                <a:spcPct val="0"/>
              </a:spcBef>
              <a:spcAft>
                <a:spcPts val="600"/>
              </a:spcAft>
            </a:pPr>
            <a:r>
              <a:rPr lang="en-US" sz="2400" b="1" kern="1200" dirty="0">
                <a:solidFill>
                  <a:schemeClr val="tx1"/>
                </a:solidFill>
                <a:latin typeface="+mj-lt"/>
                <a:ea typeface="+mj-ea"/>
                <a:cs typeface="+mj-cs"/>
              </a:rPr>
              <a:t>11. </a:t>
            </a:r>
            <a:r>
              <a:rPr lang="en-US" sz="2400" b="1" kern="1200" dirty="0" err="1">
                <a:solidFill>
                  <a:schemeClr val="tx1"/>
                </a:solidFill>
                <a:latin typeface="+mj-lt"/>
                <a:ea typeface="+mj-ea"/>
                <a:cs typeface="+mj-cs"/>
              </a:rPr>
              <a:t>Análisis</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Contrastación</a:t>
            </a:r>
            <a:r>
              <a:rPr lang="en-US" sz="2400" b="1" kern="1200" dirty="0">
                <a:solidFill>
                  <a:schemeClr val="tx1"/>
                </a:solidFill>
                <a:latin typeface="+mj-lt"/>
                <a:ea typeface="+mj-ea"/>
                <a:cs typeface="+mj-cs"/>
              </a:rPr>
              <a:t> de lo </a:t>
            </a:r>
            <a:r>
              <a:rPr lang="en-US" sz="2400" b="1" kern="1200" dirty="0" err="1">
                <a:solidFill>
                  <a:schemeClr val="tx1"/>
                </a:solidFill>
                <a:latin typeface="+mj-lt"/>
                <a:ea typeface="+mj-ea"/>
                <a:cs typeface="+mj-cs"/>
              </a:rPr>
              <a:t>esperado</a:t>
            </a:r>
            <a:r>
              <a:rPr lang="en-US" sz="2400" b="1" kern="1200" dirty="0">
                <a:solidFill>
                  <a:schemeClr val="tx1"/>
                </a:solidFill>
                <a:latin typeface="+mj-lt"/>
                <a:ea typeface="+mj-ea"/>
                <a:cs typeface="+mj-cs"/>
              </a:rPr>
              <a:t> y lo </a:t>
            </a:r>
            <a:r>
              <a:rPr lang="en-US" sz="2400" b="1" kern="1200" dirty="0" err="1">
                <a:solidFill>
                  <a:schemeClr val="tx1"/>
                </a:solidFill>
                <a:latin typeface="+mj-lt"/>
                <a:ea typeface="+mj-ea"/>
                <a:cs typeface="+mj-cs"/>
              </a:rPr>
              <a:t>sucedido</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Aspectos</a:t>
            </a:r>
            <a:r>
              <a:rPr lang="en-US" sz="2400" b="1" kern="1200" dirty="0">
                <a:solidFill>
                  <a:schemeClr val="tx1"/>
                </a:solidFill>
                <a:latin typeface="+mj-lt"/>
                <a:ea typeface="+mj-ea"/>
                <a:cs typeface="+mj-cs"/>
              </a:rPr>
              <a:t> a </a:t>
            </a:r>
            <a:r>
              <a:rPr lang="en-US" sz="2400" b="1" kern="1200" dirty="0" err="1">
                <a:solidFill>
                  <a:schemeClr val="tx1"/>
                </a:solidFill>
                <a:latin typeface="+mj-lt"/>
                <a:ea typeface="+mj-ea"/>
                <a:cs typeface="+mj-cs"/>
              </a:rPr>
              <a:t>mejorar</a:t>
            </a:r>
            <a:endParaRPr lang="en-US" sz="2400"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ángulo 2"/>
          <p:cNvSpPr/>
          <p:nvPr/>
        </p:nvSpPr>
        <p:spPr>
          <a:xfrm>
            <a:off x="5070020" y="1698170"/>
            <a:ext cx="6478513" cy="4516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Al realizar esta actividad los titulares de las asignaturas involucradas, nos dimos cuenta de que a partir de todas estas disciplinas podemos abordar el tema del machismo desde los diferentes puntos de vista, es decir, desde la interdisciplinariedad, pues cada uno de nosotros aportó preguntas muy puntuales sobre la problemática, y desarrolló propuestas de cierre de acuerdo a los contenidos de cada de las áreas participantes.</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9340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643468" y="621792"/>
            <a:ext cx="4989890" cy="54132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11. Toma de decisiones</a:t>
            </a:r>
            <a:endParaRPr lang="en-US" sz="3600" kern="120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ángulo 2"/>
          <p:cNvSpPr/>
          <p:nvPr/>
        </p:nvSpPr>
        <p:spPr>
          <a:xfrm>
            <a:off x="6096000" y="643466"/>
            <a:ext cx="5452532" cy="5571065"/>
          </a:xfrm>
          <a:prstGeom prst="rect">
            <a:avLst/>
          </a:prstGeom>
          <a:noFill/>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Los titulares de las disciplinas involucradas acordamos que una vez que tengamos los resultados de la encuesta, enfatizaremos desde nuestra especialidad en aquellos puntos que haya que reforzar y potencializar para obtener mejores resultados una vez realizada la campaña concientizadora.</a:t>
            </a:r>
          </a:p>
        </p:txBody>
      </p:sp>
    </p:spTree>
    <p:extLst>
      <p:ext uri="{BB962C8B-B14F-4D97-AF65-F5344CB8AC3E}">
        <p14:creationId xmlns:p14="http://schemas.microsoft.com/office/powerpoint/2010/main" val="1213344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p:cNvSpPr>
            <a:spLocks noGrp="1"/>
          </p:cNvSpPr>
          <p:nvPr>
            <p:ph type="ctrTitle"/>
          </p:nvPr>
        </p:nvSpPr>
        <p:spPr>
          <a:xfrm>
            <a:off x="3204642" y="2353641"/>
            <a:ext cx="5782716" cy="2150719"/>
          </a:xfrm>
          <a:noFill/>
        </p:spPr>
        <p:txBody>
          <a:bodyPr anchor="ctr">
            <a:normAutofit/>
          </a:bodyPr>
          <a:lstStyle/>
          <a:p>
            <a:r>
              <a:rPr lang="es-ES_tradnl" sz="900" dirty="0">
                <a:solidFill>
                  <a:srgbClr val="080808"/>
                </a:solidFill>
                <a:latin typeface="Arial" charset="0"/>
                <a:ea typeface="Arial" charset="0"/>
                <a:cs typeface="Arial" charset="0"/>
              </a:rPr>
              <a:t>12. Nombre de la actividad: </a:t>
            </a:r>
            <a:br>
              <a:rPr lang="es-ES_tradnl" sz="900" dirty="0">
                <a:solidFill>
                  <a:srgbClr val="080808"/>
                </a:solidFill>
                <a:latin typeface="Arial" charset="0"/>
                <a:ea typeface="Arial" charset="0"/>
                <a:cs typeface="Arial" charset="0"/>
              </a:rPr>
            </a:br>
            <a:br>
              <a:rPr lang="es-ES_tradnl" sz="900" dirty="0">
                <a:solidFill>
                  <a:srgbClr val="080808"/>
                </a:solidFill>
                <a:latin typeface="Arial" charset="0"/>
                <a:ea typeface="Arial" charset="0"/>
                <a:cs typeface="Arial" charset="0"/>
              </a:rPr>
            </a:br>
            <a:r>
              <a:rPr lang="es-ES_tradnl" sz="900" b="1" dirty="0">
                <a:solidFill>
                  <a:srgbClr val="080808"/>
                </a:solidFill>
                <a:latin typeface="Arial" charset="0"/>
                <a:ea typeface="Arial" charset="0"/>
                <a:cs typeface="Arial" charset="0"/>
              </a:rPr>
              <a:t>Tendidos contra el machismo</a:t>
            </a:r>
            <a:br>
              <a:rPr lang="es-ES_tradnl" sz="900" dirty="0">
                <a:solidFill>
                  <a:srgbClr val="080808"/>
                </a:solidFill>
                <a:latin typeface="Arial" charset="0"/>
                <a:ea typeface="Arial" charset="0"/>
                <a:cs typeface="Arial" charset="0"/>
              </a:rPr>
            </a:br>
            <a:br>
              <a:rPr lang="es-ES_tradnl" sz="900" dirty="0">
                <a:solidFill>
                  <a:srgbClr val="080808"/>
                </a:solidFill>
                <a:latin typeface="Arial" charset="0"/>
                <a:ea typeface="Arial" charset="0"/>
                <a:cs typeface="Arial" charset="0"/>
              </a:rPr>
            </a:br>
            <a:r>
              <a:rPr lang="es-ES_tradnl" sz="900" dirty="0">
                <a:solidFill>
                  <a:srgbClr val="080808"/>
                </a:solidFill>
                <a:latin typeface="Arial" charset="0"/>
                <a:ea typeface="Arial" charset="0"/>
                <a:cs typeface="Arial" charset="0"/>
              </a:rPr>
              <a:t>Objetivo: </a:t>
            </a:r>
            <a:br>
              <a:rPr lang="es-ES_tradnl" sz="900" dirty="0">
                <a:solidFill>
                  <a:srgbClr val="080808"/>
                </a:solidFill>
                <a:latin typeface="Arial" charset="0"/>
                <a:ea typeface="Arial" charset="0"/>
                <a:cs typeface="Arial" charset="0"/>
              </a:rPr>
            </a:br>
            <a:br>
              <a:rPr lang="es-ES_tradnl" sz="900" dirty="0">
                <a:solidFill>
                  <a:srgbClr val="080808"/>
                </a:solidFill>
                <a:latin typeface="Arial" charset="0"/>
                <a:ea typeface="Arial" charset="0"/>
                <a:cs typeface="Arial" charset="0"/>
              </a:rPr>
            </a:br>
            <a:r>
              <a:rPr lang="es-ES_tradnl" sz="900" b="1" dirty="0">
                <a:solidFill>
                  <a:srgbClr val="080808"/>
                </a:solidFill>
                <a:latin typeface="Arial" charset="0"/>
                <a:ea typeface="Arial" charset="0"/>
                <a:cs typeface="Arial" charset="0"/>
              </a:rPr>
              <a:t>Identificar las conductas machistas que persisten en la población escolar del Centro Educativo para que se concientice a la comunidad y así las erradique.</a:t>
            </a:r>
            <a:br>
              <a:rPr lang="es-ES_tradnl" sz="900" dirty="0">
                <a:solidFill>
                  <a:srgbClr val="080808"/>
                </a:solidFill>
                <a:latin typeface="Arial" charset="0"/>
                <a:ea typeface="Arial" charset="0"/>
                <a:cs typeface="Arial" charset="0"/>
              </a:rPr>
            </a:br>
            <a:br>
              <a:rPr lang="es-ES_tradnl" sz="900" dirty="0">
                <a:solidFill>
                  <a:srgbClr val="080808"/>
                </a:solidFill>
                <a:latin typeface="Arial" charset="0"/>
                <a:ea typeface="Arial" charset="0"/>
                <a:cs typeface="Arial" charset="0"/>
              </a:rPr>
            </a:br>
            <a:r>
              <a:rPr lang="es-ES_tradnl" sz="900" dirty="0">
                <a:solidFill>
                  <a:srgbClr val="080808"/>
                </a:solidFill>
                <a:latin typeface="Arial" charset="0"/>
                <a:ea typeface="Arial" charset="0"/>
                <a:cs typeface="Arial" charset="0"/>
              </a:rPr>
              <a:t>Grado: </a:t>
            </a:r>
            <a:br>
              <a:rPr lang="es-ES_tradnl" sz="900" dirty="0">
                <a:solidFill>
                  <a:srgbClr val="080808"/>
                </a:solidFill>
                <a:latin typeface="Arial" charset="0"/>
                <a:ea typeface="Arial" charset="0"/>
                <a:cs typeface="Arial" charset="0"/>
              </a:rPr>
            </a:br>
            <a:br>
              <a:rPr lang="es-ES_tradnl" sz="900" dirty="0">
                <a:solidFill>
                  <a:srgbClr val="080808"/>
                </a:solidFill>
                <a:latin typeface="Arial" charset="0"/>
                <a:ea typeface="Arial" charset="0"/>
                <a:cs typeface="Arial" charset="0"/>
              </a:rPr>
            </a:br>
            <a:r>
              <a:rPr lang="es-ES_tradnl" sz="900" b="1" dirty="0">
                <a:solidFill>
                  <a:srgbClr val="080808"/>
                </a:solidFill>
                <a:latin typeface="Arial" charset="0"/>
                <a:ea typeface="Arial" charset="0"/>
                <a:cs typeface="Arial" charset="0"/>
              </a:rPr>
              <a:t>Sexto de bachillerato</a:t>
            </a:r>
            <a:br>
              <a:rPr lang="es-ES_tradnl" sz="900" dirty="0">
                <a:solidFill>
                  <a:srgbClr val="080808"/>
                </a:solidFill>
                <a:latin typeface="Arial" charset="0"/>
                <a:ea typeface="Arial" charset="0"/>
                <a:cs typeface="Arial" charset="0"/>
              </a:rPr>
            </a:br>
            <a:br>
              <a:rPr lang="es-ES_tradnl" sz="900" dirty="0">
                <a:solidFill>
                  <a:srgbClr val="080808"/>
                </a:solidFill>
                <a:latin typeface="Arial" charset="0"/>
                <a:ea typeface="Arial" charset="0"/>
                <a:cs typeface="Arial" charset="0"/>
              </a:rPr>
            </a:br>
            <a:r>
              <a:rPr lang="es-ES_tradnl" sz="900" dirty="0">
                <a:solidFill>
                  <a:srgbClr val="080808"/>
                </a:solidFill>
                <a:latin typeface="Arial" charset="0"/>
                <a:ea typeface="Arial" charset="0"/>
                <a:cs typeface="Arial" charset="0"/>
              </a:rPr>
              <a:t>Fecha en que se llevará a cabo la actividad:</a:t>
            </a:r>
            <a:br>
              <a:rPr lang="es-ES_tradnl" sz="900" dirty="0">
                <a:solidFill>
                  <a:srgbClr val="080808"/>
                </a:solidFill>
                <a:latin typeface="Arial" charset="0"/>
                <a:ea typeface="Arial" charset="0"/>
                <a:cs typeface="Arial" charset="0"/>
              </a:rPr>
            </a:br>
            <a:r>
              <a:rPr lang="es-ES_tradnl" sz="900" b="1" dirty="0">
                <a:solidFill>
                  <a:srgbClr val="080808"/>
                </a:solidFill>
                <a:latin typeface="Arial" charset="0"/>
                <a:ea typeface="Arial" charset="0"/>
                <a:cs typeface="Arial" charset="0"/>
              </a:rPr>
              <a:t>Del 13 de enero al 24 de febrero del 2020</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8299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600" b="1">
                <a:latin typeface="Arial" charset="0"/>
                <a:ea typeface="Arial" charset="0"/>
                <a:cs typeface="Arial" charset="0"/>
              </a:rPr>
              <a:t>12. Asignaturas participantes, temas o conceptos de cada</a:t>
            </a:r>
          </a:p>
        </p:txBody>
      </p:sp>
      <p:sp>
        <p:nvSpPr>
          <p:cNvPr id="3" name="Marcador de contenido 2"/>
          <p:cNvSpPr>
            <a:spLocks noGrp="1"/>
          </p:cNvSpPr>
          <p:nvPr>
            <p:ph idx="1"/>
          </p:nvPr>
        </p:nvSpPr>
        <p:spPr>
          <a:xfrm>
            <a:off x="643467" y="1782981"/>
            <a:ext cx="10905066" cy="4393982"/>
          </a:xfrm>
        </p:spPr>
        <p:txBody>
          <a:bodyPr>
            <a:normAutofit/>
          </a:bodyPr>
          <a:lstStyle/>
          <a:p>
            <a:r>
              <a:rPr lang="es-ES_tradnl" sz="2000" b="1" dirty="0">
                <a:latin typeface="Arial" charset="0"/>
                <a:ea typeface="Arial" charset="0"/>
                <a:cs typeface="Arial" charset="0"/>
              </a:rPr>
              <a:t>Contabilidad y Gestiones Administrativas. </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Proceso administrativo; planeación: encuesta, áreas funcionales de empresas: mercadotecnia.</a:t>
            </a:r>
          </a:p>
          <a:p>
            <a:r>
              <a:rPr lang="es-ES_tradnl" sz="2000" b="1" dirty="0">
                <a:latin typeface="Arial" charset="0"/>
                <a:ea typeface="Arial" charset="0"/>
                <a:cs typeface="Arial" charset="0"/>
              </a:rPr>
              <a:t>Problemas Políticos, Económicos y Sociales de México. </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Estructura Social de México: machismo. </a:t>
            </a:r>
          </a:p>
          <a:p>
            <a:r>
              <a:rPr lang="es-ES_tradnl" sz="2000" b="1" dirty="0">
                <a:latin typeface="Arial" charset="0"/>
                <a:ea typeface="Arial" charset="0"/>
                <a:cs typeface="Arial" charset="0"/>
              </a:rPr>
              <a:t>Derecho.</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matrimonio: derechos y obligaciones; familia: derechos y obligaciones; Violencia intrafamiliar. </a:t>
            </a:r>
          </a:p>
          <a:p>
            <a:r>
              <a:rPr lang="es-ES_tradnl" sz="2000" b="1" dirty="0">
                <a:latin typeface="Arial" charset="0"/>
                <a:ea typeface="Arial" charset="0"/>
                <a:cs typeface="Arial" charset="0"/>
              </a:rPr>
              <a:t>Literatura Mexicana e Iberoamericana. </a:t>
            </a:r>
          </a:p>
          <a:p>
            <a:r>
              <a:rPr lang="es-ES_tradnl" sz="2000" b="1" dirty="0">
                <a:latin typeface="Arial" charset="0"/>
                <a:ea typeface="Arial" charset="0"/>
                <a:cs typeface="Arial" charset="0"/>
              </a:rPr>
              <a:t>Tema</a:t>
            </a:r>
            <a:r>
              <a:rPr lang="es-ES_tradnl" sz="2000" dirty="0">
                <a:latin typeface="Arial" charset="0"/>
                <a:ea typeface="Arial" charset="0"/>
                <a:cs typeface="Arial" charset="0"/>
              </a:rPr>
              <a:t>: Literatura de la Revolución: Ateneo de la Juventud; Literatura Contemporánea: ensayo.</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32452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300" b="1">
                <a:latin typeface="Arial" charset="0"/>
                <a:ea typeface="Arial" charset="0"/>
                <a:cs typeface="Arial" charset="0"/>
              </a:rPr>
              <a:t>12. Justificación de la actividad. Dar respuesta a preguntas guía, necesidades del grupo, objetivos.</a:t>
            </a:r>
          </a:p>
        </p:txBody>
      </p:sp>
      <p:sp>
        <p:nvSpPr>
          <p:cNvPr id="3" name="Marcador de contenido 2"/>
          <p:cNvSpPr>
            <a:spLocks noGrp="1"/>
          </p:cNvSpPr>
          <p:nvPr>
            <p:ph idx="1"/>
          </p:nvPr>
        </p:nvSpPr>
        <p:spPr>
          <a:xfrm>
            <a:off x="643467" y="1782981"/>
            <a:ext cx="10905066" cy="4393982"/>
          </a:xfrm>
        </p:spPr>
        <p:txBody>
          <a:bodyPr>
            <a:normAutofit/>
          </a:bodyPr>
          <a:lstStyle/>
          <a:p>
            <a:r>
              <a:rPr lang="es-ES_tradnl" sz="2000">
                <a:latin typeface="Arial" charset="0"/>
                <a:ea typeface="Arial" charset="0"/>
                <a:cs typeface="Arial" charset="0"/>
              </a:rPr>
              <a:t>¿Qué es el machismo y cómo está presente en la interacción social? ¿Cómo los medios de comunicación favorecen la conducta machista?</a:t>
            </a:r>
          </a:p>
          <a:p>
            <a:r>
              <a:rPr lang="es-ES_tradnl" sz="2000">
                <a:latin typeface="Arial" charset="0"/>
                <a:ea typeface="Arial" charset="0"/>
                <a:cs typeface="Arial" charset="0"/>
              </a:rPr>
              <a:t>¿Cuál es la legislación actual con respecto al machismo en México?</a:t>
            </a:r>
          </a:p>
          <a:p>
            <a:r>
              <a:rPr lang="es-ES_tradnl" sz="2000">
                <a:latin typeface="Arial" charset="0"/>
                <a:ea typeface="Arial" charset="0"/>
                <a:cs typeface="Arial" charset="0"/>
              </a:rPr>
              <a:t>¿El nivel de instrucción en el caso de las mujeres influye en su tolerancia ante las conductas machistas de sus parejas y de la sociedad?</a:t>
            </a:r>
          </a:p>
          <a:p>
            <a:r>
              <a:rPr lang="es-ES_tradnl" sz="2000">
                <a:latin typeface="Arial" charset="0"/>
                <a:ea typeface="Arial" charset="0"/>
                <a:cs typeface="Arial" charset="0"/>
              </a:rPr>
              <a:t>¿Incide la literatura en el comportamiento femenino?</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6022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_tradnl" sz="3100" b="1" dirty="0">
                <a:latin typeface="Arial" charset="0"/>
                <a:ea typeface="Arial" charset="0"/>
                <a:cs typeface="Arial" charset="0"/>
              </a:rPr>
              <a:t>12. Justificación de la actividad, dar respuesta a preguntas guía, necesidades del grupo, objetivos, etc. </a:t>
            </a:r>
          </a:p>
        </p:txBody>
      </p:sp>
      <p:sp>
        <p:nvSpPr>
          <p:cNvPr id="3" name="Marcador de contenido 2"/>
          <p:cNvSpPr>
            <a:spLocks noGrp="1"/>
          </p:cNvSpPr>
          <p:nvPr>
            <p:ph idx="1"/>
          </p:nvPr>
        </p:nvSpPr>
        <p:spPr>
          <a:xfrm>
            <a:off x="643467" y="1782981"/>
            <a:ext cx="10905066" cy="4393982"/>
          </a:xfrm>
        </p:spPr>
        <p:txBody>
          <a:bodyPr>
            <a:normAutofit/>
          </a:bodyPr>
          <a:lstStyle/>
          <a:p>
            <a:pPr algn="just"/>
            <a:r>
              <a:rPr lang="es-ES" sz="2000" dirty="0">
                <a:latin typeface="Arial" charset="0"/>
                <a:ea typeface="Arial" charset="0"/>
                <a:cs typeface="Arial" charset="0"/>
              </a:rPr>
              <a:t>Como el Estado de México es la entidad donde se ejerce mayor violencia emocional, económica, física y sexual hacia una mujer por parte de su pareja (53.3% de los casos), los alumnos de sexto año de bachillerato del Centro Escolar del Tepeyac, ubicado en el municipio de Naucalpan, han decidido que se concientice a la comunidad educativa de la problemática que representa el machismo como promotor y detonador de la violencia contra las mujeres.</a:t>
            </a:r>
            <a:endParaRPr lang="es-ES_tradnl" sz="2000" dirty="0">
              <a:latin typeface="Arial" charset="0"/>
              <a:ea typeface="Arial" charset="0"/>
              <a:cs typeface="Arial" charset="0"/>
            </a:endParaRPr>
          </a:p>
          <a:p>
            <a:endParaRPr lang="es-ES_tradnl"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69814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017C1BB-41DC-4AF8-8A6B-15812F05B575}"/>
              </a:ext>
            </a:extLst>
          </p:cNvPr>
          <p:cNvPicPr>
            <a:picLocks noChangeAspect="1"/>
          </p:cNvPicPr>
          <p:nvPr/>
        </p:nvPicPr>
        <p:blipFill rotWithShape="1">
          <a:blip r:embed="rId2">
            <a:alphaModFix amt="35000"/>
          </a:blip>
          <a:srcRect t="1525" r="1" b="14236"/>
          <a:stretch/>
        </p:blipFill>
        <p:spPr>
          <a:xfrm>
            <a:off x="-4243" y="10"/>
            <a:ext cx="12196243" cy="6857990"/>
          </a:xfrm>
          <a:prstGeom prst="rect">
            <a:avLst/>
          </a:prstGeom>
        </p:spPr>
      </p:pic>
      <p:sp>
        <p:nvSpPr>
          <p:cNvPr id="2" name="Rectángulo 1"/>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a:latin typeface="+mj-lt"/>
                <a:ea typeface="+mj-ea"/>
                <a:cs typeface="+mj-cs"/>
              </a:rPr>
              <a:t>12. Descripción de la apertura de la actividad. Pasos y organización del grupo</a:t>
            </a:r>
            <a:endParaRPr lang="en-US" sz="3600">
              <a:latin typeface="+mj-lt"/>
              <a:ea typeface="+mj-ea"/>
              <a:cs typeface="+mj-cs"/>
            </a:endParaRPr>
          </a:p>
        </p:txBody>
      </p:sp>
      <p:sp>
        <p:nvSpPr>
          <p:cNvPr id="3" name="CuadroTexto 2"/>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Tras la obtención de los resultados de la encuesta y la elaboración de las estadísticas se redactará un trabajo escrito que se expondrá ante la comunidad académica.</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56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53363" y="365760"/>
            <a:ext cx="9367203" cy="1188720"/>
          </a:xfrm>
        </p:spPr>
        <p:txBody>
          <a:bodyPr>
            <a:normAutofit/>
          </a:bodyPr>
          <a:lstStyle/>
          <a:p>
            <a:r>
              <a:rPr lang="es-ES_tradnl" sz="3400" b="1">
                <a:latin typeface="Arial" charset="0"/>
                <a:ea typeface="Arial" charset="0"/>
                <a:cs typeface="Arial" charset="0"/>
              </a:rPr>
              <a:t>12. Descripción del desarrollo de la actividad. Pasos y organización del grupo</a:t>
            </a:r>
            <a:endParaRPr lang="es-ES_tradnl" sz="34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p:cNvSpPr>
            <a:spLocks noGrp="1"/>
          </p:cNvSpPr>
          <p:nvPr>
            <p:ph idx="1"/>
          </p:nvPr>
        </p:nvSpPr>
        <p:spPr>
          <a:xfrm>
            <a:off x="1653363" y="2176272"/>
            <a:ext cx="9367204" cy="4041648"/>
          </a:xfrm>
        </p:spPr>
        <p:txBody>
          <a:bodyPr anchor="t">
            <a:normAutofit/>
          </a:bodyPr>
          <a:lstStyle/>
          <a:p>
            <a:r>
              <a:rPr lang="es-ES_tradnl" sz="2400">
                <a:latin typeface="Arial" charset="0"/>
                <a:ea typeface="Arial" charset="0"/>
                <a:cs typeface="Arial" charset="0"/>
              </a:rPr>
              <a:t>Una vez expuesto el trabajo escrito sobre los resultados del proyecto se procederá a diseñar y elaborar carteles concientizadores sobre esta problemática, mismos que se exhibirán en diferentes áreas de la institución.</a:t>
            </a:r>
          </a:p>
          <a:p>
            <a:endParaRPr lang="es-ES_tradnl" sz="2400"/>
          </a:p>
        </p:txBody>
      </p:sp>
    </p:spTree>
    <p:extLst>
      <p:ext uri="{BB962C8B-B14F-4D97-AF65-F5344CB8AC3E}">
        <p14:creationId xmlns:p14="http://schemas.microsoft.com/office/powerpoint/2010/main" val="105448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half" idx="2"/>
          </p:nvPr>
        </p:nvSpPr>
        <p:spPr>
          <a:xfrm>
            <a:off x="716642" y="330129"/>
            <a:ext cx="10915064" cy="2142671"/>
          </a:xfrm>
        </p:spPr>
        <p:txBody>
          <a:bodyPr>
            <a:normAutofit fontScale="92500" lnSpcReduction="20000"/>
          </a:bodyPr>
          <a:lstStyle/>
          <a:p>
            <a:endParaRPr lang="es-MX" sz="5400" dirty="0"/>
          </a:p>
          <a:p>
            <a:r>
              <a:rPr lang="es-MX" sz="5400" dirty="0"/>
              <a:t>Proyecto: </a:t>
            </a:r>
          </a:p>
          <a:p>
            <a:r>
              <a:rPr lang="es-MX" sz="5400" dirty="0"/>
              <a:t>Tendidos contra el machismo 2019-2020</a:t>
            </a:r>
          </a:p>
        </p:txBody>
      </p:sp>
      <p:pic>
        <p:nvPicPr>
          <p:cNvPr id="1026" name="Picture 2" descr="Imagen relacionada">
            <a:extLst>
              <a:ext uri="{FF2B5EF4-FFF2-40B4-BE49-F238E27FC236}">
                <a16:creationId xmlns:a16="http://schemas.microsoft.com/office/drawing/2014/main" id="{309FE924-051C-4A40-A28C-E86D767E4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32" y="2191445"/>
            <a:ext cx="3266885" cy="358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91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808638" y="386930"/>
            <a:ext cx="92367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kern="1200">
                <a:solidFill>
                  <a:schemeClr val="tx1"/>
                </a:solidFill>
                <a:latin typeface="+mj-lt"/>
                <a:ea typeface="+mj-ea"/>
                <a:cs typeface="+mj-cs"/>
              </a:rPr>
              <a:t>12.  Descripción del cierre de la actividad. Pasos y organización del grupo</a:t>
            </a:r>
            <a:endParaRPr lang="en-US" sz="3800" kern="1200">
              <a:solidFill>
                <a:schemeClr val="tx1"/>
              </a:solidFill>
              <a:latin typeface="+mj-lt"/>
              <a:ea typeface="+mj-ea"/>
              <a:cs typeface="+mj-cs"/>
            </a:endParaRPr>
          </a:p>
        </p:txBody>
      </p:sp>
      <p:grpSp>
        <p:nvGrpSpPr>
          <p:cNvPr id="19"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793660" y="2599509"/>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t>Después de un tiempo prudente de exhibición de los carteles de la campaña concientizadora se procederá a cuestionar a la comunidad académica sobre la oportunidad y la utilidad de la realización del proyecto.</a:t>
            </a:r>
          </a:p>
        </p:txBody>
      </p:sp>
    </p:spTree>
    <p:extLst>
      <p:ext uri="{BB962C8B-B14F-4D97-AF65-F5344CB8AC3E}">
        <p14:creationId xmlns:p14="http://schemas.microsoft.com/office/powerpoint/2010/main" val="136620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653363" y="365760"/>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chemeClr val="tx1"/>
                </a:solidFill>
                <a:latin typeface="+mj-lt"/>
                <a:ea typeface="+mj-ea"/>
                <a:cs typeface="+mj-cs"/>
              </a:rPr>
              <a:t>12. Descripción de lo que se hará con los resultados de la actividad</a:t>
            </a:r>
            <a:endParaRPr lang="en-US" sz="3700" kern="1200">
              <a:solidFill>
                <a:schemeClr val="tx1"/>
              </a:solidFill>
              <a:latin typeface="+mj-lt"/>
              <a:ea typeface="+mj-ea"/>
              <a:cs typeface="+mj-cs"/>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ángulo 2"/>
          <p:cNvSpPr/>
          <p:nvPr/>
        </p:nvSpPr>
        <p:spPr>
          <a:xfrm>
            <a:off x="1653363" y="2176272"/>
            <a:ext cx="9367204" cy="404164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t>Se redactará una memoria de lo que implicó el desarrollo de este proyecto interdisciplinario para medir la posibilidad de implementarlo en los cursos subsecuentes.</a:t>
            </a:r>
          </a:p>
        </p:txBody>
      </p:sp>
    </p:spTree>
    <p:extLst>
      <p:ext uri="{BB962C8B-B14F-4D97-AF65-F5344CB8AC3E}">
        <p14:creationId xmlns:p14="http://schemas.microsoft.com/office/powerpoint/2010/main" val="1025184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4" name="Freeform: Shape 6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Google Shape;54;p13"/>
          <p:cNvSpPr txBox="1">
            <a:spLocks noGrp="1"/>
          </p:cNvSpPr>
          <p:nvPr>
            <p:ph type="ctrTitle"/>
          </p:nvPr>
        </p:nvSpPr>
        <p:spPr>
          <a:xfrm>
            <a:off x="1524003" y="1999615"/>
            <a:ext cx="9144000" cy="2764028"/>
          </a:xfrm>
          <a:prstGeom prst="rect">
            <a:avLst/>
          </a:prstGeom>
        </p:spPr>
        <p:txBody>
          <a:bodyPr spcFirstLastPara="1" vert="horz" lIns="121900" tIns="121900" rIns="121900" bIns="121900" rtlCol="0" anchor="ctr" anchorCtr="0">
            <a:normAutofit/>
          </a:bodyPr>
          <a:lstStyle/>
          <a:p>
            <a:pPr>
              <a:spcBef>
                <a:spcPts val="0"/>
              </a:spcBef>
            </a:pPr>
            <a:r>
              <a:rPr lang="es-MX" sz="7200">
                <a:latin typeface="Anton"/>
                <a:ea typeface="Anton"/>
                <a:cs typeface="Anton"/>
                <a:sym typeface="Anton"/>
              </a:rPr>
              <a:t>Tendidos Contra el Machismo</a:t>
            </a:r>
          </a:p>
        </p:txBody>
      </p:sp>
      <p:sp>
        <p:nvSpPr>
          <p:cNvPr id="55" name="Google Shape;55;p13"/>
          <p:cNvSpPr txBox="1">
            <a:spLocks noGrp="1"/>
          </p:cNvSpPr>
          <p:nvPr>
            <p:ph type="subTitle" idx="1"/>
          </p:nvPr>
        </p:nvSpPr>
        <p:spPr>
          <a:xfrm>
            <a:off x="1966912" y="5645150"/>
            <a:ext cx="8258176" cy="631825"/>
          </a:xfrm>
          <a:prstGeom prst="rect">
            <a:avLst/>
          </a:prstGeom>
        </p:spPr>
        <p:txBody>
          <a:bodyPr spcFirstLastPara="1" vert="horz" lIns="121900" tIns="121900" rIns="121900" bIns="121900" rtlCol="0" anchor="ctr" anchorCtr="0">
            <a:normAutofit/>
          </a:bodyPr>
          <a:lstStyle/>
          <a:p>
            <a:pPr>
              <a:spcBef>
                <a:spcPts val="0"/>
              </a:spcBef>
              <a:spcAft>
                <a:spcPts val="600"/>
              </a:spcAft>
            </a:pPr>
            <a:r>
              <a:rPr lang="es-MX" sz="2200" b="1"/>
              <a:t>Área 3</a:t>
            </a:r>
            <a:r>
              <a:rPr lang="es-MX" sz="2200"/>
              <a:t> </a:t>
            </a:r>
          </a:p>
        </p:txBody>
      </p:sp>
      <p:sp>
        <p:nvSpPr>
          <p:cNvPr id="66" name="Rectangle 6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283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Rectangle 67">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0" name="Rectangle 69">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Google Shape;60;p14"/>
          <p:cNvSpPr txBox="1">
            <a:spLocks noGrp="1"/>
          </p:cNvSpPr>
          <p:nvPr>
            <p:ph type="ctrTitle"/>
          </p:nvPr>
        </p:nvSpPr>
        <p:spPr>
          <a:xfrm>
            <a:off x="1115568" y="548640"/>
            <a:ext cx="10168128" cy="1179576"/>
          </a:xfrm>
          <a:prstGeom prst="rect">
            <a:avLst/>
          </a:prstGeom>
        </p:spPr>
        <p:txBody>
          <a:bodyPr spcFirstLastPara="1" vert="horz" lIns="91440" tIns="45720" rIns="91440" bIns="45720" rtlCol="0" anchor="ctr" anchorCtr="0">
            <a:normAutofit/>
          </a:bodyPr>
          <a:lstStyle/>
          <a:p>
            <a:pPr algn="l"/>
            <a:r>
              <a:rPr lang="en-US" sz="4000" kern="1200">
                <a:solidFill>
                  <a:schemeClr val="tx1"/>
                </a:solidFill>
                <a:latin typeface="+mj-lt"/>
                <a:ea typeface="+mj-ea"/>
                <a:cs typeface="+mj-cs"/>
                <a:sym typeface="Anton"/>
              </a:rPr>
              <a:t>Nuestro Proyecto</a:t>
            </a:r>
          </a:p>
        </p:txBody>
      </p:sp>
      <p:sp>
        <p:nvSpPr>
          <p:cNvPr id="72" name="Rectangle 71">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Google Shape;61;p14"/>
          <p:cNvSpPr txBox="1">
            <a:spLocks noGrp="1"/>
          </p:cNvSpPr>
          <p:nvPr>
            <p:ph type="subTitle" idx="1"/>
          </p:nvPr>
        </p:nvSpPr>
        <p:spPr>
          <a:xfrm>
            <a:off x="1143000" y="1770867"/>
            <a:ext cx="10160000" cy="4931200"/>
          </a:xfrm>
          <a:prstGeom prst="rect">
            <a:avLst/>
          </a:prstGeom>
        </p:spPr>
        <p:txBody>
          <a:bodyPr spcFirstLastPara="1" vert="horz" wrap="square" lIns="121900" tIns="121900" rIns="121900" bIns="121900" rtlCol="0" anchor="t" anchorCtr="0">
            <a:noAutofit/>
          </a:bodyPr>
          <a:lstStyle/>
          <a:p>
            <a:pPr algn="just">
              <a:lnSpc>
                <a:spcPct val="115000"/>
              </a:lnSpc>
              <a:spcBef>
                <a:spcPts val="0"/>
              </a:spcBef>
              <a:spcAft>
                <a:spcPts val="600"/>
              </a:spcAft>
            </a:pPr>
            <a:r>
              <a:rPr lang="es" sz="2667">
                <a:solidFill>
                  <a:srgbClr val="000000"/>
                </a:solidFill>
                <a:latin typeface="Comfortaa Regular"/>
                <a:ea typeface="Comfortaa Regular"/>
                <a:cs typeface="Comfortaa Regular"/>
                <a:sym typeface="Comfortaa Regular"/>
              </a:rPr>
              <a:t>“Tendidos contra el Machismo” tiene como objetivo</a:t>
            </a:r>
            <a:endParaRPr lang="es-MX" sz="2667">
              <a:solidFill>
                <a:srgbClr val="000000"/>
              </a:solidFill>
              <a:latin typeface="Comfortaa Regular"/>
              <a:ea typeface="Comfortaa Regular"/>
              <a:cs typeface="Comfortaa Regular"/>
              <a:sym typeface="Comfortaa Regular"/>
            </a:endParaRPr>
          </a:p>
          <a:p>
            <a:pPr algn="just">
              <a:lnSpc>
                <a:spcPct val="115000"/>
              </a:lnSpc>
              <a:spcBef>
                <a:spcPts val="0"/>
              </a:spcBef>
              <a:spcAft>
                <a:spcPts val="600"/>
              </a:spcAft>
            </a:pPr>
            <a:r>
              <a:rPr lang="es" sz="2667">
                <a:solidFill>
                  <a:srgbClr val="000000"/>
                </a:solidFill>
                <a:latin typeface="Comfortaa Regular"/>
                <a:ea typeface="Comfortaa Regular"/>
                <a:cs typeface="Comfortaa Regular"/>
                <a:sym typeface="Comfortaa Regular"/>
              </a:rPr>
              <a:t>recabar, analizar e interpretar mediante la encuesta, información de situaciones, actitudes y lugares donde jóvenes de bachillerato consideran que es frecuente el machismo, el cual se define como la “</a:t>
            </a:r>
            <a:r>
              <a:rPr lang="es" sz="2667">
                <a:solidFill>
                  <a:srgbClr val="000000"/>
                </a:solidFill>
                <a:highlight>
                  <a:srgbClr val="FFFFFF"/>
                </a:highlight>
                <a:latin typeface="Comfortaa Regular"/>
                <a:ea typeface="Comfortaa Regular"/>
                <a:cs typeface="Comfortaa Regular"/>
                <a:sym typeface="Comfortaa Regular"/>
              </a:rPr>
              <a:t>actitud o manera de pensar de quien sostiene que el hombre es por naturaleza superior a la mujer”</a:t>
            </a:r>
            <a:r>
              <a:rPr lang="es" sz="2667">
                <a:solidFill>
                  <a:srgbClr val="000000"/>
                </a:solidFill>
                <a:latin typeface="Comfortaa Regular"/>
                <a:ea typeface="Comfortaa Regular"/>
                <a:cs typeface="Comfortaa Regular"/>
                <a:sym typeface="Comfortaa Regular"/>
              </a:rPr>
              <a:t>, para crear conciencia al respecto y ofrecer propuestas y soluciones que de manera paulatina logren erradicar por completo dichas actitudes o conductas.</a:t>
            </a:r>
            <a:endParaRPr lang="es-MX" sz="2667">
              <a:solidFill>
                <a:srgbClr val="000000"/>
              </a:solidFill>
              <a:latin typeface="Comfortaa Regular"/>
              <a:ea typeface="Comfortaa Regular"/>
              <a:cs typeface="Comfortaa Regular"/>
              <a:sym typeface="Comfortaa Regular"/>
            </a:endParaRPr>
          </a:p>
        </p:txBody>
      </p:sp>
    </p:spTree>
    <p:extLst>
      <p:ext uri="{BB962C8B-B14F-4D97-AF65-F5344CB8AC3E}">
        <p14:creationId xmlns:p14="http://schemas.microsoft.com/office/powerpoint/2010/main" val="4206627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5"/>
          <p:cNvSpPr txBox="1">
            <a:spLocks noGrp="1"/>
          </p:cNvSpPr>
          <p:nvPr>
            <p:ph type="title"/>
          </p:nvPr>
        </p:nvSpPr>
        <p:spPr>
          <a:xfrm>
            <a:off x="2103121" y="310343"/>
            <a:ext cx="7985759" cy="868823"/>
          </a:xfrm>
          <a:prstGeom prst="rect">
            <a:avLst/>
          </a:prstGeom>
        </p:spPr>
        <p:txBody>
          <a:bodyPr spcFirstLastPara="1" vert="horz" lIns="91440" tIns="45720" rIns="91440" bIns="45720" rtlCol="0" anchor="ctr" anchorCtr="0">
            <a:normAutofit/>
          </a:bodyPr>
          <a:lstStyle/>
          <a:p>
            <a:pPr algn="ctr">
              <a:spcBef>
                <a:spcPct val="0"/>
              </a:spcBef>
            </a:pPr>
            <a:r>
              <a:rPr lang="en-US" sz="3400" b="1" kern="1200">
                <a:solidFill>
                  <a:schemeClr val="tx1"/>
                </a:solidFill>
                <a:latin typeface="+mj-lt"/>
                <a:ea typeface="+mj-ea"/>
                <a:cs typeface="+mj-cs"/>
                <a:sym typeface="Trebuchet MS"/>
              </a:rPr>
              <a:t>Pregunta A:</a:t>
            </a:r>
            <a:r>
              <a:rPr lang="en-US" sz="3400" kern="1200">
                <a:solidFill>
                  <a:schemeClr val="tx1"/>
                </a:solidFill>
                <a:latin typeface="+mj-lt"/>
                <a:ea typeface="+mj-ea"/>
                <a:cs typeface="+mj-cs"/>
                <a:sym typeface="Trebuchet MS"/>
              </a:rPr>
              <a:t> ¿Qué crees que es el machismo?</a:t>
            </a:r>
          </a:p>
        </p:txBody>
      </p:sp>
      <p:sp>
        <p:nvSpPr>
          <p:cNvPr id="76" name="Rectangle: Rounded Corners 7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7" name="Google Shape;67;p15"/>
          <p:cNvGraphicFramePr/>
          <p:nvPr>
            <p:extLst>
              <p:ext uri="{D42A27DB-BD31-4B8C-83A1-F6EECF244321}">
                <p14:modId xmlns:p14="http://schemas.microsoft.com/office/powerpoint/2010/main" val="3638698868"/>
              </p:ext>
            </p:extLst>
          </p:nvPr>
        </p:nvGraphicFramePr>
        <p:xfrm>
          <a:off x="706346" y="2139484"/>
          <a:ext cx="10779309" cy="4096514"/>
        </p:xfrm>
        <a:graphic>
          <a:graphicData uri="http://schemas.openxmlformats.org/drawingml/2006/table">
            <a:tbl>
              <a:tblPr firstRow="1" bandRow="1">
                <a:noFill/>
              </a:tblPr>
              <a:tblGrid>
                <a:gridCol w="8245673">
                  <a:extLst>
                    <a:ext uri="{9D8B030D-6E8A-4147-A177-3AD203B41FA5}">
                      <a16:colId xmlns:a16="http://schemas.microsoft.com/office/drawing/2014/main" val="20000"/>
                    </a:ext>
                  </a:extLst>
                </a:gridCol>
                <a:gridCol w="1331539">
                  <a:extLst>
                    <a:ext uri="{9D8B030D-6E8A-4147-A177-3AD203B41FA5}">
                      <a16:colId xmlns:a16="http://schemas.microsoft.com/office/drawing/2014/main" val="20001"/>
                    </a:ext>
                  </a:extLst>
                </a:gridCol>
                <a:gridCol w="1202097">
                  <a:extLst>
                    <a:ext uri="{9D8B030D-6E8A-4147-A177-3AD203B41FA5}">
                      <a16:colId xmlns:a16="http://schemas.microsoft.com/office/drawing/2014/main" val="20002"/>
                    </a:ext>
                  </a:extLst>
                </a:gridCol>
              </a:tblGrid>
              <a:tr h="723310">
                <a:tc>
                  <a:txBody>
                    <a:bodyPr/>
                    <a:lstStyle/>
                    <a:p>
                      <a:pPr marL="0" lvl="0" indent="0" algn="ctr" rtl="0">
                        <a:lnSpc>
                          <a:spcPct val="115000"/>
                        </a:lnSpc>
                        <a:spcBef>
                          <a:spcPts val="0"/>
                        </a:spcBef>
                        <a:spcAft>
                          <a:spcPts val="0"/>
                        </a:spcAft>
                        <a:buNone/>
                      </a:pPr>
                      <a:r>
                        <a:rPr lang="es" sz="3700" b="1">
                          <a:latin typeface="Oswald"/>
                          <a:ea typeface="Oswald"/>
                          <a:cs typeface="Oswald"/>
                          <a:sym typeface="Oswald"/>
                        </a:rPr>
                        <a:t>¿Qué crees que es el machismo?</a:t>
                      </a:r>
                      <a:endParaRPr sz="3700" b="1">
                        <a:latin typeface="Oswald"/>
                        <a:ea typeface="Oswald"/>
                        <a:cs typeface="Oswald"/>
                        <a:sym typeface="Oswald"/>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500">
                          <a:latin typeface="Oswald"/>
                          <a:ea typeface="Oswald"/>
                          <a:cs typeface="Oswald"/>
                          <a:sym typeface="Oswald"/>
                        </a:rPr>
                        <a:t>Hombres</a:t>
                      </a:r>
                      <a:endParaRPr sz="2500">
                        <a:latin typeface="Oswald"/>
                        <a:ea typeface="Oswald"/>
                        <a:cs typeface="Oswald"/>
                        <a:sym typeface="Oswald"/>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es" sz="2500">
                          <a:latin typeface="Oswald"/>
                          <a:ea typeface="Oswald"/>
                          <a:cs typeface="Oswald"/>
                          <a:sym typeface="Oswald"/>
                        </a:rPr>
                        <a:t>Mujeres</a:t>
                      </a:r>
                      <a:endParaRPr sz="2500">
                        <a:latin typeface="Oswald"/>
                        <a:ea typeface="Oswald"/>
                        <a:cs typeface="Oswald"/>
                        <a:sym typeface="Oswald"/>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6D01"/>
                    </a:solidFill>
                  </a:tcPr>
                </a:tc>
                <a:extLst>
                  <a:ext uri="{0D108BD9-81ED-4DB2-BD59-A6C34878D82A}">
                    <a16:rowId xmlns:a16="http://schemas.microsoft.com/office/drawing/2014/main" val="10000"/>
                  </a:ext>
                </a:extLst>
              </a:tr>
              <a:tr h="814848">
                <a:tc>
                  <a:txBody>
                    <a:bodyPr/>
                    <a:lstStyle/>
                    <a:p>
                      <a:pPr marL="0" lvl="0" indent="0" algn="ctr" rtl="0">
                        <a:lnSpc>
                          <a:spcPct val="115000"/>
                        </a:lnSpc>
                        <a:spcBef>
                          <a:spcPts val="0"/>
                        </a:spcBef>
                        <a:spcAft>
                          <a:spcPts val="0"/>
                        </a:spcAft>
                        <a:buNone/>
                      </a:pPr>
                      <a:r>
                        <a:rPr lang="es" sz="2000">
                          <a:latin typeface="Montserrat Light"/>
                          <a:ea typeface="Montserrat Light"/>
                          <a:cs typeface="Montserrat Light"/>
                          <a:sym typeface="Montserrat Light"/>
                        </a:rPr>
                        <a:t>Ideología practicada e impuesta por los hombres afectando únicamente a las mujeres</a:t>
                      </a:r>
                      <a:endParaRPr sz="2000">
                        <a:latin typeface="Montserrat Light"/>
                        <a:ea typeface="Montserrat Light"/>
                        <a:cs typeface="Montserrat Light"/>
                        <a:sym typeface="Montserrat Ligh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65</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47</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14848">
                <a:tc>
                  <a:txBody>
                    <a:bodyPr/>
                    <a:lstStyle/>
                    <a:p>
                      <a:pPr marL="0" lvl="0" indent="0" algn="ctr" rtl="0">
                        <a:lnSpc>
                          <a:spcPct val="115000"/>
                        </a:lnSpc>
                        <a:spcBef>
                          <a:spcPts val="0"/>
                        </a:spcBef>
                        <a:spcAft>
                          <a:spcPts val="0"/>
                        </a:spcAft>
                        <a:buNone/>
                      </a:pPr>
                      <a:r>
                        <a:rPr lang="es" sz="2000">
                          <a:latin typeface="Montserrat Light"/>
                          <a:ea typeface="Montserrat Light"/>
                          <a:cs typeface="Montserrat Light"/>
                          <a:sym typeface="Montserrat Light"/>
                        </a:rPr>
                        <a:t>Ideología practicada e impuesta por la sociedad afectando únicamente a las mujeres</a:t>
                      </a:r>
                      <a:endParaRPr sz="2000">
                        <a:latin typeface="Montserrat Light"/>
                        <a:ea typeface="Montserrat Light"/>
                        <a:cs typeface="Montserrat Light"/>
                        <a:sym typeface="Montserrat Ligh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65</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96</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4330">
                <a:tc>
                  <a:txBody>
                    <a:bodyPr/>
                    <a:lstStyle/>
                    <a:p>
                      <a:pPr marL="0" lvl="0" indent="0" algn="ctr" rtl="0">
                        <a:lnSpc>
                          <a:spcPct val="115000"/>
                        </a:lnSpc>
                        <a:spcBef>
                          <a:spcPts val="0"/>
                        </a:spcBef>
                        <a:spcAft>
                          <a:spcPts val="0"/>
                        </a:spcAft>
                        <a:buNone/>
                      </a:pPr>
                      <a:r>
                        <a:rPr lang="es" sz="2000">
                          <a:latin typeface="Montserrat Light"/>
                          <a:ea typeface="Montserrat Light"/>
                          <a:cs typeface="Montserrat Light"/>
                          <a:sym typeface="Montserrat Light"/>
                        </a:rPr>
                        <a:t>Ideología practicada e impuesta por la sociedad afectando a ambos sexos</a:t>
                      </a:r>
                      <a:endParaRPr sz="2000">
                        <a:latin typeface="Montserrat Light"/>
                        <a:ea typeface="Montserrat Light"/>
                        <a:cs typeface="Montserrat Light"/>
                        <a:sym typeface="Montserrat Ligh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9</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9</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14848">
                <a:tc>
                  <a:txBody>
                    <a:bodyPr/>
                    <a:lstStyle/>
                    <a:p>
                      <a:pPr marL="0" lvl="0" indent="0" algn="ctr" rtl="0">
                        <a:lnSpc>
                          <a:spcPct val="115000"/>
                        </a:lnSpc>
                        <a:spcBef>
                          <a:spcPts val="0"/>
                        </a:spcBef>
                        <a:spcAft>
                          <a:spcPts val="0"/>
                        </a:spcAft>
                        <a:buNone/>
                      </a:pPr>
                      <a:r>
                        <a:rPr lang="es" sz="2000">
                          <a:latin typeface="Montserrat Light"/>
                          <a:ea typeface="Montserrat Light"/>
                          <a:cs typeface="Montserrat Light"/>
                          <a:sym typeface="Montserrat Light"/>
                        </a:rPr>
                        <a:t>Ideología practicada e impuesta por los hombres afectando únicamente a ambos sexos</a:t>
                      </a:r>
                      <a:endParaRPr sz="2000">
                        <a:latin typeface="Montserrat Light"/>
                        <a:ea typeface="Montserrat Light"/>
                        <a:cs typeface="Montserrat Light"/>
                        <a:sym typeface="Montserrat Ligh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2</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2</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4330">
                <a:tc>
                  <a:txBody>
                    <a:bodyPr/>
                    <a:lstStyle/>
                    <a:p>
                      <a:pPr marL="0" lvl="0" indent="0" algn="ctr" rtl="0">
                        <a:lnSpc>
                          <a:spcPct val="115000"/>
                        </a:lnSpc>
                        <a:spcBef>
                          <a:spcPts val="0"/>
                        </a:spcBef>
                        <a:spcAft>
                          <a:spcPts val="0"/>
                        </a:spcAft>
                        <a:buNone/>
                      </a:pPr>
                      <a:r>
                        <a:rPr lang="es" sz="2000">
                          <a:latin typeface="Montserrat Light"/>
                          <a:ea typeface="Montserrat Light"/>
                          <a:cs typeface="Montserrat Light"/>
                          <a:sym typeface="Montserrat Light"/>
                        </a:rPr>
                        <a:t>Otros</a:t>
                      </a:r>
                      <a:endParaRPr sz="2000">
                        <a:latin typeface="Montserrat Light"/>
                        <a:ea typeface="Montserrat Light"/>
                        <a:cs typeface="Montserrat Light"/>
                        <a:sym typeface="Montserrat Ligh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7</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2000">
                          <a:latin typeface="Montserrat"/>
                          <a:ea typeface="Montserrat"/>
                          <a:cs typeface="Montserrat"/>
                          <a:sym typeface="Montserrat"/>
                        </a:rPr>
                        <a:t>1</a:t>
                      </a:r>
                      <a:endParaRPr sz="2000">
                        <a:latin typeface="Montserrat"/>
                        <a:ea typeface="Montserrat"/>
                        <a:cs typeface="Montserrat"/>
                        <a:sym typeface="Montserrat"/>
                      </a:endParaRPr>
                    </a:p>
                  </a:txBody>
                  <a:tcPr marL="58615" marR="58615" marT="39077" marB="3907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4614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33FE54A-A994-42FB-94E0-168474F6B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FD7B477-8513-4219-81DB-3A481B53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2" name="Google Shape;72;p16" title="Gráfico"/>
          <p:cNvPicPr preferRelativeResize="0"/>
          <p:nvPr/>
        </p:nvPicPr>
        <p:blipFill rotWithShape="1">
          <a:blip r:embed="rId3"/>
          <a:srcRect t="6334" r="-1" b="11879"/>
          <a:stretch/>
        </p:blipFill>
        <p:spPr>
          <a:xfrm>
            <a:off x="838200" y="618387"/>
            <a:ext cx="10506456" cy="5306075"/>
          </a:xfrm>
          <a:prstGeom prst="rect">
            <a:avLst/>
          </a:prstGeom>
          <a:noFill/>
        </p:spPr>
      </p:pic>
      <p:sp>
        <p:nvSpPr>
          <p:cNvPr id="90" name="Rectangle 89">
            <a:extLst>
              <a:ext uri="{FF2B5EF4-FFF2-40B4-BE49-F238E27FC236}">
                <a16:creationId xmlns:a16="http://schemas.microsoft.com/office/drawing/2014/main" id="{F16BB282-D67A-4262-B395-9B9E59382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338062"/>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72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Rectangle 8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7" name="Rectangle 8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Google Shape;78;p17"/>
          <p:cNvSpPr txBox="1"/>
          <p:nvPr/>
        </p:nvSpPr>
        <p:spPr>
          <a:xfrm>
            <a:off x="1115568" y="548640"/>
            <a:ext cx="10168128" cy="1179576"/>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pPr>
            <a:r>
              <a:rPr lang="en-US" sz="4000" kern="1200">
                <a:solidFill>
                  <a:schemeClr val="tx1"/>
                </a:solidFill>
                <a:latin typeface="+mj-lt"/>
                <a:ea typeface="+mj-ea"/>
                <a:cs typeface="+mj-cs"/>
                <a:sym typeface="Pacifico"/>
              </a:rPr>
              <a:t>Interpretación según las mujeres</a:t>
            </a:r>
          </a:p>
        </p:txBody>
      </p:sp>
      <p:sp>
        <p:nvSpPr>
          <p:cNvPr id="89" name="Rectangle 8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Google Shape;77;p17"/>
          <p:cNvSpPr txBox="1">
            <a:spLocks noGrp="1"/>
          </p:cNvSpPr>
          <p:nvPr>
            <p:ph type="body" idx="1"/>
          </p:nvPr>
        </p:nvSpPr>
        <p:spPr>
          <a:xfrm>
            <a:off x="1115568" y="2481943"/>
            <a:ext cx="10168128" cy="3695020"/>
          </a:xfrm>
          <a:prstGeom prst="rect">
            <a:avLst/>
          </a:prstGeom>
        </p:spPr>
        <p:txBody>
          <a:bodyPr spcFirstLastPara="1" vert="horz" lIns="91440" tIns="45720" rIns="91440" bIns="45720" rtlCol="0" anchorCtr="0">
            <a:normAutofit/>
          </a:bodyPr>
          <a:lstStyle/>
          <a:p>
            <a:pPr indent="-228600">
              <a:buClr>
                <a:srgbClr val="000000"/>
              </a:buClr>
              <a:buFont typeface="Arial" panose="020B0604020202020204" pitchFamily="34" charset="0"/>
              <a:buChar char="•"/>
            </a:pPr>
            <a:r>
              <a:rPr lang="en-US" sz="2200">
                <a:sym typeface="Comfortaa"/>
              </a:rPr>
              <a:t>El 67.7% de las encuestadas cree que la mujer también es partícipe del machismo.</a:t>
            </a:r>
          </a:p>
          <a:p>
            <a:pPr indent="-228600">
              <a:buClr>
                <a:srgbClr val="000000"/>
              </a:buClr>
              <a:buFont typeface="Arial" panose="020B0604020202020204" pitchFamily="34" charset="0"/>
              <a:buChar char="•"/>
            </a:pPr>
            <a:r>
              <a:rPr lang="en-US" sz="2200">
                <a:sym typeface="Comfortaa"/>
              </a:rPr>
              <a:t>El 95.2% de las encuestadas cree que el machismo únicamente les afecta a ellas.</a:t>
            </a:r>
          </a:p>
          <a:p>
            <a:pPr indent="-228600">
              <a:buClr>
                <a:srgbClr val="000000"/>
              </a:buClr>
              <a:buFont typeface="Arial" panose="020B0604020202020204" pitchFamily="34" charset="0"/>
              <a:buChar char="•"/>
            </a:pPr>
            <a:r>
              <a:rPr lang="en-US" sz="2200">
                <a:sym typeface="Comfortaa"/>
              </a:rPr>
              <a:t>El 7.2% de las encuestadas cree que el machismo también afecta a los hombres.</a:t>
            </a:r>
          </a:p>
          <a:p>
            <a:pPr indent="-228600">
              <a:buClr>
                <a:srgbClr val="000000"/>
              </a:buClr>
              <a:buFont typeface="Arial" panose="020B0604020202020204" pitchFamily="34" charset="0"/>
              <a:buChar char="•"/>
            </a:pPr>
            <a:r>
              <a:rPr lang="en-US" sz="2200">
                <a:sym typeface="Comfortaa"/>
              </a:rPr>
              <a:t>Ninguna mujer cree que el machismo es una actitud aislada de los hombres.</a:t>
            </a:r>
          </a:p>
          <a:p>
            <a:pPr marL="0" indent="-228600">
              <a:spcBef>
                <a:spcPts val="2133"/>
              </a:spcBef>
              <a:spcAft>
                <a:spcPts val="2133"/>
              </a:spcAft>
              <a:buFont typeface="Arial" panose="020B0604020202020204" pitchFamily="34" charset="0"/>
              <a:buChar char="•"/>
            </a:pPr>
            <a:endParaRPr lang="en-US" sz="2200">
              <a:sym typeface="Comfortaa"/>
            </a:endParaRPr>
          </a:p>
        </p:txBody>
      </p:sp>
    </p:spTree>
    <p:extLst>
      <p:ext uri="{BB962C8B-B14F-4D97-AF65-F5344CB8AC3E}">
        <p14:creationId xmlns:p14="http://schemas.microsoft.com/office/powerpoint/2010/main" val="2282550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Freeform: Shape 89">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88900" dist="38100" dir="5400000" algn="t"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3" name="Google Shape;83;p18" title="Gráfico"/>
          <p:cNvPicPr preferRelativeResize="0"/>
          <p:nvPr/>
        </p:nvPicPr>
        <p:blipFill rotWithShape="1">
          <a:blip r:embed="rId3"/>
          <a:srcRect t="2588" b="14839"/>
          <a:stretch/>
        </p:blipFill>
        <p:spPr>
          <a:xfrm>
            <a:off x="20" y="1"/>
            <a:ext cx="12191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noFill/>
        </p:spPr>
      </p:pic>
    </p:spTree>
    <p:extLst>
      <p:ext uri="{BB962C8B-B14F-4D97-AF65-F5344CB8AC3E}">
        <p14:creationId xmlns:p14="http://schemas.microsoft.com/office/powerpoint/2010/main" val="3073723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6" name="Rectangle 9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8" name="Rectangle 9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Google Shape;89;p19"/>
          <p:cNvSpPr txBox="1"/>
          <p:nvPr/>
        </p:nvSpPr>
        <p:spPr>
          <a:xfrm>
            <a:off x="1115568" y="548640"/>
            <a:ext cx="10168128" cy="1179576"/>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1100"/>
            </a:pPr>
            <a:r>
              <a:rPr lang="en-US" sz="4000" kern="1200">
                <a:solidFill>
                  <a:schemeClr val="tx1"/>
                </a:solidFill>
                <a:latin typeface="+mj-lt"/>
                <a:ea typeface="+mj-ea"/>
                <a:cs typeface="+mj-cs"/>
                <a:sym typeface="Pacifico"/>
              </a:rPr>
              <a:t>Interpretación según los hombres</a:t>
            </a:r>
          </a:p>
        </p:txBody>
      </p:sp>
      <p:sp>
        <p:nvSpPr>
          <p:cNvPr id="100" name="Rectangle 9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Google Shape;88;p19"/>
          <p:cNvSpPr txBox="1">
            <a:spLocks noGrp="1"/>
          </p:cNvSpPr>
          <p:nvPr>
            <p:ph type="body" idx="1"/>
          </p:nvPr>
        </p:nvSpPr>
        <p:spPr>
          <a:xfrm>
            <a:off x="1115568" y="2481943"/>
            <a:ext cx="10168128" cy="3695020"/>
          </a:xfrm>
          <a:prstGeom prst="rect">
            <a:avLst/>
          </a:prstGeom>
        </p:spPr>
        <p:txBody>
          <a:bodyPr spcFirstLastPara="1" vert="horz" lIns="91440" tIns="45720" rIns="91440" bIns="45720" rtlCol="0" anchorCtr="0">
            <a:normAutofit/>
          </a:bodyPr>
          <a:lstStyle/>
          <a:p>
            <a:pPr indent="-228600">
              <a:spcBef>
                <a:spcPts val="1333"/>
              </a:spcBef>
              <a:buClr>
                <a:schemeClr val="dk1"/>
              </a:buClr>
              <a:buFont typeface="Arial" panose="020B0604020202020204" pitchFamily="34" charset="0"/>
              <a:buChar char="•"/>
            </a:pPr>
            <a:r>
              <a:rPr lang="en-US" sz="2200">
                <a:sym typeface="Comfortaa Regular"/>
              </a:rPr>
              <a:t>El 7.5% de los hombres encuestados creen que el machismo es una práctica que les afecta también a ellos. Mientras tanto, todos los encuestados, están de acuerdo con que el machismo siempre afecta a la figura femenina.</a:t>
            </a:r>
          </a:p>
          <a:p>
            <a:pPr indent="-228600">
              <a:buClr>
                <a:schemeClr val="dk1"/>
              </a:buClr>
              <a:buFont typeface="Arial" panose="020B0604020202020204" pitchFamily="34" charset="0"/>
              <a:buChar char="•"/>
            </a:pPr>
            <a:r>
              <a:rPr lang="en-US" sz="2200">
                <a:sym typeface="Comfortaa Regular"/>
              </a:rPr>
              <a:t>El 50% de los hombres encuestados creen que las mujeres también participan en las prácticas machistas.</a:t>
            </a:r>
          </a:p>
          <a:p>
            <a:pPr indent="-228600">
              <a:buClr>
                <a:schemeClr val="dk1"/>
              </a:buClr>
              <a:buFont typeface="Arial" panose="020B0604020202020204" pitchFamily="34" charset="0"/>
              <a:buChar char="•"/>
            </a:pPr>
            <a:r>
              <a:rPr lang="en-US" sz="2200">
                <a:sym typeface="Comfortaa Regular"/>
              </a:rPr>
              <a:t>El 87.8% de los hombres encuestados creen que el machismo afecta únicamente a las mujeres.</a:t>
            </a:r>
          </a:p>
          <a:p>
            <a:pPr indent="-228600">
              <a:buClr>
                <a:schemeClr val="dk1"/>
              </a:buClr>
              <a:buFont typeface="Arial" panose="020B0604020202020204" pitchFamily="34" charset="0"/>
              <a:buChar char="•"/>
            </a:pPr>
            <a:r>
              <a:rPr lang="en-US" sz="2200">
                <a:sym typeface="Comfortaa Regular"/>
              </a:rPr>
              <a:t>El 45.3% de los hombres encuestados creen que sólo los hombres practican actitudes machistas.</a:t>
            </a:r>
          </a:p>
          <a:p>
            <a:pPr marL="0" indent="-228600">
              <a:spcAft>
                <a:spcPts val="2133"/>
              </a:spcAft>
              <a:buFont typeface="Arial" panose="020B0604020202020204" pitchFamily="34" charset="0"/>
              <a:buChar char="•"/>
            </a:pPr>
            <a:endParaRPr lang="en-US" sz="2200"/>
          </a:p>
        </p:txBody>
      </p:sp>
    </p:spTree>
    <p:extLst>
      <p:ext uri="{BB962C8B-B14F-4D97-AF65-F5344CB8AC3E}">
        <p14:creationId xmlns:p14="http://schemas.microsoft.com/office/powerpoint/2010/main" val="340956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0" title="Gráfico"/>
          <p:cNvPicPr preferRelativeResize="0"/>
          <p:nvPr/>
        </p:nvPicPr>
        <p:blipFill>
          <a:blip r:embed="rId3">
            <a:alphaModFix/>
          </a:blip>
          <a:stretch>
            <a:fillRect/>
          </a:stretch>
        </p:blipFill>
        <p:spPr>
          <a:xfrm>
            <a:off x="869384" y="203201"/>
            <a:ext cx="10453227" cy="6451601"/>
          </a:xfrm>
          <a:prstGeom prst="rect">
            <a:avLst/>
          </a:prstGeom>
          <a:noFill/>
          <a:ln>
            <a:noFill/>
          </a:ln>
        </p:spPr>
      </p:pic>
    </p:spTree>
    <p:extLst>
      <p:ext uri="{BB962C8B-B14F-4D97-AF65-F5344CB8AC3E}">
        <p14:creationId xmlns:p14="http://schemas.microsoft.com/office/powerpoint/2010/main" val="253247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888C5C-0609-D94F-A64A-A8215B9E68A4}"/>
              </a:ext>
            </a:extLst>
          </p:cNvPr>
          <p:cNvSpPr>
            <a:spLocks noGrp="1"/>
          </p:cNvSpPr>
          <p:nvPr>
            <p:ph type="title"/>
          </p:nvPr>
        </p:nvSpPr>
        <p:spPr>
          <a:xfrm>
            <a:off x="594360" y="339117"/>
            <a:ext cx="11003280" cy="1619890"/>
          </a:xfrm>
        </p:spPr>
        <p:txBody>
          <a:bodyPr anchor="ctr">
            <a:normAutofit/>
          </a:bodyPr>
          <a:lstStyle/>
          <a:p>
            <a:r>
              <a:rPr lang="es-MX"/>
              <a:t>Justificación</a:t>
            </a:r>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CABF9CC6-A954-754A-872A-347F6BC4410E}"/>
              </a:ext>
            </a:extLst>
          </p:cNvPr>
          <p:cNvSpPr>
            <a:spLocks noGrp="1"/>
          </p:cNvSpPr>
          <p:nvPr>
            <p:ph idx="1"/>
          </p:nvPr>
        </p:nvSpPr>
        <p:spPr>
          <a:xfrm>
            <a:off x="597407" y="2721429"/>
            <a:ext cx="11000233" cy="3494314"/>
          </a:xfrm>
        </p:spPr>
        <p:txBody>
          <a:bodyPr anchor="ctr">
            <a:normAutofit/>
          </a:bodyPr>
          <a:lstStyle/>
          <a:p>
            <a:pPr marL="0" indent="0">
              <a:buNone/>
            </a:pPr>
            <a:r>
              <a:rPr lang="es-ES_tradnl" sz="2000"/>
              <a:t>El machismo ha estado presente en la sociedad mexicana desde hace mucho tiempo. Lo encontramos en las telenovelas, películas, ámbitos laborales, familias y relaciones; ha sido tolerado e incluso celebrado. 	</a:t>
            </a:r>
            <a:endParaRPr lang="es-MX" sz="2000"/>
          </a:p>
          <a:p>
            <a:pPr marL="0" indent="0">
              <a:buNone/>
            </a:pPr>
            <a:r>
              <a:rPr lang="es-ES_tradnl" sz="2000"/>
              <a:t>A lo largo de sus vidas las mujeres y las niñas sufren en todos los ámbitos en que se desarrollan diferentes tipos de violencia en el hogar, el trabajo, la escuela, el espacio público y ahora en las redes sociales, mismos que son producto de la desigualdad y de la discriminación de género. </a:t>
            </a:r>
            <a:endParaRPr lang="es-MX" sz="2000"/>
          </a:p>
          <a:p>
            <a:pPr marL="0" indent="0">
              <a:buNone/>
            </a:pPr>
            <a:r>
              <a:rPr lang="es-ES" sz="2000"/>
              <a:t>Como el Estado de México es la entidad donde se ejerce mayor violencia emocional, económica, física y sexual hacia una mujer por parte de su pareja (53.3% de los casos), los alumnos  de sexto año de bachillerato del  Centro Escolar del Tepeyac, ubicado en el municipio de Naucalpan, han decidido que se concientice a la comunidad educativa de la problemática que representa el machismo como promotor y detonador de la violencia contra las mujeres.</a:t>
            </a:r>
            <a:r>
              <a:rPr lang="es-MX" sz="2000"/>
              <a:t> </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336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 name="Rectangle 10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9" name="Rectangle 10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Google Shape;99;p21"/>
          <p:cNvSpPr txBox="1">
            <a:spLocks noGrp="1"/>
          </p:cNvSpPr>
          <p:nvPr>
            <p:ph type="title"/>
          </p:nvPr>
        </p:nvSpPr>
        <p:spPr>
          <a:xfrm>
            <a:off x="1115568" y="548640"/>
            <a:ext cx="10168128" cy="1179576"/>
          </a:xfrm>
          <a:prstGeom prst="rect">
            <a:avLst/>
          </a:prstGeom>
        </p:spPr>
        <p:txBody>
          <a:bodyPr spcFirstLastPara="1" vert="horz" lIns="91440" tIns="45720" rIns="91440" bIns="45720" rtlCol="0" anchor="ctr" anchorCtr="0">
            <a:normAutofit/>
          </a:bodyPr>
          <a:lstStyle/>
          <a:p>
            <a:pPr>
              <a:spcBef>
                <a:spcPct val="0"/>
              </a:spcBef>
            </a:pPr>
            <a:r>
              <a:rPr lang="en-US" sz="4000" kern="1200">
                <a:solidFill>
                  <a:schemeClr val="tx1"/>
                </a:solidFill>
                <a:latin typeface="+mj-lt"/>
                <a:ea typeface="+mj-ea"/>
                <a:cs typeface="+mj-cs"/>
                <a:sym typeface="Pacifico"/>
              </a:rPr>
              <a:t>Interpretación de los 2 géneros </a:t>
            </a:r>
          </a:p>
        </p:txBody>
      </p:sp>
      <p:sp>
        <p:nvSpPr>
          <p:cNvPr id="111" name="Rectangle 11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Google Shape;100;p21"/>
          <p:cNvSpPr txBox="1">
            <a:spLocks noGrp="1"/>
          </p:cNvSpPr>
          <p:nvPr>
            <p:ph type="body" idx="1"/>
          </p:nvPr>
        </p:nvSpPr>
        <p:spPr>
          <a:xfrm>
            <a:off x="1115568" y="2481943"/>
            <a:ext cx="10168128" cy="3695020"/>
          </a:xfrm>
          <a:prstGeom prst="rect">
            <a:avLst/>
          </a:prstGeom>
        </p:spPr>
        <p:txBody>
          <a:bodyPr spcFirstLastPara="1" vert="horz" lIns="91440" tIns="45720" rIns="91440" bIns="45720" rtlCol="0" anchorCtr="0">
            <a:normAutofit/>
          </a:bodyPr>
          <a:lstStyle/>
          <a:p>
            <a:pPr indent="-228600">
              <a:buClr>
                <a:srgbClr val="000000"/>
              </a:buClr>
              <a:buFont typeface="Arial" panose="020B0604020202020204" pitchFamily="34" charset="0"/>
              <a:buChar char="•"/>
            </a:pPr>
            <a:r>
              <a:rPr lang="en-US" sz="2200">
                <a:sym typeface="Comfortaa"/>
              </a:rPr>
              <a:t>El 92% de las mujeres cree que el machismo les afecta únicamente a ellas en comparación con 87% de los hombres.</a:t>
            </a:r>
          </a:p>
          <a:p>
            <a:pPr indent="-228600">
              <a:buClr>
                <a:srgbClr val="000000"/>
              </a:buClr>
              <a:buFont typeface="Arial" panose="020B0604020202020204" pitchFamily="34" charset="0"/>
              <a:buChar char="•"/>
            </a:pPr>
            <a:r>
              <a:rPr lang="en-US" sz="2200">
                <a:sym typeface="Comfortaa"/>
              </a:rPr>
              <a:t>La misma cantidad de hombres como de mujeres, cree que el machismo es una ideología que afecta a ambos sexos.</a:t>
            </a:r>
          </a:p>
          <a:p>
            <a:pPr indent="-228600">
              <a:buClr>
                <a:srgbClr val="000000"/>
              </a:buClr>
              <a:buFont typeface="Arial" panose="020B0604020202020204" pitchFamily="34" charset="0"/>
              <a:buChar char="•"/>
            </a:pPr>
            <a:r>
              <a:rPr lang="en-US" sz="2200">
                <a:sym typeface="Comfortaa"/>
              </a:rPr>
              <a:t>El 45% de los hombres cree que el machismo es una ideología practicada únicamente por el sexo masculino contra  el 31% de las mujeres.</a:t>
            </a:r>
          </a:p>
          <a:p>
            <a:pPr indent="-228600">
              <a:buClr>
                <a:srgbClr val="000000"/>
              </a:buClr>
              <a:buFont typeface="Arial" panose="020B0604020202020204" pitchFamily="34" charset="0"/>
              <a:buChar char="•"/>
            </a:pPr>
            <a:r>
              <a:rPr lang="en-US" sz="2200">
                <a:sym typeface="Comfortaa"/>
              </a:rPr>
              <a:t>El 67% de las mujeres contra un 50% de los hombres cree que ellas también tienen prácticas machistas.</a:t>
            </a:r>
          </a:p>
          <a:p>
            <a:pPr indent="-228600">
              <a:spcBef>
                <a:spcPts val="2133"/>
              </a:spcBef>
              <a:buFont typeface="Arial" panose="020B0604020202020204" pitchFamily="34" charset="0"/>
              <a:buChar char="•"/>
            </a:pPr>
            <a:endParaRPr lang="en-US" sz="2200">
              <a:sym typeface="Comfortaa"/>
            </a:endParaRPr>
          </a:p>
          <a:p>
            <a:pPr marL="0" indent="-228600">
              <a:spcBef>
                <a:spcPts val="2133"/>
              </a:spcBef>
              <a:buFont typeface="Arial" panose="020B0604020202020204" pitchFamily="34" charset="0"/>
              <a:buChar char="•"/>
            </a:pPr>
            <a:endParaRPr lang="en-US" sz="2200">
              <a:sym typeface="Comfortaa"/>
            </a:endParaRPr>
          </a:p>
          <a:p>
            <a:pPr marL="0" indent="-228600">
              <a:spcBef>
                <a:spcPts val="2133"/>
              </a:spcBef>
              <a:spcAft>
                <a:spcPts val="2133"/>
              </a:spcAft>
              <a:buFont typeface="Arial" panose="020B0604020202020204" pitchFamily="34" charset="0"/>
              <a:buChar char="•"/>
            </a:pPr>
            <a:endParaRPr lang="en-US" sz="2200">
              <a:sym typeface="Comfortaa"/>
            </a:endParaRPr>
          </a:p>
        </p:txBody>
      </p:sp>
    </p:spTree>
    <p:extLst>
      <p:ext uri="{BB962C8B-B14F-4D97-AF65-F5344CB8AC3E}">
        <p14:creationId xmlns:p14="http://schemas.microsoft.com/office/powerpoint/2010/main" val="2207357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3" name="Rectangle 11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Google Shape;105;p22"/>
          <p:cNvSpPr txBox="1">
            <a:spLocks noGrp="1"/>
          </p:cNvSpPr>
          <p:nvPr>
            <p:ph type="title"/>
          </p:nvPr>
        </p:nvSpPr>
        <p:spPr>
          <a:xfrm>
            <a:off x="2103121" y="310343"/>
            <a:ext cx="7985759" cy="868823"/>
          </a:xfrm>
          <a:prstGeom prst="rect">
            <a:avLst/>
          </a:prstGeom>
        </p:spPr>
        <p:txBody>
          <a:bodyPr spcFirstLastPara="1" vert="horz" lIns="91440" tIns="45720" rIns="91440" bIns="45720" rtlCol="0" anchor="ctr" anchorCtr="0">
            <a:normAutofit/>
          </a:bodyPr>
          <a:lstStyle/>
          <a:p>
            <a:pPr algn="ctr">
              <a:spcBef>
                <a:spcPct val="0"/>
              </a:spcBef>
            </a:pPr>
            <a:r>
              <a:rPr lang="en-US" sz="2800" b="1" kern="1200">
                <a:solidFill>
                  <a:schemeClr val="tx1"/>
                </a:solidFill>
                <a:latin typeface="+mj-lt"/>
                <a:ea typeface="+mj-ea"/>
                <a:cs typeface="+mj-cs"/>
                <a:sym typeface="Trebuchet MS"/>
              </a:rPr>
              <a:t>Pregunta B:</a:t>
            </a:r>
            <a:r>
              <a:rPr lang="en-US" sz="2800" kern="1200">
                <a:solidFill>
                  <a:schemeClr val="tx1"/>
                </a:solidFill>
                <a:latin typeface="+mj-lt"/>
                <a:ea typeface="+mj-ea"/>
                <a:cs typeface="+mj-cs"/>
                <a:sym typeface="Trebuchet MS"/>
              </a:rPr>
              <a:t> ¿Qué actitudes machistas percibes en tu entorno?</a:t>
            </a:r>
            <a:r>
              <a:rPr lang="en-US" sz="2800" kern="1200">
                <a:solidFill>
                  <a:schemeClr val="tx1"/>
                </a:solidFill>
                <a:latin typeface="+mj-lt"/>
                <a:ea typeface="+mj-ea"/>
                <a:cs typeface="+mj-cs"/>
              </a:rPr>
              <a:t>	</a:t>
            </a:r>
          </a:p>
        </p:txBody>
      </p:sp>
      <p:sp>
        <p:nvSpPr>
          <p:cNvPr id="115" name="Rectangle: Rounded Corners 11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6" name="Google Shape;106;p22"/>
          <p:cNvGraphicFramePr/>
          <p:nvPr>
            <p:extLst>
              <p:ext uri="{D42A27DB-BD31-4B8C-83A1-F6EECF244321}">
                <p14:modId xmlns:p14="http://schemas.microsoft.com/office/powerpoint/2010/main" val="2073570213"/>
              </p:ext>
            </p:extLst>
          </p:nvPr>
        </p:nvGraphicFramePr>
        <p:xfrm>
          <a:off x="1289042" y="2139484"/>
          <a:ext cx="9613917" cy="4096516"/>
        </p:xfrm>
        <a:graphic>
          <a:graphicData uri="http://schemas.openxmlformats.org/drawingml/2006/table">
            <a:tbl>
              <a:tblPr/>
              <a:tblGrid>
                <a:gridCol w="6139367">
                  <a:extLst>
                    <a:ext uri="{9D8B030D-6E8A-4147-A177-3AD203B41FA5}">
                      <a16:colId xmlns:a16="http://schemas.microsoft.com/office/drawing/2014/main" val="20000"/>
                    </a:ext>
                  </a:extLst>
                </a:gridCol>
                <a:gridCol w="1834824">
                  <a:extLst>
                    <a:ext uri="{9D8B030D-6E8A-4147-A177-3AD203B41FA5}">
                      <a16:colId xmlns:a16="http://schemas.microsoft.com/office/drawing/2014/main" val="20001"/>
                    </a:ext>
                  </a:extLst>
                </a:gridCol>
                <a:gridCol w="1639726">
                  <a:extLst>
                    <a:ext uri="{9D8B030D-6E8A-4147-A177-3AD203B41FA5}">
                      <a16:colId xmlns:a16="http://schemas.microsoft.com/office/drawing/2014/main" val="20002"/>
                    </a:ext>
                  </a:extLst>
                </a:gridCol>
              </a:tblGrid>
              <a:tr h="310460">
                <a:tc gridSpan="3">
                  <a:txBody>
                    <a:bodyPr/>
                    <a:lstStyle/>
                    <a:p>
                      <a:pPr marL="0" lvl="0" indent="0" algn="ctr" rtl="0">
                        <a:lnSpc>
                          <a:spcPct val="115000"/>
                        </a:lnSpc>
                        <a:spcBef>
                          <a:spcPts val="0"/>
                        </a:spcBef>
                        <a:spcAft>
                          <a:spcPts val="0"/>
                        </a:spcAft>
                        <a:buNone/>
                      </a:pPr>
                      <a:endParaRPr lang="es-MX" sz="1300" b="1">
                        <a:solidFill>
                          <a:srgbClr val="222222"/>
                        </a:solidFill>
                      </a:endParaRPr>
                    </a:p>
                  </a:txBody>
                  <a:tcPr marL="33263" marR="33263" marT="22176" marB="2217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10472">
                <a:tc>
                  <a:txBody>
                    <a:bodyPr/>
                    <a:lstStyle/>
                    <a:p>
                      <a:pPr marL="0" lvl="0" indent="0" algn="ctr" rtl="0">
                        <a:lnSpc>
                          <a:spcPct val="115000"/>
                        </a:lnSpc>
                        <a:spcBef>
                          <a:spcPts val="0"/>
                        </a:spcBef>
                        <a:spcAft>
                          <a:spcPts val="0"/>
                        </a:spcAft>
                        <a:buClr>
                          <a:schemeClr val="dk1"/>
                        </a:buClr>
                        <a:buSzPts val="1100"/>
                        <a:buFont typeface="Arial"/>
                        <a:buNone/>
                      </a:pPr>
                      <a:r>
                        <a:rPr lang="es-MX" sz="2100" b="1">
                          <a:solidFill>
                            <a:srgbClr val="222222"/>
                          </a:solidFill>
                          <a:latin typeface="Oswald"/>
                          <a:ea typeface="Oswald"/>
                          <a:cs typeface="Oswald"/>
                          <a:sym typeface="Oswald"/>
                        </a:rPr>
                        <a:t>¿Qué actitudes machistas has percibido en tu entorno?</a:t>
                      </a:r>
                      <a:endParaRPr lang="es-MX" sz="2100" b="1">
                        <a:latin typeface="Oswald"/>
                        <a:ea typeface="Oswald"/>
                        <a:cs typeface="Oswald"/>
                        <a:sym typeface="Oswald"/>
                      </a:endParaRP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MX" sz="2100" b="1">
                          <a:solidFill>
                            <a:srgbClr val="EFEFEF"/>
                          </a:solidFill>
                          <a:latin typeface="Oswald"/>
                          <a:ea typeface="Oswald"/>
                          <a:cs typeface="Oswald"/>
                          <a:sym typeface="Oswald"/>
                        </a:rPr>
                        <a:t>Hombres</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s-MX" sz="2100" b="1">
                          <a:latin typeface="Oswald"/>
                          <a:ea typeface="Oswald"/>
                          <a:cs typeface="Oswald"/>
                          <a:sym typeface="Oswald"/>
                        </a:rPr>
                        <a:t>Mujeres</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Sexualizar la imagen de la mujer</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15</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32</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Exclusión en deportes y trabajos físicos</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10</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27</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División de roles y labores de la casa</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49</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75</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Uso despectivo de la imagen femenina (ofensas, burlas...)</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43</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52</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Represión de sentimientos</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12</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16</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Diferentes oportunidades sociales (laborales, académicas...)</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31</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33</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Caballerosidad</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6</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6</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21948">
                <a:tc>
                  <a:txBody>
                    <a:bodyPr/>
                    <a:lstStyle/>
                    <a:p>
                      <a:pPr marL="0" lvl="0" indent="0" algn="l" rtl="0">
                        <a:lnSpc>
                          <a:spcPct val="115000"/>
                        </a:lnSpc>
                        <a:spcBef>
                          <a:spcPts val="0"/>
                        </a:spcBef>
                        <a:spcAft>
                          <a:spcPts val="0"/>
                        </a:spcAft>
                        <a:buNone/>
                      </a:pPr>
                      <a:r>
                        <a:rPr lang="es-MX" sz="1300">
                          <a:latin typeface="Montserrat"/>
                          <a:ea typeface="Montserrat"/>
                          <a:cs typeface="Montserrat"/>
                          <a:sym typeface="Montserrat"/>
                        </a:rPr>
                        <a:t>Ninguna</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16</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2100">
                          <a:latin typeface="Montserrat"/>
                          <a:ea typeface="Montserrat"/>
                          <a:cs typeface="Montserrat"/>
                          <a:sym typeface="Montserrat"/>
                        </a:rPr>
                        <a:t>0</a:t>
                      </a:r>
                    </a:p>
                  </a:txBody>
                  <a:tcPr marL="33263" marR="33263" marT="22176" marB="22176"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26843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22" name="Rectangle 1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6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oogle Shape;111;p23" title="¿Qué actitudes machistas han percibido las mujeres en su entorno?"/>
          <p:cNvPicPr preferRelativeResize="0"/>
          <p:nvPr/>
        </p:nvPicPr>
        <p:blipFill>
          <a:blip r:embed="rId3"/>
          <a:stretch>
            <a:fillRect/>
          </a:stretch>
        </p:blipFill>
        <p:spPr>
          <a:xfrm>
            <a:off x="1585016" y="643467"/>
            <a:ext cx="9021968" cy="5571066"/>
          </a:xfrm>
          <a:prstGeom prst="rect">
            <a:avLst/>
          </a:prstGeom>
          <a:noFill/>
        </p:spPr>
      </p:pic>
    </p:spTree>
    <p:extLst>
      <p:ext uri="{BB962C8B-B14F-4D97-AF65-F5344CB8AC3E}">
        <p14:creationId xmlns:p14="http://schemas.microsoft.com/office/powerpoint/2010/main" val="4032985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21" name="Rectangle 1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5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oogle Shape;116;p24" title="¿Qué actitudes machistas han percibido los hombres en su entorno?"/>
          <p:cNvPicPr preferRelativeResize="0"/>
          <p:nvPr/>
        </p:nvPicPr>
        <p:blipFill>
          <a:blip r:embed="rId3"/>
          <a:stretch>
            <a:fillRect/>
          </a:stretch>
        </p:blipFill>
        <p:spPr>
          <a:xfrm>
            <a:off x="1585016" y="643467"/>
            <a:ext cx="9021968" cy="5571066"/>
          </a:xfrm>
          <a:prstGeom prst="rect">
            <a:avLst/>
          </a:prstGeom>
          <a:noFill/>
        </p:spPr>
      </p:pic>
    </p:spTree>
    <p:extLst>
      <p:ext uri="{BB962C8B-B14F-4D97-AF65-F5344CB8AC3E}">
        <p14:creationId xmlns:p14="http://schemas.microsoft.com/office/powerpoint/2010/main" val="699538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title="¿Qué actitudes machistas has percibido en tu entorno?"/>
          <p:cNvPicPr preferRelativeResize="0"/>
          <p:nvPr/>
        </p:nvPicPr>
        <p:blipFill>
          <a:blip r:embed="rId3">
            <a:alphaModFix/>
          </a:blip>
          <a:stretch>
            <a:fillRect/>
          </a:stretch>
        </p:blipFill>
        <p:spPr>
          <a:xfrm>
            <a:off x="971334" y="398501"/>
            <a:ext cx="10091100" cy="6239665"/>
          </a:xfrm>
          <a:prstGeom prst="rect">
            <a:avLst/>
          </a:prstGeom>
          <a:noFill/>
          <a:ln>
            <a:noFill/>
          </a:ln>
        </p:spPr>
      </p:pic>
    </p:spTree>
    <p:extLst>
      <p:ext uri="{BB962C8B-B14F-4D97-AF65-F5344CB8AC3E}">
        <p14:creationId xmlns:p14="http://schemas.microsoft.com/office/powerpoint/2010/main" val="3923642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6"/>
          <p:cNvSpPr txBox="1">
            <a:spLocks noGrp="1"/>
          </p:cNvSpPr>
          <p:nvPr>
            <p:ph type="title"/>
          </p:nvPr>
        </p:nvSpPr>
        <p:spPr>
          <a:xfrm>
            <a:off x="841248" y="426720"/>
            <a:ext cx="10506456" cy="1919141"/>
          </a:xfrm>
          <a:prstGeom prst="rect">
            <a:avLst/>
          </a:prstGeom>
        </p:spPr>
        <p:txBody>
          <a:bodyPr spcFirstLastPara="1" vert="horz" lIns="91440" tIns="45720" rIns="91440" bIns="45720" rtlCol="0" anchor="b" anchorCtr="0">
            <a:normAutofit/>
          </a:bodyPr>
          <a:lstStyle/>
          <a:p>
            <a:pPr>
              <a:spcBef>
                <a:spcPct val="0"/>
              </a:spcBef>
            </a:pPr>
            <a:r>
              <a:rPr lang="en-US" sz="6000" kern="1200" dirty="0" err="1">
                <a:solidFill>
                  <a:schemeClr val="tx1"/>
                </a:solidFill>
                <a:latin typeface="+mj-lt"/>
                <a:ea typeface="+mj-ea"/>
                <a:cs typeface="+mj-cs"/>
                <a:sym typeface="Pacifico"/>
              </a:rPr>
              <a:t>Interpretación</a:t>
            </a:r>
            <a:r>
              <a:rPr lang="en-US" sz="6000" kern="1200" dirty="0">
                <a:solidFill>
                  <a:schemeClr val="tx1"/>
                </a:solidFill>
                <a:latin typeface="+mj-lt"/>
                <a:ea typeface="+mj-ea"/>
                <a:cs typeface="+mj-cs"/>
                <a:sym typeface="Pacifico"/>
              </a:rPr>
              <a:t> </a:t>
            </a:r>
          </a:p>
        </p:txBody>
      </p:sp>
      <p:sp>
        <p:nvSpPr>
          <p:cNvPr id="134" name="Rectangle 13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6" name="Rectangle 13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7" name="Google Shape;127;p26"/>
          <p:cNvSpPr txBox="1">
            <a:spLocks noGrp="1"/>
          </p:cNvSpPr>
          <p:nvPr>
            <p:ph type="body" idx="1"/>
          </p:nvPr>
        </p:nvSpPr>
        <p:spPr>
          <a:xfrm>
            <a:off x="841248" y="3337269"/>
            <a:ext cx="10509504" cy="2905686"/>
          </a:xfrm>
          <a:prstGeom prst="rect">
            <a:avLst/>
          </a:prstGeom>
        </p:spPr>
        <p:txBody>
          <a:bodyPr spcFirstLastPara="1" vert="horz" lIns="91440" tIns="45720" rIns="91440" bIns="45720" rtlCol="0" anchorCtr="0">
            <a:normAutofit/>
          </a:bodyPr>
          <a:lstStyle/>
          <a:p>
            <a:pPr marL="0" indent="-228600" algn="just">
              <a:spcAft>
                <a:spcPts val="2133"/>
              </a:spcAft>
              <a:buFont typeface="Arial" panose="020B0604020202020204" pitchFamily="34" charset="0"/>
              <a:buChar char="•"/>
            </a:pPr>
            <a:r>
              <a:rPr lang="en-US" sz="1700" dirty="0">
                <a:sym typeface="Comfortaa"/>
              </a:rPr>
              <a:t>Podemos </a:t>
            </a:r>
            <a:r>
              <a:rPr lang="en-US" sz="1700" dirty="0" err="1">
                <a:sym typeface="Comfortaa"/>
              </a:rPr>
              <a:t>observar</a:t>
            </a:r>
            <a:r>
              <a:rPr lang="en-US" sz="1700" dirty="0">
                <a:sym typeface="Comfortaa"/>
              </a:rPr>
              <a:t> que las </a:t>
            </a:r>
            <a:r>
              <a:rPr lang="en-US" sz="1700" dirty="0" err="1">
                <a:sym typeface="Comfortaa"/>
              </a:rPr>
              <a:t>mujeres</a:t>
            </a:r>
            <a:r>
              <a:rPr lang="en-US" sz="1700" dirty="0">
                <a:sym typeface="Comfortaa"/>
              </a:rPr>
              <a:t> son las que </a:t>
            </a:r>
            <a:r>
              <a:rPr lang="en-US" sz="1700" dirty="0" err="1">
                <a:sym typeface="Comfortaa"/>
              </a:rPr>
              <a:t>perciben</a:t>
            </a:r>
            <a:r>
              <a:rPr lang="en-US" sz="1700" dirty="0">
                <a:sym typeface="Comfortaa"/>
              </a:rPr>
              <a:t> una mayor </a:t>
            </a:r>
            <a:r>
              <a:rPr lang="en-US" sz="1700" dirty="0" err="1">
                <a:sym typeface="Comfortaa"/>
              </a:rPr>
              <a:t>cantidad</a:t>
            </a:r>
            <a:r>
              <a:rPr lang="en-US" sz="1700" dirty="0">
                <a:sym typeface="Comfortaa"/>
              </a:rPr>
              <a:t> de </a:t>
            </a:r>
            <a:r>
              <a:rPr lang="en-US" sz="1700" dirty="0" err="1">
                <a:sym typeface="Comfortaa"/>
              </a:rPr>
              <a:t>actitudes</a:t>
            </a:r>
            <a:r>
              <a:rPr lang="en-US" sz="1700" dirty="0">
                <a:sym typeface="Comfortaa"/>
              </a:rPr>
              <a:t> </a:t>
            </a:r>
            <a:r>
              <a:rPr lang="en-US" sz="1700" dirty="0" err="1">
                <a:sym typeface="Comfortaa"/>
              </a:rPr>
              <a:t>machistas</a:t>
            </a:r>
            <a:r>
              <a:rPr lang="en-US" sz="1700" dirty="0">
                <a:sym typeface="Comfortaa"/>
              </a:rPr>
              <a:t>, </a:t>
            </a:r>
            <a:r>
              <a:rPr lang="en-US" sz="1700" dirty="0" err="1">
                <a:sym typeface="Comfortaa"/>
              </a:rPr>
              <a:t>esto</a:t>
            </a:r>
            <a:r>
              <a:rPr lang="en-US" sz="1700" dirty="0">
                <a:sym typeface="Comfortaa"/>
              </a:rPr>
              <a:t> se debe a que </a:t>
            </a:r>
            <a:r>
              <a:rPr lang="en-US" sz="1700" dirty="0" err="1">
                <a:sym typeface="Comfortaa"/>
              </a:rPr>
              <a:t>normalmente</a:t>
            </a:r>
            <a:r>
              <a:rPr lang="en-US" sz="1700" dirty="0">
                <a:sym typeface="Comfortaa"/>
              </a:rPr>
              <a:t> son </a:t>
            </a:r>
            <a:r>
              <a:rPr lang="en-US" sz="1700" dirty="0" err="1">
                <a:sym typeface="Comfortaa"/>
              </a:rPr>
              <a:t>ellas</a:t>
            </a:r>
            <a:r>
              <a:rPr lang="en-US" sz="1700" dirty="0">
                <a:sym typeface="Comfortaa"/>
              </a:rPr>
              <a:t> las que </a:t>
            </a:r>
            <a:r>
              <a:rPr lang="en-US" sz="1700" dirty="0" err="1">
                <a:sym typeface="Comfortaa"/>
              </a:rPr>
              <a:t>sufren</a:t>
            </a:r>
            <a:r>
              <a:rPr lang="en-US" sz="1700" dirty="0">
                <a:sym typeface="Comfortaa"/>
              </a:rPr>
              <a:t> las </a:t>
            </a:r>
            <a:r>
              <a:rPr lang="en-US" sz="1700" dirty="0" err="1">
                <a:sym typeface="Comfortaa"/>
              </a:rPr>
              <a:t>acciones</a:t>
            </a:r>
            <a:r>
              <a:rPr lang="en-US" sz="1700" dirty="0">
                <a:sym typeface="Comfortaa"/>
              </a:rPr>
              <a:t> de </a:t>
            </a:r>
            <a:r>
              <a:rPr lang="en-US" sz="1700" dirty="0" err="1">
                <a:sym typeface="Comfortaa"/>
              </a:rPr>
              <a:t>estas</a:t>
            </a:r>
            <a:r>
              <a:rPr lang="en-US" sz="1700" dirty="0">
                <a:sym typeface="Comfortaa"/>
              </a:rPr>
              <a:t> </a:t>
            </a:r>
            <a:r>
              <a:rPr lang="en-US" sz="1700" dirty="0" err="1">
                <a:sym typeface="Comfortaa"/>
              </a:rPr>
              <a:t>conductas</a:t>
            </a:r>
            <a:r>
              <a:rPr lang="en-US" sz="1700" dirty="0">
                <a:sym typeface="Comfortaa"/>
              </a:rPr>
              <a:t>, por lo tanto </a:t>
            </a:r>
            <a:r>
              <a:rPr lang="en-US" sz="1700" dirty="0" err="1">
                <a:sym typeface="Comfortaa"/>
              </a:rPr>
              <a:t>han</a:t>
            </a:r>
            <a:r>
              <a:rPr lang="en-US" sz="1700" dirty="0">
                <a:sym typeface="Comfortaa"/>
              </a:rPr>
              <a:t> </a:t>
            </a:r>
            <a:r>
              <a:rPr lang="en-US" sz="1700" dirty="0" err="1">
                <a:sym typeface="Comfortaa"/>
              </a:rPr>
              <a:t>sido</a:t>
            </a:r>
            <a:r>
              <a:rPr lang="en-US" sz="1700" dirty="0">
                <a:sym typeface="Comfortaa"/>
              </a:rPr>
              <a:t> </a:t>
            </a:r>
            <a:r>
              <a:rPr lang="en-US" sz="1700" dirty="0" err="1">
                <a:sym typeface="Comfortaa"/>
              </a:rPr>
              <a:t>sensibilizadas</a:t>
            </a:r>
            <a:r>
              <a:rPr lang="en-US" sz="1700" dirty="0">
                <a:sym typeface="Comfortaa"/>
              </a:rPr>
              <a:t> a </a:t>
            </a:r>
            <a:r>
              <a:rPr lang="en-US" sz="1700" dirty="0" err="1">
                <a:sym typeface="Comfortaa"/>
              </a:rPr>
              <a:t>identificarlas</a:t>
            </a:r>
            <a:r>
              <a:rPr lang="en-US" sz="1700" dirty="0">
                <a:sym typeface="Comfortaa"/>
              </a:rPr>
              <a:t>. Pero </a:t>
            </a:r>
            <a:r>
              <a:rPr lang="en-US" sz="1700" dirty="0" err="1">
                <a:sym typeface="Comfortaa"/>
              </a:rPr>
              <a:t>también</a:t>
            </a:r>
            <a:r>
              <a:rPr lang="en-US" sz="1700" dirty="0">
                <a:sym typeface="Comfortaa"/>
              </a:rPr>
              <a:t> es </a:t>
            </a:r>
            <a:r>
              <a:rPr lang="en-US" sz="1700" dirty="0" err="1">
                <a:sym typeface="Comfortaa"/>
              </a:rPr>
              <a:t>importante</a:t>
            </a:r>
            <a:r>
              <a:rPr lang="en-US" sz="1700" dirty="0">
                <a:sym typeface="Comfortaa"/>
              </a:rPr>
              <a:t> </a:t>
            </a:r>
            <a:r>
              <a:rPr lang="en-US" sz="1700" dirty="0" err="1">
                <a:sym typeface="Comfortaa"/>
              </a:rPr>
              <a:t>puntuar</a:t>
            </a:r>
            <a:r>
              <a:rPr lang="en-US" sz="1700" dirty="0">
                <a:sym typeface="Comfortaa"/>
              </a:rPr>
              <a:t> que la </a:t>
            </a:r>
            <a:r>
              <a:rPr lang="en-US" sz="1700" dirty="0" err="1">
                <a:sym typeface="Comfortaa"/>
              </a:rPr>
              <a:t>cantidad</a:t>
            </a:r>
            <a:r>
              <a:rPr lang="en-US" sz="1700" dirty="0">
                <a:sym typeface="Comfortaa"/>
              </a:rPr>
              <a:t> de </a:t>
            </a:r>
            <a:r>
              <a:rPr lang="en-US" sz="1700" dirty="0" err="1">
                <a:sym typeface="Comfortaa"/>
              </a:rPr>
              <a:t>mujeres</a:t>
            </a:r>
            <a:r>
              <a:rPr lang="en-US" sz="1700" dirty="0">
                <a:sym typeface="Comfortaa"/>
              </a:rPr>
              <a:t> que </a:t>
            </a:r>
            <a:r>
              <a:rPr lang="en-US" sz="1700" dirty="0" err="1">
                <a:sym typeface="Comfortaa"/>
              </a:rPr>
              <a:t>participaron</a:t>
            </a:r>
            <a:r>
              <a:rPr lang="en-US" sz="1700" dirty="0">
                <a:sym typeface="Comfortaa"/>
              </a:rPr>
              <a:t> </a:t>
            </a:r>
            <a:r>
              <a:rPr lang="en-US" sz="1700" dirty="0" err="1">
                <a:sym typeface="Comfortaa"/>
              </a:rPr>
              <a:t>en</a:t>
            </a:r>
            <a:r>
              <a:rPr lang="en-US" sz="1700" dirty="0">
                <a:sym typeface="Comfortaa"/>
              </a:rPr>
              <a:t> el </a:t>
            </a:r>
            <a:r>
              <a:rPr lang="en-US" sz="1700" dirty="0" err="1">
                <a:sym typeface="Comfortaa"/>
              </a:rPr>
              <a:t>experimento</a:t>
            </a:r>
            <a:r>
              <a:rPr lang="en-US" sz="1700" dirty="0">
                <a:sym typeface="Comfortaa"/>
              </a:rPr>
              <a:t> es mayor que los hombres, por 59 </a:t>
            </a:r>
            <a:r>
              <a:rPr lang="en-US" sz="1700" dirty="0" err="1">
                <a:sym typeface="Comfortaa"/>
              </a:rPr>
              <a:t>individuos</a:t>
            </a:r>
            <a:r>
              <a:rPr lang="en-US" sz="1700" dirty="0">
                <a:sym typeface="Comfortaa"/>
              </a:rPr>
              <a:t>. Es </a:t>
            </a:r>
            <a:r>
              <a:rPr lang="en-US" sz="1700" dirty="0" err="1">
                <a:sym typeface="Comfortaa"/>
              </a:rPr>
              <a:t>importante</a:t>
            </a:r>
            <a:r>
              <a:rPr lang="en-US" sz="1700" dirty="0">
                <a:sym typeface="Comfortaa"/>
              </a:rPr>
              <a:t> </a:t>
            </a:r>
            <a:r>
              <a:rPr lang="en-US" sz="1700" dirty="0" err="1">
                <a:sym typeface="Comfortaa"/>
              </a:rPr>
              <a:t>mencionar</a:t>
            </a:r>
            <a:r>
              <a:rPr lang="en-US" sz="1700" dirty="0">
                <a:sym typeface="Comfortaa"/>
              </a:rPr>
              <a:t> que, </a:t>
            </a:r>
            <a:r>
              <a:rPr lang="en-US" sz="1700" dirty="0" err="1">
                <a:sym typeface="Comfortaa"/>
              </a:rPr>
              <a:t>todas</a:t>
            </a:r>
            <a:r>
              <a:rPr lang="en-US" sz="1700" dirty="0">
                <a:sym typeface="Comfortaa"/>
              </a:rPr>
              <a:t> las </a:t>
            </a:r>
            <a:r>
              <a:rPr lang="en-US" sz="1700" dirty="0" err="1">
                <a:sym typeface="Comfortaa"/>
              </a:rPr>
              <a:t>mujeres</a:t>
            </a:r>
            <a:r>
              <a:rPr lang="en-US" sz="1700" dirty="0">
                <a:sym typeface="Comfortaa"/>
              </a:rPr>
              <a:t> </a:t>
            </a:r>
            <a:r>
              <a:rPr lang="en-US" sz="1700" dirty="0" err="1">
                <a:sym typeface="Comfortaa"/>
              </a:rPr>
              <a:t>han</a:t>
            </a:r>
            <a:r>
              <a:rPr lang="en-US" sz="1700" dirty="0">
                <a:sym typeface="Comfortaa"/>
              </a:rPr>
              <a:t> </a:t>
            </a:r>
            <a:r>
              <a:rPr lang="en-US" sz="1700" dirty="0" err="1">
                <a:sym typeface="Comfortaa"/>
              </a:rPr>
              <a:t>percibido</a:t>
            </a:r>
            <a:r>
              <a:rPr lang="en-US" sz="1700" dirty="0">
                <a:sym typeface="Comfortaa"/>
              </a:rPr>
              <a:t> </a:t>
            </a:r>
            <a:r>
              <a:rPr lang="en-US" sz="1700" dirty="0" err="1">
                <a:sym typeface="Comfortaa"/>
              </a:rPr>
              <a:t>alguna</a:t>
            </a:r>
            <a:r>
              <a:rPr lang="en-US" sz="1700" dirty="0">
                <a:sym typeface="Comfortaa"/>
              </a:rPr>
              <a:t> de </a:t>
            </a:r>
            <a:r>
              <a:rPr lang="en-US" sz="1700" dirty="0" err="1">
                <a:sym typeface="Comfortaa"/>
              </a:rPr>
              <a:t>estas</a:t>
            </a:r>
            <a:r>
              <a:rPr lang="en-US" sz="1700" dirty="0">
                <a:sym typeface="Comfortaa"/>
              </a:rPr>
              <a:t> </a:t>
            </a:r>
            <a:r>
              <a:rPr lang="en-US" sz="1700" dirty="0" err="1">
                <a:sym typeface="Comfortaa"/>
              </a:rPr>
              <a:t>actitudes</a:t>
            </a:r>
            <a:r>
              <a:rPr lang="en-US" sz="1700" dirty="0">
                <a:sym typeface="Comfortaa"/>
              </a:rPr>
              <a:t>, a </a:t>
            </a:r>
            <a:r>
              <a:rPr lang="en-US" sz="1700" dirty="0" err="1">
                <a:sym typeface="Comfortaa"/>
              </a:rPr>
              <a:t>diferencia</a:t>
            </a:r>
            <a:r>
              <a:rPr lang="en-US" sz="1700" dirty="0">
                <a:sym typeface="Comfortaa"/>
              </a:rPr>
              <a:t> de los hombres, </a:t>
            </a:r>
            <a:r>
              <a:rPr lang="en-US" sz="1700" dirty="0" err="1">
                <a:sym typeface="Comfortaa"/>
              </a:rPr>
              <a:t>ya</a:t>
            </a:r>
            <a:r>
              <a:rPr lang="en-US" sz="1700" dirty="0">
                <a:sym typeface="Comfortaa"/>
              </a:rPr>
              <a:t> que una </a:t>
            </a:r>
            <a:r>
              <a:rPr lang="en-US" sz="1700" dirty="0" err="1">
                <a:sym typeface="Comfortaa"/>
              </a:rPr>
              <a:t>minoría</a:t>
            </a:r>
            <a:r>
              <a:rPr lang="en-US" sz="1700" dirty="0">
                <a:sym typeface="Comfortaa"/>
              </a:rPr>
              <a:t> no ha </a:t>
            </a:r>
            <a:r>
              <a:rPr lang="en-US" sz="1700" dirty="0" err="1">
                <a:sym typeface="Comfortaa"/>
              </a:rPr>
              <a:t>percibido</a:t>
            </a:r>
            <a:r>
              <a:rPr lang="en-US" sz="1700" dirty="0">
                <a:sym typeface="Comfortaa"/>
              </a:rPr>
              <a:t> </a:t>
            </a:r>
            <a:r>
              <a:rPr lang="en-US" sz="1700" dirty="0" err="1">
                <a:sym typeface="Comfortaa"/>
              </a:rPr>
              <a:t>ninguna</a:t>
            </a:r>
            <a:r>
              <a:rPr lang="en-US" sz="1700" dirty="0">
                <a:sym typeface="Comfortaa"/>
              </a:rPr>
              <a:t>. Lo </a:t>
            </a:r>
            <a:r>
              <a:rPr lang="en-US" sz="1700" dirty="0" err="1">
                <a:sym typeface="Comfortaa"/>
              </a:rPr>
              <a:t>cual</a:t>
            </a:r>
            <a:r>
              <a:rPr lang="en-US" sz="1700" dirty="0">
                <a:sym typeface="Comfortaa"/>
              </a:rPr>
              <a:t> </a:t>
            </a:r>
            <a:r>
              <a:rPr lang="en-US" sz="1700" dirty="0" err="1">
                <a:sym typeface="Comfortaa"/>
              </a:rPr>
              <a:t>puede</a:t>
            </a:r>
            <a:r>
              <a:rPr lang="en-US" sz="1700" dirty="0">
                <a:sym typeface="Comfortaa"/>
              </a:rPr>
              <a:t> ser </a:t>
            </a:r>
            <a:r>
              <a:rPr lang="en-US" sz="1700" dirty="0" err="1">
                <a:sym typeface="Comfortaa"/>
              </a:rPr>
              <a:t>verídico</a:t>
            </a:r>
            <a:r>
              <a:rPr lang="en-US" sz="1700" dirty="0">
                <a:sym typeface="Comfortaa"/>
              </a:rPr>
              <a:t> </a:t>
            </a:r>
            <a:r>
              <a:rPr lang="en-US" sz="1700" dirty="0" err="1">
                <a:sym typeface="Comfortaa"/>
              </a:rPr>
              <a:t>pero</a:t>
            </a:r>
            <a:r>
              <a:rPr lang="en-US" sz="1700" dirty="0">
                <a:sym typeface="Comfortaa"/>
              </a:rPr>
              <a:t> es </a:t>
            </a:r>
            <a:r>
              <a:rPr lang="en-US" sz="1700" dirty="0" err="1">
                <a:sym typeface="Comfortaa"/>
              </a:rPr>
              <a:t>necesario</a:t>
            </a:r>
            <a:r>
              <a:rPr lang="en-US" sz="1700" dirty="0">
                <a:sym typeface="Comfortaa"/>
              </a:rPr>
              <a:t> </a:t>
            </a:r>
            <a:r>
              <a:rPr lang="en-US" sz="1700" dirty="0" err="1">
                <a:sym typeface="Comfortaa"/>
              </a:rPr>
              <a:t>considerar</a:t>
            </a:r>
            <a:r>
              <a:rPr lang="en-US" sz="1700" dirty="0">
                <a:sym typeface="Comfortaa"/>
              </a:rPr>
              <a:t> la </a:t>
            </a:r>
            <a:r>
              <a:rPr lang="en-US" sz="1700" dirty="0" err="1">
                <a:sym typeface="Comfortaa"/>
              </a:rPr>
              <a:t>posibilidad</a:t>
            </a:r>
            <a:r>
              <a:rPr lang="en-US" sz="1700" dirty="0">
                <a:sym typeface="Comfortaa"/>
              </a:rPr>
              <a:t> de que se </a:t>
            </a:r>
            <a:r>
              <a:rPr lang="en-US" sz="1700" dirty="0" err="1">
                <a:sym typeface="Comfortaa"/>
              </a:rPr>
              <a:t>insensibilizaran</a:t>
            </a:r>
            <a:r>
              <a:rPr lang="en-US" sz="1700" dirty="0">
                <a:sym typeface="Comfortaa"/>
              </a:rPr>
              <a:t> a </a:t>
            </a:r>
            <a:r>
              <a:rPr lang="en-US" sz="1700" dirty="0" err="1">
                <a:sym typeface="Comfortaa"/>
              </a:rPr>
              <a:t>estas</a:t>
            </a:r>
            <a:r>
              <a:rPr lang="en-US" sz="1700" dirty="0">
                <a:sym typeface="Comfortaa"/>
              </a:rPr>
              <a:t> </a:t>
            </a:r>
            <a:r>
              <a:rPr lang="en-US" sz="1700" dirty="0" err="1">
                <a:sym typeface="Comfortaa"/>
              </a:rPr>
              <a:t>actitudes</a:t>
            </a:r>
            <a:r>
              <a:rPr lang="en-US" sz="1700" dirty="0">
                <a:sym typeface="Comfortaa"/>
              </a:rPr>
              <a:t>. De la </a:t>
            </a:r>
            <a:r>
              <a:rPr lang="en-US" sz="1700" dirty="0" err="1">
                <a:sym typeface="Comfortaa"/>
              </a:rPr>
              <a:t>misma</a:t>
            </a:r>
            <a:r>
              <a:rPr lang="en-US" sz="1700" dirty="0">
                <a:sym typeface="Comfortaa"/>
              </a:rPr>
              <a:t> </a:t>
            </a:r>
            <a:r>
              <a:rPr lang="en-US" sz="1700" dirty="0" err="1">
                <a:sym typeface="Comfortaa"/>
              </a:rPr>
              <a:t>manera</a:t>
            </a:r>
            <a:r>
              <a:rPr lang="en-US" sz="1700" dirty="0">
                <a:sym typeface="Comfortaa"/>
              </a:rPr>
              <a:t> y </a:t>
            </a:r>
            <a:r>
              <a:rPr lang="en-US" sz="1700" dirty="0" err="1">
                <a:sym typeface="Comfortaa"/>
              </a:rPr>
              <a:t>tomando</a:t>
            </a:r>
            <a:r>
              <a:rPr lang="en-US" sz="1700" dirty="0">
                <a:sym typeface="Comfortaa"/>
              </a:rPr>
              <a:t> </a:t>
            </a:r>
            <a:r>
              <a:rPr lang="en-US" sz="1700" dirty="0" err="1">
                <a:sym typeface="Comfortaa"/>
              </a:rPr>
              <a:t>en</a:t>
            </a:r>
            <a:r>
              <a:rPr lang="en-US" sz="1700" dirty="0">
                <a:sym typeface="Comfortaa"/>
              </a:rPr>
              <a:t> </a:t>
            </a:r>
            <a:r>
              <a:rPr lang="en-US" sz="1700" dirty="0" err="1">
                <a:sym typeface="Comfortaa"/>
              </a:rPr>
              <a:t>consideración</a:t>
            </a:r>
            <a:r>
              <a:rPr lang="en-US" sz="1700" dirty="0">
                <a:sym typeface="Comfortaa"/>
              </a:rPr>
              <a:t> lo </a:t>
            </a:r>
            <a:r>
              <a:rPr lang="en-US" sz="1700" dirty="0" err="1">
                <a:sym typeface="Comfortaa"/>
              </a:rPr>
              <a:t>discutido</a:t>
            </a:r>
            <a:r>
              <a:rPr lang="en-US" sz="1700" dirty="0">
                <a:sym typeface="Comfortaa"/>
              </a:rPr>
              <a:t> </a:t>
            </a:r>
            <a:r>
              <a:rPr lang="en-US" sz="1700" dirty="0" err="1">
                <a:sym typeface="Comfortaa"/>
              </a:rPr>
              <a:t>anteriormente</a:t>
            </a:r>
            <a:r>
              <a:rPr lang="en-US" sz="1700" dirty="0">
                <a:sym typeface="Comfortaa"/>
              </a:rPr>
              <a:t> no es </a:t>
            </a:r>
            <a:r>
              <a:rPr lang="en-US" sz="1700" dirty="0" err="1">
                <a:sym typeface="Comfortaa"/>
              </a:rPr>
              <a:t>sorprendente</a:t>
            </a:r>
            <a:r>
              <a:rPr lang="en-US" sz="1700" dirty="0">
                <a:sym typeface="Comfortaa"/>
              </a:rPr>
              <a:t> </a:t>
            </a:r>
            <a:r>
              <a:rPr lang="en-US" sz="1700" dirty="0" err="1">
                <a:sym typeface="Comfortaa"/>
              </a:rPr>
              <a:t>observar</a:t>
            </a:r>
            <a:r>
              <a:rPr lang="en-US" sz="1700" dirty="0">
                <a:sym typeface="Comfortaa"/>
              </a:rPr>
              <a:t> mayor </a:t>
            </a:r>
            <a:r>
              <a:rPr lang="en-US" sz="1700" dirty="0" err="1">
                <a:sym typeface="Comfortaa"/>
              </a:rPr>
              <a:t>porcentaje</a:t>
            </a:r>
            <a:r>
              <a:rPr lang="en-US" sz="1700" dirty="0">
                <a:sym typeface="Comfortaa"/>
              </a:rPr>
              <a:t> </a:t>
            </a:r>
            <a:r>
              <a:rPr lang="en-US" sz="1700" dirty="0" err="1">
                <a:sym typeface="Comfortaa"/>
              </a:rPr>
              <a:t>hacia</a:t>
            </a:r>
            <a:r>
              <a:rPr lang="en-US" sz="1700" dirty="0">
                <a:sym typeface="Comfortaa"/>
              </a:rPr>
              <a:t> las </a:t>
            </a:r>
            <a:r>
              <a:rPr lang="en-US" sz="1700" dirty="0" err="1">
                <a:sym typeface="Comfortaa"/>
              </a:rPr>
              <a:t>mujeres</a:t>
            </a:r>
            <a:r>
              <a:rPr lang="en-US" sz="1700" dirty="0">
                <a:sym typeface="Comfortaa"/>
              </a:rPr>
              <a:t>. </a:t>
            </a:r>
            <a:r>
              <a:rPr lang="en-US" sz="1700" dirty="0" err="1">
                <a:sym typeface="Comfortaa"/>
              </a:rPr>
              <a:t>Siendo</a:t>
            </a:r>
            <a:r>
              <a:rPr lang="en-US" sz="1700" dirty="0">
                <a:sym typeface="Comfortaa"/>
              </a:rPr>
              <a:t> las </a:t>
            </a:r>
            <a:r>
              <a:rPr lang="en-US" sz="1700" dirty="0" err="1">
                <a:sym typeface="Comfortaa"/>
              </a:rPr>
              <a:t>menos</a:t>
            </a:r>
            <a:r>
              <a:rPr lang="en-US" sz="1700" dirty="0">
                <a:sym typeface="Comfortaa"/>
              </a:rPr>
              <a:t> </a:t>
            </a:r>
            <a:r>
              <a:rPr lang="en-US" sz="1700" dirty="0" err="1">
                <a:sym typeface="Comfortaa"/>
              </a:rPr>
              <a:t>divergentes</a:t>
            </a:r>
            <a:r>
              <a:rPr lang="en-US" sz="1700" dirty="0">
                <a:sym typeface="Comfortaa"/>
              </a:rPr>
              <a:t> el </a:t>
            </a:r>
            <a:r>
              <a:rPr lang="en-US" sz="1700" dirty="0" err="1">
                <a:sym typeface="Comfortaa"/>
              </a:rPr>
              <a:t>uso</a:t>
            </a:r>
            <a:r>
              <a:rPr lang="en-US" sz="1700" dirty="0">
                <a:sym typeface="Comfortaa"/>
              </a:rPr>
              <a:t> de la imagen </a:t>
            </a:r>
            <a:r>
              <a:rPr lang="en-US" sz="1700" dirty="0" err="1">
                <a:sym typeface="Comfortaa"/>
              </a:rPr>
              <a:t>femenina</a:t>
            </a:r>
            <a:r>
              <a:rPr lang="en-US" sz="1700" dirty="0">
                <a:sym typeface="Comfortaa"/>
              </a:rPr>
              <a:t>, la </a:t>
            </a:r>
            <a:r>
              <a:rPr lang="en-US" sz="1700" dirty="0" err="1">
                <a:sym typeface="Comfortaa"/>
              </a:rPr>
              <a:t>división</a:t>
            </a:r>
            <a:r>
              <a:rPr lang="en-US" sz="1700" dirty="0">
                <a:sym typeface="Comfortaa"/>
              </a:rPr>
              <a:t> de roles y las </a:t>
            </a:r>
            <a:r>
              <a:rPr lang="en-US" sz="1700" dirty="0" err="1">
                <a:sym typeface="Comfortaa"/>
              </a:rPr>
              <a:t>diferentes</a:t>
            </a:r>
            <a:r>
              <a:rPr lang="en-US" sz="1700" dirty="0">
                <a:sym typeface="Comfortaa"/>
              </a:rPr>
              <a:t> </a:t>
            </a:r>
            <a:r>
              <a:rPr lang="en-US" sz="1700" dirty="0" err="1">
                <a:sym typeface="Comfortaa"/>
              </a:rPr>
              <a:t>oportunidades</a:t>
            </a:r>
            <a:r>
              <a:rPr lang="en-US" sz="1700" dirty="0">
                <a:sym typeface="Comfortaa"/>
              </a:rPr>
              <a:t> </a:t>
            </a:r>
            <a:r>
              <a:rPr lang="en-US" sz="1700" dirty="0" err="1">
                <a:sym typeface="Comfortaa"/>
              </a:rPr>
              <a:t>sociales</a:t>
            </a:r>
            <a:r>
              <a:rPr lang="en-US" sz="1700" dirty="0">
                <a:sym typeface="Comfortaa"/>
              </a:rPr>
              <a:t>.  </a:t>
            </a:r>
          </a:p>
        </p:txBody>
      </p:sp>
    </p:spTree>
    <p:extLst>
      <p:ext uri="{BB962C8B-B14F-4D97-AF65-F5344CB8AC3E}">
        <p14:creationId xmlns:p14="http://schemas.microsoft.com/office/powerpoint/2010/main" val="312365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0A3C1AB-1153-42D2-8378-34B849C1C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Google Shape;132;p27"/>
          <p:cNvSpPr txBox="1">
            <a:spLocks noGrp="1"/>
          </p:cNvSpPr>
          <p:nvPr>
            <p:ph type="title"/>
          </p:nvPr>
        </p:nvSpPr>
        <p:spPr>
          <a:xfrm>
            <a:off x="2103121" y="4727173"/>
            <a:ext cx="7985759" cy="868823"/>
          </a:xfrm>
          <a:prstGeom prst="rect">
            <a:avLst/>
          </a:prstGeom>
        </p:spPr>
        <p:txBody>
          <a:bodyPr spcFirstLastPara="1" vert="horz" lIns="91440" tIns="45720" rIns="91440" bIns="45720" rtlCol="0" anchor="ctr" anchorCtr="0">
            <a:normAutofit/>
          </a:bodyPr>
          <a:lstStyle/>
          <a:p>
            <a:pPr algn="ctr">
              <a:spcBef>
                <a:spcPct val="0"/>
              </a:spcBef>
              <a:buClr>
                <a:schemeClr val="dk1"/>
              </a:buClr>
              <a:buSzPts val="1100"/>
            </a:pPr>
            <a:r>
              <a:rPr lang="en-US" sz="2800" b="1" kern="1200">
                <a:solidFill>
                  <a:schemeClr val="tx1"/>
                </a:solidFill>
                <a:latin typeface="+mj-lt"/>
                <a:ea typeface="+mj-ea"/>
                <a:cs typeface="+mj-cs"/>
                <a:sym typeface="Trebuchet MS"/>
              </a:rPr>
              <a:t>Pregunta C</a:t>
            </a:r>
            <a:r>
              <a:rPr lang="en-US" sz="2800" kern="1200">
                <a:solidFill>
                  <a:schemeClr val="tx1"/>
                </a:solidFill>
                <a:latin typeface="+mj-lt"/>
                <a:ea typeface="+mj-ea"/>
                <a:cs typeface="+mj-cs"/>
                <a:sym typeface="Trebuchet MS"/>
              </a:rPr>
              <a:t>: ¿En donde has percibido actitudes machistas ? </a:t>
            </a:r>
            <a:endParaRPr lang="en-US" sz="2800" kern="1200">
              <a:solidFill>
                <a:schemeClr val="tx1"/>
              </a:solidFill>
              <a:latin typeface="+mj-lt"/>
              <a:ea typeface="+mj-ea"/>
              <a:cs typeface="+mj-cs"/>
            </a:endParaRPr>
          </a:p>
        </p:txBody>
      </p:sp>
      <p:sp>
        <p:nvSpPr>
          <p:cNvPr id="78" name="Rectangle: Rounded Corners 7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33" name="Google Shape;133;p27"/>
          <p:cNvGraphicFramePr/>
          <p:nvPr>
            <p:extLst>
              <p:ext uri="{D42A27DB-BD31-4B8C-83A1-F6EECF244321}">
                <p14:modId xmlns:p14="http://schemas.microsoft.com/office/powerpoint/2010/main" val="4129280232"/>
              </p:ext>
            </p:extLst>
          </p:nvPr>
        </p:nvGraphicFramePr>
        <p:xfrm>
          <a:off x="385157" y="555643"/>
          <a:ext cx="11421689" cy="3581808"/>
        </p:xfrm>
        <a:graphic>
          <a:graphicData uri="http://schemas.openxmlformats.org/drawingml/2006/table">
            <a:tbl>
              <a:tblPr firstRow="1" bandRow="1">
                <a:noFill/>
              </a:tblPr>
              <a:tblGrid>
                <a:gridCol w="4534827">
                  <a:extLst>
                    <a:ext uri="{9D8B030D-6E8A-4147-A177-3AD203B41FA5}">
                      <a16:colId xmlns:a16="http://schemas.microsoft.com/office/drawing/2014/main" val="20000"/>
                    </a:ext>
                  </a:extLst>
                </a:gridCol>
                <a:gridCol w="2718686">
                  <a:extLst>
                    <a:ext uri="{9D8B030D-6E8A-4147-A177-3AD203B41FA5}">
                      <a16:colId xmlns:a16="http://schemas.microsoft.com/office/drawing/2014/main" val="20001"/>
                    </a:ext>
                  </a:extLst>
                </a:gridCol>
                <a:gridCol w="2494619">
                  <a:extLst>
                    <a:ext uri="{9D8B030D-6E8A-4147-A177-3AD203B41FA5}">
                      <a16:colId xmlns:a16="http://schemas.microsoft.com/office/drawing/2014/main" val="20002"/>
                    </a:ext>
                  </a:extLst>
                </a:gridCol>
                <a:gridCol w="1673557">
                  <a:extLst>
                    <a:ext uri="{9D8B030D-6E8A-4147-A177-3AD203B41FA5}">
                      <a16:colId xmlns:a16="http://schemas.microsoft.com/office/drawing/2014/main" val="20003"/>
                    </a:ext>
                  </a:extLst>
                </a:gridCol>
              </a:tblGrid>
              <a:tr h="596968">
                <a:tc>
                  <a:txBody>
                    <a:bodyPr/>
                    <a:lstStyle/>
                    <a:p>
                      <a:pPr marL="0" lvl="0" indent="0" algn="l" rtl="0">
                        <a:lnSpc>
                          <a:spcPct val="115000"/>
                        </a:lnSpc>
                        <a:spcBef>
                          <a:spcPts val="0"/>
                        </a:spcBef>
                        <a:spcAft>
                          <a:spcPts val="0"/>
                        </a:spcAft>
                        <a:buNone/>
                      </a:pPr>
                      <a:r>
                        <a:rPr lang="es" sz="3000" i="1"/>
                        <a:t>Clasificación</a:t>
                      </a:r>
                      <a:endParaRPr sz="3000" i="1"/>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s" sz="3000" i="1"/>
                        <a:t>Hombres</a:t>
                      </a:r>
                      <a:endParaRPr sz="3000" i="1"/>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s" sz="3000" i="1"/>
                        <a:t>Mujeres</a:t>
                      </a:r>
                      <a:endParaRPr sz="3000" i="1"/>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lvl="0" indent="0" algn="l" rtl="0">
                        <a:lnSpc>
                          <a:spcPct val="115000"/>
                        </a:lnSpc>
                        <a:spcBef>
                          <a:spcPts val="0"/>
                        </a:spcBef>
                        <a:spcAft>
                          <a:spcPts val="0"/>
                        </a:spcAft>
                        <a:buNone/>
                      </a:pPr>
                      <a:r>
                        <a:rPr lang="es" sz="3000" i="1"/>
                        <a:t>Total</a:t>
                      </a:r>
                      <a:endParaRPr sz="3000" i="1"/>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96968">
                <a:tc>
                  <a:txBody>
                    <a:bodyPr/>
                    <a:lstStyle/>
                    <a:p>
                      <a:pPr marL="0" lvl="0" indent="0" algn="l" rtl="0">
                        <a:lnSpc>
                          <a:spcPct val="115000"/>
                        </a:lnSpc>
                        <a:spcBef>
                          <a:spcPts val="0"/>
                        </a:spcBef>
                        <a:spcAft>
                          <a:spcPts val="0"/>
                        </a:spcAft>
                        <a:buNone/>
                      </a:pPr>
                      <a:r>
                        <a:rPr lang="es" sz="3000"/>
                        <a:t>Escuela</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s" sz="3000"/>
                        <a:t>137</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3000"/>
                        <a:t>118</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3000"/>
                        <a:t>255</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96968">
                <a:tc>
                  <a:txBody>
                    <a:bodyPr/>
                    <a:lstStyle/>
                    <a:p>
                      <a:pPr marL="0" lvl="0" indent="0" algn="l" rtl="0">
                        <a:lnSpc>
                          <a:spcPct val="115000"/>
                        </a:lnSpc>
                        <a:spcBef>
                          <a:spcPts val="0"/>
                        </a:spcBef>
                        <a:spcAft>
                          <a:spcPts val="0"/>
                        </a:spcAft>
                        <a:buNone/>
                      </a:pPr>
                      <a:r>
                        <a:rPr lang="es" sz="3000"/>
                        <a:t>Casa</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s" sz="3000"/>
                        <a:t>46</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3000"/>
                        <a:t>112</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3000"/>
                        <a:t>158</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6968">
                <a:tc>
                  <a:txBody>
                    <a:bodyPr/>
                    <a:lstStyle/>
                    <a:p>
                      <a:pPr marL="0" lvl="0" indent="0" algn="l" rtl="0">
                        <a:lnSpc>
                          <a:spcPct val="115000"/>
                        </a:lnSpc>
                        <a:spcBef>
                          <a:spcPts val="0"/>
                        </a:spcBef>
                        <a:spcAft>
                          <a:spcPts val="0"/>
                        </a:spcAft>
                        <a:buNone/>
                      </a:pPr>
                      <a:r>
                        <a:rPr lang="es" sz="3000"/>
                        <a:t>Fiesta /Amigos</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s" sz="3000"/>
                        <a:t>11</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3000"/>
                        <a:t>43</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3000"/>
                        <a:t>54</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96968">
                <a:tc>
                  <a:txBody>
                    <a:bodyPr/>
                    <a:lstStyle/>
                    <a:p>
                      <a:pPr marL="0" lvl="0" indent="0" algn="l" rtl="0">
                        <a:lnSpc>
                          <a:spcPct val="115000"/>
                        </a:lnSpc>
                        <a:spcBef>
                          <a:spcPts val="0"/>
                        </a:spcBef>
                        <a:spcAft>
                          <a:spcPts val="0"/>
                        </a:spcAft>
                        <a:buNone/>
                      </a:pPr>
                      <a:r>
                        <a:rPr lang="es" sz="3000"/>
                        <a:t>Lugares Públicos/ Calle</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s" sz="3000"/>
                        <a:t>60</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3000"/>
                        <a:t>110</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3000"/>
                        <a:t>170</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96968">
                <a:tc>
                  <a:txBody>
                    <a:bodyPr/>
                    <a:lstStyle/>
                    <a:p>
                      <a:pPr marL="0" lvl="0" indent="0" algn="l" rtl="0">
                        <a:lnSpc>
                          <a:spcPct val="115000"/>
                        </a:lnSpc>
                        <a:spcBef>
                          <a:spcPts val="0"/>
                        </a:spcBef>
                        <a:spcAft>
                          <a:spcPts val="0"/>
                        </a:spcAft>
                        <a:buNone/>
                      </a:pPr>
                      <a:r>
                        <a:rPr lang="es" sz="3000"/>
                        <a:t>Medios de Comunicación</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s" sz="3000"/>
                        <a:t>44</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 sz="3000"/>
                        <a:t>61</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s" sz="3000"/>
                        <a:t>105</a:t>
                      </a:r>
                      <a:endParaRPr sz="3000"/>
                    </a:p>
                  </a:txBody>
                  <a:tcPr marL="48168" marR="48168" marT="32112" marB="32112"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6663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B0549EF-E3A5-48D7-9134-A4E08C0E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216DD803-634F-4EF2-A1E7-B1911DEE9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438860"/>
            <a:ext cx="11167447" cy="5752769"/>
          </a:xfrm>
          <a:prstGeom prst="rect">
            <a:avLst/>
          </a:prstGeom>
          <a:ln w="12700">
            <a:solidFill>
              <a:srgbClr val="D5D5D5"/>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A77B63F8-D1F3-4D40-B2D4-779BAE82B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8398" y="-4818940"/>
            <a:ext cx="167069" cy="105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8" name="Google Shape;138;p28" title="Gráfico"/>
          <p:cNvPicPr preferRelativeResize="0"/>
          <p:nvPr/>
        </p:nvPicPr>
        <p:blipFill rotWithShape="1">
          <a:blip r:embed="rId3"/>
          <a:srcRect l="482" r="5295" b="-1"/>
          <a:stretch/>
        </p:blipFill>
        <p:spPr>
          <a:xfrm>
            <a:off x="884132" y="825086"/>
            <a:ext cx="10515600" cy="5050151"/>
          </a:xfrm>
          <a:prstGeom prst="rect">
            <a:avLst/>
          </a:prstGeom>
          <a:noFill/>
        </p:spPr>
      </p:pic>
    </p:spTree>
    <p:extLst>
      <p:ext uri="{BB962C8B-B14F-4D97-AF65-F5344CB8AC3E}">
        <p14:creationId xmlns:p14="http://schemas.microsoft.com/office/powerpoint/2010/main" val="1946584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Rectangle 8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9" name="Rectangle 8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Google Shape;143;p29"/>
          <p:cNvSpPr txBox="1">
            <a:spLocks noGrp="1"/>
          </p:cNvSpPr>
          <p:nvPr>
            <p:ph type="title"/>
          </p:nvPr>
        </p:nvSpPr>
        <p:spPr>
          <a:xfrm>
            <a:off x="1115568" y="548640"/>
            <a:ext cx="10168128" cy="1179576"/>
          </a:xfrm>
          <a:prstGeom prst="rect">
            <a:avLst/>
          </a:prstGeom>
        </p:spPr>
        <p:txBody>
          <a:bodyPr spcFirstLastPara="1" vert="horz" lIns="91440" tIns="45720" rIns="91440" bIns="45720" rtlCol="0" anchor="ctr" anchorCtr="0">
            <a:normAutofit/>
          </a:bodyPr>
          <a:lstStyle/>
          <a:p>
            <a:pPr>
              <a:spcBef>
                <a:spcPct val="0"/>
              </a:spcBef>
            </a:pPr>
            <a:r>
              <a:rPr lang="en-US" sz="4000" b="1" kern="1200">
                <a:solidFill>
                  <a:schemeClr val="tx1"/>
                </a:solidFill>
                <a:latin typeface="+mj-lt"/>
                <a:ea typeface="+mj-ea"/>
                <a:cs typeface="+mj-cs"/>
                <a:sym typeface="Pacifico"/>
              </a:rPr>
              <a:t>Interpretación </a:t>
            </a:r>
          </a:p>
        </p:txBody>
      </p:sp>
      <p:sp>
        <p:nvSpPr>
          <p:cNvPr id="91" name="Rectangle 9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Google Shape;144;p29"/>
          <p:cNvSpPr txBox="1">
            <a:spLocks noGrp="1"/>
          </p:cNvSpPr>
          <p:nvPr>
            <p:ph type="body" idx="1"/>
          </p:nvPr>
        </p:nvSpPr>
        <p:spPr>
          <a:xfrm>
            <a:off x="1115568" y="2481943"/>
            <a:ext cx="10168128" cy="3695020"/>
          </a:xfrm>
          <a:prstGeom prst="rect">
            <a:avLst/>
          </a:prstGeom>
        </p:spPr>
        <p:txBody>
          <a:bodyPr spcFirstLastPara="1" vert="horz" lIns="91440" tIns="45720" rIns="91440" bIns="45720" rtlCol="0" anchorCtr="0">
            <a:normAutofit/>
          </a:bodyPr>
          <a:lstStyle/>
          <a:p>
            <a:pPr indent="-228600" algn="just">
              <a:spcAft>
                <a:spcPts val="600"/>
              </a:spcAft>
              <a:buClr>
                <a:schemeClr val="dk1"/>
              </a:buClr>
              <a:buFont typeface="Arial" panose="020B0604020202020204" pitchFamily="34" charset="0"/>
              <a:buChar char="•"/>
            </a:pPr>
            <a:r>
              <a:rPr lang="en-US" sz="2200" dirty="0">
                <a:highlight>
                  <a:schemeClr val="lt1"/>
                </a:highlight>
                <a:sym typeface="Comfortaa"/>
              </a:rPr>
              <a:t>Los </a:t>
            </a:r>
            <a:r>
              <a:rPr lang="en-US" sz="2200" dirty="0" err="1">
                <a:highlight>
                  <a:schemeClr val="lt1"/>
                </a:highlight>
                <a:sym typeface="Comfortaa"/>
              </a:rPr>
              <a:t>resultados</a:t>
            </a:r>
            <a:r>
              <a:rPr lang="en-US" sz="2200" dirty="0">
                <a:highlight>
                  <a:schemeClr val="lt1"/>
                </a:highlight>
                <a:sym typeface="Comfortaa"/>
              </a:rPr>
              <a:t> </a:t>
            </a:r>
            <a:r>
              <a:rPr lang="en-US" sz="2200" dirty="0" err="1">
                <a:highlight>
                  <a:schemeClr val="lt1"/>
                </a:highlight>
                <a:sym typeface="Comfortaa"/>
              </a:rPr>
              <a:t>arrojan</a:t>
            </a:r>
            <a:r>
              <a:rPr lang="en-US" sz="2200" dirty="0">
                <a:highlight>
                  <a:schemeClr val="lt1"/>
                </a:highlight>
                <a:sym typeface="Comfortaa"/>
              </a:rPr>
              <a:t> que el </a:t>
            </a:r>
            <a:r>
              <a:rPr lang="en-US" sz="2200" dirty="0" err="1">
                <a:highlight>
                  <a:schemeClr val="lt1"/>
                </a:highlight>
                <a:sym typeface="Comfortaa"/>
              </a:rPr>
              <a:t>lugar</a:t>
            </a:r>
            <a:r>
              <a:rPr lang="en-US" sz="2200" dirty="0">
                <a:highlight>
                  <a:schemeClr val="lt1"/>
                </a:highlight>
                <a:sym typeface="Comfortaa"/>
              </a:rPr>
              <a:t> </a:t>
            </a:r>
            <a:r>
              <a:rPr lang="en-US" sz="2200" dirty="0" err="1">
                <a:highlight>
                  <a:schemeClr val="lt1"/>
                </a:highlight>
                <a:sym typeface="Comfortaa"/>
              </a:rPr>
              <a:t>donde</a:t>
            </a:r>
            <a:r>
              <a:rPr lang="en-US" sz="2200" dirty="0">
                <a:highlight>
                  <a:schemeClr val="lt1"/>
                </a:highlight>
                <a:sym typeface="Comfortaa"/>
              </a:rPr>
              <a:t> </a:t>
            </a:r>
            <a:r>
              <a:rPr lang="en-US" sz="2200" dirty="0" err="1">
                <a:highlight>
                  <a:schemeClr val="lt1"/>
                </a:highlight>
                <a:sym typeface="Comfortaa"/>
              </a:rPr>
              <a:t>más</a:t>
            </a:r>
            <a:r>
              <a:rPr lang="en-US" sz="2200" dirty="0">
                <a:highlight>
                  <a:schemeClr val="lt1"/>
                </a:highlight>
                <a:sym typeface="Comfortaa"/>
              </a:rPr>
              <a:t> se </a:t>
            </a:r>
            <a:r>
              <a:rPr lang="en-US" sz="2200" dirty="0" err="1">
                <a:highlight>
                  <a:schemeClr val="lt1"/>
                </a:highlight>
                <a:sym typeface="Comfortaa"/>
              </a:rPr>
              <a:t>han</a:t>
            </a:r>
            <a:r>
              <a:rPr lang="en-US" sz="2200" dirty="0">
                <a:highlight>
                  <a:schemeClr val="lt1"/>
                </a:highlight>
                <a:sym typeface="Comfortaa"/>
              </a:rPr>
              <a:t> </a:t>
            </a:r>
            <a:r>
              <a:rPr lang="en-US" sz="2200" dirty="0" err="1">
                <a:highlight>
                  <a:schemeClr val="lt1"/>
                </a:highlight>
                <a:sym typeface="Comfortaa"/>
              </a:rPr>
              <a:t>percibido</a:t>
            </a:r>
            <a:r>
              <a:rPr lang="en-US" sz="2200" dirty="0">
                <a:highlight>
                  <a:schemeClr val="lt1"/>
                </a:highlight>
                <a:sym typeface="Comfortaa"/>
              </a:rPr>
              <a:t> </a:t>
            </a:r>
            <a:r>
              <a:rPr lang="en-US" sz="2200" dirty="0" err="1">
                <a:highlight>
                  <a:schemeClr val="lt1"/>
                </a:highlight>
                <a:sym typeface="Comfortaa"/>
              </a:rPr>
              <a:t>actitudes</a:t>
            </a:r>
            <a:r>
              <a:rPr lang="en-US" sz="2200" dirty="0">
                <a:highlight>
                  <a:schemeClr val="lt1"/>
                </a:highlight>
                <a:sym typeface="Comfortaa"/>
              </a:rPr>
              <a:t> </a:t>
            </a:r>
            <a:r>
              <a:rPr lang="en-US" sz="2200" dirty="0" err="1">
                <a:highlight>
                  <a:schemeClr val="lt1"/>
                </a:highlight>
                <a:sym typeface="Comfortaa"/>
              </a:rPr>
              <a:t>machistas</a:t>
            </a:r>
            <a:r>
              <a:rPr lang="en-US" sz="2200" dirty="0">
                <a:highlight>
                  <a:schemeClr val="lt1"/>
                </a:highlight>
                <a:sym typeface="Comfortaa"/>
              </a:rPr>
              <a:t> ha </a:t>
            </a:r>
            <a:r>
              <a:rPr lang="en-US" sz="2200" dirty="0" err="1">
                <a:highlight>
                  <a:schemeClr val="lt1"/>
                </a:highlight>
                <a:sym typeface="Comfortaa"/>
              </a:rPr>
              <a:t>sido</a:t>
            </a:r>
            <a:r>
              <a:rPr lang="en-US" sz="2200" dirty="0">
                <a:highlight>
                  <a:schemeClr val="lt1"/>
                </a:highlight>
                <a:sym typeface="Comfortaa"/>
              </a:rPr>
              <a:t> </a:t>
            </a:r>
            <a:r>
              <a:rPr lang="en-US" sz="2200" dirty="0" err="1">
                <a:highlight>
                  <a:schemeClr val="lt1"/>
                </a:highlight>
                <a:sym typeface="Comfortaa"/>
              </a:rPr>
              <a:t>en</a:t>
            </a:r>
            <a:r>
              <a:rPr lang="en-US" sz="2200" dirty="0">
                <a:highlight>
                  <a:schemeClr val="lt1"/>
                </a:highlight>
                <a:sym typeface="Comfortaa"/>
              </a:rPr>
              <a:t> la </a:t>
            </a:r>
            <a:r>
              <a:rPr lang="en-US" sz="2200" dirty="0" err="1">
                <a:highlight>
                  <a:schemeClr val="lt1"/>
                </a:highlight>
                <a:sym typeface="Comfortaa"/>
              </a:rPr>
              <a:t>escuela</a:t>
            </a:r>
            <a:r>
              <a:rPr lang="en-US" sz="2200" dirty="0">
                <a:highlight>
                  <a:schemeClr val="lt1"/>
                </a:highlight>
                <a:sym typeface="Comfortaa"/>
              </a:rPr>
              <a:t>, </a:t>
            </a:r>
            <a:r>
              <a:rPr lang="en-US" sz="2200" dirty="0" err="1">
                <a:highlight>
                  <a:schemeClr val="lt1"/>
                </a:highlight>
                <a:sym typeface="Comfortaa"/>
              </a:rPr>
              <a:t>siguiéndole</a:t>
            </a:r>
            <a:r>
              <a:rPr lang="en-US" sz="2200" dirty="0">
                <a:highlight>
                  <a:schemeClr val="lt1"/>
                </a:highlight>
                <a:sym typeface="Comfortaa"/>
              </a:rPr>
              <a:t> los </a:t>
            </a:r>
            <a:r>
              <a:rPr lang="en-US" sz="2200" dirty="0" err="1">
                <a:highlight>
                  <a:schemeClr val="lt1"/>
                </a:highlight>
                <a:sym typeface="Comfortaa"/>
              </a:rPr>
              <a:t>lugares</a:t>
            </a:r>
            <a:r>
              <a:rPr lang="en-US" sz="2200" dirty="0">
                <a:highlight>
                  <a:schemeClr val="lt1"/>
                </a:highlight>
                <a:sym typeface="Comfortaa"/>
              </a:rPr>
              <a:t> </a:t>
            </a:r>
            <a:r>
              <a:rPr lang="en-US" sz="2200" dirty="0" err="1">
                <a:highlight>
                  <a:schemeClr val="lt1"/>
                </a:highlight>
                <a:sym typeface="Comfortaa"/>
              </a:rPr>
              <a:t>públicos</a:t>
            </a:r>
            <a:r>
              <a:rPr lang="en-US" sz="2200" dirty="0">
                <a:highlight>
                  <a:schemeClr val="lt1"/>
                </a:highlight>
                <a:sym typeface="Comfortaa"/>
              </a:rPr>
              <a:t>, la casa, los </a:t>
            </a:r>
            <a:r>
              <a:rPr lang="en-US" sz="2200" dirty="0" err="1">
                <a:highlight>
                  <a:schemeClr val="lt1"/>
                </a:highlight>
                <a:sym typeface="Comfortaa"/>
              </a:rPr>
              <a:t>medios</a:t>
            </a:r>
            <a:r>
              <a:rPr lang="en-US" sz="2200" dirty="0">
                <a:highlight>
                  <a:schemeClr val="lt1"/>
                </a:highlight>
                <a:sym typeface="Comfortaa"/>
              </a:rPr>
              <a:t> de </a:t>
            </a:r>
            <a:r>
              <a:rPr lang="en-US" sz="2200" dirty="0" err="1">
                <a:highlight>
                  <a:schemeClr val="lt1"/>
                </a:highlight>
                <a:sym typeface="Comfortaa"/>
              </a:rPr>
              <a:t>comunicación</a:t>
            </a:r>
            <a:r>
              <a:rPr lang="en-US" sz="2200" dirty="0">
                <a:highlight>
                  <a:schemeClr val="lt1"/>
                </a:highlight>
                <a:sym typeface="Comfortaa"/>
              </a:rPr>
              <a:t> y por </a:t>
            </a:r>
            <a:r>
              <a:rPr lang="en-US" sz="2200" dirty="0" err="1">
                <a:highlight>
                  <a:schemeClr val="lt1"/>
                </a:highlight>
                <a:sym typeface="Comfortaa"/>
              </a:rPr>
              <a:t>último</a:t>
            </a:r>
            <a:r>
              <a:rPr lang="en-US" sz="2200" dirty="0">
                <a:highlight>
                  <a:schemeClr val="lt1"/>
                </a:highlight>
                <a:sym typeface="Comfortaa"/>
              </a:rPr>
              <a:t> </a:t>
            </a:r>
            <a:r>
              <a:rPr lang="en-US" sz="2200" dirty="0" err="1">
                <a:highlight>
                  <a:schemeClr val="lt1"/>
                </a:highlight>
                <a:sym typeface="Comfortaa"/>
              </a:rPr>
              <a:t>en</a:t>
            </a:r>
            <a:r>
              <a:rPr lang="en-US" sz="2200" dirty="0">
                <a:highlight>
                  <a:schemeClr val="lt1"/>
                </a:highlight>
                <a:sym typeface="Comfortaa"/>
              </a:rPr>
              <a:t> las fiestas o con los amigos. Se </a:t>
            </a:r>
            <a:r>
              <a:rPr lang="en-US" sz="2200" dirty="0" err="1">
                <a:highlight>
                  <a:schemeClr val="lt1"/>
                </a:highlight>
                <a:sym typeface="Comfortaa"/>
              </a:rPr>
              <a:t>puede</a:t>
            </a:r>
            <a:r>
              <a:rPr lang="en-US" sz="2200" dirty="0">
                <a:highlight>
                  <a:schemeClr val="lt1"/>
                </a:highlight>
                <a:sym typeface="Comfortaa"/>
              </a:rPr>
              <a:t> </a:t>
            </a:r>
            <a:r>
              <a:rPr lang="en-US" sz="2200" dirty="0" err="1">
                <a:highlight>
                  <a:schemeClr val="lt1"/>
                </a:highlight>
                <a:sym typeface="Comfortaa"/>
              </a:rPr>
              <a:t>suponer</a:t>
            </a:r>
            <a:r>
              <a:rPr lang="en-US" sz="2200" dirty="0">
                <a:highlight>
                  <a:schemeClr val="lt1"/>
                </a:highlight>
                <a:sym typeface="Comfortaa"/>
              </a:rPr>
              <a:t> que las </a:t>
            </a:r>
            <a:r>
              <a:rPr lang="en-US" sz="2200" dirty="0" err="1">
                <a:highlight>
                  <a:schemeClr val="lt1"/>
                </a:highlight>
                <a:sym typeface="Comfortaa"/>
              </a:rPr>
              <a:t>actitudes</a:t>
            </a:r>
            <a:r>
              <a:rPr lang="en-US" sz="2200" dirty="0">
                <a:highlight>
                  <a:schemeClr val="lt1"/>
                </a:highlight>
                <a:sym typeface="Comfortaa"/>
              </a:rPr>
              <a:t> </a:t>
            </a:r>
            <a:r>
              <a:rPr lang="en-US" sz="2200" dirty="0" err="1">
                <a:highlight>
                  <a:schemeClr val="lt1"/>
                </a:highlight>
                <a:sym typeface="Comfortaa"/>
              </a:rPr>
              <a:t>machistas</a:t>
            </a:r>
            <a:r>
              <a:rPr lang="en-US" sz="2200" dirty="0">
                <a:highlight>
                  <a:schemeClr val="lt1"/>
                </a:highlight>
                <a:sym typeface="Comfortaa"/>
              </a:rPr>
              <a:t> </a:t>
            </a:r>
            <a:r>
              <a:rPr lang="en-US" sz="2200" dirty="0" err="1">
                <a:highlight>
                  <a:schemeClr val="lt1"/>
                </a:highlight>
                <a:sym typeface="Comfortaa"/>
              </a:rPr>
              <a:t>mostradas</a:t>
            </a:r>
            <a:r>
              <a:rPr lang="en-US" sz="2200" dirty="0">
                <a:highlight>
                  <a:schemeClr val="lt1"/>
                </a:highlight>
                <a:sym typeface="Comfortaa"/>
              </a:rPr>
              <a:t> </a:t>
            </a:r>
            <a:r>
              <a:rPr lang="en-US" sz="2200" dirty="0" err="1">
                <a:highlight>
                  <a:schemeClr val="lt1"/>
                </a:highlight>
                <a:sym typeface="Comfortaa"/>
              </a:rPr>
              <a:t>en</a:t>
            </a:r>
            <a:r>
              <a:rPr lang="en-US" sz="2200" dirty="0">
                <a:highlight>
                  <a:schemeClr val="lt1"/>
                </a:highlight>
                <a:sym typeface="Comfortaa"/>
              </a:rPr>
              <a:t> la </a:t>
            </a:r>
            <a:r>
              <a:rPr lang="en-US" sz="2200" dirty="0" err="1">
                <a:highlight>
                  <a:schemeClr val="lt1"/>
                </a:highlight>
                <a:sym typeface="Comfortaa"/>
              </a:rPr>
              <a:t>escuela</a:t>
            </a:r>
            <a:r>
              <a:rPr lang="en-US" sz="2200" dirty="0">
                <a:highlight>
                  <a:schemeClr val="lt1"/>
                </a:highlight>
                <a:sym typeface="Comfortaa"/>
              </a:rPr>
              <a:t> son </a:t>
            </a:r>
            <a:r>
              <a:rPr lang="en-US" sz="2200" dirty="0" err="1">
                <a:highlight>
                  <a:schemeClr val="lt1"/>
                </a:highlight>
                <a:sym typeface="Comfortaa"/>
              </a:rPr>
              <a:t>aprendidas</a:t>
            </a:r>
            <a:r>
              <a:rPr lang="en-US" sz="2200" dirty="0">
                <a:highlight>
                  <a:schemeClr val="lt1"/>
                </a:highlight>
                <a:sym typeface="Comfortaa"/>
              </a:rPr>
              <a:t> </a:t>
            </a:r>
            <a:r>
              <a:rPr lang="en-US" sz="2200" dirty="0" err="1">
                <a:highlight>
                  <a:schemeClr val="lt1"/>
                </a:highlight>
                <a:sym typeface="Comfortaa"/>
              </a:rPr>
              <a:t>en</a:t>
            </a:r>
            <a:r>
              <a:rPr lang="en-US" sz="2200" dirty="0">
                <a:highlight>
                  <a:schemeClr val="lt1"/>
                </a:highlight>
                <a:sym typeface="Comfortaa"/>
              </a:rPr>
              <a:t> el </a:t>
            </a:r>
            <a:r>
              <a:rPr lang="en-US" sz="2200" dirty="0" err="1">
                <a:highlight>
                  <a:schemeClr val="lt1"/>
                </a:highlight>
                <a:sym typeface="Comfortaa"/>
              </a:rPr>
              <a:t>hogar</a:t>
            </a:r>
            <a:r>
              <a:rPr lang="en-US" sz="2200" dirty="0">
                <a:highlight>
                  <a:schemeClr val="lt1"/>
                </a:highlight>
                <a:sym typeface="Comfortaa"/>
              </a:rPr>
              <a:t> y por </a:t>
            </a:r>
            <a:r>
              <a:rPr lang="en-US" sz="2200" dirty="0" err="1">
                <a:highlight>
                  <a:schemeClr val="lt1"/>
                </a:highlight>
                <a:sym typeface="Comfortaa"/>
              </a:rPr>
              <a:t>ello</a:t>
            </a:r>
            <a:r>
              <a:rPr lang="en-US" sz="2200" dirty="0">
                <a:highlight>
                  <a:schemeClr val="lt1"/>
                </a:highlight>
                <a:sym typeface="Comfortaa"/>
              </a:rPr>
              <a:t> la </a:t>
            </a:r>
            <a:r>
              <a:rPr lang="en-US" sz="2200" dirty="0" err="1">
                <a:highlight>
                  <a:schemeClr val="lt1"/>
                </a:highlight>
                <a:sym typeface="Comfortaa"/>
              </a:rPr>
              <a:t>cercanía</a:t>
            </a:r>
            <a:r>
              <a:rPr lang="en-US" sz="2200" dirty="0">
                <a:highlight>
                  <a:schemeClr val="lt1"/>
                </a:highlight>
                <a:sym typeface="Comfortaa"/>
              </a:rPr>
              <a:t> de </a:t>
            </a:r>
            <a:r>
              <a:rPr lang="en-US" sz="2200" dirty="0" err="1">
                <a:highlight>
                  <a:schemeClr val="lt1"/>
                </a:highlight>
                <a:sym typeface="Comfortaa"/>
              </a:rPr>
              <a:t>cantidades</a:t>
            </a:r>
            <a:r>
              <a:rPr lang="en-US" sz="2200" dirty="0">
                <a:highlight>
                  <a:schemeClr val="lt1"/>
                </a:highlight>
                <a:sym typeface="Comfortaa"/>
              </a:rPr>
              <a:t>, </a:t>
            </a:r>
            <a:r>
              <a:rPr lang="en-US" sz="2200" dirty="0" err="1">
                <a:highlight>
                  <a:schemeClr val="lt1"/>
                </a:highlight>
                <a:sym typeface="Comfortaa"/>
              </a:rPr>
              <a:t>aunque</a:t>
            </a:r>
            <a:r>
              <a:rPr lang="en-US" sz="2200" dirty="0">
                <a:highlight>
                  <a:schemeClr val="lt1"/>
                </a:highlight>
                <a:sym typeface="Comfortaa"/>
              </a:rPr>
              <a:t> </a:t>
            </a:r>
            <a:r>
              <a:rPr lang="en-US" sz="2200" dirty="0" err="1">
                <a:highlight>
                  <a:schemeClr val="lt1"/>
                </a:highlight>
                <a:sym typeface="Comfortaa"/>
              </a:rPr>
              <a:t>existe</a:t>
            </a:r>
            <a:r>
              <a:rPr lang="en-US" sz="2200" dirty="0">
                <a:highlight>
                  <a:schemeClr val="lt1"/>
                </a:highlight>
                <a:sym typeface="Comfortaa"/>
              </a:rPr>
              <a:t> </a:t>
            </a:r>
            <a:r>
              <a:rPr lang="en-US" sz="2200" dirty="0" err="1">
                <a:highlight>
                  <a:schemeClr val="lt1"/>
                </a:highlight>
                <a:sym typeface="Comfortaa"/>
              </a:rPr>
              <a:t>más</a:t>
            </a:r>
            <a:r>
              <a:rPr lang="en-US" sz="2200" dirty="0">
                <a:highlight>
                  <a:schemeClr val="lt1"/>
                </a:highlight>
                <a:sym typeface="Comfortaa"/>
              </a:rPr>
              <a:t> </a:t>
            </a:r>
            <a:r>
              <a:rPr lang="en-US" sz="2200" dirty="0" err="1">
                <a:highlight>
                  <a:schemeClr val="lt1"/>
                </a:highlight>
                <a:sym typeface="Comfortaa"/>
              </a:rPr>
              <a:t>cercanía</a:t>
            </a:r>
            <a:r>
              <a:rPr lang="en-US" sz="2200" dirty="0">
                <a:highlight>
                  <a:schemeClr val="lt1"/>
                </a:highlight>
                <a:sym typeface="Comfortaa"/>
              </a:rPr>
              <a:t> con la de los </a:t>
            </a:r>
            <a:r>
              <a:rPr lang="en-US" sz="2200" dirty="0" err="1">
                <a:highlight>
                  <a:schemeClr val="lt1"/>
                </a:highlight>
                <a:sym typeface="Comfortaa"/>
              </a:rPr>
              <a:t>lugares</a:t>
            </a:r>
            <a:r>
              <a:rPr lang="en-US" sz="2200" dirty="0">
                <a:highlight>
                  <a:schemeClr val="lt1"/>
                </a:highlight>
                <a:sym typeface="Comfortaa"/>
              </a:rPr>
              <a:t> </a:t>
            </a:r>
            <a:r>
              <a:rPr lang="en-US" sz="2200" dirty="0" err="1">
                <a:highlight>
                  <a:schemeClr val="lt1"/>
                </a:highlight>
                <a:sym typeface="Comfortaa"/>
              </a:rPr>
              <a:t>públicos</a:t>
            </a:r>
            <a:r>
              <a:rPr lang="en-US" sz="2200" dirty="0">
                <a:highlight>
                  <a:schemeClr val="lt1"/>
                </a:highlight>
                <a:sym typeface="Comfortaa"/>
              </a:rPr>
              <a:t>. </a:t>
            </a:r>
            <a:r>
              <a:rPr lang="en-US" sz="2200" dirty="0" err="1">
                <a:highlight>
                  <a:schemeClr val="lt1"/>
                </a:highlight>
                <a:sym typeface="Comfortaa"/>
              </a:rPr>
              <a:t>Todo</a:t>
            </a:r>
            <a:r>
              <a:rPr lang="en-US" sz="2200" dirty="0">
                <a:highlight>
                  <a:schemeClr val="lt1"/>
                </a:highlight>
                <a:sym typeface="Comfortaa"/>
              </a:rPr>
              <a:t> </a:t>
            </a:r>
            <a:r>
              <a:rPr lang="en-US" sz="2200" dirty="0" err="1">
                <a:highlight>
                  <a:schemeClr val="lt1"/>
                </a:highlight>
                <a:sym typeface="Comfortaa"/>
              </a:rPr>
              <a:t>esto</a:t>
            </a:r>
            <a:r>
              <a:rPr lang="en-US" sz="2200" dirty="0">
                <a:highlight>
                  <a:schemeClr val="lt1"/>
                </a:highlight>
                <a:sym typeface="Comfortaa"/>
              </a:rPr>
              <a:t> se debe a que las personas </a:t>
            </a:r>
            <a:r>
              <a:rPr lang="en-US" sz="2200" dirty="0" err="1">
                <a:highlight>
                  <a:schemeClr val="lt1"/>
                </a:highlight>
                <a:sym typeface="Comfortaa"/>
              </a:rPr>
              <a:t>vivimos</a:t>
            </a:r>
            <a:r>
              <a:rPr lang="en-US" sz="2200" dirty="0">
                <a:highlight>
                  <a:schemeClr val="lt1"/>
                </a:highlight>
                <a:sym typeface="Comfortaa"/>
              </a:rPr>
              <a:t> </a:t>
            </a:r>
            <a:r>
              <a:rPr lang="en-US" sz="2200" dirty="0" err="1">
                <a:highlight>
                  <a:schemeClr val="lt1"/>
                </a:highlight>
                <a:sym typeface="Comfortaa"/>
              </a:rPr>
              <a:t>en</a:t>
            </a:r>
            <a:r>
              <a:rPr lang="en-US" sz="2200" dirty="0">
                <a:highlight>
                  <a:schemeClr val="lt1"/>
                </a:highlight>
                <a:sym typeface="Comfortaa"/>
              </a:rPr>
              <a:t> </a:t>
            </a:r>
            <a:r>
              <a:rPr lang="en-US" sz="2200" dirty="0" err="1">
                <a:highlight>
                  <a:schemeClr val="lt1"/>
                </a:highlight>
                <a:sym typeface="Comfortaa"/>
              </a:rPr>
              <a:t>contacto</a:t>
            </a:r>
            <a:r>
              <a:rPr lang="en-US" sz="2200" dirty="0">
                <a:highlight>
                  <a:schemeClr val="lt1"/>
                </a:highlight>
                <a:sym typeface="Comfortaa"/>
              </a:rPr>
              <a:t> con la </a:t>
            </a:r>
            <a:r>
              <a:rPr lang="en-US" sz="2200" dirty="0" err="1">
                <a:highlight>
                  <a:schemeClr val="lt1"/>
                </a:highlight>
                <a:sym typeface="Comfortaa"/>
              </a:rPr>
              <a:t>sociedad</a:t>
            </a:r>
            <a:r>
              <a:rPr lang="en-US" sz="2200" dirty="0">
                <a:highlight>
                  <a:schemeClr val="lt1"/>
                </a:highlight>
                <a:sym typeface="Comfortaa"/>
              </a:rPr>
              <a:t> y </a:t>
            </a:r>
            <a:r>
              <a:rPr lang="en-US" sz="2200" dirty="0" err="1">
                <a:highlight>
                  <a:schemeClr val="lt1"/>
                </a:highlight>
                <a:sym typeface="Comfortaa"/>
              </a:rPr>
              <a:t>adquirimos</a:t>
            </a:r>
            <a:r>
              <a:rPr lang="en-US" sz="2200" dirty="0">
                <a:highlight>
                  <a:schemeClr val="lt1"/>
                </a:highlight>
                <a:sym typeface="Comfortaa"/>
              </a:rPr>
              <a:t> </a:t>
            </a:r>
            <a:r>
              <a:rPr lang="en-US" sz="2200" dirty="0" err="1">
                <a:highlight>
                  <a:schemeClr val="lt1"/>
                </a:highlight>
                <a:sym typeface="Comfortaa"/>
              </a:rPr>
              <a:t>actitudes</a:t>
            </a:r>
            <a:r>
              <a:rPr lang="en-US" sz="2200" dirty="0">
                <a:highlight>
                  <a:schemeClr val="lt1"/>
                </a:highlight>
                <a:sym typeface="Comfortaa"/>
              </a:rPr>
              <a:t> de </a:t>
            </a:r>
            <a:r>
              <a:rPr lang="en-US" sz="2200" dirty="0" err="1">
                <a:highlight>
                  <a:schemeClr val="lt1"/>
                </a:highlight>
                <a:sym typeface="Comfortaa"/>
              </a:rPr>
              <a:t>otras</a:t>
            </a:r>
            <a:r>
              <a:rPr lang="en-US" sz="2200" dirty="0">
                <a:highlight>
                  <a:schemeClr val="lt1"/>
                </a:highlight>
                <a:sym typeface="Comfortaa"/>
              </a:rPr>
              <a:t> personas con las que </a:t>
            </a:r>
            <a:r>
              <a:rPr lang="en-US" sz="2200" dirty="0" err="1">
                <a:highlight>
                  <a:schemeClr val="lt1"/>
                </a:highlight>
                <a:sym typeface="Comfortaa"/>
              </a:rPr>
              <a:t>tratamos</a:t>
            </a:r>
            <a:r>
              <a:rPr lang="en-US" sz="2200" dirty="0">
                <a:highlight>
                  <a:schemeClr val="lt1"/>
                </a:highlight>
                <a:sym typeface="Comfortaa"/>
              </a:rPr>
              <a:t>. Se </a:t>
            </a:r>
            <a:r>
              <a:rPr lang="en-US" sz="2200" dirty="0" err="1">
                <a:highlight>
                  <a:schemeClr val="lt1"/>
                </a:highlight>
                <a:sym typeface="Comfortaa"/>
              </a:rPr>
              <a:t>logra</a:t>
            </a:r>
            <a:r>
              <a:rPr lang="en-US" sz="2200" dirty="0">
                <a:highlight>
                  <a:schemeClr val="lt1"/>
                </a:highlight>
                <a:sym typeface="Comfortaa"/>
              </a:rPr>
              <a:t> </a:t>
            </a:r>
            <a:r>
              <a:rPr lang="en-US" sz="2200" dirty="0" err="1">
                <a:highlight>
                  <a:schemeClr val="lt1"/>
                </a:highlight>
                <a:sym typeface="Comfortaa"/>
              </a:rPr>
              <a:t>observar</a:t>
            </a:r>
            <a:r>
              <a:rPr lang="en-US" sz="2200" dirty="0">
                <a:highlight>
                  <a:schemeClr val="lt1"/>
                </a:highlight>
                <a:sym typeface="Comfortaa"/>
              </a:rPr>
              <a:t> que </a:t>
            </a:r>
            <a:r>
              <a:rPr lang="en-US" sz="2200" dirty="0" err="1">
                <a:highlight>
                  <a:schemeClr val="lt1"/>
                </a:highlight>
                <a:sym typeface="Comfortaa"/>
              </a:rPr>
              <a:t>en</a:t>
            </a:r>
            <a:r>
              <a:rPr lang="en-US" sz="2200" dirty="0">
                <a:highlight>
                  <a:schemeClr val="lt1"/>
                </a:highlight>
                <a:sym typeface="Comfortaa"/>
              </a:rPr>
              <a:t> </a:t>
            </a:r>
            <a:r>
              <a:rPr lang="en-US" sz="2200" dirty="0" err="1">
                <a:highlight>
                  <a:schemeClr val="lt1"/>
                </a:highlight>
                <a:sym typeface="Comfortaa"/>
              </a:rPr>
              <a:t>algunos</a:t>
            </a:r>
            <a:r>
              <a:rPr lang="en-US" sz="2200" dirty="0">
                <a:highlight>
                  <a:schemeClr val="lt1"/>
                </a:highlight>
                <a:sym typeface="Comfortaa"/>
              </a:rPr>
              <a:t> </a:t>
            </a:r>
            <a:r>
              <a:rPr lang="en-US" sz="2200" dirty="0" err="1">
                <a:highlight>
                  <a:schemeClr val="lt1"/>
                </a:highlight>
                <a:sym typeface="Comfortaa"/>
              </a:rPr>
              <a:t>campos</a:t>
            </a:r>
            <a:r>
              <a:rPr lang="en-US" sz="2200" dirty="0">
                <a:highlight>
                  <a:schemeClr val="lt1"/>
                </a:highlight>
                <a:sym typeface="Comfortaa"/>
              </a:rPr>
              <a:t> </a:t>
            </a:r>
            <a:r>
              <a:rPr lang="en-US" sz="2200" dirty="0" err="1">
                <a:highlight>
                  <a:schemeClr val="lt1"/>
                </a:highlight>
                <a:sym typeface="Comfortaa"/>
              </a:rPr>
              <a:t>como</a:t>
            </a:r>
            <a:r>
              <a:rPr lang="en-US" sz="2200" dirty="0">
                <a:highlight>
                  <a:schemeClr val="lt1"/>
                </a:highlight>
                <a:sym typeface="Comfortaa"/>
              </a:rPr>
              <a:t> lo son la casa y los </a:t>
            </a:r>
            <a:r>
              <a:rPr lang="en-US" sz="2200" dirty="0" err="1">
                <a:highlight>
                  <a:schemeClr val="lt1"/>
                </a:highlight>
                <a:sym typeface="Comfortaa"/>
              </a:rPr>
              <a:t>lugares</a:t>
            </a:r>
            <a:r>
              <a:rPr lang="en-US" sz="2200" dirty="0">
                <a:highlight>
                  <a:schemeClr val="lt1"/>
                </a:highlight>
                <a:sym typeface="Comfortaa"/>
              </a:rPr>
              <a:t> </a:t>
            </a:r>
            <a:r>
              <a:rPr lang="en-US" sz="2200" dirty="0" err="1">
                <a:highlight>
                  <a:schemeClr val="lt1"/>
                </a:highlight>
                <a:sym typeface="Comfortaa"/>
              </a:rPr>
              <a:t>públicos</a:t>
            </a:r>
            <a:r>
              <a:rPr lang="en-US" sz="2200" dirty="0">
                <a:highlight>
                  <a:schemeClr val="lt1"/>
                </a:highlight>
                <a:sym typeface="Comfortaa"/>
              </a:rPr>
              <a:t>, hay una gran </a:t>
            </a:r>
            <a:r>
              <a:rPr lang="en-US" sz="2200" dirty="0" err="1">
                <a:highlight>
                  <a:schemeClr val="lt1"/>
                </a:highlight>
                <a:sym typeface="Comfortaa"/>
              </a:rPr>
              <a:t>diferencia</a:t>
            </a:r>
            <a:r>
              <a:rPr lang="en-US" sz="2200" dirty="0">
                <a:highlight>
                  <a:schemeClr val="lt1"/>
                </a:highlight>
                <a:sym typeface="Comfortaa"/>
              </a:rPr>
              <a:t> entre la </a:t>
            </a:r>
            <a:r>
              <a:rPr lang="en-US" sz="2200" dirty="0" err="1">
                <a:highlight>
                  <a:schemeClr val="lt1"/>
                </a:highlight>
                <a:sym typeface="Comfortaa"/>
              </a:rPr>
              <a:t>opinión</a:t>
            </a:r>
            <a:r>
              <a:rPr lang="en-US" sz="2200" dirty="0">
                <a:highlight>
                  <a:schemeClr val="lt1"/>
                </a:highlight>
                <a:sym typeface="Comfortaa"/>
              </a:rPr>
              <a:t> de los hombres y de las </a:t>
            </a:r>
            <a:r>
              <a:rPr lang="en-US" sz="2200" dirty="0" err="1">
                <a:highlight>
                  <a:schemeClr val="lt1"/>
                </a:highlight>
                <a:sym typeface="Comfortaa"/>
              </a:rPr>
              <a:t>mujeres</a:t>
            </a:r>
            <a:r>
              <a:rPr lang="en-US" sz="2200" dirty="0">
                <a:highlight>
                  <a:schemeClr val="lt1"/>
                </a:highlight>
                <a:sym typeface="Comfortaa"/>
              </a:rPr>
              <a:t>, lo </a:t>
            </a:r>
            <a:r>
              <a:rPr lang="en-US" sz="2200" dirty="0" err="1">
                <a:highlight>
                  <a:schemeClr val="lt1"/>
                </a:highlight>
                <a:sym typeface="Comfortaa"/>
              </a:rPr>
              <a:t>cual</a:t>
            </a:r>
            <a:r>
              <a:rPr lang="en-US" sz="2200" dirty="0">
                <a:highlight>
                  <a:schemeClr val="lt1"/>
                </a:highlight>
                <a:sym typeface="Comfortaa"/>
              </a:rPr>
              <a:t> </a:t>
            </a:r>
            <a:r>
              <a:rPr lang="en-US" sz="2200" dirty="0" err="1">
                <a:highlight>
                  <a:schemeClr val="lt1"/>
                </a:highlight>
                <a:sym typeface="Comfortaa"/>
              </a:rPr>
              <a:t>hace</a:t>
            </a:r>
            <a:r>
              <a:rPr lang="en-US" sz="2200" dirty="0">
                <a:highlight>
                  <a:schemeClr val="lt1"/>
                </a:highlight>
                <a:sym typeface="Comfortaa"/>
              </a:rPr>
              <a:t> </a:t>
            </a:r>
            <a:r>
              <a:rPr lang="en-US" sz="2200" dirty="0" err="1">
                <a:highlight>
                  <a:schemeClr val="lt1"/>
                </a:highlight>
                <a:sym typeface="Comfortaa"/>
              </a:rPr>
              <a:t>referencia</a:t>
            </a:r>
            <a:r>
              <a:rPr lang="en-US" sz="2200" dirty="0">
                <a:highlight>
                  <a:schemeClr val="lt1"/>
                </a:highlight>
                <a:sym typeface="Comfortaa"/>
              </a:rPr>
              <a:t> a que los hombres no </a:t>
            </a:r>
            <a:r>
              <a:rPr lang="en-US" sz="2200" dirty="0" err="1">
                <a:highlight>
                  <a:schemeClr val="lt1"/>
                </a:highlight>
                <a:sym typeface="Comfortaa"/>
              </a:rPr>
              <a:t>perciben</a:t>
            </a:r>
            <a:r>
              <a:rPr lang="en-US" sz="2200" dirty="0">
                <a:highlight>
                  <a:schemeClr val="lt1"/>
                </a:highlight>
                <a:sym typeface="Comfortaa"/>
              </a:rPr>
              <a:t> </a:t>
            </a:r>
            <a:r>
              <a:rPr lang="en-US" sz="2200" dirty="0" err="1">
                <a:highlight>
                  <a:schemeClr val="lt1"/>
                </a:highlight>
                <a:sym typeface="Comfortaa"/>
              </a:rPr>
              <a:t>tantas</a:t>
            </a:r>
            <a:r>
              <a:rPr lang="en-US" sz="2200" dirty="0">
                <a:highlight>
                  <a:schemeClr val="lt1"/>
                </a:highlight>
                <a:sym typeface="Comfortaa"/>
              </a:rPr>
              <a:t> </a:t>
            </a:r>
            <a:r>
              <a:rPr lang="en-US" sz="2200" dirty="0" err="1">
                <a:highlight>
                  <a:schemeClr val="lt1"/>
                </a:highlight>
                <a:sym typeface="Comfortaa"/>
              </a:rPr>
              <a:t>actitudes</a:t>
            </a:r>
            <a:r>
              <a:rPr lang="en-US" sz="2200" dirty="0">
                <a:highlight>
                  <a:schemeClr val="lt1"/>
                </a:highlight>
                <a:sym typeface="Comfortaa"/>
              </a:rPr>
              <a:t> </a:t>
            </a:r>
            <a:r>
              <a:rPr lang="en-US" sz="2200" dirty="0" err="1">
                <a:highlight>
                  <a:schemeClr val="lt1"/>
                </a:highlight>
                <a:sym typeface="Comfortaa"/>
              </a:rPr>
              <a:t>machistas</a:t>
            </a:r>
            <a:r>
              <a:rPr lang="en-US" sz="2200" dirty="0">
                <a:highlight>
                  <a:schemeClr val="lt1"/>
                </a:highlight>
                <a:sym typeface="Comfortaa"/>
              </a:rPr>
              <a:t> </a:t>
            </a:r>
            <a:r>
              <a:rPr lang="en-US" sz="2200" dirty="0" err="1">
                <a:highlight>
                  <a:schemeClr val="lt1"/>
                </a:highlight>
                <a:sym typeface="Comfortaa"/>
              </a:rPr>
              <a:t>como</a:t>
            </a:r>
            <a:r>
              <a:rPr lang="en-US" sz="2200" dirty="0">
                <a:highlight>
                  <a:schemeClr val="lt1"/>
                </a:highlight>
                <a:sym typeface="Comfortaa"/>
              </a:rPr>
              <a:t> lo </a:t>
            </a:r>
            <a:r>
              <a:rPr lang="en-US" sz="2200" dirty="0" err="1">
                <a:highlight>
                  <a:schemeClr val="lt1"/>
                </a:highlight>
                <a:sym typeface="Comfortaa"/>
              </a:rPr>
              <a:t>hacen</a:t>
            </a:r>
            <a:r>
              <a:rPr lang="en-US" sz="2200" dirty="0">
                <a:highlight>
                  <a:schemeClr val="lt1"/>
                </a:highlight>
                <a:sym typeface="Comfortaa"/>
              </a:rPr>
              <a:t> las </a:t>
            </a:r>
            <a:r>
              <a:rPr lang="en-US" sz="2200" dirty="0" err="1">
                <a:highlight>
                  <a:schemeClr val="lt1"/>
                </a:highlight>
                <a:sym typeface="Comfortaa"/>
              </a:rPr>
              <a:t>mujeres</a:t>
            </a:r>
            <a:r>
              <a:rPr lang="en-US" sz="2200" dirty="0">
                <a:highlight>
                  <a:schemeClr val="lt1"/>
                </a:highlight>
                <a:sym typeface="Comfortaa"/>
              </a:rPr>
              <a:t> o </a:t>
            </a:r>
            <a:r>
              <a:rPr lang="en-US" sz="2200" dirty="0" err="1">
                <a:highlight>
                  <a:schemeClr val="lt1"/>
                </a:highlight>
                <a:sym typeface="Comfortaa"/>
              </a:rPr>
              <a:t>porque</a:t>
            </a:r>
            <a:r>
              <a:rPr lang="en-US" sz="2200" dirty="0">
                <a:highlight>
                  <a:schemeClr val="lt1"/>
                </a:highlight>
                <a:sym typeface="Comfortaa"/>
              </a:rPr>
              <a:t> son vistas </a:t>
            </a:r>
            <a:r>
              <a:rPr lang="en-US" sz="2200" dirty="0" err="1">
                <a:highlight>
                  <a:schemeClr val="lt1"/>
                </a:highlight>
                <a:sym typeface="Comfortaa"/>
              </a:rPr>
              <a:t>como</a:t>
            </a:r>
            <a:r>
              <a:rPr lang="en-US" sz="2200" dirty="0">
                <a:highlight>
                  <a:schemeClr val="lt1"/>
                </a:highlight>
                <a:sym typeface="Comfortaa"/>
              </a:rPr>
              <a:t> </a:t>
            </a:r>
            <a:r>
              <a:rPr lang="en-US" sz="2200" dirty="0" err="1">
                <a:highlight>
                  <a:schemeClr val="lt1"/>
                </a:highlight>
                <a:sym typeface="Comfortaa"/>
              </a:rPr>
              <a:t>situaciones</a:t>
            </a:r>
            <a:r>
              <a:rPr lang="en-US" sz="2200" dirty="0">
                <a:highlight>
                  <a:schemeClr val="lt1"/>
                </a:highlight>
                <a:sym typeface="Comfortaa"/>
              </a:rPr>
              <a:t> </a:t>
            </a:r>
            <a:r>
              <a:rPr lang="en-US" sz="2200" dirty="0" err="1">
                <a:highlight>
                  <a:schemeClr val="lt1"/>
                </a:highlight>
                <a:sym typeface="Comfortaa"/>
              </a:rPr>
              <a:t>normales</a:t>
            </a:r>
            <a:r>
              <a:rPr lang="en-US" sz="2200" dirty="0">
                <a:highlight>
                  <a:schemeClr val="lt1"/>
                </a:highlight>
                <a:sym typeface="Comfortaa"/>
              </a:rPr>
              <a:t> de la </a:t>
            </a:r>
            <a:r>
              <a:rPr lang="en-US" sz="2200" dirty="0" err="1">
                <a:highlight>
                  <a:schemeClr val="lt1"/>
                </a:highlight>
                <a:sym typeface="Comfortaa"/>
              </a:rPr>
              <a:t>vida</a:t>
            </a:r>
            <a:r>
              <a:rPr lang="en-US" sz="2200" dirty="0">
                <a:highlight>
                  <a:schemeClr val="lt1"/>
                </a:highlight>
                <a:sym typeface="Comfortaa"/>
              </a:rPr>
              <a:t> </a:t>
            </a:r>
            <a:r>
              <a:rPr lang="en-US" sz="2200" dirty="0" err="1">
                <a:highlight>
                  <a:schemeClr val="lt1"/>
                </a:highlight>
                <a:sym typeface="Comfortaa"/>
              </a:rPr>
              <a:t>diaria</a:t>
            </a:r>
            <a:r>
              <a:rPr lang="en-US" sz="2200" dirty="0">
                <a:highlight>
                  <a:schemeClr val="lt1"/>
                </a:highlight>
                <a:sym typeface="Comfortaa"/>
              </a:rPr>
              <a:t>. </a:t>
            </a:r>
            <a:endParaRPr lang="en-US" sz="2200" dirty="0">
              <a:sym typeface="Comfortaa"/>
            </a:endParaRPr>
          </a:p>
        </p:txBody>
      </p:sp>
    </p:spTree>
    <p:extLst>
      <p:ext uri="{BB962C8B-B14F-4D97-AF65-F5344CB8AC3E}">
        <p14:creationId xmlns:p14="http://schemas.microsoft.com/office/powerpoint/2010/main" val="458556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0" title="Gráfico"/>
          <p:cNvPicPr preferRelativeResize="0"/>
          <p:nvPr/>
        </p:nvPicPr>
        <p:blipFill>
          <a:blip r:embed="rId3">
            <a:alphaModFix/>
          </a:blip>
          <a:stretch>
            <a:fillRect/>
          </a:stretch>
        </p:blipFill>
        <p:spPr>
          <a:xfrm>
            <a:off x="1" y="0"/>
            <a:ext cx="12191999" cy="6858000"/>
          </a:xfrm>
          <a:prstGeom prst="rect">
            <a:avLst/>
          </a:prstGeom>
          <a:noFill/>
          <a:ln>
            <a:noFill/>
          </a:ln>
        </p:spPr>
      </p:pic>
    </p:spTree>
    <p:extLst>
      <p:ext uri="{BB962C8B-B14F-4D97-AF65-F5344CB8AC3E}">
        <p14:creationId xmlns:p14="http://schemas.microsoft.com/office/powerpoint/2010/main" val="337120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B362696A-F079-BB4D-8260-CEEA8A4C9663}"/>
              </a:ext>
            </a:extLst>
          </p:cNvPr>
          <p:cNvSpPr>
            <a:spLocks noGrp="1"/>
          </p:cNvSpPr>
          <p:nvPr>
            <p:ph idx="1"/>
          </p:nvPr>
        </p:nvSpPr>
        <p:spPr>
          <a:xfrm>
            <a:off x="643467" y="1782981"/>
            <a:ext cx="10905066" cy="4393982"/>
          </a:xfrm>
        </p:spPr>
        <p:txBody>
          <a:bodyPr>
            <a:normAutofit/>
          </a:bodyPr>
          <a:lstStyle/>
          <a:p>
            <a:pPr marL="0" indent="0">
              <a:buNone/>
            </a:pPr>
            <a:r>
              <a:rPr lang="es-ES" sz="2000" dirty="0"/>
              <a:t>El machismo  en el Estado de México es un problema que atañe a toda la población, en la cual está inserta la comunidad educativa del Centro Escolar del Tepeyac, y por ello los alumnos de sexto de bachillerato han decidido realizar un proyecto que abarca diferentes etapas que incluyen: la lectura de textos que expliquen y analicen lo que es el machismo en la sociedad mexicana, la elaboración de una encuesta en la que se integren diferentes preguntas que concienticen a los alumnos sobre el machismo en su entorno social, familiar y escolar, la publicación de resultados para que sean divulgados en la institución y la propuesta de acciones para iniciar su erradicación y permitir el desarrollo óptimo de una sociedad sin violencia contra la mujer. </a:t>
            </a:r>
            <a:endParaRPr lang="es-MX"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22952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body" idx="1"/>
          </p:nvPr>
        </p:nvSpPr>
        <p:spPr>
          <a:xfrm>
            <a:off x="148733" y="1272567"/>
            <a:ext cx="11732800" cy="5453200"/>
          </a:xfrm>
          <a:prstGeom prst="rect">
            <a:avLst/>
          </a:prstGeom>
        </p:spPr>
        <p:txBody>
          <a:bodyPr spcFirstLastPara="1" vert="horz" wrap="square" lIns="121900" tIns="121900" rIns="121900" bIns="121900" rtlCol="0" anchor="t" anchorCtr="0">
            <a:noAutofit/>
          </a:bodyPr>
          <a:lstStyle/>
          <a:p>
            <a:pPr algn="just">
              <a:lnSpc>
                <a:spcPct val="100000"/>
              </a:lnSpc>
              <a:buClr>
                <a:schemeClr val="dk1"/>
              </a:buClr>
              <a:buFont typeface="Comfortaa"/>
              <a:buChar char="●"/>
            </a:pPr>
            <a:r>
              <a:rPr lang="es">
                <a:solidFill>
                  <a:schemeClr val="dk1"/>
                </a:solidFill>
                <a:highlight>
                  <a:schemeClr val="lt1"/>
                </a:highlight>
                <a:latin typeface="Comfortaa"/>
                <a:ea typeface="Comfortaa"/>
                <a:cs typeface="Comfortaa"/>
                <a:sym typeface="Comfortaa"/>
              </a:rPr>
              <a:t>De un 100% de mujeres encuestadas, se obtuvieron los datos que pueden ser observados en la tabla, como podemos ver las cifras de escuela, casa y lugares públicos son muy parecidas, solo tienen pocos números de diferencia. </a:t>
            </a:r>
            <a:endParaRPr>
              <a:solidFill>
                <a:schemeClr val="dk1"/>
              </a:solidFill>
              <a:highlight>
                <a:schemeClr val="lt1"/>
              </a:highlight>
              <a:latin typeface="Comfortaa"/>
              <a:ea typeface="Comfortaa"/>
              <a:cs typeface="Comfortaa"/>
              <a:sym typeface="Comfortaa"/>
            </a:endParaRPr>
          </a:p>
          <a:p>
            <a:pPr marL="0" indent="0" algn="just">
              <a:lnSpc>
                <a:spcPct val="100000"/>
              </a:lnSpc>
              <a:buClr>
                <a:schemeClr val="dk1"/>
              </a:buClr>
              <a:buSzPts val="1100"/>
              <a:buNone/>
            </a:pPr>
            <a:endParaRPr>
              <a:solidFill>
                <a:schemeClr val="dk1"/>
              </a:solidFill>
              <a:highlight>
                <a:schemeClr val="lt1"/>
              </a:highlight>
              <a:latin typeface="Comfortaa"/>
              <a:ea typeface="Comfortaa"/>
              <a:cs typeface="Comfortaa"/>
              <a:sym typeface="Comfortaa"/>
            </a:endParaRPr>
          </a:p>
          <a:p>
            <a:pPr algn="just">
              <a:lnSpc>
                <a:spcPct val="100000"/>
              </a:lnSpc>
              <a:buClr>
                <a:schemeClr val="dk1"/>
              </a:buClr>
              <a:buFont typeface="Comfortaa"/>
              <a:buChar char="●"/>
            </a:pPr>
            <a:r>
              <a:rPr lang="es">
                <a:solidFill>
                  <a:schemeClr val="dk1"/>
                </a:solidFill>
                <a:highlight>
                  <a:schemeClr val="lt1"/>
                </a:highlight>
                <a:latin typeface="Comfortaa"/>
                <a:ea typeface="Comfortaa"/>
                <a:cs typeface="Comfortaa"/>
                <a:sym typeface="Comfortaa"/>
              </a:rPr>
              <a:t>El lugar en donde más comúnmente se perciben este tipo de actitudes son en la escuela, esto es debido a que cada estudiante trae una educación diferente desde casa, por ello también el hogar sale con un alto porcentaje de percepción de estas actitudes. Le sigue el hogar, aquí es donde se adquieren las costumbres o actitudes que son mostradas en otros entornos sociales como la escuela,en la fiesta, etc. Quedando en tercer lugar tenemos lugares públicos. Y por último en los 2 últimos lugares tenemos fiesta y amigos junto a medios de comunicación.</a:t>
            </a:r>
            <a:endParaRPr>
              <a:latin typeface="Comfortaa"/>
              <a:ea typeface="Comfortaa"/>
              <a:cs typeface="Comfortaa"/>
              <a:sym typeface="Comfortaa"/>
            </a:endParaRPr>
          </a:p>
        </p:txBody>
      </p:sp>
      <p:sp>
        <p:nvSpPr>
          <p:cNvPr id="155" name="Google Shape;155;p31"/>
          <p:cNvSpPr txBox="1"/>
          <p:nvPr/>
        </p:nvSpPr>
        <p:spPr>
          <a:xfrm>
            <a:off x="0" y="0"/>
            <a:ext cx="7452800" cy="1355200"/>
          </a:xfrm>
          <a:prstGeom prst="rect">
            <a:avLst/>
          </a:prstGeom>
          <a:noFill/>
          <a:ln>
            <a:noFill/>
          </a:ln>
        </p:spPr>
        <p:txBody>
          <a:bodyPr spcFirstLastPara="1" wrap="square" lIns="121900" tIns="121900" rIns="121900" bIns="121900" anchor="t" anchorCtr="0">
            <a:noAutofit/>
          </a:bodyPr>
          <a:lstStyle/>
          <a:p>
            <a:r>
              <a:rPr lang="es" sz="6400" b="1">
                <a:solidFill>
                  <a:srgbClr val="980000"/>
                </a:solidFill>
                <a:latin typeface="Pacifico"/>
                <a:ea typeface="Pacifico"/>
                <a:cs typeface="Pacifico"/>
                <a:sym typeface="Pacifico"/>
              </a:rPr>
              <a:t>Interpretación</a:t>
            </a:r>
            <a:r>
              <a:rPr lang="es" sz="6400" b="1">
                <a:solidFill>
                  <a:schemeClr val="dk1"/>
                </a:solidFill>
                <a:latin typeface="Pacifico"/>
                <a:ea typeface="Pacifico"/>
                <a:cs typeface="Pacifico"/>
                <a:sym typeface="Pacifico"/>
              </a:rPr>
              <a:t> </a:t>
            </a:r>
            <a:endParaRPr sz="6400" b="1">
              <a:solidFill>
                <a:schemeClr val="dk1"/>
              </a:solidFill>
              <a:latin typeface="Pacifico"/>
              <a:ea typeface="Pacifico"/>
              <a:cs typeface="Pacifico"/>
              <a:sym typeface="Pacifico"/>
            </a:endParaRPr>
          </a:p>
        </p:txBody>
      </p:sp>
    </p:spTree>
    <p:extLst>
      <p:ext uri="{BB962C8B-B14F-4D97-AF65-F5344CB8AC3E}">
        <p14:creationId xmlns:p14="http://schemas.microsoft.com/office/powerpoint/2010/main" val="10012033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2" title="Gráfico"/>
          <p:cNvPicPr preferRelativeResize="0"/>
          <p:nvPr/>
        </p:nvPicPr>
        <p:blipFill>
          <a:blip r:embed="rId3">
            <a:alphaModFix/>
          </a:blip>
          <a:stretch>
            <a:fillRect/>
          </a:stretch>
        </p:blipFill>
        <p:spPr>
          <a:xfrm>
            <a:off x="1179717" y="248968"/>
            <a:ext cx="9832568" cy="6100233"/>
          </a:xfrm>
          <a:prstGeom prst="rect">
            <a:avLst/>
          </a:prstGeom>
          <a:noFill/>
          <a:ln>
            <a:noFill/>
          </a:ln>
        </p:spPr>
      </p:pic>
    </p:spTree>
    <p:extLst>
      <p:ext uri="{BB962C8B-B14F-4D97-AF65-F5344CB8AC3E}">
        <p14:creationId xmlns:p14="http://schemas.microsoft.com/office/powerpoint/2010/main" val="277164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181800" y="180233"/>
            <a:ext cx="6709200" cy="12244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s" sz="6400" b="1">
                <a:solidFill>
                  <a:srgbClr val="980000"/>
                </a:solidFill>
                <a:latin typeface="Pacifico"/>
                <a:ea typeface="Pacifico"/>
                <a:cs typeface="Pacifico"/>
                <a:sym typeface="Pacifico"/>
              </a:rPr>
              <a:t>Interpretación</a:t>
            </a:r>
            <a:r>
              <a:rPr lang="es" sz="6400" b="1">
                <a:latin typeface="Pacifico"/>
                <a:ea typeface="Pacifico"/>
                <a:cs typeface="Pacifico"/>
                <a:sym typeface="Pacifico"/>
              </a:rPr>
              <a:t> </a:t>
            </a:r>
            <a:endParaRPr sz="6400" b="1">
              <a:latin typeface="Pacifico"/>
              <a:ea typeface="Pacifico"/>
              <a:cs typeface="Pacifico"/>
              <a:sym typeface="Pacifico"/>
            </a:endParaRPr>
          </a:p>
          <a:p>
            <a:endParaRPr/>
          </a:p>
        </p:txBody>
      </p:sp>
      <p:sp>
        <p:nvSpPr>
          <p:cNvPr id="166" name="Google Shape;166;p33"/>
          <p:cNvSpPr txBox="1">
            <a:spLocks noGrp="1"/>
          </p:cNvSpPr>
          <p:nvPr>
            <p:ph type="body" idx="1"/>
          </p:nvPr>
        </p:nvSpPr>
        <p:spPr>
          <a:xfrm>
            <a:off x="415600" y="1916700"/>
            <a:ext cx="11360800" cy="4048800"/>
          </a:xfrm>
          <a:prstGeom prst="rect">
            <a:avLst/>
          </a:prstGeom>
        </p:spPr>
        <p:txBody>
          <a:bodyPr spcFirstLastPara="1" vert="horz" wrap="square" lIns="121900" tIns="121900" rIns="121900" bIns="121900" rtlCol="0" anchor="t" anchorCtr="0">
            <a:noAutofit/>
          </a:bodyPr>
          <a:lstStyle/>
          <a:p>
            <a:pPr algn="just">
              <a:lnSpc>
                <a:spcPct val="100000"/>
              </a:lnSpc>
              <a:buClr>
                <a:schemeClr val="dk1"/>
              </a:buClr>
              <a:buFont typeface="Comfortaa"/>
              <a:buChar char="●"/>
            </a:pPr>
            <a:r>
              <a:rPr lang="es">
                <a:solidFill>
                  <a:schemeClr val="dk1"/>
                </a:solidFill>
                <a:highlight>
                  <a:schemeClr val="lt1"/>
                </a:highlight>
                <a:latin typeface="Comfortaa"/>
                <a:ea typeface="Comfortaa"/>
                <a:cs typeface="Comfortaa"/>
                <a:sym typeface="Comfortaa"/>
              </a:rPr>
              <a:t>De acuerdo a la encuesta aplicada a los hombres se observa que el lugar donde más observaron actitudes machistas fue en la escuela, por detrás se encuentra la casa con un porcentaje mucho menor. A partir de esto se puede indicar que son conscientes de estas actitudes cuando son llevadas a cabo por compañeros, pero no en su propia familia, ya que comúnmente este es el lugar en donde se aprenden estas actitudes. </a:t>
            </a:r>
            <a:endParaRPr>
              <a:solidFill>
                <a:schemeClr val="dk1"/>
              </a:solidFill>
              <a:highlight>
                <a:schemeClr val="lt1"/>
              </a:highlight>
              <a:latin typeface="Comfortaa"/>
              <a:ea typeface="Comfortaa"/>
              <a:cs typeface="Comfortaa"/>
              <a:sym typeface="Comfortaa"/>
            </a:endParaRPr>
          </a:p>
          <a:p>
            <a:pPr indent="0" algn="just">
              <a:lnSpc>
                <a:spcPct val="100000"/>
              </a:lnSpc>
              <a:buNone/>
            </a:pPr>
            <a:endParaRPr>
              <a:solidFill>
                <a:schemeClr val="dk1"/>
              </a:solidFill>
              <a:highlight>
                <a:schemeClr val="lt1"/>
              </a:highlight>
              <a:latin typeface="Comfortaa"/>
              <a:ea typeface="Comfortaa"/>
              <a:cs typeface="Comfortaa"/>
              <a:sym typeface="Comfortaa"/>
            </a:endParaRPr>
          </a:p>
          <a:p>
            <a:pPr algn="just">
              <a:lnSpc>
                <a:spcPct val="100000"/>
              </a:lnSpc>
              <a:buClr>
                <a:schemeClr val="dk1"/>
              </a:buClr>
              <a:buFont typeface="Comfortaa"/>
              <a:buChar char="●"/>
            </a:pPr>
            <a:r>
              <a:rPr lang="es">
                <a:solidFill>
                  <a:schemeClr val="dk1"/>
                </a:solidFill>
                <a:highlight>
                  <a:schemeClr val="lt1"/>
                </a:highlight>
                <a:latin typeface="Comfortaa"/>
                <a:ea typeface="Comfortaa"/>
                <a:cs typeface="Comfortaa"/>
                <a:sym typeface="Comfortaa"/>
              </a:rPr>
              <a:t>En último lugar se encuentran los amigos ya que los comentarios machistas son tomados como chistes o juegos sin importancia. </a:t>
            </a:r>
            <a:endParaRPr>
              <a:latin typeface="Comfortaa"/>
              <a:ea typeface="Comfortaa"/>
              <a:cs typeface="Comfortaa"/>
              <a:sym typeface="Comfortaa"/>
            </a:endParaRPr>
          </a:p>
        </p:txBody>
      </p:sp>
    </p:spTree>
    <p:extLst>
      <p:ext uri="{BB962C8B-B14F-4D97-AF65-F5344CB8AC3E}">
        <p14:creationId xmlns:p14="http://schemas.microsoft.com/office/powerpoint/2010/main" val="5020503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415600" y="593367"/>
            <a:ext cx="12292400" cy="763600"/>
          </a:xfrm>
          <a:prstGeom prst="rect">
            <a:avLst/>
          </a:prstGeom>
        </p:spPr>
        <p:txBody>
          <a:bodyPr spcFirstLastPara="1" vert="horz" wrap="square" lIns="121900" tIns="121900" rIns="121900" bIns="121900" rtlCol="0" anchor="t" anchorCtr="0">
            <a:noAutofit/>
          </a:bodyPr>
          <a:lstStyle/>
          <a:p>
            <a:r>
              <a:rPr lang="es" b="1">
                <a:latin typeface="Trebuchet MS"/>
                <a:ea typeface="Trebuchet MS"/>
                <a:cs typeface="Trebuchet MS"/>
                <a:sym typeface="Trebuchet MS"/>
              </a:rPr>
              <a:t>Pregunta D</a:t>
            </a:r>
            <a:r>
              <a:rPr lang="es">
                <a:latin typeface="Trebuchet MS"/>
                <a:ea typeface="Trebuchet MS"/>
                <a:cs typeface="Trebuchet MS"/>
                <a:sym typeface="Trebuchet MS"/>
              </a:rPr>
              <a:t>: ¿Consideras que tienes actitudes machistas? </a:t>
            </a:r>
            <a:endParaRPr>
              <a:latin typeface="Trebuchet MS"/>
              <a:ea typeface="Trebuchet MS"/>
              <a:cs typeface="Trebuchet MS"/>
              <a:sym typeface="Trebuchet MS"/>
            </a:endParaRPr>
          </a:p>
          <a:p>
            <a:endParaRPr>
              <a:latin typeface="Trebuchet MS"/>
              <a:ea typeface="Trebuchet MS"/>
              <a:cs typeface="Trebuchet MS"/>
              <a:sym typeface="Trebuchet MS"/>
            </a:endParaRPr>
          </a:p>
        </p:txBody>
      </p:sp>
      <p:pic>
        <p:nvPicPr>
          <p:cNvPr id="172" name="Google Shape;172;p34" title="Gráfico"/>
          <p:cNvPicPr preferRelativeResize="0"/>
          <p:nvPr/>
        </p:nvPicPr>
        <p:blipFill>
          <a:blip r:embed="rId3">
            <a:alphaModFix/>
          </a:blip>
          <a:stretch>
            <a:fillRect/>
          </a:stretch>
        </p:blipFill>
        <p:spPr>
          <a:xfrm>
            <a:off x="415600" y="1853000"/>
            <a:ext cx="7934032" cy="4905867"/>
          </a:xfrm>
          <a:prstGeom prst="rect">
            <a:avLst/>
          </a:prstGeom>
          <a:noFill/>
          <a:ln>
            <a:noFill/>
          </a:ln>
        </p:spPr>
      </p:pic>
      <p:sp>
        <p:nvSpPr>
          <p:cNvPr id="173" name="Google Shape;173;p34"/>
          <p:cNvSpPr txBox="1"/>
          <p:nvPr/>
        </p:nvSpPr>
        <p:spPr>
          <a:xfrm>
            <a:off x="8838800" y="2148967"/>
            <a:ext cx="2840400" cy="3494400"/>
          </a:xfrm>
          <a:prstGeom prst="rect">
            <a:avLst/>
          </a:prstGeom>
          <a:noFill/>
          <a:ln>
            <a:noFill/>
          </a:ln>
        </p:spPr>
        <p:txBody>
          <a:bodyPr spcFirstLastPara="1" wrap="square" lIns="121900" tIns="121900" rIns="121900" bIns="121900" anchor="t" anchorCtr="0">
            <a:noAutofit/>
          </a:bodyPr>
          <a:lstStyle/>
          <a:p>
            <a:pPr marL="609585" indent="-423323">
              <a:buSzPts val="1400"/>
              <a:buFont typeface="Comfortaa"/>
              <a:buChar char="●"/>
            </a:pPr>
            <a:r>
              <a:rPr lang="es" sz="2400">
                <a:latin typeface="Comfortaa"/>
                <a:ea typeface="Comfortaa"/>
                <a:cs typeface="Comfortaa"/>
                <a:sym typeface="Comfortaa"/>
              </a:rPr>
              <a:t>Se puede observar que tanto hombres como mujeres están de acuerdo en que tienen actitudes machistas y están conscientes del problema   </a:t>
            </a:r>
            <a:endParaRPr sz="2400">
              <a:latin typeface="Comfortaa"/>
              <a:ea typeface="Comfortaa"/>
              <a:cs typeface="Comfortaa"/>
              <a:sym typeface="Comfortaa"/>
            </a:endParaRPr>
          </a:p>
        </p:txBody>
      </p:sp>
    </p:spTree>
    <p:extLst>
      <p:ext uri="{BB962C8B-B14F-4D97-AF65-F5344CB8AC3E}">
        <p14:creationId xmlns:p14="http://schemas.microsoft.com/office/powerpoint/2010/main" val="21086546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s" b="1">
                <a:latin typeface="Trebuchet MS"/>
                <a:ea typeface="Trebuchet MS"/>
                <a:cs typeface="Trebuchet MS"/>
                <a:sym typeface="Trebuchet MS"/>
              </a:rPr>
              <a:t>Pregunta E:</a:t>
            </a:r>
            <a:r>
              <a:rPr lang="es">
                <a:latin typeface="Trebuchet MS"/>
                <a:ea typeface="Trebuchet MS"/>
                <a:cs typeface="Trebuchet MS"/>
                <a:sym typeface="Trebuchet MS"/>
              </a:rPr>
              <a:t> ¿Qué actitudes machistas tienes?</a:t>
            </a:r>
            <a:endParaRPr>
              <a:latin typeface="Trebuchet MS"/>
              <a:ea typeface="Trebuchet MS"/>
              <a:cs typeface="Trebuchet MS"/>
              <a:sym typeface="Trebuchet MS"/>
            </a:endParaRPr>
          </a:p>
        </p:txBody>
      </p:sp>
      <p:pic>
        <p:nvPicPr>
          <p:cNvPr id="179" name="Google Shape;179;p35" title="Gráfico"/>
          <p:cNvPicPr preferRelativeResize="0"/>
          <p:nvPr/>
        </p:nvPicPr>
        <p:blipFill>
          <a:blip r:embed="rId3">
            <a:alphaModFix/>
          </a:blip>
          <a:stretch>
            <a:fillRect/>
          </a:stretch>
        </p:blipFill>
        <p:spPr>
          <a:xfrm>
            <a:off x="1612901" y="1692467"/>
            <a:ext cx="8280399" cy="4555933"/>
          </a:xfrm>
          <a:prstGeom prst="rect">
            <a:avLst/>
          </a:prstGeom>
          <a:noFill/>
          <a:ln>
            <a:noFill/>
          </a:ln>
        </p:spPr>
      </p:pic>
    </p:spTree>
    <p:extLst>
      <p:ext uri="{BB962C8B-B14F-4D97-AF65-F5344CB8AC3E}">
        <p14:creationId xmlns:p14="http://schemas.microsoft.com/office/powerpoint/2010/main" val="2094534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415600" y="246333"/>
            <a:ext cx="11360800" cy="763600"/>
          </a:xfrm>
          <a:prstGeom prst="rect">
            <a:avLst/>
          </a:prstGeom>
        </p:spPr>
        <p:txBody>
          <a:bodyPr spcFirstLastPara="1" vert="horz" wrap="square" lIns="121900" tIns="121900" rIns="121900" bIns="121900" rtlCol="0" anchor="t" anchorCtr="0">
            <a:noAutofit/>
          </a:bodyPr>
          <a:lstStyle/>
          <a:p>
            <a:r>
              <a:rPr lang="es" sz="6400">
                <a:solidFill>
                  <a:srgbClr val="990000"/>
                </a:solidFill>
                <a:latin typeface="Pacifico"/>
                <a:ea typeface="Pacifico"/>
                <a:cs typeface="Pacifico"/>
                <a:sym typeface="Pacifico"/>
              </a:rPr>
              <a:t>Interpretación</a:t>
            </a:r>
            <a:endParaRPr sz="6400">
              <a:solidFill>
                <a:srgbClr val="990000"/>
              </a:solidFill>
              <a:latin typeface="Pacifico"/>
              <a:ea typeface="Pacifico"/>
              <a:cs typeface="Pacifico"/>
              <a:sym typeface="Pacifico"/>
            </a:endParaRPr>
          </a:p>
        </p:txBody>
      </p:sp>
      <p:sp>
        <p:nvSpPr>
          <p:cNvPr id="185" name="Google Shape;185;p3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s">
                <a:latin typeface="Comfortaa"/>
                <a:ea typeface="Comfortaa"/>
                <a:cs typeface="Comfortaa"/>
                <a:sym typeface="Comfortaa"/>
              </a:rPr>
              <a:t>En la encuesta podemos observar que las actitudes machistas más recurrentes en las mujeres son las basadas en los estereotipos que ellas tienen de hombres y mujeres (las mujeres y hombres deben de actuar de cierta forma debido a su sexo). </a:t>
            </a:r>
            <a:endParaRPr>
              <a:latin typeface="Comfortaa"/>
              <a:ea typeface="Comfortaa"/>
              <a:cs typeface="Comfortaa"/>
              <a:sym typeface="Comfortaa"/>
            </a:endParaRPr>
          </a:p>
          <a:p>
            <a:pPr marL="0" indent="0">
              <a:spcBef>
                <a:spcPts val="2133"/>
              </a:spcBef>
              <a:buNone/>
            </a:pPr>
            <a:r>
              <a:rPr lang="es">
                <a:latin typeface="Comfortaa"/>
                <a:ea typeface="Comfortaa"/>
                <a:cs typeface="Comfortaa"/>
                <a:sym typeface="Comfortaa"/>
              </a:rPr>
              <a:t>También observamos que la respuesta más recurrente de los hombres es que no tienen actitudes machistas. </a:t>
            </a:r>
            <a:endParaRPr>
              <a:latin typeface="Comfortaa"/>
              <a:ea typeface="Comfortaa"/>
              <a:cs typeface="Comfortaa"/>
              <a:sym typeface="Comfortaa"/>
            </a:endParaRPr>
          </a:p>
          <a:p>
            <a:pPr marL="0" indent="0">
              <a:spcBef>
                <a:spcPts val="2133"/>
              </a:spcBef>
              <a:spcAft>
                <a:spcPts val="2133"/>
              </a:spcAft>
              <a:buNone/>
            </a:pPr>
            <a:r>
              <a:rPr lang="es">
                <a:latin typeface="Comfortaa"/>
                <a:ea typeface="Comfortaa"/>
                <a:cs typeface="Comfortaa"/>
                <a:sym typeface="Comfortaa"/>
              </a:rPr>
              <a:t>Podríamos concluir que las mujeres están más conscientes de sus actitudes machistas que los hombres. </a:t>
            </a:r>
            <a:endParaRPr>
              <a:latin typeface="Comfortaa"/>
              <a:ea typeface="Comfortaa"/>
              <a:cs typeface="Comfortaa"/>
              <a:sym typeface="Comfortaa"/>
            </a:endParaRPr>
          </a:p>
        </p:txBody>
      </p:sp>
    </p:spTree>
    <p:extLst>
      <p:ext uri="{BB962C8B-B14F-4D97-AF65-F5344CB8AC3E}">
        <p14:creationId xmlns:p14="http://schemas.microsoft.com/office/powerpoint/2010/main" val="2088261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415600" y="87433"/>
            <a:ext cx="11360800" cy="1467600"/>
          </a:xfrm>
          <a:prstGeom prst="rect">
            <a:avLst/>
          </a:prstGeom>
        </p:spPr>
        <p:txBody>
          <a:bodyPr spcFirstLastPara="1" vert="horz" wrap="square" lIns="121900" tIns="121900" rIns="121900" bIns="121900" rtlCol="0" anchor="t" anchorCtr="0">
            <a:noAutofit/>
          </a:bodyPr>
          <a:lstStyle/>
          <a:p>
            <a:pPr algn="just"/>
            <a:r>
              <a:rPr lang="es" b="1">
                <a:latin typeface="Trebuchet MS"/>
                <a:ea typeface="Trebuchet MS"/>
                <a:cs typeface="Trebuchet MS"/>
                <a:sym typeface="Trebuchet MS"/>
              </a:rPr>
              <a:t>Pregunta F: </a:t>
            </a:r>
            <a:r>
              <a:rPr lang="es">
                <a:latin typeface="Trebuchet MS"/>
                <a:ea typeface="Trebuchet MS"/>
                <a:cs typeface="Trebuchet MS"/>
                <a:sym typeface="Trebuchet MS"/>
              </a:rPr>
              <a:t>¿Qué puedes hacer para evitar tus actitudes machistas? </a:t>
            </a:r>
            <a:r>
              <a:rPr lang="es" sz="1467">
                <a:latin typeface="Trebuchet MS"/>
                <a:ea typeface="Trebuchet MS"/>
                <a:cs typeface="Trebuchet MS"/>
                <a:sym typeface="Trebuchet MS"/>
              </a:rPr>
              <a:t>SAMANTHA PÉREZ GOMES REGINA PORTAS ELIZALDE ABRIL RIVERA ZULAICA</a:t>
            </a:r>
            <a:endParaRPr sz="1467">
              <a:latin typeface="Trebuchet MS"/>
              <a:ea typeface="Trebuchet MS"/>
              <a:cs typeface="Trebuchet MS"/>
              <a:sym typeface="Trebuchet MS"/>
            </a:endParaRPr>
          </a:p>
        </p:txBody>
      </p:sp>
      <p:pic>
        <p:nvPicPr>
          <p:cNvPr id="191" name="Google Shape;191;p37" title="Gráfico"/>
          <p:cNvPicPr preferRelativeResize="0"/>
          <p:nvPr/>
        </p:nvPicPr>
        <p:blipFill rotWithShape="1">
          <a:blip r:embed="rId3">
            <a:alphaModFix/>
          </a:blip>
          <a:srcRect t="9641"/>
          <a:stretch/>
        </p:blipFill>
        <p:spPr>
          <a:xfrm>
            <a:off x="2214733" y="1291233"/>
            <a:ext cx="8200400" cy="5562235"/>
          </a:xfrm>
          <a:prstGeom prst="rect">
            <a:avLst/>
          </a:prstGeom>
          <a:noFill/>
          <a:ln>
            <a:noFill/>
          </a:ln>
        </p:spPr>
      </p:pic>
    </p:spTree>
    <p:extLst>
      <p:ext uri="{BB962C8B-B14F-4D97-AF65-F5344CB8AC3E}">
        <p14:creationId xmlns:p14="http://schemas.microsoft.com/office/powerpoint/2010/main" val="1054376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97" name="Google Shape;197;p3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98" name="Google Shape;198;p38" title="Gráfico"/>
          <p:cNvPicPr preferRelativeResize="0"/>
          <p:nvPr/>
        </p:nvPicPr>
        <p:blipFill>
          <a:blip r:embed="rId3">
            <a:alphaModFix/>
          </a:blip>
          <a:stretch>
            <a:fillRect/>
          </a:stretch>
        </p:blipFill>
        <p:spPr>
          <a:xfrm>
            <a:off x="542964" y="0"/>
            <a:ext cx="11106072" cy="6858000"/>
          </a:xfrm>
          <a:prstGeom prst="rect">
            <a:avLst/>
          </a:prstGeom>
          <a:noFill/>
          <a:ln>
            <a:noFill/>
          </a:ln>
        </p:spPr>
      </p:pic>
    </p:spTree>
    <p:extLst>
      <p:ext uri="{BB962C8B-B14F-4D97-AF65-F5344CB8AC3E}">
        <p14:creationId xmlns:p14="http://schemas.microsoft.com/office/powerpoint/2010/main" val="101678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204" name="Google Shape;204;p3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05" name="Google Shape;205;p39" title="Gráfico"/>
          <p:cNvPicPr preferRelativeResize="0"/>
          <p:nvPr/>
        </p:nvPicPr>
        <p:blipFill>
          <a:blip r:embed="rId3">
            <a:alphaModFix/>
          </a:blip>
          <a:stretch>
            <a:fillRect/>
          </a:stretch>
        </p:blipFill>
        <p:spPr>
          <a:xfrm>
            <a:off x="542964" y="0"/>
            <a:ext cx="11106072" cy="6858000"/>
          </a:xfrm>
          <a:prstGeom prst="rect">
            <a:avLst/>
          </a:prstGeom>
          <a:noFill/>
          <a:ln>
            <a:noFill/>
          </a:ln>
        </p:spPr>
      </p:pic>
    </p:spTree>
    <p:extLst>
      <p:ext uri="{BB962C8B-B14F-4D97-AF65-F5344CB8AC3E}">
        <p14:creationId xmlns:p14="http://schemas.microsoft.com/office/powerpoint/2010/main" val="39090467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p:nvPr/>
        </p:nvSpPr>
        <p:spPr>
          <a:xfrm>
            <a:off x="345633" y="749667"/>
            <a:ext cx="11445600" cy="3578000"/>
          </a:xfrm>
          <a:prstGeom prst="rect">
            <a:avLst/>
          </a:prstGeom>
          <a:noFill/>
          <a:ln>
            <a:noFill/>
          </a:ln>
        </p:spPr>
        <p:txBody>
          <a:bodyPr spcFirstLastPara="1" wrap="square" lIns="121900" tIns="121900" rIns="121900" bIns="121900" anchor="t" anchorCtr="0">
            <a:noAutofit/>
          </a:bodyPr>
          <a:lstStyle/>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A lo largo de este proyecto, observamos un gran número de respuestas que nos permitieron percibir las actitudes machistas de nuestros compañeros y la disposición de los mismos a ser agentes de cambio.</a:t>
            </a:r>
            <a:endParaRPr sz="1733">
              <a:solidFill>
                <a:schemeClr val="dk1"/>
              </a:solidFill>
              <a:highlight>
                <a:srgbClr val="FFFFFF"/>
              </a:highlight>
              <a:latin typeface="Comfortaa"/>
              <a:ea typeface="Comfortaa"/>
              <a:cs typeface="Comfortaa"/>
              <a:sym typeface="Comfortaa"/>
            </a:endParaRPr>
          </a:p>
          <a:p>
            <a:pPr marL="609585" algn="just">
              <a:lnSpc>
                <a:spcPct val="115000"/>
              </a:lnSpc>
            </a:pPr>
            <a:endParaRPr sz="1733">
              <a:solidFill>
                <a:schemeClr val="dk1"/>
              </a:solidFill>
              <a:highlight>
                <a:srgbClr val="FFFFFF"/>
              </a:highlight>
              <a:latin typeface="Comfortaa"/>
              <a:ea typeface="Comfortaa"/>
              <a:cs typeface="Comfortaa"/>
              <a:sym typeface="Comfortaa"/>
            </a:endParaRPr>
          </a:p>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Una de las respuestas fue que no tenían actitudes machistas. Si consideramos la brecha que separa las respuestas de hombres y mujeres, es mínima la diferencia. Podemos concluir que este sector, a pesar de ser muy reducido, considerarse pues creemos que refleja una negación por parte de los alumnos a aceptar una realidad que como sociedad ya no podemos negar. </a:t>
            </a:r>
            <a:endParaRPr sz="1733">
              <a:solidFill>
                <a:schemeClr val="dk1"/>
              </a:solidFill>
              <a:highlight>
                <a:srgbClr val="FFFFFF"/>
              </a:highlight>
              <a:latin typeface="Comfortaa"/>
              <a:ea typeface="Comfortaa"/>
              <a:cs typeface="Comfortaa"/>
              <a:sym typeface="Comfortaa"/>
            </a:endParaRPr>
          </a:p>
          <a:p>
            <a:pPr marL="609585" algn="just">
              <a:lnSpc>
                <a:spcPct val="115000"/>
              </a:lnSpc>
            </a:pPr>
            <a:endParaRPr sz="1733">
              <a:solidFill>
                <a:schemeClr val="dk1"/>
              </a:solidFill>
              <a:highlight>
                <a:srgbClr val="FFFFFF"/>
              </a:highlight>
              <a:latin typeface="Comfortaa"/>
              <a:ea typeface="Comfortaa"/>
              <a:cs typeface="Comfortaa"/>
              <a:sym typeface="Comfortaa"/>
            </a:endParaRPr>
          </a:p>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El empoderamiento nos habla de mejorar aspectos del machismo comenzando por uno mismo. Como podemos ver, en la gráfica las mujeres son las que tienen más iniciativa debido a que la situación en México respecto a este tema es muy delicado y está afectando más a mujeres que hombres. Los hombres deberían de tener la misma iniciativa que las mujeres ya que ellos corren el mismo riesgo solo que en México no es tan común como con las mujeres.</a:t>
            </a:r>
            <a:endParaRPr sz="1733">
              <a:solidFill>
                <a:schemeClr val="dk1"/>
              </a:solidFill>
              <a:highlight>
                <a:srgbClr val="FFFFFF"/>
              </a:highlight>
              <a:latin typeface="Comfortaa"/>
              <a:ea typeface="Comfortaa"/>
              <a:cs typeface="Comfortaa"/>
              <a:sym typeface="Comfortaa"/>
            </a:endParaRPr>
          </a:p>
          <a:p>
            <a:pPr algn="just">
              <a:lnSpc>
                <a:spcPct val="115000"/>
              </a:lnSpc>
            </a:pPr>
            <a:endParaRPr sz="1733">
              <a:solidFill>
                <a:schemeClr val="dk1"/>
              </a:solidFill>
              <a:highlight>
                <a:srgbClr val="FFFFFF"/>
              </a:highlight>
              <a:latin typeface="Comfortaa"/>
              <a:ea typeface="Comfortaa"/>
              <a:cs typeface="Comfortaa"/>
              <a:sym typeface="Comfortaa"/>
            </a:endParaRPr>
          </a:p>
          <a:p>
            <a:pPr algn="just">
              <a:lnSpc>
                <a:spcPct val="115000"/>
              </a:lnSpc>
            </a:pPr>
            <a:endParaRPr sz="1733">
              <a:solidFill>
                <a:schemeClr val="dk1"/>
              </a:solidFill>
              <a:highlight>
                <a:srgbClr val="FFFFFF"/>
              </a:highlight>
              <a:latin typeface="Comfortaa"/>
              <a:ea typeface="Comfortaa"/>
              <a:cs typeface="Comfortaa"/>
              <a:sym typeface="Comfortaa"/>
            </a:endParaRPr>
          </a:p>
        </p:txBody>
      </p:sp>
    </p:spTree>
    <p:extLst>
      <p:ext uri="{BB962C8B-B14F-4D97-AF65-F5344CB8AC3E}">
        <p14:creationId xmlns:p14="http://schemas.microsoft.com/office/powerpoint/2010/main" val="86804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35E050E-FA26-4E4F-B224-14FAD03FCE1C}"/>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s-MX" sz="2600">
                <a:solidFill>
                  <a:srgbClr val="FFFFFF"/>
                </a:solidFill>
              </a:rPr>
              <a:t>Objetivo General</a:t>
            </a:r>
          </a:p>
        </p:txBody>
      </p:sp>
      <p:graphicFrame>
        <p:nvGraphicFramePr>
          <p:cNvPr id="7" name="Marcador de contenido 3">
            <a:extLst>
              <a:ext uri="{FF2B5EF4-FFF2-40B4-BE49-F238E27FC236}">
                <a16:creationId xmlns:a16="http://schemas.microsoft.com/office/drawing/2014/main" id="{BC83F33F-6048-0D4C-9E6B-9D427412C06F}"/>
              </a:ext>
            </a:extLst>
          </p:cNvPr>
          <p:cNvGraphicFramePr>
            <a:graphicFrameLocks/>
          </p:cNvGraphicFramePr>
          <p:nvPr>
            <p:extLst>
              <p:ext uri="{D42A27DB-BD31-4B8C-83A1-F6EECF244321}">
                <p14:modId xmlns:p14="http://schemas.microsoft.com/office/powerpoint/2010/main" val="856818490"/>
              </p:ext>
            </p:extLst>
          </p:nvPr>
        </p:nvGraphicFramePr>
        <p:xfrm>
          <a:off x="4038600" y="1785196"/>
          <a:ext cx="7188199" cy="2644137"/>
        </p:xfrm>
        <a:graphic>
          <a:graphicData uri="http://schemas.openxmlformats.org/drawingml/2006/table">
            <a:tbl>
              <a:tblPr>
                <a:tableStyleId>{5C22544A-7EE6-4342-B048-85BDC9FD1C3A}</a:tableStyleId>
              </a:tblPr>
              <a:tblGrid>
                <a:gridCol w="7188199">
                  <a:extLst>
                    <a:ext uri="{9D8B030D-6E8A-4147-A177-3AD203B41FA5}">
                      <a16:colId xmlns:a16="http://schemas.microsoft.com/office/drawing/2014/main" val="3971095025"/>
                    </a:ext>
                  </a:extLst>
                </a:gridCol>
              </a:tblGrid>
              <a:tr h="2147352">
                <a:tc>
                  <a:txBody>
                    <a:bodyPr/>
                    <a:lstStyle/>
                    <a:p>
                      <a:pPr algn="just">
                        <a:lnSpc>
                          <a:spcPct val="150000"/>
                        </a:lnSpc>
                        <a:spcAft>
                          <a:spcPts val="0"/>
                        </a:spcAft>
                      </a:pPr>
                      <a:r>
                        <a:rPr lang="es-ES" sz="2400" dirty="0">
                          <a:effectLst/>
                        </a:rPr>
                        <a:t>Identificar las conductas machistas que persisten en la población escolar del centro educativo para que se concientice a la comunidad y así proponer acciones las erradiquen</a:t>
                      </a:r>
                      <a:r>
                        <a:rPr lang="es-ES" sz="3400" dirty="0">
                          <a:effectLst/>
                        </a:rPr>
                        <a:t>. </a:t>
                      </a:r>
                      <a:endParaRPr lang="es-MX" sz="2700" dirty="0">
                        <a:solidFill>
                          <a:srgbClr val="000000"/>
                        </a:solidFill>
                        <a:effectLst/>
                        <a:latin typeface="Arial" panose="020B0604020202020204" pitchFamily="34" charset="0"/>
                        <a:ea typeface="Arial" panose="020B0604020202020204" pitchFamily="34" charset="0"/>
                      </a:endParaRPr>
                    </a:p>
                  </a:txBody>
                  <a:tcPr marL="152335" marR="152335" marT="152335" marB="152335"/>
                </a:tc>
                <a:extLst>
                  <a:ext uri="{0D108BD9-81ED-4DB2-BD59-A6C34878D82A}">
                    <a16:rowId xmlns:a16="http://schemas.microsoft.com/office/drawing/2014/main" val="930466794"/>
                  </a:ext>
                </a:extLst>
              </a:tr>
            </a:tbl>
          </a:graphicData>
        </a:graphic>
      </p:graphicFrame>
    </p:spTree>
    <p:extLst>
      <p:ext uri="{BB962C8B-B14F-4D97-AF65-F5344CB8AC3E}">
        <p14:creationId xmlns:p14="http://schemas.microsoft.com/office/powerpoint/2010/main" val="39736278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1"/>
          <p:cNvSpPr txBox="1"/>
          <p:nvPr/>
        </p:nvSpPr>
        <p:spPr>
          <a:xfrm>
            <a:off x="0" y="590633"/>
            <a:ext cx="12192000" cy="4000000"/>
          </a:xfrm>
          <a:prstGeom prst="rect">
            <a:avLst/>
          </a:prstGeom>
          <a:noFill/>
          <a:ln>
            <a:noFill/>
          </a:ln>
        </p:spPr>
        <p:txBody>
          <a:bodyPr spcFirstLastPara="1" wrap="square" lIns="121900" tIns="121900" rIns="121900" bIns="121900" anchor="t" anchorCtr="0">
            <a:noAutofit/>
          </a:bodyPr>
          <a:lstStyle/>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Otra de las respuestas fue que como comunidad escolar debemos aplicar la igualdad. Que todos podamos participar en las mismas actividades. Saber que todos somos iguales y que nuestro sexo no debe ser motivo de estereotipos, y que tanto hombres como mujeres tenemos los mismos derechos y obligaciones.</a:t>
            </a:r>
            <a:endParaRPr sz="1733">
              <a:solidFill>
                <a:schemeClr val="dk1"/>
              </a:solidFill>
              <a:highlight>
                <a:srgbClr val="FFFFFF"/>
              </a:highlight>
              <a:latin typeface="Comfortaa"/>
              <a:ea typeface="Comfortaa"/>
              <a:cs typeface="Comfortaa"/>
              <a:sym typeface="Comfortaa"/>
            </a:endParaRPr>
          </a:p>
          <a:p>
            <a:pPr algn="just">
              <a:lnSpc>
                <a:spcPct val="115000"/>
              </a:lnSpc>
            </a:pPr>
            <a:endParaRPr sz="1733">
              <a:solidFill>
                <a:schemeClr val="dk1"/>
              </a:solidFill>
              <a:highlight>
                <a:srgbClr val="FFFFFF"/>
              </a:highlight>
              <a:latin typeface="Comfortaa"/>
              <a:ea typeface="Comfortaa"/>
              <a:cs typeface="Comfortaa"/>
              <a:sym typeface="Comfortaa"/>
            </a:endParaRPr>
          </a:p>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Otra propuesta fue comenzar por concientizar a la población estudiantil y luego seguir a escalas mayores. Nos sorprendió que la propuesta fuera en su mayoría por hombres. </a:t>
            </a:r>
            <a:endParaRPr sz="1733">
              <a:solidFill>
                <a:schemeClr val="dk1"/>
              </a:solidFill>
              <a:highlight>
                <a:srgbClr val="FFFFFF"/>
              </a:highlight>
              <a:latin typeface="Comfortaa"/>
              <a:ea typeface="Comfortaa"/>
              <a:cs typeface="Comfortaa"/>
              <a:sym typeface="Comfortaa"/>
            </a:endParaRPr>
          </a:p>
          <a:p>
            <a:pPr algn="just">
              <a:lnSpc>
                <a:spcPct val="115000"/>
              </a:lnSpc>
            </a:pPr>
            <a:r>
              <a:rPr lang="es" sz="1733">
                <a:solidFill>
                  <a:schemeClr val="dk1"/>
                </a:solidFill>
                <a:highlight>
                  <a:srgbClr val="FFFFFF"/>
                </a:highlight>
                <a:latin typeface="Comfortaa"/>
                <a:ea typeface="Comfortaa"/>
                <a:cs typeface="Comfortaa"/>
                <a:sym typeface="Comfortaa"/>
              </a:rPr>
              <a:t>                                                                                                                                                                                                                                                                                                                                                                                                                                                                                                                                    </a:t>
            </a:r>
            <a:endParaRPr sz="1733">
              <a:solidFill>
                <a:schemeClr val="dk1"/>
              </a:solidFill>
              <a:highlight>
                <a:srgbClr val="FFFFFF"/>
              </a:highlight>
              <a:latin typeface="Comfortaa"/>
              <a:ea typeface="Comfortaa"/>
              <a:cs typeface="Comfortaa"/>
              <a:sym typeface="Comfortaa"/>
            </a:endParaRPr>
          </a:p>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Como sabemos uno de los problemas más grandes de nuestra sociedad es la falta de educación ante este tipo de actitudes o por el contrario en México vivimos bajo un sistema y una sociedad paternalista, por lo tanto machista.</a:t>
            </a:r>
            <a:endParaRPr sz="1733">
              <a:solidFill>
                <a:schemeClr val="dk1"/>
              </a:solidFill>
              <a:highlight>
                <a:srgbClr val="FFFFFF"/>
              </a:highlight>
              <a:latin typeface="Comfortaa"/>
              <a:ea typeface="Comfortaa"/>
              <a:cs typeface="Comfortaa"/>
              <a:sym typeface="Comfortaa"/>
            </a:endParaRPr>
          </a:p>
          <a:p>
            <a:pPr algn="just">
              <a:lnSpc>
                <a:spcPct val="115000"/>
              </a:lnSpc>
            </a:pPr>
            <a:endParaRPr sz="1733">
              <a:solidFill>
                <a:schemeClr val="dk1"/>
              </a:solidFill>
              <a:highlight>
                <a:srgbClr val="FFFFFF"/>
              </a:highlight>
              <a:latin typeface="Comfortaa"/>
              <a:ea typeface="Comfortaa"/>
              <a:cs typeface="Comfortaa"/>
              <a:sym typeface="Comfortaa"/>
            </a:endParaRPr>
          </a:p>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Algunos opinan que debemos pensar antes de actuar  para así identificar las actitudes machistas que podemos tener.</a:t>
            </a:r>
            <a:endParaRPr sz="1733">
              <a:solidFill>
                <a:schemeClr val="dk1"/>
              </a:solidFill>
              <a:highlight>
                <a:srgbClr val="FFFFFF"/>
              </a:highlight>
              <a:latin typeface="Comfortaa"/>
              <a:ea typeface="Comfortaa"/>
              <a:cs typeface="Comfortaa"/>
              <a:sym typeface="Comfortaa"/>
            </a:endParaRPr>
          </a:p>
          <a:p>
            <a:pPr algn="just">
              <a:lnSpc>
                <a:spcPct val="115000"/>
              </a:lnSpc>
            </a:pPr>
            <a:endParaRPr sz="1733">
              <a:solidFill>
                <a:schemeClr val="dk1"/>
              </a:solidFill>
              <a:highlight>
                <a:srgbClr val="FFFFFF"/>
              </a:highlight>
              <a:latin typeface="Comfortaa"/>
              <a:ea typeface="Comfortaa"/>
              <a:cs typeface="Comfortaa"/>
              <a:sym typeface="Comfortaa"/>
            </a:endParaRPr>
          </a:p>
          <a:p>
            <a:pPr marL="609585" indent="-414856" algn="just">
              <a:lnSpc>
                <a:spcPct val="115000"/>
              </a:lnSpc>
              <a:buClr>
                <a:schemeClr val="dk1"/>
              </a:buClr>
              <a:buSzPts val="1300"/>
              <a:buFont typeface="Comfortaa"/>
              <a:buChar char="●"/>
            </a:pPr>
            <a:r>
              <a:rPr lang="es" sz="1733">
                <a:solidFill>
                  <a:schemeClr val="dk1"/>
                </a:solidFill>
                <a:highlight>
                  <a:srgbClr val="FFFFFF"/>
                </a:highlight>
                <a:latin typeface="Comfortaa"/>
                <a:ea typeface="Comfortaa"/>
                <a:cs typeface="Comfortaa"/>
                <a:sym typeface="Comfortaa"/>
              </a:rPr>
              <a:t>A algunas personas a las que se les aplicó esta encuesta se muestran indiferentes y tal vez es porque no identifican estas actitudes o porque creen que no les afectan cuando en realidad están rodeados de estas.</a:t>
            </a:r>
            <a:endParaRPr sz="1733">
              <a:solidFill>
                <a:schemeClr val="dk1"/>
              </a:solidFill>
              <a:highlight>
                <a:srgbClr val="FFFFFF"/>
              </a:highlight>
              <a:latin typeface="Comfortaa"/>
              <a:ea typeface="Comfortaa"/>
              <a:cs typeface="Comfortaa"/>
              <a:sym typeface="Comfortaa"/>
            </a:endParaRPr>
          </a:p>
        </p:txBody>
      </p:sp>
    </p:spTree>
    <p:extLst>
      <p:ext uri="{BB962C8B-B14F-4D97-AF65-F5344CB8AC3E}">
        <p14:creationId xmlns:p14="http://schemas.microsoft.com/office/powerpoint/2010/main" val="1422289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808638" y="386930"/>
            <a:ext cx="92367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kern="1200" dirty="0">
                <a:solidFill>
                  <a:schemeClr val="tx1"/>
                </a:solidFill>
                <a:latin typeface="+mj-lt"/>
                <a:ea typeface="+mj-ea"/>
                <a:cs typeface="+mj-cs"/>
              </a:rPr>
              <a:t>13.  </a:t>
            </a:r>
            <a:r>
              <a:rPr lang="en-US" sz="3800" b="1" kern="1200" dirty="0" err="1">
                <a:solidFill>
                  <a:schemeClr val="tx1"/>
                </a:solidFill>
                <a:latin typeface="+mj-lt"/>
                <a:ea typeface="+mj-ea"/>
                <a:cs typeface="+mj-cs"/>
              </a:rPr>
              <a:t>Análisis</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Contrastación</a:t>
            </a:r>
            <a:r>
              <a:rPr lang="en-US" sz="3800" b="1" kern="1200" dirty="0">
                <a:solidFill>
                  <a:schemeClr val="tx1"/>
                </a:solidFill>
                <a:latin typeface="+mj-lt"/>
                <a:ea typeface="+mj-ea"/>
                <a:cs typeface="+mj-cs"/>
              </a:rPr>
              <a:t> de lo </a:t>
            </a:r>
            <a:r>
              <a:rPr lang="en-US" sz="3800" b="1" kern="1200" dirty="0" err="1">
                <a:solidFill>
                  <a:schemeClr val="tx1"/>
                </a:solidFill>
                <a:latin typeface="+mj-lt"/>
                <a:ea typeface="+mj-ea"/>
                <a:cs typeface="+mj-cs"/>
              </a:rPr>
              <a:t>esperado</a:t>
            </a:r>
            <a:r>
              <a:rPr lang="en-US" sz="3800" b="1" kern="1200" dirty="0">
                <a:solidFill>
                  <a:schemeClr val="tx1"/>
                </a:solidFill>
                <a:latin typeface="+mj-lt"/>
                <a:ea typeface="+mj-ea"/>
                <a:cs typeface="+mj-cs"/>
              </a:rPr>
              <a:t> y lo </a:t>
            </a:r>
            <a:r>
              <a:rPr lang="en-US" sz="3800" b="1" kern="1200" dirty="0" err="1">
                <a:solidFill>
                  <a:schemeClr val="tx1"/>
                </a:solidFill>
                <a:latin typeface="+mj-lt"/>
                <a:ea typeface="+mj-ea"/>
                <a:cs typeface="+mj-cs"/>
              </a:rPr>
              <a:t>sucedido</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Aspectos</a:t>
            </a:r>
            <a:r>
              <a:rPr lang="en-US" sz="3800" b="1" kern="1200" dirty="0">
                <a:solidFill>
                  <a:schemeClr val="tx1"/>
                </a:solidFill>
                <a:latin typeface="+mj-lt"/>
                <a:ea typeface="+mj-ea"/>
                <a:cs typeface="+mj-cs"/>
              </a:rPr>
              <a:t> a </a:t>
            </a:r>
            <a:r>
              <a:rPr lang="en-US" sz="3800" b="1" kern="1200" dirty="0" err="1">
                <a:solidFill>
                  <a:schemeClr val="tx1"/>
                </a:solidFill>
                <a:latin typeface="+mj-lt"/>
                <a:ea typeface="+mj-ea"/>
                <a:cs typeface="+mj-cs"/>
              </a:rPr>
              <a:t>mejorar</a:t>
            </a:r>
            <a:endParaRPr lang="en-US" sz="3800" kern="1200" dirty="0">
              <a:solidFill>
                <a:schemeClr val="tx1"/>
              </a:solidFill>
              <a:latin typeface="+mj-lt"/>
              <a:ea typeface="+mj-ea"/>
              <a:cs typeface="+mj-cs"/>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793660" y="2599509"/>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t>Al finalizar el proyecto nos dimos cuenta que las preguntas elaboradas en la encuesta estaban hechas de tal manera que las respuestas podían ser muy ambiguas lo que resultó difícil de cuantificar. Asimismo, nos percatamos de que  la población estudiantil no respondió con la seriedad y la objetividad que esperábamos.</a:t>
            </a:r>
          </a:p>
          <a:p>
            <a:pPr indent="-228600">
              <a:lnSpc>
                <a:spcPct val="90000"/>
              </a:lnSpc>
              <a:spcAft>
                <a:spcPts val="600"/>
              </a:spcAft>
              <a:buFont typeface="Arial" panose="020B0604020202020204" pitchFamily="34" charset="0"/>
              <a:buChar char="•"/>
            </a:pPr>
            <a:r>
              <a:rPr lang="en-US" sz="2200"/>
              <a:t>En caso de que repitamos la elaboración de este proyecto, debemos considerar que las preguntas de la encuesta lleven al alumno a una respuesta cerrada que permita medir de manera más estricta.</a:t>
            </a:r>
          </a:p>
          <a:p>
            <a:pPr indent="-228600">
              <a:lnSpc>
                <a:spcPct val="90000"/>
              </a:lnSpc>
              <a:spcAft>
                <a:spcPts val="600"/>
              </a:spcAft>
              <a:buFont typeface="Arial" panose="020B0604020202020204" pitchFamily="34" charset="0"/>
              <a:buChar char="•"/>
            </a:pPr>
            <a:r>
              <a:rPr lang="en-US" sz="2200"/>
              <a:t>También consideramos que los profesores de cada asignatura debemos propiciar un ambiente cultural y concientizador para que los alumnos encuestados respondan con la seriedad y la objetividad que se precisa para un proyecto de esta envergadura.</a:t>
            </a:r>
          </a:p>
          <a:p>
            <a:pPr indent="-2286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125374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kern="1200" dirty="0">
                <a:solidFill>
                  <a:schemeClr val="tx1"/>
                </a:solidFill>
                <a:latin typeface="+mj-lt"/>
                <a:ea typeface="+mj-ea"/>
                <a:cs typeface="+mj-cs"/>
              </a:rPr>
              <a:t>13. Toma de </a:t>
            </a:r>
            <a:r>
              <a:rPr lang="en-US" sz="4800" b="1" kern="1200" dirty="0" err="1">
                <a:solidFill>
                  <a:schemeClr val="tx1"/>
                </a:solidFill>
                <a:latin typeface="+mj-lt"/>
                <a:ea typeface="+mj-ea"/>
                <a:cs typeface="+mj-cs"/>
              </a:rPr>
              <a:t>decisiones</a:t>
            </a:r>
            <a:endParaRPr lang="en-US" sz="4800" kern="1200" dirty="0">
              <a:solidFill>
                <a:schemeClr val="tx1"/>
              </a:solidFill>
              <a:latin typeface="+mj-lt"/>
              <a:ea typeface="+mj-ea"/>
              <a:cs typeface="+mj-cs"/>
            </a:endParaRPr>
          </a:p>
        </p:txBody>
      </p:sp>
      <p:sp>
        <p:nvSpPr>
          <p:cNvPr id="3" name="CuadroTexto 2"/>
          <p:cNvSpPr txBox="1"/>
          <p:nvPr/>
        </p:nvSpPr>
        <p:spPr>
          <a:xfrm>
            <a:off x="1045028" y="3017522"/>
            <a:ext cx="9941319" cy="312465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t>Para poder desarrollar este proyecto de una manera optima que permita generar un cambio en la comunidad académica y en el entorno familiar y social de éstas, los profesores involucrados en este trabajo interdisciplinario debemos generar en el alumno el interés por observar las problemáticas que se presentan día a día en nuestra sociedad que son desencadenadas por las conductas machistas que prevalecen en nuestros días.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867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FB0C17-2103-4644-B8C2-FE3E3E4E2FD8}"/>
              </a:ext>
            </a:extLst>
          </p:cNvPr>
          <p:cNvPicPr>
            <a:picLocks noChangeAspect="1"/>
          </p:cNvPicPr>
          <p:nvPr/>
        </p:nvPicPr>
        <p:blipFill rotWithShape="1">
          <a:blip r:embed="rId2">
            <a:extLst>
              <a:ext uri="{28A0092B-C50C-407E-A947-70E740481C1C}">
                <a14:useLocalDpi xmlns:a14="http://schemas.microsoft.com/office/drawing/2010/main" val="0"/>
              </a:ext>
            </a:extLst>
          </a:blip>
          <a:srcRect r="1605"/>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5" name="Imagen 4">
            <a:extLst>
              <a:ext uri="{FF2B5EF4-FFF2-40B4-BE49-F238E27FC236}">
                <a16:creationId xmlns:a16="http://schemas.microsoft.com/office/drawing/2014/main" id="{DF0A020D-308E-304B-9317-EB65FD801C79}"/>
              </a:ext>
            </a:extLst>
          </p:cNvPr>
          <p:cNvPicPr>
            <a:picLocks noChangeAspect="1"/>
          </p:cNvPicPr>
          <p:nvPr/>
        </p:nvPicPr>
        <p:blipFill rotWithShape="1">
          <a:blip r:embed="rId3">
            <a:extLst>
              <a:ext uri="{28A0092B-C50C-407E-A947-70E740481C1C}">
                <a14:useLocalDpi xmlns:a14="http://schemas.microsoft.com/office/drawing/2010/main" val="0"/>
              </a:ext>
            </a:extLst>
          </a:blip>
          <a:srcRect t="37" r="1" b="1"/>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7" name="Imagen 6">
            <a:extLst>
              <a:ext uri="{FF2B5EF4-FFF2-40B4-BE49-F238E27FC236}">
                <a16:creationId xmlns:a16="http://schemas.microsoft.com/office/drawing/2014/main" id="{A9680317-A90B-7F41-B287-028908811562}"/>
              </a:ext>
            </a:extLst>
          </p:cNvPr>
          <p:cNvPicPr>
            <a:picLocks noChangeAspect="1"/>
          </p:cNvPicPr>
          <p:nvPr/>
        </p:nvPicPr>
        <p:blipFill rotWithShape="1">
          <a:blip r:embed="rId4">
            <a:extLst>
              <a:ext uri="{28A0092B-C50C-407E-A947-70E740481C1C}">
                <a14:useLocalDpi xmlns:a14="http://schemas.microsoft.com/office/drawing/2010/main" val="0"/>
              </a:ext>
            </a:extLst>
          </a:blip>
          <a:srcRect t="25929" r="3" b="3"/>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1334777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350873-507D-9F4A-B0C5-ED1FA17E965A}"/>
              </a:ext>
            </a:extLst>
          </p:cNvPr>
          <p:cNvPicPr>
            <a:picLocks noChangeAspect="1"/>
          </p:cNvPicPr>
          <p:nvPr/>
        </p:nvPicPr>
        <p:blipFill rotWithShape="1">
          <a:blip r:embed="rId2">
            <a:extLst>
              <a:ext uri="{28A0092B-C50C-407E-A947-70E740481C1C}">
                <a14:useLocalDpi xmlns:a14="http://schemas.microsoft.com/office/drawing/2010/main" val="0"/>
              </a:ext>
            </a:extLst>
          </a:blip>
          <a:srcRect l="8672" r="10728"/>
          <a:stretch/>
        </p:blipFill>
        <p:spPr>
          <a:xfrm>
            <a:off x="-1" y="10"/>
            <a:ext cx="7370057" cy="6857990"/>
          </a:xfrm>
          <a:prstGeom prst="rect">
            <a:avLst/>
          </a:prstGeom>
        </p:spPr>
      </p:pic>
      <p:pic>
        <p:nvPicPr>
          <p:cNvPr id="5" name="Imagen 4">
            <a:extLst>
              <a:ext uri="{FF2B5EF4-FFF2-40B4-BE49-F238E27FC236}">
                <a16:creationId xmlns:a16="http://schemas.microsoft.com/office/drawing/2014/main" id="{4B516665-BCB9-7C4C-BF14-21605EB71BF3}"/>
              </a:ext>
            </a:extLst>
          </p:cNvPr>
          <p:cNvPicPr>
            <a:picLocks noChangeAspect="1"/>
          </p:cNvPicPr>
          <p:nvPr/>
        </p:nvPicPr>
        <p:blipFill rotWithShape="1">
          <a:blip r:embed="rId3">
            <a:extLst>
              <a:ext uri="{28A0092B-C50C-407E-A947-70E740481C1C}">
                <a14:useLocalDpi xmlns:a14="http://schemas.microsoft.com/office/drawing/2010/main" val="0"/>
              </a:ext>
            </a:extLst>
          </a:blip>
          <a:srcRect t="20626" r="-3" b="25479"/>
          <a:stretch/>
        </p:blipFill>
        <p:spPr>
          <a:xfrm>
            <a:off x="7534656" y="1"/>
            <a:ext cx="4657344" cy="3346704"/>
          </a:xfrm>
          <a:prstGeom prst="rect">
            <a:avLst/>
          </a:prstGeom>
        </p:spPr>
      </p:pic>
      <p:pic>
        <p:nvPicPr>
          <p:cNvPr id="3" name="Imagen 2">
            <a:extLst>
              <a:ext uri="{FF2B5EF4-FFF2-40B4-BE49-F238E27FC236}">
                <a16:creationId xmlns:a16="http://schemas.microsoft.com/office/drawing/2014/main" id="{07B2EBF4-5EF6-4141-A861-C1CF5D151AF4}"/>
              </a:ext>
            </a:extLst>
          </p:cNvPr>
          <p:cNvPicPr>
            <a:picLocks noChangeAspect="1"/>
          </p:cNvPicPr>
          <p:nvPr/>
        </p:nvPicPr>
        <p:blipFill rotWithShape="1">
          <a:blip r:embed="rId4">
            <a:extLst>
              <a:ext uri="{28A0092B-C50C-407E-A947-70E740481C1C}">
                <a14:useLocalDpi xmlns:a14="http://schemas.microsoft.com/office/drawing/2010/main" val="0"/>
              </a:ext>
            </a:extLst>
          </a:blip>
          <a:srcRect t="36202" r="-3" b="9903"/>
          <a:stretch/>
        </p:blipFill>
        <p:spPr>
          <a:xfrm>
            <a:off x="7534654" y="3511296"/>
            <a:ext cx="4657346" cy="3346704"/>
          </a:xfrm>
          <a:prstGeom prst="rect">
            <a:avLst/>
          </a:prstGeom>
        </p:spPr>
      </p:pic>
    </p:spTree>
    <p:extLst>
      <p:ext uri="{BB962C8B-B14F-4D97-AF65-F5344CB8AC3E}">
        <p14:creationId xmlns:p14="http://schemas.microsoft.com/office/powerpoint/2010/main" val="11086949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7FC8C8-B184-9B41-9889-E7999692B323}"/>
              </a:ext>
            </a:extLst>
          </p:cNvPr>
          <p:cNvPicPr>
            <a:picLocks noChangeAspect="1"/>
          </p:cNvPicPr>
          <p:nvPr/>
        </p:nvPicPr>
        <p:blipFill rotWithShape="1">
          <a:blip r:embed="rId2">
            <a:extLst>
              <a:ext uri="{28A0092B-C50C-407E-A947-70E740481C1C}">
                <a14:useLocalDpi xmlns:a14="http://schemas.microsoft.com/office/drawing/2010/main" val="0"/>
              </a:ext>
            </a:extLst>
          </a:blip>
          <a:srcRect l="18589" r="15614"/>
          <a:stretch/>
        </p:blipFill>
        <p:spPr>
          <a:xfrm>
            <a:off x="20" y="1"/>
            <a:ext cx="6016469" cy="6858001"/>
          </a:xfrm>
          <a:custGeom>
            <a:avLst/>
            <a:gdLst/>
            <a:ahLst/>
            <a:cxnLst/>
            <a:rect l="l" t="t" r="r" b="b"/>
            <a:pathLst>
              <a:path w="6016489" h="6858001">
                <a:moveTo>
                  <a:pt x="0" y="0"/>
                </a:moveTo>
                <a:lnTo>
                  <a:pt x="6016489" y="0"/>
                </a:lnTo>
                <a:lnTo>
                  <a:pt x="6016489" y="3"/>
                </a:lnTo>
                <a:lnTo>
                  <a:pt x="4217356" y="3"/>
                </a:lnTo>
                <a:lnTo>
                  <a:pt x="4429187" y="675864"/>
                </a:lnTo>
                <a:lnTo>
                  <a:pt x="4426326" y="675864"/>
                </a:lnTo>
                <a:lnTo>
                  <a:pt x="5659819" y="4611414"/>
                </a:lnTo>
                <a:lnTo>
                  <a:pt x="3962482" y="6858000"/>
                </a:lnTo>
                <a:lnTo>
                  <a:pt x="6016489" y="6858000"/>
                </a:lnTo>
                <a:lnTo>
                  <a:pt x="6016489" y="6858001"/>
                </a:lnTo>
                <a:lnTo>
                  <a:pt x="0" y="6858001"/>
                </a:lnTo>
                <a:close/>
              </a:path>
            </a:pathLst>
          </a:custGeom>
        </p:spPr>
      </p:pic>
      <p:pic>
        <p:nvPicPr>
          <p:cNvPr id="7" name="Imagen 6">
            <a:extLst>
              <a:ext uri="{FF2B5EF4-FFF2-40B4-BE49-F238E27FC236}">
                <a16:creationId xmlns:a16="http://schemas.microsoft.com/office/drawing/2014/main" id="{8F6287D0-E7C7-CF4B-B124-F8ACD5C49573}"/>
              </a:ext>
            </a:extLst>
          </p:cNvPr>
          <p:cNvPicPr>
            <a:picLocks noChangeAspect="1"/>
          </p:cNvPicPr>
          <p:nvPr/>
        </p:nvPicPr>
        <p:blipFill rotWithShape="1">
          <a:blip r:embed="rId3">
            <a:extLst>
              <a:ext uri="{28A0092B-C50C-407E-A947-70E740481C1C}">
                <a14:useLocalDpi xmlns:a14="http://schemas.microsoft.com/office/drawing/2010/main" val="0"/>
              </a:ext>
            </a:extLst>
          </a:blip>
          <a:srcRect l="8728" r="11103" b="2"/>
          <a:stretch/>
        </p:blipFill>
        <p:spPr>
          <a:xfrm>
            <a:off x="4307056" y="10"/>
            <a:ext cx="4831627" cy="4520001"/>
          </a:xfrm>
          <a:custGeom>
            <a:avLst/>
            <a:gdLst/>
            <a:ahLst/>
            <a:cxnLst/>
            <a:rect l="l" t="t" r="r" b="b"/>
            <a:pathLst>
              <a:path w="4831627" h="4520011">
                <a:moveTo>
                  <a:pt x="0" y="0"/>
                </a:moveTo>
                <a:lnTo>
                  <a:pt x="4831627" y="0"/>
                </a:lnTo>
                <a:lnTo>
                  <a:pt x="1416677" y="4520011"/>
                </a:lnTo>
                <a:close/>
              </a:path>
            </a:pathLst>
          </a:custGeom>
        </p:spPr>
      </p:pic>
      <p:pic>
        <p:nvPicPr>
          <p:cNvPr id="3" name="Imagen 2">
            <a:extLst>
              <a:ext uri="{FF2B5EF4-FFF2-40B4-BE49-F238E27FC236}">
                <a16:creationId xmlns:a16="http://schemas.microsoft.com/office/drawing/2014/main" id="{74607C48-B056-094F-94A1-BD0F8D0EFAE5}"/>
              </a:ext>
            </a:extLst>
          </p:cNvPr>
          <p:cNvPicPr>
            <a:picLocks noChangeAspect="1"/>
          </p:cNvPicPr>
          <p:nvPr/>
        </p:nvPicPr>
        <p:blipFill rotWithShape="1">
          <a:blip r:embed="rId4">
            <a:extLst>
              <a:ext uri="{28A0092B-C50C-407E-A947-70E740481C1C}">
                <a14:useLocalDpi xmlns:a14="http://schemas.microsoft.com/office/drawing/2010/main" val="0"/>
              </a:ext>
            </a:extLst>
          </a:blip>
          <a:srcRect l="81" r="11080"/>
          <a:stretch/>
        </p:blipFill>
        <p:spPr>
          <a:xfrm>
            <a:off x="4068531" y="-1"/>
            <a:ext cx="8123469" cy="6858000"/>
          </a:xfrm>
          <a:custGeom>
            <a:avLst/>
            <a:gdLst/>
            <a:ahLst/>
            <a:cxnLst/>
            <a:rect l="l" t="t" r="r" b="b"/>
            <a:pathLst>
              <a:path w="8123469" h="6858000">
                <a:moveTo>
                  <a:pt x="5181344" y="0"/>
                </a:moveTo>
                <a:lnTo>
                  <a:pt x="8123469" y="0"/>
                </a:lnTo>
                <a:lnTo>
                  <a:pt x="8123469" y="6858000"/>
                </a:lnTo>
                <a:lnTo>
                  <a:pt x="0" y="6858000"/>
                </a:lnTo>
                <a:close/>
              </a:path>
            </a:pathLst>
          </a:custGeom>
        </p:spPr>
      </p:pic>
    </p:spTree>
    <p:extLst>
      <p:ext uri="{BB962C8B-B14F-4D97-AF65-F5344CB8AC3E}">
        <p14:creationId xmlns:p14="http://schemas.microsoft.com/office/powerpoint/2010/main" val="26204608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44310EE-09DC-744E-9450-7624709DCDCC}"/>
              </a:ext>
            </a:extLst>
          </p:cNvPr>
          <p:cNvPicPr>
            <a:picLocks noChangeAspect="1"/>
          </p:cNvPicPr>
          <p:nvPr/>
        </p:nvPicPr>
        <p:blipFill rotWithShape="1">
          <a:blip r:embed="rId2">
            <a:extLst>
              <a:ext uri="{28A0092B-C50C-407E-A947-70E740481C1C}">
                <a14:useLocalDpi xmlns:a14="http://schemas.microsoft.com/office/drawing/2010/main" val="0"/>
              </a:ext>
            </a:extLst>
          </a:blip>
          <a:srcRect t="2002" r="-3" b="26327"/>
          <a:stretch/>
        </p:blipFill>
        <p:spPr>
          <a:xfrm>
            <a:off x="321730" y="321732"/>
            <a:ext cx="5728548" cy="3079194"/>
          </a:xfrm>
          <a:prstGeom prst="rect">
            <a:avLst/>
          </a:prstGeom>
        </p:spPr>
      </p:pic>
      <p:pic>
        <p:nvPicPr>
          <p:cNvPr id="7" name="Imagen 6">
            <a:extLst>
              <a:ext uri="{FF2B5EF4-FFF2-40B4-BE49-F238E27FC236}">
                <a16:creationId xmlns:a16="http://schemas.microsoft.com/office/drawing/2014/main" id="{9C1B786D-CEF7-1C40-ABF3-37001257319E}"/>
              </a:ext>
            </a:extLst>
          </p:cNvPr>
          <p:cNvPicPr>
            <a:picLocks noChangeAspect="1"/>
          </p:cNvPicPr>
          <p:nvPr/>
        </p:nvPicPr>
        <p:blipFill rotWithShape="1">
          <a:blip r:embed="rId3">
            <a:extLst>
              <a:ext uri="{28A0092B-C50C-407E-A947-70E740481C1C}">
                <a14:useLocalDpi xmlns:a14="http://schemas.microsoft.com/office/drawing/2010/main" val="0"/>
              </a:ext>
            </a:extLst>
          </a:blip>
          <a:srcRect t="16721" r="-3" b="12355"/>
          <a:stretch/>
        </p:blipFill>
        <p:spPr>
          <a:xfrm>
            <a:off x="321730" y="3489158"/>
            <a:ext cx="5728548" cy="3047107"/>
          </a:xfrm>
          <a:prstGeom prst="rect">
            <a:avLst/>
          </a:prstGeom>
        </p:spPr>
      </p:pic>
      <p:pic>
        <p:nvPicPr>
          <p:cNvPr id="3" name="Imagen 2">
            <a:extLst>
              <a:ext uri="{FF2B5EF4-FFF2-40B4-BE49-F238E27FC236}">
                <a16:creationId xmlns:a16="http://schemas.microsoft.com/office/drawing/2014/main" id="{AC30E3D1-D753-8C48-9ADB-801F4B2CBDA2}"/>
              </a:ext>
            </a:extLst>
          </p:cNvPr>
          <p:cNvPicPr>
            <a:picLocks noChangeAspect="1"/>
          </p:cNvPicPr>
          <p:nvPr/>
        </p:nvPicPr>
        <p:blipFill rotWithShape="1">
          <a:blip r:embed="rId4">
            <a:extLst>
              <a:ext uri="{28A0092B-C50C-407E-A947-70E740481C1C}">
                <a14:useLocalDpi xmlns:a14="http://schemas.microsoft.com/office/drawing/2010/main" val="0"/>
              </a:ext>
            </a:extLst>
          </a:blip>
          <a:srcRect l="10646" r="20219" b="-1"/>
          <a:stretch/>
        </p:blipFill>
        <p:spPr>
          <a:xfrm>
            <a:off x="6141723" y="321732"/>
            <a:ext cx="5728547" cy="6214533"/>
          </a:xfrm>
          <a:prstGeom prst="rect">
            <a:avLst/>
          </a:prstGeom>
        </p:spPr>
      </p:pic>
    </p:spTree>
    <p:extLst>
      <p:ext uri="{BB962C8B-B14F-4D97-AF65-F5344CB8AC3E}">
        <p14:creationId xmlns:p14="http://schemas.microsoft.com/office/powerpoint/2010/main" val="25345970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EC6D01-EABA-824A-8F82-EBBE6BC92EB1}"/>
              </a:ext>
            </a:extLst>
          </p:cNvPr>
          <p:cNvPicPr>
            <a:picLocks noChangeAspect="1"/>
          </p:cNvPicPr>
          <p:nvPr/>
        </p:nvPicPr>
        <p:blipFill rotWithShape="1">
          <a:blip r:embed="rId2">
            <a:extLst>
              <a:ext uri="{28A0092B-C50C-407E-A947-70E740481C1C}">
                <a14:useLocalDpi xmlns:a14="http://schemas.microsoft.com/office/drawing/2010/main" val="0"/>
              </a:ext>
            </a:extLst>
          </a:blip>
          <a:srcRect r="-3" b="28329"/>
          <a:stretch/>
        </p:blipFill>
        <p:spPr>
          <a:xfrm>
            <a:off x="321730" y="321732"/>
            <a:ext cx="5728548" cy="3079194"/>
          </a:xfrm>
          <a:prstGeom prst="rect">
            <a:avLst/>
          </a:prstGeom>
        </p:spPr>
      </p:pic>
      <p:pic>
        <p:nvPicPr>
          <p:cNvPr id="3" name="Imagen 2">
            <a:extLst>
              <a:ext uri="{FF2B5EF4-FFF2-40B4-BE49-F238E27FC236}">
                <a16:creationId xmlns:a16="http://schemas.microsoft.com/office/drawing/2014/main" id="{0F2EE395-DD45-4543-BF2A-2CF2164304AB}"/>
              </a:ext>
            </a:extLst>
          </p:cNvPr>
          <p:cNvPicPr>
            <a:picLocks noChangeAspect="1"/>
          </p:cNvPicPr>
          <p:nvPr/>
        </p:nvPicPr>
        <p:blipFill rotWithShape="1">
          <a:blip r:embed="rId3">
            <a:extLst>
              <a:ext uri="{28A0092B-C50C-407E-A947-70E740481C1C}">
                <a14:useLocalDpi xmlns:a14="http://schemas.microsoft.com/office/drawing/2010/main" val="0"/>
              </a:ext>
            </a:extLst>
          </a:blip>
          <a:srcRect t="4428" r="-1" b="55678"/>
          <a:stretch/>
        </p:blipFill>
        <p:spPr>
          <a:xfrm>
            <a:off x="321730" y="3489158"/>
            <a:ext cx="5728548" cy="3047107"/>
          </a:xfrm>
          <a:prstGeom prst="rect">
            <a:avLst/>
          </a:prstGeom>
        </p:spPr>
      </p:pic>
      <p:pic>
        <p:nvPicPr>
          <p:cNvPr id="7" name="Imagen 6">
            <a:extLst>
              <a:ext uri="{FF2B5EF4-FFF2-40B4-BE49-F238E27FC236}">
                <a16:creationId xmlns:a16="http://schemas.microsoft.com/office/drawing/2014/main" id="{61CA1C58-2FE2-3E4C-AD3D-F211178C6D0E}"/>
              </a:ext>
            </a:extLst>
          </p:cNvPr>
          <p:cNvPicPr>
            <a:picLocks noChangeAspect="1"/>
          </p:cNvPicPr>
          <p:nvPr/>
        </p:nvPicPr>
        <p:blipFill rotWithShape="1">
          <a:blip r:embed="rId4">
            <a:extLst>
              <a:ext uri="{28A0092B-C50C-407E-A947-70E740481C1C}">
                <a14:useLocalDpi xmlns:a14="http://schemas.microsoft.com/office/drawing/2010/main" val="0"/>
              </a:ext>
            </a:extLst>
          </a:blip>
          <a:srcRect r="-1" b="18637"/>
          <a:stretch/>
        </p:blipFill>
        <p:spPr>
          <a:xfrm>
            <a:off x="6141723" y="321732"/>
            <a:ext cx="5728547" cy="6214533"/>
          </a:xfrm>
          <a:prstGeom prst="rect">
            <a:avLst/>
          </a:prstGeom>
        </p:spPr>
      </p:pic>
    </p:spTree>
    <p:extLst>
      <p:ext uri="{BB962C8B-B14F-4D97-AF65-F5344CB8AC3E}">
        <p14:creationId xmlns:p14="http://schemas.microsoft.com/office/powerpoint/2010/main" val="27145574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56DFD6-F993-914B-BC36-2017BFD564E5}"/>
              </a:ext>
            </a:extLst>
          </p:cNvPr>
          <p:cNvPicPr>
            <a:picLocks noChangeAspect="1"/>
          </p:cNvPicPr>
          <p:nvPr/>
        </p:nvPicPr>
        <p:blipFill rotWithShape="1">
          <a:blip r:embed="rId2">
            <a:extLst>
              <a:ext uri="{28A0092B-C50C-407E-A947-70E740481C1C}">
                <a14:useLocalDpi xmlns:a14="http://schemas.microsoft.com/office/drawing/2010/main" val="0"/>
              </a:ext>
            </a:extLst>
          </a:blip>
          <a:srcRect t="21285" r="-1" b="38401"/>
          <a:stretch/>
        </p:blipFill>
        <p:spPr>
          <a:xfrm>
            <a:off x="321731" y="321731"/>
            <a:ext cx="5728548" cy="3079194"/>
          </a:xfrm>
          <a:prstGeom prst="rect">
            <a:avLst/>
          </a:prstGeom>
        </p:spPr>
      </p:pic>
      <p:pic>
        <p:nvPicPr>
          <p:cNvPr id="7" name="Imagen 6">
            <a:extLst>
              <a:ext uri="{FF2B5EF4-FFF2-40B4-BE49-F238E27FC236}">
                <a16:creationId xmlns:a16="http://schemas.microsoft.com/office/drawing/2014/main" id="{957CD51D-5F4C-BB4A-8BD2-5E02414040DD}"/>
              </a:ext>
            </a:extLst>
          </p:cNvPr>
          <p:cNvPicPr>
            <a:picLocks noChangeAspect="1"/>
          </p:cNvPicPr>
          <p:nvPr/>
        </p:nvPicPr>
        <p:blipFill rotWithShape="1">
          <a:blip r:embed="rId3">
            <a:extLst>
              <a:ext uri="{28A0092B-C50C-407E-A947-70E740481C1C}">
                <a14:useLocalDpi xmlns:a14="http://schemas.microsoft.com/office/drawing/2010/main" val="0"/>
              </a:ext>
            </a:extLst>
          </a:blip>
          <a:srcRect t="24515" r="-1" b="35170"/>
          <a:stretch/>
        </p:blipFill>
        <p:spPr>
          <a:xfrm>
            <a:off x="6141719" y="321731"/>
            <a:ext cx="5728547" cy="3079194"/>
          </a:xfrm>
          <a:prstGeom prst="rect">
            <a:avLst/>
          </a:prstGeom>
        </p:spPr>
      </p:pic>
      <p:pic>
        <p:nvPicPr>
          <p:cNvPr id="3" name="Imagen 2">
            <a:extLst>
              <a:ext uri="{FF2B5EF4-FFF2-40B4-BE49-F238E27FC236}">
                <a16:creationId xmlns:a16="http://schemas.microsoft.com/office/drawing/2014/main" id="{38287042-3C39-B142-AB79-4072437DE668}"/>
              </a:ext>
            </a:extLst>
          </p:cNvPr>
          <p:cNvPicPr>
            <a:picLocks noChangeAspect="1"/>
          </p:cNvPicPr>
          <p:nvPr/>
        </p:nvPicPr>
        <p:blipFill rotWithShape="1">
          <a:blip r:embed="rId4">
            <a:extLst>
              <a:ext uri="{28A0092B-C50C-407E-A947-70E740481C1C}">
                <a14:useLocalDpi xmlns:a14="http://schemas.microsoft.com/office/drawing/2010/main" val="0"/>
              </a:ext>
            </a:extLst>
          </a:blip>
          <a:srcRect t="432" r="-3" b="28644"/>
          <a:stretch/>
        </p:blipFill>
        <p:spPr>
          <a:xfrm>
            <a:off x="321730" y="3489159"/>
            <a:ext cx="5728548" cy="3047107"/>
          </a:xfrm>
          <a:prstGeom prst="rect">
            <a:avLst/>
          </a:prstGeom>
        </p:spPr>
      </p:pic>
      <p:pic>
        <p:nvPicPr>
          <p:cNvPr id="9" name="Imagen 8">
            <a:extLst>
              <a:ext uri="{FF2B5EF4-FFF2-40B4-BE49-F238E27FC236}">
                <a16:creationId xmlns:a16="http://schemas.microsoft.com/office/drawing/2014/main" id="{78A3583A-4634-9446-BF32-42052B7ADB5E}"/>
              </a:ext>
            </a:extLst>
          </p:cNvPr>
          <p:cNvPicPr>
            <a:picLocks noChangeAspect="1"/>
          </p:cNvPicPr>
          <p:nvPr/>
        </p:nvPicPr>
        <p:blipFill rotWithShape="1">
          <a:blip r:embed="rId5">
            <a:extLst>
              <a:ext uri="{28A0092B-C50C-407E-A947-70E740481C1C}">
                <a14:useLocalDpi xmlns:a14="http://schemas.microsoft.com/office/drawing/2010/main" val="0"/>
              </a:ext>
            </a:extLst>
          </a:blip>
          <a:srcRect r="-3" b="29076"/>
          <a:stretch/>
        </p:blipFill>
        <p:spPr>
          <a:xfrm>
            <a:off x="6141718" y="3489159"/>
            <a:ext cx="5728547" cy="3047107"/>
          </a:xfrm>
          <a:prstGeom prst="rect">
            <a:avLst/>
          </a:prstGeom>
        </p:spPr>
      </p:pic>
    </p:spTree>
    <p:extLst>
      <p:ext uri="{BB962C8B-B14F-4D97-AF65-F5344CB8AC3E}">
        <p14:creationId xmlns:p14="http://schemas.microsoft.com/office/powerpoint/2010/main" val="41802299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3108A766-04F0-1048-9243-20FCFBF67E04}"/>
              </a:ext>
            </a:extLst>
          </p:cNvPr>
          <p:cNvPicPr>
            <a:picLocks noChangeAspect="1"/>
          </p:cNvPicPr>
          <p:nvPr/>
        </p:nvPicPr>
        <p:blipFill rotWithShape="1">
          <a:blip r:embed="rId2">
            <a:extLst>
              <a:ext uri="{28A0092B-C50C-407E-A947-70E740481C1C}">
                <a14:useLocalDpi xmlns:a14="http://schemas.microsoft.com/office/drawing/2010/main" val="0"/>
              </a:ext>
            </a:extLst>
          </a:blip>
          <a:srcRect t="10207" r="4" b="4"/>
          <a:stretch/>
        </p:blipFill>
        <p:spPr>
          <a:xfrm>
            <a:off x="641276" y="643467"/>
            <a:ext cx="4013020" cy="2702558"/>
          </a:xfrm>
          <a:prstGeom prst="rect">
            <a:avLst/>
          </a:prstGeom>
        </p:spPr>
      </p:pic>
      <p:pic>
        <p:nvPicPr>
          <p:cNvPr id="5" name="Imagen 4">
            <a:extLst>
              <a:ext uri="{FF2B5EF4-FFF2-40B4-BE49-F238E27FC236}">
                <a16:creationId xmlns:a16="http://schemas.microsoft.com/office/drawing/2014/main" id="{BD22960B-4EDA-0644-B426-57DC2D070412}"/>
              </a:ext>
            </a:extLst>
          </p:cNvPr>
          <p:cNvPicPr>
            <a:picLocks noChangeAspect="1"/>
          </p:cNvPicPr>
          <p:nvPr/>
        </p:nvPicPr>
        <p:blipFill rotWithShape="1">
          <a:blip r:embed="rId3">
            <a:extLst>
              <a:ext uri="{28A0092B-C50C-407E-A947-70E740481C1C}">
                <a14:useLocalDpi xmlns:a14="http://schemas.microsoft.com/office/drawing/2010/main" val="0"/>
              </a:ext>
            </a:extLst>
          </a:blip>
          <a:srcRect t="10074" r="-1" b="-1"/>
          <a:stretch/>
        </p:blipFill>
        <p:spPr>
          <a:xfrm>
            <a:off x="643467" y="3509433"/>
            <a:ext cx="4010830" cy="2705099"/>
          </a:xfrm>
          <a:prstGeom prst="rect">
            <a:avLst/>
          </a:prstGeom>
        </p:spPr>
      </p:pic>
      <p:pic>
        <p:nvPicPr>
          <p:cNvPr id="7" name="Imagen 6">
            <a:extLst>
              <a:ext uri="{FF2B5EF4-FFF2-40B4-BE49-F238E27FC236}">
                <a16:creationId xmlns:a16="http://schemas.microsoft.com/office/drawing/2014/main" id="{5A9B6D91-D464-4C4D-AC11-2BEFA14FFCDA}"/>
              </a:ext>
            </a:extLst>
          </p:cNvPr>
          <p:cNvPicPr>
            <a:picLocks noChangeAspect="1"/>
          </p:cNvPicPr>
          <p:nvPr/>
        </p:nvPicPr>
        <p:blipFill rotWithShape="1">
          <a:blip r:embed="rId4">
            <a:extLst>
              <a:ext uri="{28A0092B-C50C-407E-A947-70E740481C1C}">
                <a14:useLocalDpi xmlns:a14="http://schemas.microsoft.com/office/drawing/2010/main" val="0"/>
              </a:ext>
            </a:extLst>
          </a:blip>
          <a:srcRect l="959" r="8359" b="-1"/>
          <a:stretch/>
        </p:blipFill>
        <p:spPr>
          <a:xfrm>
            <a:off x="4812633" y="643467"/>
            <a:ext cx="6735900" cy="5571066"/>
          </a:xfrm>
          <a:prstGeom prst="rect">
            <a:avLst/>
          </a:prstGeom>
        </p:spPr>
      </p:pic>
    </p:spTree>
    <p:extLst>
      <p:ext uri="{BB962C8B-B14F-4D97-AF65-F5344CB8AC3E}">
        <p14:creationId xmlns:p14="http://schemas.microsoft.com/office/powerpoint/2010/main" val="37682783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E7B93201-1005-284A-AAE8-9B39FD309BCA}"/>
              </a:ext>
            </a:extLst>
          </p:cNvPr>
          <p:cNvSpPr>
            <a:spLocks noGrp="1"/>
          </p:cNvSpPr>
          <p:nvPr>
            <p:ph type="title"/>
          </p:nvPr>
        </p:nvSpPr>
        <p:spPr>
          <a:xfrm>
            <a:off x="1738683" y="2721789"/>
            <a:ext cx="3618284" cy="1345720"/>
          </a:xfrm>
          <a:noFill/>
        </p:spPr>
        <p:txBody>
          <a:bodyPr vert="horz" lIns="91440" tIns="45720" rIns="91440" bIns="45720" rtlCol="0" anchor="ctr">
            <a:normAutofit/>
          </a:bodyPr>
          <a:lstStyle/>
          <a:p>
            <a:pPr algn="ctr"/>
            <a:r>
              <a:rPr lang="en-US" sz="2800" kern="1200">
                <a:solidFill>
                  <a:srgbClr val="080808"/>
                </a:solidFill>
                <a:latin typeface="+mj-lt"/>
                <a:ea typeface="+mj-ea"/>
                <a:cs typeface="+mj-cs"/>
              </a:rPr>
              <a:t>Objetivos por asignatura</a:t>
            </a:r>
          </a:p>
        </p:txBody>
      </p:sp>
      <p:graphicFrame>
        <p:nvGraphicFramePr>
          <p:cNvPr id="3" name="Tabla 2">
            <a:extLst>
              <a:ext uri="{FF2B5EF4-FFF2-40B4-BE49-F238E27FC236}">
                <a16:creationId xmlns:a16="http://schemas.microsoft.com/office/drawing/2014/main" id="{47AD4C66-7B74-EA4C-8F18-19E593E9B5BE}"/>
              </a:ext>
            </a:extLst>
          </p:cNvPr>
          <p:cNvGraphicFramePr>
            <a:graphicFrameLocks noGrp="1"/>
          </p:cNvGraphicFramePr>
          <p:nvPr>
            <p:extLst>
              <p:ext uri="{D42A27DB-BD31-4B8C-83A1-F6EECF244321}">
                <p14:modId xmlns:p14="http://schemas.microsoft.com/office/powerpoint/2010/main" val="23108437"/>
              </p:ext>
            </p:extLst>
          </p:nvPr>
        </p:nvGraphicFramePr>
        <p:xfrm>
          <a:off x="6879772" y="734373"/>
          <a:ext cx="4990494" cy="5389257"/>
        </p:xfrm>
        <a:graphic>
          <a:graphicData uri="http://schemas.openxmlformats.org/drawingml/2006/table">
            <a:tbl>
              <a:tblPr firstRow="1" bandRow="1">
                <a:noFill/>
                <a:tableStyleId>{5C22544A-7EE6-4342-B048-85BDC9FD1C3A}</a:tableStyleId>
              </a:tblPr>
              <a:tblGrid>
                <a:gridCol w="1847240">
                  <a:extLst>
                    <a:ext uri="{9D8B030D-6E8A-4147-A177-3AD203B41FA5}">
                      <a16:colId xmlns:a16="http://schemas.microsoft.com/office/drawing/2014/main" val="2108773886"/>
                    </a:ext>
                  </a:extLst>
                </a:gridCol>
                <a:gridCol w="3143254">
                  <a:extLst>
                    <a:ext uri="{9D8B030D-6E8A-4147-A177-3AD203B41FA5}">
                      <a16:colId xmlns:a16="http://schemas.microsoft.com/office/drawing/2014/main" val="735353533"/>
                    </a:ext>
                  </a:extLst>
                </a:gridCol>
              </a:tblGrid>
              <a:tr h="417381">
                <a:tc>
                  <a:txBody>
                    <a:bodyPr/>
                    <a:lstStyle/>
                    <a:p>
                      <a:pPr algn="ctr"/>
                      <a:r>
                        <a:rPr lang="es-MX" sz="1200" b="1">
                          <a:solidFill>
                            <a:srgbClr val="FFFFFF"/>
                          </a:solidFill>
                        </a:rPr>
                        <a:t>Asignatura</a:t>
                      </a:r>
                    </a:p>
                  </a:txBody>
                  <a:tcPr marL="171997" marR="103198" marT="103198" marB="10319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r>
                        <a:rPr lang="es-MX" sz="1200" b="1">
                          <a:solidFill>
                            <a:srgbClr val="FFFFFF"/>
                          </a:solidFill>
                        </a:rPr>
                        <a:t>Objetivo</a:t>
                      </a:r>
                    </a:p>
                  </a:txBody>
                  <a:tcPr marL="171997" marR="103198" marT="103198" marB="10319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981720104"/>
                  </a:ext>
                </a:extLst>
              </a:tr>
              <a:tr h="1334701">
                <a:tc>
                  <a:txBody>
                    <a:bodyPr/>
                    <a:lstStyle/>
                    <a:p>
                      <a:r>
                        <a:rPr lang="es-MX" sz="1200">
                          <a:solidFill>
                            <a:schemeClr val="tx1">
                              <a:lumMod val="85000"/>
                              <a:lumOff val="15000"/>
                            </a:schemeClr>
                          </a:solidFill>
                        </a:rPr>
                        <a:t>PPSM</a:t>
                      </a:r>
                    </a:p>
                  </a:txBody>
                  <a:tcPr marL="171997" marR="103198" marT="103198" marB="10319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200">
                          <a:solidFill>
                            <a:schemeClr val="tx1">
                              <a:lumMod val="85000"/>
                              <a:lumOff val="15000"/>
                            </a:schemeClr>
                          </a:solidFill>
                        </a:rPr>
                        <a:t>Identificar los elementos de la sociedad mexicana que favorecen el machismo e identificar la problemática dentro de la sociedad que genera las conductas machistas.</a:t>
                      </a:r>
                    </a:p>
                    <a:p>
                      <a:pPr algn="just"/>
                      <a:endParaRPr lang="es-MX" sz="1200">
                        <a:solidFill>
                          <a:schemeClr val="tx1">
                            <a:lumMod val="85000"/>
                            <a:lumOff val="15000"/>
                          </a:schemeClr>
                        </a:solidFill>
                      </a:endParaRPr>
                    </a:p>
                  </a:txBody>
                  <a:tcPr marL="171997" marR="103198" marT="103198" marB="10319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000859283"/>
                  </a:ext>
                </a:extLst>
              </a:tr>
              <a:tr h="1518165">
                <a:tc>
                  <a:txBody>
                    <a:bodyPr/>
                    <a:lstStyle/>
                    <a:p>
                      <a:r>
                        <a:rPr lang="es-MX" sz="1200">
                          <a:solidFill>
                            <a:schemeClr val="tx1">
                              <a:lumMod val="85000"/>
                              <a:lumOff val="15000"/>
                            </a:schemeClr>
                          </a:solidFill>
                        </a:rPr>
                        <a:t>Derecho</a:t>
                      </a:r>
                    </a:p>
                  </a:txBody>
                  <a:tcPr marL="171997" marR="103198" marT="103198" marB="103198">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just"/>
                      <a:r>
                        <a:rPr lang="es-MX" sz="1200">
                          <a:solidFill>
                            <a:schemeClr val="tx1">
                              <a:lumMod val="85000"/>
                              <a:lumOff val="15000"/>
                            </a:schemeClr>
                          </a:solidFill>
                        </a:rPr>
                        <a:t>Identificar y comprender el temario de machismo en México.</a:t>
                      </a:r>
                    </a:p>
                    <a:p>
                      <a:pPr algn="just"/>
                      <a:r>
                        <a:rPr lang="es-MX" sz="1200">
                          <a:solidFill>
                            <a:schemeClr val="tx1">
                              <a:lumMod val="85000"/>
                              <a:lumOff val="15000"/>
                            </a:schemeClr>
                          </a:solidFill>
                        </a:rPr>
                        <a:t>Identificar la problemática dentro de la sociedad que generan las conductas machistas así como, conocer los alcances y sanciones que tiene la violencia intrafamiliar en la legislación mexicana.</a:t>
                      </a:r>
                    </a:p>
                  </a:txBody>
                  <a:tcPr marL="171997" marR="103198" marT="103198" marB="10319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737523429"/>
                  </a:ext>
                </a:extLst>
              </a:tr>
              <a:tr h="1334701">
                <a:tc>
                  <a:txBody>
                    <a:bodyPr/>
                    <a:lstStyle/>
                    <a:p>
                      <a:r>
                        <a:rPr lang="es-MX" sz="1200">
                          <a:solidFill>
                            <a:schemeClr val="tx1">
                              <a:lumMod val="85000"/>
                              <a:lumOff val="15000"/>
                            </a:schemeClr>
                          </a:solidFill>
                        </a:rPr>
                        <a:t>Contabilidad</a:t>
                      </a:r>
                    </a:p>
                  </a:txBody>
                  <a:tcPr marL="171997" marR="103198" marT="103198" marB="10319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200">
                          <a:solidFill>
                            <a:schemeClr val="tx1">
                              <a:lumMod val="85000"/>
                              <a:lumOff val="15000"/>
                            </a:schemeClr>
                          </a:solidFill>
                        </a:rPr>
                        <a:t>Mediante una encuesta, obtener estadísticas y conclusiones de los datos más relevantes del machismo en el Estado de México para llevar a cabo una campaña publicitaria que concientice a la población y disminuirlo.</a:t>
                      </a:r>
                    </a:p>
                  </a:txBody>
                  <a:tcPr marL="171997" marR="103198" marT="103198" marB="10319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914674957"/>
                  </a:ext>
                </a:extLst>
              </a:tr>
              <a:tr h="784309">
                <a:tc>
                  <a:txBody>
                    <a:bodyPr/>
                    <a:lstStyle/>
                    <a:p>
                      <a:r>
                        <a:rPr lang="es-MX" sz="1200">
                          <a:solidFill>
                            <a:schemeClr val="tx1">
                              <a:lumMod val="85000"/>
                              <a:lumOff val="15000"/>
                            </a:schemeClr>
                          </a:solidFill>
                        </a:rPr>
                        <a:t>Literatura</a:t>
                      </a:r>
                    </a:p>
                  </a:txBody>
                  <a:tcPr marL="171997" marR="103198" marT="103198" marB="103198">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r>
                        <a:rPr lang="es-MX" sz="1200">
                          <a:solidFill>
                            <a:schemeClr val="tx1">
                              <a:lumMod val="85000"/>
                              <a:lumOff val="15000"/>
                            </a:schemeClr>
                          </a:solidFill>
                        </a:rPr>
                        <a:t>Identificar en la literatura las características de la mujer y el macho mexicano.</a:t>
                      </a:r>
                    </a:p>
                  </a:txBody>
                  <a:tcPr marL="171997" marR="103198" marT="103198" marB="103198">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78796088"/>
                  </a:ext>
                </a:extLst>
              </a:tr>
            </a:tbl>
          </a:graphicData>
        </a:graphic>
      </p:graphicFrame>
    </p:spTree>
    <p:extLst>
      <p:ext uri="{BB962C8B-B14F-4D97-AF65-F5344CB8AC3E}">
        <p14:creationId xmlns:p14="http://schemas.microsoft.com/office/powerpoint/2010/main" val="28892445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5620</Words>
  <Application>Microsoft Macintosh PowerPoint</Application>
  <PresentationFormat>Panorámica</PresentationFormat>
  <Paragraphs>400</Paragraphs>
  <Slides>89</Slides>
  <Notes>32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89</vt:i4>
      </vt:variant>
    </vt:vector>
  </HeadingPairs>
  <TitlesOfParts>
    <vt:vector size="102" baseType="lpstr">
      <vt:lpstr>Anton</vt:lpstr>
      <vt:lpstr>Arial</vt:lpstr>
      <vt:lpstr>Calibri</vt:lpstr>
      <vt:lpstr>Calibri Light</vt:lpstr>
      <vt:lpstr>Comfortaa</vt:lpstr>
      <vt:lpstr>Comfortaa Regular</vt:lpstr>
      <vt:lpstr>Montserrat</vt:lpstr>
      <vt:lpstr>Montserrat Light</vt:lpstr>
      <vt:lpstr>Oswald</vt:lpstr>
      <vt:lpstr>Pacifico</vt:lpstr>
      <vt:lpstr>Trebuchet MS</vt:lpstr>
      <vt:lpstr>Wingdings 2</vt:lpstr>
      <vt:lpstr>Tema de Office</vt:lpstr>
      <vt:lpstr>Portafolio Virtual de Evidencias Etapa II</vt:lpstr>
      <vt:lpstr>Centro Escolar del Tepeyac Clave de incorporación 6863</vt:lpstr>
      <vt:lpstr>Participantes</vt:lpstr>
      <vt:lpstr>6° Preparatoria.  Ciclo Escolar 2019 - 2020</vt:lpstr>
      <vt:lpstr>Presentación de PowerPoint</vt:lpstr>
      <vt:lpstr>Justificación</vt:lpstr>
      <vt:lpstr>Presentación de PowerPoint</vt:lpstr>
      <vt:lpstr>Objetivo General</vt:lpstr>
      <vt:lpstr>Objetivos por asignatura</vt:lpstr>
      <vt:lpstr>8. Documentación de Actividades y Evidencias de Enseñanza</vt:lpstr>
      <vt:lpstr> Justificación de la actividad. Dar respuesta a preguntas guía, necesidades del grupo, objetivos.</vt:lpstr>
      <vt:lpstr>8. Descripción del desarrollo de la actividad. Pasos y organización del grupo.</vt:lpstr>
      <vt:lpstr>8. Descripción del cierre de la actividad. Pasos y organización del grupo</vt:lpstr>
      <vt:lpstr>8  Descripción de lo que se hará con los resultados de la actividad</vt:lpstr>
      <vt:lpstr>8  Análisis. Contrastación de los esperado y lo sucedido </vt:lpstr>
      <vt:lpstr>8 Toma de decisiones</vt:lpstr>
      <vt:lpstr>9. Asignaturas participantes, temas o conceptos de cada</vt:lpstr>
      <vt:lpstr>9. Justificación de la actividad. Dar respuesta a preguntas guía, necesidades del grupo, objetivos.</vt:lpstr>
      <vt:lpstr>9.  Justificación de la actividad, dar respuesta a preguntas guía, necesidades del grupo, objetivos, etc. </vt:lpstr>
      <vt:lpstr>9. Descripción de la apertura de la actividad. Pasos y organización del grupo</vt:lpstr>
      <vt:lpstr>9. Descripción del desarrollo de la actividad</vt:lpstr>
      <vt:lpstr>9. Descripción del cierre de la actividad</vt:lpstr>
      <vt:lpstr>9. Descripción de lo que se hará con los resultados de la actividad</vt:lpstr>
      <vt:lpstr>9. Análisis. Contrastación de lo esperado y lo sucedido. Aspectos a mejorar</vt:lpstr>
      <vt:lpstr>9. Toma de decisiones</vt:lpstr>
      <vt:lpstr>10. Asignaturas participantes, temas o conceptos de cada</vt:lpstr>
      <vt:lpstr>10. Justificación de la actividad. Dar respuesta a preguntas guía, necesidades del grupo, objetivos.</vt:lpstr>
      <vt:lpstr>10. Justificación de la actividad, dar respuesta a preguntas guía, necesidades del grupo, objetivos, etc. </vt:lpstr>
      <vt:lpstr>Presentación de PowerPoint</vt:lpstr>
      <vt:lpstr>10. Descripción del desarrollo de la actividad. Pasos y organización del grupo</vt:lpstr>
      <vt:lpstr>Presentación de PowerPoint</vt:lpstr>
      <vt:lpstr>Presentación de PowerPoint</vt:lpstr>
      <vt:lpstr>Presentación de PowerPoint</vt:lpstr>
      <vt:lpstr>Presentación de PowerPoint</vt:lpstr>
      <vt:lpstr>11 Asignaturas participantes, temas o conceptos de cada</vt:lpstr>
      <vt:lpstr>11. Justificación de la actividad. Dar respuesta a preguntas guía, necesidades del grupo, objetivos.</vt:lpstr>
      <vt:lpstr>11.. Justificación de la actividad, dar respuesta a preguntas guía, necesidades del grupo, objetivos, etc. </vt:lpstr>
      <vt:lpstr>Presentación de PowerPoint</vt:lpstr>
      <vt:lpstr>11. Descripción del desarrollo de la actividad. Pasos y organización del grupo</vt:lpstr>
      <vt:lpstr>Presentación de PowerPoint</vt:lpstr>
      <vt:lpstr>Presentación de PowerPoint</vt:lpstr>
      <vt:lpstr>Presentación de PowerPoint</vt:lpstr>
      <vt:lpstr>Presentación de PowerPoint</vt:lpstr>
      <vt:lpstr>12. Nombre de la actividad:   Tendidos contra el machismo  Objetivo:   Identificar las conductas machistas que persisten en la población escolar del Centro Educativo para que se concientice a la comunidad y así las erradique.  Grado:   Sexto de bachillerato  Fecha en que se llevará a cabo la actividad: Del 13 de enero al 24 de febrero del 2020</vt:lpstr>
      <vt:lpstr>12. Asignaturas participantes, temas o conceptos de cada</vt:lpstr>
      <vt:lpstr>12. Justificación de la actividad. Dar respuesta a preguntas guía, necesidades del grupo, objetivos.</vt:lpstr>
      <vt:lpstr>12. Justificación de la actividad, dar respuesta a preguntas guía, necesidades del grupo, objetivos, etc. </vt:lpstr>
      <vt:lpstr>Presentación de PowerPoint</vt:lpstr>
      <vt:lpstr>12. Descripción del desarrollo de la actividad. Pasos y organización del grupo</vt:lpstr>
      <vt:lpstr>Presentación de PowerPoint</vt:lpstr>
      <vt:lpstr>Presentación de PowerPoint</vt:lpstr>
      <vt:lpstr>Tendidos Contra el Machismo</vt:lpstr>
      <vt:lpstr>Nuestro Proyecto</vt:lpstr>
      <vt:lpstr>Pregunta A: ¿Qué crees que es el machismo?</vt:lpstr>
      <vt:lpstr>Presentación de PowerPoint</vt:lpstr>
      <vt:lpstr>Presentación de PowerPoint</vt:lpstr>
      <vt:lpstr>Presentación de PowerPoint</vt:lpstr>
      <vt:lpstr>Presentación de PowerPoint</vt:lpstr>
      <vt:lpstr>Presentación de PowerPoint</vt:lpstr>
      <vt:lpstr>Interpretación de los 2 géneros </vt:lpstr>
      <vt:lpstr>Pregunta B: ¿Qué actitudes machistas percibes en tu entorno? </vt:lpstr>
      <vt:lpstr>Presentación de PowerPoint</vt:lpstr>
      <vt:lpstr>Presentación de PowerPoint</vt:lpstr>
      <vt:lpstr>Presentación de PowerPoint</vt:lpstr>
      <vt:lpstr>Interpretación </vt:lpstr>
      <vt:lpstr>Pregunta C: ¿En donde has percibido actitudes machistas ? </vt:lpstr>
      <vt:lpstr>Presentación de PowerPoint</vt:lpstr>
      <vt:lpstr>Interpretación </vt:lpstr>
      <vt:lpstr>Presentación de PowerPoint</vt:lpstr>
      <vt:lpstr>Presentación de PowerPoint</vt:lpstr>
      <vt:lpstr>Presentación de PowerPoint</vt:lpstr>
      <vt:lpstr>Interpretación  </vt:lpstr>
      <vt:lpstr>Pregunta D: ¿Consideras que tienes actitudes machistas?  </vt:lpstr>
      <vt:lpstr>Pregunta E: ¿Qué actitudes machistas tienes?</vt:lpstr>
      <vt:lpstr>Interpretación</vt:lpstr>
      <vt:lpstr>Pregunta F: ¿Qué puedes hacer para evitar tus actitudes machistas? SAMANTHA PÉREZ GOMES REGINA PORTAS ELIZALDE ABRIL RIVERA ZULAICA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Portafolio Virtual de Evidencias Etapa II</dc:title>
  <dc:creator>Mari Carmen Lecumberri</dc:creator>
  <cp:lastModifiedBy>Mari Carmen Lecumberri</cp:lastModifiedBy>
  <cp:revision>1</cp:revision>
  <dcterms:created xsi:type="dcterms:W3CDTF">2020-06-08T13:03:05Z</dcterms:created>
  <dcterms:modified xsi:type="dcterms:W3CDTF">2020-06-08T13:04:52Z</dcterms:modified>
</cp:coreProperties>
</file>