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8"/>
  </p:notesMasterIdLst>
  <p:sldIdLst>
    <p:sldId id="295" r:id="rId2"/>
    <p:sldId id="296" r:id="rId3"/>
    <p:sldId id="297" r:id="rId4"/>
    <p:sldId id="298" r:id="rId5"/>
    <p:sldId id="283" r:id="rId6"/>
    <p:sldId id="284" r:id="rId7"/>
    <p:sldId id="286" r:id="rId8"/>
    <p:sldId id="287" r:id="rId9"/>
    <p:sldId id="291" r:id="rId10"/>
    <p:sldId id="288" r:id="rId11"/>
    <p:sldId id="290" r:id="rId12"/>
    <p:sldId id="292" r:id="rId13"/>
    <p:sldId id="293" r:id="rId14"/>
    <p:sldId id="294" r:id="rId15"/>
    <p:sldId id="299" r:id="rId16"/>
    <p:sldId id="300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E08FB9DD-4F93-4362-B97B-0B0D35A066CD}">
  <a:tblStyle styleId="{E08FB9DD-4F93-4362-B97B-0B0D35A066C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43" autoAdjust="0"/>
    <p:restoredTop sz="94660"/>
  </p:normalViewPr>
  <p:slideViewPr>
    <p:cSldViewPr snapToGrid="0">
      <p:cViewPr varScale="1">
        <p:scale>
          <a:sx n="46" d="100"/>
          <a:sy n="46" d="100"/>
        </p:scale>
        <p:origin x="36" y="8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2AD18C-88ED-4761-A859-ACE7D3528530}" type="doc">
      <dgm:prSet loTypeId="urn:microsoft.com/office/officeart/2005/8/layout/hList3" loCatId="list" qsTypeId="urn:microsoft.com/office/officeart/2005/8/quickstyle/3d3" qsCatId="3D" csTypeId="urn:microsoft.com/office/officeart/2005/8/colors/accent6_2" csCatId="accent6" phldr="1"/>
      <dgm:spPr/>
      <dgm:t>
        <a:bodyPr/>
        <a:lstStyle/>
        <a:p>
          <a:endParaRPr lang="es-MX"/>
        </a:p>
      </dgm:t>
    </dgm:pt>
    <dgm:pt modelId="{23A53201-98BF-4FCB-9DC7-2AA128AF09E0}">
      <dgm:prSet phldrT="[Texto]"/>
      <dgm:spPr/>
      <dgm:t>
        <a:bodyPr/>
        <a:lstStyle/>
        <a:p>
          <a:r>
            <a:rPr lang="es-MX" dirty="0" smtClean="0">
              <a:solidFill>
                <a:schemeClr val="tx1">
                  <a:lumMod val="65000"/>
                  <a:lumOff val="35000"/>
                </a:schemeClr>
              </a:solidFill>
            </a:rPr>
            <a:t>Evaluación formativa</a:t>
          </a:r>
          <a:endParaRPr lang="es-MX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969F4E0F-331A-433D-AEE5-562F82F88A24}" type="parTrans" cxnId="{4859ABCC-2607-4612-833A-768E3A548EA9}">
      <dgm:prSet/>
      <dgm:spPr/>
      <dgm:t>
        <a:bodyPr/>
        <a:lstStyle/>
        <a:p>
          <a:endParaRPr lang="es-MX"/>
        </a:p>
      </dgm:t>
    </dgm:pt>
    <dgm:pt modelId="{C25FFB02-35E7-40E4-9429-9747C819DD0D}" type="sibTrans" cxnId="{4859ABCC-2607-4612-833A-768E3A548EA9}">
      <dgm:prSet/>
      <dgm:spPr/>
      <dgm:t>
        <a:bodyPr/>
        <a:lstStyle/>
        <a:p>
          <a:endParaRPr lang="es-MX"/>
        </a:p>
      </dgm:t>
    </dgm:pt>
    <dgm:pt modelId="{44B54F15-5A6D-474E-A883-8F0768B47012}">
      <dgm:prSet phldrT="[Texto]"/>
      <dgm:spPr/>
      <dgm:t>
        <a:bodyPr/>
        <a:lstStyle/>
        <a:p>
          <a:r>
            <a:rPr lang="es-MX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Qué es</a:t>
          </a:r>
          <a:r>
            <a:rPr lang="es-MX" b="1" dirty="0" smtClean="0">
              <a:solidFill>
                <a:schemeClr val="tx1"/>
              </a:solidFill>
            </a:rPr>
            <a:t>?             </a:t>
          </a:r>
          <a:r>
            <a:rPr lang="es-MX" dirty="0" smtClean="0">
              <a:solidFill>
                <a:schemeClr val="tx1"/>
              </a:solidFill>
            </a:rPr>
            <a:t>“El proceso que permite obtener evidencias, elaborar juicios y brindar retroalimentación sobre los logros de aprendizaje de los alumnos a lo largo de su formación; por tanto, es parte constitutiva de la enseñanza y del aprendizaje</a:t>
          </a:r>
          <a:r>
            <a:rPr lang="es-MX" dirty="0" smtClean="0"/>
            <a:t>” </a:t>
          </a:r>
          <a:r>
            <a:rPr lang="es-MX" dirty="0" smtClean="0">
              <a:solidFill>
                <a:schemeClr val="tx1">
                  <a:lumMod val="95000"/>
                  <a:lumOff val="5000"/>
                </a:schemeClr>
              </a:solidFill>
            </a:rPr>
            <a:t>  </a:t>
          </a:r>
          <a:endParaRPr lang="es-MX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D2E3D7E1-6125-4629-92F0-DA958FB64434}" type="parTrans" cxnId="{20322F07-B152-444E-8B14-0240BE711692}">
      <dgm:prSet/>
      <dgm:spPr/>
      <dgm:t>
        <a:bodyPr/>
        <a:lstStyle/>
        <a:p>
          <a:endParaRPr lang="es-MX"/>
        </a:p>
      </dgm:t>
    </dgm:pt>
    <dgm:pt modelId="{688645AE-FF84-4E42-823F-8BD1B3E791E3}" type="sibTrans" cxnId="{20322F07-B152-444E-8B14-0240BE711692}">
      <dgm:prSet/>
      <dgm:spPr/>
      <dgm:t>
        <a:bodyPr/>
        <a:lstStyle/>
        <a:p>
          <a:endParaRPr lang="es-MX"/>
        </a:p>
      </dgm:t>
    </dgm:pt>
    <dgm:pt modelId="{8A9A8C00-D559-4806-A1AE-7AD760E0FFD2}">
      <dgm:prSet phldrT="[Texto]"/>
      <dgm:spPr/>
      <dgm:t>
        <a:bodyPr/>
        <a:lstStyle/>
        <a:p>
          <a:r>
            <a:rPr lang="es-MX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Quién la puede llevar a cabo o implementar ?  </a:t>
          </a:r>
          <a:r>
            <a:rPr lang="es-MX" dirty="0" smtClean="0">
              <a:solidFill>
                <a:schemeClr val="tx1">
                  <a:lumMod val="95000"/>
                  <a:lumOff val="5000"/>
                </a:schemeClr>
              </a:solidFill>
            </a:rPr>
            <a:t>El docente frente al grupo es el encargado de evaluar los aprendizajes de los alumnos</a:t>
          </a:r>
          <a:endParaRPr lang="es-MX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E1CF1BE8-07BF-4D34-84B6-9E45485AC2CA}" type="parTrans" cxnId="{5D4B3F96-7188-4F3F-B79D-224FC3B395A2}">
      <dgm:prSet/>
      <dgm:spPr/>
      <dgm:t>
        <a:bodyPr/>
        <a:lstStyle/>
        <a:p>
          <a:endParaRPr lang="es-MX"/>
        </a:p>
      </dgm:t>
    </dgm:pt>
    <dgm:pt modelId="{50C468C9-AD57-40D5-9B9F-4FBEF0750B07}" type="sibTrans" cxnId="{5D4B3F96-7188-4F3F-B79D-224FC3B395A2}">
      <dgm:prSet/>
      <dgm:spPr/>
      <dgm:t>
        <a:bodyPr/>
        <a:lstStyle/>
        <a:p>
          <a:endParaRPr lang="es-MX"/>
        </a:p>
      </dgm:t>
    </dgm:pt>
    <dgm:pt modelId="{A88D123A-77FA-4F9E-BDE5-17C6C21D7AA9}">
      <dgm:prSet phldrT="[Texto]"/>
      <dgm:spPr/>
      <dgm:t>
        <a:bodyPr/>
        <a:lstStyle/>
        <a:p>
          <a:r>
            <a:rPr lang="es-MX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En qué momento se utiliza       </a:t>
          </a:r>
          <a:r>
            <a:rPr lang="es-MX" dirty="0" smtClean="0">
              <a:solidFill>
                <a:schemeClr val="tx1">
                  <a:lumMod val="95000"/>
                  <a:lumOff val="5000"/>
                </a:schemeClr>
              </a:solidFill>
            </a:rPr>
            <a:t>La evaluación es un proceso cíclico que se lleva a cabo de manera sistemática, y consiste en tres grandes fases, Inicial (diagnóstica), de proceso y  final. </a:t>
          </a:r>
          <a:endParaRPr lang="es-MX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6BE78271-0D4C-4F19-9F7B-E327B85A4DC5}" type="parTrans" cxnId="{A3261386-E038-4074-B7C6-D83AD913BF99}">
      <dgm:prSet/>
      <dgm:spPr/>
      <dgm:t>
        <a:bodyPr/>
        <a:lstStyle/>
        <a:p>
          <a:endParaRPr lang="es-MX"/>
        </a:p>
      </dgm:t>
    </dgm:pt>
    <dgm:pt modelId="{A76BB61F-0EAA-4F47-8316-F0F592F52681}" type="sibTrans" cxnId="{A3261386-E038-4074-B7C6-D83AD913BF99}">
      <dgm:prSet/>
      <dgm:spPr/>
      <dgm:t>
        <a:bodyPr/>
        <a:lstStyle/>
        <a:p>
          <a:endParaRPr lang="es-MX"/>
        </a:p>
      </dgm:t>
    </dgm:pt>
    <dgm:pt modelId="{34104EBC-A16A-4886-BFB3-B6A77B85C903}">
      <dgm:prSet phldrT="[Texto]"/>
      <dgm:spPr/>
      <dgm:t>
        <a:bodyPr/>
        <a:lstStyle/>
        <a:p>
          <a:r>
            <a:rPr lang="es-MX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Qué características tiene? </a:t>
          </a:r>
          <a:r>
            <a:rPr lang="es-MX" dirty="0" smtClean="0">
              <a:solidFill>
                <a:schemeClr val="tx1">
                  <a:lumMod val="95000"/>
                  <a:lumOff val="5000"/>
                </a:schemeClr>
              </a:solidFill>
            </a:rPr>
            <a:t>Se basa en evaluar el aprendizaje y no al alumno, por ello debe ser Participativa, Clara y Contextualizada, Empodera a los estudiantes</a:t>
          </a:r>
          <a:endParaRPr lang="es-MX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6DAC1C5D-23ED-4629-9C36-334570AC2A70}" type="parTrans" cxnId="{34880281-0CAB-4E3F-A77F-AC9572FFFFC7}">
      <dgm:prSet/>
      <dgm:spPr/>
      <dgm:t>
        <a:bodyPr/>
        <a:lstStyle/>
        <a:p>
          <a:endParaRPr lang="es-MX"/>
        </a:p>
      </dgm:t>
    </dgm:pt>
    <dgm:pt modelId="{5CA687A3-4D07-45EA-A6A9-30599D16BB11}" type="sibTrans" cxnId="{34880281-0CAB-4E3F-A77F-AC9572FFFFC7}">
      <dgm:prSet/>
      <dgm:spPr/>
      <dgm:t>
        <a:bodyPr/>
        <a:lstStyle/>
        <a:p>
          <a:endParaRPr lang="es-MX"/>
        </a:p>
      </dgm:t>
    </dgm:pt>
    <dgm:pt modelId="{C4A7FA3F-7C8B-4D1F-820E-D2D39D24235B}">
      <dgm:prSet phldrT="[Texto]"/>
      <dgm:spPr/>
      <dgm:t>
        <a:bodyPr/>
        <a:lstStyle/>
        <a:p>
          <a:r>
            <a:rPr lang="es-MX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Para que fines se utiliza </a:t>
          </a:r>
          <a:r>
            <a:rPr lang="es-MX" dirty="0" smtClean="0">
              <a:solidFill>
                <a:schemeClr val="tx1">
                  <a:lumMod val="95000"/>
                  <a:lumOff val="5000"/>
                </a:schemeClr>
              </a:solidFill>
            </a:rPr>
            <a:t>Para realizar un trabajo dinámico, en el que se incorpora la toma de decisiones con base en el juicio del experto docente y el conocimiento por el contacto diario con sus alumnos, así como las evidencias recolectadas </a:t>
          </a:r>
          <a:endParaRPr lang="es-MX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18950503-FE35-4964-9B1E-58B1B1C68371}" type="parTrans" cxnId="{AD1F127E-87C2-4BD5-A06C-FF4BCCF557BE}">
      <dgm:prSet/>
      <dgm:spPr/>
      <dgm:t>
        <a:bodyPr/>
        <a:lstStyle/>
        <a:p>
          <a:endParaRPr lang="es-MX"/>
        </a:p>
      </dgm:t>
    </dgm:pt>
    <dgm:pt modelId="{F8F46DCF-CA0E-4BBE-AFD3-45D15A357FBB}" type="sibTrans" cxnId="{AD1F127E-87C2-4BD5-A06C-FF4BCCF557BE}">
      <dgm:prSet/>
      <dgm:spPr/>
      <dgm:t>
        <a:bodyPr/>
        <a:lstStyle/>
        <a:p>
          <a:endParaRPr lang="es-MX"/>
        </a:p>
      </dgm:t>
    </dgm:pt>
    <dgm:pt modelId="{D2D4F481-823D-413C-80E9-9BCD0E0297C8}">
      <dgm:prSet phldrT="[Texto]"/>
      <dgm:spPr/>
      <dgm:t>
        <a:bodyPr/>
        <a:lstStyle/>
        <a:p>
          <a:r>
            <a:rPr lang="es-MX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Qué técnicas e instrumentos de evaluación tiene? </a:t>
          </a:r>
          <a:r>
            <a:rPr lang="es-MX" dirty="0" smtClean="0">
              <a:solidFill>
                <a:schemeClr val="tx1">
                  <a:lumMod val="95000"/>
                  <a:lumOff val="5000"/>
                </a:schemeClr>
              </a:solidFill>
            </a:rPr>
            <a:t>Las modalidades de evaluación son: Interactiva, retroactiva y proactiva. Las técnicas e instrumentos son: </a:t>
          </a:r>
          <a:r>
            <a:rPr lang="es-MX" i="1" dirty="0" smtClean="0">
              <a:solidFill>
                <a:schemeClr val="tx1">
                  <a:lumMod val="95000"/>
                  <a:lumOff val="5000"/>
                </a:schemeClr>
              </a:solidFill>
            </a:rPr>
            <a:t>Informales</a:t>
          </a:r>
          <a:r>
            <a:rPr lang="es-MX" dirty="0" smtClean="0">
              <a:solidFill>
                <a:schemeClr val="tx1">
                  <a:lumMod val="95000"/>
                  <a:lumOff val="5000"/>
                </a:schemeClr>
              </a:solidFill>
            </a:rPr>
            <a:t>; como la observación de trabajo individual, </a:t>
          </a:r>
          <a:r>
            <a:rPr lang="es-MX" i="1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Semiformale</a:t>
          </a:r>
          <a:r>
            <a:rPr lang="es-MX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s</a:t>
          </a:r>
          <a:r>
            <a:rPr lang="es-MX" dirty="0" smtClean="0">
              <a:solidFill>
                <a:schemeClr val="tx1">
                  <a:lumMod val="95000"/>
                  <a:lumOff val="5000"/>
                </a:schemeClr>
              </a:solidFill>
            </a:rPr>
            <a:t>, como la producción de textos o realización de ejercicios, y </a:t>
          </a:r>
          <a:r>
            <a:rPr lang="es-MX" i="1" dirty="0" smtClean="0">
              <a:solidFill>
                <a:schemeClr val="tx1">
                  <a:lumMod val="95000"/>
                  <a:lumOff val="5000"/>
                </a:schemeClr>
              </a:solidFill>
            </a:rPr>
            <a:t>Formales</a:t>
          </a:r>
          <a:r>
            <a:rPr lang="es-MX" dirty="0" smtClean="0">
              <a:solidFill>
                <a:schemeClr val="tx1">
                  <a:lumMod val="95000"/>
                  <a:lumOff val="5000"/>
                </a:schemeClr>
              </a:solidFill>
            </a:rPr>
            <a:t>, exámenes, mapas conceptuales. </a:t>
          </a:r>
          <a:endParaRPr lang="es-MX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6308D081-CBE3-4FD7-8F74-CED9C966468C}" type="parTrans" cxnId="{D4A97A98-35BE-456B-99EA-9C30F554481A}">
      <dgm:prSet/>
      <dgm:spPr/>
      <dgm:t>
        <a:bodyPr/>
        <a:lstStyle/>
        <a:p>
          <a:endParaRPr lang="es-MX"/>
        </a:p>
      </dgm:t>
    </dgm:pt>
    <dgm:pt modelId="{9A5BF3F3-30D1-462D-A9A7-BF7E4BA183E4}" type="sibTrans" cxnId="{D4A97A98-35BE-456B-99EA-9C30F554481A}">
      <dgm:prSet/>
      <dgm:spPr/>
      <dgm:t>
        <a:bodyPr/>
        <a:lstStyle/>
        <a:p>
          <a:endParaRPr lang="es-MX"/>
        </a:p>
      </dgm:t>
    </dgm:pt>
    <dgm:pt modelId="{45D09567-4F17-420B-B961-EFA96E0A9C82}" type="pres">
      <dgm:prSet presAssocID="{D22AD18C-88ED-4761-A859-ACE7D352853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0E33E6C-947E-4485-978F-C17DF06C23DB}" type="pres">
      <dgm:prSet presAssocID="{23A53201-98BF-4FCB-9DC7-2AA128AF09E0}" presName="roof" presStyleLbl="dkBgShp" presStyleIdx="0" presStyleCnt="2" custLinFactNeighborX="489" custLinFactNeighborY="1630"/>
      <dgm:spPr/>
      <dgm:t>
        <a:bodyPr/>
        <a:lstStyle/>
        <a:p>
          <a:endParaRPr lang="es-MX"/>
        </a:p>
      </dgm:t>
    </dgm:pt>
    <dgm:pt modelId="{B1F3473E-3678-4985-974B-4620FF8C668A}" type="pres">
      <dgm:prSet presAssocID="{23A53201-98BF-4FCB-9DC7-2AA128AF09E0}" presName="pillars" presStyleCnt="0"/>
      <dgm:spPr/>
    </dgm:pt>
    <dgm:pt modelId="{47B3406F-42DE-4B34-B908-338794C98139}" type="pres">
      <dgm:prSet presAssocID="{23A53201-98BF-4FCB-9DC7-2AA128AF09E0}" presName="pillar1" presStyleLbl="node1" presStyleIdx="0" presStyleCnt="6" custScaleX="11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8173045-5307-42B2-8D7A-FE180400958B}" type="pres">
      <dgm:prSet presAssocID="{34104EBC-A16A-4886-BFB3-B6A77B85C903}" presName="pillar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3852FDD-F448-4667-A84E-4EF05C9F53B1}" type="pres">
      <dgm:prSet presAssocID="{8A9A8C00-D559-4806-A1AE-7AD760E0FFD2}" presName="pillar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E7F3EEC-9F2A-4CB8-8FA6-D53FF94EA957}" type="pres">
      <dgm:prSet presAssocID="{A88D123A-77FA-4F9E-BDE5-17C6C21D7AA9}" presName="pillar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211FE4D-3EB3-4CAB-8CA0-05043CC0197F}" type="pres">
      <dgm:prSet presAssocID="{C4A7FA3F-7C8B-4D1F-820E-D2D39D24235B}" presName="pillar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DCB1BE1-85E0-47CD-ADC1-5BDF59E65317}" type="pres">
      <dgm:prSet presAssocID="{D2D4F481-823D-413C-80E9-9BCD0E0297C8}" presName="pillar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B2252BD-B1DB-425B-B29C-4BD46447A1D5}" type="pres">
      <dgm:prSet presAssocID="{23A53201-98BF-4FCB-9DC7-2AA128AF09E0}" presName="base" presStyleLbl="dkBgShp" presStyleIdx="1" presStyleCnt="2"/>
      <dgm:spPr/>
    </dgm:pt>
  </dgm:ptLst>
  <dgm:cxnLst>
    <dgm:cxn modelId="{AD1F127E-87C2-4BD5-A06C-FF4BCCF557BE}" srcId="{23A53201-98BF-4FCB-9DC7-2AA128AF09E0}" destId="{C4A7FA3F-7C8B-4D1F-820E-D2D39D24235B}" srcOrd="4" destOrd="0" parTransId="{18950503-FE35-4964-9B1E-58B1B1C68371}" sibTransId="{F8F46DCF-CA0E-4BBE-AFD3-45D15A357FBB}"/>
    <dgm:cxn modelId="{01CFD94F-93A1-4B96-8616-C3828E60780C}" type="presOf" srcId="{A88D123A-77FA-4F9E-BDE5-17C6C21D7AA9}" destId="{7E7F3EEC-9F2A-4CB8-8FA6-D53FF94EA957}" srcOrd="0" destOrd="0" presId="urn:microsoft.com/office/officeart/2005/8/layout/hList3"/>
    <dgm:cxn modelId="{02D1D79B-569E-40CB-A5E8-DBAFCC359507}" type="presOf" srcId="{8A9A8C00-D559-4806-A1AE-7AD760E0FFD2}" destId="{03852FDD-F448-4667-A84E-4EF05C9F53B1}" srcOrd="0" destOrd="0" presId="urn:microsoft.com/office/officeart/2005/8/layout/hList3"/>
    <dgm:cxn modelId="{A3261386-E038-4074-B7C6-D83AD913BF99}" srcId="{23A53201-98BF-4FCB-9DC7-2AA128AF09E0}" destId="{A88D123A-77FA-4F9E-BDE5-17C6C21D7AA9}" srcOrd="3" destOrd="0" parTransId="{6BE78271-0D4C-4F19-9F7B-E327B85A4DC5}" sibTransId="{A76BB61F-0EAA-4F47-8316-F0F592F52681}"/>
    <dgm:cxn modelId="{20322F07-B152-444E-8B14-0240BE711692}" srcId="{23A53201-98BF-4FCB-9DC7-2AA128AF09E0}" destId="{44B54F15-5A6D-474E-A883-8F0768B47012}" srcOrd="0" destOrd="0" parTransId="{D2E3D7E1-6125-4629-92F0-DA958FB64434}" sibTransId="{688645AE-FF84-4E42-823F-8BD1B3E791E3}"/>
    <dgm:cxn modelId="{D4A97A98-35BE-456B-99EA-9C30F554481A}" srcId="{23A53201-98BF-4FCB-9DC7-2AA128AF09E0}" destId="{D2D4F481-823D-413C-80E9-9BCD0E0297C8}" srcOrd="5" destOrd="0" parTransId="{6308D081-CBE3-4FD7-8F74-CED9C966468C}" sibTransId="{9A5BF3F3-30D1-462D-A9A7-BF7E4BA183E4}"/>
    <dgm:cxn modelId="{4859ABCC-2607-4612-833A-768E3A548EA9}" srcId="{D22AD18C-88ED-4761-A859-ACE7D3528530}" destId="{23A53201-98BF-4FCB-9DC7-2AA128AF09E0}" srcOrd="0" destOrd="0" parTransId="{969F4E0F-331A-433D-AEE5-562F82F88A24}" sibTransId="{C25FFB02-35E7-40E4-9429-9747C819DD0D}"/>
    <dgm:cxn modelId="{21A00066-A06A-43D9-B486-1DA97F0EA57A}" type="presOf" srcId="{44B54F15-5A6D-474E-A883-8F0768B47012}" destId="{47B3406F-42DE-4B34-B908-338794C98139}" srcOrd="0" destOrd="0" presId="urn:microsoft.com/office/officeart/2005/8/layout/hList3"/>
    <dgm:cxn modelId="{5D4B3F96-7188-4F3F-B79D-224FC3B395A2}" srcId="{23A53201-98BF-4FCB-9DC7-2AA128AF09E0}" destId="{8A9A8C00-D559-4806-A1AE-7AD760E0FFD2}" srcOrd="2" destOrd="0" parTransId="{E1CF1BE8-07BF-4D34-84B6-9E45485AC2CA}" sibTransId="{50C468C9-AD57-40D5-9B9F-4FBEF0750B07}"/>
    <dgm:cxn modelId="{B30DE1D5-BCAA-4F43-88C2-7E310E00787C}" type="presOf" srcId="{D22AD18C-88ED-4761-A859-ACE7D3528530}" destId="{45D09567-4F17-420B-B961-EFA96E0A9C82}" srcOrd="0" destOrd="0" presId="urn:microsoft.com/office/officeart/2005/8/layout/hList3"/>
    <dgm:cxn modelId="{B1402F13-8596-49CA-8503-17C7B8A9D993}" type="presOf" srcId="{34104EBC-A16A-4886-BFB3-B6A77B85C903}" destId="{D8173045-5307-42B2-8D7A-FE180400958B}" srcOrd="0" destOrd="0" presId="urn:microsoft.com/office/officeart/2005/8/layout/hList3"/>
    <dgm:cxn modelId="{4071BA98-594C-4E3D-8C66-ECB5A97F2DF8}" type="presOf" srcId="{23A53201-98BF-4FCB-9DC7-2AA128AF09E0}" destId="{C0E33E6C-947E-4485-978F-C17DF06C23DB}" srcOrd="0" destOrd="0" presId="urn:microsoft.com/office/officeart/2005/8/layout/hList3"/>
    <dgm:cxn modelId="{34880281-0CAB-4E3F-A77F-AC9572FFFFC7}" srcId="{23A53201-98BF-4FCB-9DC7-2AA128AF09E0}" destId="{34104EBC-A16A-4886-BFB3-B6A77B85C903}" srcOrd="1" destOrd="0" parTransId="{6DAC1C5D-23ED-4629-9C36-334570AC2A70}" sibTransId="{5CA687A3-4D07-45EA-A6A9-30599D16BB11}"/>
    <dgm:cxn modelId="{59406969-E2B9-49A8-AC36-F84AE687CB13}" type="presOf" srcId="{D2D4F481-823D-413C-80E9-9BCD0E0297C8}" destId="{8DCB1BE1-85E0-47CD-ADC1-5BDF59E65317}" srcOrd="0" destOrd="0" presId="urn:microsoft.com/office/officeart/2005/8/layout/hList3"/>
    <dgm:cxn modelId="{65BA5049-D724-4415-94E4-6BEA7B4ECF74}" type="presOf" srcId="{C4A7FA3F-7C8B-4D1F-820E-D2D39D24235B}" destId="{F211FE4D-3EB3-4CAB-8CA0-05043CC0197F}" srcOrd="0" destOrd="0" presId="urn:microsoft.com/office/officeart/2005/8/layout/hList3"/>
    <dgm:cxn modelId="{70094605-C30A-4263-ACB0-A72DF3052277}" type="presParOf" srcId="{45D09567-4F17-420B-B961-EFA96E0A9C82}" destId="{C0E33E6C-947E-4485-978F-C17DF06C23DB}" srcOrd="0" destOrd="0" presId="urn:microsoft.com/office/officeart/2005/8/layout/hList3"/>
    <dgm:cxn modelId="{323C26F6-0FA6-4F20-9970-1934267E17BF}" type="presParOf" srcId="{45D09567-4F17-420B-B961-EFA96E0A9C82}" destId="{B1F3473E-3678-4985-974B-4620FF8C668A}" srcOrd="1" destOrd="0" presId="urn:microsoft.com/office/officeart/2005/8/layout/hList3"/>
    <dgm:cxn modelId="{26821C63-6C64-4D3D-87E4-1BE524C53642}" type="presParOf" srcId="{B1F3473E-3678-4985-974B-4620FF8C668A}" destId="{47B3406F-42DE-4B34-B908-338794C98139}" srcOrd="0" destOrd="0" presId="urn:microsoft.com/office/officeart/2005/8/layout/hList3"/>
    <dgm:cxn modelId="{3F553148-5D98-4832-9A5A-9115966C23F8}" type="presParOf" srcId="{B1F3473E-3678-4985-974B-4620FF8C668A}" destId="{D8173045-5307-42B2-8D7A-FE180400958B}" srcOrd="1" destOrd="0" presId="urn:microsoft.com/office/officeart/2005/8/layout/hList3"/>
    <dgm:cxn modelId="{118CCF97-9492-48CE-8D8F-B328CF65171B}" type="presParOf" srcId="{B1F3473E-3678-4985-974B-4620FF8C668A}" destId="{03852FDD-F448-4667-A84E-4EF05C9F53B1}" srcOrd="2" destOrd="0" presId="urn:microsoft.com/office/officeart/2005/8/layout/hList3"/>
    <dgm:cxn modelId="{2F46A2B6-2A35-4FA8-9E04-3FD390D8B1CB}" type="presParOf" srcId="{B1F3473E-3678-4985-974B-4620FF8C668A}" destId="{7E7F3EEC-9F2A-4CB8-8FA6-D53FF94EA957}" srcOrd="3" destOrd="0" presId="urn:microsoft.com/office/officeart/2005/8/layout/hList3"/>
    <dgm:cxn modelId="{A7064680-B81F-4682-939B-4A9E2B989D9B}" type="presParOf" srcId="{B1F3473E-3678-4985-974B-4620FF8C668A}" destId="{F211FE4D-3EB3-4CAB-8CA0-05043CC0197F}" srcOrd="4" destOrd="0" presId="urn:microsoft.com/office/officeart/2005/8/layout/hList3"/>
    <dgm:cxn modelId="{F878A3CA-5EAD-4D14-9421-5F63A8C4FA4F}" type="presParOf" srcId="{B1F3473E-3678-4985-974B-4620FF8C668A}" destId="{8DCB1BE1-85E0-47CD-ADC1-5BDF59E65317}" srcOrd="5" destOrd="0" presId="urn:microsoft.com/office/officeart/2005/8/layout/hList3"/>
    <dgm:cxn modelId="{7AFDDA7A-DAF4-4A75-B1D4-0B00C78686A3}" type="presParOf" srcId="{45D09567-4F17-420B-B961-EFA96E0A9C82}" destId="{1B2252BD-B1DB-425B-B29C-4BD46447A1D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149F64-D6FB-43D7-9D85-DDE168E881B6}" type="doc">
      <dgm:prSet loTypeId="urn:microsoft.com/office/officeart/2005/8/layout/pyramid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55209143-0933-4C4B-9050-48B55042F737}">
      <dgm:prSet phldrT="[Texto]" custT="1"/>
      <dgm:spPr/>
      <dgm:t>
        <a:bodyPr/>
        <a:lstStyle/>
        <a:p>
          <a:r>
            <a:rPr lang="es-MX" sz="900" b="1" dirty="0" smtClean="0">
              <a:solidFill>
                <a:schemeClr val="tx1"/>
              </a:solidFill>
            </a:rPr>
            <a:t>¿Qué es? </a:t>
          </a:r>
          <a:r>
            <a:rPr lang="es-MX" sz="900" dirty="0" smtClean="0">
              <a:solidFill>
                <a:schemeClr val="tx1"/>
              </a:solidFill>
            </a:rPr>
            <a:t>Evaluación más conocida, que se realiza de manera tradicional para asignar una calificación</a:t>
          </a:r>
          <a:endParaRPr lang="es-MX" sz="900" dirty="0">
            <a:solidFill>
              <a:schemeClr val="tx1"/>
            </a:solidFill>
          </a:endParaRPr>
        </a:p>
      </dgm:t>
    </dgm:pt>
    <dgm:pt modelId="{CEE18C04-E27E-4D05-A1B1-36591F171B2F}" type="parTrans" cxnId="{8C0E63CE-A858-42A7-A99E-B4EF7A00827F}">
      <dgm:prSet/>
      <dgm:spPr/>
      <dgm:t>
        <a:bodyPr/>
        <a:lstStyle/>
        <a:p>
          <a:endParaRPr lang="es-MX"/>
        </a:p>
      </dgm:t>
    </dgm:pt>
    <dgm:pt modelId="{D6D3DCE4-73B8-4520-8173-AEDE836F7F1C}" type="sibTrans" cxnId="{8C0E63CE-A858-42A7-A99E-B4EF7A00827F}">
      <dgm:prSet/>
      <dgm:spPr/>
      <dgm:t>
        <a:bodyPr/>
        <a:lstStyle/>
        <a:p>
          <a:endParaRPr lang="es-MX"/>
        </a:p>
      </dgm:t>
    </dgm:pt>
    <dgm:pt modelId="{AA8F3EAC-5278-4EDA-B02B-E92F10998C07}">
      <dgm:prSet phldrT="[Texto]" custT="1"/>
      <dgm:spPr/>
      <dgm:t>
        <a:bodyPr/>
        <a:lstStyle/>
        <a:p>
          <a:r>
            <a:rPr lang="es-MX" sz="800" b="1" u="sng" dirty="0" smtClean="0">
              <a:solidFill>
                <a:schemeClr val="tx1"/>
              </a:solidFill>
            </a:rPr>
            <a:t>Características</a:t>
          </a:r>
        </a:p>
        <a:p>
          <a:r>
            <a:rPr lang="es-MX" sz="800" dirty="0" smtClean="0">
              <a:solidFill>
                <a:schemeClr val="tx1"/>
              </a:solidFill>
            </a:rPr>
            <a:t>El resultado debe ser comparado con elementos de referencia.</a:t>
          </a:r>
        </a:p>
        <a:p>
          <a:r>
            <a:rPr lang="es-MX" sz="800" dirty="0" smtClean="0">
              <a:solidFill>
                <a:schemeClr val="tx1"/>
              </a:solidFill>
            </a:rPr>
            <a:t>Define la acreditación de un curso ó un grado.</a:t>
          </a:r>
        </a:p>
        <a:p>
          <a:r>
            <a:rPr lang="es-MX" sz="800" dirty="0" smtClean="0">
              <a:solidFill>
                <a:schemeClr val="tx1"/>
              </a:solidFill>
            </a:rPr>
            <a:t>Enfatiza la amplitud y profundidad de los aprendizajes logrados, así como su funcionalidad y flexibilidad.</a:t>
          </a:r>
        </a:p>
      </dgm:t>
    </dgm:pt>
    <dgm:pt modelId="{B77D7E22-D708-419A-9E77-D002340BA33F}" type="parTrans" cxnId="{85C9A980-D7E2-4A89-9269-A0508C4E1BA1}">
      <dgm:prSet/>
      <dgm:spPr/>
      <dgm:t>
        <a:bodyPr/>
        <a:lstStyle/>
        <a:p>
          <a:endParaRPr lang="es-MX"/>
        </a:p>
      </dgm:t>
    </dgm:pt>
    <dgm:pt modelId="{817CFA68-F74C-472F-AAD0-3E860B999662}" type="sibTrans" cxnId="{85C9A980-D7E2-4A89-9269-A0508C4E1BA1}">
      <dgm:prSet/>
      <dgm:spPr/>
      <dgm:t>
        <a:bodyPr/>
        <a:lstStyle/>
        <a:p>
          <a:endParaRPr lang="es-MX"/>
        </a:p>
      </dgm:t>
    </dgm:pt>
    <dgm:pt modelId="{71E68EE4-29BE-4C80-B96A-AE74222F6E28}">
      <dgm:prSet phldrT="[Texto]" custT="1"/>
      <dgm:spPr/>
      <dgm:t>
        <a:bodyPr/>
        <a:lstStyle/>
        <a:p>
          <a:r>
            <a:rPr lang="es-MX" sz="700" b="1" dirty="0" smtClean="0">
              <a:solidFill>
                <a:schemeClr val="tx1"/>
              </a:solidFill>
            </a:rPr>
            <a:t>¿</a:t>
          </a:r>
          <a:r>
            <a:rPr lang="es-MX" sz="900" b="1" dirty="0" smtClean="0">
              <a:solidFill>
                <a:schemeClr val="tx1"/>
              </a:solidFill>
            </a:rPr>
            <a:t>Quién la realiza? </a:t>
          </a:r>
          <a:r>
            <a:rPr lang="es-MX" sz="900" dirty="0" smtClean="0">
              <a:solidFill>
                <a:schemeClr val="tx1"/>
              </a:solidFill>
            </a:rPr>
            <a:t>Es diseñada por el profesor, sin embargo, se propone que haya una participación de los alumnos en la realización de una autoevaluación guiada por el docente). </a:t>
          </a:r>
        </a:p>
        <a:p>
          <a:endParaRPr lang="es-MX" sz="900" dirty="0" smtClean="0">
            <a:solidFill>
              <a:schemeClr val="tx1"/>
            </a:solidFill>
          </a:endParaRPr>
        </a:p>
        <a:p>
          <a:r>
            <a:rPr lang="es-MX" sz="900" b="1" dirty="0" smtClean="0">
              <a:solidFill>
                <a:schemeClr val="tx1"/>
              </a:solidFill>
            </a:rPr>
            <a:t>¿Cuándo?</a:t>
          </a:r>
        </a:p>
        <a:p>
          <a:r>
            <a:rPr lang="es-MX" sz="900" dirty="0" smtClean="0">
              <a:solidFill>
                <a:schemeClr val="tx1"/>
              </a:solidFill>
            </a:rPr>
            <a:t>Al final de un ciclo escolar, periodo ó grado académico.</a:t>
          </a:r>
          <a:endParaRPr lang="es-MX" sz="900" dirty="0">
            <a:solidFill>
              <a:schemeClr val="tx1"/>
            </a:solidFill>
          </a:endParaRPr>
        </a:p>
      </dgm:t>
    </dgm:pt>
    <dgm:pt modelId="{FC3984E0-C461-40CD-BB65-F5C87067BA44}" type="parTrans" cxnId="{721AA23C-28A8-4246-90D7-120CE5128819}">
      <dgm:prSet/>
      <dgm:spPr/>
      <dgm:t>
        <a:bodyPr/>
        <a:lstStyle/>
        <a:p>
          <a:endParaRPr lang="es-MX"/>
        </a:p>
      </dgm:t>
    </dgm:pt>
    <dgm:pt modelId="{EFF1601D-9952-48A9-9132-F5A318CB5EBB}" type="sibTrans" cxnId="{721AA23C-28A8-4246-90D7-120CE5128819}">
      <dgm:prSet/>
      <dgm:spPr/>
      <dgm:t>
        <a:bodyPr/>
        <a:lstStyle/>
        <a:p>
          <a:endParaRPr lang="es-MX"/>
        </a:p>
      </dgm:t>
    </dgm:pt>
    <dgm:pt modelId="{706B7559-C446-428A-B839-AD569EAF8C5D}">
      <dgm:prSet phldrT="[Texto]" custT="1"/>
      <dgm:spPr/>
      <dgm:t>
        <a:bodyPr/>
        <a:lstStyle/>
        <a:p>
          <a:pPr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u="sng" dirty="0" smtClean="0">
              <a:solidFill>
                <a:schemeClr val="tx1"/>
              </a:solidFill>
            </a:rPr>
            <a:t>Fines</a:t>
          </a:r>
        </a:p>
        <a:p>
          <a:pPr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dirty="0" smtClean="0">
              <a:solidFill>
                <a:schemeClr val="tx1"/>
              </a:solidFill>
            </a:rPr>
            <a:t>Establece sí los aprendizajes fueron alcanzados.</a:t>
          </a:r>
        </a:p>
        <a:p>
          <a:pPr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dirty="0" smtClean="0">
              <a:solidFill>
                <a:schemeClr val="tx1"/>
              </a:solidFill>
            </a:rPr>
            <a:t>Deriva conclusiones sobre la eficacia de las estrategias pedagógicas, promoviendo su mejora.</a:t>
          </a:r>
          <a:endParaRPr lang="es-MX" sz="8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800" dirty="0" smtClean="0">
              <a:solidFill>
                <a:schemeClr val="tx1"/>
              </a:solidFill>
            </a:rPr>
            <a:t>Avala el grado de conocimiento y la adquisición de habilidades</a:t>
          </a:r>
        </a:p>
        <a:p>
          <a:pPr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700" dirty="0" smtClean="0"/>
        </a:p>
      </dgm:t>
    </dgm:pt>
    <dgm:pt modelId="{BF669D9F-7241-4D28-A368-76FB57BAAF6C}" type="parTrans" cxnId="{3EC08890-A3AA-48D2-82BC-9C29DE929428}">
      <dgm:prSet/>
      <dgm:spPr/>
      <dgm:t>
        <a:bodyPr/>
        <a:lstStyle/>
        <a:p>
          <a:endParaRPr lang="es-MX"/>
        </a:p>
      </dgm:t>
    </dgm:pt>
    <dgm:pt modelId="{8684903E-4A7D-4076-B0A7-AF8743ECE486}" type="sibTrans" cxnId="{3EC08890-A3AA-48D2-82BC-9C29DE929428}">
      <dgm:prSet/>
      <dgm:spPr/>
      <dgm:t>
        <a:bodyPr/>
        <a:lstStyle/>
        <a:p>
          <a:endParaRPr lang="es-MX"/>
        </a:p>
      </dgm:t>
    </dgm:pt>
    <dgm:pt modelId="{F06080AF-1FE1-4D46-8BB5-4D1AEC4F7791}" type="pres">
      <dgm:prSet presAssocID="{3D149F64-D6FB-43D7-9D85-DDE168E881B6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2E1784DB-F4EB-435B-A4B8-2CF46203C96C}" type="pres">
      <dgm:prSet presAssocID="{3D149F64-D6FB-43D7-9D85-DDE168E881B6}" presName="triangle1" presStyleLbl="node1" presStyleIdx="0" presStyleCnt="4" custScaleX="91545" custScaleY="7478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7F073CF-98C6-48B8-8207-26C59EF2B362}" type="pres">
      <dgm:prSet presAssocID="{3D149F64-D6FB-43D7-9D85-DDE168E881B6}" presName="triangle2" presStyleLbl="node1" presStyleIdx="1" presStyleCnt="4" custScaleX="122619" custScaleY="116700" custLinFactNeighborX="-6539" custLinFactNeighborY="661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FBE179D-4D5D-4496-9894-D36FDC052435}" type="pres">
      <dgm:prSet presAssocID="{3D149F64-D6FB-43D7-9D85-DDE168E881B6}" presName="triangle3" presStyleLbl="node1" presStyleIdx="2" presStyleCnt="4" custScaleX="117701" custScaleY="129470" custLinFactNeighborX="-817" custLinFactNeighborY="-106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31F0BA4-355E-43F7-8178-7E9BA608FEA9}" type="pres">
      <dgm:prSet presAssocID="{3D149F64-D6FB-43D7-9D85-DDE168E881B6}" presName="triangle4" presStyleLbl="node1" presStyleIdx="3" presStyleCnt="4" custScaleX="105441" custScaleY="118044" custLinFactNeighborX="2452" custLinFactNeighborY="464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9F4A7D0-EE64-42AB-A518-685322C5A1F7}" type="presOf" srcId="{71E68EE4-29BE-4C80-B96A-AE74222F6E28}" destId="{7FBE179D-4D5D-4496-9894-D36FDC052435}" srcOrd="0" destOrd="0" presId="urn:microsoft.com/office/officeart/2005/8/layout/pyramid4"/>
    <dgm:cxn modelId="{721AA23C-28A8-4246-90D7-120CE5128819}" srcId="{3D149F64-D6FB-43D7-9D85-DDE168E881B6}" destId="{71E68EE4-29BE-4C80-B96A-AE74222F6E28}" srcOrd="2" destOrd="0" parTransId="{FC3984E0-C461-40CD-BB65-F5C87067BA44}" sibTransId="{EFF1601D-9952-48A9-9132-F5A318CB5EBB}"/>
    <dgm:cxn modelId="{85C9A980-D7E2-4A89-9269-A0508C4E1BA1}" srcId="{3D149F64-D6FB-43D7-9D85-DDE168E881B6}" destId="{AA8F3EAC-5278-4EDA-B02B-E92F10998C07}" srcOrd="1" destOrd="0" parTransId="{B77D7E22-D708-419A-9E77-D002340BA33F}" sibTransId="{817CFA68-F74C-472F-AAD0-3E860B999662}"/>
    <dgm:cxn modelId="{8C0E63CE-A858-42A7-A99E-B4EF7A00827F}" srcId="{3D149F64-D6FB-43D7-9D85-DDE168E881B6}" destId="{55209143-0933-4C4B-9050-48B55042F737}" srcOrd="0" destOrd="0" parTransId="{CEE18C04-E27E-4D05-A1B1-36591F171B2F}" sibTransId="{D6D3DCE4-73B8-4520-8173-AEDE836F7F1C}"/>
    <dgm:cxn modelId="{85A88C0A-AACB-45CB-8850-73F79CF13C28}" type="presOf" srcId="{706B7559-C446-428A-B839-AD569EAF8C5D}" destId="{C31F0BA4-355E-43F7-8178-7E9BA608FEA9}" srcOrd="0" destOrd="0" presId="urn:microsoft.com/office/officeart/2005/8/layout/pyramid4"/>
    <dgm:cxn modelId="{3EC08890-A3AA-48D2-82BC-9C29DE929428}" srcId="{3D149F64-D6FB-43D7-9D85-DDE168E881B6}" destId="{706B7559-C446-428A-B839-AD569EAF8C5D}" srcOrd="3" destOrd="0" parTransId="{BF669D9F-7241-4D28-A368-76FB57BAAF6C}" sibTransId="{8684903E-4A7D-4076-B0A7-AF8743ECE486}"/>
    <dgm:cxn modelId="{3307D405-A393-41F0-BB63-32A9DD0C76FB}" type="presOf" srcId="{3D149F64-D6FB-43D7-9D85-DDE168E881B6}" destId="{F06080AF-1FE1-4D46-8BB5-4D1AEC4F7791}" srcOrd="0" destOrd="0" presId="urn:microsoft.com/office/officeart/2005/8/layout/pyramid4"/>
    <dgm:cxn modelId="{3C120EF4-A535-4288-BC52-B655E50B445C}" type="presOf" srcId="{55209143-0933-4C4B-9050-48B55042F737}" destId="{2E1784DB-F4EB-435B-A4B8-2CF46203C96C}" srcOrd="0" destOrd="0" presId="urn:microsoft.com/office/officeart/2005/8/layout/pyramid4"/>
    <dgm:cxn modelId="{C473F9DB-AAFD-4B4E-BAA8-2EF49420547F}" type="presOf" srcId="{AA8F3EAC-5278-4EDA-B02B-E92F10998C07}" destId="{C7F073CF-98C6-48B8-8207-26C59EF2B362}" srcOrd="0" destOrd="0" presId="urn:microsoft.com/office/officeart/2005/8/layout/pyramid4"/>
    <dgm:cxn modelId="{9D31DCEA-E792-4F39-9E1A-A394EF75355E}" type="presParOf" srcId="{F06080AF-1FE1-4D46-8BB5-4D1AEC4F7791}" destId="{2E1784DB-F4EB-435B-A4B8-2CF46203C96C}" srcOrd="0" destOrd="0" presId="urn:microsoft.com/office/officeart/2005/8/layout/pyramid4"/>
    <dgm:cxn modelId="{82E7C083-73C7-49AE-842C-8BB951023DBE}" type="presParOf" srcId="{F06080AF-1FE1-4D46-8BB5-4D1AEC4F7791}" destId="{C7F073CF-98C6-48B8-8207-26C59EF2B362}" srcOrd="1" destOrd="0" presId="urn:microsoft.com/office/officeart/2005/8/layout/pyramid4"/>
    <dgm:cxn modelId="{1D3F7EA9-BC46-47DF-BE2B-E6F7FB669009}" type="presParOf" srcId="{F06080AF-1FE1-4D46-8BB5-4D1AEC4F7791}" destId="{7FBE179D-4D5D-4496-9894-D36FDC052435}" srcOrd="2" destOrd="0" presId="urn:microsoft.com/office/officeart/2005/8/layout/pyramid4"/>
    <dgm:cxn modelId="{346F2D96-0FA7-48EF-BCB2-FA825203370A}" type="presParOf" srcId="{F06080AF-1FE1-4D46-8BB5-4D1AEC4F7791}" destId="{C31F0BA4-355E-43F7-8178-7E9BA608FEA9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F7034B-2F8A-4816-B327-1D8CDF49A472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4AAA5181-2C47-4C26-83D0-AC5D4B7681B5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Técnicas e instrumentos de evaluación</a:t>
          </a:r>
          <a:endParaRPr lang="es-MX" dirty="0">
            <a:solidFill>
              <a:schemeClr val="tx1"/>
            </a:solidFill>
          </a:endParaRPr>
        </a:p>
      </dgm:t>
    </dgm:pt>
    <dgm:pt modelId="{17AC7EBB-1A5B-419B-8B9B-FB4D53506087}" type="parTrans" cxnId="{793F1335-BA3C-4DDE-98DB-37043D19B7BC}">
      <dgm:prSet/>
      <dgm:spPr/>
      <dgm:t>
        <a:bodyPr/>
        <a:lstStyle/>
        <a:p>
          <a:endParaRPr lang="es-MX"/>
        </a:p>
      </dgm:t>
    </dgm:pt>
    <dgm:pt modelId="{3EF95CA0-7593-4BD9-B962-13CA11D7FECE}" type="sibTrans" cxnId="{793F1335-BA3C-4DDE-98DB-37043D19B7BC}">
      <dgm:prSet/>
      <dgm:spPr/>
      <dgm:t>
        <a:bodyPr/>
        <a:lstStyle/>
        <a:p>
          <a:endParaRPr lang="es-MX"/>
        </a:p>
      </dgm:t>
    </dgm:pt>
    <dgm:pt modelId="{271DD7D7-560D-405A-B40B-2BB06C3C606F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Cuestionarios</a:t>
          </a:r>
          <a:endParaRPr lang="es-MX" dirty="0">
            <a:solidFill>
              <a:schemeClr val="tx1"/>
            </a:solidFill>
          </a:endParaRPr>
        </a:p>
      </dgm:t>
    </dgm:pt>
    <dgm:pt modelId="{EF7E787B-861E-4DF2-95A0-0DD4C63A3C58}" type="parTrans" cxnId="{3BDBCD5C-2881-440A-8A49-44AB1CB6E2D4}">
      <dgm:prSet/>
      <dgm:spPr/>
      <dgm:t>
        <a:bodyPr/>
        <a:lstStyle/>
        <a:p>
          <a:endParaRPr lang="es-MX"/>
        </a:p>
      </dgm:t>
    </dgm:pt>
    <dgm:pt modelId="{344E96DA-9B24-4EEA-92A3-1CD37FCA224E}" type="sibTrans" cxnId="{3BDBCD5C-2881-440A-8A49-44AB1CB6E2D4}">
      <dgm:prSet/>
      <dgm:spPr/>
      <dgm:t>
        <a:bodyPr/>
        <a:lstStyle/>
        <a:p>
          <a:endParaRPr lang="es-MX"/>
        </a:p>
      </dgm:t>
    </dgm:pt>
    <dgm:pt modelId="{7CEED36B-F150-49EA-A056-FE18AE0D823B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Pruebas abiertas y cerradas</a:t>
          </a:r>
          <a:endParaRPr lang="es-MX" dirty="0">
            <a:solidFill>
              <a:schemeClr val="tx1"/>
            </a:solidFill>
          </a:endParaRPr>
        </a:p>
      </dgm:t>
    </dgm:pt>
    <dgm:pt modelId="{BB0DC4FA-5E17-43F9-9D74-AE9EB63F6EA0}" type="parTrans" cxnId="{780D4599-19C5-4776-952A-AD4ED8DC6DAC}">
      <dgm:prSet/>
      <dgm:spPr/>
      <dgm:t>
        <a:bodyPr/>
        <a:lstStyle/>
        <a:p>
          <a:endParaRPr lang="es-MX"/>
        </a:p>
      </dgm:t>
    </dgm:pt>
    <dgm:pt modelId="{22699E34-D7ED-4731-80FE-A69E265C5967}" type="sibTrans" cxnId="{780D4599-19C5-4776-952A-AD4ED8DC6DAC}">
      <dgm:prSet/>
      <dgm:spPr/>
      <dgm:t>
        <a:bodyPr/>
        <a:lstStyle/>
        <a:p>
          <a:endParaRPr lang="es-MX"/>
        </a:p>
      </dgm:t>
    </dgm:pt>
    <dgm:pt modelId="{3C7CDB1E-9CC3-467F-B3CA-F482D3308606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Pruebas de desempeño</a:t>
          </a:r>
          <a:endParaRPr lang="es-MX" dirty="0">
            <a:solidFill>
              <a:schemeClr val="tx1"/>
            </a:solidFill>
          </a:endParaRPr>
        </a:p>
      </dgm:t>
    </dgm:pt>
    <dgm:pt modelId="{56C52872-D9A1-49D6-A3F0-D8A111D94541}" type="parTrans" cxnId="{5777CCDB-FA61-4699-A195-F64F7DC09794}">
      <dgm:prSet/>
      <dgm:spPr/>
      <dgm:t>
        <a:bodyPr/>
        <a:lstStyle/>
        <a:p>
          <a:endParaRPr lang="es-MX"/>
        </a:p>
      </dgm:t>
    </dgm:pt>
    <dgm:pt modelId="{F3971EED-9CDA-4403-AA44-1E057E23FF93}" type="sibTrans" cxnId="{5777CCDB-FA61-4699-A195-F64F7DC09794}">
      <dgm:prSet/>
      <dgm:spPr/>
      <dgm:t>
        <a:bodyPr/>
        <a:lstStyle/>
        <a:p>
          <a:endParaRPr lang="es-MX"/>
        </a:p>
      </dgm:t>
    </dgm:pt>
    <dgm:pt modelId="{4FBAA5C3-0A47-4A38-B257-D5E958AD5D51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Portafolios</a:t>
          </a:r>
          <a:endParaRPr lang="es-MX" dirty="0">
            <a:solidFill>
              <a:schemeClr val="tx1"/>
            </a:solidFill>
          </a:endParaRPr>
        </a:p>
      </dgm:t>
    </dgm:pt>
    <dgm:pt modelId="{C270EF36-E324-46B7-8C31-90B8F408563B}" type="parTrans" cxnId="{CBC9BD29-88CC-470E-8070-8787C6377D3B}">
      <dgm:prSet/>
      <dgm:spPr/>
      <dgm:t>
        <a:bodyPr/>
        <a:lstStyle/>
        <a:p>
          <a:endParaRPr lang="es-MX"/>
        </a:p>
      </dgm:t>
    </dgm:pt>
    <dgm:pt modelId="{B0C47B11-D98B-4F4F-8825-B2311DE20DB9}" type="sibTrans" cxnId="{CBC9BD29-88CC-470E-8070-8787C6377D3B}">
      <dgm:prSet/>
      <dgm:spPr/>
      <dgm:t>
        <a:bodyPr/>
        <a:lstStyle/>
        <a:p>
          <a:endParaRPr lang="es-MX"/>
        </a:p>
      </dgm:t>
    </dgm:pt>
    <dgm:pt modelId="{90B2E9AA-289F-4D44-BA7B-972533678F89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Trabajos complejos (ensayos, monografías, tesinas, etc.)</a:t>
          </a:r>
          <a:endParaRPr lang="es-MX" dirty="0">
            <a:solidFill>
              <a:schemeClr val="tx1"/>
            </a:solidFill>
          </a:endParaRPr>
        </a:p>
      </dgm:t>
    </dgm:pt>
    <dgm:pt modelId="{56627375-5BB5-49CB-A278-058ACD10857C}" type="parTrans" cxnId="{F5A34BDC-B931-404D-A783-6323045FF982}">
      <dgm:prSet/>
      <dgm:spPr/>
      <dgm:t>
        <a:bodyPr/>
        <a:lstStyle/>
        <a:p>
          <a:endParaRPr lang="es-MX"/>
        </a:p>
      </dgm:t>
    </dgm:pt>
    <dgm:pt modelId="{FE572EF6-91C4-4886-A253-C3443AF12409}" type="sibTrans" cxnId="{F5A34BDC-B931-404D-A783-6323045FF982}">
      <dgm:prSet/>
      <dgm:spPr/>
    </dgm:pt>
    <dgm:pt modelId="{691B554E-790C-4232-9B35-FF9E5F0E5A14}" type="pres">
      <dgm:prSet presAssocID="{BCF7034B-2F8A-4816-B327-1D8CDF49A47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57BEC987-1878-4054-8E8E-C4CD717E8964}" type="pres">
      <dgm:prSet presAssocID="{4AAA5181-2C47-4C26-83D0-AC5D4B7681B5}" presName="centerShape" presStyleLbl="node0" presStyleIdx="0" presStyleCnt="1"/>
      <dgm:spPr/>
      <dgm:t>
        <a:bodyPr/>
        <a:lstStyle/>
        <a:p>
          <a:endParaRPr lang="es-MX"/>
        </a:p>
      </dgm:t>
    </dgm:pt>
    <dgm:pt modelId="{41A559F0-18D9-4AB0-9AD7-7A81F5B189AA}" type="pres">
      <dgm:prSet presAssocID="{EF7E787B-861E-4DF2-95A0-0DD4C63A3C58}" presName="parTrans" presStyleLbl="sibTrans2D1" presStyleIdx="0" presStyleCnt="5"/>
      <dgm:spPr/>
      <dgm:t>
        <a:bodyPr/>
        <a:lstStyle/>
        <a:p>
          <a:endParaRPr lang="es-MX"/>
        </a:p>
      </dgm:t>
    </dgm:pt>
    <dgm:pt modelId="{88A50612-4620-4C74-A06E-97994F31B3F5}" type="pres">
      <dgm:prSet presAssocID="{EF7E787B-861E-4DF2-95A0-0DD4C63A3C58}" presName="connectorText" presStyleLbl="sibTrans2D1" presStyleIdx="0" presStyleCnt="5"/>
      <dgm:spPr/>
      <dgm:t>
        <a:bodyPr/>
        <a:lstStyle/>
        <a:p>
          <a:endParaRPr lang="es-MX"/>
        </a:p>
      </dgm:t>
    </dgm:pt>
    <dgm:pt modelId="{E4FBC920-5E81-4B77-A570-69ECEFB6051A}" type="pres">
      <dgm:prSet presAssocID="{271DD7D7-560D-405A-B40B-2BB06C3C606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39C21A7-4AB2-4C2D-B7CD-F6123A3CA8D7}" type="pres">
      <dgm:prSet presAssocID="{BB0DC4FA-5E17-43F9-9D74-AE9EB63F6EA0}" presName="parTrans" presStyleLbl="sibTrans2D1" presStyleIdx="1" presStyleCnt="5"/>
      <dgm:spPr/>
      <dgm:t>
        <a:bodyPr/>
        <a:lstStyle/>
        <a:p>
          <a:endParaRPr lang="es-MX"/>
        </a:p>
      </dgm:t>
    </dgm:pt>
    <dgm:pt modelId="{F847959D-ED4D-416A-B0F3-13C98DCFE1C9}" type="pres">
      <dgm:prSet presAssocID="{BB0DC4FA-5E17-43F9-9D74-AE9EB63F6EA0}" presName="connectorText" presStyleLbl="sibTrans2D1" presStyleIdx="1" presStyleCnt="5"/>
      <dgm:spPr/>
      <dgm:t>
        <a:bodyPr/>
        <a:lstStyle/>
        <a:p>
          <a:endParaRPr lang="es-MX"/>
        </a:p>
      </dgm:t>
    </dgm:pt>
    <dgm:pt modelId="{639758C0-FBD8-497F-8204-05DC1ACF0DCF}" type="pres">
      <dgm:prSet presAssocID="{7CEED36B-F150-49EA-A056-FE18AE0D823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CE2C149-B499-454C-B5DE-2B9C7F2F108F}" type="pres">
      <dgm:prSet presAssocID="{56C52872-D9A1-49D6-A3F0-D8A111D94541}" presName="parTrans" presStyleLbl="sibTrans2D1" presStyleIdx="2" presStyleCnt="5"/>
      <dgm:spPr/>
      <dgm:t>
        <a:bodyPr/>
        <a:lstStyle/>
        <a:p>
          <a:endParaRPr lang="es-MX"/>
        </a:p>
      </dgm:t>
    </dgm:pt>
    <dgm:pt modelId="{4A2E71B0-6F1E-4EC9-8514-87F0CAB1A5B9}" type="pres">
      <dgm:prSet presAssocID="{56C52872-D9A1-49D6-A3F0-D8A111D94541}" presName="connectorText" presStyleLbl="sibTrans2D1" presStyleIdx="2" presStyleCnt="5"/>
      <dgm:spPr/>
      <dgm:t>
        <a:bodyPr/>
        <a:lstStyle/>
        <a:p>
          <a:endParaRPr lang="es-MX"/>
        </a:p>
      </dgm:t>
    </dgm:pt>
    <dgm:pt modelId="{3C8DDA88-5068-4A34-9C63-C7B9286617CA}" type="pres">
      <dgm:prSet presAssocID="{3C7CDB1E-9CC3-467F-B3CA-F482D330860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C1AF372-AF2C-4C38-90FB-4E81E008624A}" type="pres">
      <dgm:prSet presAssocID="{C270EF36-E324-46B7-8C31-90B8F408563B}" presName="parTrans" presStyleLbl="sibTrans2D1" presStyleIdx="3" presStyleCnt="5"/>
      <dgm:spPr/>
      <dgm:t>
        <a:bodyPr/>
        <a:lstStyle/>
        <a:p>
          <a:endParaRPr lang="es-MX"/>
        </a:p>
      </dgm:t>
    </dgm:pt>
    <dgm:pt modelId="{5D86498C-B46F-4403-947E-A8B0B80FBB3F}" type="pres">
      <dgm:prSet presAssocID="{C270EF36-E324-46B7-8C31-90B8F408563B}" presName="connectorText" presStyleLbl="sibTrans2D1" presStyleIdx="3" presStyleCnt="5"/>
      <dgm:spPr/>
      <dgm:t>
        <a:bodyPr/>
        <a:lstStyle/>
        <a:p>
          <a:endParaRPr lang="es-MX"/>
        </a:p>
      </dgm:t>
    </dgm:pt>
    <dgm:pt modelId="{7FB41C75-A8DA-4EE1-98F4-8FF79F0321A4}" type="pres">
      <dgm:prSet presAssocID="{4FBAA5C3-0A47-4A38-B257-D5E958AD5D5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AED954E-9D8D-438D-940E-9B900ED414F3}" type="pres">
      <dgm:prSet presAssocID="{56627375-5BB5-49CB-A278-058ACD10857C}" presName="parTrans" presStyleLbl="sibTrans2D1" presStyleIdx="4" presStyleCnt="5"/>
      <dgm:spPr/>
      <dgm:t>
        <a:bodyPr/>
        <a:lstStyle/>
        <a:p>
          <a:endParaRPr lang="es-MX"/>
        </a:p>
      </dgm:t>
    </dgm:pt>
    <dgm:pt modelId="{54E51FA0-F5F6-4953-A308-23792745A86B}" type="pres">
      <dgm:prSet presAssocID="{56627375-5BB5-49CB-A278-058ACD10857C}" presName="connectorText" presStyleLbl="sibTrans2D1" presStyleIdx="4" presStyleCnt="5"/>
      <dgm:spPr/>
      <dgm:t>
        <a:bodyPr/>
        <a:lstStyle/>
        <a:p>
          <a:endParaRPr lang="es-MX"/>
        </a:p>
      </dgm:t>
    </dgm:pt>
    <dgm:pt modelId="{951FC529-6D0C-43D8-A716-982842765D6F}" type="pres">
      <dgm:prSet presAssocID="{90B2E9AA-289F-4D44-BA7B-972533678F8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3D23823-E10C-4C85-957F-1ED9537A2034}" type="presOf" srcId="{C270EF36-E324-46B7-8C31-90B8F408563B}" destId="{6C1AF372-AF2C-4C38-90FB-4E81E008624A}" srcOrd="0" destOrd="0" presId="urn:microsoft.com/office/officeart/2005/8/layout/radial5"/>
    <dgm:cxn modelId="{3D46FD01-FE04-4DC0-BED4-BC295382570E}" type="presOf" srcId="{C270EF36-E324-46B7-8C31-90B8F408563B}" destId="{5D86498C-B46F-4403-947E-A8B0B80FBB3F}" srcOrd="1" destOrd="0" presId="urn:microsoft.com/office/officeart/2005/8/layout/radial5"/>
    <dgm:cxn modelId="{836AF8D5-2564-4460-9169-BE2C31CAA596}" type="presOf" srcId="{4FBAA5C3-0A47-4A38-B257-D5E958AD5D51}" destId="{7FB41C75-A8DA-4EE1-98F4-8FF79F0321A4}" srcOrd="0" destOrd="0" presId="urn:microsoft.com/office/officeart/2005/8/layout/radial5"/>
    <dgm:cxn modelId="{3BDBCD5C-2881-440A-8A49-44AB1CB6E2D4}" srcId="{4AAA5181-2C47-4C26-83D0-AC5D4B7681B5}" destId="{271DD7D7-560D-405A-B40B-2BB06C3C606F}" srcOrd="0" destOrd="0" parTransId="{EF7E787B-861E-4DF2-95A0-0DD4C63A3C58}" sibTransId="{344E96DA-9B24-4EEA-92A3-1CD37FCA224E}"/>
    <dgm:cxn modelId="{851A1936-5227-43EF-A683-369CD837882B}" type="presOf" srcId="{3C7CDB1E-9CC3-467F-B3CA-F482D3308606}" destId="{3C8DDA88-5068-4A34-9C63-C7B9286617CA}" srcOrd="0" destOrd="0" presId="urn:microsoft.com/office/officeart/2005/8/layout/radial5"/>
    <dgm:cxn modelId="{C27526DE-B8FB-4204-9EFE-907A0A7381FF}" type="presOf" srcId="{EF7E787B-861E-4DF2-95A0-0DD4C63A3C58}" destId="{41A559F0-18D9-4AB0-9AD7-7A81F5B189AA}" srcOrd="0" destOrd="0" presId="urn:microsoft.com/office/officeart/2005/8/layout/radial5"/>
    <dgm:cxn modelId="{C9887038-27BF-4736-90D0-B15FC6E2B7FE}" type="presOf" srcId="{271DD7D7-560D-405A-B40B-2BB06C3C606F}" destId="{E4FBC920-5E81-4B77-A570-69ECEFB6051A}" srcOrd="0" destOrd="0" presId="urn:microsoft.com/office/officeart/2005/8/layout/radial5"/>
    <dgm:cxn modelId="{EF3F8007-6996-4063-93BB-EFA9A64E8235}" type="presOf" srcId="{56C52872-D9A1-49D6-A3F0-D8A111D94541}" destId="{9CE2C149-B499-454C-B5DE-2B9C7F2F108F}" srcOrd="0" destOrd="0" presId="urn:microsoft.com/office/officeart/2005/8/layout/radial5"/>
    <dgm:cxn modelId="{09ABAE7B-1E15-4CE4-9FE8-C5B7561A7DD9}" type="presOf" srcId="{4AAA5181-2C47-4C26-83D0-AC5D4B7681B5}" destId="{57BEC987-1878-4054-8E8E-C4CD717E8964}" srcOrd="0" destOrd="0" presId="urn:microsoft.com/office/officeart/2005/8/layout/radial5"/>
    <dgm:cxn modelId="{820534F6-2DA1-4ADF-A6FF-E9E9B9475D08}" type="presOf" srcId="{BB0DC4FA-5E17-43F9-9D74-AE9EB63F6EA0}" destId="{F847959D-ED4D-416A-B0F3-13C98DCFE1C9}" srcOrd="1" destOrd="0" presId="urn:microsoft.com/office/officeart/2005/8/layout/radial5"/>
    <dgm:cxn modelId="{5809A073-E9D1-4E02-AC37-F1FD4724EB87}" type="presOf" srcId="{90B2E9AA-289F-4D44-BA7B-972533678F89}" destId="{951FC529-6D0C-43D8-A716-982842765D6F}" srcOrd="0" destOrd="0" presId="urn:microsoft.com/office/officeart/2005/8/layout/radial5"/>
    <dgm:cxn modelId="{A91DBF37-38E0-4237-B83B-F61544698FEF}" type="presOf" srcId="{EF7E787B-861E-4DF2-95A0-0DD4C63A3C58}" destId="{88A50612-4620-4C74-A06E-97994F31B3F5}" srcOrd="1" destOrd="0" presId="urn:microsoft.com/office/officeart/2005/8/layout/radial5"/>
    <dgm:cxn modelId="{07FBF5C2-2812-4B94-946F-320536070CBA}" type="presOf" srcId="{56C52872-D9A1-49D6-A3F0-D8A111D94541}" destId="{4A2E71B0-6F1E-4EC9-8514-87F0CAB1A5B9}" srcOrd="1" destOrd="0" presId="urn:microsoft.com/office/officeart/2005/8/layout/radial5"/>
    <dgm:cxn modelId="{234558B2-641F-425F-81D9-48FE831C4C4E}" type="presOf" srcId="{56627375-5BB5-49CB-A278-058ACD10857C}" destId="{54E51FA0-F5F6-4953-A308-23792745A86B}" srcOrd="1" destOrd="0" presId="urn:microsoft.com/office/officeart/2005/8/layout/radial5"/>
    <dgm:cxn modelId="{780D4599-19C5-4776-952A-AD4ED8DC6DAC}" srcId="{4AAA5181-2C47-4C26-83D0-AC5D4B7681B5}" destId="{7CEED36B-F150-49EA-A056-FE18AE0D823B}" srcOrd="1" destOrd="0" parTransId="{BB0DC4FA-5E17-43F9-9D74-AE9EB63F6EA0}" sibTransId="{22699E34-D7ED-4731-80FE-A69E265C5967}"/>
    <dgm:cxn modelId="{F5A34BDC-B931-404D-A783-6323045FF982}" srcId="{4AAA5181-2C47-4C26-83D0-AC5D4B7681B5}" destId="{90B2E9AA-289F-4D44-BA7B-972533678F89}" srcOrd="4" destOrd="0" parTransId="{56627375-5BB5-49CB-A278-058ACD10857C}" sibTransId="{FE572EF6-91C4-4886-A253-C3443AF12409}"/>
    <dgm:cxn modelId="{CBC9BD29-88CC-470E-8070-8787C6377D3B}" srcId="{4AAA5181-2C47-4C26-83D0-AC5D4B7681B5}" destId="{4FBAA5C3-0A47-4A38-B257-D5E958AD5D51}" srcOrd="3" destOrd="0" parTransId="{C270EF36-E324-46B7-8C31-90B8F408563B}" sibTransId="{B0C47B11-D98B-4F4F-8825-B2311DE20DB9}"/>
    <dgm:cxn modelId="{5777CCDB-FA61-4699-A195-F64F7DC09794}" srcId="{4AAA5181-2C47-4C26-83D0-AC5D4B7681B5}" destId="{3C7CDB1E-9CC3-467F-B3CA-F482D3308606}" srcOrd="2" destOrd="0" parTransId="{56C52872-D9A1-49D6-A3F0-D8A111D94541}" sibTransId="{F3971EED-9CDA-4403-AA44-1E057E23FF93}"/>
    <dgm:cxn modelId="{46E6070D-F7EA-45DD-BEA2-2987A16B5C15}" type="presOf" srcId="{BB0DC4FA-5E17-43F9-9D74-AE9EB63F6EA0}" destId="{F39C21A7-4AB2-4C2D-B7CD-F6123A3CA8D7}" srcOrd="0" destOrd="0" presId="urn:microsoft.com/office/officeart/2005/8/layout/radial5"/>
    <dgm:cxn modelId="{793F1335-BA3C-4DDE-98DB-37043D19B7BC}" srcId="{BCF7034B-2F8A-4816-B327-1D8CDF49A472}" destId="{4AAA5181-2C47-4C26-83D0-AC5D4B7681B5}" srcOrd="0" destOrd="0" parTransId="{17AC7EBB-1A5B-419B-8B9B-FB4D53506087}" sibTransId="{3EF95CA0-7593-4BD9-B962-13CA11D7FECE}"/>
    <dgm:cxn modelId="{363A0A56-3716-476F-9413-454B1E2AD29A}" type="presOf" srcId="{56627375-5BB5-49CB-A278-058ACD10857C}" destId="{6AED954E-9D8D-438D-940E-9B900ED414F3}" srcOrd="0" destOrd="0" presId="urn:microsoft.com/office/officeart/2005/8/layout/radial5"/>
    <dgm:cxn modelId="{A5319989-0D41-43F5-80A7-97CAFE469290}" type="presOf" srcId="{7CEED36B-F150-49EA-A056-FE18AE0D823B}" destId="{639758C0-FBD8-497F-8204-05DC1ACF0DCF}" srcOrd="0" destOrd="0" presId="urn:microsoft.com/office/officeart/2005/8/layout/radial5"/>
    <dgm:cxn modelId="{A374F723-4706-427B-900C-F75E29D65DC6}" type="presOf" srcId="{BCF7034B-2F8A-4816-B327-1D8CDF49A472}" destId="{691B554E-790C-4232-9B35-FF9E5F0E5A14}" srcOrd="0" destOrd="0" presId="urn:microsoft.com/office/officeart/2005/8/layout/radial5"/>
    <dgm:cxn modelId="{B6E65FC5-7C9F-4962-90E0-96847274C4E4}" type="presParOf" srcId="{691B554E-790C-4232-9B35-FF9E5F0E5A14}" destId="{57BEC987-1878-4054-8E8E-C4CD717E8964}" srcOrd="0" destOrd="0" presId="urn:microsoft.com/office/officeart/2005/8/layout/radial5"/>
    <dgm:cxn modelId="{EE63643B-7F74-43F6-B60F-729A35630836}" type="presParOf" srcId="{691B554E-790C-4232-9B35-FF9E5F0E5A14}" destId="{41A559F0-18D9-4AB0-9AD7-7A81F5B189AA}" srcOrd="1" destOrd="0" presId="urn:microsoft.com/office/officeart/2005/8/layout/radial5"/>
    <dgm:cxn modelId="{93D6AE01-7793-4428-8088-950D3FA4355C}" type="presParOf" srcId="{41A559F0-18D9-4AB0-9AD7-7A81F5B189AA}" destId="{88A50612-4620-4C74-A06E-97994F31B3F5}" srcOrd="0" destOrd="0" presId="urn:microsoft.com/office/officeart/2005/8/layout/radial5"/>
    <dgm:cxn modelId="{5F7052CD-0DD8-43B5-B139-AEF78E6DA291}" type="presParOf" srcId="{691B554E-790C-4232-9B35-FF9E5F0E5A14}" destId="{E4FBC920-5E81-4B77-A570-69ECEFB6051A}" srcOrd="2" destOrd="0" presId="urn:microsoft.com/office/officeart/2005/8/layout/radial5"/>
    <dgm:cxn modelId="{098BE36F-95BC-4AA3-973B-07B76B37E1DE}" type="presParOf" srcId="{691B554E-790C-4232-9B35-FF9E5F0E5A14}" destId="{F39C21A7-4AB2-4C2D-B7CD-F6123A3CA8D7}" srcOrd="3" destOrd="0" presId="urn:microsoft.com/office/officeart/2005/8/layout/radial5"/>
    <dgm:cxn modelId="{50A4918E-1963-40B5-9A07-AE358C9246A7}" type="presParOf" srcId="{F39C21A7-4AB2-4C2D-B7CD-F6123A3CA8D7}" destId="{F847959D-ED4D-416A-B0F3-13C98DCFE1C9}" srcOrd="0" destOrd="0" presId="urn:microsoft.com/office/officeart/2005/8/layout/radial5"/>
    <dgm:cxn modelId="{BFC9F92C-9582-4FBF-BEB1-2B58A79E8F47}" type="presParOf" srcId="{691B554E-790C-4232-9B35-FF9E5F0E5A14}" destId="{639758C0-FBD8-497F-8204-05DC1ACF0DCF}" srcOrd="4" destOrd="0" presId="urn:microsoft.com/office/officeart/2005/8/layout/radial5"/>
    <dgm:cxn modelId="{F57663E1-A0FC-4D65-B532-67CEF6D55B79}" type="presParOf" srcId="{691B554E-790C-4232-9B35-FF9E5F0E5A14}" destId="{9CE2C149-B499-454C-B5DE-2B9C7F2F108F}" srcOrd="5" destOrd="0" presId="urn:microsoft.com/office/officeart/2005/8/layout/radial5"/>
    <dgm:cxn modelId="{E780B36C-EB9C-4601-8E95-E43B24D94B72}" type="presParOf" srcId="{9CE2C149-B499-454C-B5DE-2B9C7F2F108F}" destId="{4A2E71B0-6F1E-4EC9-8514-87F0CAB1A5B9}" srcOrd="0" destOrd="0" presId="urn:microsoft.com/office/officeart/2005/8/layout/radial5"/>
    <dgm:cxn modelId="{360FC020-2DCA-4770-9B3F-F27270421950}" type="presParOf" srcId="{691B554E-790C-4232-9B35-FF9E5F0E5A14}" destId="{3C8DDA88-5068-4A34-9C63-C7B9286617CA}" srcOrd="6" destOrd="0" presId="urn:microsoft.com/office/officeart/2005/8/layout/radial5"/>
    <dgm:cxn modelId="{50CA457E-E39D-4706-9588-8BF5DA4D5117}" type="presParOf" srcId="{691B554E-790C-4232-9B35-FF9E5F0E5A14}" destId="{6C1AF372-AF2C-4C38-90FB-4E81E008624A}" srcOrd="7" destOrd="0" presId="urn:microsoft.com/office/officeart/2005/8/layout/radial5"/>
    <dgm:cxn modelId="{72E4C48C-73D9-43BB-BD15-FB6C154141B2}" type="presParOf" srcId="{6C1AF372-AF2C-4C38-90FB-4E81E008624A}" destId="{5D86498C-B46F-4403-947E-A8B0B80FBB3F}" srcOrd="0" destOrd="0" presId="urn:microsoft.com/office/officeart/2005/8/layout/radial5"/>
    <dgm:cxn modelId="{74582A6C-79C1-4EC9-91D5-0FAE74EFDFBE}" type="presParOf" srcId="{691B554E-790C-4232-9B35-FF9E5F0E5A14}" destId="{7FB41C75-A8DA-4EE1-98F4-8FF79F0321A4}" srcOrd="8" destOrd="0" presId="urn:microsoft.com/office/officeart/2005/8/layout/radial5"/>
    <dgm:cxn modelId="{724F2D9D-1F0D-4217-93B2-2BD6F6D22A9E}" type="presParOf" srcId="{691B554E-790C-4232-9B35-FF9E5F0E5A14}" destId="{6AED954E-9D8D-438D-940E-9B900ED414F3}" srcOrd="9" destOrd="0" presId="urn:microsoft.com/office/officeart/2005/8/layout/radial5"/>
    <dgm:cxn modelId="{F67E6F58-891B-4E69-AC0C-34678B915360}" type="presParOf" srcId="{6AED954E-9D8D-438D-940E-9B900ED414F3}" destId="{54E51FA0-F5F6-4953-A308-23792745A86B}" srcOrd="0" destOrd="0" presId="urn:microsoft.com/office/officeart/2005/8/layout/radial5"/>
    <dgm:cxn modelId="{14BDFEBF-BEE3-4042-B580-CD3F87A20879}" type="presParOf" srcId="{691B554E-790C-4232-9B35-FF9E5F0E5A14}" destId="{951FC529-6D0C-43D8-A716-982842765D6F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E33E6C-947E-4485-978F-C17DF06C23DB}">
      <dsp:nvSpPr>
        <dsp:cNvPr id="0" name=""/>
        <dsp:cNvSpPr/>
      </dsp:nvSpPr>
      <dsp:spPr>
        <a:xfrm>
          <a:off x="0" y="23632"/>
          <a:ext cx="8586247" cy="1449822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00800" h="1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5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Evaluación formativa</a:t>
          </a:r>
          <a:endParaRPr lang="es-MX" sz="650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0" y="23632"/>
        <a:ext cx="8586247" cy="1449822"/>
      </dsp:txXfrm>
    </dsp:sp>
    <dsp:sp modelId="{47B3406F-42DE-4B34-B908-338794C98139}">
      <dsp:nvSpPr>
        <dsp:cNvPr id="0" name=""/>
        <dsp:cNvSpPr/>
      </dsp:nvSpPr>
      <dsp:spPr>
        <a:xfrm>
          <a:off x="3039" y="1449822"/>
          <a:ext cx="1547243" cy="304462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Qué es</a:t>
          </a:r>
          <a:r>
            <a:rPr lang="es-MX" sz="1100" b="1" kern="1200" dirty="0" smtClean="0">
              <a:solidFill>
                <a:schemeClr val="tx1"/>
              </a:solidFill>
            </a:rPr>
            <a:t>?             </a:t>
          </a:r>
          <a:r>
            <a:rPr lang="es-MX" sz="1100" kern="1200" dirty="0" smtClean="0">
              <a:solidFill>
                <a:schemeClr val="tx1"/>
              </a:solidFill>
            </a:rPr>
            <a:t>“El proceso que permite obtener evidencias, elaborar juicios y brindar retroalimentación sobre los logros de aprendizaje de los alumnos a lo largo de su formación; por tanto, es parte constitutiva de la enseñanza y del aprendizaje</a:t>
          </a:r>
          <a:r>
            <a:rPr lang="es-MX" sz="1100" kern="1200" dirty="0" smtClean="0"/>
            <a:t>” </a:t>
          </a:r>
          <a:r>
            <a:rPr lang="es-MX" sz="11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  </a:t>
          </a:r>
          <a:endParaRPr lang="es-MX" sz="11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3039" y="1449822"/>
        <a:ext cx="1547243" cy="3044626"/>
      </dsp:txXfrm>
    </dsp:sp>
    <dsp:sp modelId="{D8173045-5307-42B2-8D7A-FE180400958B}">
      <dsp:nvSpPr>
        <dsp:cNvPr id="0" name=""/>
        <dsp:cNvSpPr/>
      </dsp:nvSpPr>
      <dsp:spPr>
        <a:xfrm>
          <a:off x="1550282" y="1449822"/>
          <a:ext cx="1406584" cy="304462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Qué características tiene? </a:t>
          </a:r>
          <a:r>
            <a:rPr lang="es-MX" sz="11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Se basa en evaluar el aprendizaje y no al alumno, por ello debe ser Participativa, Clara y Contextualizada, Empodera a los estudiantes</a:t>
          </a:r>
          <a:endParaRPr lang="es-MX" sz="11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1550282" y="1449822"/>
        <a:ext cx="1406584" cy="3044626"/>
      </dsp:txXfrm>
    </dsp:sp>
    <dsp:sp modelId="{03852FDD-F448-4667-A84E-4EF05C9F53B1}">
      <dsp:nvSpPr>
        <dsp:cNvPr id="0" name=""/>
        <dsp:cNvSpPr/>
      </dsp:nvSpPr>
      <dsp:spPr>
        <a:xfrm>
          <a:off x="2956867" y="1449822"/>
          <a:ext cx="1406584" cy="304462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Quién la puede llevar a cabo o implementar ?  </a:t>
          </a:r>
          <a:r>
            <a:rPr lang="es-MX" sz="11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El docente frente al grupo es el encargado de evaluar los aprendizajes de los alumnos</a:t>
          </a:r>
          <a:endParaRPr lang="es-MX" sz="11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2956867" y="1449822"/>
        <a:ext cx="1406584" cy="3044626"/>
      </dsp:txXfrm>
    </dsp:sp>
    <dsp:sp modelId="{7E7F3EEC-9F2A-4CB8-8FA6-D53FF94EA957}">
      <dsp:nvSpPr>
        <dsp:cNvPr id="0" name=""/>
        <dsp:cNvSpPr/>
      </dsp:nvSpPr>
      <dsp:spPr>
        <a:xfrm>
          <a:off x="4363452" y="1449822"/>
          <a:ext cx="1406584" cy="304462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En qué momento se utiliza       </a:t>
          </a:r>
          <a:r>
            <a:rPr lang="es-MX" sz="11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La evaluación es un proceso cíclico que se lleva a cabo de manera sistemática, y consiste en tres grandes fases, Inicial (diagnóstica), de proceso y  final. </a:t>
          </a:r>
          <a:endParaRPr lang="es-MX" sz="11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4363452" y="1449822"/>
        <a:ext cx="1406584" cy="3044626"/>
      </dsp:txXfrm>
    </dsp:sp>
    <dsp:sp modelId="{F211FE4D-3EB3-4CAB-8CA0-05043CC0197F}">
      <dsp:nvSpPr>
        <dsp:cNvPr id="0" name=""/>
        <dsp:cNvSpPr/>
      </dsp:nvSpPr>
      <dsp:spPr>
        <a:xfrm>
          <a:off x="5770037" y="1449822"/>
          <a:ext cx="1406584" cy="304462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Para que fines se utiliza </a:t>
          </a:r>
          <a:r>
            <a:rPr lang="es-MX" sz="11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Para realizar un trabajo dinámico, en el que se incorpora la toma de decisiones con base en el juicio del experto docente y el conocimiento por el contacto diario con sus alumnos, así como las evidencias recolectadas </a:t>
          </a:r>
          <a:endParaRPr lang="es-MX" sz="11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770037" y="1449822"/>
        <a:ext cx="1406584" cy="3044626"/>
      </dsp:txXfrm>
    </dsp:sp>
    <dsp:sp modelId="{8DCB1BE1-85E0-47CD-ADC1-5BDF59E65317}">
      <dsp:nvSpPr>
        <dsp:cNvPr id="0" name=""/>
        <dsp:cNvSpPr/>
      </dsp:nvSpPr>
      <dsp:spPr>
        <a:xfrm>
          <a:off x="7176622" y="1449822"/>
          <a:ext cx="1406584" cy="304462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Qué técnicas e instrumentos de evaluación tiene? </a:t>
          </a:r>
          <a:r>
            <a:rPr lang="es-MX" sz="11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Las modalidades de evaluación son: Interactiva, retroactiva y proactiva. Las técnicas e instrumentos son: </a:t>
          </a:r>
          <a:r>
            <a:rPr lang="es-MX" sz="1100" i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Informales</a:t>
          </a:r>
          <a:r>
            <a:rPr lang="es-MX" sz="11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; como la observación de trabajo individual, </a:t>
          </a:r>
          <a:r>
            <a:rPr lang="es-MX" sz="1100" i="1" kern="1200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Semiformale</a:t>
          </a:r>
          <a:r>
            <a:rPr lang="es-MX" sz="1100" kern="1200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s</a:t>
          </a:r>
          <a:r>
            <a:rPr lang="es-MX" sz="11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, como la producción de textos o realización de ejercicios, y </a:t>
          </a:r>
          <a:r>
            <a:rPr lang="es-MX" sz="1100" i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Formales</a:t>
          </a:r>
          <a:r>
            <a:rPr lang="es-MX" sz="11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, exámenes, mapas conceptuales. </a:t>
          </a:r>
          <a:endParaRPr lang="es-MX" sz="11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7176622" y="1449822"/>
        <a:ext cx="1406584" cy="3044626"/>
      </dsp:txXfrm>
    </dsp:sp>
    <dsp:sp modelId="{1B2252BD-B1DB-425B-B29C-4BD46447A1D5}">
      <dsp:nvSpPr>
        <dsp:cNvPr id="0" name=""/>
        <dsp:cNvSpPr/>
      </dsp:nvSpPr>
      <dsp:spPr>
        <a:xfrm>
          <a:off x="0" y="4494448"/>
          <a:ext cx="8586247" cy="338291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00800" h="1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1784DB-F4EB-435B-A4B8-2CF46203C96C}">
      <dsp:nvSpPr>
        <dsp:cNvPr id="0" name=""/>
        <dsp:cNvSpPr/>
      </dsp:nvSpPr>
      <dsp:spPr>
        <a:xfrm>
          <a:off x="3505289" y="-27382"/>
          <a:ext cx="2354308" cy="192338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b="1" kern="1200" dirty="0" smtClean="0">
              <a:solidFill>
                <a:schemeClr val="tx1"/>
              </a:solidFill>
            </a:rPr>
            <a:t>¿Qué es? </a:t>
          </a:r>
          <a:r>
            <a:rPr lang="es-MX" sz="900" kern="1200" dirty="0" smtClean="0">
              <a:solidFill>
                <a:schemeClr val="tx1"/>
              </a:solidFill>
            </a:rPr>
            <a:t>Evaluación más conocida, que se realiza de manera tradicional para asignar una calificación</a:t>
          </a:r>
          <a:endParaRPr lang="es-MX" sz="900" kern="1200" dirty="0">
            <a:solidFill>
              <a:schemeClr val="tx1"/>
            </a:solidFill>
          </a:endParaRPr>
        </a:p>
      </dsp:txBody>
      <dsp:txXfrm>
        <a:off x="4093866" y="934311"/>
        <a:ext cx="1177154" cy="961693"/>
      </dsp:txXfrm>
    </dsp:sp>
    <dsp:sp modelId="{C7F073CF-98C6-48B8-8207-26C59EF2B362}">
      <dsp:nvSpPr>
        <dsp:cNvPr id="0" name=""/>
        <dsp:cNvSpPr/>
      </dsp:nvSpPr>
      <dsp:spPr>
        <a:xfrm>
          <a:off x="1651675" y="2142267"/>
          <a:ext cx="3153454" cy="300123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u="sng" kern="1200" dirty="0" smtClean="0">
              <a:solidFill>
                <a:schemeClr val="tx1"/>
              </a:solidFill>
            </a:rPr>
            <a:t>Características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>
              <a:solidFill>
                <a:schemeClr val="tx1"/>
              </a:solidFill>
            </a:rPr>
            <a:t>El resultado debe ser comparado con elementos de referencia.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>
              <a:solidFill>
                <a:schemeClr val="tx1"/>
              </a:solidFill>
            </a:rPr>
            <a:t>Define la acreditación de un curso ó un grado.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>
              <a:solidFill>
                <a:schemeClr val="tx1"/>
              </a:solidFill>
            </a:rPr>
            <a:t>Enfatiza la amplitud y profundidad de los aprendizajes logrados, así como su funcionalidad y flexibilidad.</a:t>
          </a:r>
        </a:p>
      </dsp:txBody>
      <dsp:txXfrm>
        <a:off x="2440039" y="3642883"/>
        <a:ext cx="1576727" cy="1500616"/>
      </dsp:txXfrm>
    </dsp:sp>
    <dsp:sp modelId="{7FBE179D-4D5D-4496-9894-D36FDC052435}">
      <dsp:nvSpPr>
        <dsp:cNvPr id="0" name=""/>
        <dsp:cNvSpPr/>
      </dsp:nvSpPr>
      <dsp:spPr>
        <a:xfrm rot="10800000">
          <a:off x="3147944" y="1813848"/>
          <a:ext cx="3026975" cy="3329644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1" kern="1200" dirty="0" smtClean="0">
              <a:solidFill>
                <a:schemeClr val="tx1"/>
              </a:solidFill>
            </a:rPr>
            <a:t>¿</a:t>
          </a:r>
          <a:r>
            <a:rPr lang="es-MX" sz="900" b="1" kern="1200" dirty="0" smtClean="0">
              <a:solidFill>
                <a:schemeClr val="tx1"/>
              </a:solidFill>
            </a:rPr>
            <a:t>Quién la realiza? </a:t>
          </a:r>
          <a:r>
            <a:rPr lang="es-MX" sz="900" kern="1200" dirty="0" smtClean="0">
              <a:solidFill>
                <a:schemeClr val="tx1"/>
              </a:solidFill>
            </a:rPr>
            <a:t>Es diseñada por el profesor, sin embargo, se propone que haya una participación de los alumnos en la realización de una autoevaluación guiada por el docente).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900" kern="1200" dirty="0" smtClean="0">
            <a:solidFill>
              <a:schemeClr val="tx1"/>
            </a:solidFill>
          </a:endParaRP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b="1" kern="1200" dirty="0" smtClean="0">
              <a:solidFill>
                <a:schemeClr val="tx1"/>
              </a:solidFill>
            </a:rPr>
            <a:t>¿Cuándo?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>
              <a:solidFill>
                <a:schemeClr val="tx1"/>
              </a:solidFill>
            </a:rPr>
            <a:t>Al final de un ciclo escolar, periodo ó grado académico.</a:t>
          </a:r>
          <a:endParaRPr lang="es-MX" sz="900" kern="1200" dirty="0">
            <a:solidFill>
              <a:schemeClr val="tx1"/>
            </a:solidFill>
          </a:endParaRPr>
        </a:p>
      </dsp:txBody>
      <dsp:txXfrm rot="10800000">
        <a:off x="3904688" y="1813848"/>
        <a:ext cx="1513487" cy="1664822"/>
      </dsp:txXfrm>
    </dsp:sp>
    <dsp:sp modelId="{C31F0BA4-355E-43F7-8178-7E9BA608FEA9}">
      <dsp:nvSpPr>
        <dsp:cNvPr id="0" name=""/>
        <dsp:cNvSpPr/>
      </dsp:nvSpPr>
      <dsp:spPr>
        <a:xfrm>
          <a:off x="4675538" y="2107697"/>
          <a:ext cx="2711678" cy="303579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u="sng" kern="1200" dirty="0" smtClean="0">
              <a:solidFill>
                <a:schemeClr val="tx1"/>
              </a:solidFill>
            </a:rPr>
            <a:t>Fines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>
              <a:solidFill>
                <a:schemeClr val="tx1"/>
              </a:solidFill>
            </a:rPr>
            <a:t>Establece sí los aprendizajes fueron alcanzados.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>
              <a:solidFill>
                <a:schemeClr val="tx1"/>
              </a:solidFill>
            </a:rPr>
            <a:t>Deriva conclusiones sobre la eficacia de las estrategias pedagógicas, promoviendo su mejora.</a:t>
          </a:r>
          <a:endParaRPr lang="es-MX" sz="8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800" kern="1200" dirty="0" smtClean="0">
              <a:solidFill>
                <a:schemeClr val="tx1"/>
              </a:solidFill>
            </a:rPr>
            <a:t>Avala el grado de conocimiento y la adquisición de habilidades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700" kern="1200" dirty="0" smtClean="0"/>
        </a:p>
      </dsp:txBody>
      <dsp:txXfrm>
        <a:off x="5353458" y="3625595"/>
        <a:ext cx="1355839" cy="15178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BEC987-1878-4054-8E8E-C4CD717E8964}">
      <dsp:nvSpPr>
        <dsp:cNvPr id="0" name=""/>
        <dsp:cNvSpPr/>
      </dsp:nvSpPr>
      <dsp:spPr>
        <a:xfrm>
          <a:off x="3844230" y="2038452"/>
          <a:ext cx="1455539" cy="14555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>
              <a:solidFill>
                <a:schemeClr val="tx1"/>
              </a:solidFill>
            </a:rPr>
            <a:t>Técnicas e instrumentos de evaluación</a:t>
          </a:r>
          <a:endParaRPr lang="es-MX" sz="1300" kern="1200" dirty="0">
            <a:solidFill>
              <a:schemeClr val="tx1"/>
            </a:solidFill>
          </a:endParaRPr>
        </a:p>
      </dsp:txBody>
      <dsp:txXfrm>
        <a:off x="4057389" y="2251611"/>
        <a:ext cx="1029221" cy="1029221"/>
      </dsp:txXfrm>
    </dsp:sp>
    <dsp:sp modelId="{41A559F0-18D9-4AB0-9AD7-7A81F5B189AA}">
      <dsp:nvSpPr>
        <dsp:cNvPr id="0" name=""/>
        <dsp:cNvSpPr/>
      </dsp:nvSpPr>
      <dsp:spPr>
        <a:xfrm rot="16200000">
          <a:off x="4418034" y="1509225"/>
          <a:ext cx="307930" cy="4948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/>
        </a:p>
      </dsp:txBody>
      <dsp:txXfrm>
        <a:off x="4464224" y="1654392"/>
        <a:ext cx="215551" cy="296929"/>
      </dsp:txXfrm>
    </dsp:sp>
    <dsp:sp modelId="{E4FBC920-5E81-4B77-A570-69ECEFB6051A}">
      <dsp:nvSpPr>
        <dsp:cNvPr id="0" name=""/>
        <dsp:cNvSpPr/>
      </dsp:nvSpPr>
      <dsp:spPr>
        <a:xfrm>
          <a:off x="3844230" y="1913"/>
          <a:ext cx="1455539" cy="14555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solidFill>
                <a:schemeClr val="tx1"/>
              </a:solidFill>
            </a:rPr>
            <a:t>Cuestionarios</a:t>
          </a:r>
          <a:endParaRPr lang="es-MX" sz="1200" kern="1200" dirty="0">
            <a:solidFill>
              <a:schemeClr val="tx1"/>
            </a:solidFill>
          </a:endParaRPr>
        </a:p>
      </dsp:txBody>
      <dsp:txXfrm>
        <a:off x="4057389" y="215072"/>
        <a:ext cx="1029221" cy="1029221"/>
      </dsp:txXfrm>
    </dsp:sp>
    <dsp:sp modelId="{F39C21A7-4AB2-4C2D-B7CD-F6123A3CA8D7}">
      <dsp:nvSpPr>
        <dsp:cNvPr id="0" name=""/>
        <dsp:cNvSpPr/>
      </dsp:nvSpPr>
      <dsp:spPr>
        <a:xfrm rot="20520000">
          <a:off x="5378178" y="2206810"/>
          <a:ext cx="307930" cy="4948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/>
        </a:p>
      </dsp:txBody>
      <dsp:txXfrm>
        <a:off x="5380439" y="2320060"/>
        <a:ext cx="215551" cy="296929"/>
      </dsp:txXfrm>
    </dsp:sp>
    <dsp:sp modelId="{639758C0-FBD8-497F-8204-05DC1ACF0DCF}">
      <dsp:nvSpPr>
        <dsp:cNvPr id="0" name=""/>
        <dsp:cNvSpPr/>
      </dsp:nvSpPr>
      <dsp:spPr>
        <a:xfrm>
          <a:off x="5781094" y="1409127"/>
          <a:ext cx="1455539" cy="14555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solidFill>
                <a:schemeClr val="tx1"/>
              </a:solidFill>
            </a:rPr>
            <a:t>Pruebas abiertas y cerradas</a:t>
          </a:r>
          <a:endParaRPr lang="es-MX" sz="1200" kern="1200" dirty="0">
            <a:solidFill>
              <a:schemeClr val="tx1"/>
            </a:solidFill>
          </a:endParaRPr>
        </a:p>
      </dsp:txBody>
      <dsp:txXfrm>
        <a:off x="5994253" y="1622286"/>
        <a:ext cx="1029221" cy="1029221"/>
      </dsp:txXfrm>
    </dsp:sp>
    <dsp:sp modelId="{9CE2C149-B499-454C-B5DE-2B9C7F2F108F}">
      <dsp:nvSpPr>
        <dsp:cNvPr id="0" name=""/>
        <dsp:cNvSpPr/>
      </dsp:nvSpPr>
      <dsp:spPr>
        <a:xfrm rot="3240000">
          <a:off x="5011436" y="3335527"/>
          <a:ext cx="307930" cy="4948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/>
        </a:p>
      </dsp:txBody>
      <dsp:txXfrm>
        <a:off x="5030476" y="3397136"/>
        <a:ext cx="215551" cy="296929"/>
      </dsp:txXfrm>
    </dsp:sp>
    <dsp:sp modelId="{3C8DDA88-5068-4A34-9C63-C7B9286617CA}">
      <dsp:nvSpPr>
        <dsp:cNvPr id="0" name=""/>
        <dsp:cNvSpPr/>
      </dsp:nvSpPr>
      <dsp:spPr>
        <a:xfrm>
          <a:off x="5041278" y="3686047"/>
          <a:ext cx="1455539" cy="14555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solidFill>
                <a:schemeClr val="tx1"/>
              </a:solidFill>
            </a:rPr>
            <a:t>Pruebas de desempeño</a:t>
          </a:r>
          <a:endParaRPr lang="es-MX" sz="1200" kern="1200" dirty="0">
            <a:solidFill>
              <a:schemeClr val="tx1"/>
            </a:solidFill>
          </a:endParaRPr>
        </a:p>
      </dsp:txBody>
      <dsp:txXfrm>
        <a:off x="5254437" y="3899206"/>
        <a:ext cx="1029221" cy="1029221"/>
      </dsp:txXfrm>
    </dsp:sp>
    <dsp:sp modelId="{6C1AF372-AF2C-4C38-90FB-4E81E008624A}">
      <dsp:nvSpPr>
        <dsp:cNvPr id="0" name=""/>
        <dsp:cNvSpPr/>
      </dsp:nvSpPr>
      <dsp:spPr>
        <a:xfrm rot="7560000">
          <a:off x="3824633" y="3335527"/>
          <a:ext cx="307930" cy="4948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/>
        </a:p>
      </dsp:txBody>
      <dsp:txXfrm rot="10800000">
        <a:off x="3897972" y="3397136"/>
        <a:ext cx="215551" cy="296929"/>
      </dsp:txXfrm>
    </dsp:sp>
    <dsp:sp modelId="{7FB41C75-A8DA-4EE1-98F4-8FF79F0321A4}">
      <dsp:nvSpPr>
        <dsp:cNvPr id="0" name=""/>
        <dsp:cNvSpPr/>
      </dsp:nvSpPr>
      <dsp:spPr>
        <a:xfrm>
          <a:off x="2647182" y="3686047"/>
          <a:ext cx="1455539" cy="14555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solidFill>
                <a:schemeClr val="tx1"/>
              </a:solidFill>
            </a:rPr>
            <a:t>Portafolios</a:t>
          </a:r>
          <a:endParaRPr lang="es-MX" sz="1200" kern="1200" dirty="0">
            <a:solidFill>
              <a:schemeClr val="tx1"/>
            </a:solidFill>
          </a:endParaRPr>
        </a:p>
      </dsp:txBody>
      <dsp:txXfrm>
        <a:off x="2860341" y="3899206"/>
        <a:ext cx="1029221" cy="1029221"/>
      </dsp:txXfrm>
    </dsp:sp>
    <dsp:sp modelId="{6AED954E-9D8D-438D-940E-9B900ED414F3}">
      <dsp:nvSpPr>
        <dsp:cNvPr id="0" name=""/>
        <dsp:cNvSpPr/>
      </dsp:nvSpPr>
      <dsp:spPr>
        <a:xfrm rot="11880000">
          <a:off x="3457891" y="2206810"/>
          <a:ext cx="307930" cy="4948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/>
        </a:p>
      </dsp:txBody>
      <dsp:txXfrm rot="10800000">
        <a:off x="3548009" y="2320060"/>
        <a:ext cx="215551" cy="296929"/>
      </dsp:txXfrm>
    </dsp:sp>
    <dsp:sp modelId="{951FC529-6D0C-43D8-A716-982842765D6F}">
      <dsp:nvSpPr>
        <dsp:cNvPr id="0" name=""/>
        <dsp:cNvSpPr/>
      </dsp:nvSpPr>
      <dsp:spPr>
        <a:xfrm>
          <a:off x="1907366" y="1409127"/>
          <a:ext cx="1455539" cy="14555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solidFill>
                <a:schemeClr val="tx1"/>
              </a:solidFill>
            </a:rPr>
            <a:t>Trabajos complejos (ensayos, monografías, tesinas, etc.)</a:t>
          </a:r>
          <a:endParaRPr lang="es-MX" sz="1200" kern="1200" dirty="0">
            <a:solidFill>
              <a:schemeClr val="tx1"/>
            </a:solidFill>
          </a:endParaRPr>
        </a:p>
      </dsp:txBody>
      <dsp:txXfrm>
        <a:off x="2120525" y="1622286"/>
        <a:ext cx="1029221" cy="10292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0267906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69865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24575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87715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463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59601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742472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538349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50745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80963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s" sz="100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‹Nº›</a:t>
            </a:fld>
            <a:endParaRPr lang="es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326550"/>
            <a:ext cx="8992374" cy="547005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Shape 75"/>
          <p:cNvSpPr txBox="1"/>
          <p:nvPr/>
        </p:nvSpPr>
        <p:spPr>
          <a:xfrm>
            <a:off x="1533750" y="1552615"/>
            <a:ext cx="6076500" cy="116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" sz="2400" b="1" dirty="0"/>
              <a:t>PROYECT</a:t>
            </a:r>
            <a:r>
              <a:rPr lang="es-MX" sz="2400" b="1" dirty="0"/>
              <a:t>O</a:t>
            </a:r>
            <a:r>
              <a:rPr lang="es" sz="2400" b="1" dirty="0"/>
              <a:t> </a:t>
            </a:r>
            <a:r>
              <a:rPr lang="es" sz="2400" b="1" dirty="0" smtClean="0"/>
              <a:t>CONEXIONES</a:t>
            </a:r>
          </a:p>
          <a:p>
            <a:pPr lvl="0" algn="ctr">
              <a:spcBef>
                <a:spcPts val="0"/>
              </a:spcBef>
              <a:buNone/>
            </a:pPr>
            <a:endParaRPr lang="es" sz="2400" b="1" dirty="0"/>
          </a:p>
          <a:p>
            <a:pPr lvl="0" algn="ctr">
              <a:spcBef>
                <a:spcPts val="0"/>
              </a:spcBef>
              <a:buNone/>
            </a:pPr>
            <a:r>
              <a:rPr lang="es" sz="2400" b="1" dirty="0" smtClean="0"/>
              <a:t>TERCERA </a:t>
            </a:r>
            <a:r>
              <a:rPr lang="es" sz="2400" b="1" dirty="0"/>
              <a:t>REUNIÓN DE TRABAJO </a:t>
            </a:r>
          </a:p>
          <a:p>
            <a:pPr lvl="0" algn="ctr">
              <a:spcBef>
                <a:spcPts val="0"/>
              </a:spcBef>
              <a:buNone/>
            </a:pPr>
            <a:endParaRPr sz="2400" b="1" dirty="0"/>
          </a:p>
        </p:txBody>
      </p:sp>
    </p:spTree>
    <p:extLst>
      <p:ext uri="{BB962C8B-B14F-4D97-AF65-F5344CB8AC3E}">
        <p14:creationId xmlns:p14="http://schemas.microsoft.com/office/powerpoint/2010/main" val="3666697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/>
        </p:nvGraphicFramePr>
        <p:xfrm>
          <a:off x="0" y="0"/>
          <a:ext cx="9144000" cy="514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/>
        </p:nvGraphicFramePr>
        <p:xfrm>
          <a:off x="0" y="0"/>
          <a:ext cx="9144000" cy="514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103477"/>
              </p:ext>
            </p:extLst>
          </p:nvPr>
        </p:nvGraphicFramePr>
        <p:xfrm>
          <a:off x="561975" y="552714"/>
          <a:ext cx="7696200" cy="179388"/>
        </p:xfrm>
        <a:graphic>
          <a:graphicData uri="http://schemas.openxmlformats.org/drawingml/2006/table">
            <a:tbl>
              <a:tblPr firstRow="1" firstCol="1" bandRow="1"/>
              <a:tblGrid>
                <a:gridCol w="76962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REFLEXIÓN. GRUPO NTERDISCIPLINARIO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240285"/>
              </p:ext>
            </p:extLst>
          </p:nvPr>
        </p:nvGraphicFramePr>
        <p:xfrm>
          <a:off x="561975" y="981076"/>
          <a:ext cx="7696200" cy="3286126"/>
        </p:xfrm>
        <a:graphic>
          <a:graphicData uri="http://schemas.openxmlformats.org/drawingml/2006/table">
            <a:tbl>
              <a:tblPr firstRow="1" firstCol="1" bandRow="1"/>
              <a:tblGrid>
                <a:gridCol w="1231846"/>
                <a:gridCol w="6464354"/>
              </a:tblGrid>
              <a:tr h="273844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TRABAJO COOPERATIVO DE LOS PROFESORES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3692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AVANCES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Compromiso de los docentes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Disposición al trabajo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Manejo adecuado de herramientas tecnológicas.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Profesores de diversas áreas del conocimiento.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15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TROPIEZOS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Incompatibilidad de horarios de los docentes.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Falta de tiempo para sesiones presenciales.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15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SOLUCIONES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Trabajo a traves de plataformas en línea  (Drive)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Fomentar el trabajo cooperativo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1007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069497"/>
              </p:ext>
            </p:extLst>
          </p:nvPr>
        </p:nvGraphicFramePr>
        <p:xfrm>
          <a:off x="828675" y="619124"/>
          <a:ext cx="7362825" cy="3055410"/>
        </p:xfrm>
        <a:graphic>
          <a:graphicData uri="http://schemas.openxmlformats.org/drawingml/2006/table">
            <a:tbl>
              <a:tblPr firstRow="1" firstCol="1" bandRow="1"/>
              <a:tblGrid>
                <a:gridCol w="1178486"/>
                <a:gridCol w="6184339"/>
              </a:tblGrid>
              <a:tr h="42333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PROCESO DE PLANEACIÓN DE LAS PROPUESTAS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9387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AVANCES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Elección del proyecto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Revisión de contenidos en los programas para su relación con el tema asignado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6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TROPIEZOS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Cambio de proyecto.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6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SOLUCIONES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Adecuación del nuevo proyecto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053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465304"/>
              </p:ext>
            </p:extLst>
          </p:nvPr>
        </p:nvGraphicFramePr>
        <p:xfrm>
          <a:off x="1095375" y="561974"/>
          <a:ext cx="7124700" cy="3600451"/>
        </p:xfrm>
        <a:graphic>
          <a:graphicData uri="http://schemas.openxmlformats.org/drawingml/2006/table">
            <a:tbl>
              <a:tblPr firstRow="1" firstCol="1" bandRow="1"/>
              <a:tblGrid>
                <a:gridCol w="1140371"/>
                <a:gridCol w="5984329"/>
              </a:tblGrid>
              <a:tr h="514351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PUNTOS A TOMARSE ENCUENTA PARA LA IMPLEMENTACIÓN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028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AVANCES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Revisión continua de documentos que ayudan al desarrollo del proyecto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TROPIEZOS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Replanteamiento del proyecto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SOLUCIONES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Adecuación al nuevo proyecto.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4499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1870" y="-268250"/>
            <a:ext cx="8992349" cy="54117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 1"/>
          <p:cNvSpPr/>
          <p:nvPr/>
        </p:nvSpPr>
        <p:spPr>
          <a:xfrm>
            <a:off x="759124" y="2004228"/>
            <a:ext cx="80915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sz="1800" b="1" dirty="0"/>
              <a:t>PRODUCTO </a:t>
            </a:r>
            <a:r>
              <a:rPr lang="es-MX" sz="1800" b="1" dirty="0" smtClean="0"/>
              <a:t>11</a:t>
            </a:r>
            <a:endParaRPr lang="es-MX" sz="1800" b="1" dirty="0"/>
          </a:p>
          <a:p>
            <a:pPr lvl="0" algn="ctr"/>
            <a:endParaRPr lang="es-MX" sz="1800" b="1" dirty="0"/>
          </a:p>
          <a:p>
            <a:pPr lvl="0" algn="ctr"/>
            <a:r>
              <a:rPr lang="es-MX" sz="1800" b="1" dirty="0" smtClean="0"/>
              <a:t>FORMATOS</a:t>
            </a:r>
          </a:p>
          <a:p>
            <a:pPr lvl="0" algn="ctr"/>
            <a:r>
              <a:rPr lang="es-MX" sz="1800" b="1" dirty="0" smtClean="0"/>
              <a:t> </a:t>
            </a:r>
            <a:endParaRPr lang="es-MX" sz="1800" b="1" dirty="0"/>
          </a:p>
        </p:txBody>
      </p:sp>
    </p:spTree>
    <p:extLst>
      <p:ext uri="{BB962C8B-B14F-4D97-AF65-F5344CB8AC3E}">
        <p14:creationId xmlns:p14="http://schemas.microsoft.com/office/powerpoint/2010/main" val="19348275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4617" y="-268250"/>
            <a:ext cx="8992349" cy="54117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 1"/>
          <p:cNvSpPr/>
          <p:nvPr/>
        </p:nvSpPr>
        <p:spPr>
          <a:xfrm>
            <a:off x="759124" y="2004228"/>
            <a:ext cx="80915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sz="1800" b="1" dirty="0"/>
              <a:t>PRODUCTO </a:t>
            </a:r>
            <a:r>
              <a:rPr lang="es-MX" sz="1800" b="1" dirty="0" smtClean="0"/>
              <a:t>12</a:t>
            </a:r>
            <a:endParaRPr lang="es-MX" sz="1800" b="1" dirty="0"/>
          </a:p>
          <a:p>
            <a:pPr lvl="0" algn="ctr"/>
            <a:endParaRPr lang="es-MX" sz="1800" b="1" dirty="0"/>
          </a:p>
          <a:p>
            <a:pPr lvl="0" algn="ctr"/>
            <a:r>
              <a:rPr lang="es-MX" sz="1800" b="1" dirty="0" smtClean="0"/>
              <a:t>FORMATOS</a:t>
            </a:r>
          </a:p>
          <a:p>
            <a:pPr lvl="0" algn="ctr"/>
            <a:r>
              <a:rPr lang="es-MX" sz="1800" b="1" dirty="0" smtClean="0"/>
              <a:t> </a:t>
            </a:r>
            <a:endParaRPr lang="es-MX" sz="1800" b="1" dirty="0"/>
          </a:p>
        </p:txBody>
      </p:sp>
    </p:spTree>
    <p:extLst>
      <p:ext uri="{BB962C8B-B14F-4D97-AF65-F5344CB8AC3E}">
        <p14:creationId xmlns:p14="http://schemas.microsoft.com/office/powerpoint/2010/main" val="3340686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443225"/>
            <a:ext cx="8992374" cy="55284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/>
          <p:nvPr/>
        </p:nvSpPr>
        <p:spPr>
          <a:xfrm>
            <a:off x="671025" y="1337025"/>
            <a:ext cx="5424975" cy="27206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" sz="1800" b="1" dirty="0"/>
              <a:t>EQUIPO 1: </a:t>
            </a:r>
          </a:p>
          <a:p>
            <a:pPr lvl="0" algn="ctr">
              <a:spcBef>
                <a:spcPts val="0"/>
              </a:spcBef>
              <a:buNone/>
            </a:pPr>
            <a:endParaRPr sz="1800" b="1" dirty="0"/>
          </a:p>
          <a:p>
            <a:pPr lvl="0" algn="ctr">
              <a:spcBef>
                <a:spcPts val="0"/>
              </a:spcBef>
              <a:buNone/>
            </a:pPr>
            <a:r>
              <a:rPr lang="es" sz="1800" b="1" dirty="0" smtClean="0"/>
              <a:t>MA. </a:t>
            </a:r>
            <a:r>
              <a:rPr lang="es" sz="1800" b="1" dirty="0"/>
              <a:t>DE LA LUZ </a:t>
            </a:r>
            <a:r>
              <a:rPr lang="es" sz="1800" b="1" dirty="0" smtClean="0"/>
              <a:t>RENDON MENDOZA </a:t>
            </a:r>
            <a:endParaRPr lang="es" sz="1800" b="1" dirty="0"/>
          </a:p>
          <a:p>
            <a:pPr lvl="0" algn="ctr" rtl="0">
              <a:spcBef>
                <a:spcPts val="0"/>
              </a:spcBef>
              <a:buNone/>
            </a:pPr>
            <a:r>
              <a:rPr lang="es-MX" sz="1800" b="1" dirty="0" smtClean="0"/>
              <a:t>ARACELI SOSA ABAD</a:t>
            </a:r>
            <a:endParaRPr sz="1800" b="1" dirty="0"/>
          </a:p>
          <a:p>
            <a:pPr algn="ctr"/>
            <a:r>
              <a:rPr lang="es" sz="1800" b="1" dirty="0"/>
              <a:t>LUIS DÍAZ CRUZ</a:t>
            </a:r>
          </a:p>
          <a:p>
            <a:pPr lvl="0">
              <a:spcBef>
                <a:spcPts val="0"/>
              </a:spcBef>
              <a:buNone/>
            </a:pPr>
            <a:endParaRPr sz="1800" b="1" dirty="0"/>
          </a:p>
          <a:p>
            <a:pPr lvl="0">
              <a:spcBef>
                <a:spcPts val="0"/>
              </a:spcBef>
              <a:buNone/>
            </a:pPr>
            <a:endParaRPr sz="1800" b="1" dirty="0"/>
          </a:p>
        </p:txBody>
      </p:sp>
      <p:pic>
        <p:nvPicPr>
          <p:cNvPr id="69" name="Shape 69" descr="Día Mundial del Medio Ambiente 2014 * #DMMA2014 | &amp;quot;Alza tu v… | Flickr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43100" y="1802000"/>
            <a:ext cx="2449275" cy="1836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2203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1651" y="-333001"/>
            <a:ext cx="8992349" cy="5505075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 txBox="1"/>
          <p:nvPr/>
        </p:nvSpPr>
        <p:spPr>
          <a:xfrm>
            <a:off x="687803" y="1527195"/>
            <a:ext cx="5621700" cy="178468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endParaRPr lang="es" sz="1800" b="1" dirty="0" smtClean="0"/>
          </a:p>
          <a:p>
            <a:pPr lvl="0" algn="ctr">
              <a:spcBef>
                <a:spcPts val="0"/>
              </a:spcBef>
              <a:buNone/>
            </a:pPr>
            <a:r>
              <a:rPr lang="es" sz="1800" b="1" dirty="0" smtClean="0"/>
              <a:t>PROYECTO </a:t>
            </a:r>
          </a:p>
          <a:p>
            <a:pPr lvl="0" algn="ctr">
              <a:spcBef>
                <a:spcPts val="0"/>
              </a:spcBef>
              <a:buNone/>
            </a:pPr>
            <a:endParaRPr lang="es" sz="1800" b="1" dirty="0" smtClean="0"/>
          </a:p>
          <a:p>
            <a:pPr lvl="0" algn="ctr">
              <a:spcBef>
                <a:spcPts val="0"/>
              </a:spcBef>
              <a:buNone/>
            </a:pPr>
            <a:r>
              <a:rPr lang="es" sz="1800" b="1" dirty="0" smtClean="0"/>
              <a:t>"ANALISIS  DEL SUELO”</a:t>
            </a:r>
            <a:endParaRPr lang="es" sz="1800" b="1" dirty="0"/>
          </a:p>
          <a:p>
            <a:pPr lvl="0" algn="ctr">
              <a:spcBef>
                <a:spcPts val="0"/>
              </a:spcBef>
              <a:buNone/>
            </a:pPr>
            <a:endParaRPr sz="1800" b="1" dirty="0"/>
          </a:p>
          <a:p>
            <a:pPr lvl="0" algn="ctr">
              <a:spcBef>
                <a:spcPts val="0"/>
              </a:spcBef>
              <a:buNone/>
            </a:pPr>
            <a:endParaRPr sz="1800" b="1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503" y="2546230"/>
            <a:ext cx="2622431" cy="200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000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2859" y="-268250"/>
            <a:ext cx="8992349" cy="54117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 1"/>
          <p:cNvSpPr/>
          <p:nvPr/>
        </p:nvSpPr>
        <p:spPr>
          <a:xfrm>
            <a:off x="759124" y="2004228"/>
            <a:ext cx="809157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sz="1800" b="1" dirty="0"/>
              <a:t>PRODUCTO </a:t>
            </a:r>
            <a:r>
              <a:rPr lang="es-MX" sz="1800" b="1" dirty="0" smtClean="0"/>
              <a:t>10</a:t>
            </a:r>
            <a:endParaRPr lang="es-MX" sz="1800" b="1" dirty="0"/>
          </a:p>
          <a:p>
            <a:pPr lvl="0" algn="ctr"/>
            <a:endParaRPr lang="es-MX" sz="1800" b="1" dirty="0"/>
          </a:p>
          <a:p>
            <a:pPr lvl="0" algn="ctr"/>
            <a:r>
              <a:rPr lang="es-MX" sz="1800" b="1" dirty="0" smtClean="0"/>
              <a:t>EVALUACIÓN.</a:t>
            </a:r>
          </a:p>
          <a:p>
            <a:pPr lvl="0" algn="ctr"/>
            <a:r>
              <a:rPr lang="es-MX" sz="1800" b="1" dirty="0" smtClean="0"/>
              <a:t>TIPOS, HERRAMIENTAS Y PRODUCTOS DE APRENDIZAJE</a:t>
            </a:r>
          </a:p>
          <a:p>
            <a:pPr lvl="0" algn="ctr"/>
            <a:r>
              <a:rPr lang="es-MX" sz="1800" b="1" dirty="0" smtClean="0"/>
              <a:t> </a:t>
            </a:r>
            <a:endParaRPr lang="es-MX" sz="1800" b="1" dirty="0"/>
          </a:p>
        </p:txBody>
      </p:sp>
    </p:spTree>
    <p:extLst>
      <p:ext uri="{BB962C8B-B14F-4D97-AF65-F5344CB8AC3E}">
        <p14:creationId xmlns:p14="http://schemas.microsoft.com/office/powerpoint/2010/main" val="4088110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/>
        </p:nvSpPr>
        <p:spPr>
          <a:xfrm>
            <a:off x="595424" y="361768"/>
            <a:ext cx="8027580" cy="8822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-MX" sz="2400" b="1" dirty="0"/>
              <a:t>EVALUACIÓN DIAGNÓSTICA</a:t>
            </a:r>
            <a:endParaRPr lang="es" sz="2400" b="1" dirty="0"/>
          </a:p>
          <a:p>
            <a:pPr lvl="0" algn="ctr">
              <a:spcBef>
                <a:spcPts val="0"/>
              </a:spcBef>
              <a:buNone/>
            </a:pPr>
            <a:r>
              <a:rPr lang="es" sz="1600" b="1" dirty="0"/>
              <a:t>Es aquella que se realiza previa </a:t>
            </a:r>
            <a:r>
              <a:rPr lang="es-MX" sz="1600" b="1" dirty="0"/>
              <a:t>al desarrollo de un proceso educativo.</a:t>
            </a:r>
            <a:endParaRPr sz="1600" b="1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6887B63E-BD19-4076-AE8F-858112B5E232}"/>
              </a:ext>
            </a:extLst>
          </p:cNvPr>
          <p:cNvSpPr txBox="1"/>
          <p:nvPr/>
        </p:nvSpPr>
        <p:spPr>
          <a:xfrm>
            <a:off x="595425" y="2038270"/>
            <a:ext cx="313660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sz="1600" b="1" dirty="0"/>
              <a:t>PROGNOSIS</a:t>
            </a:r>
            <a:r>
              <a:rPr lang="es-MX" sz="1600" dirty="0"/>
              <a:t>: Hace una evaluación de un grupo de alumnos.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9A9A4B5F-6BB0-4068-810A-B192B9D41AE0}"/>
              </a:ext>
            </a:extLst>
          </p:cNvPr>
          <p:cNvSpPr txBox="1"/>
          <p:nvPr/>
        </p:nvSpPr>
        <p:spPr>
          <a:xfrm>
            <a:off x="5199322" y="2046419"/>
            <a:ext cx="342368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sz="1600" b="1" dirty="0"/>
              <a:t>DIAGNOSIS</a:t>
            </a:r>
            <a:r>
              <a:rPr lang="es-MX" sz="1600" dirty="0"/>
              <a:t>: Hace una evaluación específica y diferenciada para cada alumno.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D22757D1-F6AF-41FC-B94F-2126CCFC81C7}"/>
              </a:ext>
            </a:extLst>
          </p:cNvPr>
          <p:cNvSpPr txBox="1"/>
          <p:nvPr/>
        </p:nvSpPr>
        <p:spPr>
          <a:xfrm>
            <a:off x="595424" y="3617688"/>
            <a:ext cx="3136603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sz="1600" b="1" dirty="0"/>
              <a:t>EVALUACIÓN INICIAL</a:t>
            </a:r>
            <a:r>
              <a:rPr lang="es-MX" sz="1600" dirty="0"/>
              <a:t>: Se lleva a cabo al inicio del proceso educativo y la puede realizar el docente o de forma institucional.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9FDB832B-8832-4E6D-ACB9-5575F0BEDD84}"/>
              </a:ext>
            </a:extLst>
          </p:cNvPr>
          <p:cNvSpPr txBox="1"/>
          <p:nvPr/>
        </p:nvSpPr>
        <p:spPr>
          <a:xfrm>
            <a:off x="5199321" y="3617689"/>
            <a:ext cx="3423683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sz="1600" b="1" dirty="0"/>
              <a:t>EVALUACIÓN PUNTUAL</a:t>
            </a:r>
            <a:r>
              <a:rPr lang="es-MX" sz="1600" dirty="0"/>
              <a:t>: Se lleva a cabo en distintos momentos del proceso educativo, antes de iniciar un </a:t>
            </a:r>
            <a:r>
              <a:rPr lang="es-MX" sz="1600" dirty="0" err="1"/>
              <a:t>secuancia</a:t>
            </a:r>
            <a:r>
              <a:rPr lang="es-MX" sz="1600" dirty="0"/>
              <a:t> de enseñanza y la realiza el docente.</a:t>
            </a:r>
          </a:p>
        </p:txBody>
      </p: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xmlns="" id="{BFD17749-5CAF-4AEC-B8A6-A14E74AC19DF}"/>
              </a:ext>
            </a:extLst>
          </p:cNvPr>
          <p:cNvCxnSpPr>
            <a:cxnSpLocks/>
            <a:stCxn id="75" idx="2"/>
            <a:endCxn id="3" idx="0"/>
          </p:cNvCxnSpPr>
          <p:nvPr/>
        </p:nvCxnSpPr>
        <p:spPr>
          <a:xfrm flipH="1">
            <a:off x="2163727" y="1244009"/>
            <a:ext cx="2445487" cy="79426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xmlns="" id="{C11EF87A-4620-49CA-B44B-6706FD91ACE5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3732029" y="2877416"/>
            <a:ext cx="3179134" cy="74027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xmlns="" id="{8374D14C-CD7A-490B-BF54-67E2C0AC21D1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4619845" y="1244009"/>
            <a:ext cx="2291318" cy="80241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xmlns="" id="{2AB391CA-9A13-4834-91FC-0905DF3966B6}"/>
              </a:ext>
            </a:extLst>
          </p:cNvPr>
          <p:cNvCxnSpPr>
            <a:cxnSpLocks/>
          </p:cNvCxnSpPr>
          <p:nvPr/>
        </p:nvCxnSpPr>
        <p:spPr>
          <a:xfrm>
            <a:off x="2267392" y="2869267"/>
            <a:ext cx="2931930" cy="74027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>
            <a:extLst>
              <a:ext uri="{FF2B5EF4-FFF2-40B4-BE49-F238E27FC236}">
                <a16:creationId xmlns:a16="http://schemas.microsoft.com/office/drawing/2014/main" xmlns="" id="{517ADF5D-74C6-41CC-A52D-C01ABA20A81D}"/>
              </a:ext>
            </a:extLst>
          </p:cNvPr>
          <p:cNvCxnSpPr>
            <a:cxnSpLocks/>
          </p:cNvCxnSpPr>
          <p:nvPr/>
        </p:nvCxnSpPr>
        <p:spPr>
          <a:xfrm>
            <a:off x="2264733" y="2892155"/>
            <a:ext cx="1" cy="7255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xmlns="" id="{BFA76B05-85D1-4987-B450-79D510273D11}"/>
              </a:ext>
            </a:extLst>
          </p:cNvPr>
          <p:cNvCxnSpPr>
            <a:cxnSpLocks/>
          </p:cNvCxnSpPr>
          <p:nvPr/>
        </p:nvCxnSpPr>
        <p:spPr>
          <a:xfrm>
            <a:off x="6911162" y="2884785"/>
            <a:ext cx="1" cy="7255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1195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rir llave 2">
            <a:extLst>
              <a:ext uri="{FF2B5EF4-FFF2-40B4-BE49-F238E27FC236}">
                <a16:creationId xmlns:a16="http://schemas.microsoft.com/office/drawing/2014/main" xmlns="" id="{64B4248F-8A57-45ED-9830-5E2B1F314F26}"/>
              </a:ext>
            </a:extLst>
          </p:cNvPr>
          <p:cNvSpPr/>
          <p:nvPr/>
        </p:nvSpPr>
        <p:spPr>
          <a:xfrm>
            <a:off x="2004938" y="688876"/>
            <a:ext cx="404036" cy="3457822"/>
          </a:xfrm>
          <a:prstGeom prst="leftBrace">
            <a:avLst>
              <a:gd name="adj1" fmla="val 8333"/>
              <a:gd name="adj2" fmla="val 5373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216DD78E-9B92-423C-BFBF-AF898BA390B1}"/>
              </a:ext>
            </a:extLst>
          </p:cNvPr>
          <p:cNvSpPr txBox="1"/>
          <p:nvPr/>
        </p:nvSpPr>
        <p:spPr>
          <a:xfrm>
            <a:off x="148855" y="2231725"/>
            <a:ext cx="183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00" b="1" dirty="0"/>
              <a:t>EVALUACIÓN DIAGNOSTICA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F95B112D-EA4C-4696-9882-C95BA02A2653}"/>
              </a:ext>
            </a:extLst>
          </p:cNvPr>
          <p:cNvSpPr txBox="1"/>
          <p:nvPr/>
        </p:nvSpPr>
        <p:spPr>
          <a:xfrm>
            <a:off x="2425624" y="492787"/>
            <a:ext cx="62474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/>
              <a:t>Para que se utiliza:</a:t>
            </a:r>
          </a:p>
          <a:p>
            <a:pPr algn="just"/>
            <a:r>
              <a:rPr lang="es-MX" sz="1600" dirty="0"/>
              <a:t>Se utiliza para reconocer si los alumnos poseen o no una serie de conocimientos que le permitan al alumno asimilar, comprender y enfrentar los nuevos retos de forma significativa; también se detecta el nivel cognitivo y la disposición que se tiene para aprender. La función principal de la evaluación diagnostica puntual consiste en identificar y utilizar continuamente los conocimientos previos de los alumnos.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3CE497D1-B8AB-47E0-A54D-768299F15BA4}"/>
              </a:ext>
            </a:extLst>
          </p:cNvPr>
          <p:cNvSpPr txBox="1"/>
          <p:nvPr/>
        </p:nvSpPr>
        <p:spPr>
          <a:xfrm>
            <a:off x="2425624" y="3777366"/>
            <a:ext cx="18136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TECNICAS O INSTRUMENTOS DE EVALUACIÓN</a:t>
            </a:r>
          </a:p>
        </p:txBody>
      </p:sp>
      <p:sp>
        <p:nvSpPr>
          <p:cNvPr id="7" name="Abrir llave 6">
            <a:extLst>
              <a:ext uri="{FF2B5EF4-FFF2-40B4-BE49-F238E27FC236}">
                <a16:creationId xmlns:a16="http://schemas.microsoft.com/office/drawing/2014/main" xmlns="" id="{CB428DB6-0828-4EC9-A197-52589C3D62A6}"/>
              </a:ext>
            </a:extLst>
          </p:cNvPr>
          <p:cNvSpPr/>
          <p:nvPr/>
        </p:nvSpPr>
        <p:spPr>
          <a:xfrm>
            <a:off x="4123057" y="3157869"/>
            <a:ext cx="265813" cy="1768549"/>
          </a:xfrm>
          <a:prstGeom prst="leftBrace">
            <a:avLst>
              <a:gd name="adj1" fmla="val 8333"/>
              <a:gd name="adj2" fmla="val 5373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F5911686-3866-43CD-9F98-3F9896AD90CC}"/>
              </a:ext>
            </a:extLst>
          </p:cNvPr>
          <p:cNvSpPr txBox="1"/>
          <p:nvPr/>
        </p:nvSpPr>
        <p:spPr>
          <a:xfrm>
            <a:off x="4388870" y="4585179"/>
            <a:ext cx="457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INFORMALES</a:t>
            </a:r>
          </a:p>
          <a:p>
            <a:r>
              <a:rPr lang="es-MX" dirty="0"/>
              <a:t>Observación, entrevistas, debates, exposición de ideas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49DB0CF8-7FB4-46D6-B349-D6DD9AFAD354}"/>
              </a:ext>
            </a:extLst>
          </p:cNvPr>
          <p:cNvSpPr txBox="1"/>
          <p:nvPr/>
        </p:nvSpPr>
        <p:spPr>
          <a:xfrm>
            <a:off x="4388870" y="3028093"/>
            <a:ext cx="4571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FORMALES</a:t>
            </a:r>
          </a:p>
          <a:p>
            <a:r>
              <a:rPr lang="es-MX" dirty="0"/>
              <a:t>Pruebas objetivas, cuestionarios abiertos y cerrados, pruebas de desempeño, resolución de problemas, informes personales KPSI, etc.</a:t>
            </a:r>
          </a:p>
        </p:txBody>
      </p:sp>
    </p:spTree>
    <p:extLst>
      <p:ext uri="{BB962C8B-B14F-4D97-AF65-F5344CB8AC3E}">
        <p14:creationId xmlns:p14="http://schemas.microsoft.com/office/powerpoint/2010/main" val="1596567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314925"/>
            <a:ext cx="8992374" cy="545842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 txBox="1"/>
          <p:nvPr/>
        </p:nvSpPr>
        <p:spPr>
          <a:xfrm>
            <a:off x="576471" y="1446250"/>
            <a:ext cx="7643190" cy="284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/>
            <a:r>
              <a:rPr lang="es-MX" sz="4400" b="1" dirty="0" smtClean="0"/>
              <a:t>EVALUACIÓN FORMATIVA</a:t>
            </a:r>
            <a:endParaRPr lang="es-MX" sz="1100" b="1" dirty="0"/>
          </a:p>
          <a:p>
            <a:pPr lvl="0" algn="ctr" rtl="0">
              <a:spcBef>
                <a:spcPts val="0"/>
              </a:spcBef>
              <a:buNone/>
            </a:pPr>
            <a:endParaRPr sz="1100" b="1" dirty="0"/>
          </a:p>
          <a:p>
            <a:pPr lvl="0" algn="ctr">
              <a:spcBef>
                <a:spcPts val="0"/>
              </a:spcBef>
              <a:buNone/>
            </a:pPr>
            <a:endParaRPr sz="11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698" y="2303807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8000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Diagrama"/>
          <p:cNvGraphicFramePr/>
          <p:nvPr>
            <p:extLst/>
          </p:nvPr>
        </p:nvGraphicFramePr>
        <p:xfrm>
          <a:off x="367747" y="119270"/>
          <a:ext cx="8586247" cy="4832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9736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hape 5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882869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1 Título"/>
          <p:cNvSpPr txBox="1">
            <a:spLocks/>
          </p:cNvSpPr>
          <p:nvPr/>
        </p:nvSpPr>
        <p:spPr>
          <a:xfrm>
            <a:off x="311708" y="891720"/>
            <a:ext cx="8520600" cy="109473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Tx/>
              <a:buNone/>
              <a:tabLst/>
              <a:defRPr/>
            </a:pPr>
            <a:r>
              <a:rPr kumimoji="0" lang="es-MX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Evaluación </a:t>
            </a:r>
            <a:r>
              <a:rPr kumimoji="0" lang="es-MX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sumativa</a:t>
            </a:r>
            <a:endParaRPr kumimoji="0" lang="es-MX" sz="36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" name="Picture 2" descr="C:\Users\Fani\Desktop\examen-de-la-historieta-2216228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6441" y="1783683"/>
            <a:ext cx="2883580" cy="2609640"/>
          </a:xfrm>
          <a:prstGeom prst="rect">
            <a:avLst/>
          </a:prstGeom>
          <a:noFill/>
        </p:spPr>
      </p:pic>
      <p:pic>
        <p:nvPicPr>
          <p:cNvPr id="6" name="Picture 3" descr="C:\Users\Fani\Desktop\índic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5900" y="2325085"/>
            <a:ext cx="2647950" cy="1733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799</Words>
  <Application>Microsoft Office PowerPoint</Application>
  <PresentationFormat>Presentación en pantalla (16:9)</PresentationFormat>
  <Paragraphs>104</Paragraphs>
  <Slides>16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Simple Light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 Gomez</dc:creator>
  <cp:lastModifiedBy>MadelaluzRM</cp:lastModifiedBy>
  <cp:revision>31</cp:revision>
  <dcterms:modified xsi:type="dcterms:W3CDTF">2018-06-21T14:25:39Z</dcterms:modified>
</cp:coreProperties>
</file>