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96" r:id="rId2"/>
    <p:sldId id="257" r:id="rId3"/>
    <p:sldId id="425" r:id="rId4"/>
    <p:sldId id="256" r:id="rId5"/>
    <p:sldId id="300" r:id="rId6"/>
    <p:sldId id="301" r:id="rId7"/>
    <p:sldId id="302" r:id="rId8"/>
    <p:sldId id="432" r:id="rId9"/>
    <p:sldId id="260" r:id="rId10"/>
    <p:sldId id="426" r:id="rId11"/>
    <p:sldId id="427" r:id="rId12"/>
    <p:sldId id="428" r:id="rId13"/>
    <p:sldId id="463" r:id="rId14"/>
    <p:sldId id="464" r:id="rId15"/>
    <p:sldId id="465" r:id="rId16"/>
    <p:sldId id="306" r:id="rId17"/>
    <p:sldId id="309" r:id="rId18"/>
    <p:sldId id="261" r:id="rId19"/>
    <p:sldId id="315" r:id="rId20"/>
    <p:sldId id="316" r:id="rId21"/>
    <p:sldId id="317" r:id="rId22"/>
    <p:sldId id="318" r:id="rId23"/>
    <p:sldId id="433" r:id="rId24"/>
    <p:sldId id="344" r:id="rId25"/>
    <p:sldId id="434" r:id="rId26"/>
    <p:sldId id="435" r:id="rId27"/>
    <p:sldId id="436" r:id="rId28"/>
    <p:sldId id="455" r:id="rId29"/>
    <p:sldId id="456" r:id="rId30"/>
    <p:sldId id="417" r:id="rId31"/>
    <p:sldId id="420" r:id="rId32"/>
    <p:sldId id="421" r:id="rId33"/>
    <p:sldId id="262" r:id="rId34"/>
    <p:sldId id="336" r:id="rId35"/>
    <p:sldId id="440" r:id="rId36"/>
    <p:sldId id="412" r:id="rId37"/>
    <p:sldId id="441" r:id="rId38"/>
    <p:sldId id="442" r:id="rId39"/>
    <p:sldId id="378" r:id="rId40"/>
    <p:sldId id="457" r:id="rId41"/>
    <p:sldId id="458" r:id="rId42"/>
    <p:sldId id="459" r:id="rId43"/>
    <p:sldId id="377" r:id="rId44"/>
    <p:sldId id="380" r:id="rId45"/>
    <p:sldId id="362" r:id="rId46"/>
    <p:sldId id="363" r:id="rId47"/>
    <p:sldId id="446" r:id="rId48"/>
    <p:sldId id="372" r:id="rId49"/>
    <p:sldId id="447" r:id="rId50"/>
    <p:sldId id="349" r:id="rId51"/>
    <p:sldId id="448" r:id="rId52"/>
    <p:sldId id="348" r:id="rId53"/>
    <p:sldId id="449" r:id="rId54"/>
    <p:sldId id="352" r:id="rId55"/>
    <p:sldId id="450" r:id="rId56"/>
    <p:sldId id="357" r:id="rId57"/>
    <p:sldId id="358" r:id="rId58"/>
    <p:sldId id="360" r:id="rId59"/>
    <p:sldId id="451" r:id="rId60"/>
    <p:sldId id="394" r:id="rId61"/>
    <p:sldId id="452" r:id="rId62"/>
    <p:sldId id="400" r:id="rId63"/>
    <p:sldId id="401" r:id="rId64"/>
    <p:sldId id="399" r:id="rId65"/>
    <p:sldId id="402" r:id="rId66"/>
    <p:sldId id="453" r:id="rId67"/>
    <p:sldId id="403" r:id="rId68"/>
    <p:sldId id="454" r:id="rId69"/>
    <p:sldId id="409" r:id="rId70"/>
    <p:sldId id="460" r:id="rId71"/>
    <p:sldId id="461" r:id="rId72"/>
    <p:sldId id="462" r:id="rId73"/>
    <p:sldId id="408" r:id="rId74"/>
    <p:sldId id="411" r:id="rId75"/>
    <p:sldId id="337" r:id="rId76"/>
    <p:sldId id="422" r:id="rId77"/>
    <p:sldId id="382" r:id="rId78"/>
    <p:sldId id="383" r:id="rId79"/>
    <p:sldId id="384" r:id="rId80"/>
    <p:sldId id="424" r:id="rId81"/>
    <p:sldId id="311" r:id="rId82"/>
    <p:sldId id="312" r:id="rId83"/>
    <p:sldId id="313" r:id="rId84"/>
    <p:sldId id="314" r:id="rId85"/>
    <p:sldId id="331" r:id="rId86"/>
    <p:sldId id="332" r:id="rId87"/>
    <p:sldId id="335" r:id="rId88"/>
    <p:sldId id="338" r:id="rId89"/>
    <p:sldId id="423" r:id="rId90"/>
    <p:sldId id="339" r:id="rId91"/>
    <p:sldId id="340" r:id="rId92"/>
    <p:sldId id="341" r:id="rId93"/>
    <p:sldId id="342" r:id="rId94"/>
    <p:sldId id="343"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127" autoAdjust="0"/>
  </p:normalViewPr>
  <p:slideViewPr>
    <p:cSldViewPr snapToGrid="0" snapToObjects="1">
      <p:cViewPr>
        <p:scale>
          <a:sx n="58" d="100"/>
          <a:sy n="58" d="100"/>
        </p:scale>
        <p:origin x="-84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1260344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79BC7E7-EA8E-4DA7-915E-CC098D9BADC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4836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2291986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2629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767253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5632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118518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257980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3339517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41278930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203688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390596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79BC7E7-EA8E-4DA7-915E-CC098D9BADC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194801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79BC7E7-EA8E-4DA7-915E-CC098D9BADCB}"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360027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211881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54521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679BC7E7-EA8E-4DA7-915E-CC098D9BADCB}" type="datetimeFigureOut">
              <a:rPr lang="en-US" smtClean="0"/>
              <a:t>6/17/2019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389044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79BC7E7-EA8E-4DA7-915E-CC098D9BADC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‹Nº›</a:t>
            </a:fld>
            <a:endParaRPr lang="en-US"/>
          </a:p>
        </p:txBody>
      </p:sp>
    </p:spTree>
    <p:extLst>
      <p:ext uri="{BB962C8B-B14F-4D97-AF65-F5344CB8AC3E}">
        <p14:creationId xmlns:p14="http://schemas.microsoft.com/office/powerpoint/2010/main" val="407151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79BC7E7-EA8E-4DA7-915E-CC098D9BADCB}" type="datetimeFigureOut">
              <a:rPr lang="en-US" smtClean="0"/>
              <a:t>6/17/2019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F2F5E10-5301-4EE6-90D2-A6C4A3F62BED}" type="slidenum">
              <a:rPr lang="en-US" smtClean="0"/>
              <a:t>‹Nº›</a:t>
            </a:fld>
            <a:endParaRPr lang="en-US"/>
          </a:p>
        </p:txBody>
      </p:sp>
    </p:spTree>
    <p:extLst>
      <p:ext uri="{BB962C8B-B14F-4D97-AF65-F5344CB8AC3E}">
        <p14:creationId xmlns:p14="http://schemas.microsoft.com/office/powerpoint/2010/main" val="1012421866"/>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4uWENx5LO08" TargetMode="External"/><Relationship Id="rId2" Type="http://schemas.openxmlformats.org/officeDocument/2006/relationships/hyperlink" Target="https://www.youtube.com/watch?v=c9aaCx7ks_w"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file:///C:\Doctos\Instituto%20Scifi\DGIRE%20Proyecto%20Conexiones%202018_2019\La%20biolog&#237;a%20de%20la%20adicci&#243;n%20|%20Los%20Institutos%20Nacionales%20de%20Saludhttps:\salud.nih.gov\articulo\la-biologia-de-la-adiccion\" TargetMode="External"/><Relationship Id="rId4" Type="http://schemas.openxmlformats.org/officeDocument/2006/relationships/hyperlink" Target="https://www.drugabuse.gov/"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gob.mx/salud|conadic/"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4uWENx5LO08" TargetMode="External"/><Relationship Id="rId2" Type="http://schemas.openxmlformats.org/officeDocument/2006/relationships/hyperlink" Target="https://www.youtube.com/watch?v=c9aaCx7ks_w"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microsoft.com/es-mx/p/video-maker-videoshow/9nblggh4xbm2?activetab=pivot:overviewtab" TargetMode="External"/><Relationship Id="rId3" Type="http://schemas.openxmlformats.org/officeDocument/2006/relationships/hyperlink" Target="https://support.microsoft.com/es-mx/help/4027135/windows-10-photo-viewer" TargetMode="External"/><Relationship Id="rId7" Type="http://schemas.openxmlformats.org/officeDocument/2006/relationships/hyperlink" Target="https://www.adobe.com/mx/products/premiere-clip.html" TargetMode="External"/><Relationship Id="rId2" Type="http://schemas.openxmlformats.org/officeDocument/2006/relationships/hyperlink" Target="https://www.microsoft.com/es-mx/p/easy-movie-maker/9nblggh626qk?activetab=pivot:overviewtab" TargetMode="External"/><Relationship Id="rId1" Type="http://schemas.openxmlformats.org/officeDocument/2006/relationships/slideLayout" Target="../slideLayouts/slideLayout7.xml"/><Relationship Id="rId6" Type="http://schemas.openxmlformats.org/officeDocument/2006/relationships/hyperlink" Target="https://www.apple.com/mx/imovie/" TargetMode="External"/><Relationship Id="rId5" Type="http://schemas.openxmlformats.org/officeDocument/2006/relationships/hyperlink" Target="https://www.kizoa.es/" TargetMode="External"/><Relationship Id="rId4" Type="http://schemas.openxmlformats.org/officeDocument/2006/relationships/hyperlink" Target="https://filmora.wondershare.com/es/video-editor/free-video-editing-software-window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microsoft.com/es-mx/help/4027135/windows-10-photo-viewer" TargetMode="External"/><Relationship Id="rId2" Type="http://schemas.openxmlformats.org/officeDocument/2006/relationships/hyperlink" Target="https://www.microsoft.com/es-mx/p/easy-movie-maker/9nblggh626qk?activetab=pivot:overviewtab"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www.adobe.com/mx/products/premiere-clip.html" TargetMode="External"/><Relationship Id="rId3" Type="http://schemas.openxmlformats.org/officeDocument/2006/relationships/hyperlink" Target="https://www.microsoft.com/es-mx/p/easy-movie-maker/9nblggh626qk?activetab=pivot:overviewtab" TargetMode="External"/><Relationship Id="rId7" Type="http://schemas.openxmlformats.org/officeDocument/2006/relationships/hyperlink" Target="https://www.apple.com/mx/imovie/" TargetMode="External"/><Relationship Id="rId2" Type="http://schemas.openxmlformats.org/officeDocument/2006/relationships/hyperlink" Target="https://www.youtube.com/watch?v=fTsgsKpmisc" TargetMode="External"/><Relationship Id="rId1" Type="http://schemas.openxmlformats.org/officeDocument/2006/relationships/slideLayout" Target="../slideLayouts/slideLayout7.xml"/><Relationship Id="rId6" Type="http://schemas.openxmlformats.org/officeDocument/2006/relationships/hyperlink" Target="https://www.kizoa.es/" TargetMode="External"/><Relationship Id="rId5" Type="http://schemas.openxmlformats.org/officeDocument/2006/relationships/hyperlink" Target="https://filmora.wondershare.com/es/video-editor/free-video-editing-software-windows.html" TargetMode="External"/><Relationship Id="rId4" Type="http://schemas.openxmlformats.org/officeDocument/2006/relationships/hyperlink" Target="https://support.microsoft.com/es-mx/help/4027135/windows-10-photo-viewer" TargetMode="External"/><Relationship Id="rId9" Type="http://schemas.openxmlformats.org/officeDocument/2006/relationships/hyperlink" Target="https://www.microsoft.com/es-mx/p/video-maker-videoshow/9nblggh4xbm2?activetab=pivot:overviewtab"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aldf.gob.mx/archivo-d261f65641c3fc71b354aaf862b9953a.pdf" TargetMode="External"/><Relationship Id="rId2" Type="http://schemas.openxmlformats.org/officeDocument/2006/relationships/hyperlink" Target="http://www.aldf.gob.mx/archivo-c9dc6843e50163a0d2628615e069b140.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aldf.gob.mx/archivo-5b14b746567e594201afd63b120d7a75.pdf" TargetMode="External"/><Relationship Id="rId4" Type="http://schemas.openxmlformats.org/officeDocument/2006/relationships/hyperlink" Target="http://www.ordenjuridico.gob.mx/Documentos/Estatal/Ciudad%20de%20Mexico/wo75470.pdf"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915988" y="3071813"/>
            <a:ext cx="8228012" cy="1927225"/>
          </a:xfrm>
        </p:spPr>
        <p:txBody>
          <a:bodyPr/>
          <a:lstStyle/>
          <a:p>
            <a:r>
              <a:rPr lang="es-ES" sz="8000" dirty="0"/>
              <a:t>Instituto </a:t>
            </a:r>
            <a:r>
              <a:rPr lang="es-ES" sz="8000" dirty="0" err="1"/>
              <a:t>Scifi</a:t>
            </a:r>
            <a:r>
              <a:rPr lang="es-ES" sz="8000" dirty="0"/>
              <a:t/>
            </a:r>
            <a:br>
              <a:rPr lang="es-ES" sz="8000" dirty="0"/>
            </a:br>
            <a:r>
              <a:rPr lang="es-ES" sz="3200" dirty="0"/>
              <a:t>EQUIPO No   . 3</a:t>
            </a:r>
            <a:br>
              <a:rPr lang="es-ES" sz="3200" dirty="0"/>
            </a:br>
            <a:r>
              <a:rPr lang="es-ES" sz="3200" dirty="0"/>
              <a:t>PROYECTO 6º PREPARATORIA</a:t>
            </a: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43600" y="438982"/>
            <a:ext cx="2256797" cy="2990017"/>
          </a:xfrm>
          <a:prstGeom prst="rect">
            <a:avLst/>
          </a:prstGeom>
        </p:spPr>
      </p:pic>
    </p:spTree>
    <p:extLst>
      <p:ext uri="{BB962C8B-B14F-4D97-AF65-F5344CB8AC3E}">
        <p14:creationId xmlns:p14="http://schemas.microsoft.com/office/powerpoint/2010/main" val="287740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2337304466"/>
              </p:ext>
            </p:extLst>
          </p:nvPr>
        </p:nvGraphicFramePr>
        <p:xfrm>
          <a:off x="673100" y="1339850"/>
          <a:ext cx="8471133" cy="4627932"/>
        </p:xfrm>
        <a:graphic>
          <a:graphicData uri="http://schemas.openxmlformats.org/drawingml/2006/table">
            <a:tbl>
              <a:tblPr firstRow="1" bandRow="1">
                <a:tableStyleId>{5C22544A-7EE6-4342-B048-85BDC9FD1C3A}</a:tableStyleId>
              </a:tblPr>
              <a:tblGrid>
                <a:gridCol w="3085095">
                  <a:extLst>
                    <a:ext uri="{9D8B030D-6E8A-4147-A177-3AD203B41FA5}">
                      <a16:colId xmlns:a16="http://schemas.microsoft.com/office/drawing/2014/main" xmlns="" val="20000"/>
                    </a:ext>
                  </a:extLst>
                </a:gridCol>
                <a:gridCol w="5386038">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Asignaturas participantes: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0" dirty="0"/>
                        <a:t>Derecho</a:t>
                      </a:r>
                    </a:p>
                  </a:txBody>
                  <a:tcPr/>
                </a:tc>
                <a:extLst>
                  <a:ext uri="{0D108BD9-81ED-4DB2-BD59-A6C34878D82A}">
                    <a16:rowId xmlns:a16="http://schemas.microsoft.com/office/drawing/2014/main" xmlns="" val="10002"/>
                  </a:ext>
                </a:extLst>
              </a:tr>
              <a:tr h="568713">
                <a:tc>
                  <a:txBody>
                    <a:bodyPr/>
                    <a:lstStyle/>
                    <a:p>
                      <a:endParaRPr lang="es-MX" dirty="0"/>
                    </a:p>
                  </a:txBody>
                  <a:tcPr/>
                </a:tc>
                <a:tc>
                  <a:txBody>
                    <a:bodyPr/>
                    <a:lstStyle/>
                    <a:p>
                      <a:r>
                        <a:rPr lang="es-MX" sz="1800" kern="1200" dirty="0">
                          <a:solidFill>
                            <a:schemeClr val="dk1"/>
                          </a:solidFill>
                          <a:effectLst/>
                          <a:latin typeface="+mn-lt"/>
                          <a:ea typeface="+mn-ea"/>
                          <a:cs typeface="+mn-cs"/>
                        </a:rPr>
                        <a:t>Temas selectos de Biología</a:t>
                      </a:r>
                      <a:endParaRPr lang="es-ES" dirty="0"/>
                    </a:p>
                  </a:txBody>
                  <a:tcPr/>
                </a:tc>
                <a:extLst>
                  <a:ext uri="{0D108BD9-81ED-4DB2-BD59-A6C34878D82A}">
                    <a16:rowId xmlns:a16="http://schemas.microsoft.com/office/drawing/2014/main" xmlns="" val="10003"/>
                  </a:ext>
                </a:extLst>
              </a:tr>
              <a:tr h="568713">
                <a:tc>
                  <a:txBody>
                    <a:bodyPr/>
                    <a:lstStyle/>
                    <a:p>
                      <a:endParaRPr lang="es-MX" dirty="0"/>
                    </a:p>
                  </a:txBody>
                  <a:tcPr/>
                </a:tc>
                <a:tc>
                  <a:txBody>
                    <a:bodyPr/>
                    <a:lstStyle/>
                    <a:p>
                      <a:r>
                        <a:rPr lang="es-MX" sz="1800" kern="1200" dirty="0">
                          <a:solidFill>
                            <a:schemeClr val="dk1"/>
                          </a:solidFill>
                          <a:effectLst/>
                          <a:latin typeface="+mn-lt"/>
                          <a:ea typeface="+mn-ea"/>
                          <a:cs typeface="+mn-cs"/>
                        </a:rPr>
                        <a:t>Estadística y Probabilidad</a:t>
                      </a:r>
                      <a:endParaRPr lang="es-ES" dirty="0"/>
                    </a:p>
                  </a:txBody>
                  <a:tcPr/>
                </a:tc>
                <a:extLst>
                  <a:ext uri="{0D108BD9-81ED-4DB2-BD59-A6C34878D82A}">
                    <a16:rowId xmlns:a16="http://schemas.microsoft.com/office/drawing/2014/main" xmlns="" val="10004"/>
                  </a:ext>
                </a:extLst>
              </a:tr>
              <a:tr h="568713">
                <a:tc>
                  <a:txBody>
                    <a:bodyPr/>
                    <a:lstStyle/>
                    <a:p>
                      <a:r>
                        <a:rPr lang="es-MX" b="1" dirty="0"/>
                        <a:t>Fuentes de apoyo</a:t>
                      </a:r>
                    </a:p>
                  </a:txBody>
                  <a:tcPr/>
                </a:tc>
                <a:tc>
                  <a:txBody>
                    <a:bodyPr/>
                    <a:lstStyle/>
                    <a:p>
                      <a:r>
                        <a:rPr lang="es-MX" sz="1400" b="1" kern="1200" dirty="0">
                          <a:solidFill>
                            <a:schemeClr val="dk1"/>
                          </a:solidFill>
                          <a:effectLst/>
                          <a:latin typeface="+mn-lt"/>
                          <a:ea typeface="+mn-ea"/>
                          <a:cs typeface="+mn-cs"/>
                        </a:rPr>
                        <a:t>Video: “</a:t>
                      </a:r>
                      <a:r>
                        <a:rPr lang="es-MX" sz="1400" b="0" kern="1200" dirty="0">
                          <a:solidFill>
                            <a:schemeClr val="dk1"/>
                          </a:solidFill>
                          <a:effectLst/>
                          <a:latin typeface="+mn-lt"/>
                          <a:ea typeface="+mn-ea"/>
                          <a:cs typeface="+mn-cs"/>
                        </a:rPr>
                        <a:t>borrachera de adolescentes que mal”</a:t>
                      </a:r>
                      <a:endParaRPr lang="es-MX" sz="1400" b="1" kern="1200" dirty="0">
                        <a:solidFill>
                          <a:schemeClr val="dk1"/>
                        </a:solidFill>
                        <a:effectLst/>
                        <a:latin typeface="+mn-lt"/>
                        <a:ea typeface="+mn-ea"/>
                        <a:cs typeface="+mn-cs"/>
                      </a:endParaRPr>
                    </a:p>
                    <a:p>
                      <a:r>
                        <a:rPr lang="es-MX" sz="1400" u="sng" kern="1200" dirty="0">
                          <a:solidFill>
                            <a:schemeClr val="dk1"/>
                          </a:solidFill>
                          <a:effectLst/>
                          <a:latin typeface="+mn-lt"/>
                          <a:ea typeface="+mn-ea"/>
                          <a:cs typeface="+mn-cs"/>
                          <a:hlinkClick r:id="rId2"/>
                        </a:rPr>
                        <a:t>https://www.youtube.com/watch?v=c9aaCx7ks_w</a:t>
                      </a:r>
                      <a:endParaRPr lang="es-MX" sz="1400" kern="1200" dirty="0">
                        <a:solidFill>
                          <a:schemeClr val="dk1"/>
                        </a:solidFill>
                        <a:effectLst/>
                        <a:latin typeface="+mn-lt"/>
                        <a:ea typeface="+mn-ea"/>
                        <a:cs typeface="+mn-cs"/>
                      </a:endParaRPr>
                    </a:p>
                    <a:p>
                      <a:r>
                        <a:rPr lang="es-MX" sz="1400" b="1" kern="1200" dirty="0">
                          <a:solidFill>
                            <a:schemeClr val="dk1"/>
                          </a:solidFill>
                          <a:effectLst/>
                          <a:latin typeface="+mn-lt"/>
                          <a:ea typeface="+mn-ea"/>
                          <a:cs typeface="+mn-cs"/>
                        </a:rPr>
                        <a:t>Video: “</a:t>
                      </a:r>
                      <a:r>
                        <a:rPr lang="es-MX" sz="1400" b="0" kern="1200" dirty="0">
                          <a:solidFill>
                            <a:schemeClr val="dk1"/>
                          </a:solidFill>
                          <a:effectLst/>
                          <a:latin typeface="+mn-lt"/>
                          <a:ea typeface="+mn-ea"/>
                          <a:cs typeface="+mn-cs"/>
                        </a:rPr>
                        <a:t>LA TRAGEDIA DE CESAR ANDRADE”</a:t>
                      </a:r>
                      <a:endParaRPr lang="es-MX" sz="1400" b="1" kern="1200" dirty="0">
                        <a:solidFill>
                          <a:schemeClr val="dk1"/>
                        </a:solidFill>
                        <a:effectLst/>
                        <a:latin typeface="+mn-lt"/>
                        <a:ea typeface="+mn-ea"/>
                        <a:cs typeface="+mn-cs"/>
                      </a:endParaRPr>
                    </a:p>
                    <a:p>
                      <a:r>
                        <a:rPr lang="es-MX" sz="1400" u="sng" kern="1200" dirty="0">
                          <a:solidFill>
                            <a:schemeClr val="dk1"/>
                          </a:solidFill>
                          <a:effectLst/>
                          <a:latin typeface="+mn-lt"/>
                          <a:ea typeface="+mn-ea"/>
                          <a:cs typeface="+mn-cs"/>
                          <a:hlinkClick r:id="rId3"/>
                        </a:rPr>
                        <a:t>https://www.youtube.com/watch?v=4uWENx5LO08</a:t>
                      </a:r>
                      <a:endParaRPr lang="es-MX"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National Institute on Drug Abuse (NIDA)  </a:t>
                      </a:r>
                      <a:r>
                        <a:rPr lang="en-US" sz="1400" u="sng" kern="1200" dirty="0">
                          <a:solidFill>
                            <a:schemeClr val="dk1"/>
                          </a:solidFill>
                          <a:effectLst/>
                          <a:latin typeface="+mn-lt"/>
                          <a:ea typeface="+mn-ea"/>
                          <a:cs typeface="+mn-cs"/>
                          <a:hlinkClick r:id="rId4"/>
                        </a:rPr>
                        <a:t>https://www.drugabuse.gov/</a:t>
                      </a:r>
                      <a:endParaRPr lang="es-MX" sz="1400" kern="1200" dirty="0">
                        <a:solidFill>
                          <a:schemeClr val="dk1"/>
                        </a:solidFill>
                        <a:effectLst/>
                        <a:latin typeface="+mn-lt"/>
                        <a:ea typeface="+mn-ea"/>
                        <a:cs typeface="+mn-cs"/>
                      </a:endParaRPr>
                    </a:p>
                    <a:p>
                      <a:r>
                        <a:rPr lang="es-MX" sz="1400" b="1" u="none" strike="noStrike" kern="1200" dirty="0">
                          <a:solidFill>
                            <a:schemeClr val="dk1"/>
                          </a:solidFill>
                          <a:effectLst/>
                          <a:latin typeface="+mn-lt"/>
                          <a:ea typeface="+mn-ea"/>
                          <a:cs typeface="+mn-cs"/>
                          <a:hlinkClick r:id="rId5"/>
                        </a:rPr>
                        <a:t>La biología de la adicción | Los Institutos Nacionales de Salud</a:t>
                      </a:r>
                      <a:endParaRPr lang="es-MX" sz="1400" b="1" kern="1200" dirty="0">
                        <a:solidFill>
                          <a:schemeClr val="dk1"/>
                        </a:solidFill>
                        <a:effectLst/>
                        <a:latin typeface="+mn-lt"/>
                        <a:ea typeface="+mn-ea"/>
                        <a:cs typeface="+mn-cs"/>
                      </a:endParaRPr>
                    </a:p>
                    <a:p>
                      <a:r>
                        <a:rPr lang="es-MX" sz="1400" u="sng" kern="1200" dirty="0">
                          <a:solidFill>
                            <a:schemeClr val="dk1"/>
                          </a:solidFill>
                          <a:effectLst/>
                          <a:latin typeface="+mn-lt"/>
                          <a:ea typeface="+mn-ea"/>
                          <a:cs typeface="+mn-cs"/>
                          <a:hlinkClick r:id="rId5"/>
                        </a:rPr>
                        <a:t>https://salud.nih.gov/articulo/la-biologia-de-la-adiccion/</a:t>
                      </a:r>
                      <a:endParaRPr lang="es-MX" sz="1400" kern="1200" dirty="0">
                        <a:solidFill>
                          <a:schemeClr val="dk1"/>
                        </a:solidFill>
                        <a:effectLst/>
                        <a:latin typeface="+mn-lt"/>
                        <a:ea typeface="+mn-ea"/>
                        <a:cs typeface="+mn-cs"/>
                      </a:endParaRPr>
                    </a:p>
                    <a:p>
                      <a:endParaRPr lang="es-ES" dirty="0"/>
                    </a:p>
                    <a:p>
                      <a:endParaRPr lang="es-ES" dirty="0"/>
                    </a:p>
                  </a:txBody>
                  <a:tcPr/>
                </a:tc>
                <a:extLst>
                  <a:ext uri="{0D108BD9-81ED-4DB2-BD59-A6C34878D82A}">
                    <a16:rowId xmlns:a16="http://schemas.microsoft.com/office/drawing/2014/main" xmlns="" val="10005"/>
                  </a:ext>
                </a:extLst>
              </a:tr>
            </a:tbl>
          </a:graphicData>
        </a:graphic>
      </p:graphicFrame>
      <p:pic>
        <p:nvPicPr>
          <p:cNvPr id="5" name="Imagen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83646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24127255"/>
              </p:ext>
            </p:extLst>
          </p:nvPr>
        </p:nvGraphicFramePr>
        <p:xfrm>
          <a:off x="637673" y="1397000"/>
          <a:ext cx="8193505" cy="5400040"/>
        </p:xfrm>
        <a:graphic>
          <a:graphicData uri="http://schemas.openxmlformats.org/drawingml/2006/table">
            <a:tbl>
              <a:tblPr firstRow="1" bandRow="1">
                <a:tableStyleId>{5C22544A-7EE6-4342-B048-85BDC9FD1C3A}</a:tableStyleId>
              </a:tblPr>
              <a:tblGrid>
                <a:gridCol w="2980926">
                  <a:extLst>
                    <a:ext uri="{9D8B030D-6E8A-4147-A177-3AD203B41FA5}">
                      <a16:colId xmlns:a16="http://schemas.microsoft.com/office/drawing/2014/main" xmlns="" val="20000"/>
                    </a:ext>
                  </a:extLst>
                </a:gridCol>
                <a:gridCol w="5212579">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a:t>Fuentes de apoyo</a:t>
                      </a:r>
                    </a:p>
                    <a:p>
                      <a:endParaRPr lang="es-MX" dirty="0"/>
                    </a:p>
                  </a:txBody>
                  <a:tcPr/>
                </a:tc>
                <a:tc>
                  <a:txBody>
                    <a:bodyPr/>
                    <a:lstStyle/>
                    <a:p>
                      <a:r>
                        <a:rPr lang="es-MX" sz="1800" kern="1200" dirty="0">
                          <a:solidFill>
                            <a:schemeClr val="dk1"/>
                          </a:solidFill>
                          <a:effectLst/>
                          <a:latin typeface="+mn-lt"/>
                          <a:ea typeface="+mn-ea"/>
                          <a:cs typeface="+mn-cs"/>
                        </a:rPr>
                        <a:t>CONADIC: </a:t>
                      </a:r>
                      <a:r>
                        <a:rPr lang="es-MX" sz="1800" u="sng" kern="1200" dirty="0">
                          <a:solidFill>
                            <a:schemeClr val="dk1"/>
                          </a:solidFill>
                          <a:effectLst/>
                          <a:latin typeface="+mn-lt"/>
                          <a:ea typeface="+mn-ea"/>
                          <a:cs typeface="+mn-cs"/>
                          <a:hlinkClick r:id="rId2"/>
                        </a:rPr>
                        <a:t>https://www.gob.mx/salud%7Cconadic/</a:t>
                      </a:r>
                      <a:r>
                        <a:rPr lang="es-MX" sz="1800" kern="1200" dirty="0">
                          <a:solidFill>
                            <a:schemeClr val="dk1"/>
                          </a:solidFill>
                          <a:effectLst/>
                          <a:latin typeface="+mn-lt"/>
                          <a:ea typeface="+mn-ea"/>
                          <a:cs typeface="+mn-cs"/>
                        </a:rPr>
                        <a:t> </a:t>
                      </a:r>
                    </a:p>
                    <a:p>
                      <a:r>
                        <a:rPr lang="es-MX" sz="1800" kern="1200" dirty="0">
                          <a:solidFill>
                            <a:schemeClr val="dk1"/>
                          </a:solidFill>
                          <a:effectLst/>
                          <a:latin typeface="+mn-lt"/>
                          <a:ea typeface="+mn-ea"/>
                          <a:cs typeface="+mn-cs"/>
                        </a:rPr>
                        <a:t> </a:t>
                      </a:r>
                    </a:p>
                    <a:p>
                      <a:r>
                        <a:rPr lang="es-MX" sz="1800" kern="1200" dirty="0">
                          <a:solidFill>
                            <a:schemeClr val="dk1"/>
                          </a:solidFill>
                          <a:effectLst/>
                          <a:latin typeface="+mn-lt"/>
                          <a:ea typeface="+mn-ea"/>
                          <a:cs typeface="+mn-cs"/>
                        </a:rPr>
                        <a:t>Bibliografía consultada:</a:t>
                      </a:r>
                    </a:p>
                    <a:p>
                      <a:r>
                        <a:rPr lang="es-MX" sz="1800" kern="1200" dirty="0">
                          <a:solidFill>
                            <a:schemeClr val="dk1"/>
                          </a:solidFill>
                          <a:effectLst/>
                          <a:latin typeface="+mn-lt"/>
                          <a:ea typeface="+mn-ea"/>
                          <a:cs typeface="+mn-cs"/>
                        </a:rPr>
                        <a:t> </a:t>
                      </a:r>
                    </a:p>
                    <a:p>
                      <a:pPr lvl="0"/>
                      <a:r>
                        <a:rPr lang="es-MX" sz="1800" kern="1200" dirty="0" err="1">
                          <a:solidFill>
                            <a:schemeClr val="dk1"/>
                          </a:solidFill>
                          <a:effectLst/>
                          <a:latin typeface="+mn-lt"/>
                          <a:ea typeface="+mn-ea"/>
                          <a:cs typeface="+mn-cs"/>
                        </a:rPr>
                        <a:t>Walpole</a:t>
                      </a:r>
                      <a:r>
                        <a:rPr lang="es-MX" sz="1800" kern="1200" dirty="0">
                          <a:solidFill>
                            <a:schemeClr val="dk1"/>
                          </a:solidFill>
                          <a:effectLst/>
                          <a:latin typeface="+mn-lt"/>
                          <a:ea typeface="+mn-ea"/>
                          <a:cs typeface="+mn-cs"/>
                        </a:rPr>
                        <a:t>, Myers y Myers, </a:t>
                      </a:r>
                      <a:r>
                        <a:rPr lang="es-MX" sz="1800" i="1" kern="1200" dirty="0">
                          <a:solidFill>
                            <a:schemeClr val="dk1"/>
                          </a:solidFill>
                          <a:effectLst/>
                          <a:latin typeface="+mn-lt"/>
                          <a:ea typeface="+mn-ea"/>
                          <a:cs typeface="+mn-cs"/>
                        </a:rPr>
                        <a:t>Probabilidad y Estadística para ingeniería y ciencias</a:t>
                      </a:r>
                      <a:r>
                        <a:rPr lang="es-MX" sz="1800" kern="1200" dirty="0">
                          <a:solidFill>
                            <a:schemeClr val="dk1"/>
                          </a:solidFill>
                          <a:effectLst/>
                          <a:latin typeface="+mn-lt"/>
                          <a:ea typeface="+mn-ea"/>
                          <a:cs typeface="+mn-cs"/>
                        </a:rPr>
                        <a:t>, México, Pearson Prentice Hall, 2007.</a:t>
                      </a:r>
                    </a:p>
                    <a:p>
                      <a:pPr lvl="0"/>
                      <a:r>
                        <a:rPr lang="es-MX" sz="1800" kern="1200" dirty="0" err="1">
                          <a:solidFill>
                            <a:schemeClr val="dk1"/>
                          </a:solidFill>
                          <a:effectLst/>
                          <a:latin typeface="+mn-lt"/>
                          <a:ea typeface="+mn-ea"/>
                          <a:cs typeface="+mn-cs"/>
                        </a:rPr>
                        <a:t>Levin</a:t>
                      </a:r>
                      <a:r>
                        <a:rPr lang="es-MX" sz="1800" kern="1200" dirty="0">
                          <a:solidFill>
                            <a:schemeClr val="dk1"/>
                          </a:solidFill>
                          <a:effectLst/>
                          <a:latin typeface="+mn-lt"/>
                          <a:ea typeface="+mn-ea"/>
                          <a:cs typeface="+mn-cs"/>
                        </a:rPr>
                        <a:t> y </a:t>
                      </a:r>
                      <a:r>
                        <a:rPr lang="es-MX" sz="1800" kern="1200" dirty="0" err="1">
                          <a:solidFill>
                            <a:schemeClr val="dk1"/>
                          </a:solidFill>
                          <a:effectLst/>
                          <a:latin typeface="+mn-lt"/>
                          <a:ea typeface="+mn-ea"/>
                          <a:cs typeface="+mn-cs"/>
                        </a:rPr>
                        <a:t>Rubin</a:t>
                      </a:r>
                      <a:r>
                        <a:rPr lang="es-MX" sz="1800" kern="1200" dirty="0">
                          <a:solidFill>
                            <a:schemeClr val="dk1"/>
                          </a:solidFill>
                          <a:effectLst/>
                          <a:latin typeface="+mn-lt"/>
                          <a:ea typeface="+mn-ea"/>
                          <a:cs typeface="+mn-cs"/>
                        </a:rPr>
                        <a:t>, </a:t>
                      </a:r>
                      <a:r>
                        <a:rPr lang="es-MX" sz="1800" i="1" kern="1200" dirty="0">
                          <a:solidFill>
                            <a:schemeClr val="dk1"/>
                          </a:solidFill>
                          <a:effectLst/>
                          <a:latin typeface="+mn-lt"/>
                          <a:ea typeface="+mn-ea"/>
                          <a:cs typeface="+mn-cs"/>
                        </a:rPr>
                        <a:t>Estadística para Administración y Economía</a:t>
                      </a:r>
                      <a:r>
                        <a:rPr lang="es-MX" sz="1800" kern="1200" dirty="0">
                          <a:solidFill>
                            <a:schemeClr val="dk1"/>
                          </a:solidFill>
                          <a:effectLst/>
                          <a:latin typeface="+mn-lt"/>
                          <a:ea typeface="+mn-ea"/>
                          <a:cs typeface="+mn-cs"/>
                        </a:rPr>
                        <a:t>, México, Pearson Prentice-Hall, 2004.</a:t>
                      </a:r>
                    </a:p>
                    <a:p>
                      <a:pPr lvl="0"/>
                      <a:r>
                        <a:rPr lang="es-MX" sz="1800" kern="1200" dirty="0" err="1">
                          <a:solidFill>
                            <a:schemeClr val="dk1"/>
                          </a:solidFill>
                          <a:effectLst/>
                          <a:latin typeface="+mn-lt"/>
                          <a:ea typeface="+mn-ea"/>
                          <a:cs typeface="+mn-cs"/>
                        </a:rPr>
                        <a:t>Levine</a:t>
                      </a:r>
                      <a:r>
                        <a:rPr lang="es-MX" sz="1800" kern="1200" dirty="0">
                          <a:solidFill>
                            <a:schemeClr val="dk1"/>
                          </a:solidFill>
                          <a:effectLst/>
                          <a:latin typeface="+mn-lt"/>
                          <a:ea typeface="+mn-ea"/>
                          <a:cs typeface="+mn-cs"/>
                        </a:rPr>
                        <a:t>, </a:t>
                      </a:r>
                      <a:r>
                        <a:rPr lang="es-MX" sz="1800" kern="1200" dirty="0" err="1">
                          <a:solidFill>
                            <a:schemeClr val="dk1"/>
                          </a:solidFill>
                          <a:effectLst/>
                          <a:latin typeface="+mn-lt"/>
                          <a:ea typeface="+mn-ea"/>
                          <a:cs typeface="+mn-cs"/>
                        </a:rPr>
                        <a:t>Krehbiel</a:t>
                      </a:r>
                      <a:r>
                        <a:rPr lang="es-MX" sz="1800" kern="1200" dirty="0">
                          <a:solidFill>
                            <a:schemeClr val="dk1"/>
                          </a:solidFill>
                          <a:effectLst/>
                          <a:latin typeface="+mn-lt"/>
                          <a:ea typeface="+mn-ea"/>
                          <a:cs typeface="+mn-cs"/>
                        </a:rPr>
                        <a:t> y </a:t>
                      </a:r>
                      <a:r>
                        <a:rPr lang="es-MX" sz="1800" kern="1200" dirty="0" err="1">
                          <a:solidFill>
                            <a:schemeClr val="dk1"/>
                          </a:solidFill>
                          <a:effectLst/>
                          <a:latin typeface="+mn-lt"/>
                          <a:ea typeface="+mn-ea"/>
                          <a:cs typeface="+mn-cs"/>
                        </a:rPr>
                        <a:t>Berenson</a:t>
                      </a:r>
                      <a:r>
                        <a:rPr lang="es-MX" sz="1800" kern="1200" dirty="0">
                          <a:solidFill>
                            <a:schemeClr val="dk1"/>
                          </a:solidFill>
                          <a:effectLst/>
                          <a:latin typeface="+mn-lt"/>
                          <a:ea typeface="+mn-ea"/>
                          <a:cs typeface="+mn-cs"/>
                        </a:rPr>
                        <a:t>, </a:t>
                      </a:r>
                      <a:r>
                        <a:rPr lang="es-MX" sz="1800" i="1" kern="1200" dirty="0">
                          <a:solidFill>
                            <a:schemeClr val="dk1"/>
                          </a:solidFill>
                          <a:effectLst/>
                          <a:latin typeface="+mn-lt"/>
                          <a:ea typeface="+mn-ea"/>
                          <a:cs typeface="+mn-cs"/>
                        </a:rPr>
                        <a:t>Estadística para Administración</a:t>
                      </a:r>
                      <a:r>
                        <a:rPr lang="es-MX" sz="1800" kern="1200" dirty="0">
                          <a:solidFill>
                            <a:schemeClr val="dk1"/>
                          </a:solidFill>
                          <a:effectLst/>
                          <a:latin typeface="+mn-lt"/>
                          <a:ea typeface="+mn-ea"/>
                          <a:cs typeface="+mn-cs"/>
                        </a:rPr>
                        <a:t>, México, Pearson Prentice-Hall, 2006.</a:t>
                      </a:r>
                    </a:p>
                    <a:p>
                      <a:pPr lvl="0"/>
                      <a:r>
                        <a:rPr lang="es-MX" sz="1800" kern="1200" dirty="0" err="1">
                          <a:solidFill>
                            <a:schemeClr val="dk1"/>
                          </a:solidFill>
                          <a:effectLst/>
                          <a:latin typeface="+mn-lt"/>
                          <a:ea typeface="+mn-ea"/>
                          <a:cs typeface="+mn-cs"/>
                        </a:rPr>
                        <a:t>Lind</a:t>
                      </a:r>
                      <a:r>
                        <a:rPr lang="es-MX" sz="1800" kern="1200" dirty="0">
                          <a:solidFill>
                            <a:schemeClr val="dk1"/>
                          </a:solidFill>
                          <a:effectLst/>
                          <a:latin typeface="+mn-lt"/>
                          <a:ea typeface="+mn-ea"/>
                          <a:cs typeface="+mn-cs"/>
                        </a:rPr>
                        <a:t>, </a:t>
                      </a:r>
                      <a:r>
                        <a:rPr lang="es-MX" sz="1800" kern="1200" dirty="0" err="1">
                          <a:solidFill>
                            <a:schemeClr val="dk1"/>
                          </a:solidFill>
                          <a:effectLst/>
                          <a:latin typeface="+mn-lt"/>
                          <a:ea typeface="+mn-ea"/>
                          <a:cs typeface="+mn-cs"/>
                        </a:rPr>
                        <a:t>Marchal</a:t>
                      </a:r>
                      <a:r>
                        <a:rPr lang="es-MX" sz="1800" kern="1200" dirty="0">
                          <a:solidFill>
                            <a:schemeClr val="dk1"/>
                          </a:solidFill>
                          <a:effectLst/>
                          <a:latin typeface="+mn-lt"/>
                          <a:ea typeface="+mn-ea"/>
                          <a:cs typeface="+mn-cs"/>
                        </a:rPr>
                        <a:t> y </a:t>
                      </a:r>
                      <a:r>
                        <a:rPr lang="es-MX" sz="1800" kern="1200" dirty="0" err="1">
                          <a:solidFill>
                            <a:schemeClr val="dk1"/>
                          </a:solidFill>
                          <a:effectLst/>
                          <a:latin typeface="+mn-lt"/>
                          <a:ea typeface="+mn-ea"/>
                          <a:cs typeface="+mn-cs"/>
                        </a:rPr>
                        <a:t>Wathen</a:t>
                      </a:r>
                      <a:r>
                        <a:rPr lang="es-MX" sz="1800" kern="1200" dirty="0">
                          <a:solidFill>
                            <a:schemeClr val="dk1"/>
                          </a:solidFill>
                          <a:effectLst/>
                          <a:latin typeface="+mn-lt"/>
                          <a:ea typeface="+mn-ea"/>
                          <a:cs typeface="+mn-cs"/>
                        </a:rPr>
                        <a:t>, </a:t>
                      </a:r>
                      <a:r>
                        <a:rPr lang="es-MX" sz="1800" i="1" kern="1200" dirty="0">
                          <a:solidFill>
                            <a:schemeClr val="dk1"/>
                          </a:solidFill>
                          <a:effectLst/>
                          <a:latin typeface="+mn-lt"/>
                          <a:ea typeface="+mn-ea"/>
                          <a:cs typeface="+mn-cs"/>
                        </a:rPr>
                        <a:t>Estadística aplicada a los Negocios y la Economía</a:t>
                      </a:r>
                      <a:r>
                        <a:rPr lang="es-MX" sz="1800" kern="1200" dirty="0">
                          <a:solidFill>
                            <a:schemeClr val="dk1"/>
                          </a:solidFill>
                          <a:effectLst/>
                          <a:latin typeface="+mn-lt"/>
                          <a:ea typeface="+mn-ea"/>
                          <a:cs typeface="+mn-cs"/>
                        </a:rPr>
                        <a:t>, México, McGraw-Hill, 2012.</a:t>
                      </a:r>
                    </a:p>
                    <a:p>
                      <a:endParaRPr lang="es-MX"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3804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810560504"/>
              </p:ext>
            </p:extLst>
          </p:nvPr>
        </p:nvGraphicFramePr>
        <p:xfrm>
          <a:off x="625641" y="903705"/>
          <a:ext cx="7579895" cy="4688573"/>
        </p:xfrm>
        <a:graphic>
          <a:graphicData uri="http://schemas.openxmlformats.org/drawingml/2006/table">
            <a:tbl>
              <a:tblPr firstRow="1" bandRow="1">
                <a:tableStyleId>{5C22544A-7EE6-4342-B048-85BDC9FD1C3A}</a:tableStyleId>
              </a:tblPr>
              <a:tblGrid>
                <a:gridCol w="1744580">
                  <a:extLst>
                    <a:ext uri="{9D8B030D-6E8A-4147-A177-3AD203B41FA5}">
                      <a16:colId xmlns:a16="http://schemas.microsoft.com/office/drawing/2014/main" xmlns="" val="20000"/>
                    </a:ext>
                  </a:extLst>
                </a:gridCol>
                <a:gridCol w="5835315">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dirty="0"/>
                    </a:p>
                  </a:txBody>
                  <a:tcPr/>
                </a:tc>
                <a:extLst>
                  <a:ext uri="{0D108BD9-81ED-4DB2-BD59-A6C34878D82A}">
                    <a16:rowId xmlns:a16="http://schemas.microsoft.com/office/drawing/2014/main" xmlns="" val="10000"/>
                  </a:ext>
                </a:extLst>
              </a:tr>
              <a:tr h="1757413">
                <a:tc>
                  <a:txBody>
                    <a:bodyPr/>
                    <a:lstStyle/>
                    <a:p>
                      <a:r>
                        <a:rPr lang="es-MX" sz="1600" b="1" dirty="0"/>
                        <a:t>JUSTIFICACIÓN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u="none" kern="1200" dirty="0">
                          <a:solidFill>
                            <a:schemeClr val="dk1"/>
                          </a:solidFill>
                          <a:effectLst/>
                          <a:latin typeface="+mn-lt"/>
                          <a:ea typeface="+mn-ea"/>
                          <a:cs typeface="+mn-cs"/>
                        </a:rPr>
                        <a:t>Generar</a:t>
                      </a:r>
                      <a:r>
                        <a:rPr lang="es-MX" sz="1800" u="none" kern="1200" baseline="0" dirty="0">
                          <a:solidFill>
                            <a:schemeClr val="dk1"/>
                          </a:solidFill>
                          <a:effectLst/>
                          <a:latin typeface="+mn-lt"/>
                          <a:ea typeface="+mn-ea"/>
                          <a:cs typeface="+mn-cs"/>
                        </a:rPr>
                        <a:t> interés en los alumnos por la problemática que se vive actualmente en el mundo debida al alcoholismo, con la finalidad de que desarrollen un  proyecto de campaña para prevenir este problema.</a:t>
                      </a:r>
                      <a:endParaRPr lang="es-MX" sz="1800" u="none" kern="1200" dirty="0">
                        <a:solidFill>
                          <a:schemeClr val="dk1"/>
                        </a:solidFill>
                        <a:effectLst/>
                        <a:latin typeface="+mn-lt"/>
                        <a:ea typeface="+mn-ea"/>
                        <a:cs typeface="+mn-cs"/>
                      </a:endParaRPr>
                    </a:p>
                    <a:p>
                      <a:endParaRPr lang="es-MX" dirty="0"/>
                    </a:p>
                  </a:txBody>
                  <a:tcPr/>
                </a:tc>
                <a:extLst>
                  <a:ext uri="{0D108BD9-81ED-4DB2-BD59-A6C34878D82A}">
                    <a16:rowId xmlns:a16="http://schemas.microsoft.com/office/drawing/2014/main" xmlns="" val="10001"/>
                  </a:ext>
                </a:extLst>
              </a:tr>
              <a:tr h="2514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dk1"/>
                          </a:solidFill>
                          <a:effectLst/>
                          <a:latin typeface="+mn-lt"/>
                          <a:ea typeface="+mn-ea"/>
                          <a:cs typeface="+mn-cs"/>
                        </a:rPr>
                        <a:t>Problema/</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dk1"/>
                          </a:solidFill>
                          <a:effectLst/>
                          <a:latin typeface="+mn-lt"/>
                          <a:ea typeface="+mn-ea"/>
                          <a:cs typeface="+mn-cs"/>
                        </a:rPr>
                        <a:t>situación detonador(a)</a:t>
                      </a:r>
                      <a:endParaRPr lang="es-ES" sz="1600" b="1" dirty="0"/>
                    </a:p>
                    <a:p>
                      <a:endParaRPr lang="es-MX" sz="1600" b="1" dirty="0"/>
                    </a:p>
                  </a:txBody>
                  <a:tcPr/>
                </a:tc>
                <a:tc>
                  <a:txBody>
                    <a:bodyPr/>
                    <a:lstStyle/>
                    <a:p>
                      <a:r>
                        <a:rPr lang="es-MX" sz="1800" b="1" kern="1200" dirty="0">
                          <a:solidFill>
                            <a:schemeClr val="dk1"/>
                          </a:solidFill>
                          <a:effectLst/>
                          <a:latin typeface="+mn-lt"/>
                          <a:ea typeface="+mn-ea"/>
                          <a:cs typeface="+mn-cs"/>
                        </a:rPr>
                        <a:t>Proyección de los videos:</a:t>
                      </a:r>
                    </a:p>
                    <a:p>
                      <a:endParaRPr lang="es-MX" sz="1800" b="1" kern="1200" dirty="0">
                        <a:solidFill>
                          <a:schemeClr val="dk1"/>
                        </a:solidFill>
                        <a:effectLst/>
                        <a:latin typeface="+mn-lt"/>
                        <a:ea typeface="+mn-ea"/>
                        <a:cs typeface="+mn-cs"/>
                      </a:endParaRPr>
                    </a:p>
                    <a:p>
                      <a:r>
                        <a:rPr lang="es-MX" sz="1800" b="1" kern="1200" dirty="0">
                          <a:solidFill>
                            <a:schemeClr val="dk1"/>
                          </a:solidFill>
                          <a:effectLst/>
                          <a:latin typeface="+mn-lt"/>
                          <a:ea typeface="+mn-ea"/>
                          <a:cs typeface="+mn-cs"/>
                        </a:rPr>
                        <a:t>Video: “</a:t>
                      </a:r>
                      <a:r>
                        <a:rPr lang="es-MX" sz="1800" b="0" kern="1200" dirty="0">
                          <a:solidFill>
                            <a:schemeClr val="dk1"/>
                          </a:solidFill>
                          <a:effectLst/>
                          <a:latin typeface="+mn-lt"/>
                          <a:ea typeface="+mn-ea"/>
                          <a:cs typeface="+mn-cs"/>
                        </a:rPr>
                        <a:t>borrachera de adolescentes que mal”</a:t>
                      </a:r>
                      <a:endParaRPr lang="es-MX" sz="1800" b="1" kern="1200" dirty="0">
                        <a:solidFill>
                          <a:schemeClr val="dk1"/>
                        </a:solidFill>
                        <a:effectLst/>
                        <a:latin typeface="+mn-lt"/>
                        <a:ea typeface="+mn-ea"/>
                        <a:cs typeface="+mn-cs"/>
                      </a:endParaRPr>
                    </a:p>
                    <a:p>
                      <a:r>
                        <a:rPr lang="es-MX" sz="1800" u="sng" kern="1200" dirty="0">
                          <a:solidFill>
                            <a:schemeClr val="dk1"/>
                          </a:solidFill>
                          <a:effectLst/>
                          <a:latin typeface="+mn-lt"/>
                          <a:ea typeface="+mn-ea"/>
                          <a:cs typeface="+mn-cs"/>
                          <a:hlinkClick r:id="rId2"/>
                        </a:rPr>
                        <a:t>https://www.youtube.com/watch?v=c9aaCx7ks_w</a:t>
                      </a:r>
                      <a:endParaRPr lang="es-MX" sz="1800" kern="1200" dirty="0">
                        <a:solidFill>
                          <a:schemeClr val="dk1"/>
                        </a:solidFill>
                        <a:effectLst/>
                        <a:latin typeface="+mn-lt"/>
                        <a:ea typeface="+mn-ea"/>
                        <a:cs typeface="+mn-cs"/>
                      </a:endParaRPr>
                    </a:p>
                    <a:p>
                      <a:r>
                        <a:rPr lang="es-MX" sz="1800" b="1" kern="1200" dirty="0">
                          <a:solidFill>
                            <a:schemeClr val="dk1"/>
                          </a:solidFill>
                          <a:effectLst/>
                          <a:latin typeface="+mn-lt"/>
                          <a:ea typeface="+mn-ea"/>
                          <a:cs typeface="+mn-cs"/>
                        </a:rPr>
                        <a:t>Video: “</a:t>
                      </a:r>
                      <a:r>
                        <a:rPr lang="es-MX" sz="1800" b="0" kern="1200" dirty="0">
                          <a:solidFill>
                            <a:schemeClr val="dk1"/>
                          </a:solidFill>
                          <a:effectLst/>
                          <a:latin typeface="+mn-lt"/>
                          <a:ea typeface="+mn-ea"/>
                          <a:cs typeface="+mn-cs"/>
                        </a:rPr>
                        <a:t>LA TRAGEDIA DE CESAR ANDRADE”</a:t>
                      </a:r>
                      <a:endParaRPr lang="es-MX" sz="1800" b="1" kern="1200" dirty="0">
                        <a:solidFill>
                          <a:schemeClr val="dk1"/>
                        </a:solidFill>
                        <a:effectLst/>
                        <a:latin typeface="+mn-lt"/>
                        <a:ea typeface="+mn-ea"/>
                        <a:cs typeface="+mn-cs"/>
                      </a:endParaRPr>
                    </a:p>
                    <a:p>
                      <a:r>
                        <a:rPr lang="es-MX" sz="1800" u="sng" kern="1200" dirty="0">
                          <a:solidFill>
                            <a:schemeClr val="dk1"/>
                          </a:solidFill>
                          <a:effectLst/>
                          <a:latin typeface="+mn-lt"/>
                          <a:ea typeface="+mn-ea"/>
                          <a:cs typeface="+mn-cs"/>
                          <a:hlinkClick r:id="rId3"/>
                        </a:rPr>
                        <a:t>https://www.youtube.com/watch?v=4uWENx5LO08</a:t>
                      </a:r>
                      <a:endParaRPr lang="es-ES" b="1" dirty="0"/>
                    </a:p>
                    <a:p>
                      <a:endParaRPr lang="es-MX"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5305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74563389"/>
              </p:ext>
            </p:extLst>
          </p:nvPr>
        </p:nvGraphicFramePr>
        <p:xfrm>
          <a:off x="625641" y="903705"/>
          <a:ext cx="7579895" cy="2128253"/>
        </p:xfrm>
        <a:graphic>
          <a:graphicData uri="http://schemas.openxmlformats.org/drawingml/2006/table">
            <a:tbl>
              <a:tblPr firstRow="1" bandRow="1">
                <a:tableStyleId>{5C22544A-7EE6-4342-B048-85BDC9FD1C3A}</a:tableStyleId>
              </a:tblPr>
              <a:tblGrid>
                <a:gridCol w="1744580">
                  <a:extLst>
                    <a:ext uri="{9D8B030D-6E8A-4147-A177-3AD203B41FA5}">
                      <a16:colId xmlns:a16="http://schemas.microsoft.com/office/drawing/2014/main" xmlns="" val="20000"/>
                    </a:ext>
                  </a:extLst>
                </a:gridCol>
                <a:gridCol w="5835315">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dirty="0"/>
                    </a:p>
                  </a:txBody>
                  <a:tcPr/>
                </a:tc>
                <a:extLst>
                  <a:ext uri="{0D108BD9-81ED-4DB2-BD59-A6C34878D82A}">
                    <a16:rowId xmlns:a16="http://schemas.microsoft.com/office/drawing/2014/main" xmlns="" val="10000"/>
                  </a:ext>
                </a:extLst>
              </a:tr>
              <a:tr h="1757413">
                <a:tc>
                  <a:txBody>
                    <a:bodyPr/>
                    <a:lstStyle/>
                    <a:p>
                      <a:r>
                        <a:rPr lang="es-MX" sz="1600" b="1" dirty="0"/>
                        <a:t>Apertura de la actividad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dirty="0"/>
                        <a:t>Introducción por parte los docentes del equipo interdisciplinario, en el que se mencione brevemente el contenido de que tratará el proyecto en su totalidad.</a:t>
                      </a:r>
                    </a:p>
                    <a:p>
                      <a:endParaRPr lang="es-MX"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78391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37464853"/>
              </p:ext>
            </p:extLst>
          </p:nvPr>
        </p:nvGraphicFramePr>
        <p:xfrm>
          <a:off x="625641" y="903705"/>
          <a:ext cx="7579895" cy="3205480"/>
        </p:xfrm>
        <a:graphic>
          <a:graphicData uri="http://schemas.openxmlformats.org/drawingml/2006/table">
            <a:tbl>
              <a:tblPr firstRow="1" bandRow="1">
                <a:tableStyleId>{5C22544A-7EE6-4342-B048-85BDC9FD1C3A}</a:tableStyleId>
              </a:tblPr>
              <a:tblGrid>
                <a:gridCol w="1744580">
                  <a:extLst>
                    <a:ext uri="{9D8B030D-6E8A-4147-A177-3AD203B41FA5}">
                      <a16:colId xmlns:a16="http://schemas.microsoft.com/office/drawing/2014/main" xmlns="" val="20000"/>
                    </a:ext>
                  </a:extLst>
                </a:gridCol>
                <a:gridCol w="5835315">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dirty="0"/>
                    </a:p>
                  </a:txBody>
                  <a:tcPr/>
                </a:tc>
                <a:extLst>
                  <a:ext uri="{0D108BD9-81ED-4DB2-BD59-A6C34878D82A}">
                    <a16:rowId xmlns:a16="http://schemas.microsoft.com/office/drawing/2014/main" xmlns="" val="10000"/>
                  </a:ext>
                </a:extLst>
              </a:tr>
              <a:tr h="1757413">
                <a:tc>
                  <a:txBody>
                    <a:bodyPr/>
                    <a:lstStyle/>
                    <a:p>
                      <a:r>
                        <a:rPr lang="es-MX" sz="1600" b="1" dirty="0"/>
                        <a:t>Desarrollo</a:t>
                      </a:r>
                      <a:r>
                        <a:rPr lang="es-MX" sz="1600" b="1" baseline="0" dirty="0"/>
                        <a:t> </a:t>
                      </a:r>
                      <a:r>
                        <a:rPr lang="es-MX" sz="1600" b="1" dirty="0"/>
                        <a:t> de la actividad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dirty="0"/>
                        <a:t>Proyección de los videos arriba citados por parte de los docentes, observación de los mismos por los estudiantes. Inquirir mediante preguntas dirigidas por el moderador, y responder por parte de los estudiantes, los conocimientos previos que estos tienen respecto a los efectos fisiológicos, sociales y legales que tiene el abuso en el consumo del alcohol en relación a los videos proyectados, en una mesa de discusión.</a:t>
                      </a:r>
                    </a:p>
                    <a:p>
                      <a:endParaRPr lang="es-MX"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95412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694121251"/>
              </p:ext>
            </p:extLst>
          </p:nvPr>
        </p:nvGraphicFramePr>
        <p:xfrm>
          <a:off x="625641" y="903705"/>
          <a:ext cx="7579895" cy="3754120"/>
        </p:xfrm>
        <a:graphic>
          <a:graphicData uri="http://schemas.openxmlformats.org/drawingml/2006/table">
            <a:tbl>
              <a:tblPr firstRow="1" bandRow="1">
                <a:tableStyleId>{5C22544A-7EE6-4342-B048-85BDC9FD1C3A}</a:tableStyleId>
              </a:tblPr>
              <a:tblGrid>
                <a:gridCol w="1744580">
                  <a:extLst>
                    <a:ext uri="{9D8B030D-6E8A-4147-A177-3AD203B41FA5}">
                      <a16:colId xmlns:a16="http://schemas.microsoft.com/office/drawing/2014/main" xmlns="" val="20000"/>
                    </a:ext>
                  </a:extLst>
                </a:gridCol>
                <a:gridCol w="5835315">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dirty="0"/>
                    </a:p>
                  </a:txBody>
                  <a:tcPr/>
                </a:tc>
                <a:extLst>
                  <a:ext uri="{0D108BD9-81ED-4DB2-BD59-A6C34878D82A}">
                    <a16:rowId xmlns:a16="http://schemas.microsoft.com/office/drawing/2014/main" xmlns="" val="10000"/>
                  </a:ext>
                </a:extLst>
              </a:tr>
              <a:tr h="1757413">
                <a:tc>
                  <a:txBody>
                    <a:bodyPr/>
                    <a:lstStyle/>
                    <a:p>
                      <a:r>
                        <a:rPr lang="es-MX" sz="1600" b="1" dirty="0"/>
                        <a:t>Cierre de la actividad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dirty="0"/>
                        <a:t>Conclusión por parte de los alumnos sobre los efectos que a grandes rasgos tiene el abuso de dicha sustancia. Posteriormente, integración de equipos de estudiantes, formados por alumnos de cada una de las cuatro áreas en que está dividido el 6º año de bachillerato, con el encargo de realizar una investigación acerca de las consecuencias </a:t>
                      </a:r>
                      <a:r>
                        <a:rPr lang="es-MX" sz="1800" dirty="0" err="1"/>
                        <a:t>bio</a:t>
                      </a:r>
                      <a:r>
                        <a:rPr lang="es-MX" sz="1800" dirty="0"/>
                        <a:t>-jurídico-estadístico del abuso del alcohol. Entrega por parte de los docentes, de una rúbrica y lista de cotejo, con los puntos que deberá contener dicha investigación</a:t>
                      </a:r>
                      <a:endParaRPr lang="es-ES" dirty="0"/>
                    </a:p>
                    <a:p>
                      <a:endParaRPr lang="es-MX"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52168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4102981185"/>
              </p:ext>
            </p:extLst>
          </p:nvPr>
        </p:nvGraphicFramePr>
        <p:xfrm>
          <a:off x="276058" y="1299578"/>
          <a:ext cx="8471133" cy="3987081"/>
        </p:xfrm>
        <a:graphic>
          <a:graphicData uri="http://schemas.openxmlformats.org/drawingml/2006/table">
            <a:tbl>
              <a:tblPr firstRow="1" bandRow="1">
                <a:tableStyleId>{5C22544A-7EE6-4342-B048-85BDC9FD1C3A}</a:tableStyleId>
              </a:tblPr>
              <a:tblGrid>
                <a:gridCol w="1490470">
                  <a:extLst>
                    <a:ext uri="{9D8B030D-6E8A-4147-A177-3AD203B41FA5}">
                      <a16:colId xmlns:a16="http://schemas.microsoft.com/office/drawing/2014/main" xmlns="" val="20000"/>
                    </a:ext>
                  </a:extLst>
                </a:gridCol>
                <a:gridCol w="6980663">
                  <a:extLst>
                    <a:ext uri="{9D8B030D-6E8A-4147-A177-3AD203B41FA5}">
                      <a16:colId xmlns:a16="http://schemas.microsoft.com/office/drawing/2014/main" xmlns="" val="20001"/>
                    </a:ext>
                  </a:extLst>
                </a:gridCol>
              </a:tblGrid>
              <a:tr h="512361">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873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Recursos</a:t>
                      </a:r>
                      <a:endParaRPr lang="es-MX" sz="1800" kern="1200" dirty="0">
                        <a:solidFill>
                          <a:schemeClr val="dk1"/>
                        </a:solidFill>
                        <a:effectLst/>
                        <a:latin typeface="+mn-lt"/>
                        <a:ea typeface="+mn-ea"/>
                        <a:cs typeface="+mn-cs"/>
                      </a:endParaRPr>
                    </a:p>
                    <a:p>
                      <a:endParaRPr lang="es-MX" sz="1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Salón de clase, Proyector, pantalla, </a:t>
                      </a:r>
                      <a:r>
                        <a:rPr lang="es-MX" sz="1800" kern="1200" dirty="0" err="1">
                          <a:solidFill>
                            <a:schemeClr val="dk1"/>
                          </a:solidFill>
                          <a:effectLst/>
                          <a:latin typeface="+mn-lt"/>
                          <a:ea typeface="+mn-ea"/>
                          <a:cs typeface="+mn-cs"/>
                        </a:rPr>
                        <a:t>equipon</a:t>
                      </a:r>
                      <a:r>
                        <a:rPr lang="es-MX" sz="1800" kern="1200" dirty="0">
                          <a:solidFill>
                            <a:schemeClr val="dk1"/>
                          </a:solidFill>
                          <a:effectLst/>
                          <a:latin typeface="+mn-lt"/>
                          <a:ea typeface="+mn-ea"/>
                          <a:cs typeface="+mn-cs"/>
                        </a:rPr>
                        <a:t> de cómputo,  páginas de Internet, videos, guía de preguntas, moderador, mesas de trabajo, pizarrón blanco, plumones, personalizadores, grabadora para la relatoría, rúbrica y lista de cotejo para el trabajo de investigación, cámara digital.</a:t>
                      </a:r>
                      <a:endParaRPr lang="es-ES" dirty="0"/>
                    </a:p>
                    <a:p>
                      <a:endParaRPr lang="es-ES" dirty="0"/>
                    </a:p>
                  </a:txBody>
                  <a:tcPr/>
                </a:tc>
                <a:extLst>
                  <a:ext uri="{0D108BD9-81ED-4DB2-BD59-A6C34878D82A}">
                    <a16:rowId xmlns:a16="http://schemas.microsoft.com/office/drawing/2014/main" xmlns="" val="10001"/>
                  </a:ext>
                </a:extLst>
              </a:tr>
              <a:tr h="13981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Evidencias de aprendizaje/pro-ductos</a:t>
                      </a:r>
                      <a:endParaRPr lang="es-MX" dirty="0"/>
                    </a:p>
                    <a:p>
                      <a:endParaRPr lang="es-MX" sz="1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Toma de fotografías y video, así como realización de una relatoría de lo llevado a cabo en la sesión detonadora.</a:t>
                      </a:r>
                      <a:endParaRPr lang="es-ES" dirty="0"/>
                    </a:p>
                    <a:p>
                      <a:endParaRPr lang="es-ES" b="1"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08373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910787801"/>
              </p:ext>
            </p:extLst>
          </p:nvPr>
        </p:nvGraphicFramePr>
        <p:xfrm>
          <a:off x="348248" y="1578309"/>
          <a:ext cx="8471133" cy="2142718"/>
        </p:xfrm>
        <a:graphic>
          <a:graphicData uri="http://schemas.openxmlformats.org/drawingml/2006/table">
            <a:tbl>
              <a:tblPr firstRow="1" bandRow="1">
                <a:tableStyleId>{5C22544A-7EE6-4342-B048-85BDC9FD1C3A}</a:tableStyleId>
              </a:tblPr>
              <a:tblGrid>
                <a:gridCol w="1936519">
                  <a:extLst>
                    <a:ext uri="{9D8B030D-6E8A-4147-A177-3AD203B41FA5}">
                      <a16:colId xmlns:a16="http://schemas.microsoft.com/office/drawing/2014/main" xmlns="" val="20000"/>
                    </a:ext>
                  </a:extLst>
                </a:gridCol>
                <a:gridCol w="6534614">
                  <a:extLst>
                    <a:ext uri="{9D8B030D-6E8A-4147-A177-3AD203B41FA5}">
                      <a16:colId xmlns:a16="http://schemas.microsoft.com/office/drawing/2014/main" xmlns="" val="20001"/>
                    </a:ext>
                  </a:extLst>
                </a:gridCol>
              </a:tblGrid>
              <a:tr h="40535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1424037">
                <a:tc>
                  <a:txBody>
                    <a:bodyPr/>
                    <a:lstStyle/>
                    <a:p>
                      <a:r>
                        <a:rPr lang="es-MX" b="1" dirty="0"/>
                        <a:t>Evaluación</a:t>
                      </a:r>
                    </a:p>
                  </a:txBody>
                  <a:tcPr/>
                </a:tc>
                <a:tc>
                  <a:txBody>
                    <a:bodyPr/>
                    <a:lstStyle/>
                    <a:p>
                      <a:r>
                        <a:rPr lang="es-MX" sz="1800" kern="1200" dirty="0">
                          <a:solidFill>
                            <a:schemeClr val="dk1"/>
                          </a:solidFill>
                          <a:effectLst/>
                          <a:latin typeface="+mn-lt"/>
                          <a:ea typeface="+mn-ea"/>
                          <a:cs typeface="+mn-cs"/>
                        </a:rPr>
                        <a:t>Evaluar el comportamiento, la participación, la actitud, tanto durante la introducción, como en la proyección de los videos y el desarrollo de la mesa de opinión, así como en la integración de los equipos y la resolución de dudas respecto a la elaboración del trabajo de investigación.</a:t>
                      </a:r>
                      <a:endParaRPr lang="es-ES"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971" y="0"/>
            <a:ext cx="1077855" cy="1428044"/>
          </a:xfrm>
          <a:prstGeom prst="rect">
            <a:avLst/>
          </a:prstGeom>
        </p:spPr>
      </p:pic>
    </p:spTree>
    <p:extLst>
      <p:ext uri="{BB962C8B-B14F-4D97-AF65-F5344CB8AC3E}">
        <p14:creationId xmlns:p14="http://schemas.microsoft.com/office/powerpoint/2010/main" val="169879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2368" y="345141"/>
            <a:ext cx="6569244" cy="1143000"/>
          </a:xfrm>
        </p:spPr>
        <p:txBody>
          <a:bodyPr/>
          <a:lstStyle/>
          <a:p>
            <a:pPr algn="r"/>
            <a:r>
              <a:rPr lang="es-ES" sz="3200" dirty="0"/>
              <a:t>Relatoría de la clase detonadora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24600446"/>
              </p:ext>
            </p:extLst>
          </p:nvPr>
        </p:nvGraphicFramePr>
        <p:xfrm>
          <a:off x="540657" y="1884558"/>
          <a:ext cx="8146143" cy="4512276"/>
        </p:xfrm>
        <a:graphic>
          <a:graphicData uri="http://schemas.openxmlformats.org/drawingml/2006/table">
            <a:tbl>
              <a:tblPr firstRow="1" bandRow="1">
                <a:tableStyleId>{5C22544A-7EE6-4342-B048-85BDC9FD1C3A}</a:tableStyleId>
              </a:tblPr>
              <a:tblGrid>
                <a:gridCol w="864397">
                  <a:extLst>
                    <a:ext uri="{9D8B030D-6E8A-4147-A177-3AD203B41FA5}">
                      <a16:colId xmlns:a16="http://schemas.microsoft.com/office/drawing/2014/main" xmlns="" val="20000"/>
                    </a:ext>
                  </a:extLst>
                </a:gridCol>
                <a:gridCol w="7281746">
                  <a:extLst>
                    <a:ext uri="{9D8B030D-6E8A-4147-A177-3AD203B41FA5}">
                      <a16:colId xmlns:a16="http://schemas.microsoft.com/office/drawing/2014/main" xmlns="" val="20001"/>
                    </a:ext>
                  </a:extLst>
                </a:gridCol>
              </a:tblGrid>
              <a:tr h="482258">
                <a:tc gridSpan="2">
                  <a:txBody>
                    <a:bodyPr/>
                    <a:lstStyle/>
                    <a:p>
                      <a:pPr algn="ctr"/>
                      <a:r>
                        <a:rPr lang="es-ES" dirty="0"/>
                        <a:t>Relato</a:t>
                      </a:r>
                    </a:p>
                  </a:txBody>
                  <a:tcPr/>
                </a:tc>
                <a:tc hMerge="1">
                  <a:txBody>
                    <a:bodyPr/>
                    <a:lstStyle/>
                    <a:p>
                      <a:endParaRPr lang="es-ES" dirty="0"/>
                    </a:p>
                  </a:txBody>
                  <a:tcPr/>
                </a:tc>
                <a:extLst>
                  <a:ext uri="{0D108BD9-81ED-4DB2-BD59-A6C34878D82A}">
                    <a16:rowId xmlns:a16="http://schemas.microsoft.com/office/drawing/2014/main" xmlns="" val="10000"/>
                  </a:ext>
                </a:extLst>
              </a:tr>
              <a:tr h="900491">
                <a:tc gridSpan="2">
                  <a:txBody>
                    <a:bodyPr/>
                    <a:lstStyle/>
                    <a:p>
                      <a:r>
                        <a:rPr lang="es-MX" sz="1800" kern="1200" dirty="0">
                          <a:solidFill>
                            <a:schemeClr val="dk1"/>
                          </a:solidFill>
                          <a:effectLst/>
                          <a:latin typeface="+mn-lt"/>
                          <a:ea typeface="+mn-ea"/>
                          <a:cs typeface="+mn-cs"/>
                        </a:rPr>
                        <a:t>Después de las palabras introductorias y la presentación de los videos relacionados con el tema, se realizó una mesa de discusión en la cual se hicieron las siguientes aportaciones:</a:t>
                      </a:r>
                    </a:p>
                  </a:txBody>
                  <a:tcPr/>
                </a:tc>
                <a:tc hMerge="1">
                  <a:txBody>
                    <a:bodyPr/>
                    <a:lstStyle/>
                    <a:p>
                      <a:endParaRPr lang="es-ES" dirty="0"/>
                    </a:p>
                  </a:txBody>
                  <a:tcPr/>
                </a:tc>
                <a:extLst>
                  <a:ext uri="{0D108BD9-81ED-4DB2-BD59-A6C34878D82A}">
                    <a16:rowId xmlns:a16="http://schemas.microsoft.com/office/drawing/2014/main" xmlns="" val="10001"/>
                  </a:ext>
                </a:extLst>
              </a:tr>
              <a:tr h="632862">
                <a:tc>
                  <a:txBody>
                    <a:bodyPr/>
                    <a:lstStyle/>
                    <a:p>
                      <a:r>
                        <a:rPr lang="es-ES" b="1" dirty="0"/>
                        <a:t>Alum-</a:t>
                      </a:r>
                    </a:p>
                    <a:p>
                      <a:r>
                        <a:rPr lang="es-ES" b="1" dirty="0"/>
                        <a:t>no</a:t>
                      </a:r>
                    </a:p>
                  </a:txBody>
                  <a:tcPr/>
                </a:tc>
                <a:tc>
                  <a:txBody>
                    <a:bodyPr/>
                    <a:lstStyle/>
                    <a:p>
                      <a:r>
                        <a:rPr lang="es-ES" b="1" dirty="0"/>
                        <a:t>Comentario</a:t>
                      </a:r>
                    </a:p>
                  </a:txBody>
                  <a:tcPr/>
                </a:tc>
                <a:extLst>
                  <a:ext uri="{0D108BD9-81ED-4DB2-BD59-A6C34878D82A}">
                    <a16:rowId xmlns:a16="http://schemas.microsoft.com/office/drawing/2014/main" xmlns="" val="10002"/>
                  </a:ext>
                </a:extLst>
              </a:tr>
              <a:tr h="458222">
                <a:tc>
                  <a:txBody>
                    <a:bodyPr/>
                    <a:lstStyle/>
                    <a:p>
                      <a:r>
                        <a:rPr lang="es-ES" dirty="0"/>
                        <a:t>1</a:t>
                      </a:r>
                    </a:p>
                  </a:txBody>
                  <a:tcPr/>
                </a:tc>
                <a:tc>
                  <a:txBody>
                    <a:bodyPr/>
                    <a:lstStyle/>
                    <a:p>
                      <a:r>
                        <a:rPr lang="es-MX" sz="1800" kern="1200" dirty="0">
                          <a:solidFill>
                            <a:schemeClr val="dk1"/>
                          </a:solidFill>
                          <a:effectLst/>
                          <a:latin typeface="+mn-lt"/>
                          <a:ea typeface="+mn-ea"/>
                          <a:cs typeface="+mn-cs"/>
                        </a:rPr>
                        <a:t>Yo me he burlado de las personas en estado de ebriedad.</a:t>
                      </a:r>
                      <a:endParaRPr lang="es-ES" dirty="0"/>
                    </a:p>
                  </a:txBody>
                  <a:tcPr/>
                </a:tc>
                <a:extLst>
                  <a:ext uri="{0D108BD9-81ED-4DB2-BD59-A6C34878D82A}">
                    <a16:rowId xmlns:a16="http://schemas.microsoft.com/office/drawing/2014/main" xmlns="" val="10003"/>
                  </a:ext>
                </a:extLst>
              </a:tr>
              <a:tr h="919014">
                <a:tc>
                  <a:txBody>
                    <a:bodyPr/>
                    <a:lstStyle/>
                    <a:p>
                      <a:r>
                        <a:rPr lang="es-ES" dirty="0"/>
                        <a:t>10</a:t>
                      </a:r>
                    </a:p>
                  </a:txBody>
                  <a:tcPr/>
                </a:tc>
                <a:tc>
                  <a:txBody>
                    <a:bodyPr/>
                    <a:lstStyle/>
                    <a:p>
                      <a:r>
                        <a:rPr lang="es-MX" sz="1800" kern="1200" dirty="0">
                          <a:solidFill>
                            <a:schemeClr val="dk1"/>
                          </a:solidFill>
                          <a:effectLst/>
                          <a:latin typeface="+mn-lt"/>
                          <a:ea typeface="+mn-ea"/>
                          <a:cs typeface="+mn-cs"/>
                        </a:rPr>
                        <a:t>Yo he manejado borracho y he permitido que otras personas manejen en ese estado. A partir de esto, yo evitaría que alguien manejara en ese estado.</a:t>
                      </a:r>
                      <a:endParaRPr lang="es-ES" dirty="0"/>
                    </a:p>
                  </a:txBody>
                  <a:tcPr/>
                </a:tc>
                <a:extLst>
                  <a:ext uri="{0D108BD9-81ED-4DB2-BD59-A6C34878D82A}">
                    <a16:rowId xmlns:a16="http://schemas.microsoft.com/office/drawing/2014/main" xmlns="" val="10004"/>
                  </a:ext>
                </a:extLst>
              </a:tr>
              <a:tr h="458222">
                <a:tc>
                  <a:txBody>
                    <a:bodyPr/>
                    <a:lstStyle/>
                    <a:p>
                      <a:r>
                        <a:rPr lang="es-ES" dirty="0"/>
                        <a:t>6</a:t>
                      </a:r>
                    </a:p>
                  </a:txBody>
                  <a:tcPr/>
                </a:tc>
                <a:tc>
                  <a:txBody>
                    <a:bodyPr/>
                    <a:lstStyle/>
                    <a:p>
                      <a:r>
                        <a:rPr lang="es-MX" sz="1800" kern="1200" dirty="0">
                          <a:solidFill>
                            <a:schemeClr val="dk1"/>
                          </a:solidFill>
                          <a:effectLst/>
                          <a:latin typeface="+mn-lt"/>
                          <a:ea typeface="+mn-ea"/>
                          <a:cs typeface="+mn-cs"/>
                        </a:rPr>
                        <a:t>Yo he permitido que mis amigos manejen en mal estado.</a:t>
                      </a:r>
                      <a:endParaRPr lang="es-ES" dirty="0"/>
                    </a:p>
                  </a:txBody>
                  <a:tcPr/>
                </a:tc>
                <a:extLst>
                  <a:ext uri="{0D108BD9-81ED-4DB2-BD59-A6C34878D82A}">
                    <a16:rowId xmlns:a16="http://schemas.microsoft.com/office/drawing/2014/main" xmlns="" val="10005"/>
                  </a:ext>
                </a:extLst>
              </a:tr>
              <a:tr h="458222">
                <a:tc>
                  <a:txBody>
                    <a:bodyPr/>
                    <a:lstStyle/>
                    <a:p>
                      <a:r>
                        <a:rPr lang="es-ES" dirty="0"/>
                        <a:t>8</a:t>
                      </a:r>
                    </a:p>
                  </a:txBody>
                  <a:tcPr/>
                </a:tc>
                <a:tc>
                  <a:txBody>
                    <a:bodyPr/>
                    <a:lstStyle/>
                    <a:p>
                      <a:r>
                        <a:rPr lang="es-MX" sz="1800" kern="1200" dirty="0">
                          <a:solidFill>
                            <a:schemeClr val="dk1"/>
                          </a:solidFill>
                          <a:effectLst/>
                          <a:latin typeface="+mn-lt"/>
                          <a:ea typeface="+mn-ea"/>
                          <a:cs typeface="+mn-cs"/>
                        </a:rPr>
                        <a:t>Yo impedí que alguien manejara estando ebrio. Tomé el volante, porque estaba en mejor estado.</a:t>
                      </a:r>
                      <a:endParaRPr lang="es-ES" dirty="0"/>
                    </a:p>
                  </a:txBody>
                  <a:tcPr/>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29" y="0"/>
            <a:ext cx="1077855" cy="1428044"/>
          </a:xfrm>
          <a:prstGeom prst="rect">
            <a:avLst/>
          </a:prstGeom>
        </p:spPr>
      </p:pic>
    </p:spTree>
    <p:extLst>
      <p:ext uri="{BB962C8B-B14F-4D97-AF65-F5344CB8AC3E}">
        <p14:creationId xmlns:p14="http://schemas.microsoft.com/office/powerpoint/2010/main" val="177788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7537" y="345141"/>
            <a:ext cx="7170821" cy="1143000"/>
          </a:xfrm>
        </p:spPr>
        <p:txBody>
          <a:bodyPr/>
          <a:lstStyle/>
          <a:p>
            <a:pPr algn="r"/>
            <a:r>
              <a:rPr lang="es-ES" sz="3600" dirty="0"/>
              <a:t>Relatoría de la clase detonadora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3425066"/>
              </p:ext>
            </p:extLst>
          </p:nvPr>
        </p:nvGraphicFramePr>
        <p:xfrm>
          <a:off x="456436" y="1507804"/>
          <a:ext cx="8146143" cy="4954730"/>
        </p:xfrm>
        <a:graphic>
          <a:graphicData uri="http://schemas.openxmlformats.org/drawingml/2006/table">
            <a:tbl>
              <a:tblPr firstRow="1" bandRow="1">
                <a:tableStyleId>{5C22544A-7EE6-4342-B048-85BDC9FD1C3A}</a:tableStyleId>
              </a:tblPr>
              <a:tblGrid>
                <a:gridCol w="864397">
                  <a:extLst>
                    <a:ext uri="{9D8B030D-6E8A-4147-A177-3AD203B41FA5}">
                      <a16:colId xmlns:a16="http://schemas.microsoft.com/office/drawing/2014/main" xmlns="" val="20000"/>
                    </a:ext>
                  </a:extLst>
                </a:gridCol>
                <a:gridCol w="7281746">
                  <a:extLst>
                    <a:ext uri="{9D8B030D-6E8A-4147-A177-3AD203B41FA5}">
                      <a16:colId xmlns:a16="http://schemas.microsoft.com/office/drawing/2014/main" xmlns="" val="20001"/>
                    </a:ext>
                  </a:extLst>
                </a:gridCol>
              </a:tblGrid>
              <a:tr h="510302">
                <a:tc gridSpan="2">
                  <a:txBody>
                    <a:bodyPr/>
                    <a:lstStyle/>
                    <a:p>
                      <a:pPr algn="ctr"/>
                      <a:r>
                        <a:rPr lang="es-ES" dirty="0"/>
                        <a:t>Relato</a:t>
                      </a:r>
                    </a:p>
                  </a:txBody>
                  <a:tcPr/>
                </a:tc>
                <a:tc hMerge="1">
                  <a:txBody>
                    <a:bodyPr/>
                    <a:lstStyle/>
                    <a:p>
                      <a:endParaRPr lang="es-ES" dirty="0"/>
                    </a:p>
                  </a:txBody>
                  <a:tcPr/>
                </a:tc>
                <a:extLst>
                  <a:ext uri="{0D108BD9-81ED-4DB2-BD59-A6C34878D82A}">
                    <a16:rowId xmlns:a16="http://schemas.microsoft.com/office/drawing/2014/main" xmlns="" val="10000"/>
                  </a:ext>
                </a:extLst>
              </a:tr>
              <a:tr h="614913">
                <a:tc>
                  <a:txBody>
                    <a:bodyPr/>
                    <a:lstStyle/>
                    <a:p>
                      <a:r>
                        <a:rPr lang="es-ES" b="1" dirty="0"/>
                        <a:t>Alum-</a:t>
                      </a:r>
                    </a:p>
                    <a:p>
                      <a:r>
                        <a:rPr lang="es-ES" b="1" dirty="0"/>
                        <a:t>no</a:t>
                      </a:r>
                    </a:p>
                  </a:txBody>
                  <a:tcPr/>
                </a:tc>
                <a:tc>
                  <a:txBody>
                    <a:bodyPr/>
                    <a:lstStyle/>
                    <a:p>
                      <a:r>
                        <a:rPr lang="es-ES" b="1" dirty="0"/>
                        <a:t>Comentario</a:t>
                      </a:r>
                    </a:p>
                  </a:txBody>
                  <a:tcPr/>
                </a:tc>
                <a:extLst>
                  <a:ext uri="{0D108BD9-81ED-4DB2-BD59-A6C34878D82A}">
                    <a16:rowId xmlns:a16="http://schemas.microsoft.com/office/drawing/2014/main" xmlns="" val="10001"/>
                  </a:ext>
                </a:extLst>
              </a:tr>
              <a:tr h="383846">
                <a:tc>
                  <a:txBody>
                    <a:bodyPr/>
                    <a:lstStyle/>
                    <a:p>
                      <a:r>
                        <a:rPr lang="es-ES" dirty="0"/>
                        <a:t>9</a:t>
                      </a:r>
                    </a:p>
                  </a:txBody>
                  <a:tcPr/>
                </a:tc>
                <a:tc>
                  <a:txBody>
                    <a:bodyPr/>
                    <a:lstStyle/>
                    <a:p>
                      <a:r>
                        <a:rPr lang="es-MX" sz="1800" kern="1200" dirty="0">
                          <a:solidFill>
                            <a:schemeClr val="dk1"/>
                          </a:solidFill>
                          <a:effectLst/>
                          <a:latin typeface="+mn-lt"/>
                          <a:ea typeface="+mn-ea"/>
                          <a:cs typeface="+mn-cs"/>
                        </a:rPr>
                        <a:t>No permitiría que mi novio manejara en mal estado.</a:t>
                      </a:r>
                      <a:endParaRPr lang="es-ES" dirty="0"/>
                    </a:p>
                  </a:txBody>
                  <a:tcPr/>
                </a:tc>
                <a:extLst>
                  <a:ext uri="{0D108BD9-81ED-4DB2-BD59-A6C34878D82A}">
                    <a16:rowId xmlns:a16="http://schemas.microsoft.com/office/drawing/2014/main" xmlns="" val="10002"/>
                  </a:ext>
                </a:extLst>
              </a:tr>
              <a:tr h="614913">
                <a:tc>
                  <a:txBody>
                    <a:bodyPr/>
                    <a:lstStyle/>
                    <a:p>
                      <a:r>
                        <a:rPr lang="es-ES" dirty="0"/>
                        <a:t>Profe-</a:t>
                      </a:r>
                    </a:p>
                    <a:p>
                      <a:r>
                        <a:rPr lang="es-ES" dirty="0"/>
                        <a:t>sor</a:t>
                      </a:r>
                    </a:p>
                  </a:txBody>
                  <a:tcPr/>
                </a:tc>
                <a:tc>
                  <a:txBody>
                    <a:bodyPr/>
                    <a:lstStyle/>
                    <a:p>
                      <a:r>
                        <a:rPr lang="es-MX" sz="1800" kern="1200" dirty="0">
                          <a:solidFill>
                            <a:schemeClr val="dk1"/>
                          </a:solidFill>
                          <a:effectLst/>
                          <a:latin typeface="+mn-lt"/>
                          <a:ea typeface="+mn-ea"/>
                          <a:cs typeface="+mn-cs"/>
                        </a:rPr>
                        <a:t>Hay pruebas que demuestran que con el consumo de alcohol en exceso, cambia la morfología del cerebro.</a:t>
                      </a:r>
                      <a:endParaRPr lang="es-ES" dirty="0"/>
                    </a:p>
                  </a:txBody>
                  <a:tcPr/>
                </a:tc>
                <a:extLst>
                  <a:ext uri="{0D108BD9-81ED-4DB2-BD59-A6C34878D82A}">
                    <a16:rowId xmlns:a16="http://schemas.microsoft.com/office/drawing/2014/main" xmlns="" val="10003"/>
                  </a:ext>
                </a:extLst>
              </a:tr>
              <a:tr h="878448">
                <a:tc>
                  <a:txBody>
                    <a:bodyPr/>
                    <a:lstStyle/>
                    <a:p>
                      <a:r>
                        <a:rPr lang="es-ES" dirty="0"/>
                        <a:t>10</a:t>
                      </a:r>
                    </a:p>
                  </a:txBody>
                  <a:tcPr/>
                </a:tc>
                <a:tc>
                  <a:txBody>
                    <a:bodyPr/>
                    <a:lstStyle/>
                    <a:p>
                      <a:r>
                        <a:rPr lang="es-MX" sz="1800" kern="1200" dirty="0">
                          <a:solidFill>
                            <a:schemeClr val="dk1"/>
                          </a:solidFill>
                          <a:effectLst/>
                          <a:latin typeface="+mn-lt"/>
                          <a:ea typeface="+mn-ea"/>
                          <a:cs typeface="+mn-cs"/>
                        </a:rPr>
                        <a:t>Tengo un tío que es alcohólico y está muy mal, ya no come, ya solo bebe, solo se salvaría con un trasplante de hígado. Creo que debería hacerse conciencia sobre el consumo moderado de alcohol.</a:t>
                      </a:r>
                      <a:endParaRPr lang="es-ES" dirty="0"/>
                    </a:p>
                  </a:txBody>
                  <a:tcPr/>
                </a:tc>
                <a:extLst>
                  <a:ext uri="{0D108BD9-81ED-4DB2-BD59-A6C34878D82A}">
                    <a16:rowId xmlns:a16="http://schemas.microsoft.com/office/drawing/2014/main" xmlns="" val="10004"/>
                  </a:ext>
                </a:extLst>
              </a:tr>
              <a:tr h="635796">
                <a:tc>
                  <a:txBody>
                    <a:bodyPr/>
                    <a:lstStyle/>
                    <a:p>
                      <a:r>
                        <a:rPr lang="es-ES" dirty="0"/>
                        <a:t>Profe-</a:t>
                      </a:r>
                    </a:p>
                    <a:p>
                      <a:r>
                        <a:rPr lang="es-ES" dirty="0"/>
                        <a:t>sor</a:t>
                      </a:r>
                    </a:p>
                  </a:txBody>
                  <a:tcPr/>
                </a:tc>
                <a:tc>
                  <a:txBody>
                    <a:bodyPr/>
                    <a:lstStyle/>
                    <a:p>
                      <a:r>
                        <a:rPr lang="es-MX" sz="1800" kern="1200" dirty="0">
                          <a:solidFill>
                            <a:schemeClr val="dk1"/>
                          </a:solidFill>
                          <a:effectLst/>
                          <a:latin typeface="+mn-lt"/>
                          <a:ea typeface="+mn-ea"/>
                          <a:cs typeface="+mn-cs"/>
                        </a:rPr>
                        <a:t>El alcohol desinhibe, por ello hay que evitar su exceso en situaciones de melancolía. Tiene una relación muy estrecha con las drogas.</a:t>
                      </a:r>
                      <a:endParaRPr lang="es-ES" dirty="0"/>
                    </a:p>
                  </a:txBody>
                  <a:tcPr/>
                </a:tc>
                <a:extLst>
                  <a:ext uri="{0D108BD9-81ED-4DB2-BD59-A6C34878D82A}">
                    <a16:rowId xmlns:a16="http://schemas.microsoft.com/office/drawing/2014/main" xmlns="" val="10005"/>
                  </a:ext>
                </a:extLst>
              </a:tr>
              <a:tr h="677302">
                <a:tc>
                  <a:txBody>
                    <a:bodyPr/>
                    <a:lstStyle/>
                    <a:p>
                      <a:r>
                        <a:rPr lang="es-ES" dirty="0"/>
                        <a:t>12</a:t>
                      </a:r>
                    </a:p>
                  </a:txBody>
                  <a:tcPr/>
                </a:tc>
                <a:tc>
                  <a:txBody>
                    <a:bodyPr/>
                    <a:lstStyle/>
                    <a:p>
                      <a:r>
                        <a:rPr lang="es-MX" sz="1800" kern="1200" dirty="0">
                          <a:solidFill>
                            <a:schemeClr val="dk1"/>
                          </a:solidFill>
                          <a:effectLst/>
                          <a:latin typeface="+mn-lt"/>
                          <a:ea typeface="+mn-ea"/>
                          <a:cs typeface="+mn-cs"/>
                        </a:rPr>
                        <a:t>Yo conozco jóvenes de 12 años que ya consumen alcohol.</a:t>
                      </a:r>
                      <a:endParaRPr lang="es-ES" dirty="0"/>
                    </a:p>
                  </a:txBody>
                  <a:tcPr/>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29" y="0"/>
            <a:ext cx="1077855" cy="1428044"/>
          </a:xfrm>
          <a:prstGeom prst="rect">
            <a:avLst/>
          </a:prstGeom>
        </p:spPr>
      </p:pic>
    </p:spTree>
    <p:extLst>
      <p:ext uri="{BB962C8B-B14F-4D97-AF65-F5344CB8AC3E}">
        <p14:creationId xmlns:p14="http://schemas.microsoft.com/office/powerpoint/2010/main" val="308763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548219" y="1613735"/>
            <a:ext cx="8229600" cy="3778250"/>
          </a:xfrm>
        </p:spPr>
        <p:txBody>
          <a:bodyPr>
            <a:normAutofit/>
          </a:bodyPr>
          <a:lstStyle/>
          <a:p>
            <a:pPr marL="0" indent="0" algn="ctr">
              <a:buNone/>
            </a:pPr>
            <a:r>
              <a:rPr lang="es-ES" sz="3600" b="1" dirty="0"/>
              <a:t>EQUIPO 3</a:t>
            </a:r>
          </a:p>
          <a:p>
            <a:pPr marL="0" indent="0">
              <a:buNone/>
            </a:pPr>
            <a:r>
              <a:rPr lang="es-ES" sz="2400" b="1" dirty="0"/>
              <a:t>INTEGRANTES:</a:t>
            </a:r>
          </a:p>
          <a:p>
            <a:pPr>
              <a:buFont typeface="Wingdings" charset="2"/>
              <a:buChar char="u"/>
            </a:pPr>
            <a:r>
              <a:rPr lang="es-ES" dirty="0"/>
              <a:t>Héctor Busto Busto		ESTADÍSTICA Y PROBABILIDAD (1712)</a:t>
            </a:r>
          </a:p>
          <a:p>
            <a:pPr>
              <a:buFont typeface="Wingdings" charset="2"/>
              <a:buChar char="u"/>
            </a:pPr>
            <a:r>
              <a:rPr lang="es-ES" dirty="0"/>
              <a:t>María del Rocío Vega Mijares	DERECHO (1601)</a:t>
            </a:r>
          </a:p>
          <a:p>
            <a:pPr>
              <a:buFont typeface="Wingdings" charset="2"/>
              <a:buChar char="u"/>
            </a:pPr>
            <a:r>
              <a:rPr lang="es-ES" dirty="0" err="1"/>
              <a:t>Yolotzin</a:t>
            </a:r>
            <a:r>
              <a:rPr lang="es-ES" dirty="0"/>
              <a:t> Sandoval Aguilar	TEMAS SELECTOS DE BIOLOGÍA (1711)</a:t>
            </a:r>
          </a:p>
          <a:p>
            <a:pPr marL="0" indent="0" algn="ctr">
              <a:buNone/>
            </a:pPr>
            <a:endParaRPr lang="es-ES" b="1" dirty="0"/>
          </a:p>
        </p:txBody>
      </p:sp>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085" y="0"/>
            <a:ext cx="994269" cy="1317301"/>
          </a:xfrm>
          <a:prstGeom prst="rect">
            <a:avLst/>
          </a:prstGeom>
        </p:spPr>
      </p:pic>
    </p:spTree>
    <p:extLst>
      <p:ext uri="{BB962C8B-B14F-4D97-AF65-F5344CB8AC3E}">
        <p14:creationId xmlns:p14="http://schemas.microsoft.com/office/powerpoint/2010/main" val="272218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0358" y="345141"/>
            <a:ext cx="6232358" cy="1143000"/>
          </a:xfrm>
        </p:spPr>
        <p:txBody>
          <a:bodyPr/>
          <a:lstStyle/>
          <a:p>
            <a:pPr algn="r"/>
            <a:r>
              <a:rPr lang="es-ES" sz="3600" dirty="0"/>
              <a:t>Relatoría de la clase detonadora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26500035"/>
              </p:ext>
            </p:extLst>
          </p:nvPr>
        </p:nvGraphicFramePr>
        <p:xfrm>
          <a:off x="540657" y="1884558"/>
          <a:ext cx="8146143" cy="4011271"/>
        </p:xfrm>
        <a:graphic>
          <a:graphicData uri="http://schemas.openxmlformats.org/drawingml/2006/table">
            <a:tbl>
              <a:tblPr firstRow="1" bandRow="1">
                <a:tableStyleId>{5C22544A-7EE6-4342-B048-85BDC9FD1C3A}</a:tableStyleId>
              </a:tblPr>
              <a:tblGrid>
                <a:gridCol w="864397">
                  <a:extLst>
                    <a:ext uri="{9D8B030D-6E8A-4147-A177-3AD203B41FA5}">
                      <a16:colId xmlns:a16="http://schemas.microsoft.com/office/drawing/2014/main" xmlns="" val="20000"/>
                    </a:ext>
                  </a:extLst>
                </a:gridCol>
                <a:gridCol w="7281746">
                  <a:extLst>
                    <a:ext uri="{9D8B030D-6E8A-4147-A177-3AD203B41FA5}">
                      <a16:colId xmlns:a16="http://schemas.microsoft.com/office/drawing/2014/main" xmlns="" val="20001"/>
                    </a:ext>
                  </a:extLst>
                </a:gridCol>
              </a:tblGrid>
              <a:tr h="510302">
                <a:tc gridSpan="2">
                  <a:txBody>
                    <a:bodyPr/>
                    <a:lstStyle/>
                    <a:p>
                      <a:pPr algn="ctr"/>
                      <a:r>
                        <a:rPr lang="es-ES" dirty="0"/>
                        <a:t>Relato</a:t>
                      </a:r>
                    </a:p>
                  </a:txBody>
                  <a:tcPr/>
                </a:tc>
                <a:tc hMerge="1">
                  <a:txBody>
                    <a:bodyPr/>
                    <a:lstStyle/>
                    <a:p>
                      <a:endParaRPr lang="es-ES" dirty="0"/>
                    </a:p>
                  </a:txBody>
                  <a:tcPr/>
                </a:tc>
                <a:extLst>
                  <a:ext uri="{0D108BD9-81ED-4DB2-BD59-A6C34878D82A}">
                    <a16:rowId xmlns:a16="http://schemas.microsoft.com/office/drawing/2014/main" xmlns="" val="10000"/>
                  </a:ext>
                </a:extLst>
              </a:tr>
              <a:tr h="614913">
                <a:tc>
                  <a:txBody>
                    <a:bodyPr/>
                    <a:lstStyle/>
                    <a:p>
                      <a:r>
                        <a:rPr lang="es-ES" b="1" dirty="0"/>
                        <a:t>Alum-</a:t>
                      </a:r>
                    </a:p>
                    <a:p>
                      <a:r>
                        <a:rPr lang="es-ES" b="1" dirty="0"/>
                        <a:t>no</a:t>
                      </a:r>
                    </a:p>
                  </a:txBody>
                  <a:tcPr/>
                </a:tc>
                <a:tc>
                  <a:txBody>
                    <a:bodyPr/>
                    <a:lstStyle/>
                    <a:p>
                      <a:r>
                        <a:rPr lang="es-ES" b="1" dirty="0"/>
                        <a:t>Comentario</a:t>
                      </a:r>
                    </a:p>
                  </a:txBody>
                  <a:tcPr/>
                </a:tc>
                <a:extLst>
                  <a:ext uri="{0D108BD9-81ED-4DB2-BD59-A6C34878D82A}">
                    <a16:rowId xmlns:a16="http://schemas.microsoft.com/office/drawing/2014/main" xmlns="" val="10001"/>
                  </a:ext>
                </a:extLst>
              </a:tr>
              <a:tr h="383846">
                <a:tc>
                  <a:txBody>
                    <a:bodyPr/>
                    <a:lstStyle/>
                    <a:p>
                      <a:r>
                        <a:rPr lang="es-ES" dirty="0"/>
                        <a:t>10</a:t>
                      </a:r>
                    </a:p>
                  </a:txBody>
                  <a:tcPr/>
                </a:tc>
                <a:tc>
                  <a:txBody>
                    <a:bodyPr/>
                    <a:lstStyle/>
                    <a:p>
                      <a:r>
                        <a:rPr lang="es-MX" sz="1800" kern="1200" dirty="0">
                          <a:solidFill>
                            <a:schemeClr val="dk1"/>
                          </a:solidFill>
                          <a:effectLst/>
                          <a:latin typeface="+mn-lt"/>
                          <a:ea typeface="+mn-ea"/>
                          <a:cs typeface="+mn-cs"/>
                        </a:rPr>
                        <a:t>Debería controlarse el volumen de la venta de alcohol en las tiendas.</a:t>
                      </a:r>
                      <a:endParaRPr lang="es-ES" dirty="0"/>
                    </a:p>
                  </a:txBody>
                  <a:tcPr/>
                </a:tc>
                <a:extLst>
                  <a:ext uri="{0D108BD9-81ED-4DB2-BD59-A6C34878D82A}">
                    <a16:rowId xmlns:a16="http://schemas.microsoft.com/office/drawing/2014/main" xmlns="" val="10002"/>
                  </a:ext>
                </a:extLst>
              </a:tr>
              <a:tr h="614913">
                <a:tc>
                  <a:txBody>
                    <a:bodyPr/>
                    <a:lstStyle/>
                    <a:p>
                      <a:r>
                        <a:rPr lang="es-ES" dirty="0"/>
                        <a:t>5</a:t>
                      </a:r>
                    </a:p>
                  </a:txBody>
                  <a:tcPr/>
                </a:tc>
                <a:tc>
                  <a:txBody>
                    <a:bodyPr/>
                    <a:lstStyle/>
                    <a:p>
                      <a:r>
                        <a:rPr lang="es-MX" sz="1800" kern="1200" dirty="0">
                          <a:solidFill>
                            <a:schemeClr val="dk1"/>
                          </a:solidFill>
                          <a:effectLst/>
                          <a:latin typeface="+mn-lt"/>
                          <a:ea typeface="+mn-ea"/>
                          <a:cs typeface="+mn-cs"/>
                        </a:rPr>
                        <a:t>La mayoría de este grupo hemos comprado alcohol desde menores de edad.</a:t>
                      </a:r>
                      <a:endParaRPr lang="es-ES" dirty="0"/>
                    </a:p>
                  </a:txBody>
                  <a:tcPr/>
                </a:tc>
                <a:extLst>
                  <a:ext uri="{0D108BD9-81ED-4DB2-BD59-A6C34878D82A}">
                    <a16:rowId xmlns:a16="http://schemas.microsoft.com/office/drawing/2014/main" xmlns="" val="10003"/>
                  </a:ext>
                </a:extLst>
              </a:tr>
              <a:tr h="423924">
                <a:tc>
                  <a:txBody>
                    <a:bodyPr/>
                    <a:lstStyle/>
                    <a:p>
                      <a:r>
                        <a:rPr lang="es-ES" dirty="0"/>
                        <a:t>1</a:t>
                      </a:r>
                    </a:p>
                  </a:txBody>
                  <a:tcPr/>
                </a:tc>
                <a:tc>
                  <a:txBody>
                    <a:bodyPr/>
                    <a:lstStyle/>
                    <a:p>
                      <a:r>
                        <a:rPr lang="es-MX" sz="1800" kern="1200" dirty="0">
                          <a:solidFill>
                            <a:schemeClr val="dk1"/>
                          </a:solidFill>
                          <a:effectLst/>
                          <a:latin typeface="+mn-lt"/>
                          <a:ea typeface="+mn-ea"/>
                          <a:cs typeface="+mn-cs"/>
                        </a:rPr>
                        <a:t>El problema viene de casa. El entorno familiar influye.</a:t>
                      </a:r>
                      <a:endParaRPr lang="es-ES" dirty="0"/>
                    </a:p>
                  </a:txBody>
                  <a:tcPr/>
                </a:tc>
                <a:extLst>
                  <a:ext uri="{0D108BD9-81ED-4DB2-BD59-A6C34878D82A}">
                    <a16:rowId xmlns:a16="http://schemas.microsoft.com/office/drawing/2014/main" xmlns="" val="10004"/>
                  </a:ext>
                </a:extLst>
              </a:tr>
              <a:tr h="479503">
                <a:tc>
                  <a:txBody>
                    <a:bodyPr/>
                    <a:lstStyle/>
                    <a:p>
                      <a:r>
                        <a:rPr lang="es-ES" dirty="0"/>
                        <a:t>8</a:t>
                      </a:r>
                    </a:p>
                  </a:txBody>
                  <a:tcPr/>
                </a:tc>
                <a:tc>
                  <a:txBody>
                    <a:bodyPr/>
                    <a:lstStyle/>
                    <a:p>
                      <a:r>
                        <a:rPr lang="es-MX" sz="1800" kern="1200" dirty="0">
                          <a:solidFill>
                            <a:schemeClr val="dk1"/>
                          </a:solidFill>
                          <a:effectLst/>
                          <a:latin typeface="+mn-lt"/>
                          <a:ea typeface="+mn-ea"/>
                          <a:cs typeface="+mn-cs"/>
                        </a:rPr>
                        <a:t>También depende del medio que nos rodea.</a:t>
                      </a:r>
                      <a:endParaRPr lang="es-ES" dirty="0"/>
                    </a:p>
                  </a:txBody>
                  <a:tcPr/>
                </a:tc>
                <a:extLst>
                  <a:ext uri="{0D108BD9-81ED-4DB2-BD59-A6C34878D82A}">
                    <a16:rowId xmlns:a16="http://schemas.microsoft.com/office/drawing/2014/main" xmlns="" val="10005"/>
                  </a:ext>
                </a:extLst>
              </a:tr>
              <a:tr h="677302">
                <a:tc>
                  <a:txBody>
                    <a:bodyPr/>
                    <a:lstStyle/>
                    <a:p>
                      <a:r>
                        <a:rPr lang="es-ES" dirty="0"/>
                        <a:t>12</a:t>
                      </a:r>
                    </a:p>
                  </a:txBody>
                  <a:tcPr/>
                </a:tc>
                <a:tc>
                  <a:txBody>
                    <a:bodyPr/>
                    <a:lstStyle/>
                    <a:p>
                      <a:r>
                        <a:rPr lang="es-MX" sz="1800" kern="1200" dirty="0">
                          <a:solidFill>
                            <a:schemeClr val="dk1"/>
                          </a:solidFill>
                          <a:effectLst/>
                          <a:latin typeface="+mn-lt"/>
                          <a:ea typeface="+mn-ea"/>
                          <a:cs typeface="+mn-cs"/>
                        </a:rPr>
                        <a:t>Debe haber educación sobre cómo tomar por primera vez. Sugiero que los padres tengan comunicación con sus hijos.</a:t>
                      </a:r>
                      <a:endParaRPr lang="es-ES" dirty="0"/>
                    </a:p>
                  </a:txBody>
                  <a:tcPr/>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29" y="0"/>
            <a:ext cx="1077855" cy="1428044"/>
          </a:xfrm>
          <a:prstGeom prst="rect">
            <a:avLst/>
          </a:prstGeom>
        </p:spPr>
      </p:pic>
    </p:spTree>
    <p:extLst>
      <p:ext uri="{BB962C8B-B14F-4D97-AF65-F5344CB8AC3E}">
        <p14:creationId xmlns:p14="http://schemas.microsoft.com/office/powerpoint/2010/main" val="87991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6611" y="353398"/>
            <a:ext cx="5847347" cy="1143000"/>
          </a:xfrm>
        </p:spPr>
        <p:txBody>
          <a:bodyPr/>
          <a:lstStyle/>
          <a:p>
            <a:pPr algn="r"/>
            <a:r>
              <a:rPr lang="es-ES" sz="3600" dirty="0"/>
              <a:t>Relatoría de la clase detonadora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90530626"/>
              </p:ext>
            </p:extLst>
          </p:nvPr>
        </p:nvGraphicFramePr>
        <p:xfrm>
          <a:off x="540657" y="1884558"/>
          <a:ext cx="8146143" cy="3670287"/>
        </p:xfrm>
        <a:graphic>
          <a:graphicData uri="http://schemas.openxmlformats.org/drawingml/2006/table">
            <a:tbl>
              <a:tblPr firstRow="1" bandRow="1">
                <a:tableStyleId>{5C22544A-7EE6-4342-B048-85BDC9FD1C3A}</a:tableStyleId>
              </a:tblPr>
              <a:tblGrid>
                <a:gridCol w="864397">
                  <a:extLst>
                    <a:ext uri="{9D8B030D-6E8A-4147-A177-3AD203B41FA5}">
                      <a16:colId xmlns:a16="http://schemas.microsoft.com/office/drawing/2014/main" xmlns="" val="20000"/>
                    </a:ext>
                  </a:extLst>
                </a:gridCol>
                <a:gridCol w="7281746">
                  <a:extLst>
                    <a:ext uri="{9D8B030D-6E8A-4147-A177-3AD203B41FA5}">
                      <a16:colId xmlns:a16="http://schemas.microsoft.com/office/drawing/2014/main" xmlns="" val="20001"/>
                    </a:ext>
                  </a:extLst>
                </a:gridCol>
              </a:tblGrid>
              <a:tr h="510302">
                <a:tc gridSpan="2">
                  <a:txBody>
                    <a:bodyPr/>
                    <a:lstStyle/>
                    <a:p>
                      <a:pPr algn="ctr"/>
                      <a:r>
                        <a:rPr lang="es-ES" dirty="0"/>
                        <a:t>Relato</a:t>
                      </a:r>
                    </a:p>
                  </a:txBody>
                  <a:tcPr/>
                </a:tc>
                <a:tc hMerge="1">
                  <a:txBody>
                    <a:bodyPr/>
                    <a:lstStyle/>
                    <a:p>
                      <a:endParaRPr lang="es-ES" dirty="0"/>
                    </a:p>
                  </a:txBody>
                  <a:tcPr/>
                </a:tc>
                <a:extLst>
                  <a:ext uri="{0D108BD9-81ED-4DB2-BD59-A6C34878D82A}">
                    <a16:rowId xmlns:a16="http://schemas.microsoft.com/office/drawing/2014/main" xmlns="" val="10000"/>
                  </a:ext>
                </a:extLst>
              </a:tr>
              <a:tr h="614913">
                <a:tc>
                  <a:txBody>
                    <a:bodyPr/>
                    <a:lstStyle/>
                    <a:p>
                      <a:r>
                        <a:rPr lang="es-ES" b="1" dirty="0"/>
                        <a:t>Alum-</a:t>
                      </a:r>
                    </a:p>
                    <a:p>
                      <a:r>
                        <a:rPr lang="es-ES" b="1" dirty="0"/>
                        <a:t>no</a:t>
                      </a:r>
                    </a:p>
                  </a:txBody>
                  <a:tcPr/>
                </a:tc>
                <a:tc>
                  <a:txBody>
                    <a:bodyPr/>
                    <a:lstStyle/>
                    <a:p>
                      <a:r>
                        <a:rPr lang="es-ES" b="1" dirty="0"/>
                        <a:t>Comentario</a:t>
                      </a:r>
                    </a:p>
                  </a:txBody>
                  <a:tcPr/>
                </a:tc>
                <a:extLst>
                  <a:ext uri="{0D108BD9-81ED-4DB2-BD59-A6C34878D82A}">
                    <a16:rowId xmlns:a16="http://schemas.microsoft.com/office/drawing/2014/main" xmlns="" val="10001"/>
                  </a:ext>
                </a:extLst>
              </a:tr>
              <a:tr h="383846">
                <a:tc>
                  <a:txBody>
                    <a:bodyPr/>
                    <a:lstStyle/>
                    <a:p>
                      <a:r>
                        <a:rPr lang="es-ES" dirty="0"/>
                        <a:t>1</a:t>
                      </a:r>
                    </a:p>
                  </a:txBody>
                  <a:tcPr/>
                </a:tc>
                <a:tc>
                  <a:txBody>
                    <a:bodyPr/>
                    <a:lstStyle/>
                    <a:p>
                      <a:r>
                        <a:rPr lang="es-MX" sz="1800" kern="1200" dirty="0">
                          <a:solidFill>
                            <a:schemeClr val="dk1"/>
                          </a:solidFill>
                          <a:effectLst/>
                          <a:latin typeface="+mn-lt"/>
                          <a:ea typeface="+mn-ea"/>
                          <a:cs typeface="+mn-cs"/>
                        </a:rPr>
                        <a:t>El miedo influye. También es importante la fuerza de voluntad.</a:t>
                      </a:r>
                      <a:endParaRPr lang="es-ES" dirty="0"/>
                    </a:p>
                  </a:txBody>
                  <a:tcPr/>
                </a:tc>
                <a:extLst>
                  <a:ext uri="{0D108BD9-81ED-4DB2-BD59-A6C34878D82A}">
                    <a16:rowId xmlns:a16="http://schemas.microsoft.com/office/drawing/2014/main" xmlns="" val="10002"/>
                  </a:ext>
                </a:extLst>
              </a:tr>
              <a:tr h="439536">
                <a:tc>
                  <a:txBody>
                    <a:bodyPr/>
                    <a:lstStyle/>
                    <a:p>
                      <a:r>
                        <a:rPr lang="es-ES" dirty="0"/>
                        <a:t>10</a:t>
                      </a:r>
                    </a:p>
                  </a:txBody>
                  <a:tcPr/>
                </a:tc>
                <a:tc>
                  <a:txBody>
                    <a:bodyPr/>
                    <a:lstStyle/>
                    <a:p>
                      <a:r>
                        <a:rPr lang="es-MX" sz="1800" kern="1200" dirty="0">
                          <a:solidFill>
                            <a:schemeClr val="dk1"/>
                          </a:solidFill>
                          <a:effectLst/>
                          <a:latin typeface="+mn-lt"/>
                          <a:ea typeface="+mn-ea"/>
                          <a:cs typeface="+mn-cs"/>
                        </a:rPr>
                        <a:t>También las redes sociales influyen en esta problemática.</a:t>
                      </a:r>
                      <a:endParaRPr lang="es-ES" dirty="0"/>
                    </a:p>
                  </a:txBody>
                  <a:tcPr/>
                </a:tc>
                <a:extLst>
                  <a:ext uri="{0D108BD9-81ED-4DB2-BD59-A6C34878D82A}">
                    <a16:rowId xmlns:a16="http://schemas.microsoft.com/office/drawing/2014/main" xmlns="" val="10003"/>
                  </a:ext>
                </a:extLst>
              </a:tr>
              <a:tr h="379141">
                <a:tc>
                  <a:txBody>
                    <a:bodyPr/>
                    <a:lstStyle/>
                    <a:p>
                      <a:r>
                        <a:rPr lang="es-ES" dirty="0"/>
                        <a:t>2</a:t>
                      </a:r>
                    </a:p>
                  </a:txBody>
                  <a:tcPr/>
                </a:tc>
                <a:tc>
                  <a:txBody>
                    <a:bodyPr/>
                    <a:lstStyle/>
                    <a:p>
                      <a:r>
                        <a:rPr lang="es-MX" sz="1800" kern="1200" dirty="0">
                          <a:solidFill>
                            <a:schemeClr val="dk1"/>
                          </a:solidFill>
                          <a:effectLst/>
                          <a:latin typeface="+mn-lt"/>
                          <a:ea typeface="+mn-ea"/>
                          <a:cs typeface="+mn-cs"/>
                        </a:rPr>
                        <a:t>La falta de apoyo al deporte ha fomentado estos problemas.</a:t>
                      </a:r>
                      <a:endParaRPr lang="es-ES" dirty="0"/>
                    </a:p>
                  </a:txBody>
                  <a:tcPr/>
                </a:tc>
                <a:extLst>
                  <a:ext uri="{0D108BD9-81ED-4DB2-BD59-A6C34878D82A}">
                    <a16:rowId xmlns:a16="http://schemas.microsoft.com/office/drawing/2014/main" xmlns="" val="10004"/>
                  </a:ext>
                </a:extLst>
              </a:tr>
              <a:tr h="479503">
                <a:tc>
                  <a:txBody>
                    <a:bodyPr/>
                    <a:lstStyle/>
                    <a:p>
                      <a:r>
                        <a:rPr lang="es-ES" dirty="0"/>
                        <a:t>5</a:t>
                      </a:r>
                    </a:p>
                  </a:txBody>
                  <a:tcPr/>
                </a:tc>
                <a:tc>
                  <a:txBody>
                    <a:bodyPr/>
                    <a:lstStyle/>
                    <a:p>
                      <a:r>
                        <a:rPr lang="es-MX" sz="1800" kern="1200" dirty="0">
                          <a:solidFill>
                            <a:schemeClr val="dk1"/>
                          </a:solidFill>
                          <a:effectLst/>
                          <a:latin typeface="+mn-lt"/>
                          <a:ea typeface="+mn-ea"/>
                          <a:cs typeface="+mn-cs"/>
                        </a:rPr>
                        <a:t>Con el alcohol nos envalentonamos, creemos que no nos va a pasar nada malo.</a:t>
                      </a:r>
                      <a:endParaRPr lang="es-ES" dirty="0"/>
                    </a:p>
                  </a:txBody>
                  <a:tcPr/>
                </a:tc>
                <a:extLst>
                  <a:ext uri="{0D108BD9-81ED-4DB2-BD59-A6C34878D82A}">
                    <a16:rowId xmlns:a16="http://schemas.microsoft.com/office/drawing/2014/main" xmlns="" val="10005"/>
                  </a:ext>
                </a:extLst>
              </a:tr>
              <a:tr h="677302">
                <a:tc>
                  <a:txBody>
                    <a:bodyPr/>
                    <a:lstStyle/>
                    <a:p>
                      <a:r>
                        <a:rPr lang="es-ES" dirty="0"/>
                        <a:t>3</a:t>
                      </a:r>
                    </a:p>
                  </a:txBody>
                  <a:tcPr/>
                </a:tc>
                <a:tc>
                  <a:txBody>
                    <a:bodyPr/>
                    <a:lstStyle/>
                    <a:p>
                      <a:r>
                        <a:rPr lang="es-MX" sz="1800" kern="1200" dirty="0">
                          <a:solidFill>
                            <a:schemeClr val="dk1"/>
                          </a:solidFill>
                          <a:effectLst/>
                          <a:latin typeface="+mn-lt"/>
                          <a:ea typeface="+mn-ea"/>
                          <a:cs typeface="+mn-cs"/>
                        </a:rPr>
                        <a:t>Las gentes mayores ya conocen su límite, por ello ya son conscientes de las consecuencias de sus actos.</a:t>
                      </a:r>
                      <a:endParaRPr lang="es-ES" dirty="0"/>
                    </a:p>
                  </a:txBody>
                  <a:tcPr/>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29" y="0"/>
            <a:ext cx="1077855" cy="1428044"/>
          </a:xfrm>
          <a:prstGeom prst="rect">
            <a:avLst/>
          </a:prstGeom>
        </p:spPr>
      </p:pic>
    </p:spTree>
    <p:extLst>
      <p:ext uri="{BB962C8B-B14F-4D97-AF65-F5344CB8AC3E}">
        <p14:creationId xmlns:p14="http://schemas.microsoft.com/office/powerpoint/2010/main" val="58064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1758" y="345141"/>
            <a:ext cx="6160168" cy="1143000"/>
          </a:xfrm>
        </p:spPr>
        <p:txBody>
          <a:bodyPr/>
          <a:lstStyle/>
          <a:p>
            <a:pPr algn="r"/>
            <a:r>
              <a:rPr lang="es-ES" sz="3600" dirty="0"/>
              <a:t>Relatoría de la clase detonadora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66570130"/>
              </p:ext>
            </p:extLst>
          </p:nvPr>
        </p:nvGraphicFramePr>
        <p:xfrm>
          <a:off x="540657" y="1884558"/>
          <a:ext cx="8146143" cy="2613844"/>
        </p:xfrm>
        <a:graphic>
          <a:graphicData uri="http://schemas.openxmlformats.org/drawingml/2006/table">
            <a:tbl>
              <a:tblPr firstRow="1" bandRow="1">
                <a:tableStyleId>{5C22544A-7EE6-4342-B048-85BDC9FD1C3A}</a:tableStyleId>
              </a:tblPr>
              <a:tblGrid>
                <a:gridCol w="864397">
                  <a:extLst>
                    <a:ext uri="{9D8B030D-6E8A-4147-A177-3AD203B41FA5}">
                      <a16:colId xmlns:a16="http://schemas.microsoft.com/office/drawing/2014/main" xmlns="" val="20000"/>
                    </a:ext>
                  </a:extLst>
                </a:gridCol>
                <a:gridCol w="7281746">
                  <a:extLst>
                    <a:ext uri="{9D8B030D-6E8A-4147-A177-3AD203B41FA5}">
                      <a16:colId xmlns:a16="http://schemas.microsoft.com/office/drawing/2014/main" xmlns="" val="20001"/>
                    </a:ext>
                  </a:extLst>
                </a:gridCol>
              </a:tblGrid>
              <a:tr h="510302">
                <a:tc gridSpan="2">
                  <a:txBody>
                    <a:bodyPr/>
                    <a:lstStyle/>
                    <a:p>
                      <a:pPr algn="ctr"/>
                      <a:r>
                        <a:rPr lang="es-ES" dirty="0"/>
                        <a:t>Relato</a:t>
                      </a:r>
                    </a:p>
                  </a:txBody>
                  <a:tcPr/>
                </a:tc>
                <a:tc hMerge="1">
                  <a:txBody>
                    <a:bodyPr/>
                    <a:lstStyle/>
                    <a:p>
                      <a:endParaRPr lang="es-ES" dirty="0"/>
                    </a:p>
                  </a:txBody>
                  <a:tcPr/>
                </a:tc>
                <a:extLst>
                  <a:ext uri="{0D108BD9-81ED-4DB2-BD59-A6C34878D82A}">
                    <a16:rowId xmlns:a16="http://schemas.microsoft.com/office/drawing/2014/main" xmlns="" val="10000"/>
                  </a:ext>
                </a:extLst>
              </a:tr>
              <a:tr h="614913">
                <a:tc>
                  <a:txBody>
                    <a:bodyPr/>
                    <a:lstStyle/>
                    <a:p>
                      <a:r>
                        <a:rPr lang="es-ES" b="1" dirty="0"/>
                        <a:t>Alum-</a:t>
                      </a:r>
                    </a:p>
                    <a:p>
                      <a:r>
                        <a:rPr lang="es-ES" b="1" dirty="0"/>
                        <a:t>no</a:t>
                      </a:r>
                    </a:p>
                  </a:txBody>
                  <a:tcPr/>
                </a:tc>
                <a:tc>
                  <a:txBody>
                    <a:bodyPr/>
                    <a:lstStyle/>
                    <a:p>
                      <a:r>
                        <a:rPr lang="es-ES" b="1" dirty="0"/>
                        <a:t>Comentario</a:t>
                      </a:r>
                    </a:p>
                  </a:txBody>
                  <a:tcPr/>
                </a:tc>
                <a:extLst>
                  <a:ext uri="{0D108BD9-81ED-4DB2-BD59-A6C34878D82A}">
                    <a16:rowId xmlns:a16="http://schemas.microsoft.com/office/drawing/2014/main" xmlns="" val="10001"/>
                  </a:ext>
                </a:extLst>
              </a:tr>
              <a:tr h="383846">
                <a:tc>
                  <a:txBody>
                    <a:bodyPr/>
                    <a:lstStyle/>
                    <a:p>
                      <a:r>
                        <a:rPr lang="es-ES" dirty="0"/>
                        <a:t>12</a:t>
                      </a:r>
                    </a:p>
                  </a:txBody>
                  <a:tcPr/>
                </a:tc>
                <a:tc>
                  <a:txBody>
                    <a:bodyPr/>
                    <a:lstStyle/>
                    <a:p>
                      <a:r>
                        <a:rPr lang="es-MX" sz="1800" kern="1200" dirty="0">
                          <a:solidFill>
                            <a:schemeClr val="dk1"/>
                          </a:solidFill>
                          <a:effectLst/>
                          <a:latin typeface="+mn-lt"/>
                          <a:ea typeface="+mn-ea"/>
                          <a:cs typeface="+mn-cs"/>
                        </a:rPr>
                        <a:t>Falta mucha comunicación entre padres e hijos.</a:t>
                      </a:r>
                      <a:endParaRPr lang="es-ES" dirty="0"/>
                    </a:p>
                  </a:txBody>
                  <a:tcPr/>
                </a:tc>
                <a:extLst>
                  <a:ext uri="{0D108BD9-81ED-4DB2-BD59-A6C34878D82A}">
                    <a16:rowId xmlns:a16="http://schemas.microsoft.com/office/drawing/2014/main" xmlns="" val="10002"/>
                  </a:ext>
                </a:extLst>
              </a:tr>
              <a:tr h="439536">
                <a:tc>
                  <a:txBody>
                    <a:bodyPr/>
                    <a:lstStyle/>
                    <a:p>
                      <a:r>
                        <a:rPr lang="es-ES" dirty="0"/>
                        <a:t>2</a:t>
                      </a:r>
                    </a:p>
                  </a:txBody>
                  <a:tcPr/>
                </a:tc>
                <a:tc>
                  <a:txBody>
                    <a:bodyPr/>
                    <a:lstStyle/>
                    <a:p>
                      <a:r>
                        <a:rPr lang="es-MX" sz="1800" kern="1200" dirty="0">
                          <a:solidFill>
                            <a:schemeClr val="dk1"/>
                          </a:solidFill>
                          <a:effectLst/>
                          <a:latin typeface="+mn-lt"/>
                          <a:ea typeface="+mn-ea"/>
                          <a:cs typeface="+mn-cs"/>
                        </a:rPr>
                        <a:t>Hay padres que les compran las bebidas a sus hijos.</a:t>
                      </a:r>
                      <a:endParaRPr lang="es-ES" dirty="0"/>
                    </a:p>
                  </a:txBody>
                  <a:tcPr/>
                </a:tc>
                <a:extLst>
                  <a:ext uri="{0D108BD9-81ED-4DB2-BD59-A6C34878D82A}">
                    <a16:rowId xmlns:a16="http://schemas.microsoft.com/office/drawing/2014/main" xmlns="" val="10003"/>
                  </a:ext>
                </a:extLst>
              </a:tr>
              <a:tr h="379141">
                <a:tc>
                  <a:txBody>
                    <a:bodyPr/>
                    <a:lstStyle/>
                    <a:p>
                      <a:r>
                        <a:rPr lang="es-ES" dirty="0"/>
                        <a:t>Profe-</a:t>
                      </a:r>
                    </a:p>
                    <a:p>
                      <a:r>
                        <a:rPr lang="es-ES" dirty="0"/>
                        <a:t>sor</a:t>
                      </a:r>
                    </a:p>
                  </a:txBody>
                  <a:tcPr/>
                </a:tc>
                <a:tc>
                  <a:txBody>
                    <a:bodyPr/>
                    <a:lstStyle/>
                    <a:p>
                      <a:r>
                        <a:rPr lang="es-MX" sz="1800" kern="1200" dirty="0">
                          <a:solidFill>
                            <a:schemeClr val="dk1"/>
                          </a:solidFill>
                          <a:effectLst/>
                          <a:latin typeface="+mn-lt"/>
                          <a:ea typeface="+mn-ea"/>
                          <a:cs typeface="+mn-cs"/>
                        </a:rPr>
                        <a:t>La solución está en nosotros. Debemos informarnos para conocer a fondo esta problemática.</a:t>
                      </a:r>
                      <a:endParaRPr lang="es-ES" dirty="0"/>
                    </a:p>
                  </a:txBody>
                  <a:tcPr/>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893" y="345141"/>
            <a:ext cx="1077855" cy="1428044"/>
          </a:xfrm>
          <a:prstGeom prst="rect">
            <a:avLst/>
          </a:prstGeom>
        </p:spPr>
      </p:pic>
    </p:spTree>
    <p:extLst>
      <p:ext uri="{BB962C8B-B14F-4D97-AF65-F5344CB8AC3E}">
        <p14:creationId xmlns:p14="http://schemas.microsoft.com/office/powerpoint/2010/main" val="3032801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993" y="1848766"/>
            <a:ext cx="7793017" cy="1400530"/>
          </a:xfrm>
        </p:spPr>
        <p:txBody>
          <a:bodyPr/>
          <a:lstStyle/>
          <a:p>
            <a:r>
              <a:rPr lang="es-MX" dirty="0"/>
              <a:t>CLASE INTERDISCIPLINARIA 1</a:t>
            </a:r>
          </a:p>
        </p:txBody>
      </p:sp>
    </p:spTree>
    <p:extLst>
      <p:ext uri="{BB962C8B-B14F-4D97-AF65-F5344CB8AC3E}">
        <p14:creationId xmlns:p14="http://schemas.microsoft.com/office/powerpoint/2010/main" val="49797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611861931"/>
              </p:ext>
            </p:extLst>
          </p:nvPr>
        </p:nvGraphicFramePr>
        <p:xfrm>
          <a:off x="312152" y="1430718"/>
          <a:ext cx="8471133" cy="3724684"/>
        </p:xfrm>
        <a:graphic>
          <a:graphicData uri="http://schemas.openxmlformats.org/drawingml/2006/table">
            <a:tbl>
              <a:tblPr firstRow="1" bandRow="1">
                <a:tableStyleId>{5C22544A-7EE6-4342-B048-85BDC9FD1C3A}</a:tableStyleId>
              </a:tblPr>
              <a:tblGrid>
                <a:gridCol w="2321530">
                  <a:extLst>
                    <a:ext uri="{9D8B030D-6E8A-4147-A177-3AD203B41FA5}">
                      <a16:colId xmlns:a16="http://schemas.microsoft.com/office/drawing/2014/main" xmlns="" val="20000"/>
                    </a:ext>
                  </a:extLst>
                </a:gridCol>
                <a:gridCol w="6149603">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Nombre de</a:t>
                      </a:r>
                      <a:r>
                        <a:rPr lang="es-ES" b="1" baseline="0" dirty="0"/>
                        <a:t> la actividad:</a:t>
                      </a: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¿Cómo imaginas que puede ser </a:t>
                      </a:r>
                      <a:r>
                        <a:rPr lang="es-MX" sz="1800" b="1" kern="1200" baseline="0" dirty="0">
                          <a:solidFill>
                            <a:schemeClr val="dk1"/>
                          </a:solidFill>
                          <a:effectLst/>
                          <a:latin typeface="+mn-lt"/>
                          <a:ea typeface="+mn-ea"/>
                          <a:cs typeface="+mn-cs"/>
                        </a:rPr>
                        <a:t> tu Video?</a:t>
                      </a: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Objetivo:</a:t>
                      </a:r>
                    </a:p>
                  </a:txBody>
                  <a:tcPr/>
                </a:tc>
                <a:tc>
                  <a:txBody>
                    <a:bodyPr/>
                    <a:lstStyle/>
                    <a:p>
                      <a:pPr lvl="0"/>
                      <a:r>
                        <a:rPr lang="es-MX" sz="1800" kern="1200" dirty="0">
                          <a:solidFill>
                            <a:schemeClr val="dk1"/>
                          </a:solidFill>
                          <a:effectLst/>
                          <a:latin typeface="+mn-lt"/>
                          <a:ea typeface="+mn-ea"/>
                          <a:cs typeface="+mn-cs"/>
                        </a:rPr>
                        <a:t>Recabar los trabajos escritos de la investigación encomendada a cada equipo en la sesión detonadora, para su posterior revisión.</a:t>
                      </a:r>
                    </a:p>
                    <a:p>
                      <a:pPr lvl="0"/>
                      <a:r>
                        <a:rPr lang="es-MX" sz="1800" kern="1200" dirty="0">
                          <a:solidFill>
                            <a:schemeClr val="dk1"/>
                          </a:solidFill>
                          <a:effectLst/>
                          <a:latin typeface="+mn-lt"/>
                          <a:ea typeface="+mn-ea"/>
                          <a:cs typeface="+mn-cs"/>
                        </a:rPr>
                        <a:t>Recibir orientación para la elaboración de un </a:t>
                      </a:r>
                      <a:r>
                        <a:rPr lang="es-MX" sz="1800" kern="1200" dirty="0" err="1">
                          <a:solidFill>
                            <a:schemeClr val="dk1"/>
                          </a:solidFill>
                          <a:effectLst/>
                          <a:latin typeface="+mn-lt"/>
                          <a:ea typeface="+mn-ea"/>
                          <a:cs typeface="+mn-cs"/>
                        </a:rPr>
                        <a:t>guión</a:t>
                      </a:r>
                      <a:endParaRPr lang="es-MX" sz="1800" kern="1200" dirty="0">
                        <a:solidFill>
                          <a:schemeClr val="dk1"/>
                        </a:solidFill>
                        <a:effectLst/>
                        <a:latin typeface="+mn-lt"/>
                        <a:ea typeface="+mn-ea"/>
                        <a:cs typeface="+mn-cs"/>
                      </a:endParaRPr>
                    </a:p>
                    <a:p>
                      <a:r>
                        <a:rPr lang="es-MX" sz="1800" kern="1200" dirty="0">
                          <a:solidFill>
                            <a:schemeClr val="dk1"/>
                          </a:solidFill>
                          <a:effectLst/>
                          <a:latin typeface="+mn-lt"/>
                          <a:ea typeface="+mn-ea"/>
                          <a:cs typeface="+mn-cs"/>
                        </a:rPr>
                        <a:t>Recibir orientación para la elaboración de un video</a:t>
                      </a:r>
                      <a:r>
                        <a:rPr lang="es-MX" sz="1600" kern="1200" dirty="0">
                          <a:solidFill>
                            <a:schemeClr val="dk1"/>
                          </a:solidFill>
                          <a:effectLst/>
                          <a:latin typeface="+mn-lt"/>
                          <a:ea typeface="+mn-ea"/>
                          <a:cs typeface="+mn-cs"/>
                        </a:rPr>
                        <a:t>.</a:t>
                      </a:r>
                      <a:endParaRPr lang="es-MX" sz="1600" dirty="0">
                        <a:effectLst/>
                        <a:latin typeface="+mn-lt"/>
                        <a:ea typeface="Times New Roman"/>
                      </a:endParaRPr>
                    </a:p>
                  </a:txBody>
                  <a:tcPr/>
                </a:tc>
                <a:extLst>
                  <a:ext uri="{0D108BD9-81ED-4DB2-BD59-A6C34878D82A}">
                    <a16:rowId xmlns:a16="http://schemas.microsoft.com/office/drawing/2014/main" xmlns="" val="10002"/>
                  </a:ext>
                </a:extLst>
              </a:tr>
              <a:tr h="568713">
                <a:tc>
                  <a:txBody>
                    <a:bodyPr/>
                    <a:lstStyle/>
                    <a:p>
                      <a:pPr>
                        <a:spcAft>
                          <a:spcPts val="0"/>
                        </a:spcAft>
                      </a:pPr>
                      <a:r>
                        <a:rPr lang="es-MX" sz="1800" b="1" dirty="0">
                          <a:effectLst/>
                          <a:latin typeface="+mn-lt"/>
                          <a:ea typeface="Times New Roman"/>
                        </a:rPr>
                        <a:t>Grado:</a:t>
                      </a:r>
                    </a:p>
                  </a:txBody>
                  <a:tcPr marL="68580" marR="68580" marT="0" marB="0"/>
                </a:tc>
                <a:tc>
                  <a:txBody>
                    <a:bodyPr/>
                    <a:lstStyle/>
                    <a:p>
                      <a:pPr>
                        <a:spcAft>
                          <a:spcPts val="0"/>
                        </a:spcAft>
                      </a:pPr>
                      <a:r>
                        <a:rPr lang="es-MX" sz="1800" dirty="0">
                          <a:effectLst/>
                          <a:latin typeface="+mn-lt"/>
                          <a:ea typeface="Times New Roman"/>
                        </a:rPr>
                        <a:t>6º </a:t>
                      </a:r>
                    </a:p>
                  </a:txBody>
                  <a:tcPr marL="68580" marR="68580" marT="0" marB="0"/>
                </a:tc>
                <a:extLst>
                  <a:ext uri="{0D108BD9-81ED-4DB2-BD59-A6C34878D82A}">
                    <a16:rowId xmlns:a16="http://schemas.microsoft.com/office/drawing/2014/main" xmlns="" val="10003"/>
                  </a:ext>
                </a:extLst>
              </a:tr>
              <a:tr h="568713">
                <a:tc>
                  <a:txBody>
                    <a:bodyPr/>
                    <a:lstStyle/>
                    <a:p>
                      <a:pPr>
                        <a:spcAft>
                          <a:spcPts val="0"/>
                        </a:spcAft>
                      </a:pPr>
                      <a:r>
                        <a:rPr lang="es-MX" sz="1800" b="1" dirty="0">
                          <a:effectLst/>
                          <a:latin typeface="+mn-lt"/>
                          <a:ea typeface="Times New Roman"/>
                        </a:rPr>
                        <a:t>Fecha a realizarse:</a:t>
                      </a: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a:t>24/Ene/2019</a:t>
                      </a:r>
                    </a:p>
                    <a:p>
                      <a:pPr>
                        <a:spcAft>
                          <a:spcPts val="0"/>
                        </a:spcAft>
                      </a:pPr>
                      <a:endParaRPr lang="es-MX" sz="1800" dirty="0">
                        <a:effectLst/>
                        <a:latin typeface="+mn-lt"/>
                        <a:ea typeface="Times New Roman"/>
                      </a:endParaRPr>
                    </a:p>
                  </a:txBody>
                  <a:tcPr marL="68580" marR="68580" marT="0" marB="0"/>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807912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4010368394"/>
              </p:ext>
            </p:extLst>
          </p:nvPr>
        </p:nvGraphicFramePr>
        <p:xfrm>
          <a:off x="456532" y="1025359"/>
          <a:ext cx="8471134" cy="5303520"/>
        </p:xfrm>
        <a:graphic>
          <a:graphicData uri="http://schemas.openxmlformats.org/drawingml/2006/table">
            <a:tbl>
              <a:tblPr firstRow="1" bandRow="1">
                <a:tableStyleId>{5C22544A-7EE6-4342-B048-85BDC9FD1C3A}</a:tableStyleId>
              </a:tblPr>
              <a:tblGrid>
                <a:gridCol w="2142290">
                  <a:extLst>
                    <a:ext uri="{9D8B030D-6E8A-4147-A177-3AD203B41FA5}">
                      <a16:colId xmlns:a16="http://schemas.microsoft.com/office/drawing/2014/main" xmlns="" val="20000"/>
                    </a:ext>
                  </a:extLst>
                </a:gridCol>
                <a:gridCol w="6328844">
                  <a:extLst>
                    <a:ext uri="{9D8B030D-6E8A-4147-A177-3AD203B41FA5}">
                      <a16:colId xmlns:a16="http://schemas.microsoft.com/office/drawing/2014/main" xmlns="" val="20001"/>
                    </a:ext>
                  </a:extLst>
                </a:gridCol>
              </a:tblGrid>
              <a:tr h="484138">
                <a:tc>
                  <a:txBody>
                    <a:bodyPr/>
                    <a:lstStyle/>
                    <a:p>
                      <a:pPr algn="l"/>
                      <a:r>
                        <a:rPr lang="es-ES" dirty="0"/>
                        <a:t>Asignaturas participantes:</a:t>
                      </a:r>
                    </a:p>
                  </a:txBody>
                  <a:tcPr/>
                </a:tc>
                <a:tc>
                  <a:txBody>
                    <a:bodyPr/>
                    <a:lstStyle/>
                    <a:p>
                      <a:r>
                        <a:rPr lang="es-ES" dirty="0"/>
                        <a:t>Temas </a:t>
                      </a:r>
                    </a:p>
                  </a:txBody>
                  <a:tcPr/>
                </a:tc>
                <a:extLst>
                  <a:ext uri="{0D108BD9-81ED-4DB2-BD59-A6C34878D82A}">
                    <a16:rowId xmlns:a16="http://schemas.microsoft.com/office/drawing/2014/main" xmlns="" val="10000"/>
                  </a:ext>
                </a:extLst>
              </a:tr>
              <a:tr h="568713">
                <a:tc>
                  <a:txBody>
                    <a:bodyPr/>
                    <a:lstStyle/>
                    <a:p>
                      <a:pPr>
                        <a:spcAft>
                          <a:spcPts val="0"/>
                        </a:spcAft>
                      </a:pPr>
                      <a:r>
                        <a:rPr lang="es-MX" sz="1800" dirty="0">
                          <a:effectLst/>
                          <a:latin typeface="+mn-lt"/>
                          <a:ea typeface="Times New Roman"/>
                        </a:rPr>
                        <a:t>Temas selectos de biología</a:t>
                      </a:r>
                    </a:p>
                  </a:txBody>
                  <a:tcPr marL="68580" marR="68580" marT="0" marB="0"/>
                </a:tc>
                <a:tc>
                  <a:txBody>
                    <a:bodyPr/>
                    <a:lstStyle/>
                    <a:p>
                      <a:pPr>
                        <a:spcAft>
                          <a:spcPts val="0"/>
                        </a:spcAft>
                      </a:pPr>
                      <a:r>
                        <a:rPr lang="es-MX" sz="1800" dirty="0">
                          <a:effectLst/>
                          <a:latin typeface="+mn-lt"/>
                          <a:ea typeface="Times New Roman"/>
                        </a:rPr>
                        <a:t>Informe de una investigación</a:t>
                      </a:r>
                    </a:p>
                    <a:p>
                      <a:pPr>
                        <a:spcAft>
                          <a:spcPts val="0"/>
                        </a:spcAft>
                      </a:pPr>
                      <a:r>
                        <a:rPr lang="es-MX" sz="1800" dirty="0">
                          <a:effectLst/>
                          <a:latin typeface="+mn-lt"/>
                          <a:ea typeface="Times New Roman"/>
                        </a:rPr>
                        <a:t>Análisis, síntesis y confrontación</a:t>
                      </a:r>
                    </a:p>
                    <a:p>
                      <a:pPr>
                        <a:spcAft>
                          <a:spcPts val="0"/>
                        </a:spcAft>
                      </a:pPr>
                      <a:r>
                        <a:rPr lang="es-MX" sz="1800" dirty="0">
                          <a:effectLst/>
                          <a:latin typeface="+mn-lt"/>
                          <a:ea typeface="Times New Roman"/>
                        </a:rPr>
                        <a:t>Problemas de inmunología en la actualidad</a:t>
                      </a:r>
                    </a:p>
                    <a:p>
                      <a:pPr>
                        <a:spcAft>
                          <a:spcPts val="0"/>
                        </a:spcAft>
                      </a:pPr>
                      <a:r>
                        <a:rPr lang="es-MX" sz="1800" dirty="0">
                          <a:effectLst/>
                          <a:latin typeface="+mn-lt"/>
                          <a:ea typeface="Times New Roman"/>
                        </a:rPr>
                        <a:t>Bioquímica y Metabolismo</a:t>
                      </a:r>
                    </a:p>
                    <a:p>
                      <a:pPr>
                        <a:spcAft>
                          <a:spcPts val="0"/>
                        </a:spcAft>
                      </a:pPr>
                      <a:endParaRPr lang="es-MX" sz="1800" dirty="0">
                        <a:effectLst/>
                        <a:latin typeface="+mn-lt"/>
                        <a:ea typeface="Times New Roman"/>
                      </a:endParaRPr>
                    </a:p>
                  </a:txBody>
                  <a:tcPr marL="68580" marR="68580" marT="0" marB="0"/>
                </a:tc>
                <a:extLst>
                  <a:ext uri="{0D108BD9-81ED-4DB2-BD59-A6C34878D82A}">
                    <a16:rowId xmlns:a16="http://schemas.microsoft.com/office/drawing/2014/main" xmlns="" val="10003"/>
                  </a:ext>
                </a:extLst>
              </a:tr>
              <a:tr h="568713">
                <a:tc>
                  <a:txBody>
                    <a:bodyPr/>
                    <a:lstStyle/>
                    <a:p>
                      <a:pPr>
                        <a:spcAft>
                          <a:spcPts val="0"/>
                        </a:spcAft>
                      </a:pPr>
                      <a:r>
                        <a:rPr lang="es-MX" sz="1800" dirty="0">
                          <a:effectLst/>
                          <a:latin typeface="+mn-lt"/>
                          <a:ea typeface="Times New Roman"/>
                        </a:rPr>
                        <a:t>Derecho</a:t>
                      </a:r>
                    </a:p>
                  </a:txBody>
                  <a:tcPr marL="68580" marR="68580" marT="0" marB="0"/>
                </a:tc>
                <a:tc>
                  <a:txBody>
                    <a:bodyPr/>
                    <a:lstStyle/>
                    <a:p>
                      <a:pPr>
                        <a:spcAft>
                          <a:spcPts val="0"/>
                        </a:spcAft>
                      </a:pPr>
                      <a:r>
                        <a:rPr lang="es-MX" sz="1800" dirty="0">
                          <a:effectLst/>
                          <a:latin typeface="+mn-lt"/>
                          <a:ea typeface="Times New Roman"/>
                        </a:rPr>
                        <a:t>Derecho Penal, Código Penal para el Distrito Federal. Ley de Cultura Cívica de la ciudad de México, Reglamento de tránsito de la Ciudad de México. Ley de los derechos de las personas jóvenes en la Ciudad de México. </a:t>
                      </a:r>
                    </a:p>
                    <a:p>
                      <a:pPr>
                        <a:spcAft>
                          <a:spcPts val="0"/>
                        </a:spcAft>
                      </a:pPr>
                      <a:r>
                        <a:rPr lang="es-MX" sz="1800" dirty="0">
                          <a:effectLst/>
                          <a:latin typeface="+mn-lt"/>
                          <a:ea typeface="Times New Roman"/>
                        </a:rPr>
                        <a:t>IV. 1. Derecho Civil. Código Civil para el Distrito Federal.</a:t>
                      </a:r>
                    </a:p>
                    <a:p>
                      <a:pPr>
                        <a:spcAft>
                          <a:spcPts val="0"/>
                        </a:spcAft>
                      </a:pPr>
                      <a:endParaRPr lang="es-MX" sz="1800" dirty="0">
                        <a:effectLst/>
                        <a:latin typeface="+mn-lt"/>
                        <a:ea typeface="Times New Roman"/>
                      </a:endParaRPr>
                    </a:p>
                  </a:txBody>
                  <a:tcPr marL="68580" marR="68580" marT="0" marB="0"/>
                </a:tc>
                <a:extLst>
                  <a:ext uri="{0D108BD9-81ED-4DB2-BD59-A6C34878D82A}">
                    <a16:rowId xmlns:a16="http://schemas.microsoft.com/office/drawing/2014/main" xmlns="" val="10004"/>
                  </a:ext>
                </a:extLst>
              </a:tr>
              <a:tr h="568713">
                <a:tc>
                  <a:txBody>
                    <a:bodyPr/>
                    <a:lstStyle/>
                    <a:p>
                      <a:pPr>
                        <a:spcAft>
                          <a:spcPts val="0"/>
                        </a:spcAft>
                      </a:pPr>
                      <a:r>
                        <a:rPr lang="es-MX" sz="1800" dirty="0">
                          <a:effectLst/>
                          <a:latin typeface="+mn-lt"/>
                          <a:ea typeface="Times New Roman"/>
                        </a:rPr>
                        <a:t>Estadística y </a:t>
                      </a:r>
                      <a:r>
                        <a:rPr lang="es-MX" sz="1800" dirty="0" err="1">
                          <a:effectLst/>
                          <a:latin typeface="+mn-lt"/>
                          <a:ea typeface="Times New Roman"/>
                        </a:rPr>
                        <a:t>probablilidad</a:t>
                      </a:r>
                      <a:endParaRPr lang="es-MX" sz="1800" dirty="0">
                        <a:effectLst/>
                        <a:latin typeface="+mn-lt"/>
                        <a:ea typeface="Times New Roman"/>
                      </a:endParaRPr>
                    </a:p>
                  </a:txBody>
                  <a:tcPr marL="68580" marR="68580" marT="0" marB="0"/>
                </a:tc>
                <a:tc>
                  <a:txBody>
                    <a:bodyPr/>
                    <a:lstStyle/>
                    <a:p>
                      <a:pPr>
                        <a:spcAft>
                          <a:spcPts val="0"/>
                        </a:spcAft>
                      </a:pPr>
                      <a:r>
                        <a:rPr lang="es-MX" sz="1800" dirty="0">
                          <a:effectLst/>
                          <a:latin typeface="+mn-lt"/>
                          <a:ea typeface="Times New Roman"/>
                        </a:rPr>
                        <a:t>. Organización y clasificación de datos.</a:t>
                      </a:r>
                    </a:p>
                    <a:p>
                      <a:pPr>
                        <a:spcAft>
                          <a:spcPts val="0"/>
                        </a:spcAft>
                      </a:pPr>
                      <a:r>
                        <a:rPr lang="es-MX" sz="1800" dirty="0">
                          <a:effectLst/>
                          <a:latin typeface="+mn-lt"/>
                          <a:ea typeface="Times New Roman"/>
                        </a:rPr>
                        <a:t>II. Distribuciones de probabilidad.</a:t>
                      </a:r>
                    </a:p>
                    <a:p>
                      <a:pPr>
                        <a:spcAft>
                          <a:spcPts val="0"/>
                        </a:spcAft>
                      </a:pPr>
                      <a:r>
                        <a:rPr lang="es-MX" sz="1800" dirty="0">
                          <a:effectLst/>
                          <a:latin typeface="+mn-lt"/>
                          <a:ea typeface="Times New Roman"/>
                        </a:rPr>
                        <a:t>III. Medidas de Tendencia Central.</a:t>
                      </a:r>
                    </a:p>
                    <a:p>
                      <a:pPr>
                        <a:spcAft>
                          <a:spcPts val="0"/>
                        </a:spcAft>
                      </a:pPr>
                      <a:r>
                        <a:rPr lang="es-MX" sz="1800" dirty="0">
                          <a:effectLst/>
                          <a:latin typeface="+mn-lt"/>
                          <a:ea typeface="Times New Roman"/>
                        </a:rPr>
                        <a:t>IV. Medidas de Dispersión o Variabilidad.</a:t>
                      </a:r>
                    </a:p>
                    <a:p>
                      <a:pPr>
                        <a:spcAft>
                          <a:spcPts val="0"/>
                        </a:spcAft>
                      </a:pPr>
                      <a:endParaRPr lang="es-MX" sz="1800" dirty="0">
                        <a:effectLst/>
                        <a:latin typeface="+mn-lt"/>
                        <a:ea typeface="Times New Roman"/>
                      </a:endParaRPr>
                    </a:p>
                  </a:txBody>
                  <a:tcPr marL="68580" marR="68580" marT="0" marB="0"/>
                </a:tc>
                <a:extLst>
                  <a:ext uri="{0D108BD9-81ED-4DB2-BD59-A6C34878D82A}">
                    <a16:rowId xmlns:a16="http://schemas.microsoft.com/office/drawing/2014/main" xmlns="" val="10005"/>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8370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52452543"/>
              </p:ext>
            </p:extLst>
          </p:nvPr>
        </p:nvGraphicFramePr>
        <p:xfrm>
          <a:off x="577517" y="843547"/>
          <a:ext cx="7940842" cy="4881880"/>
        </p:xfrm>
        <a:graphic>
          <a:graphicData uri="http://schemas.openxmlformats.org/drawingml/2006/table">
            <a:tbl>
              <a:tblPr firstRow="1" bandRow="1">
                <a:tableStyleId>{5C22544A-7EE6-4342-B048-85BDC9FD1C3A}</a:tableStyleId>
              </a:tblPr>
              <a:tblGrid>
                <a:gridCol w="1503947">
                  <a:extLst>
                    <a:ext uri="{9D8B030D-6E8A-4147-A177-3AD203B41FA5}">
                      <a16:colId xmlns:a16="http://schemas.microsoft.com/office/drawing/2014/main" xmlns="" val="20000"/>
                    </a:ext>
                  </a:extLst>
                </a:gridCol>
                <a:gridCol w="6436895">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a:p>
                  </a:txBody>
                  <a:tcPr/>
                </a:tc>
                <a:extLst>
                  <a:ext uri="{0D108BD9-81ED-4DB2-BD59-A6C34878D82A}">
                    <a16:rowId xmlns:a16="http://schemas.microsoft.com/office/drawing/2014/main" xmlns="" val="10000"/>
                  </a:ext>
                </a:extLst>
              </a:tr>
              <a:tr h="370840">
                <a:tc>
                  <a:txBody>
                    <a:bodyPr/>
                    <a:lstStyle/>
                    <a:p>
                      <a:r>
                        <a:rPr lang="es-MX" dirty="0"/>
                        <a:t>Fuentes de apoyo</a:t>
                      </a:r>
                    </a:p>
                  </a:txBody>
                  <a:tcPr/>
                </a:tc>
                <a:tc>
                  <a:txBody>
                    <a:bodyPr/>
                    <a:lstStyle/>
                    <a:p>
                      <a:endParaRPr lang="es-MX" sz="1800" kern="1200" dirty="0">
                        <a:solidFill>
                          <a:schemeClr val="dk1"/>
                        </a:solidFill>
                        <a:effectLst/>
                        <a:latin typeface="+mn-lt"/>
                        <a:ea typeface="+mn-ea"/>
                        <a:cs typeface="+mn-cs"/>
                      </a:endParaRPr>
                    </a:p>
                    <a:p>
                      <a:r>
                        <a:rPr lang="es-MX" sz="1600" b="1" kern="1200" dirty="0" err="1">
                          <a:solidFill>
                            <a:schemeClr val="dk1"/>
                          </a:solidFill>
                          <a:effectLst/>
                          <a:latin typeface="+mn-lt"/>
                          <a:ea typeface="+mn-ea"/>
                          <a:cs typeface="+mn-cs"/>
                        </a:rPr>
                        <a:t>Movie</a:t>
                      </a:r>
                      <a:r>
                        <a:rPr lang="es-MX" sz="1600" b="1" kern="1200" dirty="0">
                          <a:solidFill>
                            <a:schemeClr val="dk1"/>
                          </a:solidFill>
                          <a:effectLst/>
                          <a:latin typeface="+mn-lt"/>
                          <a:ea typeface="+mn-ea"/>
                          <a:cs typeface="+mn-cs"/>
                        </a:rPr>
                        <a:t> </a:t>
                      </a:r>
                      <a:r>
                        <a:rPr lang="es-MX" sz="1600" b="1" kern="1200" dirty="0" err="1">
                          <a:solidFill>
                            <a:schemeClr val="dk1"/>
                          </a:solidFill>
                          <a:effectLst/>
                          <a:latin typeface="+mn-lt"/>
                          <a:ea typeface="+mn-ea"/>
                          <a:cs typeface="+mn-cs"/>
                        </a:rPr>
                        <a:t>Maker</a:t>
                      </a:r>
                      <a:r>
                        <a:rPr lang="es-MX" sz="1600" b="1" kern="1200" dirty="0">
                          <a:solidFill>
                            <a:schemeClr val="dk1"/>
                          </a:solidFill>
                          <a:effectLst/>
                          <a:latin typeface="+mn-lt"/>
                          <a:ea typeface="+mn-ea"/>
                          <a:cs typeface="+mn-cs"/>
                        </a:rPr>
                        <a:t> :</a:t>
                      </a:r>
                      <a:endParaRPr lang="es-MX" sz="1600" kern="1200" dirty="0">
                        <a:solidFill>
                          <a:schemeClr val="dk1"/>
                        </a:solidFill>
                        <a:effectLst/>
                        <a:latin typeface="+mn-lt"/>
                        <a:ea typeface="+mn-ea"/>
                        <a:cs typeface="+mn-cs"/>
                      </a:endParaRPr>
                    </a:p>
                    <a:p>
                      <a:r>
                        <a:rPr lang="es-MX" sz="1600" u="sng" kern="1200" dirty="0">
                          <a:solidFill>
                            <a:schemeClr val="dk1"/>
                          </a:solidFill>
                          <a:effectLst/>
                          <a:latin typeface="+mn-lt"/>
                          <a:ea typeface="+mn-ea"/>
                          <a:cs typeface="+mn-cs"/>
                          <a:hlinkClick r:id="rId2"/>
                        </a:rPr>
                        <a:t>https://www.microsoft.com/es-mx/p/easy-movie-maker/9nblggh626qk?activetab=pivot:overviewtab</a:t>
                      </a:r>
                      <a:endParaRPr lang="es-MX" sz="1600" kern="1200" dirty="0">
                        <a:solidFill>
                          <a:schemeClr val="dk1"/>
                        </a:solidFill>
                        <a:effectLst/>
                        <a:latin typeface="+mn-lt"/>
                        <a:ea typeface="+mn-ea"/>
                        <a:cs typeface="+mn-cs"/>
                      </a:endParaRPr>
                    </a:p>
                    <a:p>
                      <a:r>
                        <a:rPr lang="es-MX" sz="1600" b="1" kern="1200" dirty="0" err="1">
                          <a:solidFill>
                            <a:schemeClr val="dk1"/>
                          </a:solidFill>
                          <a:effectLst/>
                          <a:latin typeface="+mn-lt"/>
                          <a:ea typeface="+mn-ea"/>
                          <a:cs typeface="+mn-cs"/>
                        </a:rPr>
                        <a:t>Photos</a:t>
                      </a:r>
                      <a:r>
                        <a:rPr lang="es-MX" sz="1600" b="1" kern="1200" dirty="0">
                          <a:solidFill>
                            <a:schemeClr val="dk1"/>
                          </a:solidFill>
                          <a:effectLst/>
                          <a:latin typeface="+mn-lt"/>
                          <a:ea typeface="+mn-ea"/>
                          <a:cs typeface="+mn-cs"/>
                        </a:rPr>
                        <a:t> y videos en Windows 10</a:t>
                      </a:r>
                      <a:endParaRPr lang="es-MX" sz="1600" kern="1200" dirty="0">
                        <a:solidFill>
                          <a:schemeClr val="dk1"/>
                        </a:solidFill>
                        <a:effectLst/>
                        <a:latin typeface="+mn-lt"/>
                        <a:ea typeface="+mn-ea"/>
                        <a:cs typeface="+mn-cs"/>
                      </a:endParaRPr>
                    </a:p>
                    <a:p>
                      <a:r>
                        <a:rPr lang="es-MX" sz="1600" u="sng" kern="1200" dirty="0">
                          <a:solidFill>
                            <a:schemeClr val="dk1"/>
                          </a:solidFill>
                          <a:effectLst/>
                          <a:latin typeface="+mn-lt"/>
                          <a:ea typeface="+mn-ea"/>
                          <a:cs typeface="+mn-cs"/>
                          <a:hlinkClick r:id="rId3"/>
                        </a:rPr>
                        <a:t>https://support.microsoft.com/es-mx/help/4027135/windows-10-photo-viewer</a:t>
                      </a:r>
                      <a:endParaRPr lang="es-MX" sz="1600" kern="1200" dirty="0">
                        <a:solidFill>
                          <a:schemeClr val="dk1"/>
                        </a:solidFill>
                        <a:effectLst/>
                        <a:latin typeface="+mn-lt"/>
                        <a:ea typeface="+mn-ea"/>
                        <a:cs typeface="+mn-cs"/>
                      </a:endParaRPr>
                    </a:p>
                    <a:p>
                      <a:pPr>
                        <a:spcAft>
                          <a:spcPts val="0"/>
                        </a:spcAft>
                      </a:pPr>
                      <a:r>
                        <a:rPr lang="es-MX" sz="1600" b="1" u="sng" dirty="0">
                          <a:solidFill>
                            <a:srgbClr val="0563C1"/>
                          </a:solidFill>
                          <a:effectLst/>
                          <a:latin typeface="+mn-lt"/>
                          <a:ea typeface="Times New Roman"/>
                          <a:hlinkClick r:id="rId4"/>
                        </a:rPr>
                        <a:t>https://filmora.wondershare.com/es/video-editor/free-video-editing-software-windows.html</a:t>
                      </a:r>
                      <a:r>
                        <a:rPr lang="es-MX" sz="1600" b="1" dirty="0">
                          <a:effectLst/>
                          <a:latin typeface="+mn-lt"/>
                          <a:ea typeface="Times New Roman"/>
                        </a:rPr>
                        <a:t> </a:t>
                      </a:r>
                      <a:endParaRPr lang="es-MX" sz="1600" dirty="0">
                        <a:effectLst/>
                        <a:latin typeface="+mn-lt"/>
                        <a:ea typeface="Times New Roman"/>
                      </a:endParaRPr>
                    </a:p>
                    <a:p>
                      <a:pPr>
                        <a:spcAft>
                          <a:spcPts val="0"/>
                        </a:spcAft>
                      </a:pPr>
                      <a:r>
                        <a:rPr lang="es-MX" sz="1600" b="1" dirty="0" err="1">
                          <a:effectLst/>
                          <a:latin typeface="+mn-lt"/>
                          <a:ea typeface="Times New Roman"/>
                        </a:rPr>
                        <a:t>Kizoa</a:t>
                      </a:r>
                      <a:r>
                        <a:rPr lang="es-MX" sz="1600" b="1" dirty="0">
                          <a:effectLst/>
                          <a:latin typeface="+mn-lt"/>
                          <a:ea typeface="Times New Roman"/>
                        </a:rPr>
                        <a:t>:</a:t>
                      </a:r>
                      <a:endParaRPr lang="es-MX" sz="1600" dirty="0">
                        <a:effectLst/>
                        <a:latin typeface="+mn-lt"/>
                        <a:ea typeface="Times New Roman"/>
                      </a:endParaRPr>
                    </a:p>
                    <a:p>
                      <a:pPr>
                        <a:spcAft>
                          <a:spcPts val="0"/>
                        </a:spcAft>
                      </a:pPr>
                      <a:r>
                        <a:rPr lang="es-MX" sz="1600" b="1" u="sng" dirty="0">
                          <a:solidFill>
                            <a:srgbClr val="0563C1"/>
                          </a:solidFill>
                          <a:effectLst/>
                          <a:latin typeface="+mn-lt"/>
                          <a:ea typeface="Times New Roman"/>
                          <a:hlinkClick r:id="rId5"/>
                        </a:rPr>
                        <a:t>https://www.kizoa.es/</a:t>
                      </a:r>
                      <a:endParaRPr lang="es-MX" sz="1600" dirty="0">
                        <a:effectLst/>
                        <a:latin typeface="+mn-lt"/>
                        <a:ea typeface="Times New Roman"/>
                      </a:endParaRPr>
                    </a:p>
                    <a:p>
                      <a:pPr>
                        <a:spcAft>
                          <a:spcPts val="0"/>
                        </a:spcAft>
                      </a:pPr>
                      <a:r>
                        <a:rPr lang="es-MX" sz="1600" b="1" dirty="0" err="1">
                          <a:effectLst/>
                          <a:latin typeface="+mn-lt"/>
                          <a:ea typeface="Times New Roman"/>
                        </a:rPr>
                        <a:t>iMovie</a:t>
                      </a:r>
                      <a:r>
                        <a:rPr lang="es-MX" sz="1600" b="1" dirty="0">
                          <a:effectLst/>
                          <a:latin typeface="+mn-lt"/>
                          <a:ea typeface="Times New Roman"/>
                        </a:rPr>
                        <a:t>:</a:t>
                      </a:r>
                      <a:endParaRPr lang="es-MX" sz="1600" dirty="0">
                        <a:effectLst/>
                        <a:latin typeface="+mn-lt"/>
                        <a:ea typeface="Times New Roman"/>
                      </a:endParaRPr>
                    </a:p>
                    <a:p>
                      <a:pPr>
                        <a:spcAft>
                          <a:spcPts val="0"/>
                        </a:spcAft>
                      </a:pPr>
                      <a:r>
                        <a:rPr lang="es-MX" sz="1600" u="sng" dirty="0">
                          <a:solidFill>
                            <a:srgbClr val="0563C1"/>
                          </a:solidFill>
                          <a:effectLst/>
                          <a:latin typeface="+mn-lt"/>
                          <a:ea typeface="Times New Roman"/>
                          <a:hlinkClick r:id="rId6"/>
                        </a:rPr>
                        <a:t>https://www.apple.com/mx/imovie/</a:t>
                      </a:r>
                      <a:endParaRPr lang="es-MX" sz="1600" dirty="0">
                        <a:effectLst/>
                        <a:latin typeface="+mn-lt"/>
                        <a:ea typeface="Times New Roman"/>
                      </a:endParaRPr>
                    </a:p>
                    <a:p>
                      <a:pPr>
                        <a:spcAft>
                          <a:spcPts val="0"/>
                        </a:spcAft>
                      </a:pPr>
                      <a:r>
                        <a:rPr lang="en-US" sz="1600" b="1" dirty="0">
                          <a:effectLst/>
                          <a:latin typeface="+mn-lt"/>
                          <a:ea typeface="Times New Roman"/>
                        </a:rPr>
                        <a:t>Adobe Premier Clip:</a:t>
                      </a:r>
                      <a:endParaRPr lang="es-MX" sz="1600" dirty="0">
                        <a:effectLst/>
                        <a:latin typeface="+mn-lt"/>
                        <a:ea typeface="Times New Roman"/>
                      </a:endParaRPr>
                    </a:p>
                    <a:p>
                      <a:pPr>
                        <a:spcAft>
                          <a:spcPts val="0"/>
                        </a:spcAft>
                      </a:pPr>
                      <a:r>
                        <a:rPr lang="en-US" sz="1600" u="sng" dirty="0">
                          <a:solidFill>
                            <a:srgbClr val="0563C1"/>
                          </a:solidFill>
                          <a:effectLst/>
                          <a:latin typeface="+mn-lt"/>
                          <a:ea typeface="Times New Roman"/>
                          <a:hlinkClick r:id="rId7"/>
                        </a:rPr>
                        <a:t>https://www.adobe.com/mx/products/premiere-clip.html</a:t>
                      </a:r>
                      <a:endParaRPr lang="es-MX" sz="1600" dirty="0">
                        <a:effectLst/>
                        <a:latin typeface="+mn-lt"/>
                        <a:ea typeface="Times New Roman"/>
                      </a:endParaRPr>
                    </a:p>
                    <a:p>
                      <a:pPr>
                        <a:spcAft>
                          <a:spcPts val="0"/>
                        </a:spcAft>
                      </a:pPr>
                      <a:r>
                        <a:rPr lang="en-US" sz="1600" b="1" dirty="0" err="1">
                          <a:effectLst/>
                          <a:latin typeface="+mn-lt"/>
                          <a:ea typeface="Times New Roman"/>
                        </a:rPr>
                        <a:t>VideoShow</a:t>
                      </a:r>
                      <a:r>
                        <a:rPr lang="en-US" sz="1600" b="1" dirty="0">
                          <a:effectLst/>
                          <a:latin typeface="+mn-lt"/>
                          <a:ea typeface="Times New Roman"/>
                        </a:rPr>
                        <a:t>:</a:t>
                      </a:r>
                      <a:endParaRPr lang="es-MX" sz="1600" dirty="0">
                        <a:effectLst/>
                        <a:latin typeface="+mn-lt"/>
                        <a:ea typeface="Times New Roman"/>
                      </a:endParaRPr>
                    </a:p>
                    <a:p>
                      <a:pPr>
                        <a:spcAft>
                          <a:spcPts val="0"/>
                        </a:spcAft>
                      </a:pPr>
                      <a:r>
                        <a:rPr lang="en-US" sz="1600" u="sng" dirty="0">
                          <a:solidFill>
                            <a:srgbClr val="0563C1"/>
                          </a:solidFill>
                          <a:effectLst/>
                          <a:latin typeface="+mn-lt"/>
                          <a:ea typeface="Times New Roman"/>
                          <a:hlinkClick r:id="rId8"/>
                        </a:rPr>
                        <a:t>https://www.microsoft.com/es-mx/p/video-maker-videoshow/9nblggh4xbm2?activetab=pivot:over</a:t>
                      </a:r>
                      <a:endParaRPr lang="es-MX" sz="16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34455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18954320"/>
              </p:ext>
            </p:extLst>
          </p:nvPr>
        </p:nvGraphicFramePr>
        <p:xfrm>
          <a:off x="878305" y="1397000"/>
          <a:ext cx="6741695" cy="1833880"/>
        </p:xfrm>
        <a:graphic>
          <a:graphicData uri="http://schemas.openxmlformats.org/drawingml/2006/table">
            <a:tbl>
              <a:tblPr firstRow="1" bandRow="1">
                <a:tableStyleId>{5C22544A-7EE6-4342-B048-85BDC9FD1C3A}</a:tableStyleId>
              </a:tblPr>
              <a:tblGrid>
                <a:gridCol w="1947108">
                  <a:extLst>
                    <a:ext uri="{9D8B030D-6E8A-4147-A177-3AD203B41FA5}">
                      <a16:colId xmlns:a16="http://schemas.microsoft.com/office/drawing/2014/main" xmlns="" val="20000"/>
                    </a:ext>
                  </a:extLst>
                </a:gridCol>
                <a:gridCol w="4794587">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Problema/</a:t>
                      </a:r>
                    </a:p>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situación detonador(a)</a:t>
                      </a:r>
                      <a:endParaRPr lang="es-ES" b="1" dirty="0"/>
                    </a:p>
                    <a:p>
                      <a:endParaRPr lang="es-MX" dirty="0"/>
                    </a:p>
                  </a:txBody>
                  <a:tcPr/>
                </a:tc>
                <a:tc>
                  <a:txBody>
                    <a:bodyPr/>
                    <a:lstStyle/>
                    <a:p>
                      <a:r>
                        <a:rPr lang="es-MX" sz="1800" kern="1200" dirty="0">
                          <a:solidFill>
                            <a:schemeClr val="dk1"/>
                          </a:solidFill>
                          <a:effectLst/>
                          <a:latin typeface="+mn-lt"/>
                          <a:ea typeface="+mn-ea"/>
                          <a:cs typeface="+mn-cs"/>
                        </a:rPr>
                        <a:t>¿Cómo te gustaría plasmar tus ideas? ¿Cómo vas a elaborar tu video? ¿Qué elementos requieres? ¿Qué conocimientos precisas para poder elaborar el producto final?</a:t>
                      </a:r>
                      <a:endParaRPr lang="es-MX" sz="1600" dirty="0">
                        <a:effectLst/>
                        <a:latin typeface="+mn-lt"/>
                        <a:ea typeface="Times New Roman"/>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11065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76511428"/>
              </p:ext>
            </p:extLst>
          </p:nvPr>
        </p:nvGraphicFramePr>
        <p:xfrm>
          <a:off x="469231" y="1397000"/>
          <a:ext cx="8313821" cy="1437640"/>
        </p:xfrm>
        <a:graphic>
          <a:graphicData uri="http://schemas.openxmlformats.org/drawingml/2006/table">
            <a:tbl>
              <a:tblPr firstRow="1" bandRow="1">
                <a:tableStyleId>{5C22544A-7EE6-4342-B048-85BDC9FD1C3A}</a:tableStyleId>
              </a:tblPr>
              <a:tblGrid>
                <a:gridCol w="2401162">
                  <a:extLst>
                    <a:ext uri="{9D8B030D-6E8A-4147-A177-3AD203B41FA5}">
                      <a16:colId xmlns:a16="http://schemas.microsoft.com/office/drawing/2014/main" xmlns="" val="20000"/>
                    </a:ext>
                  </a:extLst>
                </a:gridCol>
                <a:gridCol w="5912659">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a:p>
                  </a:txBody>
                  <a:tcPr/>
                </a:tc>
                <a:extLst>
                  <a:ext uri="{0D108BD9-81ED-4DB2-BD59-A6C34878D82A}">
                    <a16:rowId xmlns:a16="http://schemas.microsoft.com/office/drawing/2014/main" xmlns="" val="10000"/>
                  </a:ext>
                </a:extLst>
              </a:tr>
              <a:tr h="123613">
                <a:tc>
                  <a:txBody>
                    <a:bodyPr/>
                    <a:lstStyle/>
                    <a:p>
                      <a:r>
                        <a:rPr lang="es-MX" dirty="0"/>
                        <a:t>Apertura de la actividad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dirty="0"/>
                        <a:t>Bienvenida y solicitud de entrega de los trabajos por parte de los docentes, entrega de los mismos por los estudiantes, presentación de las expertas.</a:t>
                      </a:r>
                      <a:endParaRPr lang="es-MX" sz="1400" dirty="0">
                        <a:ea typeface="Times New Roman"/>
                      </a:endParaRPr>
                    </a:p>
                    <a:p>
                      <a:endParaRPr lang="es-MX" sz="1600" dirty="0">
                        <a:effectLst/>
                        <a:latin typeface="+mn-lt"/>
                        <a:ea typeface="Times New Roman"/>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9683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703773547"/>
              </p:ext>
            </p:extLst>
          </p:nvPr>
        </p:nvGraphicFramePr>
        <p:xfrm>
          <a:off x="469231" y="1397000"/>
          <a:ext cx="8313821" cy="2992120"/>
        </p:xfrm>
        <a:graphic>
          <a:graphicData uri="http://schemas.openxmlformats.org/drawingml/2006/table">
            <a:tbl>
              <a:tblPr firstRow="1" bandRow="1">
                <a:tableStyleId>{5C22544A-7EE6-4342-B048-85BDC9FD1C3A}</a:tableStyleId>
              </a:tblPr>
              <a:tblGrid>
                <a:gridCol w="2401162">
                  <a:extLst>
                    <a:ext uri="{9D8B030D-6E8A-4147-A177-3AD203B41FA5}">
                      <a16:colId xmlns:a16="http://schemas.microsoft.com/office/drawing/2014/main" xmlns="" val="20000"/>
                    </a:ext>
                  </a:extLst>
                </a:gridCol>
                <a:gridCol w="5912659">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a:p>
                  </a:txBody>
                  <a:tcPr/>
                </a:tc>
                <a:extLst>
                  <a:ext uri="{0D108BD9-81ED-4DB2-BD59-A6C34878D82A}">
                    <a16:rowId xmlns:a16="http://schemas.microsoft.com/office/drawing/2014/main" xmlns="" val="10000"/>
                  </a:ext>
                </a:extLst>
              </a:tr>
              <a:tr h="242147">
                <a:tc>
                  <a:txBody>
                    <a:bodyPr/>
                    <a:lstStyle/>
                    <a:p>
                      <a:r>
                        <a:rPr lang="es-MX" dirty="0"/>
                        <a:t>Desarrollo de la actividad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dirty="0"/>
                        <a:t>Exposición de las personas expertas, del modo de elaboración de un </a:t>
                      </a:r>
                      <a:r>
                        <a:rPr lang="es-MX" sz="1600" dirty="0" err="1"/>
                        <a:t>guión</a:t>
                      </a:r>
                      <a:r>
                        <a:rPr lang="es-MX" sz="1600" dirty="0"/>
                        <a:t> y de un video. Profesores y alumnos: escuchar, tomar notas, observar las presentaciones de los ponentes, participar en las actividades que indiquen los ponentes.</a:t>
                      </a:r>
                    </a:p>
                    <a:p>
                      <a:endParaRPr lang="es-MX" sz="1600" dirty="0">
                        <a:effectLst/>
                        <a:latin typeface="+mn-lt"/>
                        <a:ea typeface="Times New Roman"/>
                      </a:endParaRPr>
                    </a:p>
                  </a:txBody>
                  <a:tcPr/>
                </a:tc>
                <a:extLst>
                  <a:ext uri="{0D108BD9-81ED-4DB2-BD59-A6C34878D82A}">
                    <a16:rowId xmlns:a16="http://schemas.microsoft.com/office/drawing/2014/main" xmlns="" val="10001"/>
                  </a:ext>
                </a:extLst>
              </a:tr>
              <a:tr h="123613">
                <a:tc>
                  <a:txBody>
                    <a:bodyPr/>
                    <a:lstStyle/>
                    <a:p>
                      <a:r>
                        <a:rPr lang="es-MX" dirty="0"/>
                        <a:t>Cierre de la actividad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dirty="0"/>
                        <a:t>Actividad de preguntas y respuestas. Entrega por los docentes de una rúbrica y la lista de cotejo con los puntos que deberá cubrir tanto el </a:t>
                      </a:r>
                      <a:r>
                        <a:rPr lang="es-MX" sz="1600" dirty="0" err="1"/>
                        <a:t>guión</a:t>
                      </a:r>
                      <a:r>
                        <a:rPr lang="es-MX" sz="1600" dirty="0"/>
                        <a:t> como el video.</a:t>
                      </a:r>
                      <a:endParaRPr lang="es-MX" sz="1400" dirty="0">
                        <a:ea typeface="Times New Roman"/>
                      </a:endParaRPr>
                    </a:p>
                    <a:p>
                      <a:endParaRPr lang="es-MX" sz="1600" dirty="0">
                        <a:effectLst/>
                        <a:latin typeface="+mn-lt"/>
                        <a:ea typeface="Times New Roman"/>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0831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DF2FB2-7FF0-42A5-9ADA-24E1FFB73C67}"/>
              </a:ext>
            </a:extLst>
          </p:cNvPr>
          <p:cNvSpPr>
            <a:spLocks noGrp="1"/>
          </p:cNvSpPr>
          <p:nvPr>
            <p:ph type="title"/>
          </p:nvPr>
        </p:nvSpPr>
        <p:spPr/>
        <p:txBody>
          <a:bodyPr/>
          <a:lstStyle/>
          <a:p>
            <a:pPr marL="0" indent="0"/>
            <a:r>
              <a:rPr lang="es-ES" sz="3200" b="1" dirty="0">
                <a:solidFill>
                  <a:schemeClr val="tx1"/>
                </a:solidFill>
              </a:rPr>
              <a:t>FECHA DE APLICACIÓN</a:t>
            </a:r>
            <a:br>
              <a:rPr lang="es-ES" sz="3200" b="1" dirty="0">
                <a:solidFill>
                  <a:schemeClr val="tx1"/>
                </a:solidFill>
              </a:rPr>
            </a:br>
            <a:endParaRPr lang="es-MX" sz="3200" dirty="0">
              <a:solidFill>
                <a:schemeClr val="tx1"/>
              </a:solidFill>
            </a:endParaRPr>
          </a:p>
        </p:txBody>
      </p:sp>
      <p:sp>
        <p:nvSpPr>
          <p:cNvPr id="3" name="Marcador de contenido 2">
            <a:extLst>
              <a:ext uri="{FF2B5EF4-FFF2-40B4-BE49-F238E27FC236}">
                <a16:creationId xmlns:a16="http://schemas.microsoft.com/office/drawing/2014/main" xmlns="" id="{9C95FD1E-E489-434B-B7DA-ACCD9BFA7F8C}"/>
              </a:ext>
            </a:extLst>
          </p:cNvPr>
          <p:cNvSpPr>
            <a:spLocks noGrp="1"/>
          </p:cNvSpPr>
          <p:nvPr>
            <p:ph idx="1"/>
          </p:nvPr>
        </p:nvSpPr>
        <p:spPr/>
        <p:txBody>
          <a:bodyPr/>
          <a:lstStyle/>
          <a:p>
            <a:r>
              <a:rPr lang="es-ES" sz="2400" b="1" dirty="0">
                <a:solidFill>
                  <a:schemeClr val="tx1"/>
                </a:solidFill>
              </a:rPr>
              <a:t>CICLO ESCOLAR 2018 – 2019</a:t>
            </a:r>
            <a:br>
              <a:rPr lang="es-ES" sz="2400" b="1" dirty="0">
                <a:solidFill>
                  <a:schemeClr val="tx1"/>
                </a:solidFill>
              </a:rPr>
            </a:br>
            <a:r>
              <a:rPr lang="es-ES" sz="2400" b="1" dirty="0">
                <a:solidFill>
                  <a:schemeClr val="tx1"/>
                </a:solidFill>
              </a:rPr>
              <a:t/>
            </a:r>
            <a:br>
              <a:rPr lang="es-ES" sz="2400" b="1" dirty="0">
                <a:solidFill>
                  <a:schemeClr val="tx1"/>
                </a:solidFill>
              </a:rPr>
            </a:br>
            <a:r>
              <a:rPr lang="es-ES" sz="2400" b="1" dirty="0">
                <a:solidFill>
                  <a:schemeClr val="tx1"/>
                </a:solidFill>
              </a:rPr>
              <a:t/>
            </a:r>
            <a:br>
              <a:rPr lang="es-ES" sz="2400" b="1" dirty="0">
                <a:solidFill>
                  <a:schemeClr val="tx1"/>
                </a:solidFill>
              </a:rPr>
            </a:br>
            <a:r>
              <a:rPr lang="es-ES" sz="2400" b="1" dirty="0">
                <a:solidFill>
                  <a:schemeClr val="tx1"/>
                </a:solidFill>
              </a:rPr>
              <a:t>FECHA DE INICIO: Agosto 2018     </a:t>
            </a:r>
            <a:br>
              <a:rPr lang="es-ES" sz="2400" b="1" dirty="0">
                <a:solidFill>
                  <a:schemeClr val="tx1"/>
                </a:solidFill>
              </a:rPr>
            </a:br>
            <a:r>
              <a:rPr lang="es-ES" sz="2400" b="1" dirty="0">
                <a:solidFill>
                  <a:schemeClr val="tx1"/>
                </a:solidFill>
              </a:rPr>
              <a:t>FECHA DE TÉRMINO: Marzo 2019</a:t>
            </a:r>
            <a:br>
              <a:rPr lang="es-ES" sz="2400" b="1" dirty="0">
                <a:solidFill>
                  <a:schemeClr val="tx1"/>
                </a:solidFill>
              </a:rPr>
            </a:br>
            <a:endParaRPr lang="es-MX" dirty="0"/>
          </a:p>
        </p:txBody>
      </p:sp>
    </p:spTree>
    <p:extLst>
      <p:ext uri="{BB962C8B-B14F-4D97-AF65-F5344CB8AC3E}">
        <p14:creationId xmlns:p14="http://schemas.microsoft.com/office/powerpoint/2010/main" val="2833645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1750748763"/>
              </p:ext>
            </p:extLst>
          </p:nvPr>
        </p:nvGraphicFramePr>
        <p:xfrm>
          <a:off x="324852" y="1714500"/>
          <a:ext cx="8393075" cy="2011680"/>
        </p:xfrm>
        <a:graphic>
          <a:graphicData uri="http://schemas.openxmlformats.org/drawingml/2006/table">
            <a:tbl>
              <a:tblPr firstRow="1" bandRow="1">
                <a:tableStyleId>{5C22544A-7EE6-4342-B048-85BDC9FD1C3A}</a:tableStyleId>
              </a:tblPr>
              <a:tblGrid>
                <a:gridCol w="1879370">
                  <a:extLst>
                    <a:ext uri="{9D8B030D-6E8A-4147-A177-3AD203B41FA5}">
                      <a16:colId xmlns:a16="http://schemas.microsoft.com/office/drawing/2014/main" xmlns="" val="20000"/>
                    </a:ext>
                  </a:extLst>
                </a:gridCol>
                <a:gridCol w="6513705">
                  <a:extLst>
                    <a:ext uri="{9D8B030D-6E8A-4147-A177-3AD203B41FA5}">
                      <a16:colId xmlns:a16="http://schemas.microsoft.com/office/drawing/2014/main" xmlns="" val="20001"/>
                    </a:ext>
                  </a:extLst>
                </a:gridCol>
              </a:tblGrid>
              <a:tr h="353871">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788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Recursos</a:t>
                      </a:r>
                    </a:p>
                  </a:txBody>
                  <a:tcPr/>
                </a:tc>
                <a:tc>
                  <a:txBody>
                    <a:bodyPr/>
                    <a:lstStyle/>
                    <a:p>
                      <a:r>
                        <a:rPr lang="es-MX" sz="1800" kern="1200" dirty="0">
                          <a:solidFill>
                            <a:schemeClr val="dk1"/>
                          </a:solidFill>
                          <a:effectLst/>
                          <a:latin typeface="+mn-lt"/>
                          <a:ea typeface="+mn-ea"/>
                          <a:cs typeface="+mn-cs"/>
                        </a:rPr>
                        <a:t>Salón de clase, equipo de cómputo, proyector, pantalla, páginas de internet, videos, guía de elaboración de guión y de video, ponentes, mesas de trabajo, pizarrón blanco, plumones, cámara digital  para posteriormente elaborar la relatoría, rúbricas y listas de cotejo para el guión y para el video, etc.</a:t>
                      </a:r>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560075387"/>
              </p:ext>
            </p:extLst>
          </p:nvPr>
        </p:nvGraphicFramePr>
        <p:xfrm>
          <a:off x="324853" y="3810402"/>
          <a:ext cx="8393074" cy="1188720"/>
        </p:xfrm>
        <a:graphic>
          <a:graphicData uri="http://schemas.openxmlformats.org/drawingml/2006/table">
            <a:tbl>
              <a:tblPr firstRow="1" bandRow="1">
                <a:tableStyleId>{5C22544A-7EE6-4342-B048-85BDC9FD1C3A}</a:tableStyleId>
              </a:tblPr>
              <a:tblGrid>
                <a:gridCol w="1913021">
                  <a:extLst>
                    <a:ext uri="{9D8B030D-6E8A-4147-A177-3AD203B41FA5}">
                      <a16:colId xmlns:a16="http://schemas.microsoft.com/office/drawing/2014/main" xmlns="" val="20000"/>
                    </a:ext>
                  </a:extLst>
                </a:gridCol>
                <a:gridCol w="6480053">
                  <a:extLst>
                    <a:ext uri="{9D8B030D-6E8A-4147-A177-3AD203B41FA5}">
                      <a16:colId xmlns:a16="http://schemas.microsoft.com/office/drawing/2014/main" xmlns=""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Evidencias de aprendizaje/</a:t>
                      </a:r>
                    </a:p>
                    <a:p>
                      <a:pPr marL="0" marR="0" indent="0" algn="l"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productos</a:t>
                      </a:r>
                      <a:endParaRPr lang="es-ES" b="1" dirty="0"/>
                    </a:p>
                    <a:p>
                      <a:endParaRPr lang="es-MX" dirty="0"/>
                    </a:p>
                  </a:txBody>
                  <a:tcPr>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Toma de fotografías y video en su caso, así como realización de una relatoría de lo llevado a cabo en la sesión informativa.</a:t>
                      </a:r>
                      <a:endParaRPr lang="es-MX" sz="1600" dirty="0">
                        <a:effectLst/>
                        <a:latin typeface="+mn-lt"/>
                        <a:ea typeface="Times New Roman"/>
                      </a:endParaRPr>
                    </a:p>
                    <a:p>
                      <a:endParaRPr lang="es-MX" dirty="0"/>
                    </a:p>
                  </a:txBody>
                  <a:tcPr>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77933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30645041"/>
              </p:ext>
            </p:extLst>
          </p:nvPr>
        </p:nvGraphicFramePr>
        <p:xfrm>
          <a:off x="481263" y="1714500"/>
          <a:ext cx="8393075" cy="2011680"/>
        </p:xfrm>
        <a:graphic>
          <a:graphicData uri="http://schemas.openxmlformats.org/drawingml/2006/table">
            <a:tbl>
              <a:tblPr firstRow="1" bandRow="1">
                <a:tableStyleId>{5C22544A-7EE6-4342-B048-85BDC9FD1C3A}</a:tableStyleId>
              </a:tblPr>
              <a:tblGrid>
                <a:gridCol w="2736620">
                  <a:extLst>
                    <a:ext uri="{9D8B030D-6E8A-4147-A177-3AD203B41FA5}">
                      <a16:colId xmlns:a16="http://schemas.microsoft.com/office/drawing/2014/main" xmlns="" val="20000"/>
                    </a:ext>
                  </a:extLst>
                </a:gridCol>
                <a:gridCol w="5656455">
                  <a:extLst>
                    <a:ext uri="{9D8B030D-6E8A-4147-A177-3AD203B41FA5}">
                      <a16:colId xmlns:a16="http://schemas.microsoft.com/office/drawing/2014/main" xmlns="" val="20001"/>
                    </a:ext>
                  </a:extLst>
                </a:gridCol>
              </a:tblGrid>
              <a:tr h="353871">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788670">
                <a:tc>
                  <a:txBody>
                    <a:bodyPr/>
                    <a:lstStyle/>
                    <a:p>
                      <a:r>
                        <a:rPr lang="es-MX" sz="1800" b="1" kern="1200" dirty="0">
                          <a:solidFill>
                            <a:schemeClr val="dk1"/>
                          </a:solidFill>
                          <a:effectLst/>
                          <a:latin typeface="+mn-lt"/>
                          <a:ea typeface="+mn-ea"/>
                          <a:cs typeface="+mn-cs"/>
                        </a:rPr>
                        <a:t>Evaluación</a:t>
                      </a:r>
                      <a:endParaRPr lang="es-ES" b="1" dirty="0"/>
                    </a:p>
                  </a:txBody>
                  <a:tcPr/>
                </a:tc>
                <a:tc>
                  <a:txBody>
                    <a:bodyPr/>
                    <a:lstStyle/>
                    <a:p>
                      <a:r>
                        <a:rPr lang="es-MX" sz="1800" kern="1200" dirty="0">
                          <a:solidFill>
                            <a:schemeClr val="dk1"/>
                          </a:solidFill>
                          <a:effectLst/>
                          <a:latin typeface="+mn-lt"/>
                          <a:ea typeface="+mn-ea"/>
                          <a:cs typeface="+mn-cs"/>
                        </a:rPr>
                        <a:t>Evaluar el comportamiento, la participación, la actitud, durante el desarrollo de las actividades a realizar con los expertos</a:t>
                      </a:r>
                    </a:p>
                    <a:p>
                      <a:r>
                        <a:rPr lang="es-MX" sz="1800" kern="1200" dirty="0">
                          <a:solidFill>
                            <a:schemeClr val="dk1"/>
                          </a:solidFill>
                          <a:effectLst/>
                          <a:latin typeface="+mn-lt"/>
                          <a:ea typeface="+mn-ea"/>
                          <a:cs typeface="+mn-cs"/>
                        </a:rPr>
                        <a:t>Evaluar en otro momento los trabajos escritos entregados por los estudiantes, conforme a la rúbrica entregada en la clase detonadora.</a:t>
                      </a:r>
                    </a:p>
                  </a:txBody>
                  <a:tcPr marL="68580" marR="68580" marT="0" marB="0"/>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246470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2744993712"/>
              </p:ext>
            </p:extLst>
          </p:nvPr>
        </p:nvGraphicFramePr>
        <p:xfrm>
          <a:off x="409074" y="1744579"/>
          <a:ext cx="8393075" cy="2560320"/>
        </p:xfrm>
        <a:graphic>
          <a:graphicData uri="http://schemas.openxmlformats.org/drawingml/2006/table">
            <a:tbl>
              <a:tblPr firstRow="1" bandRow="1">
                <a:tableStyleId>{5C22544A-7EE6-4342-B048-85BDC9FD1C3A}</a:tableStyleId>
              </a:tblPr>
              <a:tblGrid>
                <a:gridCol w="2736620">
                  <a:extLst>
                    <a:ext uri="{9D8B030D-6E8A-4147-A177-3AD203B41FA5}">
                      <a16:colId xmlns:a16="http://schemas.microsoft.com/office/drawing/2014/main" xmlns="" val="20000"/>
                    </a:ext>
                  </a:extLst>
                </a:gridCol>
                <a:gridCol w="5656455">
                  <a:extLst>
                    <a:ext uri="{9D8B030D-6E8A-4147-A177-3AD203B41FA5}">
                      <a16:colId xmlns:a16="http://schemas.microsoft.com/office/drawing/2014/main" xmlns="" val="20001"/>
                    </a:ext>
                  </a:extLst>
                </a:gridCol>
              </a:tblGrid>
              <a:tr h="353871">
                <a:tc gridSpan="2">
                  <a:txBody>
                    <a:bodyPr/>
                    <a:lstStyle/>
                    <a:p>
                      <a:pPr algn="ctr"/>
                      <a:r>
                        <a:rPr lang="es-MX" sz="1800" b="1" kern="1200" dirty="0">
                          <a:solidFill>
                            <a:schemeClr val="lt1"/>
                          </a:solidFill>
                          <a:effectLst/>
                          <a:latin typeface="+mn-lt"/>
                          <a:ea typeface="+mn-ea"/>
                          <a:cs typeface="+mn-cs"/>
                        </a:rPr>
                        <a:t>Actividad de enseñanza</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788670">
                <a:tc>
                  <a:txBody>
                    <a:bodyPr/>
                    <a:lstStyle/>
                    <a:p>
                      <a:r>
                        <a:rPr lang="es-MX" sz="1800" b="1" kern="1200" dirty="0">
                          <a:solidFill>
                            <a:schemeClr val="dk1"/>
                          </a:solidFill>
                          <a:effectLst/>
                          <a:latin typeface="+mn-lt"/>
                          <a:ea typeface="+mn-ea"/>
                          <a:cs typeface="+mn-cs"/>
                        </a:rPr>
                        <a:t>Referencias</a:t>
                      </a:r>
                      <a:endParaRPr lang="es-ES" b="1" dirty="0"/>
                    </a:p>
                  </a:txBody>
                  <a:tcPr/>
                </a:tc>
                <a:tc>
                  <a:txBody>
                    <a:bodyPr/>
                    <a:lstStyle/>
                    <a:p>
                      <a:r>
                        <a:rPr lang="es-MX" sz="1800" b="1" kern="1200" dirty="0" err="1">
                          <a:solidFill>
                            <a:schemeClr val="dk1"/>
                          </a:solidFill>
                          <a:effectLst/>
                          <a:latin typeface="+mn-lt"/>
                          <a:ea typeface="+mn-ea"/>
                          <a:cs typeface="+mn-cs"/>
                        </a:rPr>
                        <a:t>Movie</a:t>
                      </a:r>
                      <a:r>
                        <a:rPr lang="es-MX" sz="1800" b="1" kern="1200" dirty="0">
                          <a:solidFill>
                            <a:schemeClr val="dk1"/>
                          </a:solidFill>
                          <a:effectLst/>
                          <a:latin typeface="+mn-lt"/>
                          <a:ea typeface="+mn-ea"/>
                          <a:cs typeface="+mn-cs"/>
                        </a:rPr>
                        <a:t> </a:t>
                      </a:r>
                      <a:r>
                        <a:rPr lang="es-MX" sz="1800" b="1" kern="1200" dirty="0" err="1">
                          <a:solidFill>
                            <a:schemeClr val="dk1"/>
                          </a:solidFill>
                          <a:effectLst/>
                          <a:latin typeface="+mn-lt"/>
                          <a:ea typeface="+mn-ea"/>
                          <a:cs typeface="+mn-cs"/>
                        </a:rPr>
                        <a:t>Maker</a:t>
                      </a:r>
                      <a:r>
                        <a:rPr lang="es-MX" sz="1800" b="1" kern="1200" dirty="0">
                          <a:solidFill>
                            <a:schemeClr val="dk1"/>
                          </a:solidFill>
                          <a:effectLst/>
                          <a:latin typeface="+mn-lt"/>
                          <a:ea typeface="+mn-ea"/>
                          <a:cs typeface="+mn-cs"/>
                        </a:rPr>
                        <a:t> :</a:t>
                      </a:r>
                      <a:endParaRPr lang="es-MX" sz="1800" kern="1200" dirty="0">
                        <a:solidFill>
                          <a:schemeClr val="dk1"/>
                        </a:solidFill>
                        <a:effectLst/>
                        <a:latin typeface="+mn-lt"/>
                        <a:ea typeface="+mn-ea"/>
                        <a:cs typeface="+mn-cs"/>
                      </a:endParaRPr>
                    </a:p>
                    <a:p>
                      <a:r>
                        <a:rPr lang="es-MX" sz="1800" u="sng" kern="1200" dirty="0">
                          <a:solidFill>
                            <a:schemeClr val="dk1"/>
                          </a:solidFill>
                          <a:effectLst/>
                          <a:latin typeface="+mn-lt"/>
                          <a:ea typeface="+mn-ea"/>
                          <a:cs typeface="+mn-cs"/>
                          <a:hlinkClick r:id="rId2"/>
                        </a:rPr>
                        <a:t>https://www.microsoft.com/es-mx/p/easy-movie-maker/9nblggh626qk?activetab=pivot:overviewtab</a:t>
                      </a:r>
                      <a:endParaRPr lang="es-MX" sz="1800" u="sng" kern="1200" dirty="0">
                        <a:solidFill>
                          <a:schemeClr val="dk1"/>
                        </a:solidFill>
                        <a:effectLst/>
                        <a:latin typeface="+mn-lt"/>
                        <a:ea typeface="+mn-ea"/>
                        <a:cs typeface="+mn-cs"/>
                      </a:endParaRPr>
                    </a:p>
                    <a:p>
                      <a:endParaRPr lang="es-MX" sz="1800" kern="1200" dirty="0">
                        <a:solidFill>
                          <a:schemeClr val="dk1"/>
                        </a:solidFill>
                        <a:effectLst/>
                        <a:latin typeface="+mn-lt"/>
                        <a:ea typeface="+mn-ea"/>
                        <a:cs typeface="+mn-cs"/>
                      </a:endParaRPr>
                    </a:p>
                    <a:p>
                      <a:r>
                        <a:rPr lang="es-MX" sz="1800" b="1" kern="1200" dirty="0" err="1">
                          <a:solidFill>
                            <a:schemeClr val="dk1"/>
                          </a:solidFill>
                          <a:effectLst/>
                          <a:latin typeface="+mn-lt"/>
                          <a:ea typeface="+mn-ea"/>
                          <a:cs typeface="+mn-cs"/>
                        </a:rPr>
                        <a:t>Photos</a:t>
                      </a:r>
                      <a:r>
                        <a:rPr lang="es-MX" sz="1800" b="1" kern="1200" dirty="0">
                          <a:solidFill>
                            <a:schemeClr val="dk1"/>
                          </a:solidFill>
                          <a:effectLst/>
                          <a:latin typeface="+mn-lt"/>
                          <a:ea typeface="+mn-ea"/>
                          <a:cs typeface="+mn-cs"/>
                        </a:rPr>
                        <a:t> y videos en Windows 10</a:t>
                      </a:r>
                      <a:endParaRPr lang="es-MX" sz="1800" kern="1200" dirty="0">
                        <a:solidFill>
                          <a:schemeClr val="dk1"/>
                        </a:solidFill>
                        <a:effectLst/>
                        <a:latin typeface="+mn-lt"/>
                        <a:ea typeface="+mn-ea"/>
                        <a:cs typeface="+mn-cs"/>
                      </a:endParaRPr>
                    </a:p>
                    <a:p>
                      <a:r>
                        <a:rPr lang="es-MX" sz="1800" u="sng" kern="1200" dirty="0">
                          <a:solidFill>
                            <a:schemeClr val="dk1"/>
                          </a:solidFill>
                          <a:effectLst/>
                          <a:latin typeface="+mn-lt"/>
                          <a:ea typeface="+mn-ea"/>
                          <a:cs typeface="+mn-cs"/>
                          <a:hlinkClick r:id="rId3"/>
                        </a:rPr>
                        <a:t>https://support.microsoft.com/es-mx/help/4027135/windows-10-photo-viewer</a:t>
                      </a:r>
                      <a:endParaRPr lang="es-MX"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771641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1442" y="513540"/>
            <a:ext cx="7582276" cy="1016645"/>
          </a:xfrm>
        </p:spPr>
        <p:txBody>
          <a:bodyPr/>
          <a:lstStyle/>
          <a:p>
            <a:r>
              <a:rPr lang="es-ES" sz="3600" dirty="0"/>
              <a:t>ANEXO</a:t>
            </a:r>
            <a:br>
              <a:rPr lang="es-ES" sz="3600" dirty="0"/>
            </a:br>
            <a:r>
              <a:rPr lang="es-ES" sz="3600" dirty="0"/>
              <a:t>Rúbrica del trabajo escrito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46815231"/>
              </p:ext>
            </p:extLst>
          </p:nvPr>
        </p:nvGraphicFramePr>
        <p:xfrm>
          <a:off x="457199" y="1851102"/>
          <a:ext cx="8307660" cy="4170557"/>
        </p:xfrm>
        <a:graphic>
          <a:graphicData uri="http://schemas.openxmlformats.org/drawingml/2006/table">
            <a:tbl>
              <a:tblPr firstRow="1" bandRow="1">
                <a:tableStyleId>{5C22544A-7EE6-4342-B048-85BDC9FD1C3A}</a:tableStyleId>
              </a:tblPr>
              <a:tblGrid>
                <a:gridCol w="2497874">
                  <a:extLst>
                    <a:ext uri="{9D8B030D-6E8A-4147-A177-3AD203B41FA5}">
                      <a16:colId xmlns:a16="http://schemas.microsoft.com/office/drawing/2014/main" xmlns="" val="20000"/>
                    </a:ext>
                  </a:extLst>
                </a:gridCol>
                <a:gridCol w="1449659">
                  <a:extLst>
                    <a:ext uri="{9D8B030D-6E8A-4147-A177-3AD203B41FA5}">
                      <a16:colId xmlns:a16="http://schemas.microsoft.com/office/drawing/2014/main" xmlns="" val="20001"/>
                    </a:ext>
                  </a:extLst>
                </a:gridCol>
                <a:gridCol w="1182029">
                  <a:extLst>
                    <a:ext uri="{9D8B030D-6E8A-4147-A177-3AD203B41FA5}">
                      <a16:colId xmlns:a16="http://schemas.microsoft.com/office/drawing/2014/main" xmlns="" val="20002"/>
                    </a:ext>
                  </a:extLst>
                </a:gridCol>
                <a:gridCol w="1003610">
                  <a:extLst>
                    <a:ext uri="{9D8B030D-6E8A-4147-A177-3AD203B41FA5}">
                      <a16:colId xmlns:a16="http://schemas.microsoft.com/office/drawing/2014/main" xmlns="" val="20003"/>
                    </a:ext>
                  </a:extLst>
                </a:gridCol>
                <a:gridCol w="1059366">
                  <a:extLst>
                    <a:ext uri="{9D8B030D-6E8A-4147-A177-3AD203B41FA5}">
                      <a16:colId xmlns:a16="http://schemas.microsoft.com/office/drawing/2014/main" xmlns="" val="20004"/>
                    </a:ext>
                  </a:extLst>
                </a:gridCol>
                <a:gridCol w="1115122">
                  <a:extLst>
                    <a:ext uri="{9D8B030D-6E8A-4147-A177-3AD203B41FA5}">
                      <a16:colId xmlns:a16="http://schemas.microsoft.com/office/drawing/2014/main" xmlns="" val="20005"/>
                    </a:ext>
                  </a:extLst>
                </a:gridCol>
              </a:tblGrid>
              <a:tr h="273492">
                <a:tc gridSpan="6">
                  <a:txBody>
                    <a:bodyPr/>
                    <a:lstStyle/>
                    <a:p>
                      <a:pPr algn="ctr"/>
                      <a:r>
                        <a:rPr lang="es-ES" dirty="0"/>
                        <a:t>Evaluación</a:t>
                      </a:r>
                      <a:r>
                        <a:rPr lang="es-ES" baseline="0" dirty="0"/>
                        <a:t> del Trabajo de Investigación</a:t>
                      </a:r>
                      <a:endParaRPr lang="es-ES"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56813">
                <a:tc>
                  <a:txBody>
                    <a:bodyPr/>
                    <a:lstStyle/>
                    <a:p>
                      <a:pPr>
                        <a:lnSpc>
                          <a:spcPct val="115000"/>
                        </a:lnSpc>
                        <a:spcAft>
                          <a:spcPts val="0"/>
                        </a:spcAft>
                      </a:pPr>
                      <a:r>
                        <a:rPr lang="es-MX" sz="1200" b="1">
                          <a:effectLst/>
                          <a:latin typeface="Arial"/>
                          <a:ea typeface="Calibri"/>
                          <a:cs typeface="Times New Roman"/>
                        </a:rPr>
                        <a:t>Elemento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a:effectLst/>
                          <a:latin typeface="Arial"/>
                          <a:ea typeface="Calibri"/>
                          <a:cs typeface="Times New Roman"/>
                        </a:rPr>
                        <a:t>Porcentaje</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mínima-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mediana-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a:t>
                      </a:r>
                      <a:r>
                        <a:rPr lang="es-MX" sz="1200" b="1" dirty="0" err="1">
                          <a:effectLst/>
                          <a:latin typeface="Arial"/>
                          <a:ea typeface="Calibri"/>
                          <a:cs typeface="Times New Roman"/>
                        </a:rPr>
                        <a:t>satisfacto-riamente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completa-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485919">
                <a:tc>
                  <a:txBody>
                    <a:bodyPr/>
                    <a:lstStyle/>
                    <a:p>
                      <a:pPr>
                        <a:lnSpc>
                          <a:spcPct val="115000"/>
                        </a:lnSpc>
                        <a:spcAft>
                          <a:spcPts val="0"/>
                        </a:spcAft>
                      </a:pPr>
                      <a:r>
                        <a:rPr lang="es-MX" sz="1200" dirty="0">
                          <a:effectLst/>
                          <a:latin typeface="Arial"/>
                          <a:ea typeface="Calibri"/>
                          <a:cs typeface="Times New Roman"/>
                        </a:rPr>
                        <a:t>Formato del documento (Texto en fuente Arial 12 puntos, interlineado sencillo, justificado)</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5 % (5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40 % (2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60 % (3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80 % (4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 (5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624915">
                <a:tc>
                  <a:txBody>
                    <a:bodyPr/>
                    <a:lstStyle/>
                    <a:p>
                      <a:pPr>
                        <a:lnSpc>
                          <a:spcPct val="115000"/>
                        </a:lnSpc>
                        <a:spcAft>
                          <a:spcPts val="0"/>
                        </a:spcAft>
                      </a:pPr>
                      <a:r>
                        <a:rPr lang="es-MX" sz="1200" dirty="0">
                          <a:effectLst/>
                          <a:latin typeface="Arial"/>
                          <a:ea typeface="Calibri"/>
                          <a:cs typeface="Times New Roman"/>
                        </a:rPr>
                        <a:t>Objetivo</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10%(10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40 % (4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60 % (6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80 % (8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613317">
                <a:tc>
                  <a:txBody>
                    <a:bodyPr/>
                    <a:lstStyle/>
                    <a:p>
                      <a:pPr>
                        <a:lnSpc>
                          <a:spcPct val="115000"/>
                        </a:lnSpc>
                        <a:spcAft>
                          <a:spcPts val="0"/>
                        </a:spcAft>
                      </a:pPr>
                      <a:r>
                        <a:rPr lang="es-MX" sz="1200" dirty="0">
                          <a:effectLst/>
                          <a:latin typeface="Arial"/>
                          <a:ea typeface="Calibri"/>
                          <a:cs typeface="Times New Roman"/>
                        </a:rPr>
                        <a:t>Introducción</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10%(10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40 % (4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60 % (6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80 % (8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613317">
                <a:tc>
                  <a:txBody>
                    <a:bodyPr/>
                    <a:lstStyle/>
                    <a:p>
                      <a:pPr>
                        <a:lnSpc>
                          <a:spcPct val="115000"/>
                        </a:lnSpc>
                        <a:spcAft>
                          <a:spcPts val="0"/>
                        </a:spcAft>
                      </a:pPr>
                      <a:r>
                        <a:rPr lang="es-MX" sz="1200" dirty="0">
                          <a:effectLst/>
                          <a:latin typeface="Arial"/>
                          <a:ea typeface="Calibri"/>
                          <a:cs typeface="Times New Roman"/>
                        </a:rPr>
                        <a:t>Justificación del trabajo</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10%(10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(4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(8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691376">
                <a:tc>
                  <a:txBody>
                    <a:bodyPr/>
                    <a:lstStyle/>
                    <a:p>
                      <a:pPr>
                        <a:lnSpc>
                          <a:spcPct val="115000"/>
                        </a:lnSpc>
                        <a:spcAft>
                          <a:spcPts val="0"/>
                        </a:spcAft>
                      </a:pPr>
                      <a:r>
                        <a:rPr lang="es-MX" sz="1200">
                          <a:effectLst/>
                          <a:latin typeface="Arial"/>
                          <a:ea typeface="Calibri"/>
                          <a:cs typeface="Times New Roman"/>
                        </a:rPr>
                        <a:t>Desarrollo contenido de Biología</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15%(15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(9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
        <p:nvSpPr>
          <p:cNvPr id="6" name="1 Rectángulo"/>
          <p:cNvSpPr/>
          <p:nvPr/>
        </p:nvSpPr>
        <p:spPr>
          <a:xfrm>
            <a:off x="3528896" y="317472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1 Rectángulo"/>
          <p:cNvSpPr/>
          <p:nvPr/>
        </p:nvSpPr>
        <p:spPr>
          <a:xfrm>
            <a:off x="4833589" y="316311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8" name="1 Rectángulo"/>
          <p:cNvSpPr/>
          <p:nvPr/>
        </p:nvSpPr>
        <p:spPr>
          <a:xfrm>
            <a:off x="5892955" y="315753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 name="1 Rectángulo"/>
          <p:cNvSpPr/>
          <p:nvPr/>
        </p:nvSpPr>
        <p:spPr>
          <a:xfrm>
            <a:off x="7008077" y="3146383"/>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 name="1 Rectángulo"/>
          <p:cNvSpPr/>
          <p:nvPr/>
        </p:nvSpPr>
        <p:spPr>
          <a:xfrm>
            <a:off x="8000536" y="316612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1" name="1 Rectángulo"/>
          <p:cNvSpPr/>
          <p:nvPr/>
        </p:nvSpPr>
        <p:spPr>
          <a:xfrm>
            <a:off x="3525179" y="376271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2" name="1 Rectángulo"/>
          <p:cNvSpPr/>
          <p:nvPr/>
        </p:nvSpPr>
        <p:spPr>
          <a:xfrm>
            <a:off x="4837306" y="379129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3" name="1 Rectángulo"/>
          <p:cNvSpPr/>
          <p:nvPr/>
        </p:nvSpPr>
        <p:spPr>
          <a:xfrm>
            <a:off x="5892955" y="378757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4" name="1 Rectángulo"/>
          <p:cNvSpPr/>
          <p:nvPr/>
        </p:nvSpPr>
        <p:spPr>
          <a:xfrm>
            <a:off x="7008077" y="379013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1 Rectángulo"/>
          <p:cNvSpPr/>
          <p:nvPr/>
        </p:nvSpPr>
        <p:spPr>
          <a:xfrm>
            <a:off x="8000536" y="379013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6" name="1 Rectángulo"/>
          <p:cNvSpPr/>
          <p:nvPr/>
        </p:nvSpPr>
        <p:spPr>
          <a:xfrm>
            <a:off x="3525179" y="4393333"/>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7" name="1 Rectángulo"/>
          <p:cNvSpPr/>
          <p:nvPr/>
        </p:nvSpPr>
        <p:spPr>
          <a:xfrm>
            <a:off x="4837306" y="440089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8" name="1 Rectángulo"/>
          <p:cNvSpPr/>
          <p:nvPr/>
        </p:nvSpPr>
        <p:spPr>
          <a:xfrm>
            <a:off x="5892955" y="440089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9" name="1 Rectángulo"/>
          <p:cNvSpPr/>
          <p:nvPr/>
        </p:nvSpPr>
        <p:spPr>
          <a:xfrm>
            <a:off x="7008077" y="439333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0" name="1 Rectángulo"/>
          <p:cNvSpPr/>
          <p:nvPr/>
        </p:nvSpPr>
        <p:spPr>
          <a:xfrm>
            <a:off x="8000536" y="439333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1 Rectángulo"/>
          <p:cNvSpPr/>
          <p:nvPr/>
        </p:nvSpPr>
        <p:spPr>
          <a:xfrm>
            <a:off x="3525179" y="500023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2" name="1 Rectángulo"/>
          <p:cNvSpPr/>
          <p:nvPr/>
        </p:nvSpPr>
        <p:spPr>
          <a:xfrm>
            <a:off x="4848457" y="503150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3" name="1 Rectángulo"/>
          <p:cNvSpPr/>
          <p:nvPr/>
        </p:nvSpPr>
        <p:spPr>
          <a:xfrm>
            <a:off x="5911540" y="503150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4" name="1 Rectángulo"/>
          <p:cNvSpPr/>
          <p:nvPr/>
        </p:nvSpPr>
        <p:spPr>
          <a:xfrm>
            <a:off x="7051288" y="503150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5" name="1 Rectángulo"/>
          <p:cNvSpPr/>
          <p:nvPr/>
        </p:nvSpPr>
        <p:spPr>
          <a:xfrm>
            <a:off x="8000536" y="5036371"/>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6" name="1 Rectángulo"/>
          <p:cNvSpPr/>
          <p:nvPr/>
        </p:nvSpPr>
        <p:spPr>
          <a:xfrm>
            <a:off x="3499159"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7" name="1 Rectángulo"/>
          <p:cNvSpPr/>
          <p:nvPr/>
        </p:nvSpPr>
        <p:spPr>
          <a:xfrm>
            <a:off x="4848457"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8" name="1 Rectángulo"/>
          <p:cNvSpPr/>
          <p:nvPr/>
        </p:nvSpPr>
        <p:spPr>
          <a:xfrm>
            <a:off x="5900389"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9" name="1 Rectángulo"/>
          <p:cNvSpPr/>
          <p:nvPr/>
        </p:nvSpPr>
        <p:spPr>
          <a:xfrm>
            <a:off x="7051288" y="563840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0" name="1 Rectángulo"/>
          <p:cNvSpPr/>
          <p:nvPr/>
        </p:nvSpPr>
        <p:spPr>
          <a:xfrm>
            <a:off x="8000536"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150448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6859095"/>
              </p:ext>
            </p:extLst>
          </p:nvPr>
        </p:nvGraphicFramePr>
        <p:xfrm>
          <a:off x="475666" y="1426206"/>
          <a:ext cx="8307660" cy="4382927"/>
        </p:xfrm>
        <a:graphic>
          <a:graphicData uri="http://schemas.openxmlformats.org/drawingml/2006/table">
            <a:tbl>
              <a:tblPr firstRow="1" bandRow="1">
                <a:tableStyleId>{5C22544A-7EE6-4342-B048-85BDC9FD1C3A}</a:tableStyleId>
              </a:tblPr>
              <a:tblGrid>
                <a:gridCol w="2497874">
                  <a:extLst>
                    <a:ext uri="{9D8B030D-6E8A-4147-A177-3AD203B41FA5}">
                      <a16:colId xmlns:a16="http://schemas.microsoft.com/office/drawing/2014/main" xmlns="" val="20000"/>
                    </a:ext>
                  </a:extLst>
                </a:gridCol>
                <a:gridCol w="1449659">
                  <a:extLst>
                    <a:ext uri="{9D8B030D-6E8A-4147-A177-3AD203B41FA5}">
                      <a16:colId xmlns:a16="http://schemas.microsoft.com/office/drawing/2014/main" xmlns="" val="20001"/>
                    </a:ext>
                  </a:extLst>
                </a:gridCol>
                <a:gridCol w="1182029">
                  <a:extLst>
                    <a:ext uri="{9D8B030D-6E8A-4147-A177-3AD203B41FA5}">
                      <a16:colId xmlns:a16="http://schemas.microsoft.com/office/drawing/2014/main" xmlns="" val="20002"/>
                    </a:ext>
                  </a:extLst>
                </a:gridCol>
                <a:gridCol w="1003610">
                  <a:extLst>
                    <a:ext uri="{9D8B030D-6E8A-4147-A177-3AD203B41FA5}">
                      <a16:colId xmlns:a16="http://schemas.microsoft.com/office/drawing/2014/main" xmlns="" val="20003"/>
                    </a:ext>
                  </a:extLst>
                </a:gridCol>
                <a:gridCol w="1059366">
                  <a:extLst>
                    <a:ext uri="{9D8B030D-6E8A-4147-A177-3AD203B41FA5}">
                      <a16:colId xmlns:a16="http://schemas.microsoft.com/office/drawing/2014/main" xmlns="" val="20004"/>
                    </a:ext>
                  </a:extLst>
                </a:gridCol>
                <a:gridCol w="1115122">
                  <a:extLst>
                    <a:ext uri="{9D8B030D-6E8A-4147-A177-3AD203B41FA5}">
                      <a16:colId xmlns:a16="http://schemas.microsoft.com/office/drawing/2014/main" xmlns="" val="20005"/>
                    </a:ext>
                  </a:extLst>
                </a:gridCol>
              </a:tblGrid>
              <a:tr h="273492">
                <a:tc gridSpan="6">
                  <a:txBody>
                    <a:bodyPr/>
                    <a:lstStyle/>
                    <a:p>
                      <a:pPr algn="ctr"/>
                      <a:r>
                        <a:rPr lang="es-ES" dirty="0"/>
                        <a:t>Evaluación</a:t>
                      </a:r>
                      <a:r>
                        <a:rPr lang="es-ES" baseline="0" dirty="0"/>
                        <a:t> del Trabajo de Investigación</a:t>
                      </a:r>
                      <a:endParaRPr lang="es-ES"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56813">
                <a:tc>
                  <a:txBody>
                    <a:bodyPr/>
                    <a:lstStyle/>
                    <a:p>
                      <a:pPr>
                        <a:lnSpc>
                          <a:spcPct val="115000"/>
                        </a:lnSpc>
                        <a:spcAft>
                          <a:spcPts val="0"/>
                        </a:spcAft>
                      </a:pPr>
                      <a:r>
                        <a:rPr lang="es-MX" sz="1200" b="1">
                          <a:effectLst/>
                          <a:latin typeface="Arial"/>
                          <a:ea typeface="Calibri"/>
                          <a:cs typeface="Times New Roman"/>
                        </a:rPr>
                        <a:t>Elemento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a:effectLst/>
                          <a:latin typeface="Arial"/>
                          <a:ea typeface="Calibri"/>
                          <a:cs typeface="Times New Roman"/>
                        </a:rPr>
                        <a:t>Porcentaje</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mínima-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mediana-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a:t>
                      </a:r>
                      <a:r>
                        <a:rPr lang="es-MX" sz="1200" b="1" dirty="0" err="1">
                          <a:effectLst/>
                          <a:latin typeface="Arial"/>
                          <a:ea typeface="Calibri"/>
                          <a:cs typeface="Times New Roman"/>
                        </a:rPr>
                        <a:t>satisfacto-riamente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completa-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609080">
                <a:tc>
                  <a:txBody>
                    <a:bodyPr/>
                    <a:lstStyle/>
                    <a:p>
                      <a:pPr>
                        <a:lnSpc>
                          <a:spcPct val="115000"/>
                        </a:lnSpc>
                        <a:spcAft>
                          <a:spcPts val="0"/>
                        </a:spcAft>
                      </a:pPr>
                      <a:r>
                        <a:rPr lang="es-MX" sz="1200">
                          <a:effectLst/>
                          <a:latin typeface="Arial"/>
                          <a:ea typeface="Calibri"/>
                          <a:cs typeface="Times New Roman"/>
                        </a:rPr>
                        <a:t>Desarrollo contenido de Derecho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15%(15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(9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624915">
                <a:tc>
                  <a:txBody>
                    <a:bodyPr/>
                    <a:lstStyle/>
                    <a:p>
                      <a:pPr>
                        <a:lnSpc>
                          <a:spcPct val="115000"/>
                        </a:lnSpc>
                        <a:spcAft>
                          <a:spcPts val="0"/>
                        </a:spcAft>
                      </a:pPr>
                      <a:r>
                        <a:rPr lang="es-MX" sz="1200">
                          <a:effectLst/>
                          <a:latin typeface="Arial"/>
                          <a:ea typeface="Calibri"/>
                          <a:cs typeface="Times New Roman"/>
                        </a:rPr>
                        <a:t>Desarrollo contenido Estadística</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15%(15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(9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613317">
                <a:tc>
                  <a:txBody>
                    <a:bodyPr/>
                    <a:lstStyle/>
                    <a:p>
                      <a:pPr>
                        <a:lnSpc>
                          <a:spcPct val="115000"/>
                        </a:lnSpc>
                        <a:spcAft>
                          <a:spcPts val="0"/>
                        </a:spcAft>
                      </a:pPr>
                      <a:r>
                        <a:rPr lang="es-MX" sz="1200">
                          <a:effectLst/>
                          <a:latin typeface="Arial"/>
                          <a:ea typeface="Calibri"/>
                          <a:cs typeface="Times New Roman"/>
                        </a:rPr>
                        <a:t>Conclusiones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10%(10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(4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(8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613317">
                <a:tc>
                  <a:txBody>
                    <a:bodyPr/>
                    <a:lstStyle/>
                    <a:p>
                      <a:pPr>
                        <a:lnSpc>
                          <a:spcPct val="115000"/>
                        </a:lnSpc>
                        <a:spcAft>
                          <a:spcPts val="0"/>
                        </a:spcAft>
                      </a:pPr>
                      <a:r>
                        <a:rPr lang="es-MX" sz="1200">
                          <a:effectLst/>
                          <a:latin typeface="Arial"/>
                          <a:ea typeface="Calibri"/>
                          <a:cs typeface="Times New Roman"/>
                        </a:rPr>
                        <a:t>Fuentes de información</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5 % (5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(3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(4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925602">
                <a:tc>
                  <a:txBody>
                    <a:bodyPr/>
                    <a:lstStyle/>
                    <a:p>
                      <a:pPr>
                        <a:lnSpc>
                          <a:spcPct val="115000"/>
                        </a:lnSpc>
                        <a:spcAft>
                          <a:spcPts val="0"/>
                        </a:spcAft>
                      </a:pPr>
                      <a:r>
                        <a:rPr lang="es-MX" sz="1200">
                          <a:effectLst/>
                          <a:latin typeface="Arial"/>
                          <a:ea typeface="Calibri"/>
                          <a:cs typeface="Times New Roman"/>
                        </a:rPr>
                        <a:t>Citas en formato APA</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5 % (5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(3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(4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
        <p:nvSpPr>
          <p:cNvPr id="6" name="1 Rectángulo"/>
          <p:cNvSpPr/>
          <p:nvPr/>
        </p:nvSpPr>
        <p:spPr>
          <a:xfrm>
            <a:off x="3528896" y="317472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1 Rectángulo"/>
          <p:cNvSpPr/>
          <p:nvPr/>
        </p:nvSpPr>
        <p:spPr>
          <a:xfrm>
            <a:off x="4833589" y="316311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8" name="1 Rectángulo"/>
          <p:cNvSpPr/>
          <p:nvPr/>
        </p:nvSpPr>
        <p:spPr>
          <a:xfrm>
            <a:off x="5892955" y="315753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 name="1 Rectángulo"/>
          <p:cNvSpPr/>
          <p:nvPr/>
        </p:nvSpPr>
        <p:spPr>
          <a:xfrm>
            <a:off x="7008077" y="3146383"/>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 name="1 Rectángulo"/>
          <p:cNvSpPr/>
          <p:nvPr/>
        </p:nvSpPr>
        <p:spPr>
          <a:xfrm>
            <a:off x="8000536" y="316612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1" name="1 Rectángulo"/>
          <p:cNvSpPr/>
          <p:nvPr/>
        </p:nvSpPr>
        <p:spPr>
          <a:xfrm>
            <a:off x="3525179" y="376271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2" name="1 Rectángulo"/>
          <p:cNvSpPr/>
          <p:nvPr/>
        </p:nvSpPr>
        <p:spPr>
          <a:xfrm>
            <a:off x="4837306" y="379129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3" name="1 Rectángulo"/>
          <p:cNvSpPr/>
          <p:nvPr/>
        </p:nvSpPr>
        <p:spPr>
          <a:xfrm>
            <a:off x="5892955" y="378757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4" name="1 Rectángulo"/>
          <p:cNvSpPr/>
          <p:nvPr/>
        </p:nvSpPr>
        <p:spPr>
          <a:xfrm>
            <a:off x="7008077" y="379013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1 Rectángulo"/>
          <p:cNvSpPr/>
          <p:nvPr/>
        </p:nvSpPr>
        <p:spPr>
          <a:xfrm>
            <a:off x="8000536" y="379013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6" name="1 Rectángulo"/>
          <p:cNvSpPr/>
          <p:nvPr/>
        </p:nvSpPr>
        <p:spPr>
          <a:xfrm>
            <a:off x="3525179" y="4393333"/>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7" name="1 Rectángulo"/>
          <p:cNvSpPr/>
          <p:nvPr/>
        </p:nvSpPr>
        <p:spPr>
          <a:xfrm>
            <a:off x="4837306" y="440089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8" name="1 Rectángulo"/>
          <p:cNvSpPr/>
          <p:nvPr/>
        </p:nvSpPr>
        <p:spPr>
          <a:xfrm>
            <a:off x="5892955" y="440089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9" name="1 Rectángulo"/>
          <p:cNvSpPr/>
          <p:nvPr/>
        </p:nvSpPr>
        <p:spPr>
          <a:xfrm>
            <a:off x="7008077" y="439333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0" name="1 Rectángulo"/>
          <p:cNvSpPr/>
          <p:nvPr/>
        </p:nvSpPr>
        <p:spPr>
          <a:xfrm>
            <a:off x="8000536" y="439333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1 Rectángulo"/>
          <p:cNvSpPr/>
          <p:nvPr/>
        </p:nvSpPr>
        <p:spPr>
          <a:xfrm>
            <a:off x="3525179" y="500023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2" name="1 Rectángulo"/>
          <p:cNvSpPr/>
          <p:nvPr/>
        </p:nvSpPr>
        <p:spPr>
          <a:xfrm>
            <a:off x="4848457" y="503150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3" name="1 Rectángulo"/>
          <p:cNvSpPr/>
          <p:nvPr/>
        </p:nvSpPr>
        <p:spPr>
          <a:xfrm>
            <a:off x="5911540" y="503150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4" name="1 Rectángulo"/>
          <p:cNvSpPr/>
          <p:nvPr/>
        </p:nvSpPr>
        <p:spPr>
          <a:xfrm>
            <a:off x="7051288" y="503150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5" name="1 Rectángulo"/>
          <p:cNvSpPr/>
          <p:nvPr/>
        </p:nvSpPr>
        <p:spPr>
          <a:xfrm>
            <a:off x="8000536" y="5036371"/>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6" name="1 Rectángulo"/>
          <p:cNvSpPr/>
          <p:nvPr/>
        </p:nvSpPr>
        <p:spPr>
          <a:xfrm>
            <a:off x="3499159"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7" name="1 Rectángulo"/>
          <p:cNvSpPr/>
          <p:nvPr/>
        </p:nvSpPr>
        <p:spPr>
          <a:xfrm>
            <a:off x="4848457"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8" name="1 Rectángulo"/>
          <p:cNvSpPr/>
          <p:nvPr/>
        </p:nvSpPr>
        <p:spPr>
          <a:xfrm>
            <a:off x="5900389"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9" name="1 Rectángulo"/>
          <p:cNvSpPr/>
          <p:nvPr/>
        </p:nvSpPr>
        <p:spPr>
          <a:xfrm>
            <a:off x="7051288" y="563840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0" name="1 Rectángulo"/>
          <p:cNvSpPr/>
          <p:nvPr/>
        </p:nvSpPr>
        <p:spPr>
          <a:xfrm>
            <a:off x="8000536"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938984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9088" y="1896892"/>
            <a:ext cx="8045679" cy="1400530"/>
          </a:xfrm>
        </p:spPr>
        <p:txBody>
          <a:bodyPr/>
          <a:lstStyle/>
          <a:p>
            <a:r>
              <a:rPr lang="es-MX" dirty="0"/>
              <a:t>CLASE INTERDISCIPLINARIA 2</a:t>
            </a:r>
          </a:p>
        </p:txBody>
      </p:sp>
    </p:spTree>
    <p:extLst>
      <p:ext uri="{BB962C8B-B14F-4D97-AF65-F5344CB8AC3E}">
        <p14:creationId xmlns:p14="http://schemas.microsoft.com/office/powerpoint/2010/main" val="165492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651406642"/>
              </p:ext>
            </p:extLst>
          </p:nvPr>
        </p:nvGraphicFramePr>
        <p:xfrm>
          <a:off x="432468" y="1193800"/>
          <a:ext cx="8471133" cy="4393582"/>
        </p:xfrm>
        <a:graphic>
          <a:graphicData uri="http://schemas.openxmlformats.org/drawingml/2006/table">
            <a:tbl>
              <a:tblPr firstRow="1" bandRow="1">
                <a:tableStyleId>{5C22544A-7EE6-4342-B048-85BDC9FD1C3A}</a:tableStyleId>
              </a:tblPr>
              <a:tblGrid>
                <a:gridCol w="3085095">
                  <a:extLst>
                    <a:ext uri="{9D8B030D-6E8A-4147-A177-3AD203B41FA5}">
                      <a16:colId xmlns:a16="http://schemas.microsoft.com/office/drawing/2014/main" xmlns="" val="20000"/>
                    </a:ext>
                  </a:extLst>
                </a:gridCol>
                <a:gridCol w="5386038">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Nombre de</a:t>
                      </a:r>
                      <a:r>
                        <a:rPr lang="es-ES" b="1" baseline="0" dirty="0"/>
                        <a:t> la actividad:</a:t>
                      </a: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¿Qué</a:t>
                      </a:r>
                      <a:r>
                        <a:rPr lang="es-MX" sz="1800" b="1" kern="1200" baseline="0" dirty="0">
                          <a:solidFill>
                            <a:schemeClr val="dk1"/>
                          </a:solidFill>
                          <a:effectLst/>
                          <a:latin typeface="+mn-lt"/>
                          <a:ea typeface="+mn-ea"/>
                          <a:cs typeface="+mn-cs"/>
                        </a:rPr>
                        <a:t> sigue? El Video.</a:t>
                      </a: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Objetivos:</a:t>
                      </a:r>
                    </a:p>
                  </a:txBody>
                  <a:tcPr/>
                </a:tc>
                <a:tc>
                  <a:txBody>
                    <a:bodyPr/>
                    <a:lstStyle/>
                    <a:p>
                      <a:pPr lvl="0"/>
                      <a:r>
                        <a:rPr lang="es-MX" sz="1800" kern="1200" dirty="0">
                          <a:solidFill>
                            <a:schemeClr val="dk1"/>
                          </a:solidFill>
                          <a:effectLst/>
                          <a:latin typeface="+mn-lt"/>
                          <a:ea typeface="+mn-ea"/>
                          <a:cs typeface="+mn-cs"/>
                        </a:rPr>
                        <a:t>Retroalimentar a los equipos a partir de la evaluación de los trabajos de investigación, conforme a la lista de verificación así como a la rúbrica previamente entregadas.</a:t>
                      </a:r>
                    </a:p>
                    <a:p>
                      <a:pPr lvl="0"/>
                      <a:endParaRPr lang="es-MX" sz="1800" kern="1200" dirty="0">
                        <a:solidFill>
                          <a:schemeClr val="dk1"/>
                        </a:solidFill>
                        <a:effectLst/>
                        <a:latin typeface="+mn-lt"/>
                        <a:ea typeface="+mn-ea"/>
                        <a:cs typeface="+mn-cs"/>
                      </a:endParaRPr>
                    </a:p>
                    <a:p>
                      <a:r>
                        <a:rPr lang="es-MX" sz="1800" kern="1200" dirty="0">
                          <a:solidFill>
                            <a:schemeClr val="dk1"/>
                          </a:solidFill>
                          <a:effectLst/>
                          <a:latin typeface="+mn-lt"/>
                          <a:ea typeface="+mn-ea"/>
                          <a:cs typeface="+mn-cs"/>
                        </a:rPr>
                        <a:t>Instruir a los alumnos sobre los requerimientos para la elaboración de los videos.</a:t>
                      </a:r>
                      <a:endParaRPr lang="es-MX" sz="1600" dirty="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extLst>
                  <a:ext uri="{0D108BD9-81ED-4DB2-BD59-A6C34878D82A}">
                    <a16:rowId xmlns:a16="http://schemas.microsoft.com/office/drawing/2014/main" xmlns="" val="10002"/>
                  </a:ext>
                </a:extLst>
              </a:tr>
              <a:tr h="568713">
                <a:tc>
                  <a:txBody>
                    <a:bodyPr/>
                    <a:lstStyle/>
                    <a:p>
                      <a:pPr>
                        <a:spcAft>
                          <a:spcPts val="0"/>
                        </a:spcAft>
                      </a:pPr>
                      <a:r>
                        <a:rPr lang="es-MX" sz="1800" b="1" dirty="0">
                          <a:effectLst/>
                          <a:latin typeface="+mn-lt"/>
                          <a:ea typeface="Times New Roman"/>
                        </a:rPr>
                        <a:t>Grado: </a:t>
                      </a:r>
                    </a:p>
                  </a:txBody>
                  <a:tcPr marL="68580" marR="68580" marT="0" marB="0"/>
                </a:tc>
                <a:tc>
                  <a:txBody>
                    <a:bodyPr/>
                    <a:lstStyle/>
                    <a:p>
                      <a:pPr>
                        <a:spcAft>
                          <a:spcPts val="0"/>
                        </a:spcAft>
                      </a:pPr>
                      <a:r>
                        <a:rPr lang="es-MX" sz="1800" dirty="0">
                          <a:effectLst/>
                          <a:latin typeface="+mn-lt"/>
                          <a:ea typeface="Times New Roman"/>
                        </a:rPr>
                        <a:t>6º </a:t>
                      </a:r>
                    </a:p>
                  </a:txBody>
                  <a:tcPr marL="68580" marR="68580" marT="0" marB="0"/>
                </a:tc>
                <a:extLst>
                  <a:ext uri="{0D108BD9-81ED-4DB2-BD59-A6C34878D82A}">
                    <a16:rowId xmlns:a16="http://schemas.microsoft.com/office/drawing/2014/main" xmlns="" val="10003"/>
                  </a:ext>
                </a:extLst>
              </a:tr>
              <a:tr h="568713">
                <a:tc>
                  <a:txBody>
                    <a:bodyPr/>
                    <a:lstStyle/>
                    <a:p>
                      <a:pPr>
                        <a:spcAft>
                          <a:spcPts val="0"/>
                        </a:spcAft>
                      </a:pPr>
                      <a:r>
                        <a:rPr lang="es-MX" sz="1800" b="1" dirty="0">
                          <a:effectLst/>
                          <a:latin typeface="+mn-lt"/>
                          <a:ea typeface="Times New Roman"/>
                        </a:rPr>
                        <a:t>Fecha de aplicación:</a:t>
                      </a: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a:t>7/Feb/2019</a:t>
                      </a:r>
                    </a:p>
                    <a:p>
                      <a:pPr>
                        <a:spcAft>
                          <a:spcPts val="0"/>
                        </a:spcAft>
                      </a:pPr>
                      <a:endParaRPr lang="es-MX" sz="1800" dirty="0">
                        <a:effectLst/>
                        <a:latin typeface="+mn-lt"/>
                        <a:ea typeface="Times New Roman"/>
                      </a:endParaRPr>
                    </a:p>
                  </a:txBody>
                  <a:tcPr marL="68580" marR="68580" marT="0" marB="0"/>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09460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853641308"/>
              </p:ext>
            </p:extLst>
          </p:nvPr>
        </p:nvGraphicFramePr>
        <p:xfrm>
          <a:off x="468563" y="732886"/>
          <a:ext cx="8471133" cy="5450716"/>
        </p:xfrm>
        <a:graphic>
          <a:graphicData uri="http://schemas.openxmlformats.org/drawingml/2006/table">
            <a:tbl>
              <a:tblPr firstRow="1" bandRow="1">
                <a:tableStyleId>{5C22544A-7EE6-4342-B048-85BDC9FD1C3A}</a:tableStyleId>
              </a:tblPr>
              <a:tblGrid>
                <a:gridCol w="3085095">
                  <a:extLst>
                    <a:ext uri="{9D8B030D-6E8A-4147-A177-3AD203B41FA5}">
                      <a16:colId xmlns:a16="http://schemas.microsoft.com/office/drawing/2014/main" xmlns="" val="20000"/>
                    </a:ext>
                  </a:extLst>
                </a:gridCol>
                <a:gridCol w="5386038">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Asignaturas participantes: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mn-lt"/>
                          <a:ea typeface="Times New Roman"/>
                        </a:rPr>
                        <a:t>Temas selectos de Biología</a:t>
                      </a: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tc>
                  <a:txBody>
                    <a:bodyPr/>
                    <a:lstStyle/>
                    <a:p>
                      <a:pPr>
                        <a:spcAft>
                          <a:spcPts val="0"/>
                        </a:spcAft>
                      </a:pPr>
                      <a:r>
                        <a:rPr lang="es-MX" sz="1600" dirty="0">
                          <a:effectLst/>
                          <a:latin typeface="+mn-lt"/>
                          <a:ea typeface="Times New Roman"/>
                        </a:rPr>
                        <a:t>Informe de una investigación</a:t>
                      </a:r>
                    </a:p>
                    <a:p>
                      <a:pPr>
                        <a:spcAft>
                          <a:spcPts val="0"/>
                        </a:spcAft>
                      </a:pPr>
                      <a:r>
                        <a:rPr lang="es-MX" sz="1600" dirty="0">
                          <a:effectLst/>
                          <a:latin typeface="+mn-lt"/>
                          <a:ea typeface="Times New Roman"/>
                        </a:rPr>
                        <a:t>Análisis, síntesis y confrontación</a:t>
                      </a:r>
                    </a:p>
                    <a:p>
                      <a:pPr>
                        <a:spcAft>
                          <a:spcPts val="0"/>
                        </a:spcAft>
                      </a:pPr>
                      <a:r>
                        <a:rPr lang="es-MX" sz="1600" dirty="0">
                          <a:effectLst/>
                          <a:latin typeface="+mn-lt"/>
                          <a:ea typeface="Times New Roman"/>
                        </a:rPr>
                        <a:t>Problemas de inmunología en la actualidad</a:t>
                      </a:r>
                    </a:p>
                    <a:p>
                      <a:pPr>
                        <a:spcAft>
                          <a:spcPts val="0"/>
                        </a:spcAft>
                      </a:pPr>
                      <a:r>
                        <a:rPr lang="es-MX" sz="1600" dirty="0">
                          <a:effectLst/>
                          <a:latin typeface="+mn-lt"/>
                          <a:ea typeface="Times New Roman"/>
                        </a:rPr>
                        <a:t>Bioquímica y Metabolismo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dirty="0"/>
                    </a:p>
                  </a:txBody>
                  <a:tcPr/>
                </a:tc>
                <a:extLst>
                  <a:ext uri="{0D108BD9-81ED-4DB2-BD59-A6C34878D82A}">
                    <a16:rowId xmlns:a16="http://schemas.microsoft.com/office/drawing/2014/main" xmlns="" val="10002"/>
                  </a:ext>
                </a:extLst>
              </a:tr>
              <a:tr h="5687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dirty="0">
                          <a:effectLst/>
                          <a:latin typeface="+mn-lt"/>
                          <a:ea typeface="Times New Roman"/>
                        </a:rPr>
                        <a:t>Estadística y Probabilidad</a:t>
                      </a:r>
                    </a:p>
                    <a:p>
                      <a:pPr>
                        <a:spcAft>
                          <a:spcPts val="0"/>
                        </a:spcAft>
                      </a:pPr>
                      <a:endParaRPr lang="es-MX" sz="1800" dirty="0">
                        <a:effectLst/>
                        <a:latin typeface="+mn-lt"/>
                        <a:ea typeface="Times New Roman"/>
                      </a:endParaRPr>
                    </a:p>
                  </a:txBody>
                  <a:tcPr marL="68580" marR="68580" marT="0" marB="0"/>
                </a:tc>
                <a:tc>
                  <a:txBody>
                    <a:bodyPr/>
                    <a:lstStyle/>
                    <a:p>
                      <a:pPr>
                        <a:spcAft>
                          <a:spcPts val="0"/>
                        </a:spcAft>
                      </a:pPr>
                      <a:r>
                        <a:rPr lang="es-MX" sz="1600" dirty="0">
                          <a:effectLst/>
                          <a:latin typeface="+mn-lt"/>
                          <a:ea typeface="Times New Roman"/>
                        </a:rPr>
                        <a:t>Organización y clasificación de datos.</a:t>
                      </a:r>
                    </a:p>
                    <a:p>
                      <a:pPr>
                        <a:spcAft>
                          <a:spcPts val="0"/>
                        </a:spcAft>
                      </a:pPr>
                      <a:r>
                        <a:rPr lang="es-MX" sz="1600" dirty="0">
                          <a:effectLst/>
                          <a:latin typeface="+mn-lt"/>
                          <a:ea typeface="Times New Roman"/>
                        </a:rPr>
                        <a:t>II. Distribuciones de probabilidad.</a:t>
                      </a:r>
                    </a:p>
                    <a:p>
                      <a:pPr>
                        <a:spcAft>
                          <a:spcPts val="0"/>
                        </a:spcAft>
                      </a:pPr>
                      <a:r>
                        <a:rPr lang="es-MX" sz="1600" dirty="0">
                          <a:effectLst/>
                          <a:latin typeface="+mn-lt"/>
                          <a:ea typeface="Times New Roman"/>
                        </a:rPr>
                        <a:t>III. Medidas de Tendencia Central.</a:t>
                      </a:r>
                    </a:p>
                    <a:p>
                      <a:pPr>
                        <a:spcAft>
                          <a:spcPts val="0"/>
                        </a:spcAft>
                      </a:pPr>
                      <a:r>
                        <a:rPr lang="es-MX" sz="1600" dirty="0">
                          <a:effectLst/>
                          <a:latin typeface="+mn-lt"/>
                          <a:ea typeface="Times New Roman"/>
                        </a:rPr>
                        <a:t>IV. Medidas de Dispersión o Variabilidad.</a:t>
                      </a:r>
                    </a:p>
                    <a:p>
                      <a:pPr>
                        <a:spcAft>
                          <a:spcPts val="0"/>
                        </a:spcAft>
                      </a:pPr>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3"/>
                  </a:ext>
                </a:extLst>
              </a:tr>
              <a:tr h="5687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dirty="0">
                          <a:effectLst/>
                          <a:latin typeface="+mn-lt"/>
                          <a:ea typeface="Times New Roman"/>
                        </a:rPr>
                        <a:t>Derecho </a:t>
                      </a:r>
                    </a:p>
                    <a:p>
                      <a:pPr>
                        <a:spcAft>
                          <a:spcPts val="0"/>
                        </a:spcAft>
                      </a:pPr>
                      <a:endParaRPr lang="es-MX" sz="1800" dirty="0">
                        <a:effectLst/>
                        <a:latin typeface="+mn-lt"/>
                        <a:ea typeface="Times New Roman"/>
                      </a:endParaRPr>
                    </a:p>
                  </a:txBody>
                  <a:tcPr marL="68580" marR="68580" marT="0" marB="0"/>
                </a:tc>
                <a:tc>
                  <a:txBody>
                    <a:bodyPr/>
                    <a:lstStyle/>
                    <a:p>
                      <a:pPr>
                        <a:spcAft>
                          <a:spcPts val="0"/>
                        </a:spcAft>
                      </a:pPr>
                      <a:r>
                        <a:rPr lang="es-MX" sz="1600" dirty="0">
                          <a:effectLst/>
                          <a:latin typeface="+mn-lt"/>
                          <a:ea typeface="Times New Roman"/>
                        </a:rPr>
                        <a:t>c) Derecho Penal, Código Penal para el Distrito Federal. Ley de Cultura Cívica de la ciudad de México, Reglamento de tránsito de la Ciudad de México. Ley de los derechos de las personas jóvenes en la Ciudad de México. </a:t>
                      </a:r>
                    </a:p>
                    <a:p>
                      <a:pPr>
                        <a:spcAft>
                          <a:spcPts val="0"/>
                        </a:spcAft>
                      </a:pPr>
                      <a:r>
                        <a:rPr lang="es-MX" sz="1600" dirty="0">
                          <a:effectLst/>
                          <a:latin typeface="+mn-lt"/>
                          <a:ea typeface="Times New Roman"/>
                        </a:rPr>
                        <a:t>IV. 1. Derecho Civil. Código Civil para el Distrito Federal.</a:t>
                      </a:r>
                    </a:p>
                    <a:p>
                      <a:pPr>
                        <a:spcAft>
                          <a:spcPts val="0"/>
                        </a:spcAft>
                      </a:pPr>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4016031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84916394"/>
              </p:ext>
            </p:extLst>
          </p:nvPr>
        </p:nvGraphicFramePr>
        <p:xfrm>
          <a:off x="252663" y="626979"/>
          <a:ext cx="8710863" cy="6070600"/>
        </p:xfrm>
        <a:graphic>
          <a:graphicData uri="http://schemas.openxmlformats.org/drawingml/2006/table">
            <a:tbl>
              <a:tblPr firstRow="1" bandRow="1">
                <a:tableStyleId>{5C22544A-7EE6-4342-B048-85BDC9FD1C3A}</a:tableStyleId>
              </a:tblPr>
              <a:tblGrid>
                <a:gridCol w="1401140">
                  <a:extLst>
                    <a:ext uri="{9D8B030D-6E8A-4147-A177-3AD203B41FA5}">
                      <a16:colId xmlns:a16="http://schemas.microsoft.com/office/drawing/2014/main" xmlns="" val="20000"/>
                    </a:ext>
                  </a:extLst>
                </a:gridCol>
                <a:gridCol w="7309723">
                  <a:extLst>
                    <a:ext uri="{9D8B030D-6E8A-4147-A177-3AD203B41FA5}">
                      <a16:colId xmlns:a16="http://schemas.microsoft.com/office/drawing/2014/main" xmlns="" val="20001"/>
                    </a:ext>
                  </a:extLst>
                </a:gridCol>
              </a:tblGrid>
              <a:tr h="370840">
                <a:tc>
                  <a:txBody>
                    <a:bodyPr/>
                    <a:lstStyle/>
                    <a:p>
                      <a:endParaRPr lang="es-MX" dirty="0"/>
                    </a:p>
                  </a:txBody>
                  <a:tcPr/>
                </a:tc>
                <a:tc>
                  <a:txBody>
                    <a:bodyPr/>
                    <a:lstStyle/>
                    <a:p>
                      <a:endParaRPr lang="es-MX"/>
                    </a:p>
                  </a:txBody>
                  <a:tcPr/>
                </a:tc>
                <a:extLst>
                  <a:ext uri="{0D108BD9-81ED-4DB2-BD59-A6C34878D82A}">
                    <a16:rowId xmlns:a16="http://schemas.microsoft.com/office/drawing/2014/main" xmlns="" val="10000"/>
                  </a:ext>
                </a:extLst>
              </a:tr>
              <a:tr h="370840">
                <a:tc>
                  <a:txBody>
                    <a:bodyPr/>
                    <a:lstStyle/>
                    <a:p>
                      <a:r>
                        <a:rPr lang="es-MX" dirty="0"/>
                        <a:t>Fuentes de apoyo</a:t>
                      </a:r>
                    </a:p>
                  </a:txBody>
                  <a:tcPr/>
                </a:tc>
                <a:tc>
                  <a:txBody>
                    <a:bodyPr/>
                    <a:lstStyle/>
                    <a:p>
                      <a:pPr>
                        <a:spcAft>
                          <a:spcPts val="0"/>
                        </a:spcAft>
                      </a:pPr>
                      <a:r>
                        <a:rPr lang="es-MX" sz="1600" dirty="0">
                          <a:solidFill>
                            <a:srgbClr val="222222"/>
                          </a:solidFill>
                          <a:effectLst/>
                          <a:latin typeface="+mn-lt"/>
                          <a:ea typeface="Times New Roman"/>
                        </a:rPr>
                        <a:t>¿Cómo hacer videos didácticos?</a:t>
                      </a:r>
                      <a:endParaRPr lang="es-MX" sz="1600" dirty="0">
                        <a:effectLst/>
                        <a:latin typeface="+mn-lt"/>
                        <a:ea typeface="Times New Roman"/>
                      </a:endParaRPr>
                    </a:p>
                    <a:p>
                      <a:pPr>
                        <a:spcAft>
                          <a:spcPts val="0"/>
                        </a:spcAft>
                      </a:pPr>
                      <a:r>
                        <a:rPr lang="es-MX" sz="1600" u="sng" dirty="0">
                          <a:solidFill>
                            <a:srgbClr val="0563C1"/>
                          </a:solidFill>
                          <a:effectLst/>
                          <a:latin typeface="+mn-lt"/>
                          <a:ea typeface="Times New Roman"/>
                          <a:hlinkClick r:id="rId2"/>
                        </a:rPr>
                        <a:t>https://www.youtube.com/watch?v=fTsgsKpmisc</a:t>
                      </a:r>
                      <a:endParaRPr lang="es-MX" sz="1600" dirty="0">
                        <a:effectLst/>
                        <a:latin typeface="+mn-lt"/>
                        <a:ea typeface="Times New Roman"/>
                      </a:endParaRPr>
                    </a:p>
                    <a:p>
                      <a:pPr>
                        <a:spcAft>
                          <a:spcPts val="0"/>
                        </a:spcAft>
                      </a:pPr>
                      <a:r>
                        <a:rPr lang="es-MX" sz="1600" u="none" strike="noStrike" dirty="0">
                          <a:solidFill>
                            <a:srgbClr val="0563C1"/>
                          </a:solidFill>
                          <a:effectLst/>
                          <a:latin typeface="+mn-lt"/>
                          <a:ea typeface="Times New Roman"/>
                        </a:rPr>
                        <a:t> </a:t>
                      </a:r>
                      <a:endParaRPr lang="es-MX" sz="1600" dirty="0">
                        <a:effectLst/>
                        <a:latin typeface="+mn-lt"/>
                        <a:ea typeface="Times New Roman"/>
                      </a:endParaRPr>
                    </a:p>
                    <a:p>
                      <a:pPr>
                        <a:spcAft>
                          <a:spcPts val="0"/>
                        </a:spcAft>
                      </a:pPr>
                      <a:r>
                        <a:rPr lang="en-US" sz="1600" b="1" dirty="0">
                          <a:effectLst/>
                          <a:latin typeface="+mn-lt"/>
                          <a:ea typeface="Times New Roman"/>
                        </a:rPr>
                        <a:t>Movie Maker :</a:t>
                      </a:r>
                      <a:endParaRPr lang="es-MX" sz="1600" dirty="0">
                        <a:effectLst/>
                        <a:latin typeface="+mn-lt"/>
                        <a:ea typeface="Times New Roman"/>
                      </a:endParaRPr>
                    </a:p>
                    <a:p>
                      <a:pPr>
                        <a:spcAft>
                          <a:spcPts val="0"/>
                        </a:spcAft>
                      </a:pPr>
                      <a:r>
                        <a:rPr lang="en-US" sz="1600" u="sng" dirty="0">
                          <a:solidFill>
                            <a:srgbClr val="0563C1"/>
                          </a:solidFill>
                          <a:effectLst/>
                          <a:latin typeface="+mn-lt"/>
                          <a:ea typeface="Times New Roman"/>
                          <a:hlinkClick r:id="rId3"/>
                        </a:rPr>
                        <a:t>https://www.microsoft.com/es-mx/p/easy-movie-maker/9nblggh626qk?activetab=pivot:overviewtab</a:t>
                      </a:r>
                      <a:endParaRPr lang="es-MX" sz="1600" dirty="0">
                        <a:effectLst/>
                        <a:latin typeface="+mn-lt"/>
                        <a:ea typeface="Times New Roman"/>
                      </a:endParaRPr>
                    </a:p>
                    <a:p>
                      <a:pPr>
                        <a:spcAft>
                          <a:spcPts val="0"/>
                        </a:spcAft>
                      </a:pPr>
                      <a:r>
                        <a:rPr lang="es-MX" sz="1600" b="1" dirty="0" err="1">
                          <a:effectLst/>
                          <a:latin typeface="+mn-lt"/>
                          <a:ea typeface="Times New Roman"/>
                        </a:rPr>
                        <a:t>Photos</a:t>
                      </a:r>
                      <a:r>
                        <a:rPr lang="es-MX" sz="1600" b="1" dirty="0">
                          <a:effectLst/>
                          <a:latin typeface="+mn-lt"/>
                          <a:ea typeface="Times New Roman"/>
                        </a:rPr>
                        <a:t> y videos en Windows 10</a:t>
                      </a:r>
                      <a:endParaRPr lang="es-MX" sz="1600" dirty="0">
                        <a:effectLst/>
                        <a:latin typeface="+mn-lt"/>
                        <a:ea typeface="Times New Roman"/>
                      </a:endParaRPr>
                    </a:p>
                    <a:p>
                      <a:pPr>
                        <a:spcAft>
                          <a:spcPts val="0"/>
                        </a:spcAft>
                      </a:pPr>
                      <a:r>
                        <a:rPr lang="es-MX" sz="1600" u="sng" dirty="0">
                          <a:solidFill>
                            <a:srgbClr val="0563C1"/>
                          </a:solidFill>
                          <a:effectLst/>
                          <a:latin typeface="+mn-lt"/>
                          <a:ea typeface="Times New Roman"/>
                          <a:hlinkClick r:id="rId4"/>
                        </a:rPr>
                        <a:t>https://support.microsoft.com/es-mx/help/4027135/windows-10-photo-viewer</a:t>
                      </a:r>
                      <a:endParaRPr lang="es-MX" sz="1600" u="sng" dirty="0">
                        <a:solidFill>
                          <a:srgbClr val="0563C1"/>
                        </a:solidFill>
                        <a:effectLst/>
                        <a:latin typeface="+mn-lt"/>
                        <a:ea typeface="Times New Roman"/>
                      </a:endParaRPr>
                    </a:p>
                    <a:p>
                      <a:pPr>
                        <a:spcAft>
                          <a:spcPts val="0"/>
                        </a:spcAft>
                      </a:pPr>
                      <a:r>
                        <a:rPr lang="es-MX" sz="1600" b="1" dirty="0" err="1">
                          <a:effectLst/>
                          <a:latin typeface="+mn-lt"/>
                          <a:ea typeface="Times New Roman"/>
                        </a:rPr>
                        <a:t>Filmora</a:t>
                      </a:r>
                      <a:r>
                        <a:rPr lang="es-MX" sz="1600" b="1" dirty="0">
                          <a:effectLst/>
                          <a:latin typeface="+mn-lt"/>
                          <a:ea typeface="Times New Roman"/>
                        </a:rPr>
                        <a:t>:</a:t>
                      </a:r>
                      <a:endParaRPr lang="es-MX" sz="1600" dirty="0">
                        <a:effectLst/>
                        <a:latin typeface="+mn-lt"/>
                        <a:ea typeface="Times New Roman"/>
                      </a:endParaRPr>
                    </a:p>
                    <a:p>
                      <a:pPr>
                        <a:spcAft>
                          <a:spcPts val="0"/>
                        </a:spcAft>
                      </a:pPr>
                      <a:r>
                        <a:rPr lang="es-MX" sz="1600" b="1" u="sng" dirty="0">
                          <a:solidFill>
                            <a:srgbClr val="0563C1"/>
                          </a:solidFill>
                          <a:effectLst/>
                          <a:latin typeface="+mn-lt"/>
                          <a:ea typeface="Times New Roman"/>
                          <a:hlinkClick r:id="rId5"/>
                        </a:rPr>
                        <a:t>https://filmora.wondershare.com/es/video-editor/free-video-editing-software-windows.html</a:t>
                      </a:r>
                      <a:r>
                        <a:rPr lang="es-MX" sz="1600" b="1" dirty="0">
                          <a:effectLst/>
                          <a:latin typeface="+mn-lt"/>
                          <a:ea typeface="Times New Roman"/>
                        </a:rPr>
                        <a:t> </a:t>
                      </a:r>
                      <a:endParaRPr lang="es-MX" sz="1600" dirty="0">
                        <a:effectLst/>
                        <a:latin typeface="+mn-lt"/>
                        <a:ea typeface="Times New Roman"/>
                      </a:endParaRPr>
                    </a:p>
                    <a:p>
                      <a:pPr>
                        <a:spcAft>
                          <a:spcPts val="0"/>
                        </a:spcAft>
                      </a:pPr>
                      <a:r>
                        <a:rPr lang="es-MX" sz="1600" b="1" dirty="0" err="1">
                          <a:effectLst/>
                          <a:latin typeface="+mn-lt"/>
                          <a:ea typeface="Times New Roman"/>
                        </a:rPr>
                        <a:t>Kizoa</a:t>
                      </a:r>
                      <a:r>
                        <a:rPr lang="es-MX" sz="1600" b="1" dirty="0">
                          <a:effectLst/>
                          <a:latin typeface="+mn-lt"/>
                          <a:ea typeface="Times New Roman"/>
                        </a:rPr>
                        <a:t>:</a:t>
                      </a:r>
                      <a:endParaRPr lang="es-MX" sz="1600" dirty="0">
                        <a:effectLst/>
                        <a:latin typeface="+mn-lt"/>
                        <a:ea typeface="Times New Roman"/>
                      </a:endParaRPr>
                    </a:p>
                    <a:p>
                      <a:pPr>
                        <a:spcAft>
                          <a:spcPts val="0"/>
                        </a:spcAft>
                      </a:pPr>
                      <a:r>
                        <a:rPr lang="es-MX" sz="1600" b="1" u="sng" dirty="0">
                          <a:solidFill>
                            <a:srgbClr val="0563C1"/>
                          </a:solidFill>
                          <a:effectLst/>
                          <a:latin typeface="+mn-lt"/>
                          <a:ea typeface="Times New Roman"/>
                          <a:hlinkClick r:id="rId6"/>
                        </a:rPr>
                        <a:t>https://www.kizoa.es/</a:t>
                      </a:r>
                      <a:endParaRPr lang="es-MX" sz="1600" dirty="0">
                        <a:effectLst/>
                        <a:latin typeface="+mn-lt"/>
                        <a:ea typeface="Times New Roman"/>
                      </a:endParaRPr>
                    </a:p>
                    <a:p>
                      <a:pPr>
                        <a:spcAft>
                          <a:spcPts val="0"/>
                        </a:spcAft>
                      </a:pPr>
                      <a:r>
                        <a:rPr lang="es-MX" sz="1600" b="1" dirty="0" err="1">
                          <a:effectLst/>
                          <a:latin typeface="+mn-lt"/>
                          <a:ea typeface="Times New Roman"/>
                        </a:rPr>
                        <a:t>iMovie</a:t>
                      </a:r>
                      <a:r>
                        <a:rPr lang="es-MX" sz="1600" b="1" dirty="0">
                          <a:effectLst/>
                          <a:latin typeface="+mn-lt"/>
                          <a:ea typeface="Times New Roman"/>
                        </a:rPr>
                        <a:t>:</a:t>
                      </a:r>
                      <a:endParaRPr lang="es-MX" sz="1600" dirty="0">
                        <a:effectLst/>
                        <a:latin typeface="+mn-lt"/>
                        <a:ea typeface="Times New Roman"/>
                      </a:endParaRPr>
                    </a:p>
                    <a:p>
                      <a:pPr>
                        <a:spcAft>
                          <a:spcPts val="0"/>
                        </a:spcAft>
                      </a:pPr>
                      <a:r>
                        <a:rPr lang="es-MX" sz="1600" u="sng" dirty="0">
                          <a:solidFill>
                            <a:srgbClr val="0563C1"/>
                          </a:solidFill>
                          <a:effectLst/>
                          <a:latin typeface="+mn-lt"/>
                          <a:ea typeface="Times New Roman"/>
                          <a:hlinkClick r:id="rId7"/>
                        </a:rPr>
                        <a:t>https://www.apple.com/mx/imovie/</a:t>
                      </a:r>
                      <a:endParaRPr lang="es-MX" sz="1600" dirty="0">
                        <a:effectLst/>
                        <a:latin typeface="+mn-lt"/>
                        <a:ea typeface="Times New Roman"/>
                      </a:endParaRPr>
                    </a:p>
                    <a:p>
                      <a:pPr>
                        <a:spcAft>
                          <a:spcPts val="0"/>
                        </a:spcAft>
                      </a:pPr>
                      <a:r>
                        <a:rPr lang="en-US" sz="1600" b="1" dirty="0">
                          <a:effectLst/>
                          <a:latin typeface="+mn-lt"/>
                          <a:ea typeface="Times New Roman"/>
                        </a:rPr>
                        <a:t>Adobe Premier Clip:</a:t>
                      </a:r>
                      <a:endParaRPr lang="es-MX" sz="1600" dirty="0">
                        <a:effectLst/>
                        <a:latin typeface="+mn-lt"/>
                        <a:ea typeface="Times New Roman"/>
                      </a:endParaRPr>
                    </a:p>
                    <a:p>
                      <a:pPr>
                        <a:spcAft>
                          <a:spcPts val="0"/>
                        </a:spcAft>
                      </a:pPr>
                      <a:r>
                        <a:rPr lang="en-US" sz="1600" u="sng" dirty="0">
                          <a:solidFill>
                            <a:srgbClr val="0563C1"/>
                          </a:solidFill>
                          <a:effectLst/>
                          <a:latin typeface="+mn-lt"/>
                          <a:ea typeface="Times New Roman"/>
                          <a:hlinkClick r:id="rId8"/>
                        </a:rPr>
                        <a:t>https://www.adobe.com/mx/products/premiere-clip.html</a:t>
                      </a:r>
                      <a:endParaRPr lang="es-MX" sz="1600" dirty="0">
                        <a:effectLst/>
                        <a:latin typeface="+mn-lt"/>
                        <a:ea typeface="Times New Roman"/>
                      </a:endParaRPr>
                    </a:p>
                    <a:p>
                      <a:pPr>
                        <a:spcAft>
                          <a:spcPts val="0"/>
                        </a:spcAft>
                      </a:pPr>
                      <a:r>
                        <a:rPr lang="en-US" sz="1600" b="1" dirty="0" err="1">
                          <a:effectLst/>
                          <a:latin typeface="+mn-lt"/>
                          <a:ea typeface="Times New Roman"/>
                        </a:rPr>
                        <a:t>VideoShow</a:t>
                      </a:r>
                      <a:r>
                        <a:rPr lang="en-US" sz="1600" b="1" dirty="0">
                          <a:effectLst/>
                          <a:latin typeface="+mn-lt"/>
                          <a:ea typeface="Times New Roman"/>
                        </a:rPr>
                        <a:t>:</a:t>
                      </a:r>
                      <a:endParaRPr lang="es-MX" sz="1600" dirty="0">
                        <a:effectLst/>
                        <a:latin typeface="+mn-lt"/>
                        <a:ea typeface="Times New Roman"/>
                      </a:endParaRPr>
                    </a:p>
                    <a:p>
                      <a:pPr>
                        <a:spcAft>
                          <a:spcPts val="0"/>
                        </a:spcAft>
                      </a:pPr>
                      <a:r>
                        <a:rPr lang="en-US" sz="1600" u="sng" dirty="0">
                          <a:solidFill>
                            <a:srgbClr val="0563C1"/>
                          </a:solidFill>
                          <a:effectLst/>
                          <a:latin typeface="+mn-lt"/>
                          <a:ea typeface="Times New Roman"/>
                          <a:hlinkClick r:id="rId9"/>
                        </a:rPr>
                        <a:t>https://www.microsoft.com/es-mx/p/video-maker-videoshow/9nblggh4xbm2?activetab=pivot:overviewtab</a:t>
                      </a:r>
                      <a:endParaRPr lang="es-MX" sz="1600" dirty="0">
                        <a:effectLst/>
                        <a:latin typeface="+mn-lt"/>
                        <a:ea typeface="Times New Roman"/>
                      </a:endParaRPr>
                    </a:p>
                    <a:p>
                      <a:pPr>
                        <a:spcAft>
                          <a:spcPts val="0"/>
                        </a:spcAft>
                      </a:pPr>
                      <a:r>
                        <a:rPr lang="en-US" sz="1600" dirty="0">
                          <a:effectLst/>
                          <a:latin typeface="+mn-lt"/>
                          <a:ea typeface="Times New Roman"/>
                        </a:rPr>
                        <a:t> </a:t>
                      </a:r>
                      <a:endParaRPr lang="es-MX" sz="1600" dirty="0">
                        <a:effectLst/>
                        <a:latin typeface="+mn-lt"/>
                        <a:ea typeface="Times New Roman"/>
                      </a:endParaRPr>
                    </a:p>
                    <a:p>
                      <a:pPr>
                        <a:spcAft>
                          <a:spcPts val="0"/>
                        </a:spcAft>
                      </a:pPr>
                      <a:endParaRPr lang="es-MX" sz="1600" dirty="0">
                        <a:effectLst/>
                        <a:latin typeface="+mn-lt"/>
                        <a:ea typeface="Times New Roman"/>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012545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2361584140"/>
              </p:ext>
            </p:extLst>
          </p:nvPr>
        </p:nvGraphicFramePr>
        <p:xfrm>
          <a:off x="300789" y="2192049"/>
          <a:ext cx="8393075" cy="1237338"/>
        </p:xfrm>
        <a:graphic>
          <a:graphicData uri="http://schemas.openxmlformats.org/drawingml/2006/table">
            <a:tbl>
              <a:tblPr firstRow="1" bandRow="1">
                <a:tableStyleId>{5C22544A-7EE6-4342-B048-85BDC9FD1C3A}</a:tableStyleId>
              </a:tblPr>
              <a:tblGrid>
                <a:gridCol w="2003427">
                  <a:extLst>
                    <a:ext uri="{9D8B030D-6E8A-4147-A177-3AD203B41FA5}">
                      <a16:colId xmlns:a16="http://schemas.microsoft.com/office/drawing/2014/main" xmlns="" val="20000"/>
                    </a:ext>
                  </a:extLst>
                </a:gridCol>
                <a:gridCol w="6389648">
                  <a:extLst>
                    <a:ext uri="{9D8B030D-6E8A-4147-A177-3AD203B41FA5}">
                      <a16:colId xmlns:a16="http://schemas.microsoft.com/office/drawing/2014/main" xmlns="" val="20001"/>
                    </a:ext>
                  </a:extLst>
                </a:gridCol>
              </a:tblGrid>
              <a:tr h="448634">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788704">
                <a:tc>
                  <a:txBody>
                    <a:bodyPr/>
                    <a:lstStyle/>
                    <a:p>
                      <a:pPr algn="ctr">
                        <a:spcAft>
                          <a:spcPts val="0"/>
                        </a:spcAft>
                      </a:pPr>
                      <a:r>
                        <a:rPr lang="es-MX" sz="1600" b="1" dirty="0">
                          <a:effectLst/>
                          <a:latin typeface="+mn-lt"/>
                          <a:ea typeface="Times New Roman"/>
                        </a:rPr>
                        <a:t>Problema/situación detonador(a)</a:t>
                      </a:r>
                      <a:endParaRPr lang="es-MX" sz="1600" dirty="0">
                        <a:effectLst/>
                        <a:latin typeface="+mn-lt"/>
                        <a:ea typeface="Times New Roman"/>
                      </a:endParaRPr>
                    </a:p>
                    <a:p>
                      <a:pPr>
                        <a:spcAft>
                          <a:spcPts val="0"/>
                        </a:spcAft>
                      </a:pPr>
                      <a:r>
                        <a:rPr lang="es-MX" sz="1600" b="1" dirty="0">
                          <a:effectLst/>
                          <a:latin typeface="+mn-lt"/>
                          <a:ea typeface="Times New Roman"/>
                        </a:rPr>
                        <a:t> </a:t>
                      </a:r>
                      <a:endParaRPr lang="es-MX" sz="1600" dirty="0">
                        <a:effectLst/>
                        <a:latin typeface="+mn-lt"/>
                        <a:ea typeface="Times New Roman"/>
                      </a:endParaRPr>
                    </a:p>
                  </a:txBody>
                  <a:tcPr marL="68580" marR="68580" marT="0" marB="0"/>
                </a:tc>
                <a:tc>
                  <a:txBody>
                    <a:bodyPr/>
                    <a:lstStyle/>
                    <a:p>
                      <a:pPr>
                        <a:spcAft>
                          <a:spcPts val="0"/>
                        </a:spcAft>
                      </a:pPr>
                      <a:r>
                        <a:rPr lang="es-MX" sz="1600" dirty="0">
                          <a:effectLst/>
                          <a:latin typeface="+mn-lt"/>
                          <a:ea typeface="Times New Roman"/>
                        </a:rPr>
                        <a:t>¿Qué sigue? ¿Cómo vas a elaborar tu video conforme al guión? ¿Qué elementos requieres? ¿Qué conocimientos precisas para poder elaborar el producto final? </a:t>
                      </a:r>
                    </a:p>
                  </a:txBody>
                  <a:tcPr marL="68580" marR="68580" marT="0" marB="0"/>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65727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72322" y="1295400"/>
            <a:ext cx="7112890" cy="899024"/>
          </a:xfrm>
        </p:spPr>
        <p:txBody>
          <a:bodyPr/>
          <a:lstStyle/>
          <a:p>
            <a:r>
              <a:rPr lang="es-ES" dirty="0"/>
              <a:t>Títulos del Proyecto</a:t>
            </a:r>
            <a:br>
              <a:rPr lang="es-ES" dirty="0"/>
            </a:br>
            <a:endParaRPr lang="es-ES" dirty="0"/>
          </a:p>
        </p:txBody>
      </p:sp>
      <p:sp>
        <p:nvSpPr>
          <p:cNvPr id="3" name="Subtítulo 2"/>
          <p:cNvSpPr>
            <a:spLocks noGrp="1"/>
          </p:cNvSpPr>
          <p:nvPr>
            <p:ph type="subTitle" idx="1"/>
          </p:nvPr>
        </p:nvSpPr>
        <p:spPr>
          <a:xfrm>
            <a:off x="457199" y="2486723"/>
            <a:ext cx="8228013" cy="2642838"/>
          </a:xfrm>
        </p:spPr>
        <p:txBody>
          <a:bodyPr>
            <a:normAutofit/>
          </a:bodyPr>
          <a:lstStyle/>
          <a:p>
            <a:pPr algn="ctr"/>
            <a:r>
              <a:rPr lang="es-ES" sz="6600" dirty="0">
                <a:latin typeface="Arial Rounded MT Bold" panose="020F0704030504030204" pitchFamily="34" charset="0"/>
              </a:rPr>
              <a:t>¿Tomas o lo Dejas?.</a:t>
            </a:r>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357126" cy="1798048"/>
          </a:xfrm>
          <a:prstGeom prst="rect">
            <a:avLst/>
          </a:prstGeom>
        </p:spPr>
      </p:pic>
    </p:spTree>
    <p:extLst>
      <p:ext uri="{BB962C8B-B14F-4D97-AF65-F5344CB8AC3E}">
        <p14:creationId xmlns:p14="http://schemas.microsoft.com/office/powerpoint/2010/main" val="1625746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833739899"/>
              </p:ext>
            </p:extLst>
          </p:nvPr>
        </p:nvGraphicFramePr>
        <p:xfrm>
          <a:off x="300789" y="2192049"/>
          <a:ext cx="8393075" cy="2399354"/>
        </p:xfrm>
        <a:graphic>
          <a:graphicData uri="http://schemas.openxmlformats.org/drawingml/2006/table">
            <a:tbl>
              <a:tblPr firstRow="1" bandRow="1">
                <a:tableStyleId>{5C22544A-7EE6-4342-B048-85BDC9FD1C3A}</a:tableStyleId>
              </a:tblPr>
              <a:tblGrid>
                <a:gridCol w="2003427">
                  <a:extLst>
                    <a:ext uri="{9D8B030D-6E8A-4147-A177-3AD203B41FA5}">
                      <a16:colId xmlns:a16="http://schemas.microsoft.com/office/drawing/2014/main" xmlns="" val="20000"/>
                    </a:ext>
                  </a:extLst>
                </a:gridCol>
                <a:gridCol w="6389648">
                  <a:extLst>
                    <a:ext uri="{9D8B030D-6E8A-4147-A177-3AD203B41FA5}">
                      <a16:colId xmlns:a16="http://schemas.microsoft.com/office/drawing/2014/main" xmlns="" val="20001"/>
                    </a:ext>
                  </a:extLst>
                </a:gridCol>
              </a:tblGrid>
              <a:tr h="448634">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788704">
                <a:tc>
                  <a:txBody>
                    <a:bodyPr/>
                    <a:lstStyle/>
                    <a:p>
                      <a:pPr algn="ctr">
                        <a:spcAft>
                          <a:spcPts val="0"/>
                        </a:spcAft>
                      </a:pPr>
                      <a:r>
                        <a:rPr lang="es-MX" sz="1600" dirty="0">
                          <a:effectLst/>
                          <a:latin typeface="+mn-lt"/>
                          <a:ea typeface="Times New Roman"/>
                        </a:rPr>
                        <a:t>Apertura de la actividad</a:t>
                      </a:r>
                    </a:p>
                  </a:txBody>
                  <a:tcPr marL="68580" marR="68580" marT="0" marB="0"/>
                </a:tc>
                <a:tc>
                  <a:txBody>
                    <a:bodyPr/>
                    <a:lstStyle/>
                    <a:p>
                      <a:pPr marL="0" indent="0">
                        <a:buNone/>
                      </a:pPr>
                      <a:r>
                        <a:rPr lang="es-MX" sz="1600" dirty="0"/>
                        <a:t>Bienvenida y entrega de la evaluación de la sesión anterior</a:t>
                      </a:r>
                    </a:p>
                    <a:p>
                      <a:pPr marL="0" lvl="0" indent="0">
                        <a:buNone/>
                      </a:pPr>
                      <a:r>
                        <a:rPr lang="es-MX" sz="1600" dirty="0"/>
                        <a:t>Dar retroalimentación a los diversos equipos, acerca de los contenidos de la investigación y corregir errores.</a:t>
                      </a:r>
                    </a:p>
                    <a:p>
                      <a:pPr marL="0" lvl="0" indent="0">
                        <a:buNone/>
                      </a:pPr>
                      <a:r>
                        <a:rPr lang="es-MX" sz="1600" dirty="0"/>
                        <a:t>Recabar los guiones de los videos para su posterior revisión.</a:t>
                      </a:r>
                    </a:p>
                    <a:p>
                      <a:pPr marL="0" indent="0">
                        <a:buNone/>
                      </a:pPr>
                      <a:r>
                        <a:rPr lang="es-MX" sz="1600" dirty="0"/>
                        <a:t>Resolución de dudas respecto a la elaboración de los videos</a:t>
                      </a:r>
                    </a:p>
                    <a:p>
                      <a:pPr marL="0" indent="0">
                        <a:buNone/>
                      </a:pPr>
                      <a:r>
                        <a:rPr lang="es-MX" sz="1600" dirty="0"/>
                        <a:t>y solicitud de entrega de los guiones por parte de los docentes, entrega de los mismos por los estudiantes.</a:t>
                      </a:r>
                    </a:p>
                    <a:p>
                      <a:pPr>
                        <a:spcAft>
                          <a:spcPts val="0"/>
                        </a:spcAft>
                      </a:pPr>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49082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1938857332"/>
              </p:ext>
            </p:extLst>
          </p:nvPr>
        </p:nvGraphicFramePr>
        <p:xfrm>
          <a:off x="300789" y="2192049"/>
          <a:ext cx="8393075" cy="2399354"/>
        </p:xfrm>
        <a:graphic>
          <a:graphicData uri="http://schemas.openxmlformats.org/drawingml/2006/table">
            <a:tbl>
              <a:tblPr firstRow="1" bandRow="1">
                <a:tableStyleId>{5C22544A-7EE6-4342-B048-85BDC9FD1C3A}</a:tableStyleId>
              </a:tblPr>
              <a:tblGrid>
                <a:gridCol w="2003427">
                  <a:extLst>
                    <a:ext uri="{9D8B030D-6E8A-4147-A177-3AD203B41FA5}">
                      <a16:colId xmlns:a16="http://schemas.microsoft.com/office/drawing/2014/main" xmlns="" val="20000"/>
                    </a:ext>
                  </a:extLst>
                </a:gridCol>
                <a:gridCol w="6389648">
                  <a:extLst>
                    <a:ext uri="{9D8B030D-6E8A-4147-A177-3AD203B41FA5}">
                      <a16:colId xmlns:a16="http://schemas.microsoft.com/office/drawing/2014/main" xmlns="" val="20001"/>
                    </a:ext>
                  </a:extLst>
                </a:gridCol>
              </a:tblGrid>
              <a:tr h="448634">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788704">
                <a:tc>
                  <a:txBody>
                    <a:bodyPr/>
                    <a:lstStyle/>
                    <a:p>
                      <a:pPr algn="ctr">
                        <a:spcAft>
                          <a:spcPts val="0"/>
                        </a:spcAft>
                      </a:pPr>
                      <a:r>
                        <a:rPr lang="es-MX" sz="1600" dirty="0">
                          <a:effectLst/>
                          <a:latin typeface="+mn-lt"/>
                          <a:ea typeface="Times New Roman"/>
                        </a:rPr>
                        <a:t>Desarrollo de la actividad</a:t>
                      </a:r>
                    </a:p>
                  </a:txBody>
                  <a:tcPr marL="68580" marR="68580" marT="0" marB="0"/>
                </a:tc>
                <a:tc>
                  <a:txBody>
                    <a:bodyPr/>
                    <a:lstStyle/>
                    <a:p>
                      <a:pPr marL="0" indent="0">
                        <a:buNone/>
                      </a:pPr>
                      <a:r>
                        <a:rPr lang="es-MX" sz="1600" dirty="0"/>
                        <a:t>Recapitulación de lo visto hasta el momento, tanto de los trabajos de investigación, (observaciones a su contenido) como de lo que se entrega en el momento, que son los guiones, y todo con miras a la elaboración de los videos finales </a:t>
                      </a:r>
                    </a:p>
                    <a:p>
                      <a:pPr marL="0" indent="0">
                        <a:buNone/>
                      </a:pPr>
                      <a:r>
                        <a:rPr lang="es-MX" sz="1600" dirty="0"/>
                        <a:t>Profesores y alumnos escuchar, tomar notas, observar, compartir e intervenir en sesión grupal y por equipos acerca de el contenido de los guiones.</a:t>
                      </a:r>
                    </a:p>
                    <a:p>
                      <a:pPr>
                        <a:spcAft>
                          <a:spcPts val="0"/>
                        </a:spcAft>
                      </a:pPr>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775075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10558211"/>
              </p:ext>
            </p:extLst>
          </p:nvPr>
        </p:nvGraphicFramePr>
        <p:xfrm>
          <a:off x="300789" y="2192049"/>
          <a:ext cx="8393075" cy="1237338"/>
        </p:xfrm>
        <a:graphic>
          <a:graphicData uri="http://schemas.openxmlformats.org/drawingml/2006/table">
            <a:tbl>
              <a:tblPr firstRow="1" bandRow="1">
                <a:tableStyleId>{5C22544A-7EE6-4342-B048-85BDC9FD1C3A}</a:tableStyleId>
              </a:tblPr>
              <a:tblGrid>
                <a:gridCol w="2003427">
                  <a:extLst>
                    <a:ext uri="{9D8B030D-6E8A-4147-A177-3AD203B41FA5}">
                      <a16:colId xmlns:a16="http://schemas.microsoft.com/office/drawing/2014/main" xmlns="" val="20000"/>
                    </a:ext>
                  </a:extLst>
                </a:gridCol>
                <a:gridCol w="6389648">
                  <a:extLst>
                    <a:ext uri="{9D8B030D-6E8A-4147-A177-3AD203B41FA5}">
                      <a16:colId xmlns:a16="http://schemas.microsoft.com/office/drawing/2014/main" xmlns="" val="20001"/>
                    </a:ext>
                  </a:extLst>
                </a:gridCol>
              </a:tblGrid>
              <a:tr h="448634">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788704">
                <a:tc>
                  <a:txBody>
                    <a:bodyPr/>
                    <a:lstStyle/>
                    <a:p>
                      <a:pPr algn="ctr">
                        <a:spcAft>
                          <a:spcPts val="0"/>
                        </a:spcAft>
                      </a:pPr>
                      <a:r>
                        <a:rPr lang="es-MX" sz="1600" dirty="0">
                          <a:effectLst/>
                          <a:latin typeface="+mn-lt"/>
                          <a:ea typeface="Times New Roman"/>
                        </a:rPr>
                        <a:t>Cierre de la actividad</a:t>
                      </a: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dirty="0"/>
                        <a:t>Sesión de preguntas y respuestas. Motivación para la elaboración del producto final.</a:t>
                      </a:r>
                    </a:p>
                    <a:p>
                      <a:pPr>
                        <a:spcAft>
                          <a:spcPts val="0"/>
                        </a:spcAft>
                      </a:pPr>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4264651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3121555171"/>
              </p:ext>
            </p:extLst>
          </p:nvPr>
        </p:nvGraphicFramePr>
        <p:xfrm>
          <a:off x="372979" y="1696453"/>
          <a:ext cx="8393075" cy="2560320"/>
        </p:xfrm>
        <a:graphic>
          <a:graphicData uri="http://schemas.openxmlformats.org/drawingml/2006/table">
            <a:tbl>
              <a:tblPr firstRow="1" bandRow="1">
                <a:tableStyleId>{5C22544A-7EE6-4342-B048-85BDC9FD1C3A}</a:tableStyleId>
              </a:tblPr>
              <a:tblGrid>
                <a:gridCol w="2003427">
                  <a:extLst>
                    <a:ext uri="{9D8B030D-6E8A-4147-A177-3AD203B41FA5}">
                      <a16:colId xmlns:a16="http://schemas.microsoft.com/office/drawing/2014/main" xmlns="" val="20000"/>
                    </a:ext>
                  </a:extLst>
                </a:gridCol>
                <a:gridCol w="6389648">
                  <a:extLst>
                    <a:ext uri="{9D8B030D-6E8A-4147-A177-3AD203B41FA5}">
                      <a16:colId xmlns:a16="http://schemas.microsoft.com/office/drawing/2014/main" xmlns="" val="20001"/>
                    </a:ext>
                  </a:extLst>
                </a:gridCol>
              </a:tblGrid>
              <a:tr h="300290">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1000966">
                <a:tc>
                  <a:txBody>
                    <a:bodyPr/>
                    <a:lstStyle/>
                    <a:p>
                      <a:pPr algn="ctr">
                        <a:spcAft>
                          <a:spcPts val="0"/>
                        </a:spcAft>
                      </a:pPr>
                      <a:r>
                        <a:rPr lang="es-MX" sz="1600" b="1" dirty="0">
                          <a:effectLst/>
                          <a:latin typeface="+mn-lt"/>
                          <a:ea typeface="Times New Roman"/>
                        </a:rPr>
                        <a:t>Recursos </a:t>
                      </a:r>
                      <a:endParaRPr lang="es-MX" sz="1600" dirty="0">
                        <a:effectLst/>
                        <a:latin typeface="+mn-lt"/>
                        <a:ea typeface="Times New Roman"/>
                      </a:endParaRPr>
                    </a:p>
                    <a:p>
                      <a:pPr algn="ctr">
                        <a:spcAft>
                          <a:spcPts val="0"/>
                        </a:spcAft>
                      </a:pPr>
                      <a:r>
                        <a:rPr lang="es-MX" sz="1600" b="1" dirty="0">
                          <a:effectLst/>
                          <a:latin typeface="+mn-lt"/>
                          <a:ea typeface="Times New Roman"/>
                        </a:rPr>
                        <a:t> </a:t>
                      </a:r>
                      <a:endParaRPr lang="es-MX" sz="1600" dirty="0">
                        <a:effectLst/>
                        <a:latin typeface="+mn-lt"/>
                        <a:ea typeface="Times New Roman"/>
                      </a:endParaRPr>
                    </a:p>
                    <a:p>
                      <a:pPr algn="ctr">
                        <a:spcAft>
                          <a:spcPts val="0"/>
                        </a:spcAft>
                      </a:pPr>
                      <a:r>
                        <a:rPr lang="es-MX" sz="1600" b="1" dirty="0">
                          <a:effectLst/>
                          <a:latin typeface="+mn-lt"/>
                          <a:ea typeface="Times New Roman"/>
                        </a:rPr>
                        <a:t> </a:t>
                      </a:r>
                      <a:endParaRPr lang="es-MX" sz="1600" dirty="0">
                        <a:effectLst/>
                        <a:latin typeface="+mn-lt"/>
                        <a:ea typeface="Times New Roman"/>
                      </a:endParaRPr>
                    </a:p>
                    <a:p>
                      <a:pPr algn="ctr">
                        <a:spcAft>
                          <a:spcPts val="0"/>
                        </a:spcAft>
                      </a:pPr>
                      <a:r>
                        <a:rPr lang="es-MX" sz="1600" b="1" dirty="0">
                          <a:effectLst/>
                          <a:latin typeface="+mn-lt"/>
                          <a:ea typeface="Times New Roman"/>
                        </a:rPr>
                        <a:t> </a:t>
                      </a:r>
                      <a:endParaRPr lang="es-MX" sz="1600" dirty="0">
                        <a:effectLst/>
                        <a:latin typeface="+mn-lt"/>
                        <a:ea typeface="Times New Roman"/>
                      </a:endParaRPr>
                    </a:p>
                    <a:p>
                      <a:pPr algn="ctr">
                        <a:spcAft>
                          <a:spcPts val="0"/>
                        </a:spcAft>
                      </a:pPr>
                      <a:r>
                        <a:rPr lang="es-MX" sz="1600" b="1" dirty="0">
                          <a:effectLst/>
                          <a:latin typeface="+mn-lt"/>
                          <a:ea typeface="Times New Roman"/>
                        </a:rPr>
                        <a:t> </a:t>
                      </a:r>
                      <a:endParaRPr lang="es-MX" sz="1600" dirty="0">
                        <a:effectLst/>
                        <a:latin typeface="+mn-lt"/>
                        <a:ea typeface="Times New Roman"/>
                      </a:endParaRPr>
                    </a:p>
                  </a:txBody>
                  <a:tcPr marL="68580" marR="68580" marT="0" marB="0"/>
                </a:tc>
                <a:tc>
                  <a:txBody>
                    <a:bodyPr/>
                    <a:lstStyle/>
                    <a:p>
                      <a:pPr>
                        <a:spcAft>
                          <a:spcPts val="0"/>
                        </a:spcAft>
                      </a:pPr>
                      <a:r>
                        <a:rPr lang="es-MX" sz="1600" dirty="0">
                          <a:effectLst/>
                          <a:latin typeface="+mn-lt"/>
                          <a:ea typeface="Times New Roman"/>
                        </a:rPr>
                        <a:t>Salón de clase, equipo de cómputo, proyector, pantalla, páginas de internet, guía de elaboración de video, mesas de trabajo, pizarrón blanco, plumones, cámara digital  para posteriormente elaborar la relatoría, rúbricas y listas de cotejo, etc.</a:t>
                      </a:r>
                    </a:p>
                  </a:txBody>
                  <a:tcPr marL="68580" marR="68580" marT="0" marB="0"/>
                </a:tc>
                <a:extLst>
                  <a:ext uri="{0D108BD9-81ED-4DB2-BD59-A6C34878D82A}">
                    <a16:rowId xmlns:a16="http://schemas.microsoft.com/office/drawing/2014/main" xmlns="" val="10003"/>
                  </a:ext>
                </a:extLst>
              </a:tr>
              <a:tr h="6146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600" b="1" dirty="0">
                          <a:effectLst/>
                          <a:latin typeface="+mn-lt"/>
                          <a:ea typeface="Times New Roman"/>
                        </a:rPr>
                        <a:t>Evidencias de aprendizaje/productos</a:t>
                      </a:r>
                      <a:endParaRPr lang="es-MX" sz="1600" dirty="0">
                        <a:effectLst/>
                        <a:latin typeface="+mn-lt"/>
                        <a:ea typeface="Times New Roman"/>
                      </a:endParaRPr>
                    </a:p>
                    <a:p>
                      <a:pPr algn="ctr">
                        <a:spcAft>
                          <a:spcPts val="0"/>
                        </a:spcAft>
                      </a:pPr>
                      <a:endParaRPr lang="es-MX" sz="1600" dirty="0">
                        <a:effectLst/>
                        <a:latin typeface="+mn-lt"/>
                        <a:ea typeface="Times New Roman"/>
                      </a:endParaRPr>
                    </a:p>
                  </a:txBody>
                  <a:tcPr marL="68580" marR="68580" marT="0" marB="0"/>
                </a:tc>
                <a:tc>
                  <a:txBody>
                    <a:bodyPr/>
                    <a:lstStyle/>
                    <a:p>
                      <a:pPr>
                        <a:spcAft>
                          <a:spcPts val="0"/>
                        </a:spcAft>
                      </a:pPr>
                      <a:r>
                        <a:rPr lang="es-MX" sz="1600" dirty="0">
                          <a:effectLst/>
                          <a:latin typeface="+mn-lt"/>
                          <a:ea typeface="Times New Roman"/>
                        </a:rPr>
                        <a:t>Toma de fotografías, así como realización de una relatoría de lo llevado a cabo en la sesión.</a:t>
                      </a:r>
                    </a:p>
                  </a:txBody>
                  <a:tcPr marL="68580" marR="68580" marT="0" marB="0"/>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4196879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45141"/>
            <a:ext cx="9144000" cy="1428044"/>
          </a:xfrm>
        </p:spPr>
        <p:txBody>
          <a:bodyPr/>
          <a:lstStyle/>
          <a:p>
            <a:r>
              <a:rPr lang="es-ES" sz="3600" dirty="0"/>
              <a:t>Secuencia Didáctica de la</a:t>
            </a:r>
            <a:br>
              <a:rPr lang="es-ES" sz="3600" dirty="0"/>
            </a:br>
            <a:r>
              <a:rPr lang="es-ES" sz="3600" dirty="0"/>
              <a:t>Clase Interdisciplinaria 2</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45520538"/>
              </p:ext>
            </p:extLst>
          </p:nvPr>
        </p:nvGraphicFramePr>
        <p:xfrm>
          <a:off x="349480" y="1714703"/>
          <a:ext cx="8393075" cy="1463395"/>
        </p:xfrm>
        <a:graphic>
          <a:graphicData uri="http://schemas.openxmlformats.org/drawingml/2006/table">
            <a:tbl>
              <a:tblPr firstRow="1" bandRow="1">
                <a:tableStyleId>{5C22544A-7EE6-4342-B048-85BDC9FD1C3A}</a:tableStyleId>
              </a:tblPr>
              <a:tblGrid>
                <a:gridCol w="1769252">
                  <a:extLst>
                    <a:ext uri="{9D8B030D-6E8A-4147-A177-3AD203B41FA5}">
                      <a16:colId xmlns:a16="http://schemas.microsoft.com/office/drawing/2014/main" xmlns="" val="20000"/>
                    </a:ext>
                  </a:extLst>
                </a:gridCol>
                <a:gridCol w="6623823">
                  <a:extLst>
                    <a:ext uri="{9D8B030D-6E8A-4147-A177-3AD203B41FA5}">
                      <a16:colId xmlns:a16="http://schemas.microsoft.com/office/drawing/2014/main" xmlns="" val="20001"/>
                    </a:ext>
                  </a:extLst>
                </a:gridCol>
              </a:tblGrid>
              <a:tr h="426331">
                <a:tc gridSpan="2">
                  <a:txBody>
                    <a:bodyPr/>
                    <a:lstStyle/>
                    <a:p>
                      <a:pPr algn="ctr"/>
                      <a:r>
                        <a:rPr lang="es-MX" sz="1800" b="1" kern="1200" dirty="0">
                          <a:solidFill>
                            <a:schemeClr val="lt1"/>
                          </a:solidFill>
                          <a:effectLst/>
                          <a:latin typeface="+mn-lt"/>
                          <a:ea typeface="+mn-ea"/>
                          <a:cs typeface="+mn-cs"/>
                        </a:rPr>
                        <a:t>Actividad de enseñanza</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1037064">
                <a:tc>
                  <a:txBody>
                    <a:bodyPr/>
                    <a:lstStyle/>
                    <a:p>
                      <a:pPr algn="ctr">
                        <a:spcAft>
                          <a:spcPts val="0"/>
                        </a:spcAft>
                      </a:pPr>
                      <a:r>
                        <a:rPr lang="es-MX" sz="1600" b="1">
                          <a:effectLst/>
                          <a:latin typeface="+mn-lt"/>
                          <a:ea typeface="Times New Roman"/>
                        </a:rPr>
                        <a:t>Evaluación </a:t>
                      </a:r>
                      <a:endParaRPr lang="es-MX" sz="1600">
                        <a:effectLst/>
                        <a:latin typeface="+mn-lt"/>
                        <a:ea typeface="Times New Roman"/>
                      </a:endParaRPr>
                    </a:p>
                    <a:p>
                      <a:pPr algn="ctr">
                        <a:spcAft>
                          <a:spcPts val="0"/>
                        </a:spcAft>
                      </a:pPr>
                      <a:r>
                        <a:rPr lang="es-MX" sz="1600" b="1">
                          <a:effectLst/>
                          <a:latin typeface="+mn-lt"/>
                          <a:ea typeface="Times New Roman"/>
                        </a:rPr>
                        <a:t> </a:t>
                      </a:r>
                      <a:endParaRPr lang="es-MX" sz="1600">
                        <a:effectLst/>
                        <a:latin typeface="+mn-lt"/>
                        <a:ea typeface="Times New Roman"/>
                      </a:endParaRPr>
                    </a:p>
                    <a:p>
                      <a:pPr algn="ctr">
                        <a:spcAft>
                          <a:spcPts val="0"/>
                        </a:spcAft>
                      </a:pPr>
                      <a:r>
                        <a:rPr lang="es-MX" sz="1600" b="1">
                          <a:effectLst/>
                          <a:latin typeface="+mn-lt"/>
                          <a:ea typeface="Times New Roman"/>
                        </a:rPr>
                        <a:t> </a:t>
                      </a:r>
                      <a:endParaRPr lang="es-MX" sz="1600">
                        <a:effectLst/>
                        <a:latin typeface="+mn-lt"/>
                        <a:ea typeface="Times New Roman"/>
                      </a:endParaRPr>
                    </a:p>
                    <a:p>
                      <a:pPr algn="ctr">
                        <a:spcAft>
                          <a:spcPts val="0"/>
                        </a:spcAft>
                      </a:pPr>
                      <a:r>
                        <a:rPr lang="es-MX" sz="1600" b="1">
                          <a:effectLst/>
                          <a:latin typeface="+mn-lt"/>
                          <a:ea typeface="Times New Roman"/>
                        </a:rPr>
                        <a:t> </a:t>
                      </a:r>
                      <a:endParaRPr lang="es-MX" sz="1600">
                        <a:effectLst/>
                        <a:latin typeface="+mn-lt"/>
                        <a:ea typeface="Times New Roman"/>
                      </a:endParaRPr>
                    </a:p>
                  </a:txBody>
                  <a:tcPr marL="68580" marR="68580" marT="0" marB="0"/>
                </a:tc>
                <a:tc>
                  <a:txBody>
                    <a:bodyPr/>
                    <a:lstStyle/>
                    <a:p>
                      <a:pPr>
                        <a:spcAft>
                          <a:spcPts val="0"/>
                        </a:spcAft>
                      </a:pPr>
                      <a:r>
                        <a:rPr lang="es-MX" sz="1600" dirty="0">
                          <a:effectLst/>
                          <a:latin typeface="+mn-lt"/>
                          <a:ea typeface="Times New Roman"/>
                        </a:rPr>
                        <a:t>Evaluar el comportamiento, la participación, la actitud, durante el desarrollo de la sesión</a:t>
                      </a:r>
                    </a:p>
                    <a:p>
                      <a:pPr>
                        <a:spcAft>
                          <a:spcPts val="0"/>
                        </a:spcAft>
                      </a:pPr>
                      <a:r>
                        <a:rPr lang="es-MX" sz="1600" dirty="0">
                          <a:effectLst/>
                          <a:latin typeface="+mn-lt"/>
                          <a:ea typeface="Times New Roman"/>
                        </a:rPr>
                        <a:t>Evaluar en otro momento los guiones entregados por los estudiantes, conforme a la rúbrica entregada previamente</a:t>
                      </a:r>
                    </a:p>
                  </a:txBody>
                  <a:tcPr marL="68580" marR="68580" marT="0" marB="0"/>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261150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316" y="288759"/>
            <a:ext cx="7768690" cy="1224244"/>
          </a:xfrm>
        </p:spPr>
        <p:txBody>
          <a:bodyPr/>
          <a:lstStyle/>
          <a:p>
            <a:r>
              <a:rPr lang="es-ES" dirty="0"/>
              <a:t>ANEXO</a:t>
            </a:r>
            <a:br>
              <a:rPr lang="es-ES" dirty="0"/>
            </a:br>
            <a:r>
              <a:rPr lang="es-ES" dirty="0"/>
              <a:t>Rúbrica del guión del video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93295491"/>
              </p:ext>
            </p:extLst>
          </p:nvPr>
        </p:nvGraphicFramePr>
        <p:xfrm>
          <a:off x="457199" y="1851102"/>
          <a:ext cx="8307660" cy="4404783"/>
        </p:xfrm>
        <a:graphic>
          <a:graphicData uri="http://schemas.openxmlformats.org/drawingml/2006/table">
            <a:tbl>
              <a:tblPr firstRow="1" bandRow="1">
                <a:tableStyleId>{5C22544A-7EE6-4342-B048-85BDC9FD1C3A}</a:tableStyleId>
              </a:tblPr>
              <a:tblGrid>
                <a:gridCol w="2497874">
                  <a:extLst>
                    <a:ext uri="{9D8B030D-6E8A-4147-A177-3AD203B41FA5}">
                      <a16:colId xmlns:a16="http://schemas.microsoft.com/office/drawing/2014/main" xmlns="" val="20000"/>
                    </a:ext>
                  </a:extLst>
                </a:gridCol>
                <a:gridCol w="1449659">
                  <a:extLst>
                    <a:ext uri="{9D8B030D-6E8A-4147-A177-3AD203B41FA5}">
                      <a16:colId xmlns:a16="http://schemas.microsoft.com/office/drawing/2014/main" xmlns="" val="20001"/>
                    </a:ext>
                  </a:extLst>
                </a:gridCol>
                <a:gridCol w="1182029">
                  <a:extLst>
                    <a:ext uri="{9D8B030D-6E8A-4147-A177-3AD203B41FA5}">
                      <a16:colId xmlns:a16="http://schemas.microsoft.com/office/drawing/2014/main" xmlns="" val="20002"/>
                    </a:ext>
                  </a:extLst>
                </a:gridCol>
                <a:gridCol w="1003610">
                  <a:extLst>
                    <a:ext uri="{9D8B030D-6E8A-4147-A177-3AD203B41FA5}">
                      <a16:colId xmlns:a16="http://schemas.microsoft.com/office/drawing/2014/main" xmlns="" val="20003"/>
                    </a:ext>
                  </a:extLst>
                </a:gridCol>
                <a:gridCol w="1059366">
                  <a:extLst>
                    <a:ext uri="{9D8B030D-6E8A-4147-A177-3AD203B41FA5}">
                      <a16:colId xmlns:a16="http://schemas.microsoft.com/office/drawing/2014/main" xmlns="" val="20004"/>
                    </a:ext>
                  </a:extLst>
                </a:gridCol>
                <a:gridCol w="1115122">
                  <a:extLst>
                    <a:ext uri="{9D8B030D-6E8A-4147-A177-3AD203B41FA5}">
                      <a16:colId xmlns:a16="http://schemas.microsoft.com/office/drawing/2014/main" xmlns="" val="20005"/>
                    </a:ext>
                  </a:extLst>
                </a:gridCol>
              </a:tblGrid>
              <a:tr h="273492">
                <a:tc gridSpan="6">
                  <a:txBody>
                    <a:bodyPr/>
                    <a:lstStyle/>
                    <a:p>
                      <a:pPr algn="ctr"/>
                      <a:r>
                        <a:rPr lang="es-ES" dirty="0"/>
                        <a:t>Evaluación</a:t>
                      </a:r>
                      <a:r>
                        <a:rPr lang="es-ES" baseline="0" dirty="0"/>
                        <a:t> del Guión</a:t>
                      </a:r>
                      <a:endParaRPr lang="es-ES"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56813">
                <a:tc>
                  <a:txBody>
                    <a:bodyPr/>
                    <a:lstStyle/>
                    <a:p>
                      <a:pPr>
                        <a:lnSpc>
                          <a:spcPct val="115000"/>
                        </a:lnSpc>
                        <a:spcAft>
                          <a:spcPts val="0"/>
                        </a:spcAft>
                      </a:pPr>
                      <a:r>
                        <a:rPr lang="es-MX" sz="1200" b="1">
                          <a:effectLst/>
                          <a:latin typeface="Arial"/>
                          <a:ea typeface="Calibri"/>
                          <a:cs typeface="Times New Roman"/>
                        </a:rPr>
                        <a:t>Elemento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a:effectLst/>
                          <a:latin typeface="Arial"/>
                          <a:ea typeface="Calibri"/>
                          <a:cs typeface="Times New Roman"/>
                        </a:rPr>
                        <a:t>Porcentaje</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mínima-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mediana-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a:t>
                      </a:r>
                      <a:r>
                        <a:rPr lang="es-MX" sz="1200" b="1" dirty="0" err="1">
                          <a:effectLst/>
                          <a:latin typeface="Arial"/>
                          <a:ea typeface="Calibri"/>
                          <a:cs typeface="Times New Roman"/>
                        </a:rPr>
                        <a:t>satisfacto-riamente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completa-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609080">
                <a:tc>
                  <a:txBody>
                    <a:bodyPr/>
                    <a:lstStyle/>
                    <a:p>
                      <a:pPr>
                        <a:lnSpc>
                          <a:spcPct val="115000"/>
                        </a:lnSpc>
                        <a:spcAft>
                          <a:spcPts val="0"/>
                        </a:spcAft>
                      </a:pPr>
                      <a:r>
                        <a:rPr lang="es-MX" sz="1200">
                          <a:effectLst/>
                          <a:latin typeface="Arial"/>
                          <a:ea typeface="Calibri"/>
                          <a:cs typeface="Times New Roman"/>
                        </a:rPr>
                        <a:t>Formato del documento (Texto en fuente Arial 12 puntos, interlineado sencillo, justificado)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5 % (5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(3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(4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100 % (5 pts)</a:t>
                      </a:r>
                      <a:endParaRPr lang="es-MX"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624915">
                <a:tc>
                  <a:txBody>
                    <a:bodyPr/>
                    <a:lstStyle/>
                    <a:p>
                      <a:pPr>
                        <a:lnSpc>
                          <a:spcPct val="115000"/>
                        </a:lnSpc>
                        <a:spcAft>
                          <a:spcPts val="0"/>
                        </a:spcAft>
                      </a:pPr>
                      <a:r>
                        <a:rPr lang="es-MX" sz="1200">
                          <a:effectLst/>
                          <a:latin typeface="Arial"/>
                          <a:ea typeface="Calibri"/>
                          <a:cs typeface="Times New Roman"/>
                        </a:rPr>
                        <a:t>Contenidos o alusiones BIOLÓGICAS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15%(10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(9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613317">
                <a:tc>
                  <a:txBody>
                    <a:bodyPr/>
                    <a:lstStyle/>
                    <a:p>
                      <a:pPr>
                        <a:lnSpc>
                          <a:spcPct val="115000"/>
                        </a:lnSpc>
                        <a:spcAft>
                          <a:spcPts val="0"/>
                        </a:spcAft>
                      </a:pPr>
                      <a:r>
                        <a:rPr lang="es-MX" sz="1200">
                          <a:effectLst/>
                          <a:latin typeface="Arial"/>
                          <a:ea typeface="Calibri"/>
                          <a:cs typeface="Times New Roman"/>
                        </a:rPr>
                        <a:t>Contenidos o alusiones ESTADÍSTICAS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15%(10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(9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613317">
                <a:tc>
                  <a:txBody>
                    <a:bodyPr/>
                    <a:lstStyle/>
                    <a:p>
                      <a:pPr>
                        <a:lnSpc>
                          <a:spcPct val="115000"/>
                        </a:lnSpc>
                        <a:spcAft>
                          <a:spcPts val="0"/>
                        </a:spcAft>
                      </a:pPr>
                      <a:r>
                        <a:rPr lang="es-MX" sz="1200">
                          <a:effectLst/>
                          <a:latin typeface="Arial"/>
                          <a:ea typeface="Calibri"/>
                          <a:cs typeface="Times New Roman"/>
                        </a:rPr>
                        <a:t>Contenidos o alusiones LEGALES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15%(10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(9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100 %(15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925602">
                <a:tc>
                  <a:txBody>
                    <a:bodyPr/>
                    <a:lstStyle/>
                    <a:p>
                      <a:pPr>
                        <a:lnSpc>
                          <a:spcPct val="115000"/>
                        </a:lnSpc>
                        <a:spcAft>
                          <a:spcPts val="0"/>
                        </a:spcAft>
                      </a:pPr>
                      <a:r>
                        <a:rPr lang="es-MX" sz="1200">
                          <a:effectLst/>
                          <a:latin typeface="Arial"/>
                          <a:ea typeface="Calibri"/>
                          <a:cs typeface="Times New Roman"/>
                        </a:rPr>
                        <a:t>Carácter PREVENTIVO del video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20%(20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(8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60 %(12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100 %(20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
        <p:nvSpPr>
          <p:cNvPr id="6" name="1 Rectángulo"/>
          <p:cNvSpPr/>
          <p:nvPr/>
        </p:nvSpPr>
        <p:spPr>
          <a:xfrm>
            <a:off x="3528896" y="317472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1 Rectángulo"/>
          <p:cNvSpPr/>
          <p:nvPr/>
        </p:nvSpPr>
        <p:spPr>
          <a:xfrm>
            <a:off x="4833589" y="316311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8" name="1 Rectángulo"/>
          <p:cNvSpPr/>
          <p:nvPr/>
        </p:nvSpPr>
        <p:spPr>
          <a:xfrm>
            <a:off x="5892955" y="315753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 name="1 Rectángulo"/>
          <p:cNvSpPr/>
          <p:nvPr/>
        </p:nvSpPr>
        <p:spPr>
          <a:xfrm>
            <a:off x="7008077" y="3146383"/>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 name="1 Rectángulo"/>
          <p:cNvSpPr/>
          <p:nvPr/>
        </p:nvSpPr>
        <p:spPr>
          <a:xfrm>
            <a:off x="8000536" y="316612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1" name="1 Rectángulo"/>
          <p:cNvSpPr/>
          <p:nvPr/>
        </p:nvSpPr>
        <p:spPr>
          <a:xfrm>
            <a:off x="3525179" y="376271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2" name="1 Rectángulo"/>
          <p:cNvSpPr/>
          <p:nvPr/>
        </p:nvSpPr>
        <p:spPr>
          <a:xfrm>
            <a:off x="4837306" y="379129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3" name="1 Rectángulo"/>
          <p:cNvSpPr/>
          <p:nvPr/>
        </p:nvSpPr>
        <p:spPr>
          <a:xfrm>
            <a:off x="5892955" y="378757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4" name="1 Rectángulo"/>
          <p:cNvSpPr/>
          <p:nvPr/>
        </p:nvSpPr>
        <p:spPr>
          <a:xfrm>
            <a:off x="7008077" y="379013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1 Rectángulo"/>
          <p:cNvSpPr/>
          <p:nvPr/>
        </p:nvSpPr>
        <p:spPr>
          <a:xfrm>
            <a:off x="8000536" y="379013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6" name="1 Rectángulo"/>
          <p:cNvSpPr/>
          <p:nvPr/>
        </p:nvSpPr>
        <p:spPr>
          <a:xfrm>
            <a:off x="3525179" y="4393333"/>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7" name="1 Rectángulo"/>
          <p:cNvSpPr/>
          <p:nvPr/>
        </p:nvSpPr>
        <p:spPr>
          <a:xfrm>
            <a:off x="4837306" y="440089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8" name="1 Rectángulo"/>
          <p:cNvSpPr/>
          <p:nvPr/>
        </p:nvSpPr>
        <p:spPr>
          <a:xfrm>
            <a:off x="5892955" y="440089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9" name="1 Rectángulo"/>
          <p:cNvSpPr/>
          <p:nvPr/>
        </p:nvSpPr>
        <p:spPr>
          <a:xfrm>
            <a:off x="7008077" y="439333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0" name="1 Rectángulo"/>
          <p:cNvSpPr/>
          <p:nvPr/>
        </p:nvSpPr>
        <p:spPr>
          <a:xfrm>
            <a:off x="8000536" y="439333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1 Rectángulo"/>
          <p:cNvSpPr/>
          <p:nvPr/>
        </p:nvSpPr>
        <p:spPr>
          <a:xfrm>
            <a:off x="3525179" y="500023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2" name="1 Rectángulo"/>
          <p:cNvSpPr/>
          <p:nvPr/>
        </p:nvSpPr>
        <p:spPr>
          <a:xfrm>
            <a:off x="4848457" y="503150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3" name="1 Rectángulo"/>
          <p:cNvSpPr/>
          <p:nvPr/>
        </p:nvSpPr>
        <p:spPr>
          <a:xfrm>
            <a:off x="5911540" y="503150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4" name="1 Rectángulo"/>
          <p:cNvSpPr/>
          <p:nvPr/>
        </p:nvSpPr>
        <p:spPr>
          <a:xfrm>
            <a:off x="7051288" y="503150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5" name="1 Rectángulo"/>
          <p:cNvSpPr/>
          <p:nvPr/>
        </p:nvSpPr>
        <p:spPr>
          <a:xfrm>
            <a:off x="8000536" y="5036371"/>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6" name="1 Rectángulo"/>
          <p:cNvSpPr/>
          <p:nvPr/>
        </p:nvSpPr>
        <p:spPr>
          <a:xfrm>
            <a:off x="3499159"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7" name="1 Rectángulo"/>
          <p:cNvSpPr/>
          <p:nvPr/>
        </p:nvSpPr>
        <p:spPr>
          <a:xfrm>
            <a:off x="4848457"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8" name="1 Rectángulo"/>
          <p:cNvSpPr/>
          <p:nvPr/>
        </p:nvSpPr>
        <p:spPr>
          <a:xfrm>
            <a:off x="5900389"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9" name="1 Rectángulo"/>
          <p:cNvSpPr/>
          <p:nvPr/>
        </p:nvSpPr>
        <p:spPr>
          <a:xfrm>
            <a:off x="7051288" y="563840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0" name="1 Rectángulo"/>
          <p:cNvSpPr/>
          <p:nvPr/>
        </p:nvSpPr>
        <p:spPr>
          <a:xfrm>
            <a:off x="8000536" y="5638405"/>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4079769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1506611928"/>
              </p:ext>
            </p:extLst>
          </p:nvPr>
        </p:nvGraphicFramePr>
        <p:xfrm>
          <a:off x="415508" y="1720240"/>
          <a:ext cx="8307660" cy="2230691"/>
        </p:xfrm>
        <a:graphic>
          <a:graphicData uri="http://schemas.openxmlformats.org/drawingml/2006/table">
            <a:tbl>
              <a:tblPr firstRow="1" bandRow="1">
                <a:tableStyleId>{5C22544A-7EE6-4342-B048-85BDC9FD1C3A}</a:tableStyleId>
              </a:tblPr>
              <a:tblGrid>
                <a:gridCol w="2497874">
                  <a:extLst>
                    <a:ext uri="{9D8B030D-6E8A-4147-A177-3AD203B41FA5}">
                      <a16:colId xmlns:a16="http://schemas.microsoft.com/office/drawing/2014/main" xmlns="" val="20000"/>
                    </a:ext>
                  </a:extLst>
                </a:gridCol>
                <a:gridCol w="1449659">
                  <a:extLst>
                    <a:ext uri="{9D8B030D-6E8A-4147-A177-3AD203B41FA5}">
                      <a16:colId xmlns:a16="http://schemas.microsoft.com/office/drawing/2014/main" xmlns="" val="20001"/>
                    </a:ext>
                  </a:extLst>
                </a:gridCol>
                <a:gridCol w="1182029">
                  <a:extLst>
                    <a:ext uri="{9D8B030D-6E8A-4147-A177-3AD203B41FA5}">
                      <a16:colId xmlns:a16="http://schemas.microsoft.com/office/drawing/2014/main" xmlns="" val="20002"/>
                    </a:ext>
                  </a:extLst>
                </a:gridCol>
                <a:gridCol w="1003610">
                  <a:extLst>
                    <a:ext uri="{9D8B030D-6E8A-4147-A177-3AD203B41FA5}">
                      <a16:colId xmlns:a16="http://schemas.microsoft.com/office/drawing/2014/main" xmlns="" val="20003"/>
                    </a:ext>
                  </a:extLst>
                </a:gridCol>
                <a:gridCol w="1059366">
                  <a:extLst>
                    <a:ext uri="{9D8B030D-6E8A-4147-A177-3AD203B41FA5}">
                      <a16:colId xmlns:a16="http://schemas.microsoft.com/office/drawing/2014/main" xmlns="" val="20004"/>
                    </a:ext>
                  </a:extLst>
                </a:gridCol>
                <a:gridCol w="1115122">
                  <a:extLst>
                    <a:ext uri="{9D8B030D-6E8A-4147-A177-3AD203B41FA5}">
                      <a16:colId xmlns:a16="http://schemas.microsoft.com/office/drawing/2014/main" xmlns="" val="20005"/>
                    </a:ext>
                  </a:extLst>
                </a:gridCol>
              </a:tblGrid>
              <a:tr h="273492">
                <a:tc gridSpan="6">
                  <a:txBody>
                    <a:bodyPr/>
                    <a:lstStyle/>
                    <a:p>
                      <a:pPr algn="ctr"/>
                      <a:r>
                        <a:rPr lang="es-ES" dirty="0"/>
                        <a:t>Evaluación</a:t>
                      </a:r>
                      <a:r>
                        <a:rPr lang="es-ES" baseline="0" dirty="0"/>
                        <a:t> del Guión</a:t>
                      </a:r>
                      <a:endParaRPr lang="es-ES"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56813">
                <a:tc>
                  <a:txBody>
                    <a:bodyPr/>
                    <a:lstStyle/>
                    <a:p>
                      <a:pPr>
                        <a:lnSpc>
                          <a:spcPct val="115000"/>
                        </a:lnSpc>
                        <a:spcAft>
                          <a:spcPts val="0"/>
                        </a:spcAft>
                      </a:pPr>
                      <a:r>
                        <a:rPr lang="es-MX" sz="1200" b="1">
                          <a:effectLst/>
                          <a:latin typeface="Arial"/>
                          <a:ea typeface="Calibri"/>
                          <a:cs typeface="Times New Roman"/>
                        </a:rPr>
                        <a:t>Elemento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a:effectLst/>
                          <a:latin typeface="Arial"/>
                          <a:ea typeface="Calibri"/>
                          <a:cs typeface="Times New Roman"/>
                        </a:rPr>
                        <a:t>Porcentaje</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mínima-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mediana-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a:t>
                      </a:r>
                      <a:r>
                        <a:rPr lang="es-MX" sz="1200" b="1" dirty="0" err="1">
                          <a:effectLst/>
                          <a:latin typeface="Arial"/>
                          <a:ea typeface="Calibri"/>
                          <a:cs typeface="Times New Roman"/>
                        </a:rPr>
                        <a:t>satisfacto-riamente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completa-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609080">
                <a:tc>
                  <a:txBody>
                    <a:bodyPr/>
                    <a:lstStyle/>
                    <a:p>
                      <a:pPr>
                        <a:lnSpc>
                          <a:spcPct val="115000"/>
                        </a:lnSpc>
                        <a:spcAft>
                          <a:spcPts val="0"/>
                        </a:spcAft>
                      </a:pPr>
                      <a:r>
                        <a:rPr lang="es-MX" sz="1200" dirty="0">
                          <a:effectLst/>
                          <a:latin typeface="Arial"/>
                          <a:ea typeface="Calibri"/>
                          <a:cs typeface="Times New Roman"/>
                        </a:rPr>
                        <a:t>Tiempo desglosado en segundos</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20%(20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(8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60 %(12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100 %(20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624915">
                <a:tc>
                  <a:txBody>
                    <a:bodyPr/>
                    <a:lstStyle/>
                    <a:p>
                      <a:pPr>
                        <a:lnSpc>
                          <a:spcPct val="115000"/>
                        </a:lnSpc>
                        <a:spcAft>
                          <a:spcPts val="0"/>
                        </a:spcAft>
                      </a:pPr>
                      <a:r>
                        <a:rPr lang="es-MX" sz="1200">
                          <a:effectLst/>
                          <a:latin typeface="Arial"/>
                          <a:ea typeface="Calibri"/>
                          <a:cs typeface="Times New Roman"/>
                        </a:rPr>
                        <a:t>Carátula</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10%(10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(4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(8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100 %(10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
        <p:nvSpPr>
          <p:cNvPr id="31" name="1 Rectángulo"/>
          <p:cNvSpPr/>
          <p:nvPr/>
        </p:nvSpPr>
        <p:spPr>
          <a:xfrm>
            <a:off x="3528896" y="3146599"/>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2" name="1 Rectángulo"/>
          <p:cNvSpPr/>
          <p:nvPr/>
        </p:nvSpPr>
        <p:spPr>
          <a:xfrm>
            <a:off x="4841022" y="314660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3" name="1 Rectángulo"/>
          <p:cNvSpPr/>
          <p:nvPr/>
        </p:nvSpPr>
        <p:spPr>
          <a:xfrm>
            <a:off x="5930125" y="314821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4" name="1 Rectángulo"/>
          <p:cNvSpPr/>
          <p:nvPr/>
        </p:nvSpPr>
        <p:spPr>
          <a:xfrm>
            <a:off x="6930018" y="315565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5" name="1 Rectángulo"/>
          <p:cNvSpPr/>
          <p:nvPr/>
        </p:nvSpPr>
        <p:spPr>
          <a:xfrm>
            <a:off x="8063725" y="316098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6" name="1 Rectángulo"/>
          <p:cNvSpPr/>
          <p:nvPr/>
        </p:nvSpPr>
        <p:spPr>
          <a:xfrm>
            <a:off x="3509381" y="3733296"/>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7" name="1 Rectángulo"/>
          <p:cNvSpPr/>
          <p:nvPr/>
        </p:nvSpPr>
        <p:spPr>
          <a:xfrm>
            <a:off x="4859606" y="3733296"/>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8" name="1 Rectángulo"/>
          <p:cNvSpPr/>
          <p:nvPr/>
        </p:nvSpPr>
        <p:spPr>
          <a:xfrm>
            <a:off x="5930125" y="3729209"/>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9" name="1 Rectángulo"/>
          <p:cNvSpPr/>
          <p:nvPr/>
        </p:nvSpPr>
        <p:spPr>
          <a:xfrm>
            <a:off x="6930018" y="3727624"/>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40" name="1 Rectángulo"/>
          <p:cNvSpPr/>
          <p:nvPr/>
        </p:nvSpPr>
        <p:spPr>
          <a:xfrm>
            <a:off x="8063725" y="3758269"/>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1741443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404" y="2125107"/>
            <a:ext cx="7055380" cy="1400530"/>
          </a:xfrm>
        </p:spPr>
        <p:txBody>
          <a:bodyPr/>
          <a:lstStyle/>
          <a:p>
            <a:pPr algn="ctr"/>
            <a:r>
              <a:rPr lang="es-MX" dirty="0"/>
              <a:t>CLASE DISCIPLINARIA</a:t>
            </a:r>
            <a:br>
              <a:rPr lang="es-MX" dirty="0"/>
            </a:br>
            <a:r>
              <a:rPr lang="es-MX" dirty="0"/>
              <a:t>ASIGNATURA:ESTADISTICA</a:t>
            </a:r>
          </a:p>
        </p:txBody>
      </p:sp>
    </p:spTree>
    <p:extLst>
      <p:ext uri="{BB962C8B-B14F-4D97-AF65-F5344CB8AC3E}">
        <p14:creationId xmlns:p14="http://schemas.microsoft.com/office/powerpoint/2010/main" val="1260661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7220" y="345141"/>
            <a:ext cx="7086601" cy="809891"/>
          </a:xfrm>
        </p:spPr>
        <p:txBody>
          <a:bodyPr/>
          <a:lstStyle/>
          <a:p>
            <a:r>
              <a:rPr lang="es-ES" sz="3600" dirty="0"/>
              <a:t>Clase Disciplinaria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0647083"/>
              </p:ext>
            </p:extLst>
          </p:nvPr>
        </p:nvGraphicFramePr>
        <p:xfrm>
          <a:off x="349481" y="2107581"/>
          <a:ext cx="8471133" cy="4141738"/>
        </p:xfrm>
        <a:graphic>
          <a:graphicData uri="http://schemas.openxmlformats.org/drawingml/2006/table">
            <a:tbl>
              <a:tblPr firstRow="1" bandRow="1">
                <a:tableStyleId>{5C22544A-7EE6-4342-B048-85BDC9FD1C3A}</a:tableStyleId>
              </a:tblPr>
              <a:tblGrid>
                <a:gridCol w="1611666">
                  <a:extLst>
                    <a:ext uri="{9D8B030D-6E8A-4147-A177-3AD203B41FA5}">
                      <a16:colId xmlns:a16="http://schemas.microsoft.com/office/drawing/2014/main" xmlns="" val="20000"/>
                    </a:ext>
                  </a:extLst>
                </a:gridCol>
                <a:gridCol w="6859467">
                  <a:extLst>
                    <a:ext uri="{9D8B030D-6E8A-4147-A177-3AD203B41FA5}">
                      <a16:colId xmlns:a16="http://schemas.microsoft.com/office/drawing/2014/main" xmlns="" val="20001"/>
                    </a:ext>
                  </a:extLst>
                </a:gridCol>
              </a:tblGrid>
              <a:tr h="484138">
                <a:tc gridSpan="2">
                  <a:txBody>
                    <a:bodyPr/>
                    <a:lstStyle/>
                    <a:p>
                      <a:pPr algn="ctr"/>
                      <a:r>
                        <a:rPr lang="es-MX" sz="1800" b="1" kern="1200" dirty="0">
                          <a:solidFill>
                            <a:schemeClr val="lt1"/>
                          </a:solidFill>
                          <a:effectLst/>
                          <a:latin typeface="+mn-lt"/>
                          <a:ea typeface="+mn-ea"/>
                          <a:cs typeface="+mn-cs"/>
                        </a:rPr>
                        <a:t>NOMBRE DE LA ASIGNATURA: ESTADÍSTICA Y PROBABILIDAD</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Nombre de</a:t>
                      </a:r>
                      <a:r>
                        <a:rPr lang="es-ES" b="1" baseline="0" dirty="0"/>
                        <a:t> la actividad:</a:t>
                      </a: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Toma de datos y representación de los mismos.</a:t>
                      </a: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Objetivo:</a:t>
                      </a:r>
                    </a:p>
                  </a:txBody>
                  <a:tcPr/>
                </a:tc>
                <a:tc>
                  <a:txBody>
                    <a:bodyPr/>
                    <a:lstStyle/>
                    <a:p>
                      <a:pPr lvl="0"/>
                      <a:r>
                        <a:rPr lang="es-MX" sz="1800" kern="1200" dirty="0">
                          <a:solidFill>
                            <a:schemeClr val="dk1"/>
                          </a:solidFill>
                          <a:effectLst/>
                          <a:latin typeface="+mn-lt"/>
                          <a:ea typeface="+mn-ea"/>
                          <a:cs typeface="+mn-cs"/>
                        </a:rPr>
                        <a:t>Dar retroalimentación respecto a la información recabada en los primeros trabajos.</a:t>
                      </a:r>
                    </a:p>
                    <a:p>
                      <a:pPr lvl="0"/>
                      <a:r>
                        <a:rPr lang="es-MX" sz="1800" kern="1200" dirty="0">
                          <a:solidFill>
                            <a:schemeClr val="dk1"/>
                          </a:solidFill>
                          <a:effectLst/>
                          <a:latin typeface="+mn-lt"/>
                          <a:ea typeface="+mn-ea"/>
                          <a:cs typeface="+mn-cs"/>
                        </a:rPr>
                        <a:t>Dar seguimiento a la </a:t>
                      </a:r>
                      <a:r>
                        <a:rPr lang="es-ES_tradnl" sz="1800" kern="1200" dirty="0">
                          <a:solidFill>
                            <a:schemeClr val="dk1"/>
                          </a:solidFill>
                          <a:effectLst/>
                          <a:latin typeface="+mn-lt"/>
                          <a:ea typeface="+mn-ea"/>
                          <a:cs typeface="+mn-cs"/>
                        </a:rPr>
                        <a:t>indagación</a:t>
                      </a:r>
                      <a:r>
                        <a:rPr lang="es-MX" sz="1800" kern="1200" dirty="0">
                          <a:solidFill>
                            <a:schemeClr val="dk1"/>
                          </a:solidFill>
                          <a:effectLst/>
                          <a:latin typeface="+mn-lt"/>
                          <a:ea typeface="+mn-ea"/>
                          <a:cs typeface="+mn-cs"/>
                        </a:rPr>
                        <a:t> en el campo de la Estadística, que se inició desde los trabajos de investigación y que se plasmaron en los guiones, </a:t>
                      </a:r>
                    </a:p>
                    <a:p>
                      <a:pPr lvl="0"/>
                      <a:r>
                        <a:rPr lang="es-MX" sz="1800" kern="1200" dirty="0">
                          <a:solidFill>
                            <a:schemeClr val="dk1"/>
                          </a:solidFill>
                          <a:effectLst/>
                          <a:latin typeface="+mn-lt"/>
                          <a:ea typeface="+mn-ea"/>
                          <a:cs typeface="+mn-cs"/>
                        </a:rPr>
                        <a:t>Resolución de dudas relativas a la materia.</a:t>
                      </a:r>
                    </a:p>
                    <a:p>
                      <a:r>
                        <a:rPr lang="es-MX" sz="1800" kern="1200" dirty="0">
                          <a:solidFill>
                            <a:schemeClr val="dk1"/>
                          </a:solidFill>
                          <a:effectLst/>
                          <a:latin typeface="+mn-lt"/>
                          <a:ea typeface="+mn-ea"/>
                          <a:cs typeface="+mn-cs"/>
                        </a:rPr>
                        <a:t>Conocer los avances en la filmación de los videos.</a:t>
                      </a:r>
                      <a:endParaRPr lang="es-ES" b="1" dirty="0"/>
                    </a:p>
                  </a:txBody>
                  <a:tcPr/>
                </a:tc>
                <a:extLst>
                  <a:ext uri="{0D108BD9-81ED-4DB2-BD59-A6C34878D82A}">
                    <a16:rowId xmlns:a16="http://schemas.microsoft.com/office/drawing/2014/main" xmlns="" val="10002"/>
                  </a:ext>
                </a:extLst>
              </a:tr>
              <a:tr h="284357">
                <a:tc>
                  <a:txBody>
                    <a:bodyPr/>
                    <a:lstStyle/>
                    <a:p>
                      <a:r>
                        <a:rPr lang="es-MX" b="1" dirty="0"/>
                        <a:t>Grado:</a:t>
                      </a:r>
                    </a:p>
                  </a:txBody>
                  <a:tcPr/>
                </a:tc>
                <a:tc>
                  <a:txBody>
                    <a:bodyPr/>
                    <a:lstStyle/>
                    <a:p>
                      <a:r>
                        <a:rPr lang="es-ES" dirty="0"/>
                        <a:t>6º </a:t>
                      </a:r>
                    </a:p>
                  </a:txBody>
                  <a:tcPr/>
                </a:tc>
                <a:extLst>
                  <a:ext uri="{0D108BD9-81ED-4DB2-BD59-A6C34878D82A}">
                    <a16:rowId xmlns:a16="http://schemas.microsoft.com/office/drawing/2014/main" xmlns="" val="10003"/>
                  </a:ext>
                </a:extLst>
              </a:tr>
              <a:tr h="284357">
                <a:tc>
                  <a:txBody>
                    <a:bodyPr/>
                    <a:lstStyle/>
                    <a:p>
                      <a:r>
                        <a:rPr lang="es-MX" b="1" dirty="0"/>
                        <a:t>Fecha de aplicación: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a:t>19/Feb/2019</a:t>
                      </a:r>
                    </a:p>
                    <a:p>
                      <a:endParaRPr lang="es-ES" dirty="0"/>
                    </a:p>
                  </a:txBody>
                  <a:tcPr/>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190005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5188" y="345141"/>
            <a:ext cx="7134727" cy="906143"/>
          </a:xfrm>
        </p:spPr>
        <p:txBody>
          <a:bodyPr/>
          <a:lstStyle/>
          <a:p>
            <a:r>
              <a:rPr lang="es-ES" sz="3600" dirty="0"/>
              <a:t>Clase Disciplinaria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67290805"/>
              </p:ext>
            </p:extLst>
          </p:nvPr>
        </p:nvGraphicFramePr>
        <p:xfrm>
          <a:off x="349481" y="1428044"/>
          <a:ext cx="8471133" cy="4507498"/>
        </p:xfrm>
        <a:graphic>
          <a:graphicData uri="http://schemas.openxmlformats.org/drawingml/2006/table">
            <a:tbl>
              <a:tblPr firstRow="1" bandRow="1">
                <a:tableStyleId>{5C22544A-7EE6-4342-B048-85BDC9FD1C3A}</a:tableStyleId>
              </a:tblPr>
              <a:tblGrid>
                <a:gridCol w="1876361">
                  <a:extLst>
                    <a:ext uri="{9D8B030D-6E8A-4147-A177-3AD203B41FA5}">
                      <a16:colId xmlns:a16="http://schemas.microsoft.com/office/drawing/2014/main" xmlns="" val="20000"/>
                    </a:ext>
                  </a:extLst>
                </a:gridCol>
                <a:gridCol w="6594772">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Asignatura que imparte:</a:t>
                      </a: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Estadística y Probabilidad</a:t>
                      </a: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Fuentes de apoyo:</a:t>
                      </a:r>
                    </a:p>
                  </a:txBody>
                  <a:tcPr/>
                </a:tc>
                <a:tc>
                  <a:txBody>
                    <a:bodyPr/>
                    <a:lstStyle/>
                    <a:p>
                      <a:pPr lvl="0"/>
                      <a:r>
                        <a:rPr lang="es-MX" sz="1800" kern="1200" dirty="0" err="1">
                          <a:solidFill>
                            <a:schemeClr val="dk1"/>
                          </a:solidFill>
                          <a:effectLst/>
                          <a:latin typeface="+mn-lt"/>
                          <a:ea typeface="+mn-ea"/>
                          <a:cs typeface="+mn-cs"/>
                        </a:rPr>
                        <a:t>Walpole</a:t>
                      </a:r>
                      <a:r>
                        <a:rPr lang="es-MX" sz="1800" kern="1200" dirty="0">
                          <a:solidFill>
                            <a:schemeClr val="dk1"/>
                          </a:solidFill>
                          <a:effectLst/>
                          <a:latin typeface="+mn-lt"/>
                          <a:ea typeface="+mn-ea"/>
                          <a:cs typeface="+mn-cs"/>
                        </a:rPr>
                        <a:t>, Myers y Myers, </a:t>
                      </a:r>
                      <a:r>
                        <a:rPr lang="es-MX" sz="1800" i="1" kern="1200" dirty="0">
                          <a:solidFill>
                            <a:schemeClr val="dk1"/>
                          </a:solidFill>
                          <a:effectLst/>
                          <a:latin typeface="+mn-lt"/>
                          <a:ea typeface="+mn-ea"/>
                          <a:cs typeface="+mn-cs"/>
                        </a:rPr>
                        <a:t>Probabilidad y Estadística para ingeniería y ciencias</a:t>
                      </a:r>
                      <a:r>
                        <a:rPr lang="es-MX" sz="1800" kern="1200" dirty="0">
                          <a:solidFill>
                            <a:schemeClr val="dk1"/>
                          </a:solidFill>
                          <a:effectLst/>
                          <a:latin typeface="+mn-lt"/>
                          <a:ea typeface="+mn-ea"/>
                          <a:cs typeface="+mn-cs"/>
                        </a:rPr>
                        <a:t>, México, Pearson Prentice Hall, 2007.</a:t>
                      </a:r>
                    </a:p>
                    <a:p>
                      <a:pPr lvl="0"/>
                      <a:r>
                        <a:rPr lang="es-MX" sz="1800" kern="1200" dirty="0" err="1">
                          <a:solidFill>
                            <a:schemeClr val="dk1"/>
                          </a:solidFill>
                          <a:effectLst/>
                          <a:latin typeface="+mn-lt"/>
                          <a:ea typeface="+mn-ea"/>
                          <a:cs typeface="+mn-cs"/>
                        </a:rPr>
                        <a:t>Levin</a:t>
                      </a:r>
                      <a:r>
                        <a:rPr lang="es-MX" sz="1800" kern="1200" dirty="0">
                          <a:solidFill>
                            <a:schemeClr val="dk1"/>
                          </a:solidFill>
                          <a:effectLst/>
                          <a:latin typeface="+mn-lt"/>
                          <a:ea typeface="+mn-ea"/>
                          <a:cs typeface="+mn-cs"/>
                        </a:rPr>
                        <a:t> y </a:t>
                      </a:r>
                      <a:r>
                        <a:rPr lang="es-MX" sz="1800" kern="1200" dirty="0" err="1">
                          <a:solidFill>
                            <a:schemeClr val="dk1"/>
                          </a:solidFill>
                          <a:effectLst/>
                          <a:latin typeface="+mn-lt"/>
                          <a:ea typeface="+mn-ea"/>
                          <a:cs typeface="+mn-cs"/>
                        </a:rPr>
                        <a:t>Rubin</a:t>
                      </a:r>
                      <a:r>
                        <a:rPr lang="es-MX" sz="1800" kern="1200" dirty="0">
                          <a:solidFill>
                            <a:schemeClr val="dk1"/>
                          </a:solidFill>
                          <a:effectLst/>
                          <a:latin typeface="+mn-lt"/>
                          <a:ea typeface="+mn-ea"/>
                          <a:cs typeface="+mn-cs"/>
                        </a:rPr>
                        <a:t>, </a:t>
                      </a:r>
                      <a:r>
                        <a:rPr lang="es-MX" sz="1800" i="1" kern="1200" dirty="0">
                          <a:solidFill>
                            <a:schemeClr val="dk1"/>
                          </a:solidFill>
                          <a:effectLst/>
                          <a:latin typeface="+mn-lt"/>
                          <a:ea typeface="+mn-ea"/>
                          <a:cs typeface="+mn-cs"/>
                        </a:rPr>
                        <a:t>Estadística para Administración y Economía</a:t>
                      </a:r>
                      <a:r>
                        <a:rPr lang="es-MX" sz="1800" kern="1200" dirty="0">
                          <a:solidFill>
                            <a:schemeClr val="dk1"/>
                          </a:solidFill>
                          <a:effectLst/>
                          <a:latin typeface="+mn-lt"/>
                          <a:ea typeface="+mn-ea"/>
                          <a:cs typeface="+mn-cs"/>
                        </a:rPr>
                        <a:t>, México, Pearson Prentice-Hall, 2004.</a:t>
                      </a:r>
                    </a:p>
                    <a:p>
                      <a:pPr lvl="0"/>
                      <a:r>
                        <a:rPr lang="es-MX" sz="1800" kern="1200" dirty="0" err="1">
                          <a:solidFill>
                            <a:schemeClr val="dk1"/>
                          </a:solidFill>
                          <a:effectLst/>
                          <a:latin typeface="+mn-lt"/>
                          <a:ea typeface="+mn-ea"/>
                          <a:cs typeface="+mn-cs"/>
                        </a:rPr>
                        <a:t>Levine</a:t>
                      </a:r>
                      <a:r>
                        <a:rPr lang="es-MX" sz="1800" kern="1200" dirty="0">
                          <a:solidFill>
                            <a:schemeClr val="dk1"/>
                          </a:solidFill>
                          <a:effectLst/>
                          <a:latin typeface="+mn-lt"/>
                          <a:ea typeface="+mn-ea"/>
                          <a:cs typeface="+mn-cs"/>
                        </a:rPr>
                        <a:t>, </a:t>
                      </a:r>
                      <a:r>
                        <a:rPr lang="es-MX" sz="1800" kern="1200" dirty="0" err="1">
                          <a:solidFill>
                            <a:schemeClr val="dk1"/>
                          </a:solidFill>
                          <a:effectLst/>
                          <a:latin typeface="+mn-lt"/>
                          <a:ea typeface="+mn-ea"/>
                          <a:cs typeface="+mn-cs"/>
                        </a:rPr>
                        <a:t>Krehbiel</a:t>
                      </a:r>
                      <a:r>
                        <a:rPr lang="es-MX" sz="1800" kern="1200" dirty="0">
                          <a:solidFill>
                            <a:schemeClr val="dk1"/>
                          </a:solidFill>
                          <a:effectLst/>
                          <a:latin typeface="+mn-lt"/>
                          <a:ea typeface="+mn-ea"/>
                          <a:cs typeface="+mn-cs"/>
                        </a:rPr>
                        <a:t> y </a:t>
                      </a:r>
                      <a:r>
                        <a:rPr lang="es-MX" sz="1800" kern="1200" dirty="0" err="1">
                          <a:solidFill>
                            <a:schemeClr val="dk1"/>
                          </a:solidFill>
                          <a:effectLst/>
                          <a:latin typeface="+mn-lt"/>
                          <a:ea typeface="+mn-ea"/>
                          <a:cs typeface="+mn-cs"/>
                        </a:rPr>
                        <a:t>Berenson</a:t>
                      </a:r>
                      <a:r>
                        <a:rPr lang="es-MX" sz="1800" kern="1200" dirty="0">
                          <a:solidFill>
                            <a:schemeClr val="dk1"/>
                          </a:solidFill>
                          <a:effectLst/>
                          <a:latin typeface="+mn-lt"/>
                          <a:ea typeface="+mn-ea"/>
                          <a:cs typeface="+mn-cs"/>
                        </a:rPr>
                        <a:t>, </a:t>
                      </a:r>
                      <a:r>
                        <a:rPr lang="es-MX" sz="1800" i="1" kern="1200" dirty="0">
                          <a:solidFill>
                            <a:schemeClr val="dk1"/>
                          </a:solidFill>
                          <a:effectLst/>
                          <a:latin typeface="+mn-lt"/>
                          <a:ea typeface="+mn-ea"/>
                          <a:cs typeface="+mn-cs"/>
                        </a:rPr>
                        <a:t>Estadística para Administración</a:t>
                      </a:r>
                      <a:r>
                        <a:rPr lang="es-MX" sz="1800" kern="1200" dirty="0">
                          <a:solidFill>
                            <a:schemeClr val="dk1"/>
                          </a:solidFill>
                          <a:effectLst/>
                          <a:latin typeface="+mn-lt"/>
                          <a:ea typeface="+mn-ea"/>
                          <a:cs typeface="+mn-cs"/>
                        </a:rPr>
                        <a:t>, México, Pearson Prentice-Hall, 2006.</a:t>
                      </a:r>
                    </a:p>
                    <a:p>
                      <a:pPr lvl="0"/>
                      <a:r>
                        <a:rPr lang="es-MX" sz="1800" kern="1200" dirty="0" err="1">
                          <a:solidFill>
                            <a:schemeClr val="dk1"/>
                          </a:solidFill>
                          <a:effectLst/>
                          <a:latin typeface="+mn-lt"/>
                          <a:ea typeface="+mn-ea"/>
                          <a:cs typeface="+mn-cs"/>
                        </a:rPr>
                        <a:t>Lind</a:t>
                      </a:r>
                      <a:r>
                        <a:rPr lang="es-MX" sz="1800" kern="1200" dirty="0">
                          <a:solidFill>
                            <a:schemeClr val="dk1"/>
                          </a:solidFill>
                          <a:effectLst/>
                          <a:latin typeface="+mn-lt"/>
                          <a:ea typeface="+mn-ea"/>
                          <a:cs typeface="+mn-cs"/>
                        </a:rPr>
                        <a:t>, </a:t>
                      </a:r>
                      <a:r>
                        <a:rPr lang="es-MX" sz="1800" kern="1200" dirty="0" err="1">
                          <a:solidFill>
                            <a:schemeClr val="dk1"/>
                          </a:solidFill>
                          <a:effectLst/>
                          <a:latin typeface="+mn-lt"/>
                          <a:ea typeface="+mn-ea"/>
                          <a:cs typeface="+mn-cs"/>
                        </a:rPr>
                        <a:t>Marchal</a:t>
                      </a:r>
                      <a:r>
                        <a:rPr lang="es-MX" sz="1800" kern="1200" dirty="0">
                          <a:solidFill>
                            <a:schemeClr val="dk1"/>
                          </a:solidFill>
                          <a:effectLst/>
                          <a:latin typeface="+mn-lt"/>
                          <a:ea typeface="+mn-ea"/>
                          <a:cs typeface="+mn-cs"/>
                        </a:rPr>
                        <a:t> y </a:t>
                      </a:r>
                      <a:r>
                        <a:rPr lang="es-MX" sz="1800" kern="1200" dirty="0" err="1">
                          <a:solidFill>
                            <a:schemeClr val="dk1"/>
                          </a:solidFill>
                          <a:effectLst/>
                          <a:latin typeface="+mn-lt"/>
                          <a:ea typeface="+mn-ea"/>
                          <a:cs typeface="+mn-cs"/>
                        </a:rPr>
                        <a:t>Wathen</a:t>
                      </a:r>
                      <a:r>
                        <a:rPr lang="es-MX" sz="1800" kern="1200" dirty="0">
                          <a:solidFill>
                            <a:schemeClr val="dk1"/>
                          </a:solidFill>
                          <a:effectLst/>
                          <a:latin typeface="+mn-lt"/>
                          <a:ea typeface="+mn-ea"/>
                          <a:cs typeface="+mn-cs"/>
                        </a:rPr>
                        <a:t>, </a:t>
                      </a:r>
                      <a:r>
                        <a:rPr lang="es-MX" sz="1800" i="1" kern="1200" dirty="0">
                          <a:solidFill>
                            <a:schemeClr val="dk1"/>
                          </a:solidFill>
                          <a:effectLst/>
                          <a:latin typeface="+mn-lt"/>
                          <a:ea typeface="+mn-ea"/>
                          <a:cs typeface="+mn-cs"/>
                        </a:rPr>
                        <a:t>Estadística aplicada a los Negocios y la Economía</a:t>
                      </a:r>
                      <a:r>
                        <a:rPr lang="es-MX" sz="1800" kern="1200" dirty="0">
                          <a:solidFill>
                            <a:schemeClr val="dk1"/>
                          </a:solidFill>
                          <a:effectLst/>
                          <a:latin typeface="+mn-lt"/>
                          <a:ea typeface="+mn-ea"/>
                          <a:cs typeface="+mn-cs"/>
                        </a:rPr>
                        <a:t>, México, McGraw-Hill, 2012.</a:t>
                      </a:r>
                    </a:p>
                    <a:p>
                      <a:r>
                        <a:rPr lang="es-MX" sz="1800" kern="1200" dirty="0">
                          <a:solidFill>
                            <a:schemeClr val="dk1"/>
                          </a:solidFill>
                          <a:effectLst/>
                          <a:latin typeface="+mn-lt"/>
                          <a:ea typeface="+mn-ea"/>
                          <a:cs typeface="+mn-cs"/>
                        </a:rPr>
                        <a:t> Páginas web:</a:t>
                      </a:r>
                    </a:p>
                    <a:p>
                      <a:r>
                        <a:rPr lang="es-MX" sz="1800" kern="1200" dirty="0">
                          <a:solidFill>
                            <a:schemeClr val="dk1"/>
                          </a:solidFill>
                          <a:effectLst/>
                          <a:latin typeface="+mn-lt"/>
                          <a:ea typeface="+mn-ea"/>
                          <a:cs typeface="+mn-cs"/>
                        </a:rPr>
                        <a:t> INEGI, NIDA, CONADIC, OMS</a:t>
                      </a: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50913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8147" y="1219065"/>
            <a:ext cx="8228013" cy="1157966"/>
          </a:xfrm>
        </p:spPr>
        <p:txBody>
          <a:bodyPr/>
          <a:lstStyle/>
          <a:p>
            <a:r>
              <a:rPr lang="es-ES" dirty="0"/>
              <a:t>Justificación</a:t>
            </a:r>
          </a:p>
        </p:txBody>
      </p:sp>
      <p:sp>
        <p:nvSpPr>
          <p:cNvPr id="3" name="Subtítulo 2"/>
          <p:cNvSpPr>
            <a:spLocks noGrp="1"/>
          </p:cNvSpPr>
          <p:nvPr>
            <p:ph type="subTitle" idx="1"/>
          </p:nvPr>
        </p:nvSpPr>
        <p:spPr>
          <a:xfrm>
            <a:off x="457199" y="2212568"/>
            <a:ext cx="8228013" cy="3229228"/>
          </a:xfrm>
        </p:spPr>
        <p:txBody>
          <a:bodyPr>
            <a:normAutofit fontScale="92500" lnSpcReduction="10000"/>
          </a:bodyPr>
          <a:lstStyle/>
          <a:p>
            <a:endParaRPr lang="es-ES" sz="2400" dirty="0"/>
          </a:p>
          <a:p>
            <a:pPr algn="just"/>
            <a:r>
              <a:rPr lang="es-ES" sz="2400" dirty="0"/>
              <a:t>El consumo de alcohol siempre ha sido un problema en nuestra sociedad; ú</a:t>
            </a:r>
            <a:r>
              <a:rPr lang="de-DE" sz="2400" dirty="0"/>
              <a:t>lti</a:t>
            </a:r>
            <a:r>
              <a:rPr lang="es-ES" sz="2400" dirty="0" err="1"/>
              <a:t>mamente</a:t>
            </a:r>
            <a:r>
              <a:rPr lang="es-ES" sz="2400" dirty="0"/>
              <a:t> se ha notado un incremento en el consumo, y cada vez desde edades más tempranas.</a:t>
            </a:r>
          </a:p>
          <a:p>
            <a:pPr algn="just"/>
            <a:endParaRPr lang="es-ES" sz="2400" dirty="0"/>
          </a:p>
          <a:p>
            <a:pPr algn="just"/>
            <a:r>
              <a:rPr lang="es-ES" sz="2400" dirty="0"/>
              <a:t>Se pretende dar a conocer a los alumnos los efectos de esta situación para disuadirlos esta adicción.</a:t>
            </a:r>
            <a:endParaRPr lang="es-ES" dirty="0"/>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451" y="0"/>
            <a:ext cx="1357126" cy="1798048"/>
          </a:xfrm>
          <a:prstGeom prst="rect">
            <a:avLst/>
          </a:prstGeom>
        </p:spPr>
      </p:pic>
    </p:spTree>
    <p:extLst>
      <p:ext uri="{BB962C8B-B14F-4D97-AF65-F5344CB8AC3E}">
        <p14:creationId xmlns:p14="http://schemas.microsoft.com/office/powerpoint/2010/main" val="4198955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3316" y="345141"/>
            <a:ext cx="7014410" cy="954270"/>
          </a:xfrm>
        </p:spPr>
        <p:txBody>
          <a:bodyPr/>
          <a:lstStyle/>
          <a:p>
            <a:r>
              <a:rPr lang="es-ES" sz="3600" dirty="0"/>
              <a:t>Clase Disciplinaria (Estadística)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57722728"/>
              </p:ext>
            </p:extLst>
          </p:nvPr>
        </p:nvGraphicFramePr>
        <p:xfrm>
          <a:off x="382934" y="1816054"/>
          <a:ext cx="8471133" cy="2298279"/>
        </p:xfrm>
        <a:graphic>
          <a:graphicData uri="http://schemas.openxmlformats.org/drawingml/2006/table">
            <a:tbl>
              <a:tblPr firstRow="1" bandRow="1">
                <a:tableStyleId>{5C22544A-7EE6-4342-B048-85BDC9FD1C3A}</a:tableStyleId>
              </a:tblPr>
              <a:tblGrid>
                <a:gridCol w="2839768">
                  <a:extLst>
                    <a:ext uri="{9D8B030D-6E8A-4147-A177-3AD203B41FA5}">
                      <a16:colId xmlns:a16="http://schemas.microsoft.com/office/drawing/2014/main" xmlns="" val="20000"/>
                    </a:ext>
                  </a:extLst>
                </a:gridCol>
                <a:gridCol w="5631365">
                  <a:extLst>
                    <a:ext uri="{9D8B030D-6E8A-4147-A177-3AD203B41FA5}">
                      <a16:colId xmlns:a16="http://schemas.microsoft.com/office/drawing/2014/main" xmlns="" val="20001"/>
                    </a:ext>
                  </a:extLst>
                </a:gridCol>
              </a:tblGrid>
              <a:tr h="0">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69479">
                <a:tc>
                  <a:txBody>
                    <a:bodyPr/>
                    <a:lstStyle/>
                    <a:p>
                      <a:endParaRPr lang="es-MX" dirty="0"/>
                    </a:p>
                  </a:txBody>
                  <a:tcPr/>
                </a:tc>
                <a:tc>
                  <a:txBody>
                    <a:bodyPr/>
                    <a:lstStyle/>
                    <a:p>
                      <a:pPr lvl="0"/>
                      <a:endParaRPr lang="es-ES" b="1" dirty="0"/>
                    </a:p>
                  </a:txBody>
                  <a:tcPr/>
                </a:tc>
                <a:extLst>
                  <a:ext uri="{0D108BD9-81ED-4DB2-BD59-A6C34878D82A}">
                    <a16:rowId xmlns:a16="http://schemas.microsoft.com/office/drawing/2014/main" xmlns="" val="10001"/>
                  </a:ext>
                </a:extLst>
              </a:tr>
              <a:tr h="1011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Problema/situación detonador(a)</a:t>
                      </a:r>
                      <a:endParaRPr lang="es-ES" b="1" dirty="0"/>
                    </a:p>
                  </a:txBody>
                  <a:tcPr/>
                </a:tc>
                <a:tc>
                  <a:txBody>
                    <a:bodyPr/>
                    <a:lstStyle/>
                    <a:p>
                      <a:r>
                        <a:rPr lang="es-MX" sz="1800" kern="1200" dirty="0">
                          <a:solidFill>
                            <a:schemeClr val="dk1"/>
                          </a:solidFill>
                          <a:effectLst/>
                          <a:latin typeface="+mn-lt"/>
                          <a:ea typeface="+mn-ea"/>
                          <a:cs typeface="+mn-cs"/>
                        </a:rPr>
                        <a:t>¿Podemos mejorar el guión y por tanto el video conforme al guión? ¿Qué elementos requieres? ¿Qué conocimientos te parecen necesarios para enriquecer el contenido del video en cuanto a la Estadística se refiere? </a:t>
                      </a:r>
                      <a:endParaRPr lang="es-ES" b="1"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841153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7379" y="345141"/>
            <a:ext cx="7122696" cy="845985"/>
          </a:xfrm>
        </p:spPr>
        <p:txBody>
          <a:bodyPr/>
          <a:lstStyle/>
          <a:p>
            <a:r>
              <a:rPr lang="es-ES" sz="3600" dirty="0"/>
              <a:t>Clase Disciplinaria (Estadística)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18842876"/>
              </p:ext>
            </p:extLst>
          </p:nvPr>
        </p:nvGraphicFramePr>
        <p:xfrm>
          <a:off x="382934" y="1334792"/>
          <a:ext cx="8471133" cy="4742262"/>
        </p:xfrm>
        <a:graphic>
          <a:graphicData uri="http://schemas.openxmlformats.org/drawingml/2006/table">
            <a:tbl>
              <a:tblPr firstRow="1" bandRow="1">
                <a:tableStyleId>{5C22544A-7EE6-4342-B048-85BDC9FD1C3A}</a:tableStyleId>
              </a:tblPr>
              <a:tblGrid>
                <a:gridCol w="1469929">
                  <a:extLst>
                    <a:ext uri="{9D8B030D-6E8A-4147-A177-3AD203B41FA5}">
                      <a16:colId xmlns:a16="http://schemas.microsoft.com/office/drawing/2014/main" xmlns="" val="20000"/>
                    </a:ext>
                  </a:extLst>
                </a:gridCol>
                <a:gridCol w="7001204">
                  <a:extLst>
                    <a:ext uri="{9D8B030D-6E8A-4147-A177-3AD203B41FA5}">
                      <a16:colId xmlns:a16="http://schemas.microsoft.com/office/drawing/2014/main" xmlns="" val="20001"/>
                    </a:ext>
                  </a:extLst>
                </a:gridCol>
              </a:tblGrid>
              <a:tr h="350839">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1140225">
                <a:tc>
                  <a:txBody>
                    <a:bodyPr/>
                    <a:lstStyle/>
                    <a:p>
                      <a:r>
                        <a:rPr lang="es-MX" dirty="0"/>
                        <a:t>Apertura</a:t>
                      </a:r>
                      <a:r>
                        <a:rPr lang="es-MX" baseline="0" dirty="0"/>
                        <a:t> </a:t>
                      </a:r>
                      <a:r>
                        <a:rPr lang="es-MX" dirty="0"/>
                        <a:t>de la actividad</a:t>
                      </a:r>
                    </a:p>
                  </a:txBody>
                  <a:tcPr/>
                </a:tc>
                <a:tc>
                  <a:txBody>
                    <a:bodyPr/>
                    <a:lstStyle/>
                    <a:p>
                      <a:r>
                        <a:rPr lang="es-MX" sz="1800" kern="1200" dirty="0">
                          <a:solidFill>
                            <a:schemeClr val="dk1"/>
                          </a:solidFill>
                          <a:effectLst/>
                          <a:latin typeface="+mn-lt"/>
                          <a:ea typeface="+mn-ea"/>
                          <a:cs typeface="+mn-cs"/>
                        </a:rPr>
                        <a:t>Bienvenida. Retroalimentación a los equipos acerca de los contenidos de la investigación y del </a:t>
                      </a:r>
                      <a:r>
                        <a:rPr lang="es-MX" sz="1800" kern="1200" dirty="0" err="1">
                          <a:solidFill>
                            <a:schemeClr val="dk1"/>
                          </a:solidFill>
                          <a:effectLst/>
                          <a:latin typeface="+mn-lt"/>
                          <a:ea typeface="+mn-ea"/>
                          <a:cs typeface="+mn-cs"/>
                        </a:rPr>
                        <a:t>guión</a:t>
                      </a:r>
                      <a:r>
                        <a:rPr lang="es-MX" sz="1800" kern="1200" dirty="0">
                          <a:solidFill>
                            <a:schemeClr val="dk1"/>
                          </a:solidFill>
                          <a:effectLst/>
                          <a:latin typeface="+mn-lt"/>
                          <a:ea typeface="+mn-ea"/>
                          <a:cs typeface="+mn-cs"/>
                        </a:rPr>
                        <a:t> y corregir errores.</a:t>
                      </a:r>
                    </a:p>
                    <a:p>
                      <a:r>
                        <a:rPr lang="es-MX" sz="1800" kern="1200" dirty="0">
                          <a:solidFill>
                            <a:schemeClr val="dk1"/>
                          </a:solidFill>
                          <a:effectLst/>
                          <a:latin typeface="+mn-lt"/>
                          <a:ea typeface="+mn-ea"/>
                          <a:cs typeface="+mn-cs"/>
                        </a:rPr>
                        <a:t>Pautas para la presente sesión.</a:t>
                      </a:r>
                    </a:p>
                    <a:p>
                      <a:pPr lvl="0"/>
                      <a:endParaRPr lang="es-ES" b="1" dirty="0"/>
                    </a:p>
                  </a:txBody>
                  <a:tcPr/>
                </a:tc>
                <a:extLst>
                  <a:ext uri="{0D108BD9-81ED-4DB2-BD59-A6C34878D82A}">
                    <a16:rowId xmlns:a16="http://schemas.microsoft.com/office/drawing/2014/main" xmlns="" val="10001"/>
                  </a:ext>
                </a:extLst>
              </a:tr>
              <a:tr h="1929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Desarrollo de la Actividad:</a:t>
                      </a:r>
                    </a:p>
                  </a:txBody>
                  <a:tcPr/>
                </a:tc>
                <a:tc>
                  <a:txBody>
                    <a:bodyPr/>
                    <a:lstStyle/>
                    <a:p>
                      <a:r>
                        <a:rPr lang="es-MX" sz="1800" kern="1200" dirty="0">
                          <a:solidFill>
                            <a:schemeClr val="dk1"/>
                          </a:solidFill>
                          <a:effectLst/>
                          <a:latin typeface="+mn-lt"/>
                          <a:ea typeface="+mn-ea"/>
                          <a:cs typeface="+mn-cs"/>
                        </a:rPr>
                        <a:t>Instalar mesa de diálogo, planteamiento de situaciones problemáticas, búsqueda de información en legislación y discusión de efectos e </a:t>
                      </a:r>
                      <a:r>
                        <a:rPr lang="es-ES_tradnl" sz="1800" kern="1200" dirty="0">
                          <a:solidFill>
                            <a:schemeClr val="dk1"/>
                          </a:solidFill>
                          <a:effectLst/>
                          <a:latin typeface="+mn-lt"/>
                          <a:ea typeface="+mn-ea"/>
                          <a:cs typeface="+mn-cs"/>
                        </a:rPr>
                        <a:t>implicaciones jurídicas. </a:t>
                      </a:r>
                      <a:r>
                        <a:rPr lang="es-MX" sz="1800" kern="1200" dirty="0">
                          <a:solidFill>
                            <a:schemeClr val="dk1"/>
                          </a:solidFill>
                          <a:effectLst/>
                          <a:latin typeface="+mn-lt"/>
                          <a:ea typeface="+mn-ea"/>
                          <a:cs typeface="+mn-cs"/>
                        </a:rPr>
                        <a:t>Profesores y alumnos escuchar, argumentar, búsqueda de información, tomar notas, observar, compartir e intervenir en sesión plenaria.</a:t>
                      </a:r>
                    </a:p>
                    <a:p>
                      <a:endParaRPr lang="es-ES" b="1" dirty="0"/>
                    </a:p>
                  </a:txBody>
                  <a:tcPr/>
                </a:tc>
                <a:extLst>
                  <a:ext uri="{0D108BD9-81ED-4DB2-BD59-A6C34878D82A}">
                    <a16:rowId xmlns:a16="http://schemas.microsoft.com/office/drawing/2014/main" xmlns="" val="10002"/>
                  </a:ext>
                </a:extLst>
              </a:tr>
              <a:tr h="1176102">
                <a:tc>
                  <a:txBody>
                    <a:bodyPr/>
                    <a:lstStyle/>
                    <a:p>
                      <a:r>
                        <a:rPr lang="es-ES" b="1" dirty="0"/>
                        <a:t>Cierre de la actividad:</a:t>
                      </a:r>
                    </a:p>
                  </a:txBody>
                  <a:tcPr/>
                </a:tc>
                <a:tc>
                  <a:txBody>
                    <a:bodyPr/>
                    <a:lstStyle/>
                    <a:p>
                      <a:r>
                        <a:rPr lang="es-MX" sz="1800" kern="1200" dirty="0">
                          <a:solidFill>
                            <a:schemeClr val="dk1"/>
                          </a:solidFill>
                          <a:effectLst/>
                          <a:latin typeface="+mn-lt"/>
                          <a:ea typeface="+mn-ea"/>
                          <a:cs typeface="+mn-cs"/>
                        </a:rPr>
                        <a:t>Conclusiones individuales y grupales.</a:t>
                      </a:r>
                    </a:p>
                  </a:txBody>
                  <a:tcPr/>
                </a:tc>
                <a:extLst>
                  <a:ext uri="{0D108BD9-81ED-4DB2-BD59-A6C34878D82A}">
                    <a16:rowId xmlns:a16="http://schemas.microsoft.com/office/drawing/2014/main" xmlns="" val="10003"/>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284131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854" y="345141"/>
            <a:ext cx="7308157" cy="845985"/>
          </a:xfrm>
        </p:spPr>
        <p:txBody>
          <a:bodyPr/>
          <a:lstStyle/>
          <a:p>
            <a:r>
              <a:rPr lang="es-ES" sz="3600" dirty="0"/>
              <a:t>Clase Disciplinaria (Estadística)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36018025"/>
              </p:ext>
            </p:extLst>
          </p:nvPr>
        </p:nvGraphicFramePr>
        <p:xfrm>
          <a:off x="382934" y="1816054"/>
          <a:ext cx="8471133" cy="3931920"/>
        </p:xfrm>
        <a:graphic>
          <a:graphicData uri="http://schemas.openxmlformats.org/drawingml/2006/table">
            <a:tbl>
              <a:tblPr firstRow="1" bandRow="1">
                <a:tableStyleId>{5C22544A-7EE6-4342-B048-85BDC9FD1C3A}</a:tableStyleId>
              </a:tblPr>
              <a:tblGrid>
                <a:gridCol w="2393719">
                  <a:extLst>
                    <a:ext uri="{9D8B030D-6E8A-4147-A177-3AD203B41FA5}">
                      <a16:colId xmlns:a16="http://schemas.microsoft.com/office/drawing/2014/main" xmlns="" val="20000"/>
                    </a:ext>
                  </a:extLst>
                </a:gridCol>
                <a:gridCol w="6077414">
                  <a:extLst>
                    <a:ext uri="{9D8B030D-6E8A-4147-A177-3AD203B41FA5}">
                      <a16:colId xmlns:a16="http://schemas.microsoft.com/office/drawing/2014/main" xmlns="" val="20001"/>
                    </a:ext>
                  </a:extLst>
                </a:gridCol>
              </a:tblGrid>
              <a:tr h="0">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1011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Evidencias de aprendizaje/productos</a:t>
                      </a:r>
                      <a:endParaRPr lang="es-E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Toma de fotografías, así como </a:t>
                      </a:r>
                      <a:r>
                        <a:rPr lang="es-ES_tradnl" sz="1800" kern="1200" dirty="0">
                          <a:solidFill>
                            <a:schemeClr val="dk1"/>
                          </a:solidFill>
                          <a:effectLst/>
                          <a:latin typeface="+mn-lt"/>
                          <a:ea typeface="+mn-ea"/>
                          <a:cs typeface="+mn-cs"/>
                        </a:rPr>
                        <a:t>anotación</a:t>
                      </a:r>
                      <a:r>
                        <a:rPr lang="es-MX" sz="1800" kern="1200" dirty="0">
                          <a:solidFill>
                            <a:schemeClr val="dk1"/>
                          </a:solidFill>
                          <a:effectLst/>
                          <a:latin typeface="+mn-lt"/>
                          <a:ea typeface="+mn-ea"/>
                          <a:cs typeface="+mn-cs"/>
                        </a:rPr>
                        <a:t> de conclusiones.</a:t>
                      </a:r>
                    </a:p>
                    <a:p>
                      <a:endParaRPr lang="es-ES" b="1" dirty="0"/>
                    </a:p>
                  </a:txBody>
                  <a:tcPr/>
                </a:tc>
                <a:extLst>
                  <a:ext uri="{0D108BD9-81ED-4DB2-BD59-A6C34878D82A}">
                    <a16:rowId xmlns:a16="http://schemas.microsoft.com/office/drawing/2014/main" xmlns="" val="10002"/>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Recursos </a:t>
                      </a:r>
                      <a:endParaRPr lang="es-ES" b="1" dirty="0"/>
                    </a:p>
                  </a:txBody>
                  <a:tcPr/>
                </a:tc>
                <a:tc>
                  <a:txBody>
                    <a:bodyPr/>
                    <a:lstStyle/>
                    <a:p>
                      <a:r>
                        <a:rPr lang="es-MX" sz="1800" kern="1200" dirty="0">
                          <a:solidFill>
                            <a:schemeClr val="dk1"/>
                          </a:solidFill>
                          <a:effectLst/>
                          <a:latin typeface="+mn-lt"/>
                          <a:ea typeface="+mn-ea"/>
                          <a:cs typeface="+mn-cs"/>
                        </a:rPr>
                        <a:t>Salón de clase, equipo de cómputo, proyector, pantalla, páginas de internet, mesas de trabajo, pizarrón blanco, plumones, lista de cotejo del contenido de la clase, códigos y leyes, texto del curso escolar, cuadernos, plumas, marca textos, etc.</a:t>
                      </a:r>
                      <a:endParaRPr lang="es-ES" b="1" dirty="0"/>
                    </a:p>
                  </a:txBody>
                  <a:tcPr/>
                </a:tc>
                <a:extLst>
                  <a:ext uri="{0D108BD9-81ED-4DB2-BD59-A6C34878D82A}">
                    <a16:rowId xmlns:a16="http://schemas.microsoft.com/office/drawing/2014/main" xmlns="" val="10003"/>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Evaluación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Evaluar el comportamiento, la participación, la actitud, durante el desarrollo de la sesión.</a:t>
                      </a:r>
                    </a:p>
                    <a:p>
                      <a:endParaRPr lang="es-ES" b="1" dirty="0"/>
                    </a:p>
                  </a:txBody>
                  <a:tcPr/>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670360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0667" y="2341676"/>
            <a:ext cx="7055380" cy="1400530"/>
          </a:xfrm>
        </p:spPr>
        <p:txBody>
          <a:bodyPr/>
          <a:lstStyle/>
          <a:p>
            <a:r>
              <a:rPr lang="es-ES" sz="4400" dirty="0"/>
              <a:t>Clase Disciplinaria Asignatura: Derecho</a:t>
            </a:r>
            <a:endParaRPr lang="es-MX" dirty="0"/>
          </a:p>
        </p:txBody>
      </p:sp>
    </p:spTree>
    <p:extLst>
      <p:ext uri="{BB962C8B-B14F-4D97-AF65-F5344CB8AC3E}">
        <p14:creationId xmlns:p14="http://schemas.microsoft.com/office/powerpoint/2010/main" val="2356030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9094" y="345141"/>
            <a:ext cx="6954253" cy="1082903"/>
          </a:xfrm>
        </p:spPr>
        <p:txBody>
          <a:bodyPr/>
          <a:lstStyle/>
          <a:p>
            <a:r>
              <a:rPr lang="es-ES" sz="3600" dirty="0"/>
              <a:t>Clase Disciplinaria (Derecho)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90360865"/>
              </p:ext>
            </p:extLst>
          </p:nvPr>
        </p:nvGraphicFramePr>
        <p:xfrm>
          <a:off x="349481" y="1418067"/>
          <a:ext cx="8471133" cy="4964698"/>
        </p:xfrm>
        <a:graphic>
          <a:graphicData uri="http://schemas.openxmlformats.org/drawingml/2006/table">
            <a:tbl>
              <a:tblPr firstRow="1" bandRow="1">
                <a:tableStyleId>{5C22544A-7EE6-4342-B048-85BDC9FD1C3A}</a:tableStyleId>
              </a:tblPr>
              <a:tblGrid>
                <a:gridCol w="1419161">
                  <a:extLst>
                    <a:ext uri="{9D8B030D-6E8A-4147-A177-3AD203B41FA5}">
                      <a16:colId xmlns:a16="http://schemas.microsoft.com/office/drawing/2014/main" xmlns="" val="20000"/>
                    </a:ext>
                  </a:extLst>
                </a:gridCol>
                <a:gridCol w="7051972">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Nombre de</a:t>
                      </a:r>
                      <a:r>
                        <a:rPr lang="es-ES" b="1" baseline="0" dirty="0"/>
                        <a:t> la actividad:</a:t>
                      </a: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Implicaciones en las ramas del Derecho.</a:t>
                      </a: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Objetivo:</a:t>
                      </a:r>
                    </a:p>
                  </a:txBody>
                  <a:tcPr/>
                </a:tc>
                <a:tc>
                  <a:txBody>
                    <a:bodyPr/>
                    <a:lstStyle/>
                    <a:p>
                      <a:pPr lvl="0"/>
                      <a:r>
                        <a:rPr lang="es-MX" sz="1800" kern="1200" dirty="0">
                          <a:solidFill>
                            <a:schemeClr val="dk1"/>
                          </a:solidFill>
                          <a:effectLst/>
                          <a:latin typeface="+mn-lt"/>
                          <a:ea typeface="+mn-ea"/>
                          <a:cs typeface="+mn-cs"/>
                        </a:rPr>
                        <a:t>Dar retroalimentación respecto a la información recabada en los primeros trabajos, así como corregir errores en cada uno de los guiones.</a:t>
                      </a:r>
                    </a:p>
                    <a:p>
                      <a:pPr lvl="0"/>
                      <a:r>
                        <a:rPr lang="es-MX" sz="1800" kern="1200" dirty="0">
                          <a:solidFill>
                            <a:schemeClr val="dk1"/>
                          </a:solidFill>
                          <a:effectLst/>
                          <a:latin typeface="+mn-lt"/>
                          <a:ea typeface="+mn-ea"/>
                          <a:cs typeface="+mn-cs"/>
                        </a:rPr>
                        <a:t>Dar seguimiento a la </a:t>
                      </a:r>
                      <a:r>
                        <a:rPr lang="es-ES_tradnl" sz="1800" kern="1200" dirty="0">
                          <a:solidFill>
                            <a:schemeClr val="dk1"/>
                          </a:solidFill>
                          <a:effectLst/>
                          <a:latin typeface="+mn-lt"/>
                          <a:ea typeface="+mn-ea"/>
                          <a:cs typeface="+mn-cs"/>
                        </a:rPr>
                        <a:t>indagación</a:t>
                      </a:r>
                      <a:r>
                        <a:rPr lang="es-MX" sz="1800" kern="1200" dirty="0">
                          <a:solidFill>
                            <a:schemeClr val="dk1"/>
                          </a:solidFill>
                          <a:effectLst/>
                          <a:latin typeface="+mn-lt"/>
                          <a:ea typeface="+mn-ea"/>
                          <a:cs typeface="+mn-cs"/>
                        </a:rPr>
                        <a:t> en el campo del Derecho, que se inició desde los trabajos de investigación y que se plasmaron en los guiones, </a:t>
                      </a:r>
                    </a:p>
                    <a:p>
                      <a:pPr lvl="0"/>
                      <a:r>
                        <a:rPr lang="es-MX" sz="1800" kern="1200" dirty="0">
                          <a:solidFill>
                            <a:schemeClr val="dk1"/>
                          </a:solidFill>
                          <a:effectLst/>
                          <a:latin typeface="+mn-lt"/>
                          <a:ea typeface="+mn-ea"/>
                          <a:cs typeface="+mn-cs"/>
                        </a:rPr>
                        <a:t>Resolución de dudas relativas a la materia.</a:t>
                      </a:r>
                    </a:p>
                    <a:p>
                      <a:r>
                        <a:rPr lang="es-MX" sz="1800" kern="1200" dirty="0">
                          <a:solidFill>
                            <a:schemeClr val="dk1"/>
                          </a:solidFill>
                          <a:effectLst/>
                          <a:latin typeface="+mn-lt"/>
                          <a:ea typeface="+mn-ea"/>
                          <a:cs typeface="+mn-cs"/>
                        </a:rPr>
                        <a:t>Conocer los avances en la filmación de los videos</a:t>
                      </a:r>
                      <a:endParaRPr lang="es-ES" dirty="0"/>
                    </a:p>
                  </a:txBody>
                  <a:tcPr/>
                </a:tc>
                <a:extLst>
                  <a:ext uri="{0D108BD9-81ED-4DB2-BD59-A6C34878D82A}">
                    <a16:rowId xmlns:a16="http://schemas.microsoft.com/office/drawing/2014/main" xmlns="" val="10002"/>
                  </a:ext>
                </a:extLst>
              </a:tr>
              <a:tr h="284357">
                <a:tc>
                  <a:txBody>
                    <a:bodyPr/>
                    <a:lstStyle/>
                    <a:p>
                      <a:r>
                        <a:rPr lang="es-MX" b="1" dirty="0"/>
                        <a:t>Grado:</a:t>
                      </a:r>
                    </a:p>
                  </a:txBody>
                  <a:tcPr/>
                </a:tc>
                <a:tc>
                  <a:txBody>
                    <a:bodyPr/>
                    <a:lstStyle/>
                    <a:p>
                      <a:r>
                        <a:rPr lang="es-ES" dirty="0"/>
                        <a:t>6º </a:t>
                      </a:r>
                    </a:p>
                  </a:txBody>
                  <a:tcPr/>
                </a:tc>
                <a:extLst>
                  <a:ext uri="{0D108BD9-81ED-4DB2-BD59-A6C34878D82A}">
                    <a16:rowId xmlns:a16="http://schemas.microsoft.com/office/drawing/2014/main" xmlns="" val="10003"/>
                  </a:ext>
                </a:extLst>
              </a:tr>
              <a:tr h="284357">
                <a:tc>
                  <a:txBody>
                    <a:bodyPr/>
                    <a:lstStyle/>
                    <a:p>
                      <a:r>
                        <a:rPr lang="es-MX" b="1" dirty="0"/>
                        <a:t>Fecha de aplicación: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a:t>15/Feb/2019</a:t>
                      </a:r>
                    </a:p>
                    <a:p>
                      <a:endParaRPr lang="es-ES" dirty="0"/>
                    </a:p>
                  </a:txBody>
                  <a:tcPr/>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467286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417361"/>
            <a:ext cx="6797842" cy="593322"/>
          </a:xfrm>
        </p:spPr>
        <p:txBody>
          <a:bodyPr/>
          <a:lstStyle/>
          <a:p>
            <a:r>
              <a:rPr lang="es-ES" sz="3600" dirty="0"/>
              <a:t>Clase Disciplinaria (Derecho)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28401002"/>
              </p:ext>
            </p:extLst>
          </p:nvPr>
        </p:nvGraphicFramePr>
        <p:xfrm>
          <a:off x="349481" y="1418067"/>
          <a:ext cx="8471133" cy="4781818"/>
        </p:xfrm>
        <a:graphic>
          <a:graphicData uri="http://schemas.openxmlformats.org/drawingml/2006/table">
            <a:tbl>
              <a:tblPr firstRow="1" bandRow="1">
                <a:tableStyleId>{5C22544A-7EE6-4342-B048-85BDC9FD1C3A}</a:tableStyleId>
              </a:tblPr>
              <a:tblGrid>
                <a:gridCol w="1635730">
                  <a:extLst>
                    <a:ext uri="{9D8B030D-6E8A-4147-A177-3AD203B41FA5}">
                      <a16:colId xmlns:a16="http://schemas.microsoft.com/office/drawing/2014/main" xmlns="" val="20000"/>
                    </a:ext>
                  </a:extLst>
                </a:gridCol>
                <a:gridCol w="6835403">
                  <a:extLst>
                    <a:ext uri="{9D8B030D-6E8A-4147-A177-3AD203B41FA5}">
                      <a16:colId xmlns:a16="http://schemas.microsoft.com/office/drawing/2014/main" xmlns="" val="20001"/>
                    </a:ext>
                  </a:extLst>
                </a:gridCol>
              </a:tblGrid>
              <a:tr h="484138">
                <a:tc gridSpan="2">
                  <a:txBody>
                    <a:bodyPr/>
                    <a:lstStyle/>
                    <a:p>
                      <a:pPr algn="ctr"/>
                      <a:r>
                        <a:rPr lang="es-MX" sz="1800" b="1" kern="1200" dirty="0">
                          <a:solidFill>
                            <a:schemeClr val="lt1"/>
                          </a:solidFill>
                          <a:effectLst/>
                          <a:latin typeface="+mn-lt"/>
                          <a:ea typeface="+mn-ea"/>
                          <a:cs typeface="+mn-cs"/>
                        </a:rPr>
                        <a:t>NOMBRE DE LA ASIGNATURA: DERECHO</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Asignatura que imparte:</a:t>
                      </a: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Derecho</a:t>
                      </a:r>
                      <a:endParaRPr lang="es-ES"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Fuentes de apoyo:</a:t>
                      </a:r>
                    </a:p>
                  </a:txBody>
                  <a:tcPr/>
                </a:tc>
                <a:tc>
                  <a:txBody>
                    <a:bodyPr/>
                    <a:lstStyle/>
                    <a:p>
                      <a:r>
                        <a:rPr lang="es-MX" sz="1800" kern="1200" dirty="0">
                          <a:solidFill>
                            <a:schemeClr val="dk1"/>
                          </a:solidFill>
                          <a:effectLst/>
                          <a:latin typeface="+mn-lt"/>
                          <a:ea typeface="+mn-ea"/>
                          <a:cs typeface="+mn-cs"/>
                        </a:rPr>
                        <a:t>Código Civil del Distrito Federal </a:t>
                      </a:r>
                      <a:r>
                        <a:rPr lang="es-MX" sz="1800" u="sng" kern="1200" dirty="0">
                          <a:solidFill>
                            <a:schemeClr val="dk1"/>
                          </a:solidFill>
                          <a:effectLst/>
                          <a:latin typeface="+mn-lt"/>
                          <a:ea typeface="+mn-ea"/>
                          <a:cs typeface="+mn-cs"/>
                          <a:hlinkClick r:id="rId2"/>
                        </a:rPr>
                        <a:t>http://www.aldf.gob.mx/archivo-c9dc6843e50163a0d2628615e069b140.pdf</a:t>
                      </a:r>
                      <a:r>
                        <a:rPr lang="es-MX" sz="1800" kern="1200" dirty="0">
                          <a:solidFill>
                            <a:schemeClr val="dk1"/>
                          </a:solidFill>
                          <a:effectLst/>
                          <a:latin typeface="+mn-lt"/>
                          <a:ea typeface="+mn-ea"/>
                          <a:cs typeface="+mn-cs"/>
                        </a:rPr>
                        <a:t> </a:t>
                      </a:r>
                    </a:p>
                    <a:p>
                      <a:r>
                        <a:rPr lang="es-MX" sz="1800" kern="1200" dirty="0">
                          <a:solidFill>
                            <a:schemeClr val="dk1"/>
                          </a:solidFill>
                          <a:effectLst/>
                          <a:latin typeface="+mn-lt"/>
                          <a:ea typeface="+mn-ea"/>
                          <a:cs typeface="+mn-cs"/>
                        </a:rPr>
                        <a:t>Código Penal para el Distrito Federal </a:t>
                      </a:r>
                      <a:r>
                        <a:rPr lang="es-MX" sz="1800" u="sng" kern="1200" dirty="0">
                          <a:solidFill>
                            <a:schemeClr val="dk1"/>
                          </a:solidFill>
                          <a:effectLst/>
                          <a:latin typeface="+mn-lt"/>
                          <a:ea typeface="+mn-ea"/>
                          <a:cs typeface="+mn-cs"/>
                          <a:hlinkClick r:id="rId3"/>
                        </a:rPr>
                        <a:t>http://www.aldf.gob.mx/archivo-d261f65641c3fc71b354aaf862b9953a.pdf</a:t>
                      </a:r>
                      <a:r>
                        <a:rPr lang="es-MX" sz="1800" kern="1200" dirty="0">
                          <a:solidFill>
                            <a:schemeClr val="dk1"/>
                          </a:solidFill>
                          <a:effectLst/>
                          <a:latin typeface="+mn-lt"/>
                          <a:ea typeface="+mn-ea"/>
                          <a:cs typeface="+mn-cs"/>
                        </a:rPr>
                        <a:t> </a:t>
                      </a:r>
                    </a:p>
                    <a:p>
                      <a:r>
                        <a:rPr lang="es-MX" sz="1800" kern="1200" dirty="0">
                          <a:solidFill>
                            <a:schemeClr val="dk1"/>
                          </a:solidFill>
                          <a:effectLst/>
                          <a:latin typeface="+mn-lt"/>
                          <a:ea typeface="+mn-ea"/>
                          <a:cs typeface="+mn-cs"/>
                        </a:rPr>
                        <a:t>Ley de cultura cívica de la ciudad de México: </a:t>
                      </a:r>
                      <a:r>
                        <a:rPr lang="es-MX" sz="1800" u="sng" kern="1200" dirty="0">
                          <a:solidFill>
                            <a:schemeClr val="dk1"/>
                          </a:solidFill>
                          <a:effectLst/>
                          <a:latin typeface="+mn-lt"/>
                          <a:ea typeface="+mn-ea"/>
                          <a:cs typeface="+mn-cs"/>
                          <a:hlinkClick r:id="rId4"/>
                        </a:rPr>
                        <a:t>http://www.ordenjuridico.gob.mx/Documentos/Estatal/Ciudad%20de%20Mexico/wo75470.pdf</a:t>
                      </a:r>
                      <a:r>
                        <a:rPr lang="es-MX" sz="1800" kern="1200" dirty="0">
                          <a:solidFill>
                            <a:schemeClr val="dk1"/>
                          </a:solidFill>
                          <a:effectLst/>
                          <a:latin typeface="+mn-lt"/>
                          <a:ea typeface="+mn-ea"/>
                          <a:cs typeface="+mn-cs"/>
                        </a:rPr>
                        <a:t> </a:t>
                      </a:r>
                    </a:p>
                    <a:p>
                      <a:r>
                        <a:rPr lang="es-MX" sz="1800" kern="1200" dirty="0">
                          <a:solidFill>
                            <a:schemeClr val="dk1"/>
                          </a:solidFill>
                          <a:effectLst/>
                          <a:latin typeface="+mn-lt"/>
                          <a:ea typeface="+mn-ea"/>
                          <a:cs typeface="+mn-cs"/>
                        </a:rPr>
                        <a:t>Ley de los derechos de las personas jóvenes en la ciudad de México: </a:t>
                      </a:r>
                      <a:r>
                        <a:rPr lang="es-MX" sz="1800" u="sng" kern="1200" dirty="0">
                          <a:solidFill>
                            <a:schemeClr val="dk1"/>
                          </a:solidFill>
                          <a:effectLst/>
                          <a:latin typeface="+mn-lt"/>
                          <a:ea typeface="+mn-ea"/>
                          <a:cs typeface="+mn-cs"/>
                          <a:hlinkClick r:id="rId5"/>
                        </a:rPr>
                        <a:t>http://aldf.gob.mx/archivo-5b14b746567e594201afd63b120d7a75.pdf</a:t>
                      </a:r>
                      <a:endParaRPr lang="es-ES" b="1"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8442" y="296661"/>
            <a:ext cx="1077855" cy="1428044"/>
          </a:xfrm>
          <a:prstGeom prst="rect">
            <a:avLst/>
          </a:prstGeom>
        </p:spPr>
      </p:pic>
    </p:spTree>
    <p:extLst>
      <p:ext uri="{BB962C8B-B14F-4D97-AF65-F5344CB8AC3E}">
        <p14:creationId xmlns:p14="http://schemas.microsoft.com/office/powerpoint/2010/main" val="893823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1127" y="369204"/>
            <a:ext cx="7315200" cy="821922"/>
          </a:xfrm>
        </p:spPr>
        <p:txBody>
          <a:bodyPr/>
          <a:lstStyle/>
          <a:p>
            <a:r>
              <a:rPr lang="es-ES" sz="3600" dirty="0"/>
              <a:t>Clase Disciplinaria (Derecho)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23246776"/>
              </p:ext>
            </p:extLst>
          </p:nvPr>
        </p:nvGraphicFramePr>
        <p:xfrm>
          <a:off x="349481" y="2107581"/>
          <a:ext cx="8471133" cy="3394431"/>
        </p:xfrm>
        <a:graphic>
          <a:graphicData uri="http://schemas.openxmlformats.org/drawingml/2006/table">
            <a:tbl>
              <a:tblPr firstRow="1" bandRow="1">
                <a:tableStyleId>{5C22544A-7EE6-4342-B048-85BDC9FD1C3A}</a:tableStyleId>
              </a:tblPr>
              <a:tblGrid>
                <a:gridCol w="1731982">
                  <a:extLst>
                    <a:ext uri="{9D8B030D-6E8A-4147-A177-3AD203B41FA5}">
                      <a16:colId xmlns:a16="http://schemas.microsoft.com/office/drawing/2014/main" xmlns="" val="20000"/>
                    </a:ext>
                  </a:extLst>
                </a:gridCol>
                <a:gridCol w="6739151">
                  <a:extLst>
                    <a:ext uri="{9D8B030D-6E8A-4147-A177-3AD203B41FA5}">
                      <a16:colId xmlns:a16="http://schemas.microsoft.com/office/drawing/2014/main" xmlns="" val="20001"/>
                    </a:ext>
                  </a:extLst>
                </a:gridCol>
              </a:tblGrid>
              <a:tr h="468351">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8370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Problema/situación detonador(a)</a:t>
                      </a:r>
                      <a:endParaRPr lang="es-MX" sz="1800" kern="1200" dirty="0">
                        <a:solidFill>
                          <a:schemeClr val="dk1"/>
                        </a:solidFill>
                        <a:effectLst/>
                        <a:latin typeface="+mn-lt"/>
                        <a:ea typeface="+mn-ea"/>
                        <a:cs typeface="+mn-cs"/>
                      </a:endParaRPr>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¿Podemos mejorar el </a:t>
                      </a:r>
                      <a:r>
                        <a:rPr lang="es-MX" sz="1800" kern="1200" dirty="0" err="1">
                          <a:solidFill>
                            <a:schemeClr val="dk1"/>
                          </a:solidFill>
                          <a:effectLst/>
                          <a:latin typeface="+mn-lt"/>
                          <a:ea typeface="+mn-ea"/>
                          <a:cs typeface="+mn-cs"/>
                        </a:rPr>
                        <a:t>guión</a:t>
                      </a:r>
                      <a:r>
                        <a:rPr lang="es-MX" sz="1800" kern="1200" dirty="0">
                          <a:solidFill>
                            <a:schemeClr val="dk1"/>
                          </a:solidFill>
                          <a:effectLst/>
                          <a:latin typeface="+mn-lt"/>
                          <a:ea typeface="+mn-ea"/>
                          <a:cs typeface="+mn-cs"/>
                        </a:rPr>
                        <a:t> y por tanto el video conforme al </a:t>
                      </a:r>
                      <a:r>
                        <a:rPr lang="es-MX" sz="1800" kern="1200" dirty="0" err="1">
                          <a:solidFill>
                            <a:schemeClr val="dk1"/>
                          </a:solidFill>
                          <a:effectLst/>
                          <a:latin typeface="+mn-lt"/>
                          <a:ea typeface="+mn-ea"/>
                          <a:cs typeface="+mn-cs"/>
                        </a:rPr>
                        <a:t>guión</a:t>
                      </a:r>
                      <a:r>
                        <a:rPr lang="es-MX" sz="1800" kern="1200" dirty="0">
                          <a:solidFill>
                            <a:schemeClr val="dk1"/>
                          </a:solidFill>
                          <a:effectLst/>
                          <a:latin typeface="+mn-lt"/>
                          <a:ea typeface="+mn-ea"/>
                          <a:cs typeface="+mn-cs"/>
                        </a:rPr>
                        <a:t>? ¿Qué elementos requieres? ¿Qué conocimientos te parecen necesarios para enriquecer el contenido del video en cuanto al Derecho se refiere? </a:t>
                      </a:r>
                      <a:endParaRPr lang="es-ES" dirty="0"/>
                    </a:p>
                    <a:p>
                      <a:endParaRPr lang="es-ES" dirty="0"/>
                    </a:p>
                  </a:txBody>
                  <a:tcPr/>
                </a:tc>
                <a:extLst>
                  <a:ext uri="{0D108BD9-81ED-4DB2-BD59-A6C34878D82A}">
                    <a16:rowId xmlns:a16="http://schemas.microsoft.com/office/drawing/2014/main" xmlns="" val="10001"/>
                  </a:ext>
                </a:extLst>
              </a:tr>
              <a:tr h="837026">
                <a:tc>
                  <a:txBody>
                    <a:bodyPr/>
                    <a:lstStyle/>
                    <a:p>
                      <a:r>
                        <a:rPr lang="es-MX" b="1" dirty="0"/>
                        <a:t>Apertura de la actividad</a:t>
                      </a:r>
                    </a:p>
                  </a:txBody>
                  <a:tcPr/>
                </a:tc>
                <a:tc>
                  <a:txBody>
                    <a:bodyPr/>
                    <a:lstStyle/>
                    <a:p>
                      <a:r>
                        <a:rPr lang="es-MX" sz="1800" kern="1200" dirty="0">
                          <a:solidFill>
                            <a:schemeClr val="dk1"/>
                          </a:solidFill>
                          <a:effectLst/>
                          <a:latin typeface="+mn-lt"/>
                          <a:ea typeface="+mn-ea"/>
                          <a:cs typeface="+mn-cs"/>
                        </a:rPr>
                        <a:t>Bienvenida. Retroalimentación a los equipos acerca de los contenidos de la investigación y del </a:t>
                      </a:r>
                      <a:r>
                        <a:rPr lang="es-MX" sz="1800" kern="1200" dirty="0" err="1">
                          <a:solidFill>
                            <a:schemeClr val="dk1"/>
                          </a:solidFill>
                          <a:effectLst/>
                          <a:latin typeface="+mn-lt"/>
                          <a:ea typeface="+mn-ea"/>
                          <a:cs typeface="+mn-cs"/>
                        </a:rPr>
                        <a:t>guión</a:t>
                      </a:r>
                      <a:r>
                        <a:rPr lang="es-MX" sz="1800" kern="1200" dirty="0">
                          <a:solidFill>
                            <a:schemeClr val="dk1"/>
                          </a:solidFill>
                          <a:effectLst/>
                          <a:latin typeface="+mn-lt"/>
                          <a:ea typeface="+mn-ea"/>
                          <a:cs typeface="+mn-cs"/>
                        </a:rPr>
                        <a:t> y corregir errores.</a:t>
                      </a:r>
                    </a:p>
                    <a:p>
                      <a:r>
                        <a:rPr lang="es-MX" sz="1800" kern="1200" dirty="0">
                          <a:solidFill>
                            <a:schemeClr val="dk1"/>
                          </a:solidFill>
                          <a:effectLst/>
                          <a:latin typeface="+mn-lt"/>
                          <a:ea typeface="+mn-ea"/>
                          <a:cs typeface="+mn-cs"/>
                        </a:rPr>
                        <a:t>Pautas para la presente sesión</a:t>
                      </a:r>
                    </a:p>
                    <a:p>
                      <a:endParaRPr lang="es-ES"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862933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7379" y="530158"/>
            <a:ext cx="6605337" cy="529005"/>
          </a:xfrm>
        </p:spPr>
        <p:txBody>
          <a:bodyPr/>
          <a:lstStyle/>
          <a:p>
            <a:r>
              <a:rPr lang="es-ES" sz="3600" dirty="0"/>
              <a:t>Clase Disciplinaria (Derecho)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04326187"/>
              </p:ext>
            </p:extLst>
          </p:nvPr>
        </p:nvGraphicFramePr>
        <p:xfrm>
          <a:off x="349481" y="2107581"/>
          <a:ext cx="8471133" cy="3317057"/>
        </p:xfrm>
        <a:graphic>
          <a:graphicData uri="http://schemas.openxmlformats.org/drawingml/2006/table">
            <a:tbl>
              <a:tblPr firstRow="1" bandRow="1">
                <a:tableStyleId>{5C22544A-7EE6-4342-B048-85BDC9FD1C3A}</a:tableStyleId>
              </a:tblPr>
              <a:tblGrid>
                <a:gridCol w="2192997">
                  <a:extLst>
                    <a:ext uri="{9D8B030D-6E8A-4147-A177-3AD203B41FA5}">
                      <a16:colId xmlns:a16="http://schemas.microsoft.com/office/drawing/2014/main" xmlns="" val="20000"/>
                    </a:ext>
                  </a:extLst>
                </a:gridCol>
                <a:gridCol w="6278136">
                  <a:extLst>
                    <a:ext uri="{9D8B030D-6E8A-4147-A177-3AD203B41FA5}">
                      <a16:colId xmlns:a16="http://schemas.microsoft.com/office/drawing/2014/main" xmlns="" val="20001"/>
                    </a:ext>
                  </a:extLst>
                </a:gridCol>
              </a:tblGrid>
              <a:tr h="468351">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837026">
                <a:tc>
                  <a:txBody>
                    <a:bodyPr/>
                    <a:lstStyle/>
                    <a:p>
                      <a:r>
                        <a:rPr lang="es-MX" b="1" dirty="0"/>
                        <a:t>Desarrollo de la actividad: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Instalar mesa de diálogo, planteamiento de situaciones problemáticas, búsqueda de información en legislación y discusión de efectos e </a:t>
                      </a:r>
                      <a:r>
                        <a:rPr lang="es-ES_tradnl" sz="1800" kern="1200" dirty="0">
                          <a:solidFill>
                            <a:schemeClr val="dk1"/>
                          </a:solidFill>
                          <a:effectLst/>
                          <a:latin typeface="+mn-lt"/>
                          <a:ea typeface="+mn-ea"/>
                          <a:cs typeface="+mn-cs"/>
                        </a:rPr>
                        <a:t>implicaciones jurídicas. </a:t>
                      </a:r>
                      <a:r>
                        <a:rPr lang="es-MX" sz="1800" kern="1200" dirty="0">
                          <a:solidFill>
                            <a:schemeClr val="dk1"/>
                          </a:solidFill>
                          <a:effectLst/>
                          <a:latin typeface="+mn-lt"/>
                          <a:ea typeface="+mn-ea"/>
                          <a:cs typeface="+mn-cs"/>
                        </a:rPr>
                        <a:t>Profesores y alumnos escuchar, argumentar, búsqueda de información, tomar notas, observar, compartir e intervenir en sesión plenaria.</a:t>
                      </a:r>
                      <a:endParaRPr lang="es-ES" dirty="0"/>
                    </a:p>
                    <a:p>
                      <a:pPr lvl="0"/>
                      <a:endParaRPr lang="es-ES" dirty="0"/>
                    </a:p>
                  </a:txBody>
                  <a:tcPr/>
                </a:tc>
                <a:extLst>
                  <a:ext uri="{0D108BD9-81ED-4DB2-BD59-A6C34878D82A}">
                    <a16:rowId xmlns:a16="http://schemas.microsoft.com/office/drawing/2014/main" xmlns="" val="10001"/>
                  </a:ext>
                </a:extLst>
              </a:tr>
              <a:tr h="837026">
                <a:tc>
                  <a:txBody>
                    <a:bodyPr/>
                    <a:lstStyle/>
                    <a:p>
                      <a:r>
                        <a:rPr lang="es-MX" sz="1800" b="1" kern="1200" dirty="0">
                          <a:solidFill>
                            <a:schemeClr val="dk1"/>
                          </a:solidFill>
                          <a:effectLst/>
                          <a:latin typeface="+mn-lt"/>
                          <a:ea typeface="+mn-ea"/>
                          <a:cs typeface="+mn-cs"/>
                        </a:rPr>
                        <a:t>Cierre de la actividad:</a:t>
                      </a:r>
                    </a:p>
                  </a:txBody>
                  <a:tcPr/>
                </a:tc>
                <a:tc>
                  <a:txBody>
                    <a:bodyPr/>
                    <a:lstStyle/>
                    <a:p>
                      <a:r>
                        <a:rPr lang="es-MX" sz="1800" kern="1200" dirty="0">
                          <a:solidFill>
                            <a:schemeClr val="dk1"/>
                          </a:solidFill>
                          <a:effectLst/>
                          <a:latin typeface="+mn-lt"/>
                          <a:ea typeface="+mn-ea"/>
                          <a:cs typeface="+mn-cs"/>
                        </a:rPr>
                        <a:t>Conclusiones individuales y grupales. </a:t>
                      </a:r>
                      <a:endParaRPr lang="es-ES"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53071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9252" y="345141"/>
            <a:ext cx="6665495" cy="797859"/>
          </a:xfrm>
        </p:spPr>
        <p:txBody>
          <a:bodyPr/>
          <a:lstStyle/>
          <a:p>
            <a:r>
              <a:rPr lang="es-ES" sz="3600" dirty="0"/>
              <a:t>Clase Disciplinaria (Derecho)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31745259"/>
              </p:ext>
            </p:extLst>
          </p:nvPr>
        </p:nvGraphicFramePr>
        <p:xfrm>
          <a:off x="349481" y="1862254"/>
          <a:ext cx="8471133" cy="4041202"/>
        </p:xfrm>
        <a:graphic>
          <a:graphicData uri="http://schemas.openxmlformats.org/drawingml/2006/table">
            <a:tbl>
              <a:tblPr firstRow="1" bandRow="1">
                <a:tableStyleId>{5C22544A-7EE6-4342-B048-85BDC9FD1C3A}</a:tableStyleId>
              </a:tblPr>
              <a:tblGrid>
                <a:gridCol w="1948551">
                  <a:extLst>
                    <a:ext uri="{9D8B030D-6E8A-4147-A177-3AD203B41FA5}">
                      <a16:colId xmlns:a16="http://schemas.microsoft.com/office/drawing/2014/main" xmlns="" val="20000"/>
                    </a:ext>
                  </a:extLst>
                </a:gridCol>
                <a:gridCol w="6522582">
                  <a:extLst>
                    <a:ext uri="{9D8B030D-6E8A-4147-A177-3AD203B41FA5}">
                      <a16:colId xmlns:a16="http://schemas.microsoft.com/office/drawing/2014/main" xmlns="" val="20001"/>
                    </a:ext>
                  </a:extLst>
                </a:gridCol>
              </a:tblGrid>
              <a:tr h="468351">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8370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Evidencias de aprendizaje/productos</a:t>
                      </a:r>
                      <a:endParaRPr lang="es-MX" dirty="0"/>
                    </a:p>
                    <a:p>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Toma de fotografías, así como </a:t>
                      </a:r>
                      <a:r>
                        <a:rPr lang="es-ES_tradnl" sz="1800" kern="1200" dirty="0">
                          <a:solidFill>
                            <a:schemeClr val="dk1"/>
                          </a:solidFill>
                          <a:effectLst/>
                          <a:latin typeface="+mn-lt"/>
                          <a:ea typeface="+mn-ea"/>
                          <a:cs typeface="+mn-cs"/>
                        </a:rPr>
                        <a:t>anotación</a:t>
                      </a:r>
                      <a:r>
                        <a:rPr lang="es-MX" sz="1800" kern="1200" dirty="0">
                          <a:solidFill>
                            <a:schemeClr val="dk1"/>
                          </a:solidFill>
                          <a:effectLst/>
                          <a:latin typeface="+mn-lt"/>
                          <a:ea typeface="+mn-ea"/>
                          <a:cs typeface="+mn-cs"/>
                        </a:rPr>
                        <a:t> de conclusiones.</a:t>
                      </a:r>
                      <a:endParaRPr lang="es-ES" dirty="0"/>
                    </a:p>
                    <a:p>
                      <a:endParaRPr lang="es-ES" dirty="0"/>
                    </a:p>
                  </a:txBody>
                  <a:tcPr/>
                </a:tc>
                <a:extLst>
                  <a:ext uri="{0D108BD9-81ED-4DB2-BD59-A6C34878D82A}">
                    <a16:rowId xmlns:a16="http://schemas.microsoft.com/office/drawing/2014/main" xmlns="" val="10001"/>
                  </a:ext>
                </a:extLst>
              </a:tr>
              <a:tr h="686915">
                <a:tc>
                  <a:txBody>
                    <a:bodyPr/>
                    <a:lstStyle/>
                    <a:p>
                      <a:r>
                        <a:rPr lang="es-MX" sz="1800" b="1" kern="1200" dirty="0">
                          <a:solidFill>
                            <a:schemeClr val="dk1"/>
                          </a:solidFill>
                          <a:effectLst/>
                          <a:latin typeface="+mn-lt"/>
                          <a:ea typeface="+mn-ea"/>
                          <a:cs typeface="+mn-cs"/>
                        </a:rPr>
                        <a:t>Recursos</a:t>
                      </a:r>
                      <a:endParaRPr lang="es-MX"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Salón de clase, equipo de cómputo, proyector, pantalla, páginas de internet, mesas de trabajo, pizarrón blanco, plumones, lista de cotejo del contenido de la clase, códigos y leyes, texto del curso escolar, cuadernos, plumas, marca textos, etc.</a:t>
                      </a:r>
                      <a:endParaRPr lang="es-ES" dirty="0"/>
                    </a:p>
                    <a:p>
                      <a:endParaRPr lang="es-ES" dirty="0"/>
                    </a:p>
                  </a:txBody>
                  <a:tcPr/>
                </a:tc>
                <a:extLst>
                  <a:ext uri="{0D108BD9-81ED-4DB2-BD59-A6C34878D82A}">
                    <a16:rowId xmlns:a16="http://schemas.microsoft.com/office/drawing/2014/main" xmlns="" val="10002"/>
                  </a:ext>
                </a:extLst>
              </a:tr>
              <a:tr h="646771">
                <a:tc>
                  <a:txBody>
                    <a:bodyPr/>
                    <a:lstStyle/>
                    <a:p>
                      <a:r>
                        <a:rPr lang="es-MX" b="1" dirty="0"/>
                        <a:t>Evaluación</a:t>
                      </a:r>
                    </a:p>
                  </a:txBody>
                  <a:tcPr/>
                </a:tc>
                <a:tc>
                  <a:txBody>
                    <a:bodyPr/>
                    <a:lstStyle/>
                    <a:p>
                      <a:r>
                        <a:rPr lang="es-MX" sz="1800" kern="1200" dirty="0">
                          <a:solidFill>
                            <a:schemeClr val="dk1"/>
                          </a:solidFill>
                          <a:effectLst/>
                          <a:latin typeface="+mn-lt"/>
                          <a:ea typeface="+mn-ea"/>
                          <a:cs typeface="+mn-cs"/>
                        </a:rPr>
                        <a:t>Evaluar el comportamiento, la participación, la actitud, durante el desarrollo de la sesión.</a:t>
                      </a:r>
                      <a:endParaRPr lang="es-ES" dirty="0"/>
                    </a:p>
                  </a:txBody>
                  <a:tcPr/>
                </a:tc>
                <a:extLst>
                  <a:ext uri="{0D108BD9-81ED-4DB2-BD59-A6C34878D82A}">
                    <a16:rowId xmlns:a16="http://schemas.microsoft.com/office/drawing/2014/main" xmlns="" val="10003"/>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808114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3784" y="1853248"/>
            <a:ext cx="7055380" cy="1400530"/>
          </a:xfrm>
        </p:spPr>
        <p:txBody>
          <a:bodyPr/>
          <a:lstStyle/>
          <a:p>
            <a:r>
              <a:rPr lang="es-MX" dirty="0"/>
              <a:t>CLASE DISCIPLINARIA</a:t>
            </a:r>
            <a:br>
              <a:rPr lang="es-MX" dirty="0"/>
            </a:br>
            <a:r>
              <a:rPr lang="es-MX" dirty="0"/>
              <a:t>ASIGNATURA: BIOLOGÍA</a:t>
            </a:r>
          </a:p>
        </p:txBody>
      </p:sp>
    </p:spTree>
    <p:extLst>
      <p:ext uri="{BB962C8B-B14F-4D97-AF65-F5344CB8AC3E}">
        <p14:creationId xmlns:p14="http://schemas.microsoft.com/office/powerpoint/2010/main" val="33335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81307" y="780585"/>
            <a:ext cx="7949232" cy="1148576"/>
          </a:xfrm>
        </p:spPr>
        <p:txBody>
          <a:bodyPr/>
          <a:lstStyle/>
          <a:p>
            <a:r>
              <a:rPr lang="es-ES" dirty="0"/>
              <a:t>Objetivo General</a:t>
            </a:r>
          </a:p>
        </p:txBody>
      </p:sp>
      <p:sp>
        <p:nvSpPr>
          <p:cNvPr id="3" name="Subtítulo 2"/>
          <p:cNvSpPr>
            <a:spLocks noGrp="1"/>
          </p:cNvSpPr>
          <p:nvPr>
            <p:ph type="subTitle" idx="1"/>
          </p:nvPr>
        </p:nvSpPr>
        <p:spPr>
          <a:xfrm>
            <a:off x="457199" y="2598234"/>
            <a:ext cx="8228013" cy="2843561"/>
          </a:xfrm>
        </p:spPr>
        <p:txBody>
          <a:bodyPr>
            <a:normAutofit/>
          </a:bodyPr>
          <a:lstStyle/>
          <a:p>
            <a:r>
              <a:rPr lang="es-ES" sz="2400" dirty="0"/>
              <a:t>Desarrollar una campaña de prevención del alcoholismo al interior del colegio con la finalidad de proporcionar información a los estudiantes sobre los riesgos del consumo de alcohol.</a:t>
            </a:r>
          </a:p>
          <a:p>
            <a:endParaRPr lang="es-ES" sz="24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357126" cy="1798048"/>
          </a:xfrm>
          <a:prstGeom prst="rect">
            <a:avLst/>
          </a:prstGeom>
        </p:spPr>
      </p:pic>
    </p:spTree>
    <p:extLst>
      <p:ext uri="{BB962C8B-B14F-4D97-AF65-F5344CB8AC3E}">
        <p14:creationId xmlns:p14="http://schemas.microsoft.com/office/powerpoint/2010/main" val="1440277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5347" y="345141"/>
            <a:ext cx="6906128" cy="930206"/>
          </a:xfrm>
        </p:spPr>
        <p:txBody>
          <a:bodyPr/>
          <a:lstStyle/>
          <a:p>
            <a:r>
              <a:rPr lang="es-ES" sz="3600" dirty="0"/>
              <a:t>Clase Disciplinaria (Biología)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82846955"/>
              </p:ext>
            </p:extLst>
          </p:nvPr>
        </p:nvGraphicFramePr>
        <p:xfrm>
          <a:off x="445734" y="1428044"/>
          <a:ext cx="8471133" cy="4964698"/>
        </p:xfrm>
        <a:graphic>
          <a:graphicData uri="http://schemas.openxmlformats.org/drawingml/2006/table">
            <a:tbl>
              <a:tblPr firstRow="1" bandRow="1">
                <a:tableStyleId>{5C22544A-7EE6-4342-B048-85BDC9FD1C3A}</a:tableStyleId>
              </a:tblPr>
              <a:tblGrid>
                <a:gridCol w="1840266">
                  <a:extLst>
                    <a:ext uri="{9D8B030D-6E8A-4147-A177-3AD203B41FA5}">
                      <a16:colId xmlns:a16="http://schemas.microsoft.com/office/drawing/2014/main" xmlns="" val="20000"/>
                    </a:ext>
                  </a:extLst>
                </a:gridCol>
                <a:gridCol w="6630867">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Nombre de</a:t>
                      </a:r>
                      <a:r>
                        <a:rPr lang="es-ES" b="1" baseline="0" dirty="0"/>
                        <a:t> la actividad:</a:t>
                      </a: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Revisión de avances.</a:t>
                      </a: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Objetivo:</a:t>
                      </a:r>
                    </a:p>
                  </a:txBody>
                  <a:tcPr/>
                </a:tc>
                <a:tc>
                  <a:txBody>
                    <a:bodyPr/>
                    <a:lstStyle/>
                    <a:p>
                      <a:pPr lvl="0"/>
                      <a:r>
                        <a:rPr lang="es-MX" sz="1800" kern="1200" dirty="0">
                          <a:solidFill>
                            <a:schemeClr val="dk1"/>
                          </a:solidFill>
                          <a:effectLst/>
                          <a:latin typeface="+mn-lt"/>
                          <a:ea typeface="+mn-ea"/>
                          <a:cs typeface="+mn-cs"/>
                        </a:rPr>
                        <a:t>Dar retroalimentación respecto a la información recabada en los primeros trabajos, así como corregir errores en cada uno de los guiones.</a:t>
                      </a:r>
                    </a:p>
                    <a:p>
                      <a:pPr lvl="0"/>
                      <a:r>
                        <a:rPr lang="es-MX" sz="1800" kern="1200" dirty="0">
                          <a:solidFill>
                            <a:schemeClr val="dk1"/>
                          </a:solidFill>
                          <a:effectLst/>
                          <a:latin typeface="+mn-lt"/>
                          <a:ea typeface="+mn-ea"/>
                          <a:cs typeface="+mn-cs"/>
                        </a:rPr>
                        <a:t>Resolución de dudas con respecto a la parte biológica del </a:t>
                      </a:r>
                      <a:r>
                        <a:rPr lang="es-MX" sz="1800" kern="1200" dirty="0" err="1">
                          <a:solidFill>
                            <a:schemeClr val="dk1"/>
                          </a:solidFill>
                          <a:effectLst/>
                          <a:latin typeface="+mn-lt"/>
                          <a:ea typeface="+mn-ea"/>
                          <a:cs typeface="+mn-cs"/>
                        </a:rPr>
                        <a:t>guión</a:t>
                      </a:r>
                      <a:endParaRPr lang="es-MX" sz="1800" kern="1200" dirty="0">
                        <a:solidFill>
                          <a:schemeClr val="dk1"/>
                        </a:solidFill>
                        <a:effectLst/>
                        <a:latin typeface="+mn-lt"/>
                        <a:ea typeface="+mn-ea"/>
                        <a:cs typeface="+mn-cs"/>
                      </a:endParaRPr>
                    </a:p>
                    <a:p>
                      <a:pPr lvl="0"/>
                      <a:r>
                        <a:rPr lang="es-MX" sz="1800" kern="1200" dirty="0">
                          <a:solidFill>
                            <a:schemeClr val="dk1"/>
                          </a:solidFill>
                          <a:effectLst/>
                          <a:latin typeface="+mn-lt"/>
                          <a:ea typeface="+mn-ea"/>
                          <a:cs typeface="+mn-cs"/>
                        </a:rPr>
                        <a:t>Compartir con los estudiantes sus experiencias hasta el momento en el desarrollo del proyecto, expectativas y alcances.</a:t>
                      </a:r>
                    </a:p>
                    <a:p>
                      <a:r>
                        <a:rPr lang="es-MX" sz="1800" kern="1200" dirty="0">
                          <a:solidFill>
                            <a:schemeClr val="dk1"/>
                          </a:solidFill>
                          <a:effectLst/>
                          <a:latin typeface="+mn-lt"/>
                          <a:ea typeface="+mn-ea"/>
                          <a:cs typeface="+mn-cs"/>
                        </a:rPr>
                        <a:t>Conocer los avances en la filmación de los videos.</a:t>
                      </a:r>
                      <a:endParaRPr lang="es-E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extLst>
                  <a:ext uri="{0D108BD9-81ED-4DB2-BD59-A6C34878D82A}">
                    <a16:rowId xmlns:a16="http://schemas.microsoft.com/office/drawing/2014/main" xmlns="" val="10002"/>
                  </a:ext>
                </a:extLst>
              </a:tr>
              <a:tr h="284357">
                <a:tc>
                  <a:txBody>
                    <a:bodyPr/>
                    <a:lstStyle/>
                    <a:p>
                      <a:r>
                        <a:rPr lang="es-MX" b="1" dirty="0"/>
                        <a:t>Grado:</a:t>
                      </a:r>
                    </a:p>
                  </a:txBody>
                  <a:tcPr/>
                </a:tc>
                <a:tc>
                  <a:txBody>
                    <a:bodyPr/>
                    <a:lstStyle/>
                    <a:p>
                      <a:r>
                        <a:rPr lang="es-ES" dirty="0"/>
                        <a:t>6º </a:t>
                      </a:r>
                    </a:p>
                  </a:txBody>
                  <a:tcPr/>
                </a:tc>
                <a:extLst>
                  <a:ext uri="{0D108BD9-81ED-4DB2-BD59-A6C34878D82A}">
                    <a16:rowId xmlns:a16="http://schemas.microsoft.com/office/drawing/2014/main" xmlns="" val="10003"/>
                  </a:ext>
                </a:extLst>
              </a:tr>
              <a:tr h="284357">
                <a:tc>
                  <a:txBody>
                    <a:bodyPr/>
                    <a:lstStyle/>
                    <a:p>
                      <a:r>
                        <a:rPr lang="es-MX" b="1" dirty="0"/>
                        <a:t>Fecha de aplicación: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a:t>18/Feb/2019</a:t>
                      </a:r>
                    </a:p>
                    <a:p>
                      <a:endParaRPr lang="es-ES" dirty="0"/>
                    </a:p>
                  </a:txBody>
                  <a:tcPr/>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621347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5504" y="345141"/>
            <a:ext cx="6749717" cy="737701"/>
          </a:xfrm>
        </p:spPr>
        <p:txBody>
          <a:bodyPr/>
          <a:lstStyle/>
          <a:p>
            <a:r>
              <a:rPr lang="es-ES" sz="3600" dirty="0"/>
              <a:t>Clase Disciplinaria (Biología)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90253167"/>
              </p:ext>
            </p:extLst>
          </p:nvPr>
        </p:nvGraphicFramePr>
        <p:xfrm>
          <a:off x="349481" y="2107581"/>
          <a:ext cx="8471133" cy="3410218"/>
        </p:xfrm>
        <a:graphic>
          <a:graphicData uri="http://schemas.openxmlformats.org/drawingml/2006/table">
            <a:tbl>
              <a:tblPr firstRow="1" bandRow="1">
                <a:tableStyleId>{5C22544A-7EE6-4342-B048-85BDC9FD1C3A}</a:tableStyleId>
              </a:tblPr>
              <a:tblGrid>
                <a:gridCol w="3085095">
                  <a:extLst>
                    <a:ext uri="{9D8B030D-6E8A-4147-A177-3AD203B41FA5}">
                      <a16:colId xmlns:a16="http://schemas.microsoft.com/office/drawing/2014/main" xmlns="" val="20000"/>
                    </a:ext>
                  </a:extLst>
                </a:gridCol>
                <a:gridCol w="5386038">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Asignatura que imparte:</a:t>
                      </a: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Temas Selectos de Biología</a:t>
                      </a:r>
                      <a:endParaRPr lang="es-ES"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Fuentes de Apoyo:</a:t>
                      </a:r>
                    </a:p>
                  </a:txBody>
                  <a:tcPr/>
                </a:tc>
                <a:tc>
                  <a:txBody>
                    <a:bodyPr/>
                    <a:lstStyle/>
                    <a:p>
                      <a:r>
                        <a:rPr lang="es-MX" sz="1800" kern="1200" dirty="0" err="1">
                          <a:solidFill>
                            <a:schemeClr val="dk1"/>
                          </a:solidFill>
                          <a:effectLst/>
                          <a:latin typeface="+mn-lt"/>
                          <a:ea typeface="+mn-ea"/>
                          <a:cs typeface="+mn-cs"/>
                        </a:rPr>
                        <a:t>Ondarza</a:t>
                      </a:r>
                      <a:r>
                        <a:rPr lang="es-MX" sz="1800" kern="1200" dirty="0">
                          <a:solidFill>
                            <a:schemeClr val="dk1"/>
                          </a:solidFill>
                          <a:effectLst/>
                          <a:latin typeface="+mn-lt"/>
                          <a:ea typeface="+mn-ea"/>
                          <a:cs typeface="+mn-cs"/>
                        </a:rPr>
                        <a:t>, R. N. 2017. Biología Moderna. Trillas</a:t>
                      </a:r>
                    </a:p>
                    <a:p>
                      <a:r>
                        <a:rPr lang="es-MX" sz="1800" kern="1200" dirty="0">
                          <a:solidFill>
                            <a:schemeClr val="dk1"/>
                          </a:solidFill>
                          <a:effectLst/>
                          <a:latin typeface="+mn-lt"/>
                          <a:ea typeface="+mn-ea"/>
                          <a:cs typeface="+mn-cs"/>
                        </a:rPr>
                        <a:t> </a:t>
                      </a:r>
                    </a:p>
                    <a:p>
                      <a:r>
                        <a:rPr lang="es-MX" sz="1800" kern="1200" dirty="0">
                          <a:solidFill>
                            <a:schemeClr val="dk1"/>
                          </a:solidFill>
                          <a:effectLst/>
                          <a:latin typeface="+mn-lt"/>
                          <a:ea typeface="+mn-ea"/>
                          <a:cs typeface="+mn-cs"/>
                        </a:rPr>
                        <a:t>Métodos de Investigación sobre daños en la población relacionados con el alcohol. Recuperado de http://scielo.isciii.es/scielo.php?script=sci_arttext&amp;pid=S1135-57272014000400003</a:t>
                      </a:r>
                      <a:endParaRPr lang="es-E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105758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12" y="345141"/>
            <a:ext cx="9032488" cy="1428044"/>
          </a:xfrm>
        </p:spPr>
        <p:txBody>
          <a:bodyPr/>
          <a:lstStyle/>
          <a:p>
            <a:r>
              <a:rPr lang="es-ES" sz="3600" dirty="0"/>
              <a:t>Secuencias Didácticas por Materia</a:t>
            </a:r>
            <a:br>
              <a:rPr lang="es-ES" sz="3600" dirty="0"/>
            </a:br>
            <a:r>
              <a:rPr lang="es-ES" sz="3600" dirty="0"/>
              <a:t>de la Clase Disciplinaria (Biología)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48536003"/>
              </p:ext>
            </p:extLst>
          </p:nvPr>
        </p:nvGraphicFramePr>
        <p:xfrm>
          <a:off x="349481" y="1851103"/>
          <a:ext cx="8471133" cy="1694474"/>
        </p:xfrm>
        <a:graphic>
          <a:graphicData uri="http://schemas.openxmlformats.org/drawingml/2006/table">
            <a:tbl>
              <a:tblPr firstRow="1" bandRow="1">
                <a:tableStyleId>{5C22544A-7EE6-4342-B048-85BDC9FD1C3A}</a:tableStyleId>
              </a:tblPr>
              <a:tblGrid>
                <a:gridCol w="1691192">
                  <a:extLst>
                    <a:ext uri="{9D8B030D-6E8A-4147-A177-3AD203B41FA5}">
                      <a16:colId xmlns:a16="http://schemas.microsoft.com/office/drawing/2014/main" xmlns="" val="20000"/>
                    </a:ext>
                  </a:extLst>
                </a:gridCol>
                <a:gridCol w="6779941">
                  <a:extLst>
                    <a:ext uri="{9D8B030D-6E8A-4147-A177-3AD203B41FA5}">
                      <a16:colId xmlns:a16="http://schemas.microsoft.com/office/drawing/2014/main" xmlns="" val="20001"/>
                    </a:ext>
                  </a:extLst>
                </a:gridCol>
              </a:tblGrid>
              <a:tr h="468351">
                <a:tc gridSpan="2">
                  <a:txBody>
                    <a:bodyPr/>
                    <a:lstStyle/>
                    <a:p>
                      <a:pPr algn="ctr"/>
                      <a:r>
                        <a:rPr lang="es-MX" sz="1800" b="1" kern="1200" dirty="0">
                          <a:solidFill>
                            <a:schemeClr val="lt1"/>
                          </a:solidFill>
                          <a:effectLst/>
                          <a:latin typeface="+mn-lt"/>
                          <a:ea typeface="+mn-ea"/>
                          <a:cs typeface="+mn-cs"/>
                        </a:rPr>
                        <a:t>Actividad de enseñanza</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1226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Problema/</a:t>
                      </a:r>
                    </a:p>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situación detonador(a)</a:t>
                      </a:r>
                      <a:endParaRPr lang="es-ES" b="1" dirty="0"/>
                    </a:p>
                  </a:txBody>
                  <a:tcPr/>
                </a:tc>
                <a:tc>
                  <a:txBody>
                    <a:bodyPr/>
                    <a:lstStyle/>
                    <a:p>
                      <a:r>
                        <a:rPr lang="es-MX" sz="1800" kern="1200" dirty="0">
                          <a:solidFill>
                            <a:schemeClr val="dk1"/>
                          </a:solidFill>
                          <a:effectLst/>
                          <a:latin typeface="+mn-lt"/>
                          <a:ea typeface="+mn-ea"/>
                          <a:cs typeface="+mn-cs"/>
                        </a:rPr>
                        <a:t>¿Podemos mejorar el guión y por tanto el video conforme al guión? ¿Qué elementos requieres? ¿Qué conocimientos te parecen necesarios para enriquecer el contenido del video en cuanto a aspectos biológicos se refiere? .</a:t>
                      </a:r>
                      <a:endParaRPr lang="es-ES" b="1"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926198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8958" y="345141"/>
            <a:ext cx="7026442" cy="1428044"/>
          </a:xfrm>
        </p:spPr>
        <p:txBody>
          <a:bodyPr/>
          <a:lstStyle/>
          <a:p>
            <a:r>
              <a:rPr lang="es-ES" sz="3600" dirty="0"/>
              <a:t>Clase Disciplinaria (Biología)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98430874"/>
              </p:ext>
            </p:extLst>
          </p:nvPr>
        </p:nvGraphicFramePr>
        <p:xfrm>
          <a:off x="349481" y="1428044"/>
          <a:ext cx="8471133" cy="4753031"/>
        </p:xfrm>
        <a:graphic>
          <a:graphicData uri="http://schemas.openxmlformats.org/drawingml/2006/table">
            <a:tbl>
              <a:tblPr firstRow="1" bandRow="1">
                <a:tableStyleId>{5C22544A-7EE6-4342-B048-85BDC9FD1C3A}</a:tableStyleId>
              </a:tblPr>
              <a:tblGrid>
                <a:gridCol w="2259904">
                  <a:extLst>
                    <a:ext uri="{9D8B030D-6E8A-4147-A177-3AD203B41FA5}">
                      <a16:colId xmlns:a16="http://schemas.microsoft.com/office/drawing/2014/main" xmlns="" val="20000"/>
                    </a:ext>
                  </a:extLst>
                </a:gridCol>
                <a:gridCol w="6211229">
                  <a:extLst>
                    <a:ext uri="{9D8B030D-6E8A-4147-A177-3AD203B41FA5}">
                      <a16:colId xmlns:a16="http://schemas.microsoft.com/office/drawing/2014/main" xmlns="" val="20001"/>
                    </a:ext>
                  </a:extLst>
                </a:gridCol>
              </a:tblGrid>
              <a:tr h="468351">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1290020">
                <a:tc>
                  <a:txBody>
                    <a:bodyPr/>
                    <a:lstStyle/>
                    <a:p>
                      <a:r>
                        <a:rPr lang="es-ES" b="1" dirty="0"/>
                        <a:t>Apertura de la actividad:</a:t>
                      </a:r>
                    </a:p>
                  </a:txBody>
                  <a:tcPr/>
                </a:tc>
                <a:tc>
                  <a:txBody>
                    <a:bodyPr/>
                    <a:lstStyle/>
                    <a:p>
                      <a:r>
                        <a:rPr lang="es-MX" sz="1800" kern="1200" dirty="0">
                          <a:solidFill>
                            <a:schemeClr val="dk1"/>
                          </a:solidFill>
                          <a:effectLst/>
                          <a:latin typeface="+mn-lt"/>
                          <a:ea typeface="+mn-ea"/>
                          <a:cs typeface="+mn-cs"/>
                        </a:rPr>
                        <a:t>Bienvenida. Retroalimentación a los equipos acerca de los contenidos de la investigación y del guión y corregir errores.</a:t>
                      </a:r>
                    </a:p>
                    <a:p>
                      <a:r>
                        <a:rPr lang="es-MX" sz="1800" kern="1200" dirty="0">
                          <a:solidFill>
                            <a:schemeClr val="dk1"/>
                          </a:solidFill>
                          <a:effectLst/>
                          <a:latin typeface="+mn-lt"/>
                          <a:ea typeface="+mn-ea"/>
                          <a:cs typeface="+mn-cs"/>
                        </a:rPr>
                        <a:t>Pautas para la presente sesión.</a:t>
                      </a:r>
                      <a:endParaRPr lang="es-ES" b="1" dirty="0"/>
                    </a:p>
                  </a:txBody>
                  <a:tcPr/>
                </a:tc>
                <a:extLst>
                  <a:ext uri="{0D108BD9-81ED-4DB2-BD59-A6C34878D82A}">
                    <a16:rowId xmlns:a16="http://schemas.microsoft.com/office/drawing/2014/main" xmlns="" val="10001"/>
                  </a:ext>
                </a:extLst>
              </a:tr>
              <a:tr h="982980">
                <a:tc>
                  <a:txBody>
                    <a:bodyPr/>
                    <a:lstStyle/>
                    <a:p>
                      <a:r>
                        <a:rPr lang="es-ES" b="1" dirty="0"/>
                        <a:t>Desarrollo de la Actividad: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Instalar mesa de diálogo, planteamiento de situaciones problemáticas, anotar en el pizarrón palabras clave o temas para profundizar</a:t>
                      </a:r>
                      <a:r>
                        <a:rPr lang="es-ES_tradnl" sz="1800" kern="1200" dirty="0">
                          <a:solidFill>
                            <a:schemeClr val="dk1"/>
                          </a:solidFill>
                          <a:effectLst/>
                          <a:latin typeface="+mn-lt"/>
                          <a:ea typeface="+mn-ea"/>
                          <a:cs typeface="+mn-cs"/>
                        </a:rPr>
                        <a:t>. </a:t>
                      </a:r>
                      <a:r>
                        <a:rPr lang="es-MX" sz="1800" kern="1200" dirty="0">
                          <a:solidFill>
                            <a:schemeClr val="dk1"/>
                          </a:solidFill>
                          <a:effectLst/>
                          <a:latin typeface="+mn-lt"/>
                          <a:ea typeface="+mn-ea"/>
                          <a:cs typeface="+mn-cs"/>
                        </a:rPr>
                        <a:t>Profesora y alumnos escuchar, argumentar, búsqueda de información, tomar notas, observar, compartir e intervenir en sesión plenaria.</a:t>
                      </a:r>
                    </a:p>
                    <a:p>
                      <a:endParaRPr lang="es-ES" b="1" dirty="0"/>
                    </a:p>
                  </a:txBody>
                  <a:tcPr/>
                </a:tc>
                <a:extLst>
                  <a:ext uri="{0D108BD9-81ED-4DB2-BD59-A6C34878D82A}">
                    <a16:rowId xmlns:a16="http://schemas.microsoft.com/office/drawing/2014/main" xmlns="" val="10002"/>
                  </a:ext>
                </a:extLst>
              </a:tr>
              <a:tr h="982980">
                <a:tc>
                  <a:txBody>
                    <a:bodyPr/>
                    <a:lstStyle/>
                    <a:p>
                      <a:r>
                        <a:rPr lang="es-ES" b="1" dirty="0"/>
                        <a:t>Cierre de la actividad:</a:t>
                      </a:r>
                    </a:p>
                  </a:txBody>
                  <a:tcPr/>
                </a:tc>
                <a:tc>
                  <a:txBody>
                    <a:bodyPr/>
                    <a:lstStyle/>
                    <a:p>
                      <a:r>
                        <a:rPr lang="es-MX" sz="1800" kern="1200" dirty="0">
                          <a:solidFill>
                            <a:schemeClr val="dk1"/>
                          </a:solidFill>
                          <a:effectLst/>
                          <a:latin typeface="+mn-lt"/>
                          <a:ea typeface="+mn-ea"/>
                          <a:cs typeface="+mn-cs"/>
                        </a:rPr>
                        <a:t>Conclusiones individuales y grupales</a:t>
                      </a:r>
                      <a:endParaRPr lang="es-ES" b="1" dirty="0"/>
                    </a:p>
                  </a:txBody>
                  <a:tcPr/>
                </a:tc>
                <a:extLst>
                  <a:ext uri="{0D108BD9-81ED-4DB2-BD59-A6C34878D82A}">
                    <a16:rowId xmlns:a16="http://schemas.microsoft.com/office/drawing/2014/main" xmlns="" val="10003"/>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418124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8010" y="345141"/>
            <a:ext cx="6966285" cy="1428044"/>
          </a:xfrm>
        </p:spPr>
        <p:txBody>
          <a:bodyPr/>
          <a:lstStyle/>
          <a:p>
            <a:r>
              <a:rPr lang="es-ES" sz="3600" dirty="0"/>
              <a:t>Clase Disciplinaria (Biología)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97709488"/>
              </p:ext>
            </p:extLst>
          </p:nvPr>
        </p:nvGraphicFramePr>
        <p:xfrm>
          <a:off x="349481" y="1851103"/>
          <a:ext cx="8471133" cy="3157514"/>
        </p:xfrm>
        <a:graphic>
          <a:graphicData uri="http://schemas.openxmlformats.org/drawingml/2006/table">
            <a:tbl>
              <a:tblPr firstRow="1" bandRow="1">
                <a:tableStyleId>{5C22544A-7EE6-4342-B048-85BDC9FD1C3A}</a:tableStyleId>
              </a:tblPr>
              <a:tblGrid>
                <a:gridCol w="1691192">
                  <a:extLst>
                    <a:ext uri="{9D8B030D-6E8A-4147-A177-3AD203B41FA5}">
                      <a16:colId xmlns:a16="http://schemas.microsoft.com/office/drawing/2014/main" xmlns="" val="20000"/>
                    </a:ext>
                  </a:extLst>
                </a:gridCol>
                <a:gridCol w="6779941">
                  <a:extLst>
                    <a:ext uri="{9D8B030D-6E8A-4147-A177-3AD203B41FA5}">
                      <a16:colId xmlns:a16="http://schemas.microsoft.com/office/drawing/2014/main" xmlns="" val="20001"/>
                    </a:ext>
                  </a:extLst>
                </a:gridCol>
              </a:tblGrid>
              <a:tr h="468351">
                <a:tc gridSpan="2">
                  <a:txBody>
                    <a:bodyPr/>
                    <a:lstStyle/>
                    <a:p>
                      <a:pPr algn="ctr"/>
                      <a:r>
                        <a:rPr lang="es-MX" sz="1800" b="1" kern="1200" dirty="0">
                          <a:solidFill>
                            <a:schemeClr val="lt1"/>
                          </a:solidFill>
                          <a:effectLst/>
                          <a:latin typeface="+mn-lt"/>
                          <a:ea typeface="+mn-ea"/>
                          <a:cs typeface="+mn-cs"/>
                        </a:rPr>
                        <a:t>Actividad de enseñanza</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69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Evidencias de aprendizaje/</a:t>
                      </a:r>
                    </a:p>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producto</a:t>
                      </a:r>
                      <a:r>
                        <a:rPr lang="es-ES" sz="1800" b="1" kern="1200" dirty="0">
                          <a:solidFill>
                            <a:schemeClr val="dk1"/>
                          </a:solidFill>
                          <a:effectLst/>
                          <a:latin typeface="+mn-lt"/>
                          <a:ea typeface="+mn-ea"/>
                          <a:cs typeface="+mn-cs"/>
                        </a:rPr>
                        <a:t>s</a:t>
                      </a:r>
                      <a:endParaRPr lang="es-E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Toma de notas, libreta con sugerencias, aportaciones, conclusiones.</a:t>
                      </a:r>
                      <a:endParaRPr lang="es-ES" b="1" dirty="0"/>
                    </a:p>
                    <a:p>
                      <a:endParaRPr lang="es-ES" b="1" dirty="0"/>
                    </a:p>
                  </a:txBody>
                  <a:tcPr/>
                </a:tc>
                <a:extLst>
                  <a:ext uri="{0D108BD9-81ED-4DB2-BD59-A6C34878D82A}">
                    <a16:rowId xmlns:a16="http://schemas.microsoft.com/office/drawing/2014/main" xmlns="" val="10001"/>
                  </a:ext>
                </a:extLst>
              </a:tr>
              <a:tr h="1226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Recursos</a:t>
                      </a:r>
                      <a:endParaRPr lang="es-ES" b="1" dirty="0"/>
                    </a:p>
                  </a:txBody>
                  <a:tcPr/>
                </a:tc>
                <a:tc>
                  <a:txBody>
                    <a:bodyPr/>
                    <a:lstStyle/>
                    <a:p>
                      <a:r>
                        <a:rPr lang="es-MX" sz="1800" kern="1200" dirty="0">
                          <a:solidFill>
                            <a:schemeClr val="dk1"/>
                          </a:solidFill>
                          <a:effectLst/>
                          <a:latin typeface="+mn-lt"/>
                          <a:ea typeface="+mn-ea"/>
                          <a:cs typeface="+mn-cs"/>
                        </a:rPr>
                        <a:t>Salón de clase, equipo de cómputo, proyector, pantalla, páginas de internet, mesas de trabajo, pizarrón blanco, plumones, lista de cotejo del contenido de la clase, cuadernos, plumas, </a:t>
                      </a:r>
                      <a:r>
                        <a:rPr lang="es-MX" sz="1800" kern="1200" dirty="0" err="1">
                          <a:solidFill>
                            <a:schemeClr val="dk1"/>
                          </a:solidFill>
                          <a:effectLst/>
                          <a:latin typeface="+mn-lt"/>
                          <a:ea typeface="+mn-ea"/>
                          <a:cs typeface="+mn-cs"/>
                        </a:rPr>
                        <a:t>marcatextos</a:t>
                      </a:r>
                      <a:r>
                        <a:rPr lang="es-MX" sz="1800" kern="1200" dirty="0">
                          <a:solidFill>
                            <a:schemeClr val="dk1"/>
                          </a:solidFill>
                          <a:effectLst/>
                          <a:latin typeface="+mn-lt"/>
                          <a:ea typeface="+mn-ea"/>
                          <a:cs typeface="+mn-cs"/>
                        </a:rPr>
                        <a:t>, etc.</a:t>
                      </a:r>
                      <a:endParaRPr lang="es-ES" b="1"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958336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855" y="345141"/>
            <a:ext cx="7320188" cy="1428044"/>
          </a:xfrm>
        </p:spPr>
        <p:txBody>
          <a:bodyPr/>
          <a:lstStyle/>
          <a:p>
            <a:r>
              <a:rPr lang="es-ES" sz="3600" dirty="0"/>
              <a:t>Clase Disciplinaria (Biología)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98257438"/>
              </p:ext>
            </p:extLst>
          </p:nvPr>
        </p:nvGraphicFramePr>
        <p:xfrm>
          <a:off x="349481" y="1851103"/>
          <a:ext cx="8471133" cy="1115121"/>
        </p:xfrm>
        <a:graphic>
          <a:graphicData uri="http://schemas.openxmlformats.org/drawingml/2006/table">
            <a:tbl>
              <a:tblPr firstRow="1" bandRow="1">
                <a:tableStyleId>{5C22544A-7EE6-4342-B048-85BDC9FD1C3A}</a:tableStyleId>
              </a:tblPr>
              <a:tblGrid>
                <a:gridCol w="1691192">
                  <a:extLst>
                    <a:ext uri="{9D8B030D-6E8A-4147-A177-3AD203B41FA5}">
                      <a16:colId xmlns:a16="http://schemas.microsoft.com/office/drawing/2014/main" xmlns="" val="20000"/>
                    </a:ext>
                  </a:extLst>
                </a:gridCol>
                <a:gridCol w="6779941">
                  <a:extLst>
                    <a:ext uri="{9D8B030D-6E8A-4147-A177-3AD203B41FA5}">
                      <a16:colId xmlns:a16="http://schemas.microsoft.com/office/drawing/2014/main" xmlns="" val="20001"/>
                    </a:ext>
                  </a:extLst>
                </a:gridCol>
              </a:tblGrid>
              <a:tr h="468351">
                <a:tc gridSpan="2">
                  <a:txBody>
                    <a:bodyPr/>
                    <a:lstStyle/>
                    <a:p>
                      <a:pPr algn="ctr"/>
                      <a:r>
                        <a:rPr lang="es-MX" sz="1800" b="1" kern="1200" dirty="0">
                          <a:solidFill>
                            <a:schemeClr val="lt1"/>
                          </a:solidFill>
                          <a:effectLst/>
                          <a:latin typeface="+mn-lt"/>
                          <a:ea typeface="+mn-ea"/>
                          <a:cs typeface="+mn-cs"/>
                        </a:rPr>
                        <a:t>Actividad de enseñanza</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646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Evaluación</a:t>
                      </a:r>
                      <a:endParaRPr lang="es-ES" b="1" dirty="0"/>
                    </a:p>
                  </a:txBody>
                  <a:tcPr/>
                </a:tc>
                <a:tc>
                  <a:txBody>
                    <a:bodyPr/>
                    <a:lstStyle/>
                    <a:p>
                      <a:r>
                        <a:rPr lang="es-MX" sz="1800" kern="1200" dirty="0">
                          <a:solidFill>
                            <a:schemeClr val="dk1"/>
                          </a:solidFill>
                          <a:effectLst/>
                          <a:latin typeface="+mn-lt"/>
                          <a:ea typeface="+mn-ea"/>
                          <a:cs typeface="+mn-cs"/>
                        </a:rPr>
                        <a:t>Evaluar el comportamiento, la participación, la actitud, durante el desarrollo de la sesión.</a:t>
                      </a:r>
                      <a:endParaRPr lang="es-ES" b="1" dirty="0"/>
                    </a:p>
                  </a:txBody>
                  <a:tcPr/>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761542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541" y="2233392"/>
            <a:ext cx="7055380" cy="1400530"/>
          </a:xfrm>
        </p:spPr>
        <p:txBody>
          <a:bodyPr/>
          <a:lstStyle/>
          <a:p>
            <a:pPr algn="ctr"/>
            <a:r>
              <a:rPr lang="es-MX" dirty="0"/>
              <a:t>CIERRE DEL PROYECTO</a:t>
            </a:r>
            <a:br>
              <a:rPr lang="es-MX" dirty="0"/>
            </a:br>
            <a:r>
              <a:rPr lang="es-MX" dirty="0"/>
              <a:t>CLASE INTERDISCIPLINARIA</a:t>
            </a:r>
          </a:p>
        </p:txBody>
      </p:sp>
    </p:spTree>
    <p:extLst>
      <p:ext uri="{BB962C8B-B14F-4D97-AF65-F5344CB8AC3E}">
        <p14:creationId xmlns:p14="http://schemas.microsoft.com/office/powerpoint/2010/main" val="2629895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662" y="345141"/>
            <a:ext cx="5594685" cy="713638"/>
          </a:xfrm>
        </p:spPr>
        <p:txBody>
          <a:bodyPr/>
          <a:lstStyle/>
          <a:p>
            <a:r>
              <a:rPr lang="es-ES" sz="3600" dirty="0"/>
              <a:t>Clase de Cierre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59753933"/>
              </p:ext>
            </p:extLst>
          </p:nvPr>
        </p:nvGraphicFramePr>
        <p:xfrm>
          <a:off x="349481" y="2107581"/>
          <a:ext cx="8471133" cy="3331986"/>
        </p:xfrm>
        <a:graphic>
          <a:graphicData uri="http://schemas.openxmlformats.org/drawingml/2006/table">
            <a:tbl>
              <a:tblPr firstRow="1" bandRow="1">
                <a:tableStyleId>{5C22544A-7EE6-4342-B048-85BDC9FD1C3A}</a:tableStyleId>
              </a:tblPr>
              <a:tblGrid>
                <a:gridCol w="1683856">
                  <a:extLst>
                    <a:ext uri="{9D8B030D-6E8A-4147-A177-3AD203B41FA5}">
                      <a16:colId xmlns:a16="http://schemas.microsoft.com/office/drawing/2014/main" xmlns="" val="20000"/>
                    </a:ext>
                  </a:extLst>
                </a:gridCol>
                <a:gridCol w="6787277">
                  <a:extLst>
                    <a:ext uri="{9D8B030D-6E8A-4147-A177-3AD203B41FA5}">
                      <a16:colId xmlns:a16="http://schemas.microsoft.com/office/drawing/2014/main" xmlns="" val="20001"/>
                    </a:ext>
                  </a:extLst>
                </a:gridCol>
              </a:tblGrid>
              <a:tr h="484138">
                <a:tc gridSpan="2">
                  <a:txBody>
                    <a:bodyPr/>
                    <a:lstStyle/>
                    <a:p>
                      <a:pPr algn="ctr"/>
                      <a:r>
                        <a:rPr lang="es-MX" sz="1800" b="1" kern="1200" dirty="0">
                          <a:solidFill>
                            <a:schemeClr val="lt1"/>
                          </a:solidFill>
                          <a:effectLst/>
                          <a:latin typeface="+mn-lt"/>
                          <a:ea typeface="+mn-ea"/>
                          <a:cs typeface="+mn-cs"/>
                        </a:rPr>
                        <a:t>NOMBRE DE LA ASIGNATURA: TEMAS SELECTOS DE BIOLOGÍA, ESTADÍSTICA Y PROBABILIDAD Y DERECHO</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Nombre de</a:t>
                      </a:r>
                      <a:r>
                        <a:rPr lang="es-ES" b="1" baseline="0" dirty="0"/>
                        <a:t> la actividad:</a:t>
                      </a: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Revisión de videos.</a:t>
                      </a: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Objetivo:</a:t>
                      </a:r>
                    </a:p>
                  </a:txBody>
                  <a:tcPr/>
                </a:tc>
                <a:tc>
                  <a:txBody>
                    <a:bodyPr/>
                    <a:lstStyle/>
                    <a:p>
                      <a:pPr lvl="0"/>
                      <a:r>
                        <a:rPr lang="es-MX" sz="1800" kern="1200" dirty="0">
                          <a:solidFill>
                            <a:schemeClr val="dk1"/>
                          </a:solidFill>
                          <a:effectLst/>
                          <a:latin typeface="+mn-lt"/>
                          <a:ea typeface="+mn-ea"/>
                          <a:cs typeface="+mn-cs"/>
                        </a:rPr>
                        <a:t>Evaluar los videos realizados con la finalidad de comprobar si cumplen con el objetivo de informar sobre los riesgos del consumo de alcohol.</a:t>
                      </a:r>
                      <a:endParaRPr lang="es-ES" b="1" dirty="0"/>
                    </a:p>
                  </a:txBody>
                  <a:tcPr/>
                </a:tc>
                <a:extLst>
                  <a:ext uri="{0D108BD9-81ED-4DB2-BD59-A6C34878D82A}">
                    <a16:rowId xmlns:a16="http://schemas.microsoft.com/office/drawing/2014/main" xmlns="" val="10002"/>
                  </a:ext>
                </a:extLst>
              </a:tr>
              <a:tr h="568713">
                <a:tc>
                  <a:txBody>
                    <a:bodyPr/>
                    <a:lstStyle/>
                    <a:p>
                      <a:r>
                        <a:rPr lang="es-MX" b="1" dirty="0"/>
                        <a:t>Grado:</a:t>
                      </a:r>
                    </a:p>
                  </a:txBody>
                  <a:tcPr/>
                </a:tc>
                <a:tc>
                  <a:txBody>
                    <a:bodyPr/>
                    <a:lstStyle/>
                    <a:p>
                      <a:r>
                        <a:rPr lang="es-ES" dirty="0"/>
                        <a:t>6º </a:t>
                      </a:r>
                    </a:p>
                  </a:txBody>
                  <a:tcPr/>
                </a:tc>
                <a:extLst>
                  <a:ext uri="{0D108BD9-81ED-4DB2-BD59-A6C34878D82A}">
                    <a16:rowId xmlns:a16="http://schemas.microsoft.com/office/drawing/2014/main" xmlns="" val="10003"/>
                  </a:ext>
                </a:extLst>
              </a:tr>
              <a:tr h="568713">
                <a:tc>
                  <a:txBody>
                    <a:bodyPr/>
                    <a:lstStyle/>
                    <a:p>
                      <a:pPr>
                        <a:spcAft>
                          <a:spcPts val="0"/>
                        </a:spcAft>
                      </a:pPr>
                      <a:r>
                        <a:rPr lang="es-MX" sz="1800" b="1" dirty="0">
                          <a:effectLst/>
                          <a:latin typeface="+mn-lt"/>
                          <a:ea typeface="Times New Roman"/>
                        </a:rPr>
                        <a:t>Fecha de aplicación:</a:t>
                      </a: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a:t>26/Mar/2019</a:t>
                      </a:r>
                    </a:p>
                    <a:p>
                      <a:pPr>
                        <a:spcAft>
                          <a:spcPts val="0"/>
                        </a:spcAft>
                      </a:pPr>
                      <a:endParaRPr lang="es-MX" sz="1800" dirty="0">
                        <a:effectLst/>
                        <a:latin typeface="+mn-lt"/>
                        <a:ea typeface="Times New Roman"/>
                      </a:endParaRPr>
                    </a:p>
                  </a:txBody>
                  <a:tcPr marL="68580" marR="68580" marT="0" marB="0"/>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9481" y="505326"/>
            <a:ext cx="1077855" cy="1428044"/>
          </a:xfrm>
          <a:prstGeom prst="rect">
            <a:avLst/>
          </a:prstGeom>
        </p:spPr>
      </p:pic>
    </p:spTree>
    <p:extLst>
      <p:ext uri="{BB962C8B-B14F-4D97-AF65-F5344CB8AC3E}">
        <p14:creationId xmlns:p14="http://schemas.microsoft.com/office/powerpoint/2010/main" val="671939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0220" y="345141"/>
            <a:ext cx="4680285" cy="785827"/>
          </a:xfrm>
        </p:spPr>
        <p:txBody>
          <a:bodyPr/>
          <a:lstStyle/>
          <a:p>
            <a:r>
              <a:rPr lang="es-ES" sz="3600" dirty="0"/>
              <a:t>Clase de Cierre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23765465"/>
              </p:ext>
            </p:extLst>
          </p:nvPr>
        </p:nvGraphicFramePr>
        <p:xfrm>
          <a:off x="349481" y="1251284"/>
          <a:ext cx="8471133" cy="2707692"/>
        </p:xfrm>
        <a:graphic>
          <a:graphicData uri="http://schemas.openxmlformats.org/drawingml/2006/table">
            <a:tbl>
              <a:tblPr firstRow="1" bandRow="1">
                <a:tableStyleId>{5C22544A-7EE6-4342-B048-85BDC9FD1C3A}</a:tableStyleId>
              </a:tblPr>
              <a:tblGrid>
                <a:gridCol w="3085095">
                  <a:extLst>
                    <a:ext uri="{9D8B030D-6E8A-4147-A177-3AD203B41FA5}">
                      <a16:colId xmlns:a16="http://schemas.microsoft.com/office/drawing/2014/main" xmlns="" val="20000"/>
                    </a:ext>
                  </a:extLst>
                </a:gridCol>
                <a:gridCol w="5386038">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Asignatura involucradas: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mn-lt"/>
                          <a:ea typeface="Times New Roman"/>
                        </a:rPr>
                        <a:t>Estadística y Probabilidad</a:t>
                      </a:r>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a:effectLst/>
                          <a:latin typeface="+mn-lt"/>
                          <a:ea typeface="Times New Roman"/>
                        </a:rPr>
                        <a:t>Derecho</a:t>
                      </a:r>
                      <a:endParaRPr lang="es-ES" b="1" dirty="0"/>
                    </a:p>
                  </a:txBody>
                  <a:tcPr/>
                </a:tc>
                <a:extLst>
                  <a:ext uri="{0D108BD9-81ED-4DB2-BD59-A6C34878D82A}">
                    <a16:rowId xmlns:a16="http://schemas.microsoft.com/office/drawing/2014/main" xmlns="" val="10002"/>
                  </a:ext>
                </a:extLst>
              </a:tr>
              <a:tr h="568713">
                <a:tc>
                  <a:txBody>
                    <a:bodyPr/>
                    <a:lstStyle/>
                    <a:p>
                      <a:endParaRPr lang="es-MX" dirty="0"/>
                    </a:p>
                  </a:txBody>
                  <a:tcPr/>
                </a:tc>
                <a:tc>
                  <a:txBody>
                    <a:bodyPr/>
                    <a:lstStyle/>
                    <a:p>
                      <a:r>
                        <a:rPr lang="es-MX" sz="1800" kern="1200" dirty="0">
                          <a:solidFill>
                            <a:schemeClr val="dk1"/>
                          </a:solidFill>
                          <a:effectLst/>
                          <a:latin typeface="+mn-lt"/>
                          <a:ea typeface="+mn-ea"/>
                          <a:cs typeface="+mn-cs"/>
                        </a:rPr>
                        <a:t>Temas Selectos de Biología</a:t>
                      </a:r>
                      <a:endParaRPr lang="es-ES" dirty="0"/>
                    </a:p>
                  </a:txBody>
                  <a:tcPr/>
                </a:tc>
                <a:extLst>
                  <a:ext uri="{0D108BD9-81ED-4DB2-BD59-A6C34878D82A}">
                    <a16:rowId xmlns:a16="http://schemas.microsoft.com/office/drawing/2014/main" xmlns="" val="10003"/>
                  </a:ext>
                </a:extLst>
              </a:tr>
              <a:tr h="568713">
                <a:tc>
                  <a:txBody>
                    <a:bodyPr/>
                    <a:lstStyle/>
                    <a:p>
                      <a:pPr>
                        <a:spcAft>
                          <a:spcPts val="0"/>
                        </a:spcAft>
                      </a:pPr>
                      <a:r>
                        <a:rPr lang="es-MX" sz="1800" b="1" dirty="0">
                          <a:effectLst/>
                          <a:latin typeface="+mn-lt"/>
                          <a:ea typeface="Times New Roman"/>
                        </a:rPr>
                        <a:t>Fuentes de apoyo:</a:t>
                      </a:r>
                    </a:p>
                  </a:txBody>
                  <a:tcPr marL="68580" marR="68580" marT="0" marB="0"/>
                </a:tc>
                <a:tc>
                  <a:txBody>
                    <a:bodyPr/>
                    <a:lstStyle/>
                    <a:p>
                      <a:pPr>
                        <a:spcAft>
                          <a:spcPts val="0"/>
                        </a:spcAft>
                      </a:pPr>
                      <a:r>
                        <a:rPr lang="es-MX" sz="1800" dirty="0">
                          <a:effectLst/>
                          <a:latin typeface="+mn-lt"/>
                          <a:ea typeface="Times New Roman"/>
                        </a:rPr>
                        <a:t>Rúbricas de evaluación</a:t>
                      </a:r>
                    </a:p>
                  </a:txBody>
                  <a:tcPr marL="68580" marR="68580" marT="0" marB="0"/>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005298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9747" y="345141"/>
            <a:ext cx="4957012" cy="906143"/>
          </a:xfrm>
        </p:spPr>
        <p:txBody>
          <a:bodyPr/>
          <a:lstStyle/>
          <a:p>
            <a:r>
              <a:rPr lang="es-ES" sz="3600" dirty="0"/>
              <a:t/>
            </a:r>
            <a:br>
              <a:rPr lang="es-ES" sz="3600" dirty="0"/>
            </a:br>
            <a:r>
              <a:rPr lang="es-ES" sz="3600" dirty="0"/>
              <a:t>Clase de Cierre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2774231"/>
              </p:ext>
            </p:extLst>
          </p:nvPr>
        </p:nvGraphicFramePr>
        <p:xfrm>
          <a:off x="288758" y="1817790"/>
          <a:ext cx="8175018" cy="1398538"/>
        </p:xfrm>
        <a:graphic>
          <a:graphicData uri="http://schemas.openxmlformats.org/drawingml/2006/table">
            <a:tbl>
              <a:tblPr firstRow="1" bandRow="1">
                <a:tableStyleId>{5C22544A-7EE6-4342-B048-85BDC9FD1C3A}</a:tableStyleId>
              </a:tblPr>
              <a:tblGrid>
                <a:gridCol w="2632862">
                  <a:extLst>
                    <a:ext uri="{9D8B030D-6E8A-4147-A177-3AD203B41FA5}">
                      <a16:colId xmlns:a16="http://schemas.microsoft.com/office/drawing/2014/main" xmlns="" val="20000"/>
                    </a:ext>
                  </a:extLst>
                </a:gridCol>
                <a:gridCol w="5542156">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Problema/</a:t>
                      </a:r>
                    </a:p>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situación detonador(a)</a:t>
                      </a:r>
                      <a:endParaRPr lang="es-ES" b="1" dirty="0"/>
                    </a:p>
                  </a:txBody>
                  <a:tcPr/>
                </a:tc>
                <a:tc>
                  <a:txBody>
                    <a:bodyPr/>
                    <a:lstStyle/>
                    <a:p>
                      <a:pPr lvl="0"/>
                      <a:r>
                        <a:rPr lang="es-MX" sz="1800" kern="1200" dirty="0">
                          <a:solidFill>
                            <a:schemeClr val="dk1"/>
                          </a:solidFill>
                          <a:effectLst/>
                          <a:latin typeface="+mn-lt"/>
                          <a:ea typeface="+mn-ea"/>
                          <a:cs typeface="+mn-cs"/>
                        </a:rPr>
                        <a:t>¿Qué sigue? ¿Cómo hacer correcciones en los videos? ¿Qué elementos requieres?</a:t>
                      </a:r>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33786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03157" y="196026"/>
            <a:ext cx="7940843" cy="931421"/>
          </a:xfrm>
        </p:spPr>
        <p:txBody>
          <a:bodyPr/>
          <a:lstStyle/>
          <a:p>
            <a:r>
              <a:rPr lang="es-ES" sz="4000" dirty="0"/>
              <a:t>Objetivos de cada Asignatura</a:t>
            </a:r>
          </a:p>
        </p:txBody>
      </p:sp>
      <p:sp>
        <p:nvSpPr>
          <p:cNvPr id="3" name="Subtítulo 2"/>
          <p:cNvSpPr>
            <a:spLocks noGrp="1"/>
          </p:cNvSpPr>
          <p:nvPr>
            <p:ph type="subTitle" idx="1"/>
          </p:nvPr>
        </p:nvSpPr>
        <p:spPr>
          <a:xfrm>
            <a:off x="457199" y="3166946"/>
            <a:ext cx="8228013" cy="2274849"/>
          </a:xfrm>
        </p:spPr>
        <p:txBody>
          <a:bodyPr>
            <a:normAutofit/>
          </a:bodyPr>
          <a:lstStyle/>
          <a:p>
            <a:endParaRPr lang="es-ES" sz="2400" dirty="0"/>
          </a:p>
          <a:p>
            <a:pPr algn="just"/>
            <a:endParaRPr lang="es-ES" sz="24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00" y="8851"/>
            <a:ext cx="1357126" cy="1798048"/>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4038958443"/>
              </p:ext>
            </p:extLst>
          </p:nvPr>
        </p:nvGraphicFramePr>
        <p:xfrm>
          <a:off x="589546" y="1310448"/>
          <a:ext cx="8228013" cy="5172061"/>
        </p:xfrm>
        <a:graphic>
          <a:graphicData uri="http://schemas.openxmlformats.org/drawingml/2006/table">
            <a:tbl>
              <a:tblPr firstRow="1" bandRow="1">
                <a:tableStyleId>{5C22544A-7EE6-4342-B048-85BDC9FD1C3A}</a:tableStyleId>
              </a:tblPr>
              <a:tblGrid>
                <a:gridCol w="2587084">
                  <a:extLst>
                    <a:ext uri="{9D8B030D-6E8A-4147-A177-3AD203B41FA5}">
                      <a16:colId xmlns:a16="http://schemas.microsoft.com/office/drawing/2014/main" xmlns="" val="20000"/>
                    </a:ext>
                  </a:extLst>
                </a:gridCol>
                <a:gridCol w="2865863">
                  <a:extLst>
                    <a:ext uri="{9D8B030D-6E8A-4147-A177-3AD203B41FA5}">
                      <a16:colId xmlns:a16="http://schemas.microsoft.com/office/drawing/2014/main" xmlns="" val="20001"/>
                    </a:ext>
                  </a:extLst>
                </a:gridCol>
                <a:gridCol w="2775066">
                  <a:extLst>
                    <a:ext uri="{9D8B030D-6E8A-4147-A177-3AD203B41FA5}">
                      <a16:colId xmlns:a16="http://schemas.microsoft.com/office/drawing/2014/main" xmlns="" val="20002"/>
                    </a:ext>
                  </a:extLst>
                </a:gridCol>
              </a:tblGrid>
              <a:tr h="417181">
                <a:tc>
                  <a:txBody>
                    <a:bodyPr/>
                    <a:lstStyle/>
                    <a:p>
                      <a:r>
                        <a:rPr lang="es-MX" dirty="0"/>
                        <a:t>Biología</a:t>
                      </a:r>
                    </a:p>
                  </a:txBody>
                  <a:tcPr/>
                </a:tc>
                <a:tc>
                  <a:txBody>
                    <a:bodyPr/>
                    <a:lstStyle/>
                    <a:p>
                      <a:r>
                        <a:rPr lang="es-MX" dirty="0"/>
                        <a:t>Derecho</a:t>
                      </a:r>
                    </a:p>
                  </a:txBody>
                  <a:tcPr/>
                </a:tc>
                <a:tc>
                  <a:txBody>
                    <a:bodyPr/>
                    <a:lstStyle/>
                    <a:p>
                      <a:r>
                        <a:rPr lang="es-MX" dirty="0"/>
                        <a:t>Estadística</a:t>
                      </a:r>
                    </a:p>
                  </a:txBody>
                  <a:tcPr/>
                </a:tc>
                <a:extLst>
                  <a:ext uri="{0D108BD9-81ED-4DB2-BD59-A6C34878D82A}">
                    <a16:rowId xmlns:a16="http://schemas.microsoft.com/office/drawing/2014/main" xmlns="" val="10000"/>
                  </a:ext>
                </a:extLst>
              </a:tr>
              <a:tr h="3526015">
                <a:tc>
                  <a:txBody>
                    <a:bodyPr/>
                    <a:lstStyle/>
                    <a:p>
                      <a:r>
                        <a:rPr lang="es-ES" dirty="0"/>
                        <a:t>Identificar</a:t>
                      </a:r>
                      <a:r>
                        <a:rPr lang="es-ES" baseline="0" dirty="0"/>
                        <a:t> a nivel fisiológico los daños que causa el consumo de alcohol.</a:t>
                      </a:r>
                    </a:p>
                    <a:p>
                      <a:pPr marL="0" indent="0">
                        <a:buFontTx/>
                        <a:buNone/>
                      </a:pPr>
                      <a:r>
                        <a:rPr lang="es-ES" baseline="0" dirty="0"/>
                        <a:t>Visualizar los daños potenciales en la calidad de vida debido al consumo de alcohol.</a:t>
                      </a:r>
                    </a:p>
                    <a:p>
                      <a:pPr marL="0" indent="0">
                        <a:buFontTx/>
                        <a:buNone/>
                      </a:pPr>
                      <a:r>
                        <a:rPr lang="es-ES" baseline="0" dirty="0"/>
                        <a:t>Reconocer las diferencias entre el organismo masculino y femenino en cuanto a su asimilación del alcohol.</a:t>
                      </a:r>
                    </a:p>
                    <a:p>
                      <a:endParaRPr lang="es-MX" dirty="0"/>
                    </a:p>
                  </a:txBody>
                  <a:tcPr/>
                </a:tc>
                <a:tc>
                  <a:txBody>
                    <a:bodyPr/>
                    <a:lstStyle/>
                    <a:p>
                      <a:r>
                        <a:rPr lang="es-MX" sz="1800" kern="1200" dirty="0">
                          <a:solidFill>
                            <a:schemeClr val="dk1"/>
                          </a:solidFill>
                          <a:effectLst/>
                          <a:latin typeface="+mn-lt"/>
                          <a:ea typeface="+mn-ea"/>
                          <a:cs typeface="+mn-cs"/>
                        </a:rPr>
                        <a:t>Conocer que existen leyes que regulan el consumo de alcohol, castigan su abuso, así como la comisión de delitos bajo la influencia de dicha sustancia, o incluso, la actividad no delictuosa pero que se relaciona con faltas civiles por el sólo hecho del consumo del</a:t>
                      </a:r>
                      <a:r>
                        <a:rPr lang="es-MX" sz="1800" kern="1200" baseline="0" dirty="0">
                          <a:solidFill>
                            <a:schemeClr val="dk1"/>
                          </a:solidFill>
                          <a:effectLst/>
                          <a:latin typeface="+mn-lt"/>
                          <a:ea typeface="+mn-ea"/>
                          <a:cs typeface="+mn-cs"/>
                        </a:rPr>
                        <a:t> </a:t>
                      </a:r>
                      <a:r>
                        <a:rPr lang="es-MX" sz="1800" kern="1200" dirty="0">
                          <a:solidFill>
                            <a:schemeClr val="dk1"/>
                          </a:solidFill>
                          <a:effectLst/>
                          <a:latin typeface="+mn-lt"/>
                          <a:ea typeface="+mn-ea"/>
                          <a:cs typeface="+mn-cs"/>
                        </a:rPr>
                        <a:t>mismo.</a:t>
                      </a:r>
                      <a:endParaRPr lang="es-MX" dirty="0"/>
                    </a:p>
                  </a:txBody>
                  <a:tcPr/>
                </a:tc>
                <a:tc>
                  <a:txBody>
                    <a:bodyPr/>
                    <a:lstStyle/>
                    <a:p>
                      <a:r>
                        <a:rPr lang="es-MX" sz="1800" kern="1200" dirty="0">
                          <a:solidFill>
                            <a:schemeClr val="dk1"/>
                          </a:solidFill>
                          <a:effectLst/>
                          <a:latin typeface="+mn-lt"/>
                          <a:ea typeface="+mn-ea"/>
                          <a:cs typeface="+mn-cs"/>
                        </a:rPr>
                        <a:t>Aplicar los procedimientos estadísticos para cuantificar los datos relevantes y recientes de fuentes fidedignas, sobre el impacto del abuso del consumo del alcohol y obtener conclusiones con base en la información obtenida.</a:t>
                      </a:r>
                      <a:endParaRPr lang="es-MX"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533655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3652" y="345141"/>
            <a:ext cx="4223085" cy="1082903"/>
          </a:xfrm>
        </p:spPr>
        <p:txBody>
          <a:bodyPr/>
          <a:lstStyle/>
          <a:p>
            <a:r>
              <a:rPr lang="es-ES" sz="3600" dirty="0"/>
              <a:t/>
            </a:r>
            <a:br>
              <a:rPr lang="es-ES" sz="3600" dirty="0"/>
            </a:br>
            <a:r>
              <a:rPr lang="es-ES" sz="3600" dirty="0"/>
              <a:t>Clase de Cierre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52163023"/>
              </p:ext>
            </p:extLst>
          </p:nvPr>
        </p:nvGraphicFramePr>
        <p:xfrm>
          <a:off x="433702" y="2527653"/>
          <a:ext cx="8114295" cy="1215658"/>
        </p:xfrm>
        <a:graphic>
          <a:graphicData uri="http://schemas.openxmlformats.org/drawingml/2006/table">
            <a:tbl>
              <a:tblPr firstRow="1" bandRow="1">
                <a:tableStyleId>{5C22544A-7EE6-4342-B048-85BDC9FD1C3A}</a:tableStyleId>
              </a:tblPr>
              <a:tblGrid>
                <a:gridCol w="2572139">
                  <a:extLst>
                    <a:ext uri="{9D8B030D-6E8A-4147-A177-3AD203B41FA5}">
                      <a16:colId xmlns:a16="http://schemas.microsoft.com/office/drawing/2014/main" xmlns="" val="20000"/>
                    </a:ext>
                  </a:extLst>
                </a:gridCol>
                <a:gridCol w="5542156">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Apertura de la actividad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effectLst/>
                          <a:latin typeface="+mn-lt"/>
                          <a:ea typeface="+mn-ea"/>
                          <a:cs typeface="+mn-cs"/>
                        </a:rPr>
                        <a:t>Bienvenida y entrega de los archivos de memoria de los videos, apertura de los mismos para su proyección</a:t>
                      </a:r>
                    </a:p>
                    <a:p>
                      <a:pPr lvl="0"/>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143788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2549" y="482092"/>
            <a:ext cx="5250757" cy="945952"/>
          </a:xfrm>
        </p:spPr>
        <p:txBody>
          <a:bodyPr/>
          <a:lstStyle/>
          <a:p>
            <a:r>
              <a:rPr lang="es-ES" sz="3600" dirty="0"/>
              <a:t>Clase de Cierre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98859357"/>
              </p:ext>
            </p:extLst>
          </p:nvPr>
        </p:nvGraphicFramePr>
        <p:xfrm>
          <a:off x="349481" y="1817790"/>
          <a:ext cx="8114295" cy="1307098"/>
        </p:xfrm>
        <a:graphic>
          <a:graphicData uri="http://schemas.openxmlformats.org/drawingml/2006/table">
            <a:tbl>
              <a:tblPr firstRow="1" bandRow="1">
                <a:tableStyleId>{5C22544A-7EE6-4342-B048-85BDC9FD1C3A}</a:tableStyleId>
              </a:tblPr>
              <a:tblGrid>
                <a:gridCol w="2572139">
                  <a:extLst>
                    <a:ext uri="{9D8B030D-6E8A-4147-A177-3AD203B41FA5}">
                      <a16:colId xmlns:a16="http://schemas.microsoft.com/office/drawing/2014/main" xmlns="" val="20000"/>
                    </a:ext>
                  </a:extLst>
                </a:gridCol>
                <a:gridCol w="5542156">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r>
                        <a:rPr lang="es-ES" b="1" dirty="0"/>
                        <a:t>Desarrollo de la actividad</a:t>
                      </a:r>
                    </a:p>
                  </a:txBody>
                  <a:tcPr/>
                </a:tc>
                <a:tc>
                  <a:txBody>
                    <a:bodyPr/>
                    <a:lstStyle/>
                    <a:p>
                      <a:r>
                        <a:rPr lang="es-MX" sz="1800" kern="1200" dirty="0">
                          <a:solidFill>
                            <a:schemeClr val="dk1"/>
                          </a:solidFill>
                          <a:effectLst/>
                          <a:latin typeface="+mn-lt"/>
                          <a:ea typeface="+mn-ea"/>
                          <a:cs typeface="+mn-cs"/>
                        </a:rPr>
                        <a:t>Proyección de cada video por los equipos responsables, observación y análisis de los mismos por todos los asistentes.</a:t>
                      </a:r>
                    </a:p>
                  </a:txBody>
                  <a:tcPr marL="68580" marR="68580" marT="0" marB="0"/>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609539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2549" y="482092"/>
            <a:ext cx="5250757" cy="945952"/>
          </a:xfrm>
        </p:spPr>
        <p:txBody>
          <a:bodyPr/>
          <a:lstStyle/>
          <a:p>
            <a:r>
              <a:rPr lang="es-ES" sz="3600" dirty="0"/>
              <a:t>Clase de Cierre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36085284"/>
              </p:ext>
            </p:extLst>
          </p:nvPr>
        </p:nvGraphicFramePr>
        <p:xfrm>
          <a:off x="349481" y="1817790"/>
          <a:ext cx="8114295" cy="2251978"/>
        </p:xfrm>
        <a:graphic>
          <a:graphicData uri="http://schemas.openxmlformats.org/drawingml/2006/table">
            <a:tbl>
              <a:tblPr firstRow="1" bandRow="1">
                <a:tableStyleId>{5C22544A-7EE6-4342-B048-85BDC9FD1C3A}</a:tableStyleId>
              </a:tblPr>
              <a:tblGrid>
                <a:gridCol w="2572139">
                  <a:extLst>
                    <a:ext uri="{9D8B030D-6E8A-4147-A177-3AD203B41FA5}">
                      <a16:colId xmlns:a16="http://schemas.microsoft.com/office/drawing/2014/main" xmlns="" val="20000"/>
                    </a:ext>
                  </a:extLst>
                </a:gridCol>
                <a:gridCol w="5542156">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r>
                        <a:rPr lang="es-ES" b="1" dirty="0"/>
                        <a:t>Cierre de la actividad</a:t>
                      </a:r>
                    </a:p>
                  </a:txBody>
                  <a:tcPr/>
                </a:tc>
                <a:tc>
                  <a:txBody>
                    <a:bodyPr/>
                    <a:lstStyle/>
                    <a:p>
                      <a:r>
                        <a:rPr lang="es-MX" sz="1800" kern="1200" dirty="0">
                          <a:solidFill>
                            <a:schemeClr val="dk1"/>
                          </a:solidFill>
                          <a:effectLst/>
                          <a:latin typeface="+mn-lt"/>
                          <a:ea typeface="+mn-ea"/>
                          <a:cs typeface="+mn-cs"/>
                        </a:rPr>
                        <a:t>Discusión, propuestas de mejoras y motivación para realizar los cambios sugeridos.</a:t>
                      </a:r>
                    </a:p>
                    <a:p>
                      <a:pPr marL="0" marR="0" indent="0" algn="l" defTabSz="457200"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effectLst/>
                          <a:latin typeface="+mn-lt"/>
                          <a:ea typeface="+mn-ea"/>
                          <a:cs typeface="+mn-cs"/>
                        </a:rPr>
                        <a:t>Emplazamiento para el día 26 de marzo como fecha de proyección al resto del plantel, con las modificaciones sugeridas por los expertos y por los propios alumnos.</a:t>
                      </a:r>
                      <a:endParaRPr lang="es-MX" sz="1400" dirty="0">
                        <a:effectLst/>
                        <a:latin typeface="+mn-lt"/>
                        <a:ea typeface="Times New Roman"/>
                      </a:endParaRPr>
                    </a:p>
                    <a:p>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788987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3632" y="345141"/>
            <a:ext cx="4427621" cy="918175"/>
          </a:xfrm>
        </p:spPr>
        <p:txBody>
          <a:bodyPr/>
          <a:lstStyle/>
          <a:p>
            <a:r>
              <a:rPr lang="es-ES" sz="3600" dirty="0"/>
              <a:t>Clase de Cierre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06785515"/>
              </p:ext>
            </p:extLst>
          </p:nvPr>
        </p:nvGraphicFramePr>
        <p:xfrm>
          <a:off x="349481" y="1817790"/>
          <a:ext cx="8114295" cy="2495818"/>
        </p:xfrm>
        <a:graphic>
          <a:graphicData uri="http://schemas.openxmlformats.org/drawingml/2006/table">
            <a:tbl>
              <a:tblPr firstRow="1" bandRow="1">
                <a:tableStyleId>{5C22544A-7EE6-4342-B048-85BDC9FD1C3A}</a:tableStyleId>
              </a:tblPr>
              <a:tblGrid>
                <a:gridCol w="1646587">
                  <a:extLst>
                    <a:ext uri="{9D8B030D-6E8A-4147-A177-3AD203B41FA5}">
                      <a16:colId xmlns:a16="http://schemas.microsoft.com/office/drawing/2014/main" xmlns="" val="20000"/>
                    </a:ext>
                  </a:extLst>
                </a:gridCol>
                <a:gridCol w="6467708">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dk1"/>
                          </a:solidFill>
                          <a:effectLst/>
                          <a:latin typeface="+mn-lt"/>
                          <a:ea typeface="+mn-ea"/>
                          <a:cs typeface="+mn-cs"/>
                        </a:rPr>
                        <a:t>Evidencias de aprendizaje/productos</a:t>
                      </a:r>
                      <a:endParaRPr lang="es-E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effectLst/>
                          <a:latin typeface="+mn-lt"/>
                          <a:ea typeface="+mn-ea"/>
                          <a:cs typeface="+mn-cs"/>
                        </a:rPr>
                        <a:t>Toma de fotografías, así como realización de una relatoría de lo llevado a cabo en la sesión.</a:t>
                      </a:r>
                      <a:endParaRPr lang="es-MX" sz="1400" dirty="0">
                        <a:effectLst/>
                        <a:latin typeface="+mn-lt"/>
                        <a:ea typeface="Times New Roman"/>
                      </a:endParaRPr>
                    </a:p>
                    <a:p>
                      <a:pPr lvl="0"/>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1"/>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Recursos</a:t>
                      </a:r>
                    </a:p>
                  </a:txBody>
                  <a:tcPr/>
                </a:tc>
                <a:tc>
                  <a:txBody>
                    <a:bodyPr/>
                    <a:lstStyle/>
                    <a:p>
                      <a:r>
                        <a:rPr lang="es-MX" sz="1800" kern="1200" dirty="0">
                          <a:solidFill>
                            <a:schemeClr val="dk1"/>
                          </a:solidFill>
                          <a:effectLst/>
                          <a:latin typeface="+mn-lt"/>
                          <a:ea typeface="+mn-ea"/>
                          <a:cs typeface="+mn-cs"/>
                        </a:rPr>
                        <a:t>Salón de clase, equipo de cómputo, proyector, pantalla, papel y pluma para toma de notas.</a:t>
                      </a:r>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3"/>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841258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9747" y="345141"/>
            <a:ext cx="4559970" cy="701606"/>
          </a:xfrm>
        </p:spPr>
        <p:txBody>
          <a:bodyPr/>
          <a:lstStyle/>
          <a:p>
            <a:r>
              <a:rPr lang="es-ES" sz="3600" dirty="0"/>
              <a:t>Clase de Cierre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56200144"/>
              </p:ext>
            </p:extLst>
          </p:nvPr>
        </p:nvGraphicFramePr>
        <p:xfrm>
          <a:off x="349481" y="1817790"/>
          <a:ext cx="8114295" cy="1855738"/>
        </p:xfrm>
        <a:graphic>
          <a:graphicData uri="http://schemas.openxmlformats.org/drawingml/2006/table">
            <a:tbl>
              <a:tblPr firstRow="1" bandRow="1">
                <a:tableStyleId>{5C22544A-7EE6-4342-B048-85BDC9FD1C3A}</a:tableStyleId>
              </a:tblPr>
              <a:tblGrid>
                <a:gridCol w="2572139">
                  <a:extLst>
                    <a:ext uri="{9D8B030D-6E8A-4147-A177-3AD203B41FA5}">
                      <a16:colId xmlns:a16="http://schemas.microsoft.com/office/drawing/2014/main" xmlns="" val="20000"/>
                    </a:ext>
                  </a:extLst>
                </a:gridCol>
                <a:gridCol w="5542156">
                  <a:extLst>
                    <a:ext uri="{9D8B030D-6E8A-4147-A177-3AD203B41FA5}">
                      <a16:colId xmlns:a16="http://schemas.microsoft.com/office/drawing/2014/main" xmlns="" val="20001"/>
                    </a:ext>
                  </a:extLst>
                </a:gridCol>
              </a:tblGrid>
              <a:tr h="484138">
                <a:tc gridSpan="2">
                  <a:txBody>
                    <a:bodyPr/>
                    <a:lstStyle/>
                    <a:p>
                      <a:pPr algn="ctr"/>
                      <a:r>
                        <a:rPr lang="es-MX" sz="1800" b="1" kern="1200" dirty="0">
                          <a:solidFill>
                            <a:schemeClr val="lt1"/>
                          </a:solidFill>
                          <a:effectLst/>
                          <a:latin typeface="+mn-lt"/>
                          <a:ea typeface="+mn-ea"/>
                          <a:cs typeface="+mn-cs"/>
                        </a:rPr>
                        <a:t>Actividad de enseñanza</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r>
                        <a:rPr lang="es-ES" b="1" dirty="0"/>
                        <a:t>Evaluación</a:t>
                      </a:r>
                    </a:p>
                  </a:txBody>
                  <a:tcPr/>
                </a:tc>
                <a:tc>
                  <a:txBody>
                    <a:bodyPr/>
                    <a:lstStyle/>
                    <a:p>
                      <a:r>
                        <a:rPr lang="es-MX" sz="1800" kern="1200" dirty="0">
                          <a:solidFill>
                            <a:schemeClr val="dk1"/>
                          </a:solidFill>
                          <a:effectLst/>
                          <a:latin typeface="+mn-lt"/>
                          <a:ea typeface="+mn-ea"/>
                          <a:cs typeface="+mn-cs"/>
                        </a:rPr>
                        <a:t>Evaluar el comportamiento, la participación, la actitud, durante el desarrollo de la sesión</a:t>
                      </a:r>
                    </a:p>
                    <a:p>
                      <a:r>
                        <a:rPr lang="es-MX" sz="1800" kern="1200" dirty="0">
                          <a:solidFill>
                            <a:schemeClr val="dk1"/>
                          </a:solidFill>
                          <a:effectLst/>
                          <a:latin typeface="+mn-lt"/>
                          <a:ea typeface="+mn-ea"/>
                          <a:cs typeface="+mn-cs"/>
                        </a:rPr>
                        <a:t>Evaluar en otro momento los videos proyectados por los estudiantes, conforme a la rúbrica elaborada con antelación.</a:t>
                      </a:r>
                    </a:p>
                  </a:txBody>
                  <a:tcPr marL="68580" marR="68580" marT="0" marB="0"/>
                </a:tc>
                <a:extLst>
                  <a:ext uri="{0D108BD9-81ED-4DB2-BD59-A6C34878D82A}">
                    <a16:rowId xmlns:a16="http://schemas.microsoft.com/office/drawing/2014/main" xmlns="" val="10002"/>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2752826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4104" y="452718"/>
            <a:ext cx="5975985" cy="726377"/>
          </a:xfrm>
        </p:spPr>
        <p:txBody>
          <a:bodyPr/>
          <a:lstStyle/>
          <a:p>
            <a:r>
              <a:rPr lang="es-ES" dirty="0"/>
              <a:t>Rúbrica del video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98395575"/>
              </p:ext>
            </p:extLst>
          </p:nvPr>
        </p:nvGraphicFramePr>
        <p:xfrm>
          <a:off x="457199" y="1851102"/>
          <a:ext cx="8307660" cy="3457325"/>
        </p:xfrm>
        <a:graphic>
          <a:graphicData uri="http://schemas.openxmlformats.org/drawingml/2006/table">
            <a:tbl>
              <a:tblPr firstRow="1" bandRow="1">
                <a:tableStyleId>{5C22544A-7EE6-4342-B048-85BDC9FD1C3A}</a:tableStyleId>
              </a:tblPr>
              <a:tblGrid>
                <a:gridCol w="1750742">
                  <a:extLst>
                    <a:ext uri="{9D8B030D-6E8A-4147-A177-3AD203B41FA5}">
                      <a16:colId xmlns:a16="http://schemas.microsoft.com/office/drawing/2014/main" xmlns="" val="20000"/>
                    </a:ext>
                  </a:extLst>
                </a:gridCol>
                <a:gridCol w="1159727">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427356">
                  <a:extLst>
                    <a:ext uri="{9D8B030D-6E8A-4147-A177-3AD203B41FA5}">
                      <a16:colId xmlns:a16="http://schemas.microsoft.com/office/drawing/2014/main" xmlns="" val="20003"/>
                    </a:ext>
                  </a:extLst>
                </a:gridCol>
                <a:gridCol w="1126274">
                  <a:extLst>
                    <a:ext uri="{9D8B030D-6E8A-4147-A177-3AD203B41FA5}">
                      <a16:colId xmlns:a16="http://schemas.microsoft.com/office/drawing/2014/main" xmlns="" val="20004"/>
                    </a:ext>
                  </a:extLst>
                </a:gridCol>
                <a:gridCol w="1471961">
                  <a:extLst>
                    <a:ext uri="{9D8B030D-6E8A-4147-A177-3AD203B41FA5}">
                      <a16:colId xmlns:a16="http://schemas.microsoft.com/office/drawing/2014/main" xmlns="" val="20005"/>
                    </a:ext>
                  </a:extLst>
                </a:gridCol>
              </a:tblGrid>
              <a:tr h="273492">
                <a:tc gridSpan="6">
                  <a:txBody>
                    <a:bodyPr/>
                    <a:lstStyle/>
                    <a:p>
                      <a:pPr algn="ctr"/>
                      <a:r>
                        <a:rPr lang="es-ES" dirty="0"/>
                        <a:t>Evaluación</a:t>
                      </a:r>
                      <a:r>
                        <a:rPr lang="es-ES" baseline="0" dirty="0"/>
                        <a:t> del Video</a:t>
                      </a:r>
                      <a:endParaRPr lang="es-ES"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56813">
                <a:tc>
                  <a:txBody>
                    <a:bodyPr/>
                    <a:lstStyle/>
                    <a:p>
                      <a:pPr>
                        <a:lnSpc>
                          <a:spcPct val="115000"/>
                        </a:lnSpc>
                        <a:spcAft>
                          <a:spcPts val="0"/>
                        </a:spcAft>
                      </a:pPr>
                      <a:r>
                        <a:rPr lang="es-MX" sz="1200" b="1">
                          <a:effectLst/>
                          <a:latin typeface="Arial"/>
                          <a:ea typeface="Calibri"/>
                          <a:cs typeface="Times New Roman"/>
                        </a:rPr>
                        <a:t>Elemento</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a:effectLst/>
                          <a:latin typeface="Arial"/>
                          <a:ea typeface="Calibri"/>
                          <a:cs typeface="Times New Roman"/>
                        </a:rPr>
                        <a:t>Porcentaje</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mínima-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mediana-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a:t>
                      </a:r>
                      <a:r>
                        <a:rPr lang="es-MX" sz="1200" b="1" dirty="0" err="1">
                          <a:effectLst/>
                          <a:latin typeface="Arial"/>
                          <a:ea typeface="Calibri"/>
                          <a:cs typeface="Times New Roman"/>
                        </a:rPr>
                        <a:t>satisfacto-riamente</a:t>
                      </a:r>
                      <a:endParaRPr lang="es-MX"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MX" sz="1200" b="1" dirty="0">
                          <a:effectLst/>
                          <a:latin typeface="Arial"/>
                          <a:ea typeface="Calibri"/>
                          <a:cs typeface="Times New Roman"/>
                        </a:rPr>
                        <a:t>Cumple completa-</a:t>
                      </a:r>
                    </a:p>
                    <a:p>
                      <a:pPr>
                        <a:lnSpc>
                          <a:spcPct val="115000"/>
                        </a:lnSpc>
                        <a:spcAft>
                          <a:spcPts val="0"/>
                        </a:spcAft>
                      </a:pPr>
                      <a:r>
                        <a:rPr lang="es-MX" sz="1200" b="1" dirty="0">
                          <a:effectLst/>
                          <a:latin typeface="Arial"/>
                          <a:ea typeface="Calibri"/>
                          <a:cs typeface="Times New Roman"/>
                        </a:rPr>
                        <a:t>mente</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609080">
                <a:tc>
                  <a:txBody>
                    <a:bodyPr/>
                    <a:lstStyle/>
                    <a:p>
                      <a:pPr>
                        <a:lnSpc>
                          <a:spcPct val="115000"/>
                        </a:lnSpc>
                        <a:spcAft>
                          <a:spcPts val="0"/>
                        </a:spcAft>
                      </a:pPr>
                      <a:r>
                        <a:rPr lang="es-MX" sz="1200">
                          <a:effectLst/>
                          <a:latin typeface="Arial"/>
                          <a:ea typeface="Calibri"/>
                          <a:cs typeface="Times New Roman"/>
                        </a:rPr>
                        <a:t>Contenido o alusiones BIOLÓGICAS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200">
                          <a:effectLst/>
                          <a:latin typeface="Arial"/>
                          <a:ea typeface="Calibri"/>
                          <a:cs typeface="Times New Roman"/>
                        </a:rPr>
                        <a:t>20 % (20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(8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(12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100 %(20 pts)</a:t>
                      </a:r>
                      <a:endParaRPr lang="es-MX"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624915">
                <a:tc>
                  <a:txBody>
                    <a:bodyPr/>
                    <a:lstStyle/>
                    <a:p>
                      <a:pPr>
                        <a:lnSpc>
                          <a:spcPct val="115000"/>
                        </a:lnSpc>
                        <a:spcAft>
                          <a:spcPts val="0"/>
                        </a:spcAft>
                      </a:pPr>
                      <a:r>
                        <a:rPr lang="es-MX" sz="1200">
                          <a:effectLst/>
                          <a:latin typeface="Arial"/>
                          <a:ea typeface="Calibri"/>
                          <a:cs typeface="Times New Roman"/>
                        </a:rPr>
                        <a:t>Contenido o alusiones ESTADÍSTICAS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200">
                          <a:effectLst/>
                          <a:latin typeface="Arial"/>
                          <a:ea typeface="Calibri"/>
                          <a:cs typeface="Times New Roman"/>
                        </a:rPr>
                        <a:t>20% (20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(8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(12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100 %(20 pts)</a:t>
                      </a:r>
                      <a:endParaRPr lang="es-MX" sz="11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613317">
                <a:tc>
                  <a:txBody>
                    <a:bodyPr/>
                    <a:lstStyle/>
                    <a:p>
                      <a:pPr>
                        <a:lnSpc>
                          <a:spcPct val="115000"/>
                        </a:lnSpc>
                        <a:spcAft>
                          <a:spcPts val="0"/>
                        </a:spcAft>
                      </a:pPr>
                      <a:r>
                        <a:rPr lang="es-MX" sz="1200">
                          <a:effectLst/>
                          <a:latin typeface="Arial"/>
                          <a:ea typeface="Calibri"/>
                          <a:cs typeface="Times New Roman"/>
                        </a:rPr>
                        <a:t>Contenido o alusiones LEGALES</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200">
                          <a:effectLst/>
                          <a:latin typeface="Arial"/>
                          <a:ea typeface="Calibri"/>
                          <a:cs typeface="Times New Roman"/>
                        </a:rPr>
                        <a:t>20% (20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(8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(12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(16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100 %(20 pts)</a:t>
                      </a:r>
                      <a:endParaRPr lang="es-MX" sz="110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613317">
                <a:tc>
                  <a:txBody>
                    <a:bodyPr/>
                    <a:lstStyle/>
                    <a:p>
                      <a:pPr>
                        <a:lnSpc>
                          <a:spcPct val="115000"/>
                        </a:lnSpc>
                        <a:spcAft>
                          <a:spcPts val="0"/>
                        </a:spcAft>
                      </a:pPr>
                      <a:r>
                        <a:rPr lang="es-MX" sz="1200">
                          <a:effectLst/>
                          <a:latin typeface="Arial"/>
                          <a:ea typeface="Calibri"/>
                          <a:cs typeface="Times New Roman"/>
                        </a:rPr>
                        <a:t>Carácter PREVENTIVO del video</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200">
                          <a:effectLst/>
                          <a:latin typeface="Arial"/>
                          <a:ea typeface="Calibri"/>
                          <a:cs typeface="Times New Roman"/>
                        </a:rPr>
                        <a:t>40% (40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40 % (16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60 % (24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a:effectLst/>
                          <a:latin typeface="Arial"/>
                          <a:ea typeface="Calibri"/>
                          <a:cs typeface="Times New Roman"/>
                        </a:rPr>
                        <a:t>80 % (32 pts)</a:t>
                      </a:r>
                      <a:endParaRPr lang="es-MX" sz="1100">
                        <a:effectLst/>
                        <a:latin typeface="Calibri"/>
                        <a:ea typeface="Calibri"/>
                        <a:cs typeface="Times New Roman"/>
                      </a:endParaRPr>
                    </a:p>
                  </a:txBody>
                  <a:tcPr marL="68580" marR="68580" marT="0" marB="0"/>
                </a:tc>
                <a:tc>
                  <a:txBody>
                    <a:bodyPr/>
                    <a:lstStyle/>
                    <a:p>
                      <a:pPr>
                        <a:lnSpc>
                          <a:spcPct val="115000"/>
                        </a:lnSpc>
                        <a:spcAft>
                          <a:spcPts val="0"/>
                        </a:spcAft>
                      </a:pPr>
                      <a:r>
                        <a:rPr lang="es-MX" sz="1200" dirty="0">
                          <a:effectLst/>
                          <a:latin typeface="Arial"/>
                          <a:ea typeface="Calibri"/>
                          <a:cs typeface="Times New Roman"/>
                        </a:rPr>
                        <a:t>100 % (40 </a:t>
                      </a:r>
                      <a:r>
                        <a:rPr lang="es-MX" sz="1200" dirty="0" err="1">
                          <a:effectLst/>
                          <a:latin typeface="Arial"/>
                          <a:ea typeface="Calibri"/>
                          <a:cs typeface="Times New Roman"/>
                        </a:rPr>
                        <a:t>pts</a:t>
                      </a:r>
                      <a:r>
                        <a:rPr lang="es-MX" sz="1200" dirty="0">
                          <a:effectLst/>
                          <a:latin typeface="Arial"/>
                          <a:ea typeface="Calibri"/>
                          <a:cs typeface="Times New Roman"/>
                        </a:rPr>
                        <a:t>)</a:t>
                      </a:r>
                      <a:endParaRPr lang="es-MX"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
        <p:nvSpPr>
          <p:cNvPr id="6" name="1 Rectángulo"/>
          <p:cNvSpPr/>
          <p:nvPr/>
        </p:nvSpPr>
        <p:spPr>
          <a:xfrm>
            <a:off x="2815218" y="317472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1 Rectángulo"/>
          <p:cNvSpPr/>
          <p:nvPr/>
        </p:nvSpPr>
        <p:spPr>
          <a:xfrm>
            <a:off x="3997248" y="3157536"/>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8" name="1 Rectángulo"/>
          <p:cNvSpPr/>
          <p:nvPr/>
        </p:nvSpPr>
        <p:spPr>
          <a:xfrm>
            <a:off x="5257336" y="3146383"/>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 name="1 Rectángulo"/>
          <p:cNvSpPr/>
          <p:nvPr/>
        </p:nvSpPr>
        <p:spPr>
          <a:xfrm>
            <a:off x="6628935" y="3146383"/>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0" name="1 Rectángulo"/>
          <p:cNvSpPr/>
          <p:nvPr/>
        </p:nvSpPr>
        <p:spPr>
          <a:xfrm>
            <a:off x="7721756" y="3144283"/>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1" name="1 Rectángulo"/>
          <p:cNvSpPr/>
          <p:nvPr/>
        </p:nvSpPr>
        <p:spPr>
          <a:xfrm>
            <a:off x="2815218" y="3762716"/>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2" name="1 Rectángulo"/>
          <p:cNvSpPr/>
          <p:nvPr/>
        </p:nvSpPr>
        <p:spPr>
          <a:xfrm>
            <a:off x="4000965" y="3762716"/>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3" name="1 Rectángulo"/>
          <p:cNvSpPr/>
          <p:nvPr/>
        </p:nvSpPr>
        <p:spPr>
          <a:xfrm>
            <a:off x="5290790" y="3762716"/>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4" name="1 Rectángulo"/>
          <p:cNvSpPr/>
          <p:nvPr/>
        </p:nvSpPr>
        <p:spPr>
          <a:xfrm>
            <a:off x="6649844" y="376874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1 Rectángulo"/>
          <p:cNvSpPr/>
          <p:nvPr/>
        </p:nvSpPr>
        <p:spPr>
          <a:xfrm>
            <a:off x="7721756" y="376783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6" name="1 Rectángulo"/>
          <p:cNvSpPr/>
          <p:nvPr/>
        </p:nvSpPr>
        <p:spPr>
          <a:xfrm>
            <a:off x="2815218" y="4393332"/>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7" name="1 Rectángulo"/>
          <p:cNvSpPr/>
          <p:nvPr/>
        </p:nvSpPr>
        <p:spPr>
          <a:xfrm>
            <a:off x="4004682" y="439077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8" name="1 Rectángulo"/>
          <p:cNvSpPr/>
          <p:nvPr/>
        </p:nvSpPr>
        <p:spPr>
          <a:xfrm>
            <a:off x="5301941" y="4390769"/>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9" name="1 Rectángulo"/>
          <p:cNvSpPr/>
          <p:nvPr/>
        </p:nvSpPr>
        <p:spPr>
          <a:xfrm>
            <a:off x="6649844" y="4393331"/>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0" name="1 Rectángulo"/>
          <p:cNvSpPr/>
          <p:nvPr/>
        </p:nvSpPr>
        <p:spPr>
          <a:xfrm>
            <a:off x="7721756" y="439076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1 Rectángulo"/>
          <p:cNvSpPr/>
          <p:nvPr/>
        </p:nvSpPr>
        <p:spPr>
          <a:xfrm>
            <a:off x="2815218" y="4973947"/>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2" name="1 Rectángulo"/>
          <p:cNvSpPr/>
          <p:nvPr/>
        </p:nvSpPr>
        <p:spPr>
          <a:xfrm>
            <a:off x="4000965" y="4977531"/>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3" name="1 Rectángulo"/>
          <p:cNvSpPr/>
          <p:nvPr/>
        </p:nvSpPr>
        <p:spPr>
          <a:xfrm>
            <a:off x="5313093" y="4977530"/>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4" name="1 Rectángulo"/>
          <p:cNvSpPr/>
          <p:nvPr/>
        </p:nvSpPr>
        <p:spPr>
          <a:xfrm>
            <a:off x="6649844" y="496943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5" name="1 Rectángulo"/>
          <p:cNvSpPr/>
          <p:nvPr/>
        </p:nvSpPr>
        <p:spPr>
          <a:xfrm>
            <a:off x="7721756" y="4969438"/>
            <a:ext cx="190500" cy="1809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197945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7695" y="345141"/>
            <a:ext cx="6244390" cy="617385"/>
          </a:xfrm>
        </p:spPr>
        <p:txBody>
          <a:bodyPr/>
          <a:lstStyle/>
          <a:p>
            <a:r>
              <a:rPr lang="es-ES" sz="3600" dirty="0"/>
              <a:t>Videos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93947572"/>
              </p:ext>
            </p:extLst>
          </p:nvPr>
        </p:nvGraphicFramePr>
        <p:xfrm>
          <a:off x="349481" y="1817790"/>
          <a:ext cx="8114295" cy="1942192"/>
        </p:xfrm>
        <a:graphic>
          <a:graphicData uri="http://schemas.openxmlformats.org/drawingml/2006/table">
            <a:tbl>
              <a:tblPr firstRow="1" bandRow="1">
                <a:tableStyleId>{5C22544A-7EE6-4342-B048-85BDC9FD1C3A}</a:tableStyleId>
              </a:tblPr>
              <a:tblGrid>
                <a:gridCol w="2572139">
                  <a:extLst>
                    <a:ext uri="{9D8B030D-6E8A-4147-A177-3AD203B41FA5}">
                      <a16:colId xmlns:a16="http://schemas.microsoft.com/office/drawing/2014/main" xmlns="" val="20000"/>
                    </a:ext>
                  </a:extLst>
                </a:gridCol>
                <a:gridCol w="5542156">
                  <a:extLst>
                    <a:ext uri="{9D8B030D-6E8A-4147-A177-3AD203B41FA5}">
                      <a16:colId xmlns:a16="http://schemas.microsoft.com/office/drawing/2014/main" xmlns="" val="20001"/>
                    </a:ext>
                  </a:extLst>
                </a:gridCol>
              </a:tblGrid>
              <a:tr h="484138">
                <a:tc gridSpan="2">
                  <a:txBody>
                    <a:bodyPr/>
                    <a:lstStyle/>
                    <a:p>
                      <a:pPr algn="ctr"/>
                      <a:r>
                        <a:rPr lang="es-MX" sz="1800" b="1" kern="1200" dirty="0">
                          <a:solidFill>
                            <a:schemeClr val="lt1"/>
                          </a:solidFill>
                          <a:effectLst/>
                          <a:latin typeface="+mn-lt"/>
                          <a:ea typeface="+mn-ea"/>
                          <a:cs typeface="+mn-cs"/>
                        </a:rPr>
                        <a:t>Direcciones de Internet</a:t>
                      </a: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r>
                        <a:rPr lang="es-MX" sz="1800" b="1" kern="1200" dirty="0">
                          <a:solidFill>
                            <a:schemeClr val="dk1"/>
                          </a:solidFill>
                          <a:effectLst/>
                          <a:latin typeface="+mn-lt"/>
                          <a:ea typeface="+mn-ea"/>
                          <a:cs typeface="+mn-cs"/>
                        </a:rPr>
                        <a:t>Video equipo 1</a:t>
                      </a:r>
                      <a:endParaRPr lang="es-ES" b="1" dirty="0"/>
                    </a:p>
                  </a:txBody>
                  <a:tcPr/>
                </a:tc>
                <a:tc>
                  <a:txBody>
                    <a:bodyPr/>
                    <a:lstStyle/>
                    <a:p>
                      <a:r>
                        <a:rPr lang="es-MX" sz="1800" kern="1200" dirty="0">
                          <a:solidFill>
                            <a:schemeClr val="dk1"/>
                          </a:solidFill>
                          <a:effectLst/>
                          <a:latin typeface="+mn-lt"/>
                          <a:ea typeface="+mn-ea"/>
                          <a:cs typeface="+mn-cs"/>
                        </a:rPr>
                        <a:t>https://youtu.be/_K5Pz0Dq0E4</a:t>
                      </a:r>
                      <a:endParaRPr lang="es-MX" sz="1600" dirty="0">
                        <a:effectLst/>
                        <a:latin typeface="+mn-lt"/>
                        <a:ea typeface="Times New Roman"/>
                      </a:endParaRPr>
                    </a:p>
                  </a:txBody>
                  <a:tcPr marL="68580" marR="68580" marT="0" marB="0"/>
                </a:tc>
                <a:extLst>
                  <a:ext uri="{0D108BD9-81ED-4DB2-BD59-A6C34878D82A}">
                    <a16:rowId xmlns:a16="http://schemas.microsoft.com/office/drawing/2014/main" xmlns="" val="10001"/>
                  </a:ext>
                </a:extLst>
              </a:tr>
              <a:tr h="486018">
                <a:tc>
                  <a:txBody>
                    <a:bodyPr/>
                    <a:lstStyle/>
                    <a:p>
                      <a:r>
                        <a:rPr lang="es-ES" b="1" dirty="0"/>
                        <a:t>Video equipo 2</a:t>
                      </a:r>
                    </a:p>
                  </a:txBody>
                  <a:tcPr/>
                </a:tc>
                <a:tc>
                  <a:txBody>
                    <a:bodyPr/>
                    <a:lstStyle/>
                    <a:p>
                      <a:r>
                        <a:rPr lang="es-MX" sz="1800" kern="1200" dirty="0">
                          <a:solidFill>
                            <a:schemeClr val="dk1"/>
                          </a:solidFill>
                          <a:effectLst/>
                          <a:latin typeface="+mn-lt"/>
                          <a:ea typeface="+mn-ea"/>
                          <a:cs typeface="+mn-cs"/>
                        </a:rPr>
                        <a:t>https://youtu.be/Six4wmXTL9M</a:t>
                      </a:r>
                    </a:p>
                  </a:txBody>
                  <a:tcPr marL="68580" marR="68580" marT="0" marB="0"/>
                </a:tc>
                <a:extLst>
                  <a:ext uri="{0D108BD9-81ED-4DB2-BD59-A6C34878D82A}">
                    <a16:rowId xmlns:a16="http://schemas.microsoft.com/office/drawing/2014/main" xmlns="" val="10002"/>
                  </a:ext>
                </a:extLst>
              </a:tr>
              <a:tr h="486018">
                <a:tc>
                  <a:txBody>
                    <a:bodyPr/>
                    <a:lstStyle/>
                    <a:p>
                      <a:r>
                        <a:rPr lang="es-ES" b="1" dirty="0"/>
                        <a:t>Video equipo 3</a:t>
                      </a:r>
                    </a:p>
                  </a:txBody>
                  <a:tcPr/>
                </a:tc>
                <a:tc>
                  <a:txBody>
                    <a:bodyPr/>
                    <a:lstStyle/>
                    <a:p>
                      <a:r>
                        <a:rPr lang="es-MX" sz="1800" kern="1200" dirty="0">
                          <a:solidFill>
                            <a:schemeClr val="dk1"/>
                          </a:solidFill>
                          <a:effectLst/>
                          <a:latin typeface="+mn-lt"/>
                          <a:ea typeface="+mn-ea"/>
                          <a:cs typeface="+mn-cs"/>
                        </a:rPr>
                        <a:t>https://youtu.be/oIfo89Bxkdk</a:t>
                      </a:r>
                    </a:p>
                  </a:txBody>
                  <a:tcPr marL="68580" marR="68580" marT="0" marB="0"/>
                </a:tc>
                <a:extLst>
                  <a:ext uri="{0D108BD9-81ED-4DB2-BD59-A6C34878D82A}">
                    <a16:rowId xmlns:a16="http://schemas.microsoft.com/office/drawing/2014/main" xmlns="" val="10003"/>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502299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5368" y="89210"/>
            <a:ext cx="6136106" cy="1070518"/>
          </a:xfrm>
        </p:spPr>
        <p:txBody>
          <a:bodyPr/>
          <a:lstStyle/>
          <a:p>
            <a:r>
              <a:rPr lang="es-ES" sz="3600" dirty="0"/>
              <a:t>Evaluación del Proyecto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43845919"/>
              </p:ext>
            </p:extLst>
          </p:nvPr>
        </p:nvGraphicFramePr>
        <p:xfrm>
          <a:off x="349481" y="1143035"/>
          <a:ext cx="8236958" cy="4892005"/>
        </p:xfrm>
        <a:graphic>
          <a:graphicData uri="http://schemas.openxmlformats.org/drawingml/2006/table">
            <a:tbl>
              <a:tblPr firstRow="1" bandRow="1">
                <a:tableStyleId>{5C22544A-7EE6-4342-B048-85BDC9FD1C3A}</a:tableStyleId>
              </a:tblPr>
              <a:tblGrid>
                <a:gridCol w="8236958">
                  <a:extLst>
                    <a:ext uri="{9D8B030D-6E8A-4147-A177-3AD203B41FA5}">
                      <a16:colId xmlns:a16="http://schemas.microsoft.com/office/drawing/2014/main" xmlns="" val="20000"/>
                    </a:ext>
                  </a:extLst>
                </a:gridCol>
              </a:tblGrid>
              <a:tr h="411445">
                <a:tc>
                  <a:txBody>
                    <a:bodyPr/>
                    <a:lstStyle/>
                    <a:p>
                      <a:pPr algn="ctr"/>
                      <a:r>
                        <a:rPr lang="es-MX" sz="1800" b="1" kern="1200" dirty="0">
                          <a:solidFill>
                            <a:schemeClr val="lt1"/>
                          </a:solidFill>
                          <a:effectLst/>
                          <a:latin typeface="+mn-lt"/>
                          <a:ea typeface="+mn-ea"/>
                          <a:cs typeface="+mn-cs"/>
                        </a:rPr>
                        <a:t>Autoevaluación y </a:t>
                      </a:r>
                      <a:r>
                        <a:rPr lang="es-MX" sz="1800" b="1" kern="1200" dirty="0" err="1">
                          <a:solidFill>
                            <a:schemeClr val="lt1"/>
                          </a:solidFill>
                          <a:effectLst/>
                          <a:latin typeface="+mn-lt"/>
                          <a:ea typeface="+mn-ea"/>
                          <a:cs typeface="+mn-cs"/>
                        </a:rPr>
                        <a:t>co</a:t>
                      </a:r>
                      <a:r>
                        <a:rPr lang="es-MX" sz="1800" b="1" kern="1200" dirty="0">
                          <a:solidFill>
                            <a:schemeClr val="lt1"/>
                          </a:solidFill>
                          <a:effectLst/>
                          <a:latin typeface="+mn-lt"/>
                          <a:ea typeface="+mn-ea"/>
                          <a:cs typeface="+mn-cs"/>
                        </a:rPr>
                        <a:t> evaluación</a:t>
                      </a:r>
                      <a:endParaRPr lang="es-ES" dirty="0"/>
                    </a:p>
                  </a:txBody>
                  <a:tcPr/>
                </a:tc>
                <a:extLst>
                  <a:ext uri="{0D108BD9-81ED-4DB2-BD59-A6C34878D82A}">
                    <a16:rowId xmlns:a16="http://schemas.microsoft.com/office/drawing/2014/main" xmlns="" val="10000"/>
                  </a:ext>
                </a:extLst>
              </a:tr>
              <a:tr h="3753500">
                <a:tc>
                  <a:txBody>
                    <a:bodyPr/>
                    <a:lstStyle/>
                    <a:p>
                      <a:pPr algn="just"/>
                      <a:r>
                        <a:rPr lang="es-ES_tradnl" sz="1800" kern="1200" dirty="0">
                          <a:solidFill>
                            <a:schemeClr val="dk1"/>
                          </a:solidFill>
                          <a:effectLst/>
                          <a:latin typeface="+mn-lt"/>
                          <a:ea typeface="+mn-ea"/>
                          <a:cs typeface="+mn-cs"/>
                        </a:rPr>
                        <a:t>Nuestra evaluación del proceso llevado a cabo en este ciclo escolar respecto a Conexiones, tiene varios puntos positivos que deseamos resaltar: el primero de ellos es la buena disposición de poner todas las capacidades personales, tanto de los docentes que conformamos el equipo de conexiones, como de los estudiantes de 6º. Año de bachillerato y del resto del personal del plantel, así como la creatividad, responsabilidad y entusiasmo, tanto como la plasticidad para poder adecuar tiempos, contenidos y medios a las necesidades del proyecto.</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 </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También recibimos ayuda de otros docentes del colegio, lo que fortaleció nuestra buena relación con ellos, en especial a los integrantes del grupo interdisciplinario.</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 </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Inclusive, decidimos realizar un evento de premiación de los diversos segmentos o elementos que componen el video, para  reconocer el esfuerzo llevado a cabo por los estudiantes.</a:t>
                      </a:r>
                      <a:endParaRPr lang="es-MX"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9481" y="89210"/>
            <a:ext cx="1077855" cy="1428044"/>
          </a:xfrm>
          <a:prstGeom prst="rect">
            <a:avLst/>
          </a:prstGeom>
        </p:spPr>
      </p:pic>
    </p:spTree>
    <p:extLst>
      <p:ext uri="{BB962C8B-B14F-4D97-AF65-F5344CB8AC3E}">
        <p14:creationId xmlns:p14="http://schemas.microsoft.com/office/powerpoint/2010/main" val="2844736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12" y="89210"/>
            <a:ext cx="9032488" cy="1070518"/>
          </a:xfrm>
        </p:spPr>
        <p:txBody>
          <a:bodyPr/>
          <a:lstStyle/>
          <a:p>
            <a:r>
              <a:rPr lang="es-ES" sz="3600" dirty="0"/>
              <a:t>Evaluación del Proyecto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27384804"/>
              </p:ext>
            </p:extLst>
          </p:nvPr>
        </p:nvGraphicFramePr>
        <p:xfrm>
          <a:off x="349481" y="973537"/>
          <a:ext cx="8236958" cy="5166325"/>
        </p:xfrm>
        <a:graphic>
          <a:graphicData uri="http://schemas.openxmlformats.org/drawingml/2006/table">
            <a:tbl>
              <a:tblPr firstRow="1" bandRow="1">
                <a:tableStyleId>{5C22544A-7EE6-4342-B048-85BDC9FD1C3A}</a:tableStyleId>
              </a:tblPr>
              <a:tblGrid>
                <a:gridCol w="8236958">
                  <a:extLst>
                    <a:ext uri="{9D8B030D-6E8A-4147-A177-3AD203B41FA5}">
                      <a16:colId xmlns:a16="http://schemas.microsoft.com/office/drawing/2014/main" xmlns="" val="20000"/>
                    </a:ext>
                  </a:extLst>
                </a:gridCol>
              </a:tblGrid>
              <a:tr h="411445">
                <a:tc>
                  <a:txBody>
                    <a:bodyPr/>
                    <a:lstStyle/>
                    <a:p>
                      <a:pPr algn="ctr"/>
                      <a:r>
                        <a:rPr lang="es-MX" sz="1800" b="1" kern="1200" dirty="0">
                          <a:solidFill>
                            <a:schemeClr val="lt1"/>
                          </a:solidFill>
                          <a:effectLst/>
                          <a:latin typeface="+mn-lt"/>
                          <a:ea typeface="+mn-ea"/>
                          <a:cs typeface="+mn-cs"/>
                        </a:rPr>
                        <a:t>Autoevaluación y </a:t>
                      </a:r>
                      <a:r>
                        <a:rPr lang="es-MX" sz="1800" b="1" kern="1200" dirty="0" err="1">
                          <a:solidFill>
                            <a:schemeClr val="lt1"/>
                          </a:solidFill>
                          <a:effectLst/>
                          <a:latin typeface="+mn-lt"/>
                          <a:ea typeface="+mn-ea"/>
                          <a:cs typeface="+mn-cs"/>
                        </a:rPr>
                        <a:t>co</a:t>
                      </a:r>
                      <a:r>
                        <a:rPr lang="es-MX" sz="1800" b="1" kern="1200" dirty="0">
                          <a:solidFill>
                            <a:schemeClr val="lt1"/>
                          </a:solidFill>
                          <a:effectLst/>
                          <a:latin typeface="+mn-lt"/>
                          <a:ea typeface="+mn-ea"/>
                          <a:cs typeface="+mn-cs"/>
                        </a:rPr>
                        <a:t> evaluación</a:t>
                      </a:r>
                      <a:endParaRPr lang="es-ES" dirty="0"/>
                    </a:p>
                  </a:txBody>
                  <a:tcPr/>
                </a:tc>
                <a:extLst>
                  <a:ext uri="{0D108BD9-81ED-4DB2-BD59-A6C34878D82A}">
                    <a16:rowId xmlns:a16="http://schemas.microsoft.com/office/drawing/2014/main" xmlns="" val="10000"/>
                  </a:ext>
                </a:extLst>
              </a:tr>
              <a:tr h="4190627">
                <a:tc>
                  <a:txBody>
                    <a:bodyPr/>
                    <a:lstStyle/>
                    <a:p>
                      <a:pPr algn="just"/>
                      <a:r>
                        <a:rPr lang="es-ES_tradnl" sz="1800" kern="1200" dirty="0">
                          <a:solidFill>
                            <a:schemeClr val="dk1"/>
                          </a:solidFill>
                          <a:effectLst/>
                          <a:latin typeface="+mn-lt"/>
                          <a:ea typeface="+mn-ea"/>
                          <a:cs typeface="+mn-cs"/>
                        </a:rPr>
                        <a:t>En cuanto a las dificultades con que topamos, las hubo para poder reunirnos como equipo de docentes (tiempo, espacio, número de reuniones)  también hubo que adecuar los contenidos temáticos tanto de nuestros propios programas operativos como del de Conexiones.  </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 </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Hubo que solicitar además, a diversos compañeros docentes que cedieran algunas de sus horas de clase (con el consecuente desajuste de sus respectivos programas operativos) para poder reunir a los alumnos y a nosotros mismos (con nuestra diversa carga horaria de labores) para llevar a cabo las diversas etapas del proyecto hasta su conclusión,</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 </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Los docentes que nos auxiliaron tanto en la parte técnica (asesoría a los estudiantes respecto a la elaboración del guión o del video, entre otros) así como los que observaron el producto final, quedaron conformes con el compromiso de los alumnos y con el resultado obtenido.</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a:t>
                      </a:r>
                      <a:endParaRPr lang="es-MX"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9863741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12" y="89210"/>
            <a:ext cx="9032488" cy="1070518"/>
          </a:xfrm>
        </p:spPr>
        <p:txBody>
          <a:bodyPr/>
          <a:lstStyle/>
          <a:p>
            <a:r>
              <a:rPr lang="es-ES" sz="3600" dirty="0"/>
              <a:t>Evaluación del Proyecto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79519046"/>
              </p:ext>
            </p:extLst>
          </p:nvPr>
        </p:nvGraphicFramePr>
        <p:xfrm>
          <a:off x="349481" y="1212173"/>
          <a:ext cx="8236958" cy="4343365"/>
        </p:xfrm>
        <a:graphic>
          <a:graphicData uri="http://schemas.openxmlformats.org/drawingml/2006/table">
            <a:tbl>
              <a:tblPr firstRow="1" bandRow="1">
                <a:tableStyleId>{5C22544A-7EE6-4342-B048-85BDC9FD1C3A}</a:tableStyleId>
              </a:tblPr>
              <a:tblGrid>
                <a:gridCol w="8236958">
                  <a:extLst>
                    <a:ext uri="{9D8B030D-6E8A-4147-A177-3AD203B41FA5}">
                      <a16:colId xmlns:a16="http://schemas.microsoft.com/office/drawing/2014/main" xmlns="" val="20000"/>
                    </a:ext>
                  </a:extLst>
                </a:gridCol>
              </a:tblGrid>
              <a:tr h="411445">
                <a:tc>
                  <a:txBody>
                    <a:bodyPr/>
                    <a:lstStyle/>
                    <a:p>
                      <a:pPr algn="ctr"/>
                      <a:r>
                        <a:rPr lang="es-MX" sz="1800" b="1" kern="1200" dirty="0">
                          <a:solidFill>
                            <a:schemeClr val="lt1"/>
                          </a:solidFill>
                          <a:effectLst/>
                          <a:latin typeface="+mn-lt"/>
                          <a:ea typeface="+mn-ea"/>
                          <a:cs typeface="+mn-cs"/>
                        </a:rPr>
                        <a:t>Autoevaluación y </a:t>
                      </a:r>
                      <a:r>
                        <a:rPr lang="es-MX" sz="1800" b="1" kern="1200" dirty="0" err="1">
                          <a:solidFill>
                            <a:schemeClr val="lt1"/>
                          </a:solidFill>
                          <a:effectLst/>
                          <a:latin typeface="+mn-lt"/>
                          <a:ea typeface="+mn-ea"/>
                          <a:cs typeface="+mn-cs"/>
                        </a:rPr>
                        <a:t>co</a:t>
                      </a:r>
                      <a:r>
                        <a:rPr lang="es-MX" sz="1800" b="1" kern="1200" dirty="0">
                          <a:solidFill>
                            <a:schemeClr val="lt1"/>
                          </a:solidFill>
                          <a:effectLst/>
                          <a:latin typeface="+mn-lt"/>
                          <a:ea typeface="+mn-ea"/>
                          <a:cs typeface="+mn-cs"/>
                        </a:rPr>
                        <a:t> evaluación</a:t>
                      </a:r>
                      <a:endParaRPr lang="es-ES" dirty="0"/>
                    </a:p>
                  </a:txBody>
                  <a:tcPr/>
                </a:tc>
                <a:extLst>
                  <a:ext uri="{0D108BD9-81ED-4DB2-BD59-A6C34878D82A}">
                    <a16:rowId xmlns:a16="http://schemas.microsoft.com/office/drawing/2014/main" xmlns="" val="10000"/>
                  </a:ext>
                </a:extLst>
              </a:tr>
              <a:tr h="3331984">
                <a:tc>
                  <a:txBody>
                    <a:bodyPr/>
                    <a:lstStyle/>
                    <a:p>
                      <a:pPr algn="just"/>
                      <a:r>
                        <a:rPr lang="es-ES_tradnl" sz="1800" kern="1200" dirty="0">
                          <a:solidFill>
                            <a:schemeClr val="dk1"/>
                          </a:solidFill>
                          <a:effectLst/>
                          <a:latin typeface="+mn-lt"/>
                          <a:ea typeface="+mn-ea"/>
                          <a:cs typeface="+mn-cs"/>
                        </a:rPr>
                        <a:t>AUTORIDADES DEL COLEGIO</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 </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Gracias a la oportunidad que se nos dio por parte de la DGIRE de elaborar un proyecto </a:t>
                      </a:r>
                      <a:r>
                        <a:rPr lang="es-ES_tradnl" sz="1800" kern="1200" dirty="0" err="1">
                          <a:solidFill>
                            <a:schemeClr val="dk1"/>
                          </a:solidFill>
                          <a:effectLst/>
                          <a:latin typeface="+mn-lt"/>
                          <a:ea typeface="+mn-ea"/>
                          <a:cs typeface="+mn-cs"/>
                        </a:rPr>
                        <a:t>interdiscipliario</a:t>
                      </a:r>
                      <a:r>
                        <a:rPr lang="es-ES_tradnl" sz="1800" kern="1200" dirty="0">
                          <a:solidFill>
                            <a:schemeClr val="dk1"/>
                          </a:solidFill>
                          <a:effectLst/>
                          <a:latin typeface="+mn-lt"/>
                          <a:ea typeface="+mn-ea"/>
                          <a:cs typeface="+mn-cs"/>
                        </a:rPr>
                        <a:t>, se lograron resultados favorables y también áreas de oportunidad; como resultados favorables: la buena colaboración tanto de los docentes como de los alumnos en la realización de un trabajo con contenido disciplinar diverso y como área de oportunidad, la necesidad de integrar mayor número de materias y de grupos para tener un mejor impacto a nivel institución, es decir, la Preparatoria proyecta a todos. Por último, va mi agradecimiento a cada uno de los docentes implicados en el programa. </a:t>
                      </a:r>
                    </a:p>
                    <a:p>
                      <a:pPr algn="just"/>
                      <a:endParaRPr lang="es-ES_tradnl" sz="1800" kern="1200" dirty="0">
                        <a:solidFill>
                          <a:schemeClr val="dk1"/>
                        </a:solidFill>
                        <a:effectLst/>
                        <a:latin typeface="+mn-lt"/>
                        <a:ea typeface="+mn-ea"/>
                        <a:cs typeface="+mn-cs"/>
                      </a:endParaRPr>
                    </a:p>
                    <a:p>
                      <a:pPr algn="just"/>
                      <a:r>
                        <a:rPr lang="es-ES_tradnl" sz="1800" kern="1200" dirty="0" err="1">
                          <a:solidFill>
                            <a:schemeClr val="dk1"/>
                          </a:solidFill>
                          <a:effectLst/>
                          <a:latin typeface="+mn-lt"/>
                          <a:ea typeface="+mn-ea"/>
                          <a:cs typeface="+mn-cs"/>
                        </a:rPr>
                        <a:t>Psic</a:t>
                      </a:r>
                      <a:r>
                        <a:rPr lang="es-ES_tradnl" sz="1800" kern="1200" dirty="0">
                          <a:solidFill>
                            <a:schemeClr val="dk1"/>
                          </a:solidFill>
                          <a:effectLst/>
                          <a:latin typeface="+mn-lt"/>
                          <a:ea typeface="+mn-ea"/>
                          <a:cs typeface="+mn-cs"/>
                        </a:rPr>
                        <a:t>. Adriana Santos Rodríguez, Directora Académica.</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a:t>
                      </a:r>
                      <a:endParaRPr lang="es-MX"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43411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99582"/>
            <a:ext cx="8229600" cy="1495691"/>
          </a:xfrm>
        </p:spPr>
        <p:txBody>
          <a:bodyPr/>
          <a:lstStyle/>
          <a:p>
            <a:pPr algn="ctr"/>
            <a:r>
              <a:rPr lang="es-MX" dirty="0"/>
              <a:t>CLASE DETONADORA</a:t>
            </a:r>
            <a:br>
              <a:rPr lang="es-MX" dirty="0"/>
            </a:br>
            <a:r>
              <a:rPr lang="es-MX" dirty="0"/>
              <a:t>INTERDISCIPLINARIA</a:t>
            </a:r>
          </a:p>
        </p:txBody>
      </p:sp>
    </p:spTree>
    <p:extLst>
      <p:ext uri="{BB962C8B-B14F-4D97-AF65-F5344CB8AC3E}">
        <p14:creationId xmlns:p14="http://schemas.microsoft.com/office/powerpoint/2010/main" val="10969328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12" y="89210"/>
            <a:ext cx="9032488" cy="1070518"/>
          </a:xfrm>
        </p:spPr>
        <p:txBody>
          <a:bodyPr/>
          <a:lstStyle/>
          <a:p>
            <a:r>
              <a:rPr lang="es-ES" sz="3600" dirty="0"/>
              <a:t>Cambios realizados al Proyecto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41346615"/>
              </p:ext>
            </p:extLst>
          </p:nvPr>
        </p:nvGraphicFramePr>
        <p:xfrm>
          <a:off x="349481" y="1212173"/>
          <a:ext cx="8236958" cy="4343365"/>
        </p:xfrm>
        <a:graphic>
          <a:graphicData uri="http://schemas.openxmlformats.org/drawingml/2006/table">
            <a:tbl>
              <a:tblPr firstRow="1" bandRow="1">
                <a:tableStyleId>{5C22544A-7EE6-4342-B048-85BDC9FD1C3A}</a:tableStyleId>
              </a:tblPr>
              <a:tblGrid>
                <a:gridCol w="8236958">
                  <a:extLst>
                    <a:ext uri="{9D8B030D-6E8A-4147-A177-3AD203B41FA5}">
                      <a16:colId xmlns:a16="http://schemas.microsoft.com/office/drawing/2014/main" xmlns="" val="20000"/>
                    </a:ext>
                  </a:extLst>
                </a:gridCol>
              </a:tblGrid>
              <a:tr h="411445">
                <a:tc>
                  <a:txBody>
                    <a:bodyPr/>
                    <a:lstStyle/>
                    <a:p>
                      <a:pPr algn="ctr"/>
                      <a:r>
                        <a:rPr lang="es-MX" sz="1800" b="1" kern="1200" dirty="0">
                          <a:solidFill>
                            <a:schemeClr val="lt1"/>
                          </a:solidFill>
                          <a:effectLst/>
                          <a:latin typeface="+mn-lt"/>
                          <a:ea typeface="+mn-ea"/>
                          <a:cs typeface="+mn-cs"/>
                        </a:rPr>
                        <a:t>Modificaciones</a:t>
                      </a:r>
                      <a:endParaRPr lang="es-ES" dirty="0"/>
                    </a:p>
                  </a:txBody>
                  <a:tcPr/>
                </a:tc>
                <a:extLst>
                  <a:ext uri="{0D108BD9-81ED-4DB2-BD59-A6C34878D82A}">
                    <a16:rowId xmlns:a16="http://schemas.microsoft.com/office/drawing/2014/main" xmlns="" val="10000"/>
                  </a:ext>
                </a:extLst>
              </a:tr>
              <a:tr h="3331984">
                <a:tc>
                  <a:txBody>
                    <a:bodyPr/>
                    <a:lstStyle/>
                    <a:p>
                      <a:pPr algn="just"/>
                      <a:endParaRPr lang="es-ES_tradnl"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En la Etapa I de Conexiones el Proyecto tuvo como nombre:</a:t>
                      </a:r>
                    </a:p>
                    <a:p>
                      <a:pPr algn="just"/>
                      <a:r>
                        <a:rPr lang="es-MX" sz="1800" kern="1200" dirty="0">
                          <a:solidFill>
                            <a:schemeClr val="dk1"/>
                          </a:solidFill>
                          <a:effectLst/>
                          <a:latin typeface="+mn-lt"/>
                          <a:ea typeface="+mn-ea"/>
                          <a:cs typeface="+mn-cs"/>
                        </a:rPr>
                        <a:t>Prevención de Problemas de Impacto Social Importantes para Nuestro País en el Área de la Salud. </a:t>
                      </a:r>
                    </a:p>
                    <a:p>
                      <a:pPr algn="just"/>
                      <a:endParaRPr lang="es-MX" sz="1800" kern="1200" dirty="0">
                        <a:solidFill>
                          <a:schemeClr val="dk1"/>
                        </a:solidFill>
                        <a:effectLst/>
                        <a:latin typeface="+mn-lt"/>
                        <a:ea typeface="+mn-ea"/>
                        <a:cs typeface="+mn-cs"/>
                      </a:endParaRPr>
                    </a:p>
                    <a:p>
                      <a:pPr algn="just"/>
                      <a:r>
                        <a:rPr lang="es-MX" sz="1800" kern="1200" dirty="0">
                          <a:solidFill>
                            <a:schemeClr val="dk1"/>
                          </a:solidFill>
                          <a:effectLst/>
                          <a:latin typeface="+mn-lt"/>
                          <a:ea typeface="+mn-ea"/>
                          <a:cs typeface="+mn-cs"/>
                        </a:rPr>
                        <a:t>Los</a:t>
                      </a:r>
                      <a:r>
                        <a:rPr lang="es-MX" sz="1800" kern="1200" baseline="0" dirty="0">
                          <a:solidFill>
                            <a:schemeClr val="dk1"/>
                          </a:solidFill>
                          <a:effectLst/>
                          <a:latin typeface="+mn-lt"/>
                          <a:ea typeface="+mn-ea"/>
                          <a:cs typeface="+mn-cs"/>
                        </a:rPr>
                        <a:t> Maestros participantes en el Proyecto, al entrar a la Etapa II de Conexiones, tomamos la decisión de cambiarle el nombre a: </a:t>
                      </a:r>
                    </a:p>
                    <a:p>
                      <a:pPr algn="just"/>
                      <a:r>
                        <a:rPr lang="es-MX" sz="1800" kern="1200" dirty="0">
                          <a:solidFill>
                            <a:schemeClr val="dk1"/>
                          </a:solidFill>
                          <a:effectLst/>
                          <a:latin typeface="+mn-lt"/>
                          <a:ea typeface="+mn-ea"/>
                          <a:cs typeface="+mn-cs"/>
                        </a:rPr>
                        <a:t>Prevención de Problemas de Alcoholismo de Impacto en la Ciudad de México.</a:t>
                      </a:r>
                    </a:p>
                    <a:p>
                      <a:pPr algn="just"/>
                      <a:endParaRPr lang="es-MX" sz="1800" kern="1200" dirty="0">
                        <a:solidFill>
                          <a:schemeClr val="dk1"/>
                        </a:solidFill>
                        <a:effectLst/>
                        <a:latin typeface="+mn-lt"/>
                        <a:ea typeface="+mn-ea"/>
                        <a:cs typeface="+mn-cs"/>
                      </a:endParaRPr>
                    </a:p>
                    <a:p>
                      <a:pPr algn="just"/>
                      <a:r>
                        <a:rPr lang="es-MX" sz="1800" kern="1200" dirty="0">
                          <a:solidFill>
                            <a:schemeClr val="dk1"/>
                          </a:solidFill>
                          <a:effectLst/>
                          <a:latin typeface="+mn-lt"/>
                          <a:ea typeface="+mn-ea"/>
                          <a:cs typeface="+mn-cs"/>
                        </a:rPr>
                        <a:t>El motivo de este cambio se relacionó con la reconsideración del área geográfica</a:t>
                      </a:r>
                      <a:r>
                        <a:rPr lang="es-MX" sz="1800" kern="1200" baseline="0" dirty="0">
                          <a:solidFill>
                            <a:schemeClr val="dk1"/>
                          </a:solidFill>
                          <a:effectLst/>
                          <a:latin typeface="+mn-lt"/>
                          <a:ea typeface="+mn-ea"/>
                          <a:cs typeface="+mn-cs"/>
                        </a:rPr>
                        <a:t> y en particular el tomar el caso específico del alcoholismo, para poder acotar con precisión la problemática a analizar.</a:t>
                      </a:r>
                      <a:endParaRPr lang="es-MX" sz="1800" kern="1200" dirty="0">
                        <a:solidFill>
                          <a:schemeClr val="dk1"/>
                        </a:solidFill>
                        <a:effectLst/>
                        <a:latin typeface="+mn-lt"/>
                        <a:ea typeface="+mn-ea"/>
                        <a:cs typeface="+mn-cs"/>
                      </a:endParaRPr>
                    </a:p>
                    <a:p>
                      <a:pPr algn="just"/>
                      <a:r>
                        <a:rPr lang="es-ES_tradnl" sz="1800" kern="1200" dirty="0">
                          <a:solidFill>
                            <a:schemeClr val="dk1"/>
                          </a:solidFill>
                          <a:effectLst/>
                          <a:latin typeface="+mn-lt"/>
                          <a:ea typeface="+mn-ea"/>
                          <a:cs typeface="+mn-cs"/>
                        </a:rPr>
                        <a:t>.</a:t>
                      </a:r>
                      <a:endParaRPr lang="es-MX"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10001"/>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298151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7694" y="452718"/>
            <a:ext cx="6132395" cy="1400530"/>
          </a:xfrm>
        </p:spPr>
        <p:txBody>
          <a:bodyPr/>
          <a:lstStyle/>
          <a:p>
            <a:r>
              <a:rPr lang="es-ES" dirty="0"/>
              <a:t>Fotografías de la Clase Detonadora</a:t>
            </a:r>
            <a:endParaRPr lang="es-MX" dirty="0"/>
          </a:p>
        </p:txBody>
      </p:sp>
      <p:pic>
        <p:nvPicPr>
          <p:cNvPr id="4" name="3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83834" y="1851103"/>
            <a:ext cx="4795025" cy="4181708"/>
          </a:xfrm>
        </p:spPr>
      </p:pic>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7369848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55232" y="452718"/>
            <a:ext cx="4784858" cy="1400530"/>
          </a:xfrm>
        </p:spPr>
        <p:txBody>
          <a:bodyPr/>
          <a:lstStyle/>
          <a:p>
            <a:r>
              <a:rPr lang="es-ES" sz="3600" dirty="0"/>
              <a:t>Fotografías de la Clase Detonadora</a:t>
            </a:r>
            <a:endParaRPr lang="es-MX" sz="3600" dirty="0"/>
          </a:p>
        </p:txBody>
      </p:sp>
      <p:pic>
        <p:nvPicPr>
          <p:cNvPr id="7" name="6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38868" y="1999484"/>
            <a:ext cx="4783873" cy="4300956"/>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9497829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Clase Detonadora</a:t>
            </a:r>
            <a:endParaRPr lang="es-MX" dirty="0"/>
          </a:p>
        </p:txBody>
      </p:sp>
      <p:pic>
        <p:nvPicPr>
          <p:cNvPr id="6" name="5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84980" y="2052638"/>
            <a:ext cx="3796165" cy="4195762"/>
          </a:xfrm>
        </p:spPr>
      </p:pic>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851926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Clase Detonadora</a:t>
            </a:r>
            <a:endParaRPr lang="es-MX" dirty="0"/>
          </a:p>
        </p:txBody>
      </p:sp>
      <p:pic>
        <p:nvPicPr>
          <p:cNvPr id="9" name="8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61716" y="2052638"/>
            <a:ext cx="3842693" cy="4195762"/>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215075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26920" y="424173"/>
            <a:ext cx="7055380" cy="1400530"/>
          </a:xfrm>
        </p:spPr>
        <p:txBody>
          <a:bodyPr/>
          <a:lstStyle/>
          <a:p>
            <a:r>
              <a:rPr lang="es-ES" dirty="0"/>
              <a:t>Fotografías de la Clase Interdisciplinaria 1</a:t>
            </a:r>
            <a:endParaRPr lang="es-MX" dirty="0"/>
          </a:p>
        </p:txBody>
      </p:sp>
      <p:pic>
        <p:nvPicPr>
          <p:cNvPr id="7" name="6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51824" y="1906912"/>
            <a:ext cx="4248615" cy="4130352"/>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2919006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Clase Interdisciplinaria 1</a:t>
            </a:r>
            <a:endParaRPr lang="es-MX" dirty="0"/>
          </a:p>
        </p:txBody>
      </p:sp>
      <p:pic>
        <p:nvPicPr>
          <p:cNvPr id="6" name="5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30244" y="1832570"/>
            <a:ext cx="4137102" cy="4204694"/>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1767721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Clase Interdisciplinaria 1</a:t>
            </a:r>
            <a:endParaRPr lang="es-MX" dirty="0"/>
          </a:p>
        </p:txBody>
      </p:sp>
      <p:pic>
        <p:nvPicPr>
          <p:cNvPr id="5" name="4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58363" y="2219094"/>
            <a:ext cx="5090893" cy="3818170"/>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0578396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Clase Interdisciplinaria 2</a:t>
            </a:r>
            <a:endParaRPr lang="es-MX" dirty="0"/>
          </a:p>
        </p:txBody>
      </p:sp>
      <p:pic>
        <p:nvPicPr>
          <p:cNvPr id="5" name="4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25588" y="2159794"/>
            <a:ext cx="5314950" cy="3981450"/>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4312962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Clase Interdisciplinaria 2</a:t>
            </a:r>
            <a:endParaRPr lang="es-MX" dirty="0"/>
          </a:p>
        </p:txBody>
      </p:sp>
      <p:pic>
        <p:nvPicPr>
          <p:cNvPr id="6" name="5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142118" y="2052638"/>
            <a:ext cx="4081889" cy="4195762"/>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68536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ext uri="{D42A27DB-BD31-4B8C-83A1-F6EECF244321}">
                <p14:modId xmlns:p14="http://schemas.microsoft.com/office/powerpoint/2010/main" val="221954641"/>
              </p:ext>
            </p:extLst>
          </p:nvPr>
        </p:nvGraphicFramePr>
        <p:xfrm>
          <a:off x="432468" y="1578810"/>
          <a:ext cx="8471133" cy="4119262"/>
        </p:xfrm>
        <a:graphic>
          <a:graphicData uri="http://schemas.openxmlformats.org/drawingml/2006/table">
            <a:tbl>
              <a:tblPr firstRow="1" bandRow="1">
                <a:tableStyleId>{5C22544A-7EE6-4342-B048-85BDC9FD1C3A}</a:tableStyleId>
              </a:tblPr>
              <a:tblGrid>
                <a:gridCol w="3085095">
                  <a:extLst>
                    <a:ext uri="{9D8B030D-6E8A-4147-A177-3AD203B41FA5}">
                      <a16:colId xmlns:a16="http://schemas.microsoft.com/office/drawing/2014/main" xmlns="" val="20000"/>
                    </a:ext>
                  </a:extLst>
                </a:gridCol>
                <a:gridCol w="5386038">
                  <a:extLst>
                    <a:ext uri="{9D8B030D-6E8A-4147-A177-3AD203B41FA5}">
                      <a16:colId xmlns:a16="http://schemas.microsoft.com/office/drawing/2014/main" xmlns="" val="20001"/>
                    </a:ext>
                  </a:extLst>
                </a:gridCol>
              </a:tblGrid>
              <a:tr h="484138">
                <a:tc gridSpan="2">
                  <a:txBody>
                    <a:bodyPr/>
                    <a:lstStyle/>
                    <a:p>
                      <a:pPr algn="ctr"/>
                      <a:endParaRPr lang="es-ES" dirty="0"/>
                    </a:p>
                  </a:txBody>
                  <a:tcPr/>
                </a:tc>
                <a:tc hMerge="1">
                  <a:txBody>
                    <a:bodyPr/>
                    <a:lstStyle/>
                    <a:p>
                      <a:endParaRPr lang="es-ES" dirty="0"/>
                    </a:p>
                  </a:txBody>
                  <a:tcPr/>
                </a:tc>
                <a:extLst>
                  <a:ext uri="{0D108BD9-81ED-4DB2-BD59-A6C34878D82A}">
                    <a16:rowId xmlns:a16="http://schemas.microsoft.com/office/drawing/2014/main" xmlns="" val="10000"/>
                  </a:ext>
                </a:extLst>
              </a:tr>
              <a:tr h="486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Nombre de</a:t>
                      </a:r>
                      <a:r>
                        <a:rPr lang="es-ES" b="1" baseline="0" dirty="0"/>
                        <a:t> la actividad:</a:t>
                      </a:r>
                      <a:endParaRPr lang="es-E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0" dirty="0"/>
                        <a:t>¿Has llegado a esto?</a:t>
                      </a:r>
                    </a:p>
                  </a:txBody>
                  <a:tcPr/>
                </a:tc>
                <a:extLst>
                  <a:ext uri="{0D108BD9-81ED-4DB2-BD59-A6C34878D82A}">
                    <a16:rowId xmlns:a16="http://schemas.microsoft.com/office/drawing/2014/main" xmlns="" val="10001"/>
                  </a:ext>
                </a:extLst>
              </a:tr>
              <a:tr h="446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Objetivo de la actividad:</a:t>
                      </a:r>
                    </a:p>
                  </a:txBody>
                  <a:tcPr/>
                </a:tc>
                <a:tc>
                  <a:txBody>
                    <a:bodyPr/>
                    <a:lstStyle/>
                    <a:p>
                      <a:r>
                        <a:rPr lang="es-MX" sz="1800" kern="1200" dirty="0">
                          <a:solidFill>
                            <a:schemeClr val="dk1"/>
                          </a:solidFill>
                          <a:effectLst/>
                          <a:latin typeface="+mn-lt"/>
                          <a:ea typeface="+mn-ea"/>
                          <a:cs typeface="+mn-cs"/>
                        </a:rPr>
                        <a:t>Introducir al alumno por medio de dos proyecciones y una mesa de opinión, al tema del alcoholismo, con el fin de conocer la información previa con que ellos cuentan,  así como el impacto de esta adicción, a partir de vivencias, experiencias y conocimientos previos.</a:t>
                      </a:r>
                      <a:endParaRPr lang="es-ES" dirty="0"/>
                    </a:p>
                  </a:txBody>
                  <a:tcPr/>
                </a:tc>
                <a:extLst>
                  <a:ext uri="{0D108BD9-81ED-4DB2-BD59-A6C34878D82A}">
                    <a16:rowId xmlns:a16="http://schemas.microsoft.com/office/drawing/2014/main" xmlns="" val="10002"/>
                  </a:ext>
                </a:extLst>
              </a:tr>
              <a:tr h="568713">
                <a:tc>
                  <a:txBody>
                    <a:bodyPr/>
                    <a:lstStyle/>
                    <a:p>
                      <a:r>
                        <a:rPr lang="es-MX" b="1" dirty="0"/>
                        <a:t>Grado:</a:t>
                      </a:r>
                    </a:p>
                  </a:txBody>
                  <a:tcPr/>
                </a:tc>
                <a:tc>
                  <a:txBody>
                    <a:bodyPr/>
                    <a:lstStyle/>
                    <a:p>
                      <a:r>
                        <a:rPr lang="es-ES" dirty="0"/>
                        <a:t>6º </a:t>
                      </a:r>
                    </a:p>
                  </a:txBody>
                  <a:tcPr/>
                </a:tc>
                <a:extLst>
                  <a:ext uri="{0D108BD9-81ED-4DB2-BD59-A6C34878D82A}">
                    <a16:rowId xmlns:a16="http://schemas.microsoft.com/office/drawing/2014/main" xmlns="" val="10003"/>
                  </a:ext>
                </a:extLst>
              </a:tr>
              <a:tr h="568713">
                <a:tc>
                  <a:txBody>
                    <a:bodyPr/>
                    <a:lstStyle/>
                    <a:p>
                      <a:r>
                        <a:rPr lang="es-MX" b="1" dirty="0"/>
                        <a:t>Fecha de la actividad:</a:t>
                      </a:r>
                    </a:p>
                  </a:txBody>
                  <a:tcPr/>
                </a:tc>
                <a:tc>
                  <a:txBody>
                    <a:bodyPr/>
                    <a:lstStyle/>
                    <a:p>
                      <a:r>
                        <a:rPr lang="es-ES" dirty="0"/>
                        <a:t>09 de enero 2019</a:t>
                      </a:r>
                    </a:p>
                  </a:txBody>
                  <a:tcPr/>
                </a:tc>
                <a:extLst>
                  <a:ext uri="{0D108BD9-81ED-4DB2-BD59-A6C34878D82A}">
                    <a16:rowId xmlns:a16="http://schemas.microsoft.com/office/drawing/2014/main" xmlns="" val="10004"/>
                  </a:ext>
                </a:extLst>
              </a:tr>
            </a:tbl>
          </a:graphicData>
        </a:graphic>
      </p:graphicFrame>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11452715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Clase Interdisciplinaria 2</a:t>
            </a:r>
            <a:endParaRPr lang="es-MX" dirty="0"/>
          </a:p>
        </p:txBody>
      </p:sp>
      <p:pic>
        <p:nvPicPr>
          <p:cNvPr id="5" name="4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19815" y="1981252"/>
            <a:ext cx="3724507" cy="4326674"/>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134238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proyección     de videos</a:t>
            </a:r>
            <a:endParaRPr lang="es-MX" dirty="0"/>
          </a:p>
        </p:txBody>
      </p:sp>
      <p:pic>
        <p:nvPicPr>
          <p:cNvPr id="6" name="5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88922" y="2052638"/>
            <a:ext cx="5588281" cy="4195762"/>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5432412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proyección     de videos</a:t>
            </a:r>
            <a:endParaRPr lang="es-MX" dirty="0"/>
          </a:p>
        </p:txBody>
      </p:sp>
      <p:pic>
        <p:nvPicPr>
          <p:cNvPr id="5" name="4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98889" y="2174488"/>
            <a:ext cx="5150367" cy="3862775"/>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2453113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proyección     de videos</a:t>
            </a:r>
            <a:endParaRPr lang="es-MX" dirty="0"/>
          </a:p>
        </p:txBody>
      </p:sp>
      <p:pic>
        <p:nvPicPr>
          <p:cNvPr id="6" name="5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98889" y="2174488"/>
            <a:ext cx="5150367" cy="3862775"/>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35696982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Fotografías de la proyección     de videos</a:t>
            </a:r>
            <a:endParaRPr lang="es-MX" dirty="0"/>
          </a:p>
        </p:txBody>
      </p:sp>
      <p:pic>
        <p:nvPicPr>
          <p:cNvPr id="5" name="4 Marcador de contenid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41837" y="2052638"/>
            <a:ext cx="4282451" cy="4195762"/>
          </a:xfrm>
        </p:spPr>
      </p:pic>
      <p:pic>
        <p:nvPicPr>
          <p:cNvPr id="4"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077855" cy="1428044"/>
          </a:xfrm>
          <a:prstGeom prst="rect">
            <a:avLst/>
          </a:prstGeom>
        </p:spPr>
      </p:pic>
    </p:spTree>
    <p:extLst>
      <p:ext uri="{BB962C8B-B14F-4D97-AF65-F5344CB8AC3E}">
        <p14:creationId xmlns:p14="http://schemas.microsoft.com/office/powerpoint/2010/main" val="4277082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2239</TotalTime>
  <Words>4840</Words>
  <Application>Microsoft Office PowerPoint</Application>
  <PresentationFormat>Presentación en pantalla (4:3)</PresentationFormat>
  <Paragraphs>693</Paragraphs>
  <Slides>94</Slides>
  <Notes>0</Notes>
  <HiddenSlides>0</HiddenSlides>
  <MMClips>0</MMClips>
  <ScaleCrop>false</ScaleCrop>
  <HeadingPairs>
    <vt:vector size="4" baseType="variant">
      <vt:variant>
        <vt:lpstr>Tema</vt:lpstr>
      </vt:variant>
      <vt:variant>
        <vt:i4>1</vt:i4>
      </vt:variant>
      <vt:variant>
        <vt:lpstr>Títulos de diapositiva</vt:lpstr>
      </vt:variant>
      <vt:variant>
        <vt:i4>94</vt:i4>
      </vt:variant>
    </vt:vector>
  </HeadingPairs>
  <TitlesOfParts>
    <vt:vector size="95" baseType="lpstr">
      <vt:lpstr>Ion</vt:lpstr>
      <vt:lpstr>Instituto Scifi EQUIPO No   . 3 PROYECTO 6º PREPARATORIA</vt:lpstr>
      <vt:lpstr>Presentación de PowerPoint</vt:lpstr>
      <vt:lpstr>FECHA DE APLICACIÓN </vt:lpstr>
      <vt:lpstr>Títulos del Proyecto </vt:lpstr>
      <vt:lpstr>Justificación</vt:lpstr>
      <vt:lpstr>Objetivo General</vt:lpstr>
      <vt:lpstr>Objetivos de cada Asignatura</vt:lpstr>
      <vt:lpstr>CLASE DETONADORA INTERDISCIPLINARIA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Relatoría de la clase detonadora</vt:lpstr>
      <vt:lpstr>Relatoría de la clase detonadora</vt:lpstr>
      <vt:lpstr>Relatoría de la clase detonadora</vt:lpstr>
      <vt:lpstr>Relatoría de la clase detonadora</vt:lpstr>
      <vt:lpstr>Relatoría de la clase detonadora</vt:lpstr>
      <vt:lpstr>CLASE INTERDISCIPLINARIA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ANEXO Rúbrica del trabajo escrito</vt:lpstr>
      <vt:lpstr>Presentación de PowerPoint</vt:lpstr>
      <vt:lpstr>CLASE INTERDISCIPLINARIA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Secuencia Didáctica de la Clase Interdisciplinaria 2</vt:lpstr>
      <vt:lpstr>ANEXO Rúbrica del guión del video</vt:lpstr>
      <vt:lpstr>Presentación de PowerPoint</vt:lpstr>
      <vt:lpstr>CLASE DISCIPLINARIA ASIGNATURA:ESTADISTICA</vt:lpstr>
      <vt:lpstr>Clase Disciplinaria</vt:lpstr>
      <vt:lpstr>Clase Disciplinaria </vt:lpstr>
      <vt:lpstr>Clase Disciplinaria (Estadística)</vt:lpstr>
      <vt:lpstr>Clase Disciplinaria (Estadística)</vt:lpstr>
      <vt:lpstr>Clase Disciplinaria (Estadística)</vt:lpstr>
      <vt:lpstr>Clase Disciplinaria Asignatura: Derecho</vt:lpstr>
      <vt:lpstr>Clase Disciplinaria (Derecho)</vt:lpstr>
      <vt:lpstr>Clase Disciplinaria (Derecho)</vt:lpstr>
      <vt:lpstr>Clase Disciplinaria (Derecho)</vt:lpstr>
      <vt:lpstr>Clase Disciplinaria (Derecho)</vt:lpstr>
      <vt:lpstr>Clase Disciplinaria (Derecho)</vt:lpstr>
      <vt:lpstr>CLASE DISCIPLINARIA ASIGNATURA: BIOLOGÍA</vt:lpstr>
      <vt:lpstr>Clase Disciplinaria (Biología)</vt:lpstr>
      <vt:lpstr>Clase Disciplinaria (Biología)</vt:lpstr>
      <vt:lpstr>Secuencias Didácticas por Materia de la Clase Disciplinaria (Biología)</vt:lpstr>
      <vt:lpstr>Clase Disciplinaria (Biología)</vt:lpstr>
      <vt:lpstr>Clase Disciplinaria (Biología)</vt:lpstr>
      <vt:lpstr>Clase Disciplinaria (Biología)</vt:lpstr>
      <vt:lpstr>CIERRE DEL PROYECTO CLASE INTERDISCIPLINARIA</vt:lpstr>
      <vt:lpstr>Clase de Cierre</vt:lpstr>
      <vt:lpstr>Clase de Cierre</vt:lpstr>
      <vt:lpstr> Clase de Cierre</vt:lpstr>
      <vt:lpstr> Clase de Cierre</vt:lpstr>
      <vt:lpstr>Clase de Cierre</vt:lpstr>
      <vt:lpstr>Clase de Cierre</vt:lpstr>
      <vt:lpstr>Clase de Cierre</vt:lpstr>
      <vt:lpstr>Clase de Cierre</vt:lpstr>
      <vt:lpstr>Rúbrica del video</vt:lpstr>
      <vt:lpstr>Videos</vt:lpstr>
      <vt:lpstr>Evaluación del Proyecto</vt:lpstr>
      <vt:lpstr>Evaluación del Proyecto</vt:lpstr>
      <vt:lpstr>Evaluación del Proyecto</vt:lpstr>
      <vt:lpstr>Cambios realizados al Proyecto</vt:lpstr>
      <vt:lpstr>Fotografías de la Clase Detonadora</vt:lpstr>
      <vt:lpstr>Fotografías de la Clase Detonadora</vt:lpstr>
      <vt:lpstr>Fotografías de la Clase Detonadora</vt:lpstr>
      <vt:lpstr>Fotografías de la Clase Detonadora</vt:lpstr>
      <vt:lpstr>Fotografías de la Clase Interdisciplinaria 1</vt:lpstr>
      <vt:lpstr>Fotografías de la Clase Interdisciplinaria 1</vt:lpstr>
      <vt:lpstr>Fotografías de la Clase Interdisciplinaria 1</vt:lpstr>
      <vt:lpstr>Fotografías de la Clase Interdisciplinaria 2</vt:lpstr>
      <vt:lpstr>Fotografías de la Clase Interdisciplinaria 2</vt:lpstr>
      <vt:lpstr>Fotografías de la Clase Interdisciplinaria 2</vt:lpstr>
      <vt:lpstr>Fotografías de la proyección     de videos</vt:lpstr>
      <vt:lpstr>Fotografías de la proyección     de videos</vt:lpstr>
      <vt:lpstr>Fotografías de la proyección     de videos</vt:lpstr>
      <vt:lpstr>Fotografías de la proyección     de videos</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ID</dc:title>
  <dc:creator>Instituto Scifi</dc:creator>
  <cp:lastModifiedBy>Terry</cp:lastModifiedBy>
  <cp:revision>235</cp:revision>
  <dcterms:created xsi:type="dcterms:W3CDTF">2017-10-30T00:36:31Z</dcterms:created>
  <dcterms:modified xsi:type="dcterms:W3CDTF">2019-06-17T20:47:55Z</dcterms:modified>
</cp:coreProperties>
</file>