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6" r:id="rId2"/>
    <p:sldId id="259" r:id="rId3"/>
    <p:sldId id="338" r:id="rId4"/>
    <p:sldId id="339" r:id="rId5"/>
    <p:sldId id="340" r:id="rId6"/>
    <p:sldId id="289" r:id="rId7"/>
    <p:sldId id="300" r:id="rId8"/>
    <p:sldId id="303" r:id="rId9"/>
    <p:sldId id="301" r:id="rId10"/>
    <p:sldId id="288" r:id="rId11"/>
    <p:sldId id="304" r:id="rId12"/>
    <p:sldId id="305" r:id="rId13"/>
    <p:sldId id="306" r:id="rId14"/>
    <p:sldId id="307" r:id="rId15"/>
    <p:sldId id="261" r:id="rId16"/>
    <p:sldId id="275" r:id="rId17"/>
    <p:sldId id="308" r:id="rId18"/>
    <p:sldId id="313" r:id="rId19"/>
    <p:sldId id="328" r:id="rId20"/>
    <p:sldId id="332" r:id="rId21"/>
    <p:sldId id="314" r:id="rId22"/>
    <p:sldId id="317" r:id="rId23"/>
    <p:sldId id="280" r:id="rId24"/>
    <p:sldId id="282" r:id="rId25"/>
    <p:sldId id="297" r:id="rId26"/>
    <p:sldId id="318" r:id="rId27"/>
    <p:sldId id="299" r:id="rId28"/>
    <p:sldId id="293" r:id="rId29"/>
    <p:sldId id="343" r:id="rId30"/>
    <p:sldId id="342" r:id="rId31"/>
    <p:sldId id="320" r:id="rId32"/>
    <p:sldId id="321" r:id="rId33"/>
    <p:sldId id="326" r:id="rId34"/>
    <p:sldId id="324" r:id="rId35"/>
    <p:sldId id="325" r:id="rId36"/>
    <p:sldId id="319"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4" d="100"/>
          <a:sy n="94" d="100"/>
        </p:scale>
        <p:origin x="76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1:24:39.410"/>
    </inkml:context>
    <inkml:brush xml:id="br0">
      <inkml:brushProperty name="width" value="0.3" units="cm"/>
      <inkml:brushProperty name="height" value="0.6" units="cm"/>
      <inkml:brushProperty name="color" value="#FDFFFF"/>
      <inkml:brushProperty name="tip" value="rectangle"/>
      <inkml:brushProperty name="rasterOp" value="maskPen"/>
    </inkml:brush>
  </inkml:definitions>
  <inkml:trace contextRef="#ctx0" brushRef="#br0">1 538,'48'0,"24"0,-38 0,14 0,-23 0,-4 0,-1 0,5 0,-11-5,11 3,-11-3,11 5,-11-6,4 5,1-11,-5 11,5-11,-7 5,7-6,-5 1,4-1,1 0,-5 1,4-1,-5 6,-1-4,6 9,-5-14,5 7,-6-9,1 6,-1 5,0-4,1 4,-1-5,6-1,-5 1,5 5,-6-4,1 9,4-14,-3 13,10-14,-10 10,11 0,-11-4,11 9,-5-9,7 3,0-5,-1 5,1-4,0 11,-1-11,8 4,-5 0,5-4,0 10,-6-10,6 11,-13-11,4 11,-5-5,0 6,-1-5,-7 3,6-3,-4 5,3 0,1 0,-4-6,4 5,-6-10,-5-2,-2-8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1:24:41.903"/>
    </inkml:context>
    <inkml:brush xml:id="br0">
      <inkml:brushProperty name="width" value="0.3" units="cm"/>
      <inkml:brushProperty name="height" value="0.6" units="cm"/>
      <inkml:brushProperty name="color" value="#FDFFFF"/>
      <inkml:brushProperty name="tip" value="rectangle"/>
      <inkml:brushProperty name="rasterOp" value="maskPen"/>
    </inkml:brush>
  </inkml:definitions>
  <inkml:trace contextRef="#ctx0" brushRef="#br0">1 517,'67'0,"4"0,-26 0,6 0,-7-7,-1 6,-7-6,-2 7,-8-6,1 5,0-11,-7 10,5-4,-5 0,1 5,4-5,-5 6,7-6,-1 4,1-4,0 0,7 5,-6-5,6 0,-7 4,-7-9,13 10,-11-11,12 5,-8-1,1-4,7 11,-5-11,12 10,-13-10,6 5,0-1,-5-4,5 11,-7-11,-1 10,1-4,-7 1,5 3,-4-9,5 3,1-5,0 5,-1-4,1 5,-1-7,1 1,12-1,-10 1,10 0,-5-1,-6 0,14 0,-14 0,14 0,-14 0,6 0,0 7,-5-5,-2 10,-2-10,-4 11,5-5,8-1,2 6,0-6,5 1,-5 4,16-4,5 6,-2 0,0 0,-20 0,-1 0,1 0,-7 0,13 0,-12 0,12 0,-5 0,0 0,-2 0,0 0,-12 0,11 0,-13 0,0 0,5 0,-11 0,11 0,-11 0,11 0,-11 0,11 0,3 0,12 0,4 0,-3 0,0 0,-12 0,5 0,-8 0,-5 0,-3 0,-5 0,4 0,-3 0,4 0,0 0,-5 0,5 0,0 0,-5 0,5 0,0 0,-78 0,7 0,-27 0,33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30T21:24:49.519"/>
    </inkml:context>
    <inkml:brush xml:id="br0">
      <inkml:brushProperty name="width" value="0.05" units="cm"/>
      <inkml:brushProperty name="height" value="0.05" units="cm"/>
    </inkml:brush>
  </inkml:definitions>
  <inkml:trace contextRef="#ctx0" brushRef="#br0">0 0 24575,'34'0'0,"10"0"0,2 0 0,27 0 0,3 0 0,-8 0 0,2 0 0,-6 0 0,-30 0 0,-8 0 0,1 0 0,0 0 0,-1 0 0,1 0 0,-7 0 0,5 0 0,-4 0 0,-1 0 0,5 0 0,-11 0 0,11 0 0,-11 0 0,4 0 0,-5 0 0,-1 0 0,0 0 0,-5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1:25:04.511"/>
    </inkml:context>
    <inkml:brush xml:id="br0">
      <inkml:brushProperty name="width" value="0.3" units="cm"/>
      <inkml:brushProperty name="height" value="0.6" units="cm"/>
      <inkml:brushProperty name="color" value="#FDFFFF"/>
      <inkml:brushProperty name="tip" value="rectangle"/>
      <inkml:brushProperty name="rasterOp" value="maskPen"/>
    </inkml:brush>
  </inkml:definitions>
  <inkml:trace contextRef="#ctx0" brushRef="#br0">0 169,'58'0,"-7"0,-24 0,0 0,-1 0,1 0,-7 0,5 0,-11 5,5-3,-1 3,-4-5,5 0,5 0,-9 0,9 0,-11 0,-1 0,6 0,-5 0,5 0,0 0,-4 0,10 0,-10 0,4-5,1 3,-5-9,5 10,-7-10,6 9,-5-3,5-1,-6-1,1 0,4-4,-3 10,4-10,0 10,2-5,13 6,3-6,7 4,0-4,0 6,1 0,-1 0,0 0,0 0,-7 0,-2 0,-7 0,-1 0,-5 0,-3 0,1 0,-5-6,11-1,-11 0,11-5,-5 10,7-4,-7 6,5-6,-5 5,7-5,0 6,-1-6,1 4,-7-4,-1 6,0 0,-5-5,4 3,0-3,-4 5,3 0,8 0,-4 0,19 0,4 0,1 0,15 0,-6 0,-1 0,7 0,-15 0,7 0,-9 0,0 0,-7 0,-2 0,-13 0,4 0,-11 0,4 0,0 0,-4 0,3 0,8 0,-4 0,19 0,-4 0,-1 0,-1 0,0 0,-11 0,9 6,-18-5,5 5,-2-6,-3 0,4 0,13 0,-7 0,23 0,-12 0,9 0,7 0,-5 0,5 0,-8 0,1 0,-1 0,0 0,0 0,1 0,-9 6,-1-5,-7 5,0-6,-7 6,-1-5,-7 5,6-6,-5 0,5 0,0 0,2 0,13 6,3-4,7 10,0-10,1 11,7-12,-6 12,7-11,-16 10,5-10,-12 3,5-5,-14 0,-1 0,-7 0,7 6,-5-4,11 4,-5-6,14 0,-6 0,6 0,-7 0,0 6,-7-5,-1 5,-7-6,6 0,-5 0,5 0,0 0,-4 0,17 0,-1 0,13 0,0 0,9 0,-7 0,6 0,-7 0,-1 0,0 0,0 0,9 0,-7 0,7 0,-1-7,-5 5,13-11,-5 11,0-5,-3 7,-15 0,-2 0,-14 0,-1 0,-7 0,6 0,-4 0,4 0,-1 0,-3 0,17 0,-8 0,18 0,3 0,1 0,7 0,-9 0,0 0,-7 0,-2 0,-13 0,-3 0,-5 0,4 0,-3 0,4 0,0 0,-5 0,11 0,-3 0,5 0,-5 0,-3 0,-6 0,6 0,-4 0,4 0,-1 0,11 0,-1 0,15 0,-6 0,7 0,0 0,9 0,-7 0,15 0,-15 0,7 0,-9 0,0 0,0 0,1 0,-8 0,5 0,-13 0,6 0,-7 0,0 0,-7 0,-1 0,-7 0,6 0,-5-5,5 3,0-3,2-1,-1 4,6-4,-4 0,-1 5,5-5,-11 6,11-6,-11 4,4-4,0 1,-4 3,4-3,-1 5,-3 0,4 0,0 0,-5 0,11 0,-10 0,11 0,-4 0,-1 0,-1 0,-7 0,6 0,-5 0,5 0,0 0,-5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1:25:40.416"/>
    </inkml:context>
    <inkml:brush xml:id="br0">
      <inkml:brushProperty name="width" value="0.5" units="cm"/>
      <inkml:brushProperty name="height" value="1" units="cm"/>
      <inkml:brushProperty name="color" value="#FDFFFF"/>
      <inkml:brushProperty name="tip" value="rectangle"/>
      <inkml:brushProperty name="rasterOp" value="maskPen"/>
    </inkml:brush>
  </inkml:definitions>
  <inkml:trace contextRef="#ctx0" brushRef="#br0">0 1404,'75'0,"-2"0,-29 0,9 0,1 6,-2 2,-9 6,0-6,-7 5,-2-12,-14 11,11-5,-11 0,11-1,-6-6,0 0,5 0,-4 0,10 0,-15 0,9 0,-4 0,2-6,4 4,-5-10,7 4,-6 1,14-6,-14 5,14 0,-14-4,13 11,-5-12,0 12,-2-12,0 5,-5 1,12-6,-12 5,5 0,0-4,-6 10,6-10,-7 4,7 1,-6-5,6 10,0-4,-5 0,12 5,-5-5,7 6,1 0,-8-6,5 4,-5-4,0 0,5 5,-12-5,5 6,0 0,-6 0,6 0,-7 0,-1-6,7 4,-5-4,4 6,0 0,-4-6,-2 5,-1-5,0 6,3 0,5-6,-7 4,1-4,0 0,-1 5,1-5,-1 0,1-2,5 1,-4-5,-2 11,-1-11,1 4,2 1,-2 1,-1 0,0 4,3-10,5 11,-7-5,1 6,-1-6,1 4,7-10,-5 10,12-11,-12 12,12-6,-13 1,14 5,-14-5,14 6,-14 0,6 0,0-7,-5 6,12-6,-12 1,5 5,0-5,-6 6,14 0,-14-6,14 4,-7-10,9 10,-1-4,0 6,0-7,1 6,7-13,-6 13,7-6,-9 0,0 6,1-6,-1 7,9 0,-15-6,13 5,-14-5,7 6,12-7,-8 6,0-12,-13 12,-7-5,0 6,-1-6,1 4,7-4,2 0,7 4,9-4,1 6,9 0,-8 0,-17 0,-10 5,7-4,6 5,31-6,-7 0,7 0,22-8,-24 6,-13-2,0-1,20-2,-25 7,1-2,24-12,14 12,-26-12,7 13,-9-13,-8 12,-10-11,-3 12,-12-5,12 6,-12-6,12 4,-12-4,12 0,-5 4,0-10,5 10,-12-10,12 11,-5-12,0 12,5-12,-12 5,12 0,-12-4,5 5,0-1,-6-4,6 5,-7-1,7-4,-6 10,6-10,-7 10,0-10,-1 11,1-11,0 10,-1-10,8 4,2-6,0 6,6-5,-7 5,17-7,-7 7,15-6,-15 6,15-7,-14 7,5-6,-8 6,-7-6,17 0,-21 0,14 0,-26 1,5 0,-5 0,6 6,-1-4,0 9,0-3,-1-1,1-1,0-5,6-1,-11 6,11-5,-11 11,7-11,-2 5,1-6,-1 6,-98 19,43-7,-24 8,-2-1,12-11,1 12,-1-5,1 0,0 5,-1-5,1 0,-1-2,1-6,7 0,-5 0,4 0,1 0,2 0,0 0,5 0,-5 0,7 0,1 0,0-5,0 3,1-9,-1 10,0-5,0 0,-9 5,-1-12,-15 5,5 0,-14-6,15 6,-15-1,14-4,2 12,3-6,12 1,-5 5,7-5,0 6,1 0,0 0,1 0,-1 0,-1 0,-25-8,-6 6,-24-12,8 5,23 1,0-2,-18-5,13 9,0 2,-20-11,-17 6,10-8,9 1,3 0,17 8,-6 1,15 7,-7 0,9 0,7 0,2 0,7 0,6 0,-8-6,8-1,-10 0,6 2,-1 5,-1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1:28:45.595"/>
    </inkml:context>
    <inkml:brush xml:id="br0">
      <inkml:brushProperty name="width" value="0.5" units="cm"/>
      <inkml:brushProperty name="height" value="1" units="cm"/>
      <inkml:brushProperty name="color" value="#FDFFFF"/>
      <inkml:brushProperty name="tip" value="rectangle"/>
      <inkml:brushProperty name="rasterOp" value="maskPen"/>
    </inkml:brush>
  </inkml:definitions>
  <inkml:trace contextRef="#ctx0" brushRef="#br0">2031 517,'-86'0,"5"0,18 0,1 7,0-5,0 4,0-6,0 7,0-5,0 5,8-1,-6-4,15 11,-7-12,9 12,-1-5,8 6,2-6,14 3,-5-10,1 5,-4-6,-10 0,-7 0,-18 0,7 0,-43 0,18 0,-8 0,0 0,24 0,-9 0,12 0,10 0,16 0,8 0,4 0,111 0,-16 0,16 0,6 0,-37 0,0 0,26 0,-2 0,14 0,-24 0,-1 0,27 0,-1 0,-2 0,-28 0,-4 0,-26 0,-1 0,-13 0,15 0,-20 0,20 0,4 0,-1 0,16 0,-12 0,-7 0,-2 0,-7 0,-2 0,1 0,-77-82,9 22,-6-7,-2 2,-6-5,5 5,-3-3,5 6,13 17,0-1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30T21:28:56.003"/>
    </inkml:context>
    <inkml:brush xml:id="br0">
      <inkml:brushProperty name="width" value="0.5" units="cm"/>
      <inkml:brushProperty name="height" value="1" units="cm"/>
      <inkml:brushProperty name="color" value="#FDFFFF"/>
      <inkml:brushProperty name="tip" value="rectangle"/>
      <inkml:brushProperty name="rasterOp" value="maskPen"/>
    </inkml:brush>
  </inkml:definitions>
  <inkml:trace contextRef="#ctx0" brushRef="#br0">241 916,'53'0,"0"0,36 0,-37 0,-1 0,32 0,-28 0,0 0,35 0,-16 0,8 0,-8-14,-3 10,-18-9,-1 13,-16 0,-9 0,-2 0,-105 0,50 6,-32-2,-5 1,2 10,-18 2,0 7,18-7,-4 6,31-9,-5 0,16-6,7 3,99-9,-24-12,16 6,6-3,-23-9,-1-1,7 6,-1 1,-9-3,0 1,7 3,-2 0,21-15,17 5,-28-4,-4 14,-32 3,-3 0,-65 5,-23 1,-17-6,-8 6,-7 0,22 0,2 0,2 0,2 0,5 0,1 0,2 0,2 0,-40 0,43 0,1 0,-35 0,6 0,35 0,3 0,23 0,98-14,-3 11,1-5,1 1,12 7,10 0,-31 0,24-7,-27 5,-4-12,-25 13,-2-6,-14 7,-118 0,39 0,-14-3,-2-1,-6 3,8-14,-1 7,3-8,17 7,3-4,21 11,4-5,86-36,-22 25,11-9,4 2,9 16,-1-5,-7 12,-2-11,-16 11,-2-4,-14 6,-117 0,29 0,-6-3,-1-1,-16-5,27 0,-7-5,17 12,10-11,16 6,14-6,56-23,16 7,-12 8,3 1,3 6,-1 2,45-13,-10 14,4-20,-6 27,-8-17,-3 13,-29-1,-10 3,-8 0,-5 4,-97-4,12 6,-13 0,-5 0,21 0,2 0,-6 0,0 0,10 0,0 0,-2 0,0 0,-38 0,-1 0,13 0,27 0,6 0,28 0,118-7,-26 6,20-3,7 1,-35 2,-5 2,43-1,-44 0,0 0,30 0,0 0,-5 0,-35 6,-3-5,-17 5,-5-6,-111 5,23-3,-18 1,-3-1,-1-2,20 0,3 0,-7 0,11 0,0 0,-5 0,-14 0,27 0,16 0,6 0,17 0,86-7,-37-1,27 1,3-2,-8-6,15-1,-17-5,-3 10,-15-7,-8 16,-9-9,-98-24,63 21,-70-20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76B90-082B-4563-8C37-5D4C2EC35DFB}" type="datetimeFigureOut">
              <a:rPr lang="es-MX" smtClean="0"/>
              <a:t>30/09/19</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1C40E-1A82-4A22-82DA-818F417ED63C}" type="slidenum">
              <a:rPr lang="es-MX" smtClean="0"/>
              <a:t>‹Nº›</a:t>
            </a:fld>
            <a:endParaRPr lang="es-MX"/>
          </a:p>
        </p:txBody>
      </p:sp>
    </p:spTree>
    <p:extLst>
      <p:ext uri="{BB962C8B-B14F-4D97-AF65-F5344CB8AC3E}">
        <p14:creationId xmlns:p14="http://schemas.microsoft.com/office/powerpoint/2010/main" val="47901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5B1C40E-1A82-4A22-82DA-818F417ED63C}" type="slidenum">
              <a:rPr lang="es-MX" smtClean="0"/>
              <a:t>1</a:t>
            </a:fld>
            <a:endParaRPr lang="es-MX"/>
          </a:p>
        </p:txBody>
      </p:sp>
    </p:spTree>
    <p:extLst>
      <p:ext uri="{BB962C8B-B14F-4D97-AF65-F5344CB8AC3E}">
        <p14:creationId xmlns:p14="http://schemas.microsoft.com/office/powerpoint/2010/main" val="150710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2A6F6-8BBB-4856-AFB4-52D216DBFC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101EC65-0DFF-400C-92E6-F174DCF5A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0CF73A5-2426-42E2-8A0A-B107D95B07B7}"/>
              </a:ext>
            </a:extLst>
          </p:cNvPr>
          <p:cNvSpPr>
            <a:spLocks noGrp="1"/>
          </p:cNvSpPr>
          <p:nvPr>
            <p:ph type="dt" sz="half" idx="10"/>
          </p:nvPr>
        </p:nvSpPr>
        <p:spPr/>
        <p:txBody>
          <a:bodyPr/>
          <a:lstStyle/>
          <a:p>
            <a:fld id="{D78FD191-4F4B-4565-9BDD-4540F18D64ED}" type="datetime1">
              <a:rPr lang="es-MX" smtClean="0"/>
              <a:t>30/09/19</a:t>
            </a:fld>
            <a:endParaRPr lang="es-MX"/>
          </a:p>
        </p:txBody>
      </p:sp>
      <p:sp>
        <p:nvSpPr>
          <p:cNvPr id="5" name="Marcador de pie de página 4">
            <a:extLst>
              <a:ext uri="{FF2B5EF4-FFF2-40B4-BE49-F238E27FC236}">
                <a16:creationId xmlns:a16="http://schemas.microsoft.com/office/drawing/2014/main" id="{0F7718E1-BEE7-4E27-9334-55591AAB326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C8DF16E-C688-43A0-A972-4CA3F0B3252D}"/>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246902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51804-0E0E-42CD-867E-100F437DBF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9F069E8-658E-42D9-B288-4DA1193FF6D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56945CA-94E2-4502-A8B3-3D4CF08138DC}"/>
              </a:ext>
            </a:extLst>
          </p:cNvPr>
          <p:cNvSpPr>
            <a:spLocks noGrp="1"/>
          </p:cNvSpPr>
          <p:nvPr>
            <p:ph type="dt" sz="half" idx="10"/>
          </p:nvPr>
        </p:nvSpPr>
        <p:spPr/>
        <p:txBody>
          <a:bodyPr/>
          <a:lstStyle/>
          <a:p>
            <a:fld id="{1306BC46-6D65-4C53-BFC9-7B87F9365D7F}" type="datetime1">
              <a:rPr lang="es-MX" smtClean="0"/>
              <a:t>30/09/19</a:t>
            </a:fld>
            <a:endParaRPr lang="es-MX"/>
          </a:p>
        </p:txBody>
      </p:sp>
      <p:sp>
        <p:nvSpPr>
          <p:cNvPr id="5" name="Marcador de pie de página 4">
            <a:extLst>
              <a:ext uri="{FF2B5EF4-FFF2-40B4-BE49-F238E27FC236}">
                <a16:creationId xmlns:a16="http://schemas.microsoft.com/office/drawing/2014/main" id="{E982A16B-7E5D-4F1C-B522-03BF38C543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E23C85-29F2-4A47-BEEA-0BDA394ED8D2}"/>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60106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85B622-D15F-408B-A690-B3B601BD50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A9A939B-0187-474D-8017-FBFDECB33E3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3D9D7B0-5827-4211-8371-0970368A0F54}"/>
              </a:ext>
            </a:extLst>
          </p:cNvPr>
          <p:cNvSpPr>
            <a:spLocks noGrp="1"/>
          </p:cNvSpPr>
          <p:nvPr>
            <p:ph type="dt" sz="half" idx="10"/>
          </p:nvPr>
        </p:nvSpPr>
        <p:spPr/>
        <p:txBody>
          <a:bodyPr/>
          <a:lstStyle/>
          <a:p>
            <a:fld id="{AB00733B-0FCE-42CC-8B72-68CBE0D3ACEA}" type="datetime1">
              <a:rPr lang="es-MX" smtClean="0"/>
              <a:t>30/09/19</a:t>
            </a:fld>
            <a:endParaRPr lang="es-MX"/>
          </a:p>
        </p:txBody>
      </p:sp>
      <p:sp>
        <p:nvSpPr>
          <p:cNvPr id="5" name="Marcador de pie de página 4">
            <a:extLst>
              <a:ext uri="{FF2B5EF4-FFF2-40B4-BE49-F238E27FC236}">
                <a16:creationId xmlns:a16="http://schemas.microsoft.com/office/drawing/2014/main" id="{AA1CED3A-4F24-49AD-AB8F-565FC099869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AC24063-838E-419E-B0C5-85369E5B2304}"/>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59337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5680E-50F6-410F-BE6C-49A49446C46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FC65340-EBED-4EA5-ACA1-460E110B16E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2E321D3-E96C-44BC-A00B-3C57E109B6D9}"/>
              </a:ext>
            </a:extLst>
          </p:cNvPr>
          <p:cNvSpPr>
            <a:spLocks noGrp="1"/>
          </p:cNvSpPr>
          <p:nvPr>
            <p:ph type="dt" sz="half" idx="10"/>
          </p:nvPr>
        </p:nvSpPr>
        <p:spPr/>
        <p:txBody>
          <a:bodyPr/>
          <a:lstStyle/>
          <a:p>
            <a:fld id="{C0F19AC6-15B2-41D7-8FC8-8F3C1459A11F}" type="datetime1">
              <a:rPr lang="es-MX" smtClean="0"/>
              <a:t>30/09/19</a:t>
            </a:fld>
            <a:endParaRPr lang="es-MX"/>
          </a:p>
        </p:txBody>
      </p:sp>
      <p:sp>
        <p:nvSpPr>
          <p:cNvPr id="5" name="Marcador de pie de página 4">
            <a:extLst>
              <a:ext uri="{FF2B5EF4-FFF2-40B4-BE49-F238E27FC236}">
                <a16:creationId xmlns:a16="http://schemas.microsoft.com/office/drawing/2014/main" id="{E35FD85E-67C4-409F-99CE-DAF11F8268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679EC69-CEA4-4FD9-A53A-3F10BE47C1D8}"/>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64991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6433C-47CA-496E-BCBA-1D001265B0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6BFF68-3FDA-4CC0-A3B4-AF7F5D15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A56BA6A-AAED-48C3-8416-24ECB4D6E6E4}"/>
              </a:ext>
            </a:extLst>
          </p:cNvPr>
          <p:cNvSpPr>
            <a:spLocks noGrp="1"/>
          </p:cNvSpPr>
          <p:nvPr>
            <p:ph type="dt" sz="half" idx="10"/>
          </p:nvPr>
        </p:nvSpPr>
        <p:spPr/>
        <p:txBody>
          <a:bodyPr/>
          <a:lstStyle/>
          <a:p>
            <a:fld id="{7279FF83-6941-40C3-A059-09EC2BA70EE6}" type="datetime1">
              <a:rPr lang="es-MX" smtClean="0"/>
              <a:t>30/09/19</a:t>
            </a:fld>
            <a:endParaRPr lang="es-MX"/>
          </a:p>
        </p:txBody>
      </p:sp>
      <p:sp>
        <p:nvSpPr>
          <p:cNvPr id="5" name="Marcador de pie de página 4">
            <a:extLst>
              <a:ext uri="{FF2B5EF4-FFF2-40B4-BE49-F238E27FC236}">
                <a16:creationId xmlns:a16="http://schemas.microsoft.com/office/drawing/2014/main" id="{4488059E-AB9E-463D-A057-E92D5C0501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4D4143-4A4A-4D62-9288-752BFFAB75AB}"/>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97180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00A19-D00D-4448-A916-727F32CD95E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899A3B6-D95F-43A9-8AC7-0E90EE6CC29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43744D7-DF3B-45AF-9C6D-A9AC05EA88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CBC6A8E-C329-45A4-996E-A9B880660963}"/>
              </a:ext>
            </a:extLst>
          </p:cNvPr>
          <p:cNvSpPr>
            <a:spLocks noGrp="1"/>
          </p:cNvSpPr>
          <p:nvPr>
            <p:ph type="dt" sz="half" idx="10"/>
          </p:nvPr>
        </p:nvSpPr>
        <p:spPr/>
        <p:txBody>
          <a:bodyPr/>
          <a:lstStyle/>
          <a:p>
            <a:fld id="{DAAA20EA-C0D9-41DE-BBCF-75A5C940B89A}" type="datetime1">
              <a:rPr lang="es-MX" smtClean="0"/>
              <a:t>30/09/19</a:t>
            </a:fld>
            <a:endParaRPr lang="es-MX"/>
          </a:p>
        </p:txBody>
      </p:sp>
      <p:sp>
        <p:nvSpPr>
          <p:cNvPr id="6" name="Marcador de pie de página 5">
            <a:extLst>
              <a:ext uri="{FF2B5EF4-FFF2-40B4-BE49-F238E27FC236}">
                <a16:creationId xmlns:a16="http://schemas.microsoft.com/office/drawing/2014/main" id="{92185B3A-39C8-44F6-B9F1-392CC3ED19F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3970D23-B584-4AA0-A58F-AC3D23E8A482}"/>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245892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5337E-3AD3-447F-832D-0B7C707694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7561EE8-7E6C-48C6-9668-350CFF84B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ABBA3C7-CBFC-45E8-B56B-F871987FCAB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5BDA990-D12D-4E93-A216-B24C6B4CA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8479878D-60D9-41E1-9D2B-8C6A04F57F6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DF833D9-5830-4715-9B4E-376B6F405757}"/>
              </a:ext>
            </a:extLst>
          </p:cNvPr>
          <p:cNvSpPr>
            <a:spLocks noGrp="1"/>
          </p:cNvSpPr>
          <p:nvPr>
            <p:ph type="dt" sz="half" idx="10"/>
          </p:nvPr>
        </p:nvSpPr>
        <p:spPr/>
        <p:txBody>
          <a:bodyPr/>
          <a:lstStyle/>
          <a:p>
            <a:fld id="{34B511A4-F956-4059-B977-9DE56D6985D8}" type="datetime1">
              <a:rPr lang="es-MX" smtClean="0"/>
              <a:t>30/09/19</a:t>
            </a:fld>
            <a:endParaRPr lang="es-MX"/>
          </a:p>
        </p:txBody>
      </p:sp>
      <p:sp>
        <p:nvSpPr>
          <p:cNvPr id="8" name="Marcador de pie de página 7">
            <a:extLst>
              <a:ext uri="{FF2B5EF4-FFF2-40B4-BE49-F238E27FC236}">
                <a16:creationId xmlns:a16="http://schemas.microsoft.com/office/drawing/2014/main" id="{B5DA2146-A539-48B6-BA44-07AB3CB1A12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CEEFBB9-8862-4767-B4C2-77BAE76FE37E}"/>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295380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4D2A7F-885A-419D-BFA6-3065A6BD92C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AEEBAAF-0D7A-4068-8A3F-9483A8F68F15}"/>
              </a:ext>
            </a:extLst>
          </p:cNvPr>
          <p:cNvSpPr>
            <a:spLocks noGrp="1"/>
          </p:cNvSpPr>
          <p:nvPr>
            <p:ph type="dt" sz="half" idx="10"/>
          </p:nvPr>
        </p:nvSpPr>
        <p:spPr/>
        <p:txBody>
          <a:bodyPr/>
          <a:lstStyle/>
          <a:p>
            <a:fld id="{F31073C3-BDAC-4D3F-8FF7-D4EDAC361B94}" type="datetime1">
              <a:rPr lang="es-MX" smtClean="0"/>
              <a:t>30/09/19</a:t>
            </a:fld>
            <a:endParaRPr lang="es-MX"/>
          </a:p>
        </p:txBody>
      </p:sp>
      <p:sp>
        <p:nvSpPr>
          <p:cNvPr id="4" name="Marcador de pie de página 3">
            <a:extLst>
              <a:ext uri="{FF2B5EF4-FFF2-40B4-BE49-F238E27FC236}">
                <a16:creationId xmlns:a16="http://schemas.microsoft.com/office/drawing/2014/main" id="{7D1564B0-B26A-4DB3-95F6-66BEF154BE8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C7AF0A8-C70A-4874-8A19-AFE019E3E6A8}"/>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2803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DC78F0-A915-4AF3-BF8D-65E633DA5B1E}"/>
              </a:ext>
            </a:extLst>
          </p:cNvPr>
          <p:cNvSpPr>
            <a:spLocks noGrp="1"/>
          </p:cNvSpPr>
          <p:nvPr>
            <p:ph type="dt" sz="half" idx="10"/>
          </p:nvPr>
        </p:nvSpPr>
        <p:spPr/>
        <p:txBody>
          <a:bodyPr/>
          <a:lstStyle/>
          <a:p>
            <a:fld id="{56B5C377-0C76-4AF0-9218-C19125F61037}" type="datetime1">
              <a:rPr lang="es-MX" smtClean="0"/>
              <a:t>30/09/19</a:t>
            </a:fld>
            <a:endParaRPr lang="es-MX"/>
          </a:p>
        </p:txBody>
      </p:sp>
      <p:sp>
        <p:nvSpPr>
          <p:cNvPr id="3" name="Marcador de pie de página 2">
            <a:extLst>
              <a:ext uri="{FF2B5EF4-FFF2-40B4-BE49-F238E27FC236}">
                <a16:creationId xmlns:a16="http://schemas.microsoft.com/office/drawing/2014/main" id="{68EE4559-69D2-4445-9DE1-6EF838930AB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C7034027-D623-4D85-9F8D-D33AB1BA3865}"/>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73682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5EE07-0AB8-4C5B-AB7C-FBC85EC727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28DB0B4-5CF9-4AB6-A2A3-1C8348F3A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64ED49C5-F25A-410B-A6E0-62DBF141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D09AD14-BD52-4805-A240-BB27A2E0A07E}"/>
              </a:ext>
            </a:extLst>
          </p:cNvPr>
          <p:cNvSpPr>
            <a:spLocks noGrp="1"/>
          </p:cNvSpPr>
          <p:nvPr>
            <p:ph type="dt" sz="half" idx="10"/>
          </p:nvPr>
        </p:nvSpPr>
        <p:spPr/>
        <p:txBody>
          <a:bodyPr/>
          <a:lstStyle/>
          <a:p>
            <a:fld id="{E97EF165-4EFC-4DE7-AE58-0B218DAF54AC}" type="datetime1">
              <a:rPr lang="es-MX" smtClean="0"/>
              <a:t>30/09/19</a:t>
            </a:fld>
            <a:endParaRPr lang="es-MX"/>
          </a:p>
        </p:txBody>
      </p:sp>
      <p:sp>
        <p:nvSpPr>
          <p:cNvPr id="6" name="Marcador de pie de página 5">
            <a:extLst>
              <a:ext uri="{FF2B5EF4-FFF2-40B4-BE49-F238E27FC236}">
                <a16:creationId xmlns:a16="http://schemas.microsoft.com/office/drawing/2014/main" id="{A7BE6AC6-8A22-4B00-8BF8-990C7FAC364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EFA3955-E862-4B09-ADDE-EC74088C8227}"/>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72198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2D2CE-3448-451D-91D3-27ECBE2A08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E436909-A7F3-413F-A633-2B3AEB6E5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0F27712-84C7-4C24-9EA0-D1CE062A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065635F-A9FC-4366-A0C3-17C5FBE29A25}"/>
              </a:ext>
            </a:extLst>
          </p:cNvPr>
          <p:cNvSpPr>
            <a:spLocks noGrp="1"/>
          </p:cNvSpPr>
          <p:nvPr>
            <p:ph type="dt" sz="half" idx="10"/>
          </p:nvPr>
        </p:nvSpPr>
        <p:spPr/>
        <p:txBody>
          <a:bodyPr/>
          <a:lstStyle/>
          <a:p>
            <a:fld id="{4048E460-544C-4634-85BD-100181E2CC29}" type="datetime1">
              <a:rPr lang="es-MX" smtClean="0"/>
              <a:t>30/09/19</a:t>
            </a:fld>
            <a:endParaRPr lang="es-MX"/>
          </a:p>
        </p:txBody>
      </p:sp>
      <p:sp>
        <p:nvSpPr>
          <p:cNvPr id="6" name="Marcador de pie de página 5">
            <a:extLst>
              <a:ext uri="{FF2B5EF4-FFF2-40B4-BE49-F238E27FC236}">
                <a16:creationId xmlns:a16="http://schemas.microsoft.com/office/drawing/2014/main" id="{FC992BEF-747D-473A-A6DA-57A87D40C5B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00F8AE8-6B50-4E1B-BCB5-FCB52EF26ED7}"/>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2327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74308C-A861-4BD9-9B08-642C07495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77E84BD-7F7A-496A-B72F-0AA66BA3E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63EEFEE-0C78-451D-8E92-8BD195C25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666A-D38E-44C2-9993-325B3FE1C182}" type="datetime1">
              <a:rPr lang="es-MX" smtClean="0"/>
              <a:t>30/09/19</a:t>
            </a:fld>
            <a:endParaRPr lang="es-MX"/>
          </a:p>
        </p:txBody>
      </p:sp>
      <p:sp>
        <p:nvSpPr>
          <p:cNvPr id="5" name="Marcador de pie de página 4">
            <a:extLst>
              <a:ext uri="{FF2B5EF4-FFF2-40B4-BE49-F238E27FC236}">
                <a16:creationId xmlns:a16="http://schemas.microsoft.com/office/drawing/2014/main" id="{42F41C97-0E34-45A6-9556-27CC75535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6DC9574-6334-4B3D-B51C-98975583C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79CB2-25A1-4B07-8EF4-63BCEC80588F}" type="slidenum">
              <a:rPr lang="es-MX" smtClean="0"/>
              <a:pPr/>
              <a:t>‹Nº›</a:t>
            </a:fld>
            <a:endParaRPr lang="es-MX"/>
          </a:p>
        </p:txBody>
      </p:sp>
    </p:spTree>
    <p:extLst>
      <p:ext uri="{BB962C8B-B14F-4D97-AF65-F5344CB8AC3E}">
        <p14:creationId xmlns:p14="http://schemas.microsoft.com/office/powerpoint/2010/main" val="396220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00841-9ABA-4CBD-8DB7-3E832CD69781}"/>
              </a:ext>
            </a:extLst>
          </p:cNvPr>
          <p:cNvSpPr>
            <a:spLocks noGrp="1"/>
          </p:cNvSpPr>
          <p:nvPr>
            <p:ph type="ctrTitle"/>
          </p:nvPr>
        </p:nvSpPr>
        <p:spPr>
          <a:xfrm>
            <a:off x="355600" y="1224948"/>
            <a:ext cx="11480800" cy="1603716"/>
          </a:xfrm>
        </p:spPr>
        <p:txBody>
          <a:bodyPr>
            <a:normAutofit fontScale="90000"/>
          </a:bodyPr>
          <a:lstStyle/>
          <a:p>
            <a:pPr algn="l"/>
            <a:br>
              <a:rPr lang="es-MX" dirty="0"/>
            </a:br>
            <a:br>
              <a:rPr lang="es-MX" dirty="0"/>
            </a:br>
            <a:r>
              <a:rPr lang="es-MX" sz="2700" b="1" dirty="0">
                <a:latin typeface="+mn-lt"/>
              </a:rPr>
              <a:t>EQUIPO  No. 1</a:t>
            </a:r>
            <a:br>
              <a:rPr lang="es-MX" sz="3100" b="1" dirty="0">
                <a:latin typeface="+mn-lt"/>
              </a:rPr>
            </a:br>
            <a:r>
              <a:rPr lang="es-MX" sz="3600" dirty="0">
                <a:latin typeface="+mn-lt"/>
                <a:cs typeface="Arial" pitchFamily="34" charset="0"/>
              </a:rPr>
              <a:t>Tema: Un edificio con tres pilares</a:t>
            </a:r>
          </a:p>
        </p:txBody>
      </p:sp>
      <p:sp>
        <p:nvSpPr>
          <p:cNvPr id="3" name="Subtítulo 2">
            <a:extLst>
              <a:ext uri="{FF2B5EF4-FFF2-40B4-BE49-F238E27FC236}">
                <a16:creationId xmlns:a16="http://schemas.microsoft.com/office/drawing/2014/main" id="{FDB9B426-7FBD-4078-B283-B7359E496825}"/>
              </a:ext>
            </a:extLst>
          </p:cNvPr>
          <p:cNvSpPr>
            <a:spLocks noGrp="1"/>
          </p:cNvSpPr>
          <p:nvPr>
            <p:ph type="subTitle" idx="1"/>
          </p:nvPr>
        </p:nvSpPr>
        <p:spPr>
          <a:xfrm>
            <a:off x="355600" y="2991284"/>
            <a:ext cx="11480800" cy="2480710"/>
          </a:xfrm>
        </p:spPr>
        <p:txBody>
          <a:bodyPr>
            <a:normAutofit fontScale="92500" lnSpcReduction="10000"/>
          </a:bodyPr>
          <a:lstStyle/>
          <a:p>
            <a:r>
              <a:rPr lang="es-MX" sz="3200" dirty="0"/>
              <a:t>Integrantes por disciplina</a:t>
            </a:r>
          </a:p>
          <a:p>
            <a:pPr marL="457200" indent="-457200" algn="l">
              <a:buFont typeface="Arial" panose="020B0604020202020204" pitchFamily="34" charset="0"/>
              <a:buAutoNum type="arabicPeriod"/>
            </a:pPr>
            <a:r>
              <a:rPr lang="es-MX" dirty="0"/>
              <a:t>Matemáticas: Emilia Ximena Beltrán Ramírez</a:t>
            </a:r>
          </a:p>
          <a:p>
            <a:pPr marL="457200" indent="-457200" algn="l">
              <a:buAutoNum type="arabicPeriod"/>
            </a:pPr>
            <a:r>
              <a:rPr lang="es-MX" dirty="0"/>
              <a:t>Derecho: Agustin Dominguez Rodriguez</a:t>
            </a:r>
          </a:p>
          <a:p>
            <a:pPr marL="457200" indent="-457200" algn="l">
              <a:buAutoNum type="arabicPeriod" startAt="3"/>
            </a:pPr>
            <a:r>
              <a:rPr lang="es-MX" dirty="0"/>
              <a:t>Historia:   Cielo Rubi Fragoso Lugo</a:t>
            </a:r>
          </a:p>
          <a:p>
            <a:pPr marL="457200" indent="-457200" algn="l"/>
            <a:r>
              <a:rPr lang="es-MX" dirty="0"/>
              <a:t>                                     Fecha de inicio del proyecto:  13 de Agosto de 2018</a:t>
            </a:r>
          </a:p>
          <a:p>
            <a:pPr marL="457200" indent="-457200" algn="l"/>
            <a:r>
              <a:rPr lang="es-MX" dirty="0"/>
              <a:t>                                     Fecha de Término del proyecto:5 de diciembre de 2018</a:t>
            </a:r>
          </a:p>
        </p:txBody>
      </p:sp>
      <p:sp>
        <p:nvSpPr>
          <p:cNvPr id="5" name="4 Marcador de número de diapositiva"/>
          <p:cNvSpPr>
            <a:spLocks noGrp="1"/>
          </p:cNvSpPr>
          <p:nvPr>
            <p:ph type="sldNum" sz="quarter" idx="12"/>
          </p:nvPr>
        </p:nvSpPr>
        <p:spPr/>
        <p:txBody>
          <a:bodyPr/>
          <a:lstStyle/>
          <a:p>
            <a:fld id="{86079CB2-25A1-4B07-8EF4-63BCEC80588F}" type="slidenum">
              <a:rPr lang="es-MX" smtClean="0"/>
              <a:pPr/>
              <a:t>1</a:t>
            </a:fld>
            <a:endParaRPr lang="es-MX"/>
          </a:p>
        </p:txBody>
      </p:sp>
      <p:sp>
        <p:nvSpPr>
          <p:cNvPr id="7" name="Rectángulo 5">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Tree>
    <p:extLst>
      <p:ext uri="{BB962C8B-B14F-4D97-AF65-F5344CB8AC3E}">
        <p14:creationId xmlns:p14="http://schemas.microsoft.com/office/powerpoint/2010/main" val="337348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10</a:t>
            </a:fld>
            <a:endParaRPr lang="es-MX"/>
          </a:p>
        </p:txBody>
      </p:sp>
      <p:sp>
        <p:nvSpPr>
          <p:cNvPr id="6" name="Título 1"/>
          <p:cNvSpPr txBox="1">
            <a:spLocks/>
          </p:cNvSpPr>
          <p:nvPr/>
        </p:nvSpPr>
        <p:spPr>
          <a:xfrm>
            <a:off x="0" y="2321170"/>
            <a:ext cx="12192000" cy="1652953"/>
          </a:xfrm>
          <a:prstGeom prst="rect">
            <a:avLst/>
          </a:prstGeom>
          <a:noFill/>
          <a:effectLst>
            <a:outerShdw blurRad="50800" dist="38100" dir="8100000" algn="tr" rotWithShape="0">
              <a:prstClr val="black">
                <a:alpha val="40000"/>
              </a:prstClr>
            </a:outerShdw>
          </a:effectLst>
        </p:spPr>
        <p:txBody>
          <a:bodyPr vert="horz" lIns="91440" tIns="45720" rIns="91440" bIns="45720" rtlCol="0" anchor="ctr">
            <a:noAutofit/>
          </a:bodyPr>
          <a:lstStyle/>
          <a:p>
            <a:pPr algn="ctr">
              <a:spcBef>
                <a:spcPct val="0"/>
              </a:spcBef>
            </a:pPr>
            <a:br>
              <a:rPr lang="es-MX" sz="4800" dirty="0">
                <a:latin typeface="+mj-lt"/>
                <a:ea typeface="+mj-ea"/>
                <a:cs typeface="+mj-cs"/>
              </a:rPr>
            </a:br>
            <a:r>
              <a:rPr lang="es-MX" sz="4800" dirty="0"/>
              <a:t> </a:t>
            </a:r>
            <a:r>
              <a:rPr lang="es-MX" sz="4800" dirty="0">
                <a:latin typeface="+mj-lt"/>
                <a:ea typeface="+mj-ea"/>
                <a:cs typeface="+mj-cs"/>
              </a:rPr>
              <a:t>8.E.I.P. Elaboración de Proyecto</a:t>
            </a:r>
          </a:p>
        </p:txBody>
      </p:sp>
    </p:spTree>
    <p:extLst>
      <p:ext uri="{BB962C8B-B14F-4D97-AF65-F5344CB8AC3E}">
        <p14:creationId xmlns:p14="http://schemas.microsoft.com/office/powerpoint/2010/main" val="250495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11</a:t>
            </a:fld>
            <a:endParaRPr lang="es-MX"/>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32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945" y="2233866"/>
            <a:ext cx="7989933" cy="38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64372" y="1639614"/>
            <a:ext cx="2052228" cy="369332"/>
          </a:xfrm>
          <a:prstGeom prst="rect">
            <a:avLst/>
          </a:prstGeom>
          <a:noFill/>
        </p:spPr>
        <p:txBody>
          <a:bodyPr wrap="none" rtlCol="0">
            <a:spAutoFit/>
          </a:bodyPr>
          <a:lstStyle/>
          <a:p>
            <a:r>
              <a:rPr lang="es-MX" dirty="0"/>
              <a:t>Planeación General </a:t>
            </a:r>
          </a:p>
        </p:txBody>
      </p:sp>
      <p:sp useBgFill="1">
        <p:nvSpPr>
          <p:cNvPr id="7" name="CuadroTexto 6">
            <a:extLst>
              <a:ext uri="{FF2B5EF4-FFF2-40B4-BE49-F238E27FC236}">
                <a16:creationId xmlns:a16="http://schemas.microsoft.com/office/drawing/2014/main" id="{BD6B3356-19CF-4586-AFB6-C74CEE6E3E75}"/>
              </a:ext>
            </a:extLst>
          </p:cNvPr>
          <p:cNvSpPr txBox="1"/>
          <p:nvPr/>
        </p:nvSpPr>
        <p:spPr>
          <a:xfrm>
            <a:off x="5500467" y="4290646"/>
            <a:ext cx="3217779" cy="738664"/>
          </a:xfrm>
          <a:prstGeom prst="rect">
            <a:avLst/>
          </a:prstGeom>
        </p:spPr>
        <p:txBody>
          <a:bodyPr wrap="square" rtlCol="0">
            <a:spAutoFit/>
          </a:bodyPr>
          <a:lstStyle/>
          <a:p>
            <a:r>
              <a:rPr lang="es-MX" sz="1400" b="1" dirty="0"/>
              <a:t>Emilia Ximena Beltrán Ramírez</a:t>
            </a:r>
          </a:p>
          <a:p>
            <a:r>
              <a:rPr lang="es-MX" sz="1400" b="1" dirty="0"/>
              <a:t>Cielo Rubí Fragoso Lugo</a:t>
            </a:r>
          </a:p>
          <a:p>
            <a:r>
              <a:rPr lang="es-MX" sz="1400" b="1" dirty="0"/>
              <a:t>Agustin Dominguez Rodriguez</a:t>
            </a:r>
          </a:p>
        </p:txBody>
      </p:sp>
    </p:spTree>
    <p:extLst>
      <p:ext uri="{BB962C8B-B14F-4D97-AF65-F5344CB8AC3E}">
        <p14:creationId xmlns:p14="http://schemas.microsoft.com/office/powerpoint/2010/main" val="254651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12</a:t>
            </a:fld>
            <a:endParaRPr lang="es-MX"/>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478" y="2122488"/>
            <a:ext cx="7016750"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38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13</a:t>
            </a:fld>
            <a:endParaRPr lang="es-MX"/>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4" y="1113847"/>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724" y="1759960"/>
            <a:ext cx="5297273" cy="519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96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14</a:t>
            </a:fld>
            <a:endParaRPr lang="es-MX"/>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584" y="1718994"/>
            <a:ext cx="5291013" cy="490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31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BA727F-90D1-4A0D-87DC-BD5FCA1A7486}"/>
              </a:ext>
            </a:extLst>
          </p:cNvPr>
          <p:cNvSpPr/>
          <p:nvPr/>
        </p:nvSpPr>
        <p:spPr>
          <a:xfrm>
            <a:off x="393700" y="1742701"/>
            <a:ext cx="11468099" cy="646331"/>
          </a:xfrm>
          <a:prstGeom prst="rect">
            <a:avLst/>
          </a:prstGeom>
        </p:spPr>
        <p:txBody>
          <a:bodyPr wrap="square">
            <a:spAutoFit/>
          </a:bodyPr>
          <a:lstStyle/>
          <a:p>
            <a:endParaRPr lang="es-MX" sz="1200" b="1" dirty="0">
              <a:solidFill>
                <a:schemeClr val="accent1"/>
              </a:solidFill>
              <a:latin typeface="Arial" pitchFamily="34" charset="0"/>
              <a:cs typeface="Arial" pitchFamily="34" charset="0"/>
            </a:endParaRPr>
          </a:p>
          <a:p>
            <a:endParaRPr lang="es-MX" sz="1200" b="1" dirty="0">
              <a:solidFill>
                <a:schemeClr val="accent1"/>
              </a:solidFill>
              <a:latin typeface="Arial" pitchFamily="34" charset="0"/>
              <a:cs typeface="Arial" pitchFamily="34" charset="0"/>
            </a:endParaRPr>
          </a:p>
          <a:p>
            <a:endParaRPr lang="es-MX" sz="1200" b="1" dirty="0">
              <a:solidFill>
                <a:schemeClr val="accent1"/>
              </a:solidFill>
              <a:latin typeface="Arial" pitchFamily="34" charset="0"/>
              <a:cs typeface="Arial" pitchFamily="34" charset="0"/>
            </a:endParaRPr>
          </a:p>
        </p:txBody>
      </p:sp>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15</a:t>
            </a:fld>
            <a:endParaRPr lang="es-MX"/>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99" y="2043033"/>
            <a:ext cx="8207872" cy="481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098448" y="1700014"/>
            <a:ext cx="4168238" cy="369332"/>
          </a:xfrm>
          <a:prstGeom prst="rect">
            <a:avLst/>
          </a:prstGeom>
          <a:noFill/>
        </p:spPr>
        <p:txBody>
          <a:bodyPr wrap="square" rtlCol="0">
            <a:spAutoFit/>
          </a:bodyPr>
          <a:lstStyle/>
          <a:p>
            <a:r>
              <a:rPr lang="es-MX" dirty="0"/>
              <a:t>Planeación sesión por sesión</a:t>
            </a:r>
          </a:p>
        </p:txBody>
      </p:sp>
      <p:sp useBgFill="1">
        <p:nvSpPr>
          <p:cNvPr id="9" name="CuadroTexto 8">
            <a:extLst>
              <a:ext uri="{FF2B5EF4-FFF2-40B4-BE49-F238E27FC236}">
                <a16:creationId xmlns:a16="http://schemas.microsoft.com/office/drawing/2014/main" id="{601CB26A-3869-4676-9D09-50B9F60DE162}"/>
              </a:ext>
            </a:extLst>
          </p:cNvPr>
          <p:cNvSpPr txBox="1"/>
          <p:nvPr/>
        </p:nvSpPr>
        <p:spPr>
          <a:xfrm>
            <a:off x="2419642" y="3121223"/>
            <a:ext cx="3217779" cy="307777"/>
          </a:xfrm>
          <a:prstGeom prst="rect">
            <a:avLst/>
          </a:prstGeom>
        </p:spPr>
        <p:txBody>
          <a:bodyPr wrap="square" rtlCol="0">
            <a:spAutoFit/>
          </a:bodyPr>
          <a:lstStyle/>
          <a:p>
            <a:r>
              <a:rPr lang="es-MX" sz="1400" dirty="0"/>
              <a:t>  </a:t>
            </a:r>
            <a:r>
              <a:rPr lang="es-MX" sz="1200" dirty="0"/>
              <a:t>Emilia Ximena Beltrán Ramírez</a:t>
            </a:r>
          </a:p>
        </p:txBody>
      </p:sp>
    </p:spTree>
    <p:extLst>
      <p:ext uri="{BB962C8B-B14F-4D97-AF65-F5344CB8AC3E}">
        <p14:creationId xmlns:p14="http://schemas.microsoft.com/office/powerpoint/2010/main" val="336166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16</a:t>
            </a:fld>
            <a:endParaRPr lang="es-MX"/>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2030413"/>
            <a:ext cx="9204325" cy="373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95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17</a:t>
            </a:fld>
            <a:endParaRPr lang="es-MX"/>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68" y="1077913"/>
            <a:ext cx="115649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355" y="1498394"/>
            <a:ext cx="7773389" cy="48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09FC68C9-021D-C045-81F9-73AF58D12512}"/>
              </a:ext>
            </a:extLst>
          </p:cNvPr>
          <p:cNvSpPr txBox="1"/>
          <p:nvPr/>
        </p:nvSpPr>
        <p:spPr>
          <a:xfrm>
            <a:off x="2770865" y="3121223"/>
            <a:ext cx="6059236" cy="276999"/>
          </a:xfrm>
          <a:prstGeom prst="rect">
            <a:avLst/>
          </a:prstGeom>
          <a:solidFill>
            <a:schemeClr val="bg1"/>
          </a:solidFill>
        </p:spPr>
        <p:txBody>
          <a:bodyPr wrap="square" rtlCol="0">
            <a:spAutoFit/>
          </a:bodyPr>
          <a:lstStyle/>
          <a:p>
            <a:r>
              <a:rPr lang="es-MX" sz="1200" dirty="0"/>
              <a:t>Cielo Rubi Fragoso Lugo</a:t>
            </a:r>
          </a:p>
        </p:txBody>
      </p:sp>
    </p:spTree>
    <p:extLst>
      <p:ext uri="{BB962C8B-B14F-4D97-AF65-F5344CB8AC3E}">
        <p14:creationId xmlns:p14="http://schemas.microsoft.com/office/powerpoint/2010/main" val="170536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18</a:t>
            </a:fld>
            <a:endParaRPr lang="es-MX"/>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40" y="1497013"/>
            <a:ext cx="9781953" cy="386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34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19</a:t>
            </a:fld>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51" y="976805"/>
            <a:ext cx="115712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849"/>
          <a:stretch/>
        </p:blipFill>
        <p:spPr bwMode="auto">
          <a:xfrm>
            <a:off x="1581149" y="1382010"/>
            <a:ext cx="7835806" cy="555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id="{7F1441F3-EA6E-8642-BF40-657AD174B55B}"/>
              </a:ext>
            </a:extLst>
          </p:cNvPr>
          <p:cNvSpPr txBox="1"/>
          <p:nvPr/>
        </p:nvSpPr>
        <p:spPr>
          <a:xfrm>
            <a:off x="3174758" y="2641325"/>
            <a:ext cx="6242197" cy="307777"/>
          </a:xfrm>
          <a:prstGeom prst="rect">
            <a:avLst/>
          </a:prstGeom>
          <a:solidFill>
            <a:schemeClr val="bg1"/>
          </a:solidFill>
        </p:spPr>
        <p:txBody>
          <a:bodyPr wrap="square" rtlCol="0">
            <a:spAutoFit/>
          </a:bodyPr>
          <a:lstStyle/>
          <a:p>
            <a:r>
              <a:rPr lang="es-MX" sz="1400" dirty="0"/>
              <a:t>Agustin Dominguez Rodriguez</a:t>
            </a:r>
          </a:p>
        </p:txBody>
      </p:sp>
    </p:spTree>
    <p:extLst>
      <p:ext uri="{BB962C8B-B14F-4D97-AF65-F5344CB8AC3E}">
        <p14:creationId xmlns:p14="http://schemas.microsoft.com/office/powerpoint/2010/main" val="48540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DC1A74-5765-430A-A116-75468CAD9036}"/>
              </a:ext>
            </a:extLst>
          </p:cNvPr>
          <p:cNvSpPr>
            <a:spLocks noGrp="1"/>
          </p:cNvSpPr>
          <p:nvPr>
            <p:ph type="title"/>
          </p:nvPr>
        </p:nvSpPr>
        <p:spPr>
          <a:xfrm>
            <a:off x="368300" y="1787159"/>
            <a:ext cx="11468100" cy="4651741"/>
          </a:xfrm>
        </p:spPr>
        <p:txBody>
          <a:bodyPr>
            <a:noAutofit/>
          </a:bodyPr>
          <a:lstStyle/>
          <a:p>
            <a:br>
              <a:rPr lang="es-MX" sz="2400" b="1" dirty="0"/>
            </a:br>
            <a:br>
              <a:rPr lang="es-MX" sz="2400" dirty="0"/>
            </a:br>
            <a:r>
              <a:rPr lang="es-MX" sz="2400" b="1" dirty="0"/>
              <a:t> ÍNDICE</a:t>
            </a:r>
            <a:br>
              <a:rPr lang="es-MX" sz="2400" dirty="0"/>
            </a:br>
            <a:r>
              <a:rPr lang="es-MX" sz="2400" dirty="0"/>
              <a:t>1. Equipo 1 e Introducción.</a:t>
            </a:r>
            <a:br>
              <a:rPr lang="es-MX" sz="2400" dirty="0"/>
            </a:br>
            <a:r>
              <a:rPr lang="es-MX" sz="2400" dirty="0"/>
              <a:t>2. Interdisciplinario. Matemáticas, Historia y Derecho.</a:t>
            </a:r>
            <a:br>
              <a:rPr lang="es-MX" sz="2400" dirty="0"/>
            </a:br>
            <a:r>
              <a:rPr lang="es-MX" sz="2400" dirty="0"/>
              <a:t>3. Planeación Sesión por sesión.</a:t>
            </a:r>
            <a:br>
              <a:rPr lang="es-MX" sz="2400" dirty="0"/>
            </a:br>
            <a:r>
              <a:rPr lang="es-MX" sz="2400" dirty="0"/>
              <a:t>4. Sistema de evaluación.</a:t>
            </a:r>
            <a:br>
              <a:rPr lang="es-MX" sz="2400" dirty="0"/>
            </a:br>
            <a:r>
              <a:rPr lang="es-MX" sz="2400" dirty="0"/>
              <a:t>5.Organizador gráfico-Proceso de Indagación</a:t>
            </a:r>
            <a:br>
              <a:rPr lang="es-MX" sz="2400" dirty="0"/>
            </a:br>
            <a:r>
              <a:rPr lang="es-MX" sz="2400" dirty="0"/>
              <a:t>6. Mapa conceptual.</a:t>
            </a:r>
            <a:br>
              <a:rPr lang="es-MX" sz="2400" dirty="0"/>
            </a:br>
            <a:r>
              <a:rPr lang="es-MX" sz="2400" dirty="0"/>
              <a:t>7.E.I.P. Resumen</a:t>
            </a:r>
            <a:br>
              <a:rPr lang="es-MX" sz="2400" dirty="0"/>
            </a:br>
            <a:r>
              <a:rPr lang="es-MX" sz="2400" dirty="0"/>
              <a:t>8.E.I.P. Elaboración de Proyecto</a:t>
            </a:r>
            <a:br>
              <a:rPr lang="es-MX" sz="2400" dirty="0"/>
            </a:br>
            <a:r>
              <a:rPr lang="es-MX" sz="2400" dirty="0"/>
              <a:t>9. Evidencias fotográficas de la segunda sesión del Proyecto Conexiones</a:t>
            </a:r>
            <a:br>
              <a:rPr lang="es-MX" sz="2400" dirty="0"/>
            </a:br>
            <a:br>
              <a:rPr lang="es-MX" sz="2400" dirty="0"/>
            </a:br>
            <a:endParaRPr lang="es-MX" sz="2400" dirty="0">
              <a:latin typeface="+mn-lt"/>
            </a:endParaRPr>
          </a:p>
        </p:txBody>
      </p:sp>
      <p:sp>
        <p:nvSpPr>
          <p:cNvPr id="6" name="5 Marcador de número de diapositiva"/>
          <p:cNvSpPr>
            <a:spLocks noGrp="1"/>
          </p:cNvSpPr>
          <p:nvPr>
            <p:ph type="sldNum" sz="quarter" idx="12"/>
          </p:nvPr>
        </p:nvSpPr>
        <p:spPr/>
        <p:txBody>
          <a:bodyPr/>
          <a:lstStyle/>
          <a:p>
            <a:fld id="{86079CB2-25A1-4B07-8EF4-63BCEC80588F}" type="slidenum">
              <a:rPr lang="es-MX" smtClean="0"/>
              <a:pPr/>
              <a:t>2</a:t>
            </a:fld>
            <a:endParaRPr lang="es-MX"/>
          </a:p>
        </p:txBody>
      </p:sp>
      <p:sp>
        <p:nvSpPr>
          <p:cNvPr id="7" name="Rectángulo 5">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Tree>
    <p:extLst>
      <p:ext uri="{BB962C8B-B14F-4D97-AF65-F5344CB8AC3E}">
        <p14:creationId xmlns:p14="http://schemas.microsoft.com/office/powerpoint/2010/main" val="259382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20</a:t>
            </a:fld>
            <a:endParaRPr lang="es-MX"/>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288" y="2698750"/>
            <a:ext cx="8856662"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024102"/>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5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21</a:t>
            </a:fld>
            <a:endParaRPr lang="es-MX"/>
          </a:p>
        </p:txBody>
      </p:sp>
      <p:sp>
        <p:nvSpPr>
          <p:cNvPr id="5" name="4 CuadroTexto"/>
          <p:cNvSpPr txBox="1"/>
          <p:nvPr/>
        </p:nvSpPr>
        <p:spPr>
          <a:xfrm>
            <a:off x="855023" y="1579418"/>
            <a:ext cx="2363189" cy="400110"/>
          </a:xfrm>
          <a:prstGeom prst="rect">
            <a:avLst/>
          </a:prstGeom>
          <a:noFill/>
        </p:spPr>
        <p:txBody>
          <a:bodyPr wrap="square" rtlCol="0">
            <a:spAutoFit/>
          </a:bodyPr>
          <a:lstStyle/>
          <a:p>
            <a:r>
              <a:rPr lang="es-MX" sz="2000" dirty="0"/>
              <a:t>Reflexión del grupo</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133360"/>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30238" y="2414028"/>
            <a:ext cx="10592789" cy="3416320"/>
          </a:xfrm>
          <a:prstGeom prst="rect">
            <a:avLst/>
          </a:prstGeom>
        </p:spPr>
        <p:txBody>
          <a:bodyPr wrap="square">
            <a:spAutoFit/>
          </a:bodyPr>
          <a:lstStyle/>
          <a:p>
            <a:pPr algn="just"/>
            <a:r>
              <a:rPr lang="es-MX" dirty="0"/>
              <a:t>En nuestro proyecto interdisciplinario, que explora la construcción de viviendas o casas en forma de maquetas en las que se incorporan los principios arquitectónicos que hablan de un contexto histórico, las dificultades que hemos tenido son aterrizar la forma en que vamos a incorporar la historia, las matemáticas y el derecho; los principales obstáculos fueron también: el enfoque del proyecto en términos históricos y que contenía una parte legal. Como parte de la construcción, pensamos en hacer representaciones de edificios antiguos por medio de palitos de madera, tipo </a:t>
            </a:r>
            <a:r>
              <a:rPr lang="es-MX" dirty="0" err="1"/>
              <a:t>abatelenguas</a:t>
            </a:r>
            <a:r>
              <a:rPr lang="es-MX" dirty="0"/>
              <a:t> hasta crear el escenario de una manzana o de una ciudad pequeña, indicando cómo han evolucionado estas construcciones en el tiempo, qué reglamentos y leyes deben cumplir y cómo han cambiado con el tiempo. El problema que hemos pensado es la forma en la que vamos a vender este proyecto a los alumnos, para que estos integren en su proyecto las enseñanzas de la historia, de las matemáticas y del derecho formando un todo armonioso, educativo y donde podamos explicar su tamaño, costo y tiempo que se llevará en su construcción y que los alumnos perciban la utilidad de estas tres asignaturas en el desarrollo de su proyecto interdisciplinario. </a:t>
            </a:r>
          </a:p>
        </p:txBody>
      </p:sp>
    </p:spTree>
    <p:extLst>
      <p:ext uri="{BB962C8B-B14F-4D97-AF65-F5344CB8AC3E}">
        <p14:creationId xmlns:p14="http://schemas.microsoft.com/office/powerpoint/2010/main" val="421655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22</a:t>
            </a:fld>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03386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3080" y="1505634"/>
            <a:ext cx="2190087" cy="646331"/>
          </a:xfrm>
          <a:prstGeom prst="rect">
            <a:avLst/>
          </a:prstGeom>
          <a:noFill/>
        </p:spPr>
        <p:txBody>
          <a:bodyPr wrap="none" rtlCol="0">
            <a:spAutoFit/>
          </a:bodyPr>
          <a:lstStyle/>
          <a:p>
            <a:r>
              <a:rPr lang="es-MX" dirty="0"/>
              <a:t>Organizador Gráfico</a:t>
            </a:r>
          </a:p>
          <a:p>
            <a:r>
              <a:rPr lang="es-MX" dirty="0"/>
              <a:t>Preguntas Esenciales.</a:t>
            </a:r>
          </a:p>
        </p:txBody>
      </p:sp>
      <p:graphicFrame>
        <p:nvGraphicFramePr>
          <p:cNvPr id="8" name="7 Tabla"/>
          <p:cNvGraphicFramePr>
            <a:graphicFrameLocks noGrp="1"/>
          </p:cNvGraphicFramePr>
          <p:nvPr>
            <p:extLst>
              <p:ext uri="{D42A27DB-BD31-4B8C-83A1-F6EECF244321}">
                <p14:modId xmlns:p14="http://schemas.microsoft.com/office/powerpoint/2010/main" val="3985743221"/>
              </p:ext>
            </p:extLst>
          </p:nvPr>
        </p:nvGraphicFramePr>
        <p:xfrm>
          <a:off x="1074017" y="2195217"/>
          <a:ext cx="9230043" cy="4389120"/>
        </p:xfrm>
        <a:graphic>
          <a:graphicData uri="http://schemas.openxmlformats.org/drawingml/2006/table">
            <a:tbl>
              <a:tblPr firstRow="1" bandRow="1">
                <a:effectLst/>
              </a:tblPr>
              <a:tblGrid>
                <a:gridCol w="2089922">
                  <a:extLst>
                    <a:ext uri="{9D8B030D-6E8A-4147-A177-3AD203B41FA5}">
                      <a16:colId xmlns:a16="http://schemas.microsoft.com/office/drawing/2014/main" val="20000"/>
                    </a:ext>
                  </a:extLst>
                </a:gridCol>
                <a:gridCol w="7140121">
                  <a:extLst>
                    <a:ext uri="{9D8B030D-6E8A-4147-A177-3AD203B41FA5}">
                      <a16:colId xmlns:a16="http://schemas.microsoft.com/office/drawing/2014/main" val="20001"/>
                    </a:ext>
                  </a:extLst>
                </a:gridCol>
              </a:tblGrid>
              <a:tr h="445261">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l"/>
                      <a:r>
                        <a:rPr lang="es-MX" sz="1200" b="0" dirty="0">
                          <a:solidFill>
                            <a:schemeClr val="tx1"/>
                          </a:solidFill>
                          <a:latin typeface="Arial" pitchFamily="34" charset="0"/>
                          <a:cs typeface="Arial" pitchFamily="34" charset="0"/>
                        </a:rPr>
                        <a:t>1.- ¿Qué 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just"/>
                      <a:r>
                        <a:rPr lang="es-MX" sz="1200" b="0" dirty="0">
                          <a:solidFill>
                            <a:schemeClr val="tx1"/>
                          </a:solidFill>
                          <a:latin typeface="Arial" pitchFamily="34" charset="0"/>
                          <a:cs typeface="Arial" pitchFamily="34" charset="0"/>
                        </a:rPr>
                        <a:t>La relación entre dos o más académicas que permitan integrar los conocimientos de cada una de ellas punto en un proyecto común que aporte soluciones a su entorno.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80147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 2.-</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Qué características tiene?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Integradora: De diferentes disciplinas </a:t>
                      </a:r>
                    </a:p>
                    <a:p>
                      <a:pPr algn="just"/>
                      <a:r>
                        <a:rPr lang="es-MX" sz="1200" b="0" dirty="0">
                          <a:solidFill>
                            <a:schemeClr val="tx1"/>
                          </a:solidFill>
                          <a:latin typeface="Arial" pitchFamily="34" charset="0"/>
                          <a:cs typeface="Arial" pitchFamily="34" charset="0"/>
                        </a:rPr>
                        <a:t>Sistemáticas:</a:t>
                      </a:r>
                      <a:r>
                        <a:rPr lang="es-MX" sz="1200" b="0" baseline="0" dirty="0">
                          <a:solidFill>
                            <a:schemeClr val="tx1"/>
                          </a:solidFill>
                          <a:latin typeface="Arial" pitchFamily="34" charset="0"/>
                          <a:cs typeface="Arial" pitchFamily="34" charset="0"/>
                        </a:rPr>
                        <a:t> utiliza métodos de investigación.</a:t>
                      </a:r>
                    </a:p>
                    <a:p>
                      <a:pPr algn="just"/>
                      <a:r>
                        <a:rPr lang="es-MX" sz="1200" b="0" dirty="0">
                          <a:solidFill>
                            <a:schemeClr val="tx1"/>
                          </a:solidFill>
                          <a:latin typeface="Arial" pitchFamily="34" charset="0"/>
                          <a:cs typeface="Arial" pitchFamily="34" charset="0"/>
                        </a:rPr>
                        <a:t>Comprometida: En solución de problemas específicos.</a:t>
                      </a:r>
                    </a:p>
                    <a:p>
                      <a:pPr algn="just"/>
                      <a:r>
                        <a:rPr lang="es-MX" sz="1200" b="0" dirty="0">
                          <a:solidFill>
                            <a:schemeClr val="tx1"/>
                          </a:solidFill>
                          <a:latin typeface="Arial" pitchFamily="34" charset="0"/>
                          <a:cs typeface="Arial" pitchFamily="34" charset="0"/>
                        </a:rPr>
                        <a:t>Coherente y congruente: En la investigación y en la práctica.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4526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3.-</a:t>
                      </a:r>
                      <a:r>
                        <a:rPr lang="es-MX" sz="1200" b="0" baseline="0" dirty="0">
                          <a:solidFill>
                            <a:schemeClr val="tx1"/>
                          </a:solidFill>
                          <a:latin typeface="Arial" pitchFamily="34" charset="0"/>
                          <a:cs typeface="Arial" pitchFamily="34" charset="0"/>
                        </a:rPr>
                        <a:t> ¿Porqué es importante en la    educación?</a:t>
                      </a:r>
                      <a:endParaRPr lang="es-MX" sz="1200" b="0" dirty="0">
                        <a:solidFill>
                          <a:schemeClr val="tx1"/>
                        </a:solidFill>
                        <a:latin typeface="Arial" pitchFamily="34" charset="0"/>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Permite integrar saberes de diversas disciplinas desarrollando las habilidades socioemocionales de manera implícita en la construcción de un proyecto en común.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23365">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4.-</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Cómo motivar a los alumnos para el trabajo interdisciplinario?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Intereses en los problemas del entorno, </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lograr una comunicación asertiva a través de las relaciones personales además,  despertar la  de lo que es o no  verdad,</a:t>
                      </a:r>
                      <a:r>
                        <a:rPr lang="es-MX" sz="1200" b="0" baseline="0" dirty="0">
                          <a:solidFill>
                            <a:schemeClr val="tx1"/>
                          </a:solidFill>
                          <a:latin typeface="Arial" pitchFamily="34" charset="0"/>
                          <a:cs typeface="Arial" pitchFamily="34" charset="0"/>
                        </a:rPr>
                        <a:t> y </a:t>
                      </a:r>
                      <a:r>
                        <a:rPr lang="es-MX" sz="1200" b="0" dirty="0">
                          <a:solidFill>
                            <a:schemeClr val="tx1"/>
                          </a:solidFill>
                          <a:latin typeface="Arial" pitchFamily="34" charset="0"/>
                          <a:cs typeface="Arial" pitchFamily="34" charset="0"/>
                        </a:rPr>
                        <a:t> cómo esto les afecta directamente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97957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5.- ¿Cuáles son los prerrequisitos materiales organizacionales personales para la planeación del trabajo interdisciplinario?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Planeación y organización. discusión de los conocimientos en la práctica, organización en grupos y delinear los materiales en cursos.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80147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6.-  ¿Qué papel juega la planeación en el trabajo interdisciplinario y qué características debe tener?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Consiste en un proceso a través del cual se analiza a dónde queremos llegar, definiendo</a:t>
                      </a:r>
                      <a:r>
                        <a:rPr lang="es-MX" sz="1200" b="0" baseline="0" dirty="0">
                          <a:solidFill>
                            <a:schemeClr val="tx1"/>
                          </a:solidFill>
                          <a:latin typeface="Arial" pitchFamily="34" charset="0"/>
                          <a:cs typeface="Arial" pitchFamily="34" charset="0"/>
                        </a:rPr>
                        <a:t> estrategias y métodos de acción (como vamos a llegar)</a:t>
                      </a:r>
                      <a:r>
                        <a:rPr lang="es-MX" sz="1200" b="0" dirty="0">
                          <a:solidFill>
                            <a:schemeClr val="tx1"/>
                          </a:solidFill>
                          <a:latin typeface="Arial" pitchFamily="34" charset="0"/>
                          <a:cs typeface="Arial" pitchFamily="34" charset="0"/>
                        </a:rPr>
                        <a:t> para alcanzar un objetivo.</a:t>
                      </a:r>
                    </a:p>
                    <a:p>
                      <a:pPr algn="just"/>
                      <a:r>
                        <a:rPr lang="es-MX" sz="1200" b="0" dirty="0">
                          <a:solidFill>
                            <a:schemeClr val="tx1"/>
                          </a:solidFill>
                          <a:latin typeface="Arial" pitchFamily="34" charset="0"/>
                          <a:cs typeface="Arial" pitchFamily="34" charset="0"/>
                        </a:rPr>
                        <a:t>Características: Es la formación de equipos,</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 elementos organizados y relacionados de forma que estratégicamente interactúen  para lograr un objetivo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250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23</a:t>
            </a:fld>
            <a:endParaRPr lang="es-MX"/>
          </a:p>
        </p:txBody>
      </p:sp>
      <p:pic>
        <p:nvPicPr>
          <p:cNvPr id="1027" name="Picture 3" descr="C:\Documents and Settings\ssp\Escritorio\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3462" y="1858280"/>
            <a:ext cx="4950372" cy="4781549"/>
          </a:xfrm>
          <a:prstGeom prst="rect">
            <a:avLst/>
          </a:prstGeom>
          <a:ln>
            <a:noFill/>
          </a:ln>
          <a:effectLst>
            <a:outerShdw blurRad="190500" algn="tl" rotWithShape="0">
              <a:srgbClr val="000000">
                <a:alpha val="70000"/>
              </a:srgbClr>
            </a:outerShdw>
          </a:effectLst>
        </p:spPr>
      </p:pic>
      <p:sp>
        <p:nvSpPr>
          <p:cNvPr id="2" name="1 CuadroTexto"/>
          <p:cNvSpPr txBox="1"/>
          <p:nvPr/>
        </p:nvSpPr>
        <p:spPr>
          <a:xfrm>
            <a:off x="774703" y="2184211"/>
            <a:ext cx="2488759" cy="369332"/>
          </a:xfrm>
          <a:prstGeom prst="rect">
            <a:avLst/>
          </a:prstGeom>
          <a:noFill/>
        </p:spPr>
        <p:txBody>
          <a:bodyPr wrap="square" rtlCol="0">
            <a:spAutoFit/>
          </a:bodyPr>
          <a:lstStyle/>
          <a:p>
            <a:r>
              <a:rPr lang="es-MX" dirty="0"/>
              <a:t>ORGANIZADOR GRÁFICO</a:t>
            </a:r>
          </a:p>
        </p:txBody>
      </p:sp>
    </p:spTree>
    <p:extLst>
      <p:ext uri="{BB962C8B-B14F-4D97-AF65-F5344CB8AC3E}">
        <p14:creationId xmlns:p14="http://schemas.microsoft.com/office/powerpoint/2010/main" val="250495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ssp\Escritorio\2 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9059" y="1815611"/>
            <a:ext cx="3774830" cy="4761035"/>
          </a:xfrm>
          <a:prstGeom prst="rect">
            <a:avLst/>
          </a:prstGeom>
          <a:ln>
            <a:noFill/>
          </a:ln>
          <a:effectLst>
            <a:outerShdw blurRad="190500" algn="tl" rotWithShape="0">
              <a:srgbClr val="000000">
                <a:alpha val="70000"/>
              </a:srgbClr>
            </a:outerShdw>
          </a:effectLst>
        </p:spPr>
      </p:pic>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24</a:t>
            </a:fld>
            <a:endParaRPr lang="es-MX"/>
          </a:p>
        </p:txBody>
      </p:sp>
    </p:spTree>
    <p:extLst>
      <p:ext uri="{BB962C8B-B14F-4D97-AF65-F5344CB8AC3E}">
        <p14:creationId xmlns:p14="http://schemas.microsoft.com/office/powerpoint/2010/main" val="250495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Documents and Settings\ssp\Escritorio\5.jp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55614" y="1440918"/>
            <a:ext cx="3873600" cy="5817600"/>
          </a:xfrm>
          <a:prstGeom prst="rect">
            <a:avLst/>
          </a:prstGeom>
          <a:ln>
            <a:noFill/>
          </a:ln>
          <a:effectLst>
            <a:outerShdw blurRad="190500" algn="tl" rotWithShape="0">
              <a:srgbClr val="000000">
                <a:alpha val="70000"/>
              </a:srgbClr>
            </a:outerShdw>
          </a:effectLst>
        </p:spPr>
      </p:pic>
      <p:pic>
        <p:nvPicPr>
          <p:cNvPr id="40962" name="Picture 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0974" y="2380593"/>
            <a:ext cx="5817600" cy="3873600"/>
          </a:xfrm>
          <a:prstGeom prst="rect">
            <a:avLst/>
          </a:prstGeom>
          <a:ln>
            <a:noFill/>
          </a:ln>
          <a:effectLst>
            <a:outerShdw blurRad="190500" algn="tl" rotWithShape="0">
              <a:srgbClr val="000000">
                <a:alpha val="70000"/>
              </a:srgbClr>
            </a:outerShdw>
          </a:effectLst>
        </p:spPr>
      </p:pic>
      <p:sp>
        <p:nvSpPr>
          <p:cNvPr id="2" name="Título 1">
            <a:extLst>
              <a:ext uri="{FF2B5EF4-FFF2-40B4-BE49-F238E27FC236}">
                <a16:creationId xmlns:a16="http://schemas.microsoft.com/office/drawing/2014/main" id="{0DD8E338-CBE6-4E84-BA20-876601B0B6C2}"/>
              </a:ext>
            </a:extLst>
          </p:cNvPr>
          <p:cNvSpPr>
            <a:spLocks noGrp="1"/>
          </p:cNvSpPr>
          <p:nvPr>
            <p:ph type="title"/>
          </p:nvPr>
        </p:nvSpPr>
        <p:spPr>
          <a:xfrm>
            <a:off x="2475186" y="1513481"/>
            <a:ext cx="7173311" cy="742098"/>
          </a:xfrm>
          <a:effectLst>
            <a:outerShdw blurRad="50800" dist="38100" dir="8100000" algn="tr" rotWithShape="0">
              <a:prstClr val="black">
                <a:alpha val="40000"/>
              </a:prstClr>
            </a:outerShdw>
          </a:effectLst>
        </p:spPr>
        <p:txBody>
          <a:bodyPr>
            <a:normAutofit/>
          </a:bodyPr>
          <a:lstStyle/>
          <a:p>
            <a:pPr algn="ctr"/>
            <a:r>
              <a:rPr lang="es-MX" sz="2800" b="1" dirty="0"/>
              <a:t>ORGANIZADOR GRÁFICO</a:t>
            </a:r>
          </a:p>
        </p:txBody>
      </p:sp>
      <p:sp>
        <p:nvSpPr>
          <p:cNvPr id="6" name="Rectángulo 5">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713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26</a:t>
            </a:fld>
            <a:endParaRPr lang="es-MX"/>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03386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0376" y="1638911"/>
            <a:ext cx="3356560" cy="461665"/>
          </a:xfrm>
          <a:prstGeom prst="rect">
            <a:avLst/>
          </a:prstGeom>
          <a:noFill/>
        </p:spPr>
        <p:txBody>
          <a:bodyPr wrap="none" rtlCol="0">
            <a:spAutoFit/>
          </a:bodyPr>
          <a:lstStyle/>
          <a:p>
            <a:r>
              <a:rPr lang="es-MX" sz="2400" dirty="0"/>
              <a:t>Elaboración del proyecto.</a:t>
            </a:r>
          </a:p>
        </p:txBody>
      </p:sp>
      <p:sp>
        <p:nvSpPr>
          <p:cNvPr id="7" name="6 CuadroTexto"/>
          <p:cNvSpPr txBox="1"/>
          <p:nvPr/>
        </p:nvSpPr>
        <p:spPr>
          <a:xfrm>
            <a:off x="450375" y="2315344"/>
            <a:ext cx="11013743" cy="2308324"/>
          </a:xfrm>
          <a:prstGeom prst="rect">
            <a:avLst/>
          </a:prstGeom>
          <a:noFill/>
        </p:spPr>
        <p:txBody>
          <a:bodyPr wrap="square" rtlCol="0">
            <a:spAutoFit/>
          </a:bodyPr>
          <a:lstStyle/>
          <a:p>
            <a:r>
              <a:rPr lang="es-MX" b="1" dirty="0"/>
              <a:t>Matemáticas III:</a:t>
            </a:r>
            <a:r>
              <a:rPr lang="es-MX" dirty="0"/>
              <a:t> Se propone que en esta asignatura se utilicen dos horas por semana en el propio grupo y otras dos</a:t>
            </a:r>
          </a:p>
          <a:p>
            <a:r>
              <a:rPr lang="es-MX" dirty="0"/>
              <a:t>horas en los descansos por semana.</a:t>
            </a:r>
          </a:p>
          <a:p>
            <a:endParaRPr lang="es-MX" dirty="0"/>
          </a:p>
          <a:p>
            <a:r>
              <a:rPr lang="es-MX" b="1" dirty="0"/>
              <a:t>Derecho:</a:t>
            </a:r>
            <a:r>
              <a:rPr lang="es-MX" dirty="0"/>
              <a:t> En la asignatura de derecho los alumnos usaran unas dos horas a la semana durante los descansos o en horas  que los alumnos no tengan clases o cuando se genere una duda al desarrollar su proyecto.</a:t>
            </a:r>
          </a:p>
          <a:p>
            <a:endParaRPr lang="es-MX" b="1" dirty="0"/>
          </a:p>
          <a:p>
            <a:r>
              <a:rPr lang="es-MX" b="1" dirty="0"/>
              <a:t>Historia: </a:t>
            </a:r>
            <a:r>
              <a:rPr lang="es-MX" dirty="0"/>
              <a:t>En esta materia se ha planeado utilizar dos horas por semana para llevar a cabo el proyecto de conexiones</a:t>
            </a:r>
          </a:p>
          <a:p>
            <a:r>
              <a:rPr lang="es-MX" dirty="0"/>
              <a:t>en el propio salón de clases.</a:t>
            </a:r>
          </a:p>
        </p:txBody>
      </p:sp>
    </p:spTree>
    <p:extLst>
      <p:ext uri="{BB962C8B-B14F-4D97-AF65-F5344CB8AC3E}">
        <p14:creationId xmlns:p14="http://schemas.microsoft.com/office/powerpoint/2010/main" val="135002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27</a:t>
            </a:fld>
            <a:endParaRPr lang="es-MX"/>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9" y="1367790"/>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SV\Downloads\IMG_20181115_134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722" y="1876675"/>
            <a:ext cx="3451692" cy="404704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727297" y="2242268"/>
            <a:ext cx="2790908" cy="646331"/>
          </a:xfrm>
          <a:prstGeom prst="rect">
            <a:avLst/>
          </a:prstGeom>
          <a:noFill/>
        </p:spPr>
        <p:txBody>
          <a:bodyPr wrap="square" rtlCol="0">
            <a:spAutoFit/>
          </a:bodyPr>
          <a:lstStyle/>
          <a:p>
            <a:r>
              <a:rPr lang="es-MX" dirty="0"/>
              <a:t>Producto 3. Fotografías de la sesión</a:t>
            </a:r>
          </a:p>
        </p:txBody>
      </p:sp>
    </p:spTree>
    <p:extLst>
      <p:ext uri="{BB962C8B-B14F-4D97-AF65-F5344CB8AC3E}">
        <p14:creationId xmlns:p14="http://schemas.microsoft.com/office/powerpoint/2010/main" val="160763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G:\100MSDCF\_DSC2937.JP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2538" y="2358916"/>
            <a:ext cx="5817600" cy="3873600"/>
          </a:xfrm>
          <a:prstGeom prst="rect">
            <a:avLst/>
          </a:prstGeom>
          <a:ln>
            <a:noFill/>
          </a:ln>
          <a:effectLst>
            <a:outerShdw blurRad="190500" algn="tl" rotWithShape="0">
              <a:srgbClr val="000000">
                <a:alpha val="70000"/>
              </a:srgbClr>
            </a:outerShdw>
          </a:effectLst>
        </p:spPr>
      </p:pic>
      <p:sp>
        <p:nvSpPr>
          <p:cNvPr id="2" name="Título 1">
            <a:extLst>
              <a:ext uri="{FF2B5EF4-FFF2-40B4-BE49-F238E27FC236}">
                <a16:creationId xmlns:a16="http://schemas.microsoft.com/office/drawing/2014/main" id="{0DD8E338-CBE6-4E84-BA20-876601B0B6C2}"/>
              </a:ext>
            </a:extLst>
          </p:cNvPr>
          <p:cNvSpPr>
            <a:spLocks noGrp="1"/>
          </p:cNvSpPr>
          <p:nvPr>
            <p:ph type="title"/>
          </p:nvPr>
        </p:nvSpPr>
        <p:spPr>
          <a:xfrm>
            <a:off x="3938920" y="1513481"/>
            <a:ext cx="4307831" cy="742098"/>
          </a:xfrm>
          <a:effectLst>
            <a:outerShdw blurRad="50800" dist="38100" dir="8100000" algn="tr" rotWithShape="0">
              <a:prstClr val="black">
                <a:alpha val="40000"/>
              </a:prstClr>
            </a:outerShdw>
          </a:effectLst>
        </p:spPr>
        <p:txBody>
          <a:bodyPr>
            <a:normAutofit/>
          </a:bodyPr>
          <a:lstStyle/>
          <a:p>
            <a:pPr algn="ctr"/>
            <a:r>
              <a:rPr lang="es-MX" sz="2800" b="1" dirty="0"/>
              <a:t>SESIÓN PLENARIA</a:t>
            </a:r>
          </a:p>
        </p:txBody>
      </p:sp>
      <p:sp>
        <p:nvSpPr>
          <p:cNvPr id="6" name="Rectángulo 5">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9" name="8 Marcador de número de diapositiva"/>
          <p:cNvSpPr>
            <a:spLocks noGrp="1"/>
          </p:cNvSpPr>
          <p:nvPr>
            <p:ph type="sldNum" sz="quarter" idx="12"/>
          </p:nvPr>
        </p:nvSpPr>
        <p:spPr/>
        <p:txBody>
          <a:bodyPr/>
          <a:lstStyle/>
          <a:p>
            <a:fld id="{86079CB2-25A1-4B07-8EF4-63BCEC80588F}" type="slidenum">
              <a:rPr lang="es-MX" smtClean="0"/>
              <a:pPr/>
              <a:t>28</a:t>
            </a:fld>
            <a:endParaRPr lang="es-MX"/>
          </a:p>
        </p:txBody>
      </p:sp>
    </p:spTree>
    <p:extLst>
      <p:ext uri="{BB962C8B-B14F-4D97-AF65-F5344CB8AC3E}">
        <p14:creationId xmlns:p14="http://schemas.microsoft.com/office/powerpoint/2010/main" val="123070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841AA0E-9154-4452-8914-68D2D41EA4C3}"/>
              </a:ext>
            </a:extLst>
          </p:cNvPr>
          <p:cNvSpPr>
            <a:spLocks noGrp="1"/>
          </p:cNvSpPr>
          <p:nvPr>
            <p:ph idx="1"/>
          </p:nvPr>
        </p:nvSpPr>
        <p:spPr/>
        <p:txBody>
          <a:bodyPr>
            <a:normAutofit/>
          </a:bodyPr>
          <a:lstStyle/>
          <a:p>
            <a:pPr marL="0" indent="0">
              <a:buNone/>
            </a:pPr>
            <a:r>
              <a:rPr lang="es-MX" sz="3600" dirty="0"/>
              <a:t>EVALUACIÓN: TIPOS, HERRAMIENTAS Y PRODUCTOS.</a:t>
            </a:r>
          </a:p>
        </p:txBody>
      </p:sp>
      <p:sp>
        <p:nvSpPr>
          <p:cNvPr id="4" name="Marcador de número de diapositiva 3">
            <a:extLst>
              <a:ext uri="{FF2B5EF4-FFF2-40B4-BE49-F238E27FC236}">
                <a16:creationId xmlns:a16="http://schemas.microsoft.com/office/drawing/2014/main" id="{2C1D93DC-0742-401F-B41D-DFC9FF068D9B}"/>
              </a:ext>
            </a:extLst>
          </p:cNvPr>
          <p:cNvSpPr>
            <a:spLocks noGrp="1"/>
          </p:cNvSpPr>
          <p:nvPr>
            <p:ph type="sldNum" sz="quarter" idx="12"/>
          </p:nvPr>
        </p:nvSpPr>
        <p:spPr/>
        <p:txBody>
          <a:bodyPr/>
          <a:lstStyle/>
          <a:p>
            <a:fld id="{86079CB2-25A1-4B07-8EF4-63BCEC80588F}" type="slidenum">
              <a:rPr lang="es-MX" smtClean="0"/>
              <a:pPr/>
              <a:t>29</a:t>
            </a:fld>
            <a:endParaRPr lang="es-MX"/>
          </a:p>
        </p:txBody>
      </p:sp>
    </p:spTree>
    <p:extLst>
      <p:ext uri="{BB962C8B-B14F-4D97-AF65-F5344CB8AC3E}">
        <p14:creationId xmlns:p14="http://schemas.microsoft.com/office/powerpoint/2010/main" val="24598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BA727F-90D1-4A0D-87DC-BD5FCA1A7486}"/>
              </a:ext>
            </a:extLst>
          </p:cNvPr>
          <p:cNvSpPr/>
          <p:nvPr/>
        </p:nvSpPr>
        <p:spPr>
          <a:xfrm>
            <a:off x="393700" y="1742701"/>
            <a:ext cx="1146809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CUADRO DE ANÁLISIS DE LA INTERDISCIPLINARIEDAD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 Y EL APRENDIZAJE COOPERATIVO.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CONCLUSIONES GENERALES</a:t>
            </a:r>
          </a:p>
        </p:txBody>
      </p:sp>
      <p:graphicFrame>
        <p:nvGraphicFramePr>
          <p:cNvPr id="24" name="23 Tabla"/>
          <p:cNvGraphicFramePr>
            <a:graphicFrameLocks noGrp="1"/>
          </p:cNvGraphicFramePr>
          <p:nvPr/>
        </p:nvGraphicFramePr>
        <p:xfrm>
          <a:off x="393701" y="2652418"/>
          <a:ext cx="11468098" cy="3840480"/>
        </p:xfrm>
        <a:graphic>
          <a:graphicData uri="http://schemas.openxmlformats.org/drawingml/2006/table">
            <a:tbl>
              <a:tblPr firstRow="1" bandRow="1">
                <a:effectLst/>
                <a:tableStyleId>{5C22544A-7EE6-4342-B048-85BDC9FD1C3A}</a:tableStyleId>
              </a:tblPr>
              <a:tblGrid>
                <a:gridCol w="2596674">
                  <a:extLst>
                    <a:ext uri="{9D8B030D-6E8A-4147-A177-3AD203B41FA5}">
                      <a16:colId xmlns:a16="http://schemas.microsoft.com/office/drawing/2014/main" val="20000"/>
                    </a:ext>
                  </a:extLst>
                </a:gridCol>
                <a:gridCol w="8871424">
                  <a:extLst>
                    <a:ext uri="{9D8B030D-6E8A-4147-A177-3AD203B41FA5}">
                      <a16:colId xmlns:a16="http://schemas.microsoft.com/office/drawing/2014/main" val="20001"/>
                    </a:ext>
                  </a:extLst>
                </a:gridCol>
              </a:tblGrid>
              <a:tr h="415637">
                <a:tc>
                  <a:txBody>
                    <a:bodyPr/>
                    <a:lstStyle/>
                    <a:p>
                      <a:pPr algn="l"/>
                      <a:r>
                        <a:rPr lang="es-MX" sz="1200" b="0" dirty="0">
                          <a:solidFill>
                            <a:schemeClr val="tx1"/>
                          </a:solidFill>
                          <a:latin typeface="Arial" pitchFamily="34" charset="0"/>
                          <a:cs typeface="Arial" pitchFamily="34" charset="0"/>
                        </a:rPr>
                        <a:t>1.- ¿Qué 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La relación entre dos o más académicas que permitan integrar los conocimientos de cada una de ellas punto en un proyecto común que aporte soluciones a su entorno.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5637">
                <a:tc>
                  <a:txBody>
                    <a:bodyPr/>
                    <a:lstStyle/>
                    <a:p>
                      <a:pPr algn="l"/>
                      <a:r>
                        <a:rPr lang="es-MX" sz="1200" b="0" dirty="0">
                          <a:solidFill>
                            <a:schemeClr val="tx1"/>
                          </a:solidFill>
                          <a:latin typeface="Arial" pitchFamily="34" charset="0"/>
                          <a:cs typeface="Arial" pitchFamily="34" charset="0"/>
                        </a:rPr>
                        <a:t>2.-</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Qué características tiene?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Integradora: De diferentes disciplinas </a:t>
                      </a:r>
                    </a:p>
                    <a:p>
                      <a:pPr algn="l"/>
                      <a:r>
                        <a:rPr lang="es-MX" sz="1200" b="0" dirty="0">
                          <a:solidFill>
                            <a:schemeClr val="tx1"/>
                          </a:solidFill>
                          <a:latin typeface="Arial" pitchFamily="34" charset="0"/>
                          <a:cs typeface="Arial" pitchFamily="34" charset="0"/>
                        </a:rPr>
                        <a:t>Sistemáticas:</a:t>
                      </a:r>
                      <a:r>
                        <a:rPr lang="es-MX" sz="1200" b="0" baseline="0" dirty="0">
                          <a:solidFill>
                            <a:schemeClr val="tx1"/>
                          </a:solidFill>
                          <a:latin typeface="Arial" pitchFamily="34" charset="0"/>
                          <a:cs typeface="Arial" pitchFamily="34" charset="0"/>
                        </a:rPr>
                        <a:t> utiliza métodos de investigación.</a:t>
                      </a:r>
                    </a:p>
                    <a:p>
                      <a:pPr algn="l"/>
                      <a:r>
                        <a:rPr lang="es-MX" sz="1200" b="0" dirty="0">
                          <a:solidFill>
                            <a:schemeClr val="tx1"/>
                          </a:solidFill>
                          <a:latin typeface="Arial" pitchFamily="34" charset="0"/>
                          <a:cs typeface="Arial" pitchFamily="34" charset="0"/>
                        </a:rPr>
                        <a:t>Comprometida: En solución de problemas específicos.</a:t>
                      </a:r>
                    </a:p>
                    <a:p>
                      <a:pPr algn="l"/>
                      <a:r>
                        <a:rPr lang="es-MX" sz="1200" b="0" dirty="0">
                          <a:solidFill>
                            <a:schemeClr val="tx1"/>
                          </a:solidFill>
                          <a:latin typeface="Arial" pitchFamily="34" charset="0"/>
                          <a:cs typeface="Arial" pitchFamily="34" charset="0"/>
                        </a:rPr>
                        <a:t>Coherente y congruente: En la investigación y en la práctica.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5637">
                <a:tc>
                  <a:txBody>
                    <a:bodyPr/>
                    <a:lstStyle/>
                    <a:p>
                      <a:pPr algn="l"/>
                      <a:r>
                        <a:rPr lang="es-MX" sz="1200" b="0" dirty="0">
                          <a:solidFill>
                            <a:schemeClr val="tx1"/>
                          </a:solidFill>
                          <a:latin typeface="Arial" pitchFamily="34" charset="0"/>
                          <a:cs typeface="Arial" pitchFamily="34" charset="0"/>
                        </a:rPr>
                        <a:t>3.-</a:t>
                      </a:r>
                      <a:r>
                        <a:rPr lang="es-MX" sz="1200" b="0" baseline="0" dirty="0">
                          <a:solidFill>
                            <a:schemeClr val="tx1"/>
                          </a:solidFill>
                          <a:latin typeface="Arial" pitchFamily="34" charset="0"/>
                          <a:cs typeface="Arial" pitchFamily="34" charset="0"/>
                        </a:rPr>
                        <a:t> ¿Porqué es importante en la    educación?</a:t>
                      </a:r>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Permite integrar saberes de diversas disciplinas desarrollando las habilidades socioemocionales de manera implícita en la construcción de un proyecto en común.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5637">
                <a:tc>
                  <a:txBody>
                    <a:bodyPr/>
                    <a:lstStyle/>
                    <a:p>
                      <a:pPr algn="l"/>
                      <a:r>
                        <a:rPr lang="es-MX" sz="1200" b="0" dirty="0">
                          <a:solidFill>
                            <a:schemeClr val="tx1"/>
                          </a:solidFill>
                          <a:latin typeface="Arial" pitchFamily="34" charset="0"/>
                          <a:cs typeface="Arial" pitchFamily="34" charset="0"/>
                        </a:rPr>
                        <a:t>4.-</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Cómo motivar a los alumnos para el trabajo interdisciplinario?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Intereses en los problemas del entorno, </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lograr una comunicación asertiva a través de las relaciones personales además,  despertar la  de lo que es o no  verdad,</a:t>
                      </a:r>
                      <a:r>
                        <a:rPr lang="es-MX" sz="1200" b="0" baseline="0" dirty="0">
                          <a:solidFill>
                            <a:schemeClr val="tx1"/>
                          </a:solidFill>
                          <a:latin typeface="Arial" pitchFamily="34" charset="0"/>
                          <a:cs typeface="Arial" pitchFamily="34" charset="0"/>
                        </a:rPr>
                        <a:t> y </a:t>
                      </a:r>
                      <a:r>
                        <a:rPr lang="es-MX" sz="1200" b="0" dirty="0">
                          <a:solidFill>
                            <a:schemeClr val="tx1"/>
                          </a:solidFill>
                          <a:latin typeface="Arial" pitchFamily="34" charset="0"/>
                          <a:cs typeface="Arial" pitchFamily="34" charset="0"/>
                        </a:rPr>
                        <a:t> como esto les afecta directamente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5637">
                <a:tc>
                  <a:txBody>
                    <a:bodyPr/>
                    <a:lstStyle/>
                    <a:p>
                      <a:pPr algn="l"/>
                      <a:r>
                        <a:rPr lang="es-MX" sz="1200" b="0" dirty="0">
                          <a:solidFill>
                            <a:schemeClr val="tx1"/>
                          </a:solidFill>
                          <a:latin typeface="Arial" pitchFamily="34" charset="0"/>
                          <a:cs typeface="Arial" pitchFamily="34" charset="0"/>
                        </a:rPr>
                        <a:t>5.- ¿Cuáles son los prerrequisitos materiales organizacionales personales para la planeación del trabajo interdisciplinario?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Planeación y organización discusión de los conocimientos en la práctica organización en grupos,  delinear los materiales en curso.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5637">
                <a:tc>
                  <a:txBody>
                    <a:bodyPr/>
                    <a:lstStyle/>
                    <a:p>
                      <a:pPr algn="l"/>
                      <a:r>
                        <a:rPr lang="es-MX" sz="1200" b="0" dirty="0">
                          <a:solidFill>
                            <a:schemeClr val="tx1"/>
                          </a:solidFill>
                          <a:latin typeface="Arial" pitchFamily="34" charset="0"/>
                          <a:cs typeface="Arial" pitchFamily="34" charset="0"/>
                        </a:rPr>
                        <a:t>6.-  Qué papel juega la planeación en el trabajo interdisciplinario y Qué características debe tener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Consiste en un proceso a través del cual se analiza Y a dónde queremos llegar, definiendo</a:t>
                      </a:r>
                      <a:r>
                        <a:rPr lang="es-MX" sz="1200" b="0" baseline="0" dirty="0">
                          <a:solidFill>
                            <a:schemeClr val="tx1"/>
                          </a:solidFill>
                          <a:latin typeface="Arial" pitchFamily="34" charset="0"/>
                          <a:cs typeface="Arial" pitchFamily="34" charset="0"/>
                        </a:rPr>
                        <a:t> estrategias y métodos de acción (como vamos a llegar)</a:t>
                      </a:r>
                      <a:r>
                        <a:rPr lang="es-MX" sz="1200" b="0" dirty="0">
                          <a:solidFill>
                            <a:schemeClr val="tx1"/>
                          </a:solidFill>
                          <a:latin typeface="Arial" pitchFamily="34" charset="0"/>
                          <a:cs typeface="Arial" pitchFamily="34" charset="0"/>
                        </a:rPr>
                        <a:t> para alcanzar un objetivo.</a:t>
                      </a:r>
                    </a:p>
                    <a:p>
                      <a:pPr algn="l"/>
                      <a:r>
                        <a:rPr lang="es-MX" sz="1200" b="0" dirty="0">
                          <a:solidFill>
                            <a:schemeClr val="tx1"/>
                          </a:solidFill>
                          <a:latin typeface="Arial" pitchFamily="34" charset="0"/>
                          <a:cs typeface="Arial" pitchFamily="34" charset="0"/>
                        </a:rPr>
                        <a:t>Características: Es la formación de equipos,</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 elementos organizados y relacionados deforma que estratégicamente interactúen  para lograr un objetivo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7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2730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42" y="1306285"/>
            <a:ext cx="7246586" cy="50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28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31</a:t>
            </a:fld>
            <a:endParaRPr lang="es-MX"/>
          </a:p>
        </p:txBody>
      </p:sp>
      <p:sp>
        <p:nvSpPr>
          <p:cNvPr id="2" name="1 Elipse"/>
          <p:cNvSpPr/>
          <p:nvPr/>
        </p:nvSpPr>
        <p:spPr>
          <a:xfrm>
            <a:off x="5977719" y="3466531"/>
            <a:ext cx="2715905"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CuadroTexto"/>
          <p:cNvSpPr txBox="1"/>
          <p:nvPr/>
        </p:nvSpPr>
        <p:spPr>
          <a:xfrm>
            <a:off x="6148316" y="3698543"/>
            <a:ext cx="2374710" cy="369332"/>
          </a:xfrm>
          <a:prstGeom prst="rect">
            <a:avLst/>
          </a:prstGeom>
          <a:noFill/>
        </p:spPr>
        <p:txBody>
          <a:bodyPr wrap="square" rtlCol="0">
            <a:spAutoFit/>
          </a:bodyPr>
          <a:lstStyle/>
          <a:p>
            <a:r>
              <a:rPr lang="es-MX" dirty="0"/>
              <a:t>Evaluación diagnóstica</a:t>
            </a:r>
          </a:p>
        </p:txBody>
      </p:sp>
      <p:sp>
        <p:nvSpPr>
          <p:cNvPr id="5" name="4 Rectángulo"/>
          <p:cNvSpPr/>
          <p:nvPr/>
        </p:nvSpPr>
        <p:spPr>
          <a:xfrm>
            <a:off x="8816454" y="2361063"/>
            <a:ext cx="3234519" cy="914400"/>
          </a:xfrm>
          <a:prstGeom prst="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8966580" y="2565779"/>
            <a:ext cx="3608756" cy="646331"/>
          </a:xfrm>
          <a:prstGeom prst="rect">
            <a:avLst/>
          </a:prstGeom>
          <a:noFill/>
        </p:spPr>
        <p:txBody>
          <a:bodyPr wrap="square" rtlCol="0">
            <a:spAutoFit/>
          </a:bodyPr>
          <a:lstStyle/>
          <a:p>
            <a:r>
              <a:rPr lang="es-MX" dirty="0"/>
              <a:t>Se realiza previo al desarrollo</a:t>
            </a:r>
          </a:p>
          <a:p>
            <a:r>
              <a:rPr lang="es-MX" dirty="0"/>
              <a:t>de un proceso educativo.</a:t>
            </a:r>
          </a:p>
        </p:txBody>
      </p:sp>
      <p:sp>
        <p:nvSpPr>
          <p:cNvPr id="8" name="7 Rectángulo"/>
          <p:cNvSpPr/>
          <p:nvPr/>
        </p:nvSpPr>
        <p:spPr>
          <a:xfrm>
            <a:off x="6400799" y="1433014"/>
            <a:ext cx="4913195" cy="736979"/>
          </a:xfrm>
          <a:prstGeom prst="rect">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6400799" y="1542197"/>
            <a:ext cx="4817661" cy="646331"/>
          </a:xfrm>
          <a:prstGeom prst="rect">
            <a:avLst/>
          </a:prstGeom>
          <a:noFill/>
        </p:spPr>
        <p:txBody>
          <a:bodyPr wrap="square" rtlCol="0">
            <a:spAutoFit/>
          </a:bodyPr>
          <a:lstStyle/>
          <a:p>
            <a:r>
              <a:rPr lang="es-MX" dirty="0"/>
              <a:t>Diagnóstico con la intención de explorar</a:t>
            </a:r>
          </a:p>
          <a:p>
            <a:r>
              <a:rPr lang="es-MX" dirty="0"/>
              <a:t>Los conocimientos que ya poseen los alumnos</a:t>
            </a:r>
          </a:p>
        </p:txBody>
      </p:sp>
      <p:sp>
        <p:nvSpPr>
          <p:cNvPr id="10" name="9 Rectángulo"/>
          <p:cNvSpPr/>
          <p:nvPr/>
        </p:nvSpPr>
        <p:spPr>
          <a:xfrm>
            <a:off x="9225887" y="4380931"/>
            <a:ext cx="1207826" cy="457200"/>
          </a:xfrm>
          <a:prstGeom prst="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El profesor</a:t>
            </a:r>
          </a:p>
        </p:txBody>
      </p:sp>
      <p:sp>
        <p:nvSpPr>
          <p:cNvPr id="11" name="10 Rectángulo"/>
          <p:cNvSpPr/>
          <p:nvPr/>
        </p:nvSpPr>
        <p:spPr>
          <a:xfrm>
            <a:off x="3630304" y="5585346"/>
            <a:ext cx="6632812" cy="686854"/>
          </a:xfrm>
          <a:prstGeom prst="rect">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3725839" y="5625868"/>
            <a:ext cx="6537277" cy="646331"/>
          </a:xfrm>
          <a:prstGeom prst="rect">
            <a:avLst/>
          </a:prstGeom>
          <a:noFill/>
        </p:spPr>
        <p:txBody>
          <a:bodyPr wrap="square" rtlCol="0">
            <a:spAutoFit/>
          </a:bodyPr>
          <a:lstStyle/>
          <a:p>
            <a:r>
              <a:rPr lang="es-MX" dirty="0"/>
              <a:t>Su objetivo es establecer una línea base de aprendizajes comunes</a:t>
            </a:r>
          </a:p>
          <a:p>
            <a:r>
              <a:rPr lang="es-MX" dirty="0"/>
              <a:t>para diseñar de intervención docente.</a:t>
            </a:r>
          </a:p>
        </p:txBody>
      </p:sp>
      <p:cxnSp>
        <p:nvCxnSpPr>
          <p:cNvPr id="14" name="13 Conector recto de flecha"/>
          <p:cNvCxnSpPr/>
          <p:nvPr/>
        </p:nvCxnSpPr>
        <p:spPr>
          <a:xfrm flipV="1">
            <a:off x="7335671" y="2188528"/>
            <a:ext cx="784747" cy="1278003"/>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8693624" y="3275463"/>
            <a:ext cx="968991" cy="42308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10" idx="1"/>
          </p:cNvCxnSpPr>
          <p:nvPr/>
        </p:nvCxnSpPr>
        <p:spPr>
          <a:xfrm>
            <a:off x="8523026" y="4285397"/>
            <a:ext cx="702861" cy="32413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7096836" y="4447464"/>
            <a:ext cx="238835" cy="1038936"/>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1364776" y="2361063"/>
            <a:ext cx="3493827" cy="2729552"/>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364776" y="2401585"/>
            <a:ext cx="3493827" cy="2462213"/>
          </a:xfrm>
          <a:prstGeom prst="rect">
            <a:avLst/>
          </a:prstGeom>
          <a:noFill/>
        </p:spPr>
        <p:txBody>
          <a:bodyPr wrap="square" rtlCol="0">
            <a:spAutoFit/>
          </a:bodyPr>
          <a:lstStyle/>
          <a:p>
            <a:r>
              <a:rPr lang="es-MX" sz="1400" dirty="0"/>
              <a:t>Si los exámenes y las tareas que se  Evalúan no comunican lo que es importante aprender o no se enfocan en los aprendizajes esperados, los alumnos no podrán mejorar sus  aprendizajes.</a:t>
            </a:r>
          </a:p>
          <a:p>
            <a:endParaRPr lang="es-MX" sz="1400" dirty="0"/>
          </a:p>
          <a:p>
            <a:endParaRPr lang="es-MX" sz="1400" dirty="0"/>
          </a:p>
          <a:p>
            <a:endParaRPr lang="es-MX" sz="1400" dirty="0"/>
          </a:p>
          <a:p>
            <a:r>
              <a:rPr lang="es-MX" sz="1400" dirty="0"/>
              <a:t>La asignación de calificaciones como premio o Castigo puede terminar con la motivación de los alumnos para aprender.</a:t>
            </a:r>
          </a:p>
        </p:txBody>
      </p:sp>
      <p:cxnSp>
        <p:nvCxnSpPr>
          <p:cNvPr id="25" name="24 Conector recto de flecha"/>
          <p:cNvCxnSpPr/>
          <p:nvPr/>
        </p:nvCxnSpPr>
        <p:spPr>
          <a:xfrm flipH="1" flipV="1">
            <a:off x="4954137" y="3632691"/>
            <a:ext cx="1023582" cy="29104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1" y="896084"/>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29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32</a:t>
            </a:fld>
            <a:endParaRPr lang="es-MX"/>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6570"/>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418160" y="1473116"/>
            <a:ext cx="2565779" cy="369332"/>
          </a:xfrm>
          <a:prstGeom prst="rect">
            <a:avLst/>
          </a:prstGeom>
          <a:noFill/>
        </p:spPr>
        <p:txBody>
          <a:bodyPr wrap="square" rtlCol="0">
            <a:spAutoFit/>
          </a:bodyPr>
          <a:lstStyle/>
          <a:p>
            <a:r>
              <a:rPr lang="es-MX" b="1" dirty="0"/>
              <a:t>Evaluación </a:t>
            </a:r>
            <a:r>
              <a:rPr lang="es-MX" b="1" dirty="0" err="1"/>
              <a:t>Sumativa</a:t>
            </a:r>
            <a:endParaRPr lang="es-MX" b="1" dirty="0"/>
          </a:p>
        </p:txBody>
      </p:sp>
      <p:sp>
        <p:nvSpPr>
          <p:cNvPr id="6" name="5 CuadroTexto"/>
          <p:cNvSpPr txBox="1"/>
          <p:nvPr/>
        </p:nvSpPr>
        <p:spPr>
          <a:xfrm>
            <a:off x="1269242" y="1842448"/>
            <a:ext cx="1078173" cy="369332"/>
          </a:xfrm>
          <a:prstGeom prst="rect">
            <a:avLst/>
          </a:prstGeom>
          <a:noFill/>
        </p:spPr>
        <p:txBody>
          <a:bodyPr wrap="square" rtlCol="0">
            <a:spAutoFit/>
          </a:bodyPr>
          <a:lstStyle/>
          <a:p>
            <a:r>
              <a:rPr lang="es-MX" b="1" dirty="0"/>
              <a:t>¿Qué es?</a:t>
            </a:r>
          </a:p>
        </p:txBody>
      </p:sp>
      <p:sp>
        <p:nvSpPr>
          <p:cNvPr id="7" name="6 CuadroTexto"/>
          <p:cNvSpPr txBox="1"/>
          <p:nvPr/>
        </p:nvSpPr>
        <p:spPr>
          <a:xfrm>
            <a:off x="1405717" y="2073658"/>
            <a:ext cx="10017457" cy="646331"/>
          </a:xfrm>
          <a:prstGeom prst="rect">
            <a:avLst/>
          </a:prstGeom>
          <a:noFill/>
        </p:spPr>
        <p:txBody>
          <a:bodyPr wrap="square" rtlCol="0">
            <a:spAutoFit/>
          </a:bodyPr>
          <a:lstStyle/>
          <a:p>
            <a:r>
              <a:rPr lang="es-MX" dirty="0"/>
              <a:t>Promueve que se obtenga un juicio global del grado de avance en el logro de los aprendizajes esperados de cada alumno al concluir una secuencia didáctica o una situación didáctica.</a:t>
            </a:r>
          </a:p>
        </p:txBody>
      </p:sp>
      <p:sp>
        <p:nvSpPr>
          <p:cNvPr id="10" name="9 Flecha derecha"/>
          <p:cNvSpPr/>
          <p:nvPr/>
        </p:nvSpPr>
        <p:spPr>
          <a:xfrm>
            <a:off x="600500" y="1946913"/>
            <a:ext cx="668741" cy="242316"/>
          </a:xfrm>
          <a:prstGeom prst="rightArrow">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946" y="2790871"/>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964566" y="2726339"/>
            <a:ext cx="3453594" cy="369332"/>
          </a:xfrm>
          <a:prstGeom prst="rect">
            <a:avLst/>
          </a:prstGeom>
          <a:noFill/>
        </p:spPr>
        <p:txBody>
          <a:bodyPr wrap="square" rtlCol="0">
            <a:spAutoFit/>
          </a:bodyPr>
          <a:lstStyle/>
          <a:p>
            <a:r>
              <a:rPr lang="es-MX" b="1" dirty="0"/>
              <a:t>¿Qué característica tiene?</a:t>
            </a:r>
          </a:p>
        </p:txBody>
      </p:sp>
      <p:sp>
        <p:nvSpPr>
          <p:cNvPr id="12" name="11 CuadroTexto"/>
          <p:cNvSpPr txBox="1"/>
          <p:nvPr/>
        </p:nvSpPr>
        <p:spPr>
          <a:xfrm>
            <a:off x="2039270" y="2943271"/>
            <a:ext cx="9875225" cy="646331"/>
          </a:xfrm>
          <a:prstGeom prst="rect">
            <a:avLst/>
          </a:prstGeom>
          <a:noFill/>
        </p:spPr>
        <p:txBody>
          <a:bodyPr wrap="square" rtlCol="0">
            <a:spAutoFit/>
          </a:bodyPr>
          <a:lstStyle/>
          <a:p>
            <a:r>
              <a:rPr lang="es-MX" dirty="0"/>
              <a:t>Se realiza al concluir un periodo  de corte para obtener un juicio como producto de las evidencias recolectadas durante el proceso de aprendizaje.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740" y="3529931"/>
            <a:ext cx="701675" cy="36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2781887" y="3529932"/>
            <a:ext cx="4574256" cy="369332"/>
          </a:xfrm>
          <a:prstGeom prst="rect">
            <a:avLst/>
          </a:prstGeom>
          <a:noFill/>
        </p:spPr>
        <p:txBody>
          <a:bodyPr wrap="square" rtlCol="0">
            <a:spAutoFit/>
          </a:bodyPr>
          <a:lstStyle/>
          <a:p>
            <a:r>
              <a:rPr lang="es-MX" b="1" dirty="0"/>
              <a:t>¿Quién la puede llevar a cabo o implementar?</a:t>
            </a:r>
          </a:p>
        </p:txBody>
      </p:sp>
      <p:sp>
        <p:nvSpPr>
          <p:cNvPr id="14" name="13 CuadroTexto"/>
          <p:cNvSpPr txBox="1"/>
          <p:nvPr/>
        </p:nvSpPr>
        <p:spPr>
          <a:xfrm>
            <a:off x="2906972" y="3746623"/>
            <a:ext cx="8311487" cy="369332"/>
          </a:xfrm>
          <a:prstGeom prst="rect">
            <a:avLst/>
          </a:prstGeom>
          <a:noFill/>
        </p:spPr>
        <p:txBody>
          <a:bodyPr wrap="square" rtlCol="0">
            <a:spAutoFit/>
          </a:bodyPr>
          <a:lstStyle/>
          <a:p>
            <a:r>
              <a:rPr lang="es-MX" dirty="0"/>
              <a:t>El profesor.</a:t>
            </a:r>
          </a:p>
        </p:txBody>
      </p:sp>
      <p:sp>
        <p:nvSpPr>
          <p:cNvPr id="15" name="14 CuadroTexto"/>
          <p:cNvSpPr txBox="1"/>
          <p:nvPr/>
        </p:nvSpPr>
        <p:spPr>
          <a:xfrm>
            <a:off x="2781887" y="4052946"/>
            <a:ext cx="8993875" cy="369332"/>
          </a:xfrm>
          <a:prstGeom prst="rect">
            <a:avLst/>
          </a:prstGeom>
          <a:noFill/>
        </p:spPr>
        <p:txBody>
          <a:bodyPr wrap="square" rtlCol="0">
            <a:spAutoFit/>
          </a:bodyPr>
          <a:lstStyle/>
          <a:p>
            <a:r>
              <a:rPr lang="es-MX" b="1" dirty="0"/>
              <a:t>¿Para qué diferentes fines se utiliza?</a:t>
            </a:r>
          </a:p>
        </p:txBody>
      </p:sp>
      <p:sp>
        <p:nvSpPr>
          <p:cNvPr id="16" name="15 CuadroTexto"/>
          <p:cNvSpPr txBox="1"/>
          <p:nvPr/>
        </p:nvSpPr>
        <p:spPr>
          <a:xfrm>
            <a:off x="2666241" y="4268355"/>
            <a:ext cx="8993875" cy="369332"/>
          </a:xfrm>
          <a:prstGeom prst="rect">
            <a:avLst/>
          </a:prstGeom>
          <a:noFill/>
        </p:spPr>
        <p:txBody>
          <a:bodyPr wrap="square" rtlCol="0">
            <a:spAutoFit/>
          </a:bodyPr>
          <a:lstStyle/>
          <a:p>
            <a:r>
              <a:rPr lang="es-MX" dirty="0"/>
              <a:t>Permite tomar decisiones relacionadas con la acreditación al final de un periodo de enseñanza.</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566" y="4115955"/>
            <a:ext cx="7016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2781887" y="4628946"/>
            <a:ext cx="7659323" cy="2031325"/>
          </a:xfrm>
          <a:prstGeom prst="rect">
            <a:avLst/>
          </a:prstGeom>
          <a:noFill/>
        </p:spPr>
        <p:txBody>
          <a:bodyPr wrap="square" rtlCol="0">
            <a:spAutoFit/>
          </a:bodyPr>
          <a:lstStyle/>
          <a:p>
            <a:pPr marL="285750" indent="-285750">
              <a:buFont typeface="Wingdings" pitchFamily="2" charset="2"/>
              <a:buChar char="ü"/>
            </a:pPr>
            <a:r>
              <a:rPr lang="es-MX" sz="1400" dirty="0"/>
              <a:t>Sí los exámenes y las tareas que se evalúan no comunican lo que es importante aprender o no se enfocan en los aprendizajes esperados, los alumnos no podrán mejorar sus aprendizajes.</a:t>
            </a:r>
          </a:p>
          <a:p>
            <a:pPr marL="285750" indent="-285750">
              <a:buFont typeface="Wingdings" pitchFamily="2" charset="2"/>
              <a:buChar char="ü"/>
            </a:pPr>
            <a:r>
              <a:rPr lang="es-MX" sz="1400" dirty="0"/>
              <a:t>La asignación de calificaciones como premio o castigo puede terminar con la desmotivación de</a:t>
            </a:r>
          </a:p>
          <a:p>
            <a:r>
              <a:rPr lang="es-MX" sz="1400" dirty="0"/>
              <a:t>        los alumnos para  aprender.</a:t>
            </a:r>
          </a:p>
          <a:p>
            <a:pPr marL="285750" indent="-285750">
              <a:buFont typeface="Wingdings" pitchFamily="2" charset="2"/>
              <a:buChar char="ü"/>
            </a:pPr>
            <a:r>
              <a:rPr lang="es-MX" sz="1400" dirty="0"/>
              <a:t>Los alumnos perciben la obtención de una calificación como un logro fuera de su alcance, puede</a:t>
            </a:r>
          </a:p>
          <a:p>
            <a:r>
              <a:rPr lang="es-MX" sz="1400" dirty="0"/>
              <a:t>       aminorar su esfuerzo y aumentar los distractores en el aprendizaje.</a:t>
            </a:r>
          </a:p>
          <a:p>
            <a:pPr marL="285750" indent="-285750">
              <a:buFont typeface="Wingdings" pitchFamily="2" charset="2"/>
              <a:buChar char="ü"/>
            </a:pPr>
            <a:r>
              <a:rPr lang="es-MX" sz="1400" dirty="0"/>
              <a:t>Las prácticas de evaluación en las que se aplican premios y castigos pueden reducir la colaboración</a:t>
            </a:r>
          </a:p>
          <a:p>
            <a:r>
              <a:rPr lang="es-MX" sz="1400" dirty="0"/>
              <a:t>       entre los alumnos o la motivación por aprender de los demás.</a:t>
            </a:r>
          </a:p>
          <a:p>
            <a:endParaRPr lang="es-MX" sz="1400" dirty="0"/>
          </a:p>
        </p:txBody>
      </p:sp>
    </p:spTree>
    <p:extLst>
      <p:ext uri="{BB962C8B-B14F-4D97-AF65-F5344CB8AC3E}">
        <p14:creationId xmlns:p14="http://schemas.microsoft.com/office/powerpoint/2010/main" val="359158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33</a:t>
            </a:fld>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26" y="992571"/>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100" y="1497724"/>
            <a:ext cx="5661970" cy="509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25669" y="1876097"/>
            <a:ext cx="2119234" cy="646331"/>
          </a:xfrm>
          <a:prstGeom prst="rect">
            <a:avLst/>
          </a:prstGeom>
          <a:noFill/>
        </p:spPr>
        <p:txBody>
          <a:bodyPr wrap="none" rtlCol="0">
            <a:spAutoFit/>
          </a:bodyPr>
          <a:lstStyle/>
          <a:p>
            <a:r>
              <a:rPr lang="es-MX" dirty="0"/>
              <a:t>Evaluación Formatos</a:t>
            </a:r>
          </a:p>
          <a:p>
            <a:r>
              <a:rPr lang="es-MX" dirty="0"/>
              <a:t>Grupo Heterogéneo.</a:t>
            </a:r>
          </a:p>
        </p:txBody>
      </p:sp>
    </p:spTree>
    <p:extLst>
      <p:ext uri="{BB962C8B-B14F-4D97-AF65-F5344CB8AC3E}">
        <p14:creationId xmlns:p14="http://schemas.microsoft.com/office/powerpoint/2010/main" val="325756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34</a:t>
            </a:fld>
            <a:endParaRPr lang="es-MX"/>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01" y="1032207"/>
            <a:ext cx="115649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25303" y="1512630"/>
            <a:ext cx="5408853" cy="369332"/>
          </a:xfrm>
          <a:prstGeom prst="rect">
            <a:avLst/>
          </a:prstGeom>
          <a:noFill/>
        </p:spPr>
        <p:txBody>
          <a:bodyPr wrap="none" rtlCol="0">
            <a:spAutoFit/>
          </a:bodyPr>
          <a:lstStyle/>
          <a:p>
            <a:r>
              <a:rPr lang="es-MX" dirty="0"/>
              <a:t>LISTA DE PASOS PARA HACER UNA INFOGRAFÍA DIGITAL:</a:t>
            </a:r>
          </a:p>
        </p:txBody>
      </p:sp>
      <p:sp>
        <p:nvSpPr>
          <p:cNvPr id="2" name="1 CuadroTexto"/>
          <p:cNvSpPr txBox="1"/>
          <p:nvPr/>
        </p:nvSpPr>
        <p:spPr>
          <a:xfrm>
            <a:off x="425303" y="1977656"/>
            <a:ext cx="6499408" cy="3970318"/>
          </a:xfrm>
          <a:prstGeom prst="rect">
            <a:avLst/>
          </a:prstGeom>
          <a:noFill/>
        </p:spPr>
        <p:txBody>
          <a:bodyPr wrap="none" rtlCol="0">
            <a:spAutoFit/>
          </a:bodyPr>
          <a:lstStyle/>
          <a:p>
            <a:pPr marL="342900" indent="-342900">
              <a:buAutoNum type="arabicPeriod"/>
            </a:pPr>
            <a:r>
              <a:rPr lang="es-MX" dirty="0"/>
              <a:t>Establecer a quien va dirigida la infografía.</a:t>
            </a:r>
          </a:p>
          <a:p>
            <a:pPr marL="342900" indent="-342900">
              <a:buAutoNum type="arabicPeriod"/>
            </a:pPr>
            <a:r>
              <a:rPr lang="es-MX" dirty="0"/>
              <a:t>Que queremos comunicar.</a:t>
            </a:r>
          </a:p>
          <a:p>
            <a:pPr marL="342900" indent="-342900">
              <a:buAutoNum type="arabicPeriod"/>
            </a:pPr>
            <a:r>
              <a:rPr lang="es-MX" dirty="0"/>
              <a:t>Mediante que medio.</a:t>
            </a:r>
          </a:p>
          <a:p>
            <a:pPr marL="342900" indent="-342900">
              <a:buAutoNum type="arabicPeriod"/>
            </a:pPr>
            <a:r>
              <a:rPr lang="es-MX" dirty="0"/>
              <a:t>Herramientas o fuentes de información que se requieren.</a:t>
            </a:r>
          </a:p>
          <a:p>
            <a:pPr marL="342900" indent="-342900">
              <a:buAutoNum type="arabicPeriod"/>
            </a:pPr>
            <a:r>
              <a:rPr lang="es-MX" dirty="0"/>
              <a:t>Elegir el tipo de imágenes con las que queremos comunicarnos.</a:t>
            </a:r>
          </a:p>
          <a:p>
            <a:pPr marL="342900" indent="-342900">
              <a:buAutoNum type="arabicPeriod"/>
            </a:pPr>
            <a:r>
              <a:rPr lang="es-MX" dirty="0"/>
              <a:t>Buscar que el mensaje sea claro y conciso.</a:t>
            </a:r>
          </a:p>
          <a:p>
            <a:pPr marL="342900" indent="-342900">
              <a:buAutoNum type="arabicPeriod"/>
            </a:pPr>
            <a:r>
              <a:rPr lang="es-MX" dirty="0"/>
              <a:t>Que sea fácil de entender.</a:t>
            </a:r>
          </a:p>
          <a:p>
            <a:pPr marL="342900" indent="-342900">
              <a:buAutoNum type="arabicPeriod"/>
            </a:pPr>
            <a:r>
              <a:rPr lang="es-MX" dirty="0"/>
              <a:t>Que sea de carácter universal.</a:t>
            </a:r>
          </a:p>
          <a:p>
            <a:pPr marL="342900" indent="-342900">
              <a:buAutoNum type="arabicPeriod"/>
            </a:pPr>
            <a:r>
              <a:rPr lang="es-MX" dirty="0"/>
              <a:t>Que sea lo más parecido a la realidad, sin ser la realidad.</a:t>
            </a:r>
          </a:p>
          <a:p>
            <a:pPr marL="342900" indent="-342900">
              <a:buAutoNum type="arabicPeriod"/>
            </a:pPr>
            <a:r>
              <a:rPr lang="es-MX" dirty="0"/>
              <a:t>Que sea fácil de identificar por su forma, puede ser una ser vivo</a:t>
            </a:r>
          </a:p>
          <a:p>
            <a:r>
              <a:rPr lang="es-MX" dirty="0"/>
              <a:t>       o una figura geométrica.</a:t>
            </a:r>
          </a:p>
          <a:p>
            <a:r>
              <a:rPr lang="es-MX" dirty="0"/>
              <a:t>11. Que contenga un color o varios colores que fijen la atención.</a:t>
            </a:r>
          </a:p>
          <a:p>
            <a:r>
              <a:rPr lang="es-MX" dirty="0"/>
              <a:t>12. Que ofrezca una buena información sobre sobre la superficie</a:t>
            </a:r>
          </a:p>
          <a:p>
            <a:r>
              <a:rPr lang="es-MX" dirty="0"/>
              <a:t>        de los objetos, es decir , que tenga una buena textura.</a:t>
            </a:r>
          </a:p>
        </p:txBody>
      </p:sp>
    </p:spTree>
    <p:extLst>
      <p:ext uri="{BB962C8B-B14F-4D97-AF65-F5344CB8AC3E}">
        <p14:creationId xmlns:p14="http://schemas.microsoft.com/office/powerpoint/2010/main" val="410735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35</a:t>
            </a:fld>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26" y="992571"/>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72966" y="1781503"/>
            <a:ext cx="1410514" cy="369332"/>
          </a:xfrm>
          <a:prstGeom prst="rect">
            <a:avLst/>
          </a:prstGeom>
          <a:noFill/>
        </p:spPr>
        <p:txBody>
          <a:bodyPr wrap="none" rtlCol="0">
            <a:spAutoFit/>
          </a:bodyPr>
          <a:lstStyle/>
          <a:p>
            <a:r>
              <a:rPr lang="es-MX" dirty="0"/>
              <a:t>INFOGRAFÍA:</a:t>
            </a:r>
          </a:p>
        </p:txBody>
      </p:sp>
      <p:pic>
        <p:nvPicPr>
          <p:cNvPr id="2" name="Picture 2" descr="C:\Users\SV\Downloads\INFOGRAMA-II-IMG_20181122_095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296" y="1638684"/>
            <a:ext cx="7236373" cy="514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6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700" y="2080591"/>
            <a:ext cx="11686683" cy="3998236"/>
          </a:xfrm>
          <a:noFill/>
          <a:effectLst>
            <a:outerShdw blurRad="50800" dist="38100" dir="8100000" algn="tr" rotWithShape="0">
              <a:prstClr val="black">
                <a:alpha val="40000"/>
              </a:prstClr>
            </a:outerShdw>
          </a:effectLst>
        </p:spPr>
        <p:txBody>
          <a:bodyPr>
            <a:noAutofit/>
          </a:bodyPr>
          <a:lstStyle/>
          <a:p>
            <a:r>
              <a:rPr lang="es-MX" sz="1600" dirty="0">
                <a:latin typeface="Book Antiqua" panose="02040602050305030304" pitchFamily="18" charset="0"/>
              </a:rPr>
              <a:t>Profa. Emilia Ximena Beltrán Ramírez</a:t>
            </a:r>
            <a:br>
              <a:rPr lang="es-MX" sz="1600" dirty="0"/>
            </a:br>
            <a:r>
              <a:rPr lang="es-MX" sz="1600" dirty="0">
                <a:latin typeface="Book Antiqua" panose="02040602050305030304" pitchFamily="18" charset="0"/>
              </a:rPr>
              <a:t>Prof. Agustin Dominguez Rodriguez</a:t>
            </a:r>
            <a:br>
              <a:rPr lang="es-MX" sz="1600" dirty="0">
                <a:latin typeface="Book Antiqua" panose="02040602050305030304" pitchFamily="18" charset="0"/>
              </a:rPr>
            </a:br>
            <a:r>
              <a:rPr lang="es-MX" sz="1600" dirty="0">
                <a:latin typeface="Book Antiqua" panose="02040602050305030304" pitchFamily="18" charset="0"/>
              </a:rPr>
              <a:t>Profa. Cielo Rubi Fragoso Lugo</a:t>
            </a:r>
            <a:br>
              <a:rPr lang="es-MX" sz="1600" dirty="0">
                <a:latin typeface="Book Antiqua" panose="02040602050305030304" pitchFamily="18" charset="0"/>
              </a:rPr>
            </a:br>
            <a:br>
              <a:rPr lang="es-MX" sz="1600" dirty="0">
                <a:latin typeface="Book Antiqua" panose="02040602050305030304" pitchFamily="18" charset="0"/>
              </a:rPr>
            </a:br>
            <a:r>
              <a:rPr lang="es-MX" sz="1600" dirty="0">
                <a:latin typeface="Book Antiqua" panose="02040602050305030304" pitchFamily="18" charset="0"/>
              </a:rPr>
              <a:t>En nuestro proyecto interdisciplinario, que explora la construcción de viviendas o casas en forma de maquetas en las que se incorporan los principios arquitectónicos que hablan de un contexto histórico,</a:t>
            </a:r>
            <a:r>
              <a:rPr lang="es-MX" sz="1600" dirty="0">
                <a:solidFill>
                  <a:srgbClr val="FF0000"/>
                </a:solidFill>
                <a:latin typeface="Book Antiqua" panose="02040602050305030304" pitchFamily="18" charset="0"/>
              </a:rPr>
              <a:t> </a:t>
            </a:r>
            <a:r>
              <a:rPr lang="es-MX" sz="1600" dirty="0">
                <a:latin typeface="Book Antiqua" panose="02040602050305030304" pitchFamily="18" charset="0"/>
              </a:rPr>
              <a:t>las dificultades que hemos tenido son aterrizar la forma en que vamos a incorporar la historia, las matemáticas y el derecho; los principales obstáculos fueron también: el enfoque del proyecto en términos históricos y que contenía una parte legal. Como parte de la construcción, pensamos en hacer representaciones de edificios antiguos por medio de palitos de madera, tipo abatelenguas hasta crear el escenario de una manzana o de una ciudad pequeña, indicando cómo han evolucionado estas construcciones en el tiempo, qué reglamentos y leyes deben cumplir y cómo han cambiado con el tiempo. El problema que hemos pensado es la forma en la que vamos a vender este proyecto a los alumnos, para que estos integren en su proyecto las enseñanzas de la historia, de las matemáticas y del derecho formando un todo armonioso, educativo y donde podamos explicar su tamaño, costo y tiempo que se llevará en su construcción y que los alumnos perciban la utilidad de estas tres asignaturas en el desarrollo de su proyecto interdisciplinario.</a:t>
            </a:r>
            <a:br>
              <a:rPr lang="es-MX" sz="1600" dirty="0">
                <a:latin typeface="Book Antiqua" panose="02040602050305030304" pitchFamily="18" charset="0"/>
              </a:rPr>
            </a:br>
            <a:r>
              <a:rPr lang="es-MX" sz="1600" dirty="0">
                <a:latin typeface="Book Antiqua" panose="02040602050305030304" pitchFamily="18" charset="0"/>
              </a:rPr>
              <a:t>                                                                                                       </a:t>
            </a:r>
            <a:br>
              <a:rPr lang="es-MX" sz="1600" dirty="0">
                <a:latin typeface="Book Antiqua" panose="02040602050305030304" pitchFamily="18" charset="0"/>
              </a:rPr>
            </a:br>
            <a:endParaRPr lang="es-MX" sz="1600" dirty="0">
              <a:latin typeface="Book Antiqua" panose="02040602050305030304" pitchFamily="18" charset="0"/>
            </a:endParaRPr>
          </a:p>
        </p:txBody>
      </p:sp>
      <p:sp>
        <p:nvSpPr>
          <p:cNvPr id="6" name="Rectángulo 5">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240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393700" y="2633252"/>
          <a:ext cx="11468099" cy="3757354"/>
        </p:xfrm>
        <a:graphic>
          <a:graphicData uri="http://schemas.openxmlformats.org/drawingml/2006/table">
            <a:tbl>
              <a:tblPr firstRow="1" bandRow="1">
                <a:effectLst/>
                <a:tableStyleId>{5C22544A-7EE6-4342-B048-85BDC9FD1C3A}</a:tableStyleId>
              </a:tblPr>
              <a:tblGrid>
                <a:gridCol w="2596675">
                  <a:extLst>
                    <a:ext uri="{9D8B030D-6E8A-4147-A177-3AD203B41FA5}">
                      <a16:colId xmlns:a16="http://schemas.microsoft.com/office/drawing/2014/main" val="20000"/>
                    </a:ext>
                  </a:extLst>
                </a:gridCol>
                <a:gridCol w="8871424">
                  <a:extLst>
                    <a:ext uri="{9D8B030D-6E8A-4147-A177-3AD203B41FA5}">
                      <a16:colId xmlns:a16="http://schemas.microsoft.com/office/drawing/2014/main" val="20001"/>
                    </a:ext>
                  </a:extLst>
                </a:gridCol>
              </a:tblGrid>
              <a:tr h="415637">
                <a:tc>
                  <a:txBody>
                    <a:bodyPr/>
                    <a:lstStyle/>
                    <a:p>
                      <a:r>
                        <a:rPr lang="es-MX" sz="1200" b="0" dirty="0">
                          <a:solidFill>
                            <a:schemeClr val="tx1"/>
                          </a:solidFill>
                          <a:latin typeface="Arial" pitchFamily="34" charset="0"/>
                          <a:cs typeface="Arial" pitchFamily="34" charset="0"/>
                        </a:rPr>
                        <a:t>1.- ¿Qué 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Es una dinámica donde un grupo pequeño de alumnos se baja para un objetivo en común, a la vez que incrementa su capacidad de aprendizaje de manera individual y colectiva por el intercambio de conocimientos que hay entre ellos.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5637">
                <a:tc>
                  <a:txBody>
                    <a:bodyPr/>
                    <a:lstStyle/>
                    <a:p>
                      <a:r>
                        <a:rPr lang="es-MX" sz="1200" b="0" dirty="0">
                          <a:solidFill>
                            <a:schemeClr val="tx1"/>
                          </a:solidFill>
                          <a:latin typeface="Arial" pitchFamily="34" charset="0"/>
                          <a:cs typeface="Arial" pitchFamily="34" charset="0"/>
                        </a:rPr>
                        <a:t>2.- ¿Cuáles son sus    características?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1.- Interdependencia positiva.</a:t>
                      </a:r>
                    </a:p>
                    <a:p>
                      <a:r>
                        <a:rPr lang="es-MX" sz="1200" b="0" dirty="0">
                          <a:solidFill>
                            <a:schemeClr val="tx1"/>
                          </a:solidFill>
                          <a:latin typeface="Arial" pitchFamily="34" charset="0"/>
                          <a:cs typeface="Arial" pitchFamily="34" charset="0"/>
                        </a:rPr>
                        <a:t>2.-  Interacción cara a cara</a:t>
                      </a:r>
                    </a:p>
                    <a:p>
                      <a:r>
                        <a:rPr lang="es-MX" sz="1200" b="0" dirty="0">
                          <a:solidFill>
                            <a:schemeClr val="tx1"/>
                          </a:solidFill>
                          <a:latin typeface="Arial" pitchFamily="34" charset="0"/>
                          <a:cs typeface="Arial" pitchFamily="34" charset="0"/>
                        </a:rPr>
                        <a:t>3.-  Responsabilidad y  valoración personal </a:t>
                      </a:r>
                    </a:p>
                    <a:p>
                      <a:r>
                        <a:rPr lang="es-MX" sz="1200" b="0" dirty="0">
                          <a:solidFill>
                            <a:schemeClr val="tx1"/>
                          </a:solidFill>
                          <a:latin typeface="Arial" pitchFamily="34" charset="0"/>
                          <a:cs typeface="Arial" pitchFamily="34" charset="0"/>
                        </a:rPr>
                        <a:t>4.-  Habilidades interpersonales y de manejo  de grupos pequeños</a:t>
                      </a:r>
                    </a:p>
                    <a:p>
                      <a:r>
                        <a:rPr lang="es-MX" sz="1200" b="0" dirty="0">
                          <a:solidFill>
                            <a:schemeClr val="tx1"/>
                          </a:solidFill>
                          <a:latin typeface="Arial" pitchFamily="34" charset="0"/>
                          <a:cs typeface="Arial" pitchFamily="34" charset="0"/>
                        </a:rPr>
                        <a:t>5.-  procesamiento en grupo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5637">
                <a:tc>
                  <a:txBody>
                    <a:bodyPr/>
                    <a:lstStyle/>
                    <a:p>
                      <a:r>
                        <a:rPr lang="es-MX" sz="1200" b="0" dirty="0">
                          <a:solidFill>
                            <a:schemeClr val="tx1"/>
                          </a:solidFill>
                          <a:latin typeface="Arial" pitchFamily="34" charset="0"/>
                          <a:cs typeface="Arial" pitchFamily="34" charset="0"/>
                        </a:rPr>
                        <a:t>3.-  ¿Cuáles son sus objetivos?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Trabajar en una situación educativa en donde aparecen  varias interacciones entre los  estudiantes a lo largo del trabajo.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5637">
                <a:tc>
                  <a:txBody>
                    <a:bodyPr/>
                    <a:lstStyle/>
                    <a:p>
                      <a:r>
                        <a:rPr lang="es-MX" sz="1200" b="0" dirty="0">
                          <a:solidFill>
                            <a:schemeClr val="tx1"/>
                          </a:solidFill>
                          <a:latin typeface="Arial" pitchFamily="34" charset="0"/>
                          <a:cs typeface="Arial" pitchFamily="34" charset="0"/>
                        </a:rPr>
                        <a:t>4.-  ¿Cuáles son las acciones de planeación y acompañamiento más importantes del profesor en este tipo de trabajo?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A los alumnos se les debe generar el trabajo en un equipo a partir de que se vean como iguales</a:t>
                      </a:r>
                    </a:p>
                    <a:p>
                      <a:r>
                        <a:rPr lang="es-MX" sz="1200" b="0">
                          <a:solidFill>
                            <a:schemeClr val="tx1"/>
                          </a:solidFill>
                          <a:latin typeface="Arial" pitchFamily="34" charset="0"/>
                          <a:cs typeface="Arial" pitchFamily="34" charset="0"/>
                        </a:rPr>
                        <a:t>1.-  Considerar </a:t>
                      </a:r>
                      <a:r>
                        <a:rPr lang="es-MX" sz="1200" b="0" dirty="0">
                          <a:solidFill>
                            <a:schemeClr val="tx1"/>
                          </a:solidFill>
                          <a:latin typeface="Arial" pitchFamily="34" charset="0"/>
                          <a:cs typeface="Arial" pitchFamily="34" charset="0"/>
                        </a:rPr>
                        <a:t>que las metas de los alumnos deben ser compartidas 2 se trabaja de manera cooperativa para maximizar el trabajo de todos 3 inculcar valores y habilidades sociales control de emociones e intercambio de puntos de vista 4 los alumnos deben ser conscientes de todos sus compañeros aportar ideas todos deben de aprender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5637">
                <a:tc>
                  <a:txBody>
                    <a:bodyPr/>
                    <a:lstStyle/>
                    <a:p>
                      <a:r>
                        <a:rPr lang="es-MX" sz="1200" b="0" dirty="0">
                          <a:solidFill>
                            <a:schemeClr val="tx1"/>
                          </a:solidFill>
                          <a:latin typeface="Arial" pitchFamily="34" charset="0"/>
                          <a:cs typeface="Arial" pitchFamily="34" charset="0"/>
                        </a:rPr>
                        <a:t>5.- ¿De qué manera se vincula el trabajo interdisciplinario y el aprendizaje cooperativo?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Está vinculada en la concepción cognitiva y en la tradición del aprendizaje de cada grupo. A través de un proyecto </a:t>
                      </a:r>
                      <a:r>
                        <a:rPr lang="es-MX" sz="1200" b="0" dirty="0" err="1">
                          <a:solidFill>
                            <a:schemeClr val="tx1"/>
                          </a:solidFill>
                          <a:latin typeface="Arial" pitchFamily="34" charset="0"/>
                          <a:cs typeface="Arial" pitchFamily="34" charset="0"/>
                        </a:rPr>
                        <a:t>conun</a:t>
                      </a:r>
                      <a:r>
                        <a:rPr lang="es-MX" sz="1200" b="0" dirty="0">
                          <a:solidFill>
                            <a:schemeClr val="tx1"/>
                          </a:solidFill>
                          <a:latin typeface="Arial" pitchFamily="34" charset="0"/>
                          <a:cs typeface="Arial" pitchFamily="34" charset="0"/>
                        </a:rPr>
                        <a:t> objetivo común y especifico, en el cual los alumnos desde sus conocimientos y habilidades se apropian del proyecto y el docente pierde </a:t>
                      </a:r>
                      <a:r>
                        <a:rPr lang="es-MX" sz="1200" b="0" dirty="0" err="1">
                          <a:solidFill>
                            <a:schemeClr val="tx1"/>
                          </a:solidFill>
                          <a:latin typeface="Arial" pitchFamily="34" charset="0"/>
                          <a:cs typeface="Arial" pitchFamily="34" charset="0"/>
                        </a:rPr>
                        <a:t>ingerencia</a:t>
                      </a:r>
                      <a:r>
                        <a:rPr lang="es-MX" sz="1200" b="0" dirty="0">
                          <a:solidFill>
                            <a:schemeClr val="tx1"/>
                          </a:solidFill>
                          <a:latin typeface="Arial" pitchFamily="34" charset="0"/>
                          <a:cs typeface="Arial" pitchFamily="34" charset="0"/>
                        </a:rPr>
                        <a:t> sobre el mismo. Cooperación y aprendizaje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5637">
                <a:tc>
                  <a:txBody>
                    <a:bodyPr/>
                    <a:lstStyle/>
                    <a:p>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CuadroTexto 1">
            <a:extLst>
              <a:ext uri="{FF2B5EF4-FFF2-40B4-BE49-F238E27FC236}">
                <a16:creationId xmlns:a16="http://schemas.microsoft.com/office/drawing/2014/main" id="{0CA95BAE-F570-4657-BB9E-B4881D128B9D}"/>
              </a:ext>
            </a:extLst>
          </p:cNvPr>
          <p:cNvSpPr txBox="1"/>
          <p:nvPr/>
        </p:nvSpPr>
        <p:spPr>
          <a:xfrm>
            <a:off x="393700" y="1761168"/>
            <a:ext cx="114680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 El aprendizaje cooperativo</a:t>
            </a:r>
          </a:p>
        </p:txBody>
      </p:sp>
      <p:sp>
        <p:nvSpPr>
          <p:cNvPr id="7" name="Rectángulo 6">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5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5600" y="2705099"/>
            <a:ext cx="4280982" cy="2128157"/>
          </a:xfrm>
          <a:effectLst>
            <a:outerShdw blurRad="50800" dist="38100" dir="8100000" algn="tr" rotWithShape="0">
              <a:prstClr val="black">
                <a:alpha val="40000"/>
              </a:prstClr>
            </a:outerShdw>
          </a:effectLst>
        </p:spPr>
        <p:txBody>
          <a:bodyPr>
            <a:normAutofit/>
          </a:bodyPr>
          <a:lstStyle/>
          <a:p>
            <a:pPr algn="ctr"/>
            <a:r>
              <a:rPr lang="es-MX" sz="2800" b="1" dirty="0"/>
              <a:t>3.-Organizador gráfico</a:t>
            </a:r>
          </a:p>
        </p:txBody>
      </p:sp>
      <p:pic>
        <p:nvPicPr>
          <p:cNvPr id="7" name="Imagen 6">
            <a:extLst>
              <a:ext uri="{FF2B5EF4-FFF2-40B4-BE49-F238E27FC236}">
                <a16:creationId xmlns:a16="http://schemas.microsoft.com/office/drawing/2014/main" id="{7665D444-01B9-452E-8E8B-70C085232862}"/>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36582" y="2017608"/>
            <a:ext cx="6489516" cy="4320000"/>
          </a:xfrm>
          <a:prstGeom prst="rect">
            <a:avLst/>
          </a:prstGeom>
          <a:ln>
            <a:noFill/>
          </a:ln>
          <a:effectLst>
            <a:outerShdw blurRad="190500" algn="tl" rotWithShape="0">
              <a:srgbClr val="000000">
                <a:alpha val="70000"/>
              </a:srgbClr>
            </a:outerShdw>
          </a:effectLst>
        </p:spPr>
      </p:pic>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7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580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6</a:t>
            </a:fld>
            <a:endParaRPr lang="es-MX"/>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6860" y="1736359"/>
            <a:ext cx="6935344" cy="4818819"/>
          </a:xfrm>
          <a:prstGeom prst="rect">
            <a:avLst/>
          </a:prstGeom>
          <a:ln>
            <a:noFill/>
          </a:ln>
          <a:effectLst>
            <a:outerShdw blurRad="190500" algn="tl" rotWithShape="0">
              <a:srgbClr val="000000">
                <a:alpha val="70000"/>
              </a:srgbClr>
            </a:outerShdw>
          </a:effectLst>
        </p:spPr>
      </p:pic>
      <mc:AlternateContent xmlns:mc="http://schemas.openxmlformats.org/markup-compatibility/2006">
        <mc:Choice xmlns:p14="http://schemas.microsoft.com/office/powerpoint/2010/main" Requires="p14">
          <p:contentPart p14:bwMode="auto" r:id="rId3">
            <p14:nvContentPartPr>
              <p14:cNvPr id="2" name="Entrada de lápiz 1">
                <a:extLst>
                  <a:ext uri="{FF2B5EF4-FFF2-40B4-BE49-F238E27FC236}">
                    <a16:creationId xmlns:a16="http://schemas.microsoft.com/office/drawing/2014/main" id="{BAFBD407-3C95-5B49-805C-27685274A197}"/>
                  </a:ext>
                </a:extLst>
              </p14:cNvPr>
              <p14:cNvContentPartPr/>
              <p14:nvPr/>
            </p14:nvContentPartPr>
            <p14:xfrm>
              <a:off x="5079095" y="2520741"/>
              <a:ext cx="554040" cy="194040"/>
            </p14:xfrm>
          </p:contentPart>
        </mc:Choice>
        <mc:Fallback>
          <p:pic>
            <p:nvPicPr>
              <p:cNvPr id="2" name="Entrada de lápiz 1">
                <a:extLst>
                  <a:ext uri="{FF2B5EF4-FFF2-40B4-BE49-F238E27FC236}">
                    <a16:creationId xmlns:a16="http://schemas.microsoft.com/office/drawing/2014/main" id="{BAFBD407-3C95-5B49-805C-27685274A197}"/>
                  </a:ext>
                </a:extLst>
              </p:cNvPr>
              <p:cNvPicPr/>
              <p:nvPr/>
            </p:nvPicPr>
            <p:blipFill>
              <a:blip r:embed="rId4"/>
              <a:stretch>
                <a:fillRect/>
              </a:stretch>
            </p:blipFill>
            <p:spPr>
              <a:xfrm>
                <a:off x="5025455" y="2412741"/>
                <a:ext cx="66168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Entrada de lápiz 2">
                <a:extLst>
                  <a:ext uri="{FF2B5EF4-FFF2-40B4-BE49-F238E27FC236}">
                    <a16:creationId xmlns:a16="http://schemas.microsoft.com/office/drawing/2014/main" id="{F51E8A2C-0B49-8E4E-960A-859F1BAFA19A}"/>
                  </a:ext>
                </a:extLst>
              </p14:cNvPr>
              <p14:cNvContentPartPr/>
              <p14:nvPr/>
            </p14:nvContentPartPr>
            <p14:xfrm>
              <a:off x="5337935" y="2506701"/>
              <a:ext cx="1302120" cy="186120"/>
            </p14:xfrm>
          </p:contentPart>
        </mc:Choice>
        <mc:Fallback>
          <p:pic>
            <p:nvPicPr>
              <p:cNvPr id="3" name="Entrada de lápiz 2">
                <a:extLst>
                  <a:ext uri="{FF2B5EF4-FFF2-40B4-BE49-F238E27FC236}">
                    <a16:creationId xmlns:a16="http://schemas.microsoft.com/office/drawing/2014/main" id="{F51E8A2C-0B49-8E4E-960A-859F1BAFA19A}"/>
                  </a:ext>
                </a:extLst>
              </p:cNvPr>
              <p:cNvPicPr/>
              <p:nvPr/>
            </p:nvPicPr>
            <p:blipFill>
              <a:blip r:embed="rId6"/>
              <a:stretch>
                <a:fillRect/>
              </a:stretch>
            </p:blipFill>
            <p:spPr>
              <a:xfrm>
                <a:off x="5284295" y="2399061"/>
                <a:ext cx="14097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Entrada de lápiz 3">
                <a:extLst>
                  <a:ext uri="{FF2B5EF4-FFF2-40B4-BE49-F238E27FC236}">
                    <a16:creationId xmlns:a16="http://schemas.microsoft.com/office/drawing/2014/main" id="{5E21F9DC-2C4E-744F-96B5-5FF5BBE0830F}"/>
                  </a:ext>
                </a:extLst>
              </p14:cNvPr>
              <p14:cNvContentPartPr/>
              <p14:nvPr/>
            </p14:nvContentPartPr>
            <p14:xfrm>
              <a:off x="5870375" y="2679501"/>
              <a:ext cx="314640" cy="360"/>
            </p14:xfrm>
          </p:contentPart>
        </mc:Choice>
        <mc:Fallback>
          <p:pic>
            <p:nvPicPr>
              <p:cNvPr id="4" name="Entrada de lápiz 3">
                <a:extLst>
                  <a:ext uri="{FF2B5EF4-FFF2-40B4-BE49-F238E27FC236}">
                    <a16:creationId xmlns:a16="http://schemas.microsoft.com/office/drawing/2014/main" id="{5E21F9DC-2C4E-744F-96B5-5FF5BBE0830F}"/>
                  </a:ext>
                </a:extLst>
              </p:cNvPr>
              <p:cNvPicPr/>
              <p:nvPr/>
            </p:nvPicPr>
            <p:blipFill>
              <a:blip r:embed="rId8"/>
              <a:stretch>
                <a:fillRect/>
              </a:stretch>
            </p:blipFill>
            <p:spPr>
              <a:xfrm>
                <a:off x="5861375" y="2670501"/>
                <a:ext cx="332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Entrada de lápiz 5">
                <a:extLst>
                  <a:ext uri="{FF2B5EF4-FFF2-40B4-BE49-F238E27FC236}">
                    <a16:creationId xmlns:a16="http://schemas.microsoft.com/office/drawing/2014/main" id="{11C23518-FF13-1F4C-88FD-5C9B81A28F0E}"/>
                  </a:ext>
                </a:extLst>
              </p14:cNvPr>
              <p14:cNvContentPartPr/>
              <p14:nvPr/>
            </p14:nvContentPartPr>
            <p14:xfrm>
              <a:off x="5112935" y="2593821"/>
              <a:ext cx="2895840" cy="65160"/>
            </p14:xfrm>
          </p:contentPart>
        </mc:Choice>
        <mc:Fallback>
          <p:pic>
            <p:nvPicPr>
              <p:cNvPr id="6" name="Entrada de lápiz 5">
                <a:extLst>
                  <a:ext uri="{FF2B5EF4-FFF2-40B4-BE49-F238E27FC236}">
                    <a16:creationId xmlns:a16="http://schemas.microsoft.com/office/drawing/2014/main" id="{11C23518-FF13-1F4C-88FD-5C9B81A28F0E}"/>
                  </a:ext>
                </a:extLst>
              </p:cNvPr>
              <p:cNvPicPr/>
              <p:nvPr/>
            </p:nvPicPr>
            <p:blipFill>
              <a:blip r:embed="rId10"/>
              <a:stretch>
                <a:fillRect/>
              </a:stretch>
            </p:blipFill>
            <p:spPr>
              <a:xfrm>
                <a:off x="5058935" y="2486181"/>
                <a:ext cx="30034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Entrada de lápiz 8">
                <a:extLst>
                  <a:ext uri="{FF2B5EF4-FFF2-40B4-BE49-F238E27FC236}">
                    <a16:creationId xmlns:a16="http://schemas.microsoft.com/office/drawing/2014/main" id="{13A6AA61-5F56-E540-8094-C414F1F63022}"/>
                  </a:ext>
                </a:extLst>
              </p14:cNvPr>
              <p14:cNvContentPartPr/>
              <p14:nvPr/>
            </p14:nvContentPartPr>
            <p14:xfrm>
              <a:off x="5142815" y="2259381"/>
              <a:ext cx="3171240" cy="534960"/>
            </p14:xfrm>
          </p:contentPart>
        </mc:Choice>
        <mc:Fallback>
          <p:pic>
            <p:nvPicPr>
              <p:cNvPr id="9" name="Entrada de lápiz 8">
                <a:extLst>
                  <a:ext uri="{FF2B5EF4-FFF2-40B4-BE49-F238E27FC236}">
                    <a16:creationId xmlns:a16="http://schemas.microsoft.com/office/drawing/2014/main" id="{13A6AA61-5F56-E540-8094-C414F1F63022}"/>
                  </a:ext>
                </a:extLst>
              </p:cNvPr>
              <p:cNvPicPr/>
              <p:nvPr/>
            </p:nvPicPr>
            <p:blipFill>
              <a:blip r:embed="rId12"/>
              <a:stretch>
                <a:fillRect/>
              </a:stretch>
            </p:blipFill>
            <p:spPr>
              <a:xfrm>
                <a:off x="5052815" y="2079741"/>
                <a:ext cx="3350880" cy="894600"/>
              </a:xfrm>
              <a:prstGeom prst="rect">
                <a:avLst/>
              </a:prstGeom>
            </p:spPr>
          </p:pic>
        </mc:Fallback>
      </mc:AlternateContent>
      <p:sp>
        <p:nvSpPr>
          <p:cNvPr id="12" name="CuadroTexto 11">
            <a:extLst>
              <a:ext uri="{FF2B5EF4-FFF2-40B4-BE49-F238E27FC236}">
                <a16:creationId xmlns:a16="http://schemas.microsoft.com/office/drawing/2014/main" id="{9C53C1E5-8A57-0747-A371-3CBF7D8764D7}"/>
              </a:ext>
            </a:extLst>
          </p:cNvPr>
          <p:cNvSpPr txBox="1"/>
          <p:nvPr/>
        </p:nvSpPr>
        <p:spPr>
          <a:xfrm>
            <a:off x="2293188" y="2786252"/>
            <a:ext cx="6482687" cy="276999"/>
          </a:xfrm>
          <a:prstGeom prst="rect">
            <a:avLst/>
          </a:prstGeom>
          <a:solidFill>
            <a:schemeClr val="bg1"/>
          </a:solidFill>
        </p:spPr>
        <p:txBody>
          <a:bodyPr wrap="square" rtlCol="0">
            <a:spAutoFit/>
          </a:bodyPr>
          <a:lstStyle/>
          <a:p>
            <a:r>
              <a:rPr lang="es-MX" sz="1200" dirty="0"/>
              <a:t>Emilia Ximena Beltrán Ramírez Cielo Rubi Fragoso Lugo Agustin Dominguez Rodriguez</a:t>
            </a:r>
          </a:p>
        </p:txBody>
      </p:sp>
      <mc:AlternateContent xmlns:mc="http://schemas.openxmlformats.org/markup-compatibility/2006">
        <mc:Choice xmlns:p14="http://schemas.microsoft.com/office/powerpoint/2010/main" Requires="p14">
          <p:contentPart p14:bwMode="auto" r:id="rId13">
            <p14:nvContentPartPr>
              <p14:cNvPr id="13" name="Entrada de lápiz 12">
                <a:extLst>
                  <a:ext uri="{FF2B5EF4-FFF2-40B4-BE49-F238E27FC236}">
                    <a16:creationId xmlns:a16="http://schemas.microsoft.com/office/drawing/2014/main" id="{20A18D36-B668-D84D-A01F-20A81F066688}"/>
                  </a:ext>
                </a:extLst>
              </p14:cNvPr>
              <p14:cNvContentPartPr/>
              <p14:nvPr/>
            </p14:nvContentPartPr>
            <p14:xfrm>
              <a:off x="7766495" y="2165781"/>
              <a:ext cx="731160" cy="227160"/>
            </p14:xfrm>
          </p:contentPart>
        </mc:Choice>
        <mc:Fallback>
          <p:pic>
            <p:nvPicPr>
              <p:cNvPr id="13" name="Entrada de lápiz 12">
                <a:extLst>
                  <a:ext uri="{FF2B5EF4-FFF2-40B4-BE49-F238E27FC236}">
                    <a16:creationId xmlns:a16="http://schemas.microsoft.com/office/drawing/2014/main" id="{20A18D36-B668-D84D-A01F-20A81F066688}"/>
                  </a:ext>
                </a:extLst>
              </p:cNvPr>
              <p:cNvPicPr/>
              <p:nvPr/>
            </p:nvPicPr>
            <p:blipFill>
              <a:blip r:embed="rId14"/>
              <a:stretch>
                <a:fillRect/>
              </a:stretch>
            </p:blipFill>
            <p:spPr>
              <a:xfrm>
                <a:off x="7676855" y="1986141"/>
                <a:ext cx="91080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Entrada de lápiz 14">
                <a:extLst>
                  <a:ext uri="{FF2B5EF4-FFF2-40B4-BE49-F238E27FC236}">
                    <a16:creationId xmlns:a16="http://schemas.microsoft.com/office/drawing/2014/main" id="{F03D628A-63FF-234D-8F56-B80F3DB74103}"/>
                  </a:ext>
                </a:extLst>
              </p14:cNvPr>
              <p14:cNvContentPartPr/>
              <p14:nvPr/>
            </p14:nvContentPartPr>
            <p14:xfrm>
              <a:off x="5762375" y="2363781"/>
              <a:ext cx="595440" cy="376560"/>
            </p14:xfrm>
          </p:contentPart>
        </mc:Choice>
        <mc:Fallback>
          <p:pic>
            <p:nvPicPr>
              <p:cNvPr id="15" name="Entrada de lápiz 14">
                <a:extLst>
                  <a:ext uri="{FF2B5EF4-FFF2-40B4-BE49-F238E27FC236}">
                    <a16:creationId xmlns:a16="http://schemas.microsoft.com/office/drawing/2014/main" id="{F03D628A-63FF-234D-8F56-B80F3DB74103}"/>
                  </a:ext>
                </a:extLst>
              </p:cNvPr>
              <p:cNvPicPr/>
              <p:nvPr/>
            </p:nvPicPr>
            <p:blipFill>
              <a:blip r:embed="rId16"/>
              <a:stretch>
                <a:fillRect/>
              </a:stretch>
            </p:blipFill>
            <p:spPr>
              <a:xfrm>
                <a:off x="5672735" y="2183781"/>
                <a:ext cx="775080" cy="736200"/>
              </a:xfrm>
              <a:prstGeom prst="rect">
                <a:avLst/>
              </a:prstGeom>
            </p:spPr>
          </p:pic>
        </mc:Fallback>
      </mc:AlternateContent>
    </p:spTree>
    <p:extLst>
      <p:ext uri="{BB962C8B-B14F-4D97-AF65-F5344CB8AC3E}">
        <p14:creationId xmlns:p14="http://schemas.microsoft.com/office/powerpoint/2010/main" val="250495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7</a:t>
            </a:fld>
            <a:endParaRPr lang="es-MX"/>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 y="1230299"/>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021" y="1531957"/>
            <a:ext cx="7325740" cy="521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6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8</a:t>
            </a:fld>
            <a:endParaRPr lang="es-MX"/>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42" y="1306285"/>
            <a:ext cx="7246586" cy="50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2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9</a:t>
            </a:fld>
            <a:endParaRPr lang="es-MX"/>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8" y="1172647"/>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77" y="1818759"/>
            <a:ext cx="6422197" cy="442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84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11119</TotalTime>
  <Words>1876</Words>
  <Application>Microsoft Macintosh PowerPoint</Application>
  <PresentationFormat>Panorámica</PresentationFormat>
  <Paragraphs>188</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Book Antiqua</vt:lpstr>
      <vt:lpstr>Calibri</vt:lpstr>
      <vt:lpstr>Calibri Light</vt:lpstr>
      <vt:lpstr>Wingdings</vt:lpstr>
      <vt:lpstr>Tema de Office</vt:lpstr>
      <vt:lpstr>  EQUIPO  No. 1 Tema: Un edificio con tres pilares</vt:lpstr>
      <vt:lpstr>   ÍNDICE 1. Equipo 1 e Introducción. 2. Interdisciplinario. Matemáticas, Historia y Derecho. 3. Planeación Sesión por sesión. 4. Sistema de evaluación. 5.Organizador gráfico-Proceso de Indagación 6. Mapa conceptual. 7.E.I.P. Resumen 8.E.I.P. Elaboración de Proyecto 9. Evidencias fotográficas de la segunda sesión del Proyecto Conexiones  </vt:lpstr>
      <vt:lpstr>Presentación de PowerPoint</vt:lpstr>
      <vt:lpstr>Presentación de PowerPoint</vt:lpstr>
      <vt:lpstr>3.-Organizador 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ORGANIZADOR GRÁFICO</vt:lpstr>
      <vt:lpstr>Presentación de PowerPoint</vt:lpstr>
      <vt:lpstr>Presentación de PowerPoint</vt:lpstr>
      <vt:lpstr>SESIÓN PLENARIA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Profa. Emilia Ximena Beltrán Ramírez Prof. Agustin Dominguez Rodriguez Profa. Cielo Rubi Fragoso Lugo  En nuestro proyecto interdisciplinario, que explora la construcción de viviendas o casas en forma de maquetas en las que se incorporan los principios arquitectónicos que hablan de un contexto histórico, las dificultades que hemos tenido son aterrizar la forma en que vamos a incorporar la historia, las matemáticas y el derecho; los principales obstáculos fueron también: el enfoque del proyecto en términos históricos y que contenía una parte legal. Como parte de la construcción, pensamos en hacer representaciones de edificios antiguos por medio de palitos de madera, tipo abatelenguas hasta crear el escenario de una manzana o de una ciudad pequeña, indicando cómo han evolucionado estas construcciones en el tiempo, qué reglamentos y leyes deben cumplir y cómo han cambiado con el tiempo. El problema que hemos pensado es la forma en la que vamos a vender este proyecto a los alumnos, para que estos integren en su proyecto las enseñanzas de la historia, de las matemáticas y del derecho formando un todo armonioso, educativo y donde podamos explicar su tamaño, costo y tiempo que se llevará en su construcción y que los alumnos perciban la utilidad de estas tres asignaturas en el desarrollo de su proyecto interdisciplinario.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EQUIPO No. Tema:</dc:title>
  <dc:creator>cecilia ruiz</dc:creator>
  <cp:lastModifiedBy>EMILIA XIMENA BELTRAN RAMIREZ</cp:lastModifiedBy>
  <cp:revision>197</cp:revision>
  <dcterms:created xsi:type="dcterms:W3CDTF">2017-10-24T22:24:16Z</dcterms:created>
  <dcterms:modified xsi:type="dcterms:W3CDTF">2019-09-30T21:34:50Z</dcterms:modified>
</cp:coreProperties>
</file>