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85"/>
  </p:notesMasterIdLst>
  <p:sldIdLst>
    <p:sldId id="371" r:id="rId2"/>
    <p:sldId id="372" r:id="rId3"/>
    <p:sldId id="373" r:id="rId4"/>
    <p:sldId id="374" r:id="rId5"/>
    <p:sldId id="375" r:id="rId6"/>
    <p:sldId id="376" r:id="rId7"/>
    <p:sldId id="377" r:id="rId8"/>
    <p:sldId id="287" r:id="rId9"/>
    <p:sldId id="293" r:id="rId10"/>
    <p:sldId id="297" r:id="rId11"/>
    <p:sldId id="294" r:id="rId12"/>
    <p:sldId id="296" r:id="rId13"/>
    <p:sldId id="298" r:id="rId14"/>
    <p:sldId id="299" r:id="rId15"/>
    <p:sldId id="300" r:id="rId16"/>
    <p:sldId id="301" r:id="rId17"/>
    <p:sldId id="302" r:id="rId18"/>
    <p:sldId id="303" r:id="rId19"/>
    <p:sldId id="264" r:id="rId20"/>
    <p:sldId id="304" r:id="rId21"/>
    <p:sldId id="305" r:id="rId22"/>
    <p:sldId id="306" r:id="rId23"/>
    <p:sldId id="307" r:id="rId24"/>
    <p:sldId id="308" r:id="rId25"/>
    <p:sldId id="318" r:id="rId26"/>
    <p:sldId id="319" r:id="rId27"/>
    <p:sldId id="309" r:id="rId28"/>
    <p:sldId id="316" r:id="rId29"/>
    <p:sldId id="310" r:id="rId30"/>
    <p:sldId id="317" r:id="rId31"/>
    <p:sldId id="311" r:id="rId32"/>
    <p:sldId id="312" r:id="rId33"/>
    <p:sldId id="313" r:id="rId34"/>
    <p:sldId id="320" r:id="rId35"/>
    <p:sldId id="321" r:id="rId36"/>
    <p:sldId id="322" r:id="rId37"/>
    <p:sldId id="323" r:id="rId38"/>
    <p:sldId id="324" r:id="rId39"/>
    <p:sldId id="330" r:id="rId40"/>
    <p:sldId id="331" r:id="rId41"/>
    <p:sldId id="325" r:id="rId42"/>
    <p:sldId id="332" r:id="rId43"/>
    <p:sldId id="333" r:id="rId44"/>
    <p:sldId id="326" r:id="rId45"/>
    <p:sldId id="378" r:id="rId46"/>
    <p:sldId id="327" r:id="rId47"/>
    <p:sldId id="328" r:id="rId48"/>
    <p:sldId id="329" r:id="rId49"/>
    <p:sldId id="335" r:id="rId50"/>
    <p:sldId id="336" r:id="rId51"/>
    <p:sldId id="337" r:id="rId52"/>
    <p:sldId id="338" r:id="rId53"/>
    <p:sldId id="339" r:id="rId54"/>
    <p:sldId id="345" r:id="rId55"/>
    <p:sldId id="346" r:id="rId56"/>
    <p:sldId id="340" r:id="rId57"/>
    <p:sldId id="347" r:id="rId58"/>
    <p:sldId id="341" r:id="rId59"/>
    <p:sldId id="348" r:id="rId60"/>
    <p:sldId id="342" r:id="rId61"/>
    <p:sldId id="343" r:id="rId62"/>
    <p:sldId id="344" r:id="rId63"/>
    <p:sldId id="349" r:id="rId64"/>
    <p:sldId id="350" r:id="rId65"/>
    <p:sldId id="351" r:id="rId66"/>
    <p:sldId id="352" r:id="rId67"/>
    <p:sldId id="353" r:id="rId68"/>
    <p:sldId id="359" r:id="rId69"/>
    <p:sldId id="360" r:id="rId70"/>
    <p:sldId id="354" r:id="rId71"/>
    <p:sldId id="361" r:id="rId72"/>
    <p:sldId id="362" r:id="rId73"/>
    <p:sldId id="355" r:id="rId74"/>
    <p:sldId id="363" r:id="rId75"/>
    <p:sldId id="356" r:id="rId76"/>
    <p:sldId id="357" r:id="rId77"/>
    <p:sldId id="358" r:id="rId78"/>
    <p:sldId id="364" r:id="rId79"/>
    <p:sldId id="369" r:id="rId80"/>
    <p:sldId id="367" r:id="rId81"/>
    <p:sldId id="366" r:id="rId82"/>
    <p:sldId id="368" r:id="rId83"/>
    <p:sldId id="370" r:id="rId84"/>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3" d="100"/>
          <a:sy n="73" d="100"/>
        </p:scale>
        <p:origin x="-104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slide" Target="slides/slide46.xml" /><Relationship Id="rId50" Type="http://schemas.openxmlformats.org/officeDocument/2006/relationships/slide" Target="slides/slide49.xml" /><Relationship Id="rId55" Type="http://schemas.openxmlformats.org/officeDocument/2006/relationships/slide" Target="slides/slide54.xml" /><Relationship Id="rId63" Type="http://schemas.openxmlformats.org/officeDocument/2006/relationships/slide" Target="slides/slide62.xml" /><Relationship Id="rId68" Type="http://schemas.openxmlformats.org/officeDocument/2006/relationships/slide" Target="slides/slide67.xml" /><Relationship Id="rId76" Type="http://schemas.openxmlformats.org/officeDocument/2006/relationships/slide" Target="slides/slide75.xml" /><Relationship Id="rId84" Type="http://schemas.openxmlformats.org/officeDocument/2006/relationships/slide" Target="slides/slide83.xml" /><Relationship Id="rId89" Type="http://schemas.openxmlformats.org/officeDocument/2006/relationships/tableStyles" Target="tableStyles.xml" /><Relationship Id="rId7" Type="http://schemas.openxmlformats.org/officeDocument/2006/relationships/slide" Target="slides/slide6.xml" /><Relationship Id="rId71" Type="http://schemas.openxmlformats.org/officeDocument/2006/relationships/slide" Target="slides/slide70.xml" /><Relationship Id="rId2" Type="http://schemas.openxmlformats.org/officeDocument/2006/relationships/slide" Target="slides/slide1.xml" /><Relationship Id="rId16" Type="http://schemas.openxmlformats.org/officeDocument/2006/relationships/slide" Target="slides/slide15.xml" /><Relationship Id="rId29" Type="http://schemas.openxmlformats.org/officeDocument/2006/relationships/slide" Target="slides/slide28.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slide" Target="slides/slide52.xml" /><Relationship Id="rId58" Type="http://schemas.openxmlformats.org/officeDocument/2006/relationships/slide" Target="slides/slide57.xml" /><Relationship Id="rId66" Type="http://schemas.openxmlformats.org/officeDocument/2006/relationships/slide" Target="slides/slide65.xml" /><Relationship Id="rId74" Type="http://schemas.openxmlformats.org/officeDocument/2006/relationships/slide" Target="slides/slide73.xml" /><Relationship Id="rId79" Type="http://schemas.openxmlformats.org/officeDocument/2006/relationships/slide" Target="slides/slide78.xml" /><Relationship Id="rId87" Type="http://schemas.openxmlformats.org/officeDocument/2006/relationships/viewProps" Target="viewProps.xml" /><Relationship Id="rId5" Type="http://schemas.openxmlformats.org/officeDocument/2006/relationships/slide" Target="slides/slide4.xml" /><Relationship Id="rId61" Type="http://schemas.openxmlformats.org/officeDocument/2006/relationships/slide" Target="slides/slide60.xml" /><Relationship Id="rId82" Type="http://schemas.openxmlformats.org/officeDocument/2006/relationships/slide" Target="slides/slide81.xml" /><Relationship Id="rId19" Type="http://schemas.openxmlformats.org/officeDocument/2006/relationships/slide" Target="slides/slide18.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slide" Target="slides/slide55.xml" /><Relationship Id="rId64" Type="http://schemas.openxmlformats.org/officeDocument/2006/relationships/slide" Target="slides/slide63.xml" /><Relationship Id="rId69" Type="http://schemas.openxmlformats.org/officeDocument/2006/relationships/slide" Target="slides/slide68.xml" /><Relationship Id="rId77" Type="http://schemas.openxmlformats.org/officeDocument/2006/relationships/slide" Target="slides/slide76.xml" /><Relationship Id="rId8" Type="http://schemas.openxmlformats.org/officeDocument/2006/relationships/slide" Target="slides/slide7.xml" /><Relationship Id="rId51" Type="http://schemas.openxmlformats.org/officeDocument/2006/relationships/slide" Target="slides/slide50.xml" /><Relationship Id="rId72" Type="http://schemas.openxmlformats.org/officeDocument/2006/relationships/slide" Target="slides/slide71.xml" /><Relationship Id="rId80" Type="http://schemas.openxmlformats.org/officeDocument/2006/relationships/slide" Target="slides/slide79.xml" /><Relationship Id="rId85" Type="http://schemas.openxmlformats.org/officeDocument/2006/relationships/notesMaster" Target="notesMasters/notesMaster1.xml"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slide" Target="slides/slide58.xml" /><Relationship Id="rId67" Type="http://schemas.openxmlformats.org/officeDocument/2006/relationships/slide" Target="slides/slide66.xml" /><Relationship Id="rId20" Type="http://schemas.openxmlformats.org/officeDocument/2006/relationships/slide" Target="slides/slide19.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slide" Target="slides/slide61.xml" /><Relationship Id="rId70" Type="http://schemas.openxmlformats.org/officeDocument/2006/relationships/slide" Target="slides/slide69.xml" /><Relationship Id="rId75" Type="http://schemas.openxmlformats.org/officeDocument/2006/relationships/slide" Target="slides/slide74.xml" /><Relationship Id="rId83" Type="http://schemas.openxmlformats.org/officeDocument/2006/relationships/slide" Target="slides/slide82.xml" /><Relationship Id="rId88" Type="http://schemas.openxmlformats.org/officeDocument/2006/relationships/theme" Target="theme/theme1.xml" /><Relationship Id="rId1" Type="http://schemas.openxmlformats.org/officeDocument/2006/relationships/slideMaster" Target="slideMasters/slideMaster1.xml" /><Relationship Id="rId6" Type="http://schemas.openxmlformats.org/officeDocument/2006/relationships/slide" Target="slides/slide5.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10" Type="http://schemas.openxmlformats.org/officeDocument/2006/relationships/slide" Target="slides/slide9.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slide" Target="slides/slide64.xml" /><Relationship Id="rId73" Type="http://schemas.openxmlformats.org/officeDocument/2006/relationships/slide" Target="slides/slide72.xml" /><Relationship Id="rId78" Type="http://schemas.openxmlformats.org/officeDocument/2006/relationships/slide" Target="slides/slide77.xml" /><Relationship Id="rId81" Type="http://schemas.openxmlformats.org/officeDocument/2006/relationships/slide" Target="slides/slide80.xml" /><Relationship Id="rId86" Type="http://schemas.openxmlformats.org/officeDocument/2006/relationships/presProps" Target="presProps.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C20F4B-7A38-4375-B7C7-AB30079EF55A}" type="datetimeFigureOut">
              <a:rPr lang="es-MX" smtClean="0"/>
              <a:pPr/>
              <a:t>13/05/2019</a:t>
            </a:fld>
            <a:endParaRPr lang="es-MX"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9C35FF-CFFD-45F7-AF93-D94658296ECE}" type="slidenum">
              <a:rPr lang="es-MX" smtClean="0"/>
              <a:pPr/>
              <a:t>‹Nº›</a:t>
            </a:fld>
            <a:endParaRPr lang="es-MX"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2">
        <a:schemeClr val="bg2"/>
      </p:bgRef>
    </p:bg>
    <p:spTree>
      <p:nvGrpSpPr>
        <p:cNvPr id="1" name=""/>
        <p:cNvGrpSpPr/>
        <p:nvPr/>
      </p:nvGrpSpPr>
      <p:grpSpPr>
        <a:xfrm>
          <a:off x="0" y="0"/>
          <a:ext cx="0" cy="0"/>
          <a:chOff x="0" y="0"/>
          <a:chExt cx="0" cy="0"/>
        </a:xfrm>
      </p:grpSpPr>
      <p:sp>
        <p:nvSpPr>
          <p:cNvPr id="9" name="8 Título"/>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a:t>Haga clic para modificar el estilo de título del patrón</a:t>
            </a:r>
            <a:endParaRPr kumimoji="0" lang="en-US"/>
          </a:p>
        </p:txBody>
      </p:sp>
      <p:sp>
        <p:nvSpPr>
          <p:cNvPr id="17" name="16 Subtítulo"/>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a:t>Haga clic para modificar el estilo de subtítulo del patrón</a:t>
            </a:r>
            <a:endParaRPr kumimoji="0" lang="en-US"/>
          </a:p>
        </p:txBody>
      </p:sp>
      <p:sp>
        <p:nvSpPr>
          <p:cNvPr id="30" name="29 Marcador de fecha"/>
          <p:cNvSpPr>
            <a:spLocks noGrp="1"/>
          </p:cNvSpPr>
          <p:nvPr>
            <p:ph type="dt" sz="half" idx="10"/>
          </p:nvPr>
        </p:nvSpPr>
        <p:spPr/>
        <p:txBody>
          <a:bodyPr/>
          <a:lstStyle/>
          <a:p>
            <a:fld id="{E006DB43-C743-46F4-BE3E-36659D573C2F}" type="datetime1">
              <a:rPr lang="es-MX" smtClean="0"/>
              <a:pPr/>
              <a:t>13/05/2019</a:t>
            </a:fld>
            <a:endParaRPr lang="es-MX" dirty="0"/>
          </a:p>
        </p:txBody>
      </p:sp>
      <p:sp>
        <p:nvSpPr>
          <p:cNvPr id="19" name="18 Marcador de pie de página"/>
          <p:cNvSpPr>
            <a:spLocks noGrp="1"/>
          </p:cNvSpPr>
          <p:nvPr>
            <p:ph type="ftr" sz="quarter" idx="11"/>
          </p:nvPr>
        </p:nvSpPr>
        <p:spPr/>
        <p:txBody>
          <a:bodyPr/>
          <a:lstStyle/>
          <a:p>
            <a:endParaRPr lang="es-MX" dirty="0"/>
          </a:p>
        </p:txBody>
      </p:sp>
      <p:sp>
        <p:nvSpPr>
          <p:cNvPr id="27" name="26 Marcador de número de diapositiva"/>
          <p:cNvSpPr>
            <a:spLocks noGrp="1"/>
          </p:cNvSpPr>
          <p:nvPr>
            <p:ph type="sldNum" sz="quarter" idx="12"/>
          </p:nvPr>
        </p:nvSpPr>
        <p:spPr/>
        <p:txBody>
          <a:bodyPr/>
          <a:lstStyle/>
          <a:p>
            <a:fld id="{E4E3450B-71CB-460A-9D46-A97B4AA2CBBA}" type="slidenum">
              <a:rPr lang="es-MX" smtClean="0"/>
              <a:pPr/>
              <a:t>‹Nº›</a:t>
            </a:fld>
            <a:endParaRPr lang="es-MX"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D375E31C-D74E-4345-80CC-B271FD7D3954}" type="datetime1">
              <a:rPr lang="es-MX" smtClean="0"/>
              <a:pPr/>
              <a:t>13/05/2019</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E4E3450B-71CB-460A-9D46-A97B4AA2CBBA}" type="slidenum">
              <a:rPr lang="es-MX" smtClean="0"/>
              <a:pPr/>
              <a:t>‹Nº›</a:t>
            </a:fld>
            <a:endParaRPr lang="es-MX"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914401"/>
            <a:ext cx="2057400" cy="5211763"/>
          </a:xfrm>
        </p:spPr>
        <p:txBody>
          <a:bodyPr vert="eaVert"/>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a:xfrm>
            <a:off x="457200" y="914401"/>
            <a:ext cx="6019800" cy="5211763"/>
          </a:xfrm>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EF67CFC0-24E0-4AB6-B70C-8F0710EC28BC}" type="datetime1">
              <a:rPr lang="es-MX" smtClean="0"/>
              <a:pPr/>
              <a:t>13/05/2019</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E4E3450B-71CB-460A-9D46-A97B4AA2CBBA}" type="slidenum">
              <a:rPr lang="es-MX" smtClean="0"/>
              <a:pPr/>
              <a:t>‹Nº›</a:t>
            </a:fld>
            <a:endParaRPr lang="es-MX"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587A0ED5-082C-4C8F-8FC2-327379B897E1}" type="datetime1">
              <a:rPr lang="es-MX" smtClean="0"/>
              <a:pPr/>
              <a:t>13/05/2019</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E4E3450B-71CB-460A-9D46-A97B4AA2CBBA}" type="slidenum">
              <a:rPr lang="es-MX" smtClean="0"/>
              <a:pPr/>
              <a:t>‹Nº›</a:t>
            </a:fld>
            <a:endParaRPr lang="es-MX"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a:t>Haga clic para modificar el estilo de texto del patrón</a:t>
            </a:r>
          </a:p>
        </p:txBody>
      </p:sp>
      <p:sp>
        <p:nvSpPr>
          <p:cNvPr id="4" name="3 Marcador de fecha"/>
          <p:cNvSpPr>
            <a:spLocks noGrp="1"/>
          </p:cNvSpPr>
          <p:nvPr>
            <p:ph type="dt" sz="half" idx="10"/>
          </p:nvPr>
        </p:nvSpPr>
        <p:spPr/>
        <p:txBody>
          <a:bodyPr/>
          <a:lstStyle/>
          <a:p>
            <a:fld id="{AA7E3AC3-FFA7-4DD5-A9B5-B6574F6BF602}" type="datetime1">
              <a:rPr lang="es-MX" smtClean="0"/>
              <a:pPr/>
              <a:t>13/05/2019</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E4E3450B-71CB-460A-9D46-A97B4AA2CBBA}" type="slidenum">
              <a:rPr lang="es-MX" smtClean="0"/>
              <a:pPr/>
              <a:t>‹Nº›</a:t>
            </a:fld>
            <a:endParaRPr lang="es-MX"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a:lstStyle/>
          <a:p>
            <a:r>
              <a:rPr kumimoji="0" lang="es-ES"/>
              <a:t>Haga clic para modificar el estilo de título del patrón</a:t>
            </a:r>
            <a:endParaRPr kumimoji="0" lang="en-US"/>
          </a:p>
        </p:txBody>
      </p:sp>
      <p:sp>
        <p:nvSpPr>
          <p:cNvPr id="3" name="2 Marcador de contenido"/>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contenido"/>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4 Marcador de fecha"/>
          <p:cNvSpPr>
            <a:spLocks noGrp="1"/>
          </p:cNvSpPr>
          <p:nvPr>
            <p:ph type="dt" sz="half" idx="10"/>
          </p:nvPr>
        </p:nvSpPr>
        <p:spPr/>
        <p:txBody>
          <a:bodyPr/>
          <a:lstStyle/>
          <a:p>
            <a:fld id="{14A21448-4F4F-4FB0-AF7E-AC89F1EF53CB}" type="datetime1">
              <a:rPr lang="es-MX" smtClean="0"/>
              <a:pPr/>
              <a:t>13/05/2019</a:t>
            </a:fld>
            <a:endParaRPr lang="es-MX" dirty="0"/>
          </a:p>
        </p:txBody>
      </p:sp>
      <p:sp>
        <p:nvSpPr>
          <p:cNvPr id="6" name="5 Marcador de pie de página"/>
          <p:cNvSpPr>
            <a:spLocks noGrp="1"/>
          </p:cNvSpPr>
          <p:nvPr>
            <p:ph type="ftr" sz="quarter" idx="11"/>
          </p:nvPr>
        </p:nvSpPr>
        <p:spPr/>
        <p:txBody>
          <a:bodyPr/>
          <a:lstStyle/>
          <a:p>
            <a:endParaRPr lang="es-MX" dirty="0"/>
          </a:p>
        </p:txBody>
      </p:sp>
      <p:sp>
        <p:nvSpPr>
          <p:cNvPr id="7" name="6 Marcador de número de diapositiva"/>
          <p:cNvSpPr>
            <a:spLocks noGrp="1"/>
          </p:cNvSpPr>
          <p:nvPr>
            <p:ph type="sldNum" sz="quarter" idx="12"/>
          </p:nvPr>
        </p:nvSpPr>
        <p:spPr/>
        <p:txBody>
          <a:bodyPr/>
          <a:lstStyle/>
          <a:p>
            <a:fld id="{E4E3450B-71CB-460A-9D46-A97B4AA2CBBA}" type="slidenum">
              <a:rPr lang="es-MX" smtClean="0"/>
              <a:pPr/>
              <a:t>‹Nº›</a:t>
            </a:fld>
            <a:endParaRPr lang="es-MX"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tIns="45720" anchor="b"/>
          <a:lstStyle>
            <a:lvl1pPr>
              <a:defRPr/>
            </a:lvl1pPr>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a:t>Haga clic para modificar el estilo de texto del patrón</a:t>
            </a:r>
          </a:p>
        </p:txBody>
      </p:sp>
      <p:sp>
        <p:nvSpPr>
          <p:cNvPr id="4" name="3 Marcador de texto"/>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a:t>Haga clic para modificar el estilo de texto del patrón</a:t>
            </a:r>
          </a:p>
        </p:txBody>
      </p:sp>
      <p:sp>
        <p:nvSpPr>
          <p:cNvPr id="5" name="4 Marcador de contenido"/>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6" name="5 Marcador de contenido"/>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7" name="6 Marcador de fecha"/>
          <p:cNvSpPr>
            <a:spLocks noGrp="1"/>
          </p:cNvSpPr>
          <p:nvPr>
            <p:ph type="dt" sz="half" idx="10"/>
          </p:nvPr>
        </p:nvSpPr>
        <p:spPr/>
        <p:txBody>
          <a:bodyPr/>
          <a:lstStyle/>
          <a:p>
            <a:fld id="{2A0328AC-9A35-4368-8C23-C25FA2000EFB}" type="datetime1">
              <a:rPr lang="es-MX" smtClean="0"/>
              <a:pPr/>
              <a:t>13/05/2019</a:t>
            </a:fld>
            <a:endParaRPr lang="es-MX" dirty="0"/>
          </a:p>
        </p:txBody>
      </p:sp>
      <p:sp>
        <p:nvSpPr>
          <p:cNvPr id="8" name="7 Marcador de pie de página"/>
          <p:cNvSpPr>
            <a:spLocks noGrp="1"/>
          </p:cNvSpPr>
          <p:nvPr>
            <p:ph type="ftr" sz="quarter" idx="11"/>
          </p:nvPr>
        </p:nvSpPr>
        <p:spPr/>
        <p:txBody>
          <a:bodyPr/>
          <a:lstStyle/>
          <a:p>
            <a:endParaRPr lang="es-MX" dirty="0"/>
          </a:p>
        </p:txBody>
      </p:sp>
      <p:sp>
        <p:nvSpPr>
          <p:cNvPr id="9" name="8 Marcador de número de diapositiva"/>
          <p:cNvSpPr>
            <a:spLocks noGrp="1"/>
          </p:cNvSpPr>
          <p:nvPr>
            <p:ph type="sldNum" sz="quarter" idx="12"/>
          </p:nvPr>
        </p:nvSpPr>
        <p:spPr/>
        <p:txBody>
          <a:bodyPr/>
          <a:lstStyle/>
          <a:p>
            <a:fld id="{E4E3450B-71CB-460A-9D46-A97B4AA2CBBA}" type="slidenum">
              <a:rPr lang="es-MX" smtClean="0"/>
              <a:pPr/>
              <a:t>‹Nº›</a:t>
            </a:fld>
            <a:endParaRPr lang="es-MX"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a:t>Haga clic para modificar el estilo de título del patrón</a:t>
            </a:r>
            <a:endParaRPr kumimoji="0" lang="en-US"/>
          </a:p>
        </p:txBody>
      </p:sp>
      <p:sp>
        <p:nvSpPr>
          <p:cNvPr id="3" name="2 Marcador de fecha"/>
          <p:cNvSpPr>
            <a:spLocks noGrp="1"/>
          </p:cNvSpPr>
          <p:nvPr>
            <p:ph type="dt" sz="half" idx="10"/>
          </p:nvPr>
        </p:nvSpPr>
        <p:spPr/>
        <p:txBody>
          <a:bodyPr/>
          <a:lstStyle/>
          <a:p>
            <a:fld id="{FF42FA85-A935-47D9-9156-67BEC009DA7E}" type="datetime1">
              <a:rPr lang="es-MX" smtClean="0"/>
              <a:pPr/>
              <a:t>13/05/2019</a:t>
            </a:fld>
            <a:endParaRPr lang="es-MX" dirty="0"/>
          </a:p>
        </p:txBody>
      </p:sp>
      <p:sp>
        <p:nvSpPr>
          <p:cNvPr id="4" name="3 Marcador de pie de página"/>
          <p:cNvSpPr>
            <a:spLocks noGrp="1"/>
          </p:cNvSpPr>
          <p:nvPr>
            <p:ph type="ftr" sz="quarter" idx="11"/>
          </p:nvPr>
        </p:nvSpPr>
        <p:spPr/>
        <p:txBody>
          <a:bodyPr/>
          <a:lstStyle/>
          <a:p>
            <a:endParaRPr lang="es-MX" dirty="0"/>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‹Nº›</a:t>
            </a:fld>
            <a:endParaRPr lang="es-MX"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55DE9FDF-8645-4BC9-8A0B-EFC49CF02DED}" type="datetime1">
              <a:rPr lang="es-MX" smtClean="0"/>
              <a:pPr/>
              <a:t>13/05/2019</a:t>
            </a:fld>
            <a:endParaRPr lang="es-MX" dirty="0"/>
          </a:p>
        </p:txBody>
      </p:sp>
      <p:sp>
        <p:nvSpPr>
          <p:cNvPr id="3" name="2 Marcador de pie de página"/>
          <p:cNvSpPr>
            <a:spLocks noGrp="1"/>
          </p:cNvSpPr>
          <p:nvPr>
            <p:ph type="ftr" sz="quarter" idx="11"/>
          </p:nvPr>
        </p:nvSpPr>
        <p:spPr/>
        <p:txBody>
          <a:bodyPr/>
          <a:lstStyle/>
          <a:p>
            <a:endParaRPr lang="es-MX" dirty="0"/>
          </a:p>
        </p:txBody>
      </p:sp>
      <p:sp>
        <p:nvSpPr>
          <p:cNvPr id="4" name="3 Marcador de número de diapositiva"/>
          <p:cNvSpPr>
            <a:spLocks noGrp="1"/>
          </p:cNvSpPr>
          <p:nvPr>
            <p:ph type="sldNum" sz="quarter" idx="12"/>
          </p:nvPr>
        </p:nvSpPr>
        <p:spPr/>
        <p:txBody>
          <a:bodyPr/>
          <a:lstStyle/>
          <a:p>
            <a:fld id="{E4E3450B-71CB-460A-9D46-A97B4AA2CBBA}" type="slidenum">
              <a:rPr lang="es-MX" smtClean="0"/>
              <a:pPr/>
              <a:t>‹Nº›</a:t>
            </a:fld>
            <a:endParaRPr lang="es-MX"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a:t>Haga clic para modificar el estilo de título del patrón</a:t>
            </a:r>
            <a:endParaRPr kumimoji="0" lang="en-US"/>
          </a:p>
        </p:txBody>
      </p:sp>
      <p:sp>
        <p:nvSpPr>
          <p:cNvPr id="3" name="2 Marcador de texto"/>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a:t>Haga clic para modificar el estilo de texto del patrón</a:t>
            </a:r>
          </a:p>
        </p:txBody>
      </p:sp>
      <p:sp>
        <p:nvSpPr>
          <p:cNvPr id="4" name="3 Marcador de contenido"/>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4 Marcador de fecha"/>
          <p:cNvSpPr>
            <a:spLocks noGrp="1"/>
          </p:cNvSpPr>
          <p:nvPr>
            <p:ph type="dt" sz="half" idx="10"/>
          </p:nvPr>
        </p:nvSpPr>
        <p:spPr/>
        <p:txBody>
          <a:bodyPr/>
          <a:lstStyle/>
          <a:p>
            <a:fld id="{5F5CE5FF-AC5E-439A-8699-66DF4265C615}" type="datetime1">
              <a:rPr lang="es-MX" smtClean="0"/>
              <a:pPr/>
              <a:t>13/05/2019</a:t>
            </a:fld>
            <a:endParaRPr lang="es-MX" dirty="0"/>
          </a:p>
        </p:txBody>
      </p:sp>
      <p:sp>
        <p:nvSpPr>
          <p:cNvPr id="6" name="5 Marcador de pie de página"/>
          <p:cNvSpPr>
            <a:spLocks noGrp="1"/>
          </p:cNvSpPr>
          <p:nvPr>
            <p:ph type="ftr" sz="quarter" idx="11"/>
          </p:nvPr>
        </p:nvSpPr>
        <p:spPr/>
        <p:txBody>
          <a:bodyPr/>
          <a:lstStyle/>
          <a:p>
            <a:endParaRPr lang="es-MX" dirty="0"/>
          </a:p>
        </p:txBody>
      </p:sp>
      <p:sp>
        <p:nvSpPr>
          <p:cNvPr id="7" name="6 Marcador de número de diapositiva"/>
          <p:cNvSpPr>
            <a:spLocks noGrp="1"/>
          </p:cNvSpPr>
          <p:nvPr>
            <p:ph type="sldNum" sz="quarter" idx="12"/>
          </p:nvPr>
        </p:nvSpPr>
        <p:spPr/>
        <p:txBody>
          <a:bodyPr/>
          <a:lstStyle/>
          <a:p>
            <a:fld id="{E4E3450B-71CB-460A-9D46-A97B4AA2CBBA}" type="slidenum">
              <a:rPr lang="es-MX" smtClean="0"/>
              <a:pPr/>
              <a:t>‹Nº›</a:t>
            </a:fld>
            <a:endParaRPr lang="es-MX"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8 Recortar y redondear rectángulo de esquina sencilla"/>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11 Triángulo rectángulo"/>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1 Título"/>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s-ES"/>
              <a:t>Haga clic para modificar el estilo de título del patrón</a:t>
            </a:r>
            <a:endParaRPr kumimoji="0" lang="en-US"/>
          </a:p>
        </p:txBody>
      </p:sp>
      <p:sp>
        <p:nvSpPr>
          <p:cNvPr id="4" name="3 Marcador de texto"/>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a:t>Haga clic para modificar el estilo de texto del patrón</a:t>
            </a:r>
          </a:p>
        </p:txBody>
      </p:sp>
      <p:sp>
        <p:nvSpPr>
          <p:cNvPr id="5" name="4 Marcador de fecha"/>
          <p:cNvSpPr>
            <a:spLocks noGrp="1"/>
          </p:cNvSpPr>
          <p:nvPr>
            <p:ph type="dt" sz="half" idx="10"/>
          </p:nvPr>
        </p:nvSpPr>
        <p:spPr/>
        <p:txBody>
          <a:bodyPr/>
          <a:lstStyle/>
          <a:p>
            <a:fld id="{B28A8966-D204-4BB1-9DAE-CE3B6911CC6E}" type="datetime1">
              <a:rPr lang="es-MX" smtClean="0"/>
              <a:pPr/>
              <a:t>13/05/2019</a:t>
            </a:fld>
            <a:endParaRPr lang="es-MX" dirty="0"/>
          </a:p>
        </p:txBody>
      </p:sp>
      <p:sp>
        <p:nvSpPr>
          <p:cNvPr id="6" name="5 Marcador de pie de página"/>
          <p:cNvSpPr>
            <a:spLocks noGrp="1"/>
          </p:cNvSpPr>
          <p:nvPr>
            <p:ph type="ftr" sz="quarter" idx="11"/>
          </p:nvPr>
        </p:nvSpPr>
        <p:spPr/>
        <p:txBody>
          <a:bodyPr/>
          <a:lstStyle/>
          <a:p>
            <a:endParaRPr lang="es-MX" dirty="0"/>
          </a:p>
        </p:txBody>
      </p:sp>
      <p:sp>
        <p:nvSpPr>
          <p:cNvPr id="7" name="6 Marcador de número de diapositiva"/>
          <p:cNvSpPr>
            <a:spLocks noGrp="1"/>
          </p:cNvSpPr>
          <p:nvPr>
            <p:ph type="sldNum" sz="quarter" idx="12"/>
          </p:nvPr>
        </p:nvSpPr>
        <p:spPr>
          <a:xfrm>
            <a:off x="8077200" y="6356350"/>
            <a:ext cx="609600" cy="365125"/>
          </a:xfrm>
        </p:spPr>
        <p:txBody>
          <a:bodyPr/>
          <a:lstStyle/>
          <a:p>
            <a:fld id="{E4E3450B-71CB-460A-9D46-A97B4AA2CBBA}" type="slidenum">
              <a:rPr lang="es-MX" smtClean="0"/>
              <a:pPr/>
              <a:t>‹Nº›</a:t>
            </a:fld>
            <a:endParaRPr lang="es-MX" dirty="0"/>
          </a:p>
        </p:txBody>
      </p:sp>
      <p:sp>
        <p:nvSpPr>
          <p:cNvPr id="3" name="2 Marcador de posición de imagen"/>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dirty="0"/>
              <a:t>Haga clic en el icono para agregar una imagen</a:t>
            </a:r>
            <a:endParaRPr kumimoji="0" lang="en-US" dirty="0"/>
          </a:p>
        </p:txBody>
      </p:sp>
      <p:sp>
        <p:nvSpPr>
          <p:cNvPr id="10" name="9 Forma libre"/>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10 Forma libre"/>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Forma libre"/>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7 Forma libre"/>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8 Marcador de título"/>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s-ES"/>
              <a:t>Haga clic para modificar el estilo de título del patrón</a:t>
            </a:r>
            <a:endParaRPr kumimoji="0" lang="en-US"/>
          </a:p>
        </p:txBody>
      </p:sp>
      <p:sp>
        <p:nvSpPr>
          <p:cNvPr id="30" name="29 Marcador de texto"/>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s-ES"/>
              <a:t>Haga clic para modificar el estilo de texto del patrón</a:t>
            </a:r>
          </a:p>
          <a:p>
            <a:pPr lvl="1" eaLnBrk="1" latinLnBrk="0" hangingPunct="1"/>
            <a:r>
              <a:rPr kumimoji="0" lang="es-ES"/>
              <a:t>Segundo nivel</a:t>
            </a:r>
          </a:p>
          <a:p>
            <a:pPr lvl="2" eaLnBrk="1" latinLnBrk="0" hangingPunct="1"/>
            <a:r>
              <a:rPr kumimoji="0" lang="es-ES"/>
              <a:t>Tercer nivel</a:t>
            </a:r>
          </a:p>
          <a:p>
            <a:pPr lvl="3" eaLnBrk="1" latinLnBrk="0" hangingPunct="1"/>
            <a:r>
              <a:rPr kumimoji="0" lang="es-ES"/>
              <a:t>Cuarto nivel</a:t>
            </a:r>
          </a:p>
          <a:p>
            <a:pPr lvl="4" eaLnBrk="1" latinLnBrk="0" hangingPunct="1"/>
            <a:r>
              <a:rPr kumimoji="0" lang="es-ES"/>
              <a:t>Quinto nivel</a:t>
            </a:r>
            <a:endParaRPr kumimoji="0" lang="en-US"/>
          </a:p>
        </p:txBody>
      </p:sp>
      <p:sp>
        <p:nvSpPr>
          <p:cNvPr id="10" name="9 Marcador de fecha"/>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98E2E3EB-C5C3-446A-9F0C-7C7B65CB26BC}" type="datetime1">
              <a:rPr lang="es-MX" smtClean="0"/>
              <a:pPr/>
              <a:t>13/05/2019</a:t>
            </a:fld>
            <a:endParaRPr lang="es-MX" dirty="0"/>
          </a:p>
        </p:txBody>
      </p:sp>
      <p:sp>
        <p:nvSpPr>
          <p:cNvPr id="22" name="21 Marcador de pie de página"/>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MX" dirty="0"/>
          </a:p>
        </p:txBody>
      </p:sp>
      <p:sp>
        <p:nvSpPr>
          <p:cNvPr id="18" name="17 Marcador de número de diapositiva"/>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E4E3450B-71CB-460A-9D46-A97B4AA2CBBA}" type="slidenum">
              <a:rPr lang="es-MX" smtClean="0"/>
              <a:pPr/>
              <a:t>‹Nº›</a:t>
            </a:fld>
            <a:endParaRPr lang="es-MX" dirty="0"/>
          </a:p>
        </p:txBody>
      </p:sp>
      <p:grpSp>
        <p:nvGrpSpPr>
          <p:cNvPr id="2" name="1 Grupo"/>
          <p:cNvGrpSpPr/>
          <p:nvPr/>
        </p:nvGrpSpPr>
        <p:grpSpPr>
          <a:xfrm>
            <a:off x="-19017" y="202408"/>
            <a:ext cx="9180548" cy="649224"/>
            <a:chOff x="-19045" y="216550"/>
            <a:chExt cx="9180548" cy="649224"/>
          </a:xfrm>
        </p:grpSpPr>
        <p:sp>
          <p:nvSpPr>
            <p:cNvPr id="12" name="11 Forma libre"/>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12 Forma libre"/>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image" Target="../media/image3.jpeg" /><Relationship Id="rId1" Type="http://schemas.openxmlformats.org/officeDocument/2006/relationships/slideLayout" Target="../slideLayouts/slideLayout4.xml" /><Relationship Id="rId4" Type="http://schemas.openxmlformats.org/officeDocument/2006/relationships/image" Target="../media/image5.jpeg"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2" Type="http://schemas.openxmlformats.org/officeDocument/2006/relationships/image" Target="../media/image6.jpeg" /><Relationship Id="rId1" Type="http://schemas.openxmlformats.org/officeDocument/2006/relationships/slideLayout" Target="../slideLayouts/slideLayout4.xml" /></Relationships>
</file>

<file path=ppt/slides/_rels/slide26.xml.rels><?xml version="1.0" encoding="UTF-8" standalone="yes"?>
<Relationships xmlns="http://schemas.openxmlformats.org/package/2006/relationships"><Relationship Id="rId3" Type="http://schemas.openxmlformats.org/officeDocument/2006/relationships/image" Target="../media/image8.jpeg" /><Relationship Id="rId2" Type="http://schemas.openxmlformats.org/officeDocument/2006/relationships/image" Target="../media/image7.jpeg" /><Relationship Id="rId1" Type="http://schemas.openxmlformats.org/officeDocument/2006/relationships/slideLayout" Target="../slideLayouts/slideLayout4.xml" /></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3" Type="http://schemas.openxmlformats.org/officeDocument/2006/relationships/image" Target="../media/image10.jpeg" /><Relationship Id="rId2" Type="http://schemas.openxmlformats.org/officeDocument/2006/relationships/image" Target="../media/image9.jpeg" /><Relationship Id="rId1" Type="http://schemas.openxmlformats.org/officeDocument/2006/relationships/slideLayout" Target="../slideLayouts/slideLayout4.xml" /><Relationship Id="rId5" Type="http://schemas.openxmlformats.org/officeDocument/2006/relationships/image" Target="../media/image12.jpeg" /><Relationship Id="rId4" Type="http://schemas.openxmlformats.org/officeDocument/2006/relationships/image" Target="../media/image11.jpeg" /></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Relationship Id="rId3" Type="http://schemas.openxmlformats.org/officeDocument/2006/relationships/image" Target="../media/image14.jpeg" /><Relationship Id="rId2" Type="http://schemas.openxmlformats.org/officeDocument/2006/relationships/image" Target="../media/image13.jpeg" /><Relationship Id="rId1" Type="http://schemas.openxmlformats.org/officeDocument/2006/relationships/slideLayout" Target="../slideLayouts/slideLayout4.xml" /><Relationship Id="rId4" Type="http://schemas.openxmlformats.org/officeDocument/2006/relationships/image" Target="../media/image15.jpeg"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2" Type="http://schemas.openxmlformats.org/officeDocument/2006/relationships/image" Target="../media/image16.jpeg" /><Relationship Id="rId1" Type="http://schemas.openxmlformats.org/officeDocument/2006/relationships/slideLayout" Target="../slideLayouts/slideLayout4.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Relationship Id="rId3" Type="http://schemas.openxmlformats.org/officeDocument/2006/relationships/image" Target="../media/image18.jpeg" /><Relationship Id="rId2" Type="http://schemas.openxmlformats.org/officeDocument/2006/relationships/image" Target="../media/image17.jpeg" /><Relationship Id="rId1" Type="http://schemas.openxmlformats.org/officeDocument/2006/relationships/slideLayout" Target="../slideLayouts/slideLayout4.xml" /><Relationship Id="rId4" Type="http://schemas.openxmlformats.org/officeDocument/2006/relationships/image" Target="../media/image19.jpeg" /></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2.xml.rels><?xml version="1.0" encoding="UTF-8" standalone="yes"?>
<Relationships xmlns="http://schemas.openxmlformats.org/package/2006/relationships"><Relationship Id="rId3" Type="http://schemas.openxmlformats.org/officeDocument/2006/relationships/image" Target="../media/image21.jpeg" /><Relationship Id="rId2" Type="http://schemas.openxmlformats.org/officeDocument/2006/relationships/image" Target="../media/image20.jpeg" /><Relationship Id="rId1" Type="http://schemas.openxmlformats.org/officeDocument/2006/relationships/slideLayout" Target="../slideLayouts/slideLayout4.xml" /><Relationship Id="rId5" Type="http://schemas.openxmlformats.org/officeDocument/2006/relationships/image" Target="../media/image23.jpeg" /><Relationship Id="rId4" Type="http://schemas.openxmlformats.org/officeDocument/2006/relationships/image" Target="../media/image22.jpeg" /></Relationships>
</file>

<file path=ppt/slides/_rels/slide43.xml.rels><?xml version="1.0" encoding="UTF-8" standalone="yes"?>
<Relationships xmlns="http://schemas.openxmlformats.org/package/2006/relationships"><Relationship Id="rId3" Type="http://schemas.openxmlformats.org/officeDocument/2006/relationships/image" Target="../media/image25.jpeg" /><Relationship Id="rId2" Type="http://schemas.openxmlformats.org/officeDocument/2006/relationships/image" Target="../media/image24.jpeg" /><Relationship Id="rId1" Type="http://schemas.openxmlformats.org/officeDocument/2006/relationships/slideLayout" Target="../slideLayouts/slideLayout4.xml" /><Relationship Id="rId5" Type="http://schemas.openxmlformats.org/officeDocument/2006/relationships/image" Target="../media/image27.jpeg" /><Relationship Id="rId4" Type="http://schemas.openxmlformats.org/officeDocument/2006/relationships/image" Target="../media/image26.jpeg" /></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5.xml.rels><?xml version="1.0" encoding="UTF-8" standalone="yes"?>
<Relationships xmlns="http://schemas.openxmlformats.org/package/2006/relationships"><Relationship Id="rId3" Type="http://schemas.openxmlformats.org/officeDocument/2006/relationships/image" Target="../media/image29.jpeg" /><Relationship Id="rId2" Type="http://schemas.openxmlformats.org/officeDocument/2006/relationships/image" Target="../media/image28.jpeg" /><Relationship Id="rId1" Type="http://schemas.openxmlformats.org/officeDocument/2006/relationships/slideLayout" Target="../slideLayouts/slideLayout4.xml" /><Relationship Id="rId5" Type="http://schemas.openxmlformats.org/officeDocument/2006/relationships/image" Target="../media/image31.jpeg" /><Relationship Id="rId4" Type="http://schemas.openxmlformats.org/officeDocument/2006/relationships/image" Target="../media/image30.jpeg" /></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4.xml.rels><?xml version="1.0" encoding="UTF-8" standalone="yes"?>
<Relationships xmlns="http://schemas.openxmlformats.org/package/2006/relationships"><Relationship Id="rId2" Type="http://schemas.openxmlformats.org/officeDocument/2006/relationships/image" Target="../media/image32.jpeg" /><Relationship Id="rId1" Type="http://schemas.openxmlformats.org/officeDocument/2006/relationships/slideLayout" Target="../slideLayouts/slideLayout4.xml" /></Relationships>
</file>

<file path=ppt/slides/_rels/slide55.xml.rels><?xml version="1.0" encoding="UTF-8" standalone="yes"?>
<Relationships xmlns="http://schemas.openxmlformats.org/package/2006/relationships"><Relationship Id="rId3" Type="http://schemas.openxmlformats.org/officeDocument/2006/relationships/image" Target="../media/image34.jpeg" /><Relationship Id="rId2" Type="http://schemas.openxmlformats.org/officeDocument/2006/relationships/image" Target="../media/image33.jpeg" /><Relationship Id="rId1" Type="http://schemas.openxmlformats.org/officeDocument/2006/relationships/slideLayout" Target="../slideLayouts/slideLayout4.xml" /><Relationship Id="rId6" Type="http://schemas.openxmlformats.org/officeDocument/2006/relationships/image" Target="../media/image37.jpeg" /><Relationship Id="rId5" Type="http://schemas.openxmlformats.org/officeDocument/2006/relationships/image" Target="../media/image36.jpeg" /><Relationship Id="rId4" Type="http://schemas.openxmlformats.org/officeDocument/2006/relationships/image" Target="../media/image35.jpeg" /></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7.xml.rels><?xml version="1.0" encoding="UTF-8" standalone="yes"?>
<Relationships xmlns="http://schemas.openxmlformats.org/package/2006/relationships"><Relationship Id="rId3" Type="http://schemas.openxmlformats.org/officeDocument/2006/relationships/image" Target="../media/image39.jpeg" /><Relationship Id="rId7" Type="http://schemas.openxmlformats.org/officeDocument/2006/relationships/image" Target="../media/image43.jpeg" /><Relationship Id="rId2" Type="http://schemas.openxmlformats.org/officeDocument/2006/relationships/image" Target="../media/image38.jpeg" /><Relationship Id="rId1" Type="http://schemas.openxmlformats.org/officeDocument/2006/relationships/slideLayout" Target="../slideLayouts/slideLayout4.xml" /><Relationship Id="rId6" Type="http://schemas.openxmlformats.org/officeDocument/2006/relationships/image" Target="../media/image42.jpeg" /><Relationship Id="rId5" Type="http://schemas.openxmlformats.org/officeDocument/2006/relationships/image" Target="../media/image41.jpeg" /><Relationship Id="rId4" Type="http://schemas.openxmlformats.org/officeDocument/2006/relationships/image" Target="../media/image40.jpeg" /></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9.xml.rels><?xml version="1.0" encoding="UTF-8" standalone="yes"?>
<Relationships xmlns="http://schemas.openxmlformats.org/package/2006/relationships"><Relationship Id="rId3" Type="http://schemas.openxmlformats.org/officeDocument/2006/relationships/image" Target="../media/image45.jpeg" /><Relationship Id="rId2" Type="http://schemas.openxmlformats.org/officeDocument/2006/relationships/image" Target="../media/image44.jpeg" /><Relationship Id="rId1" Type="http://schemas.openxmlformats.org/officeDocument/2006/relationships/slideLayout" Target="../slideLayouts/slideLayout4.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8.xml.rels><?xml version="1.0" encoding="UTF-8" standalone="yes"?>
<Relationships xmlns="http://schemas.openxmlformats.org/package/2006/relationships"><Relationship Id="rId2" Type="http://schemas.openxmlformats.org/officeDocument/2006/relationships/image" Target="../media/image46.jpeg" /><Relationship Id="rId1" Type="http://schemas.openxmlformats.org/officeDocument/2006/relationships/slideLayout" Target="../slideLayouts/slideLayout4.xml" /></Relationships>
</file>

<file path=ppt/slides/_rels/slide69.xml.rels><?xml version="1.0" encoding="UTF-8" standalone="yes"?>
<Relationships xmlns="http://schemas.openxmlformats.org/package/2006/relationships"><Relationship Id="rId3" Type="http://schemas.openxmlformats.org/officeDocument/2006/relationships/image" Target="../media/image48.jpeg" /><Relationship Id="rId2" Type="http://schemas.openxmlformats.org/officeDocument/2006/relationships/image" Target="../media/image47.jpeg" /><Relationship Id="rId1" Type="http://schemas.openxmlformats.org/officeDocument/2006/relationships/slideLayout" Target="../slideLayouts/slideLayout4.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1.xml.rels><?xml version="1.0" encoding="UTF-8" standalone="yes"?>
<Relationships xmlns="http://schemas.openxmlformats.org/package/2006/relationships"><Relationship Id="rId3" Type="http://schemas.openxmlformats.org/officeDocument/2006/relationships/image" Target="../media/image50.jpeg" /><Relationship Id="rId2" Type="http://schemas.openxmlformats.org/officeDocument/2006/relationships/image" Target="../media/image49.jpeg" /><Relationship Id="rId1" Type="http://schemas.openxmlformats.org/officeDocument/2006/relationships/slideLayout" Target="../slideLayouts/slideLayout4.xml" /><Relationship Id="rId6" Type="http://schemas.openxmlformats.org/officeDocument/2006/relationships/image" Target="../media/image53.jpeg" /><Relationship Id="rId5" Type="http://schemas.openxmlformats.org/officeDocument/2006/relationships/image" Target="../media/image52.jpeg" /><Relationship Id="rId4" Type="http://schemas.openxmlformats.org/officeDocument/2006/relationships/image" Target="../media/image51.jpeg" /></Relationships>
</file>

<file path=ppt/slides/_rels/slide72.xml.rels><?xml version="1.0" encoding="UTF-8" standalone="yes"?>
<Relationships xmlns="http://schemas.openxmlformats.org/package/2006/relationships"><Relationship Id="rId3" Type="http://schemas.openxmlformats.org/officeDocument/2006/relationships/image" Target="../media/image55.jpeg" /><Relationship Id="rId7" Type="http://schemas.openxmlformats.org/officeDocument/2006/relationships/image" Target="../media/image59.jpeg" /><Relationship Id="rId2" Type="http://schemas.openxmlformats.org/officeDocument/2006/relationships/image" Target="../media/image54.jpeg" /><Relationship Id="rId1" Type="http://schemas.openxmlformats.org/officeDocument/2006/relationships/slideLayout" Target="../slideLayouts/slideLayout4.xml" /><Relationship Id="rId6" Type="http://schemas.openxmlformats.org/officeDocument/2006/relationships/image" Target="../media/image58.jpeg" /><Relationship Id="rId5" Type="http://schemas.openxmlformats.org/officeDocument/2006/relationships/image" Target="../media/image57.jpeg" /><Relationship Id="rId4" Type="http://schemas.openxmlformats.org/officeDocument/2006/relationships/image" Target="../media/image56.jpeg" /></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4.xml.rels><?xml version="1.0" encoding="UTF-8" standalone="yes"?>
<Relationships xmlns="http://schemas.openxmlformats.org/package/2006/relationships"><Relationship Id="rId3" Type="http://schemas.openxmlformats.org/officeDocument/2006/relationships/image" Target="../media/image61.jpeg" /><Relationship Id="rId2" Type="http://schemas.openxmlformats.org/officeDocument/2006/relationships/image" Target="../media/image60.jpeg" /><Relationship Id="rId1" Type="http://schemas.openxmlformats.org/officeDocument/2006/relationships/slideLayout" Target="../slideLayouts/slideLayout4.xml" /></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Relationship Id="rId2" Type="http://schemas.openxmlformats.org/officeDocument/2006/relationships/image" Target="../media/image62.jpeg" /><Relationship Id="rId1" Type="http://schemas.openxmlformats.org/officeDocument/2006/relationships/slideLayout" Target="../slideLayouts/slideLayout2.xml" /></Relationships>
</file>

<file path=ppt/slides/_rels/slide81.xml.rels><?xml version="1.0" encoding="UTF-8" standalone="yes"?>
<Relationships xmlns="http://schemas.openxmlformats.org/package/2006/relationships"><Relationship Id="rId3" Type="http://schemas.openxmlformats.org/officeDocument/2006/relationships/image" Target="../media/image64.jpeg" /><Relationship Id="rId2" Type="http://schemas.openxmlformats.org/officeDocument/2006/relationships/image" Target="../media/image63.jpeg" /><Relationship Id="rId1" Type="http://schemas.openxmlformats.org/officeDocument/2006/relationships/slideLayout" Target="../slideLayouts/slideLayout2.xml" /><Relationship Id="rId6" Type="http://schemas.openxmlformats.org/officeDocument/2006/relationships/image" Target="../media/image67.jpeg" /><Relationship Id="rId5" Type="http://schemas.openxmlformats.org/officeDocument/2006/relationships/image" Target="../media/image66.jpeg" /><Relationship Id="rId4" Type="http://schemas.openxmlformats.org/officeDocument/2006/relationships/image" Target="../media/image65.jpeg" /></Relationships>
</file>

<file path=ppt/slides/_rels/slide82.xml.rels><?xml version="1.0" encoding="UTF-8" standalone="yes"?>
<Relationships xmlns="http://schemas.openxmlformats.org/package/2006/relationships"><Relationship Id="rId2" Type="http://schemas.openxmlformats.org/officeDocument/2006/relationships/image" Target="../media/image68.jpeg" /><Relationship Id="rId1" Type="http://schemas.openxmlformats.org/officeDocument/2006/relationships/slideLayout" Target="../slideLayouts/slideLayout2.xml" /></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Imagen 1"/>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2699792" y="404664"/>
            <a:ext cx="3528392" cy="2304256"/>
          </a:xfrm>
          <a:prstGeom prst="ellipse">
            <a:avLst/>
          </a:prstGeom>
          <a:ln w="63500" cap="rnd">
            <a:solidFill>
              <a:schemeClr val="tx2">
                <a:lumMod val="2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style>
          <a:lnRef idx="0">
            <a:schemeClr val="accent2"/>
          </a:lnRef>
          <a:fillRef idx="3">
            <a:schemeClr val="accent2"/>
          </a:fillRef>
          <a:effectRef idx="3">
            <a:schemeClr val="accent2"/>
          </a:effectRef>
          <a:fontRef idx="minor">
            <a:schemeClr val="lt1"/>
          </a:fontRef>
        </p:style>
      </p:pic>
      <p:sp>
        <p:nvSpPr>
          <p:cNvPr id="2" name="1 Título"/>
          <p:cNvSpPr>
            <a:spLocks noGrp="1"/>
          </p:cNvSpPr>
          <p:nvPr>
            <p:ph type="ctrTitle"/>
          </p:nvPr>
        </p:nvSpPr>
        <p:spPr>
          <a:xfrm>
            <a:off x="683568" y="3140968"/>
            <a:ext cx="7851648" cy="2836912"/>
          </a:xfrm>
          <a:effectLst>
            <a:glow rad="101600">
              <a:schemeClr val="accent4">
                <a:satMod val="175000"/>
                <a:alpha val="40000"/>
              </a:schemeClr>
            </a:glow>
          </a:effectLst>
        </p:spPr>
        <p:txBody>
          <a:bodyPr>
            <a:normAutofit fontScale="90000"/>
          </a:bodyPr>
          <a:lstStyle/>
          <a:p>
            <a:pPr algn="ctr"/>
            <a:r>
              <a:rPr lang="es-MX" dirty="0">
                <a:solidFill>
                  <a:schemeClr val="tx1"/>
                </a:solidFill>
              </a:rPr>
              <a:t>escuela benjamín franklin s. c.</a:t>
            </a:r>
            <a:br>
              <a:rPr lang="es-MX" sz="5300" dirty="0">
                <a:solidFill>
                  <a:schemeClr val="tx1"/>
                </a:solidFill>
              </a:rPr>
            </a:br>
            <a:r>
              <a:rPr lang="es-MX" sz="4400" dirty="0">
                <a:solidFill>
                  <a:schemeClr val="tx1"/>
                </a:solidFill>
              </a:rPr>
              <a:t>CLAVE 1196</a:t>
            </a:r>
            <a:br>
              <a:rPr lang="es-MX" sz="5300" dirty="0">
                <a:solidFill>
                  <a:schemeClr val="tx1"/>
                </a:solidFill>
              </a:rPr>
            </a:br>
            <a:r>
              <a:rPr lang="es-MX" sz="4000" dirty="0">
                <a:solidFill>
                  <a:schemeClr val="tx1"/>
                </a:solidFill>
              </a:rPr>
              <a:t> EQUIPO 9 </a:t>
            </a:r>
            <a:br>
              <a:rPr lang="es-MX" sz="4000" dirty="0">
                <a:solidFill>
                  <a:schemeClr val="accent1">
                    <a:lumMod val="50000"/>
                  </a:schemeClr>
                </a:solidFill>
              </a:rPr>
            </a:br>
            <a:r>
              <a:rPr lang="es-MX" sz="4000" dirty="0">
                <a:solidFill>
                  <a:schemeClr val="bg2">
                    <a:lumMod val="50000"/>
                  </a:schemeClr>
                </a:solidFill>
              </a:rPr>
              <a:t>sexto año de preparatoria</a:t>
            </a:r>
          </a:p>
        </p:txBody>
      </p:sp>
      <p:sp>
        <p:nvSpPr>
          <p:cNvPr id="8" name="7 Marcador de número de diapositiva"/>
          <p:cNvSpPr>
            <a:spLocks noGrp="1"/>
          </p:cNvSpPr>
          <p:nvPr>
            <p:ph type="sldNum" sz="quarter" idx="12"/>
          </p:nvPr>
        </p:nvSpPr>
        <p:spPr/>
        <p:txBody>
          <a:bodyPr/>
          <a:lstStyle/>
          <a:p>
            <a:fld id="{E4E3450B-71CB-460A-9D46-A97B4AA2CBBA}" type="slidenum">
              <a:rPr lang="es-MX" smtClean="0"/>
              <a:pPr/>
              <a:t>1</a:t>
            </a:fld>
            <a:endParaRPr lang="es-MX"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76672"/>
            <a:ext cx="8229600" cy="1008112"/>
          </a:xfrm>
        </p:spPr>
        <p:txBody>
          <a:bodyPr>
            <a:noAutofit/>
          </a:bodyPr>
          <a:lstStyle/>
          <a:p>
            <a:pPr algn="ctr"/>
            <a:r>
              <a:rPr lang="es-MX" sz="2800" b="1" dirty="0"/>
              <a:t>8.1 </a:t>
            </a:r>
            <a:br>
              <a:rPr lang="es-MX" sz="2800" b="1" dirty="0"/>
            </a:br>
            <a:endParaRPr lang="es-MX" sz="2800" b="1" dirty="0"/>
          </a:p>
        </p:txBody>
      </p:sp>
      <p:sp>
        <p:nvSpPr>
          <p:cNvPr id="3" name="2 Marcador de contenido"/>
          <p:cNvSpPr>
            <a:spLocks noGrp="1"/>
          </p:cNvSpPr>
          <p:nvPr>
            <p:ph idx="1"/>
          </p:nvPr>
        </p:nvSpPr>
        <p:spPr>
          <a:xfrm>
            <a:off x="457200" y="1628800"/>
            <a:ext cx="8229600" cy="4695800"/>
          </a:xfrm>
        </p:spPr>
        <p:txBody>
          <a:bodyPr>
            <a:normAutofit fontScale="85000" lnSpcReduction="20000"/>
          </a:bodyPr>
          <a:lstStyle/>
          <a:p>
            <a:pPr>
              <a:buNone/>
            </a:pPr>
            <a:r>
              <a:rPr lang="es-MX" b="1" dirty="0"/>
              <a:t>a. NOMBRE DE LA ACTIVIDAD: </a:t>
            </a:r>
          </a:p>
          <a:p>
            <a:pPr>
              <a:buNone/>
            </a:pPr>
            <a:r>
              <a:rPr lang="es-MX" dirty="0"/>
              <a:t>	“LOS MARGINADOS”: LA IMPORTANCIA DE CONOCER Y ATENDER A LOS SECTORES VULNERABLES EN NUESTRO PAIS.</a:t>
            </a:r>
          </a:p>
          <a:p>
            <a:pPr>
              <a:buNone/>
            </a:pPr>
            <a:r>
              <a:rPr lang="es-MX" b="1" dirty="0"/>
              <a:t>b. OBJETIVO: </a:t>
            </a:r>
          </a:p>
          <a:p>
            <a:pPr>
              <a:buNone/>
            </a:pPr>
            <a:r>
              <a:rPr lang="es-MX" dirty="0"/>
              <a:t>	VISUALIZAR LA PROBLEMÁTICA DE LOS SECTORES VULNERABLES EN MEXICO EN LA ACTUALIDAD, PARA DAR INICIO AL PROYECTO DE INVESTIGACION INTERDISCIPLINARIO, ASI COMO PLANTEAR LOS  LINEAMIENTOS QUE DEBEN CUBRIR LOS ALUMNOS DURANTE EL PROCESO Y TERMINO DEL MISMO.</a:t>
            </a:r>
          </a:p>
          <a:p>
            <a:pPr>
              <a:buNone/>
            </a:pPr>
            <a:r>
              <a:rPr lang="es-MX" b="1" dirty="0"/>
              <a:t>c. GRADO</a:t>
            </a:r>
            <a:r>
              <a:rPr lang="es-MX" dirty="0"/>
              <a:t>: </a:t>
            </a:r>
          </a:p>
          <a:p>
            <a:pPr>
              <a:buNone/>
            </a:pPr>
            <a:r>
              <a:rPr lang="es-MX" dirty="0"/>
              <a:t>	SEXTO DE PREPARATORIA.</a:t>
            </a:r>
          </a:p>
          <a:p>
            <a:pPr>
              <a:buNone/>
            </a:pPr>
            <a:r>
              <a:rPr lang="es-MX" b="1" dirty="0"/>
              <a:t>d. FECHA EN QUE SE LLEVO A CABO LA ACTIVIDAD: </a:t>
            </a:r>
          </a:p>
          <a:p>
            <a:pPr>
              <a:buNone/>
            </a:pPr>
            <a:r>
              <a:rPr lang="es-MX" b="1" dirty="0"/>
              <a:t>	</a:t>
            </a:r>
            <a:r>
              <a:rPr lang="es-MX" dirty="0"/>
              <a:t>26 DE OCTUBRE DE 2018. </a:t>
            </a:r>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10</a:t>
            </a:fld>
            <a:endParaRPr lang="es-MX"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24744"/>
            <a:ext cx="8229600" cy="5112568"/>
          </a:xfrm>
        </p:spPr>
        <p:txBody>
          <a:bodyPr>
            <a:normAutofit fontScale="25000" lnSpcReduction="20000"/>
          </a:bodyPr>
          <a:lstStyle/>
          <a:p>
            <a:pPr>
              <a:buNone/>
            </a:pPr>
            <a:endParaRPr lang="es-MX" sz="4400" dirty="0"/>
          </a:p>
          <a:p>
            <a:pPr>
              <a:buNone/>
            </a:pPr>
            <a:r>
              <a:rPr lang="es-MX" sz="8000" b="1" dirty="0"/>
              <a:t>e. ASIGNATURAS PARTICIPANTES:</a:t>
            </a:r>
          </a:p>
          <a:p>
            <a:pPr>
              <a:buNone/>
            </a:pPr>
            <a:endParaRPr lang="es-MX" sz="4400" dirty="0"/>
          </a:p>
          <a:p>
            <a:pPr marL="514350" indent="-514350">
              <a:buNone/>
            </a:pPr>
            <a:r>
              <a:rPr lang="es-MX" sz="4800" dirty="0"/>
              <a:t>1) INTRODUCCION AL ESTUDIO DE LAS CIENCIAS SOCIALES Y ECONOMICAS.</a:t>
            </a:r>
          </a:p>
          <a:p>
            <a:pPr marL="514350" indent="-514350">
              <a:buNone/>
            </a:pPr>
            <a:r>
              <a:rPr lang="es-MX" sz="4800" dirty="0"/>
              <a:t>TEMAS O CONCEPTOS: ECONOMIA,  NECESIDADES, SECTORES VULNERABLES, MARGINACION, PROGRAMAS SOCIALES.</a:t>
            </a:r>
          </a:p>
          <a:p>
            <a:pPr marL="514350" indent="-514350">
              <a:buNone/>
            </a:pPr>
            <a:r>
              <a:rPr lang="es-MX" sz="4800" dirty="0"/>
              <a:t>2) GEOGRAFIA ECONOMICA.</a:t>
            </a:r>
          </a:p>
          <a:p>
            <a:pPr marL="514350" indent="-514350">
              <a:buNone/>
            </a:pPr>
            <a:r>
              <a:rPr lang="es-MX" sz="4800" dirty="0"/>
              <a:t>TEMAS O CONCEPTOS:  ZONAS MARGINADAS,  SECTORES ECONOMICOS, POBREZA, DESARROLLO, SUBDEESARROLLO.</a:t>
            </a:r>
          </a:p>
          <a:p>
            <a:pPr>
              <a:buNone/>
            </a:pPr>
            <a:endParaRPr lang="es-MX" sz="4400" dirty="0"/>
          </a:p>
          <a:p>
            <a:pPr>
              <a:buNone/>
            </a:pPr>
            <a:r>
              <a:rPr lang="es-MX" sz="8000" b="1" dirty="0"/>
              <a:t>f. FUENTES DE APOYO:</a:t>
            </a:r>
          </a:p>
          <a:p>
            <a:pPr>
              <a:buNone/>
            </a:pPr>
            <a:endParaRPr lang="es-MX" sz="4400" b="1" dirty="0"/>
          </a:p>
          <a:p>
            <a:pPr>
              <a:buNone/>
            </a:pPr>
            <a:r>
              <a:rPr lang="es-MX" sz="4800" b="1" dirty="0"/>
              <a:t>BIBLIOGRAFIA:</a:t>
            </a:r>
          </a:p>
          <a:p>
            <a:pPr>
              <a:buNone/>
            </a:pPr>
            <a:r>
              <a:rPr lang="es-MX" sz="4800" dirty="0"/>
              <a:t>1.- ANDA GUTIERREZ, CUAUHTEMOC. INTRODUCCION A LAS CIENCIAS SOCIALES. ED. LIMUSA. MEXICO 2018.</a:t>
            </a:r>
          </a:p>
          <a:p>
            <a:pPr>
              <a:buNone/>
            </a:pPr>
            <a:r>
              <a:rPr lang="es-MX" sz="4800" dirty="0"/>
              <a:t>2.- </a:t>
            </a:r>
            <a:r>
              <a:rPr lang="es-ES" sz="4800" dirty="0"/>
              <a:t>RODRIGUEZ GARCIA, MAURO. INTRODUCCION A LAS CIENCIAS SOCIALES Y ECONOMICAS. MAC GRAW HILL. MEXICO 2018</a:t>
            </a:r>
          </a:p>
          <a:p>
            <a:pPr>
              <a:buNone/>
            </a:pPr>
            <a:r>
              <a:rPr lang="es-ES" sz="4800" dirty="0"/>
              <a:t>3.- GOMEZ GRANILLO, MOISES. TEORIA ECONOMICA. ED. ESFINGE. MEXICO 2016.</a:t>
            </a:r>
          </a:p>
          <a:p>
            <a:pPr>
              <a:buNone/>
            </a:pPr>
            <a:r>
              <a:rPr lang="es-ES" sz="4800" dirty="0"/>
              <a:t>4.- D´ENTREMONT, A. GEOGRAFIA ECONOMICA. MADRID: CATEDRA.</a:t>
            </a:r>
          </a:p>
          <a:p>
            <a:pPr>
              <a:buNone/>
            </a:pPr>
            <a:r>
              <a:rPr lang="es-ES" sz="4800" dirty="0"/>
              <a:t>5.- AZCARATE, B. GRANDES ESPACIOS GEOGRAFICOS. EL MUNDO DESARROLLADO. MADRID.</a:t>
            </a:r>
          </a:p>
          <a:p>
            <a:pPr>
              <a:buNone/>
            </a:pPr>
            <a:r>
              <a:rPr lang="es-ES" sz="4800" dirty="0"/>
              <a:t>6.- AZCARATE, B. GRANDES ESPACIOS GEOGRAFICOS. EL MUNDO SUBDESARROLLO Y PAISES EMERGENTES. MADRID.</a:t>
            </a:r>
          </a:p>
          <a:p>
            <a:pPr>
              <a:buNone/>
            </a:pPr>
            <a:endParaRPr lang="es-ES" sz="4800" dirty="0"/>
          </a:p>
          <a:p>
            <a:pPr>
              <a:buNone/>
            </a:pPr>
            <a:r>
              <a:rPr lang="es-ES" sz="4800" b="1" dirty="0"/>
              <a:t>PAGINAS WEB:</a:t>
            </a:r>
          </a:p>
          <a:p>
            <a:pPr>
              <a:buNone/>
            </a:pPr>
            <a:r>
              <a:rPr lang="es-ES" sz="4800" dirty="0"/>
              <a:t>1.- SEDESOL</a:t>
            </a:r>
          </a:p>
          <a:p>
            <a:pPr>
              <a:buNone/>
            </a:pPr>
            <a:r>
              <a:rPr lang="es-ES" sz="4800" dirty="0"/>
              <a:t>2.- CONEVAL</a:t>
            </a:r>
          </a:p>
          <a:p>
            <a:pPr>
              <a:buNone/>
            </a:pPr>
            <a:r>
              <a:rPr lang="es-ES" sz="4800" dirty="0"/>
              <a:t>3.- INEGI</a:t>
            </a:r>
          </a:p>
          <a:p>
            <a:pPr>
              <a:buNone/>
            </a:pPr>
            <a:r>
              <a:rPr lang="es-ES" sz="4800" dirty="0"/>
              <a:t>4.- OCDE</a:t>
            </a:r>
          </a:p>
          <a:p>
            <a:pPr>
              <a:buNone/>
            </a:pPr>
            <a:endParaRPr lang="es-ES" dirty="0"/>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11</a:t>
            </a:fld>
            <a:endParaRPr lang="es-MX" dirty="0"/>
          </a:p>
        </p:txBody>
      </p:sp>
      <p:sp>
        <p:nvSpPr>
          <p:cNvPr id="9" name="1 Título"/>
          <p:cNvSpPr>
            <a:spLocks noGrp="1"/>
          </p:cNvSpPr>
          <p:nvPr>
            <p:ph type="title"/>
          </p:nvPr>
        </p:nvSpPr>
        <p:spPr>
          <a:xfrm>
            <a:off x="457200" y="476672"/>
            <a:ext cx="8229600" cy="864096"/>
          </a:xfrm>
        </p:spPr>
        <p:txBody>
          <a:bodyPr>
            <a:noAutofit/>
          </a:bodyPr>
          <a:lstStyle/>
          <a:p>
            <a:pPr algn="ctr"/>
            <a:br>
              <a:rPr lang="es-MX" sz="2800" b="1" dirty="0"/>
            </a:br>
            <a:br>
              <a:rPr lang="es-MX" sz="2800" b="1" dirty="0"/>
            </a:br>
            <a:br>
              <a:rPr lang="es-MX" sz="2800" b="1" dirty="0"/>
            </a:br>
            <a:br>
              <a:rPr lang="es-MX" sz="2800" b="1" dirty="0"/>
            </a:br>
            <a:br>
              <a:rPr lang="es-MX" sz="2800" b="1" dirty="0"/>
            </a:br>
            <a:br>
              <a:rPr lang="es-MX" sz="2800" b="1" dirty="0"/>
            </a:br>
            <a:r>
              <a:rPr lang="es-MX" sz="2800" b="1" dirty="0"/>
              <a:t>8.2 </a:t>
            </a:r>
            <a:br>
              <a:rPr lang="es-MX" sz="2800" b="1" dirty="0"/>
            </a:br>
            <a:endParaRPr lang="es-MX" sz="2800" b="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24744"/>
            <a:ext cx="8229600" cy="5112568"/>
          </a:xfrm>
        </p:spPr>
        <p:txBody>
          <a:bodyPr>
            <a:normAutofit/>
          </a:bodyPr>
          <a:lstStyle/>
          <a:p>
            <a:pPr>
              <a:buNone/>
            </a:pPr>
            <a:endParaRPr lang="es-MX" dirty="0"/>
          </a:p>
          <a:p>
            <a:pPr>
              <a:buNone/>
            </a:pPr>
            <a:r>
              <a:rPr lang="es-MX" b="1" dirty="0"/>
              <a:t>g. JUSTIFICACION DE LA ACTIVIDAD:</a:t>
            </a:r>
          </a:p>
          <a:p>
            <a:pPr>
              <a:buNone/>
            </a:pPr>
            <a:endParaRPr lang="es-MX" b="1" dirty="0"/>
          </a:p>
          <a:p>
            <a:pPr algn="just">
              <a:buNone/>
            </a:pPr>
            <a:r>
              <a:rPr lang="es-MX" dirty="0"/>
              <a:t>	QUE LOS ALUMNOS CONOZCAN EL PROYECTO INTERDISCIPLINARIO, INTEGREN SUS EQUIPOS DE TRABAJO, SE LES ORIENTE EN LA INVESTIGACION Y PRESENTACION DE RESULTADOS, ASI COMO EN LA RETROALIMENTACION DE LA EVALUACION DEL PRODUCTO FINAL (PROGRAMA SOCIAL Y SOCIODRAMA).</a:t>
            </a:r>
          </a:p>
          <a:p>
            <a:pPr>
              <a:buNone/>
            </a:pPr>
            <a:endParaRPr lang="es-MX" dirty="0"/>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12</a:t>
            </a:fld>
            <a:endParaRPr lang="es-MX" dirty="0"/>
          </a:p>
        </p:txBody>
      </p:sp>
      <p:sp>
        <p:nvSpPr>
          <p:cNvPr id="9" name="1 Título"/>
          <p:cNvSpPr>
            <a:spLocks noGrp="1"/>
          </p:cNvSpPr>
          <p:nvPr>
            <p:ph type="title"/>
          </p:nvPr>
        </p:nvSpPr>
        <p:spPr>
          <a:xfrm>
            <a:off x="457200" y="476672"/>
            <a:ext cx="8229600" cy="864096"/>
          </a:xfrm>
        </p:spPr>
        <p:txBody>
          <a:bodyPr>
            <a:noAutofit/>
          </a:bodyPr>
          <a:lstStyle/>
          <a:p>
            <a:pPr algn="ctr"/>
            <a:br>
              <a:rPr lang="es-MX" sz="2800" b="1" dirty="0"/>
            </a:br>
            <a:br>
              <a:rPr lang="es-MX" sz="2800" b="1" dirty="0"/>
            </a:br>
            <a:br>
              <a:rPr lang="es-MX" sz="2800" b="1" dirty="0"/>
            </a:br>
            <a:br>
              <a:rPr lang="es-MX" sz="2800" b="1" dirty="0"/>
            </a:br>
            <a:br>
              <a:rPr lang="es-MX" sz="2800" b="1" dirty="0"/>
            </a:br>
            <a:br>
              <a:rPr lang="es-MX" sz="2800" b="1" dirty="0"/>
            </a:br>
            <a:r>
              <a:rPr lang="es-MX" sz="2800" b="1" dirty="0"/>
              <a:t>8.3 </a:t>
            </a:r>
            <a:br>
              <a:rPr lang="es-MX" sz="2800" b="1" dirty="0"/>
            </a:br>
            <a:endParaRPr lang="es-MX" sz="2800"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24744"/>
            <a:ext cx="8229600" cy="5112568"/>
          </a:xfrm>
        </p:spPr>
        <p:txBody>
          <a:bodyPr>
            <a:normAutofit lnSpcReduction="10000"/>
          </a:bodyPr>
          <a:lstStyle/>
          <a:p>
            <a:pPr>
              <a:buNone/>
            </a:pPr>
            <a:endParaRPr lang="es-MX" dirty="0"/>
          </a:p>
          <a:p>
            <a:pPr>
              <a:buNone/>
            </a:pPr>
            <a:r>
              <a:rPr lang="es-MX" b="1" dirty="0"/>
              <a:t>h. DESCRIPCION DE APERTURA DE LA ACTIVIDAD:</a:t>
            </a:r>
          </a:p>
          <a:p>
            <a:pPr marL="514350" indent="-514350" algn="just">
              <a:buAutoNum type="arabicParenR"/>
            </a:pPr>
            <a:r>
              <a:rPr lang="es-MX" dirty="0"/>
              <a:t>SE LES CITO A LOS ALUMNOS AL FINAL DEL HORARIO ESCOLAR, EN EL SALON DE CLASES, DONDE ESTUVIERON PRESENTES LAS PROFESORAS INVOLUCRADAS EN EL PROYECTO INTERDISCIPLINARIO.</a:t>
            </a:r>
          </a:p>
          <a:p>
            <a:pPr marL="514350" indent="-514350" algn="just">
              <a:buAutoNum type="arabicParenR"/>
            </a:pPr>
            <a:r>
              <a:rPr lang="es-MX" dirty="0"/>
              <a:t>SE COLOCARON EN EL PIZARRON DOS LAMINAS CON LOS DATOS MAS IMPORTANTES DEL PROYECTO CITADO: NOMBRE DEL PROYECTO, ACTIVIDADES A REALIZAR, FECHAS DE INICIO Y TERMINO, ASI COMO OBJETIVOS GENERALES Y ESPECIFICOS.</a:t>
            </a:r>
          </a:p>
          <a:p>
            <a:pPr marL="514350" indent="-514350" algn="just">
              <a:buAutoNum type="arabicParenR"/>
            </a:pPr>
            <a:endParaRPr lang="es-MX" dirty="0"/>
          </a:p>
          <a:p>
            <a:pPr>
              <a:buNone/>
            </a:pPr>
            <a:endParaRPr lang="es-MX" dirty="0"/>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13</a:t>
            </a:fld>
            <a:endParaRPr lang="es-MX" dirty="0"/>
          </a:p>
        </p:txBody>
      </p:sp>
      <p:sp>
        <p:nvSpPr>
          <p:cNvPr id="9" name="1 Título"/>
          <p:cNvSpPr>
            <a:spLocks noGrp="1"/>
          </p:cNvSpPr>
          <p:nvPr>
            <p:ph type="title"/>
          </p:nvPr>
        </p:nvSpPr>
        <p:spPr>
          <a:xfrm>
            <a:off x="457200" y="476672"/>
            <a:ext cx="8229600" cy="864096"/>
          </a:xfrm>
        </p:spPr>
        <p:txBody>
          <a:bodyPr>
            <a:noAutofit/>
          </a:bodyPr>
          <a:lstStyle/>
          <a:p>
            <a:pPr algn="ctr"/>
            <a:br>
              <a:rPr lang="es-MX" sz="2800" b="1" dirty="0"/>
            </a:br>
            <a:br>
              <a:rPr lang="es-MX" sz="2800" b="1" dirty="0"/>
            </a:br>
            <a:br>
              <a:rPr lang="es-MX" sz="2800" b="1" dirty="0"/>
            </a:br>
            <a:br>
              <a:rPr lang="es-MX" sz="2800" b="1" dirty="0"/>
            </a:br>
            <a:br>
              <a:rPr lang="es-MX" sz="2800" b="1" dirty="0"/>
            </a:br>
            <a:br>
              <a:rPr lang="es-MX" sz="2800" b="1" dirty="0"/>
            </a:br>
            <a:r>
              <a:rPr lang="es-MX" sz="2800" b="1" dirty="0"/>
              <a:t>8.4 </a:t>
            </a:r>
            <a:br>
              <a:rPr lang="es-MX" sz="2800" b="1" dirty="0"/>
            </a:br>
            <a:endParaRPr lang="es-MX" sz="2800" b="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908720"/>
            <a:ext cx="8229600" cy="5328592"/>
          </a:xfrm>
        </p:spPr>
        <p:txBody>
          <a:bodyPr>
            <a:normAutofit fontScale="55000" lnSpcReduction="20000"/>
          </a:bodyPr>
          <a:lstStyle/>
          <a:p>
            <a:pPr>
              <a:buNone/>
            </a:pPr>
            <a:endParaRPr lang="es-MX" dirty="0"/>
          </a:p>
          <a:p>
            <a:pPr>
              <a:buNone/>
            </a:pPr>
            <a:r>
              <a:rPr lang="es-MX" sz="4400" b="1" dirty="0"/>
              <a:t>i. DESCRIPCION DEL DESARROLLO DE LA ACTIVIDAD:</a:t>
            </a:r>
          </a:p>
          <a:p>
            <a:pPr>
              <a:buNone/>
            </a:pPr>
            <a:endParaRPr lang="es-MX" sz="3800" b="1" dirty="0"/>
          </a:p>
          <a:p>
            <a:pPr marL="514350" indent="-514350" algn="just">
              <a:buAutoNum type="arabicParenR"/>
            </a:pPr>
            <a:r>
              <a:rPr lang="es-MX" dirty="0"/>
              <a:t>SE LES EXPLICO A LOS ALUMNOS EN QUE CONSISTE EL PROYECTO INTERDISCIPLINARIO IMPLEMENTADO EN EL CICLO ESCOLAR 2018-2019.</a:t>
            </a:r>
          </a:p>
          <a:p>
            <a:pPr marL="514350" indent="-514350" algn="just">
              <a:buAutoNum type="arabicParenR"/>
            </a:pPr>
            <a:r>
              <a:rPr lang="es-MX" dirty="0"/>
              <a:t>SE LES PLANTEO LA IMPORTANCIA DE ESTABLECER, UNA CONEXIÓN ENTRE LOS TEMAS ABORDADOS EN EL PLAN DE ESTUDIOS DE CADA UNA DE LAS DISCIPLINAS INVOLUCRADAS, ASI COMO SU UTILIDAD PRACTICA EN EL PROCESO DE ENSEÑANZA-APRENDIZAJE.</a:t>
            </a:r>
          </a:p>
          <a:p>
            <a:pPr marL="514350" indent="-514350" algn="just">
              <a:buAutoNum type="arabicParenR"/>
            </a:pPr>
            <a:r>
              <a:rPr lang="es-MX" dirty="0"/>
              <a:t>SE LES SOLICITO A LOS ALUMNOS TOMARAN NOTA DE LA EXPLICACION DADA POR PARTE DE LAS PROFESORAS.</a:t>
            </a:r>
          </a:p>
          <a:p>
            <a:pPr marL="514350" indent="-514350" algn="just">
              <a:buAutoNum type="arabicParenR"/>
            </a:pPr>
            <a:r>
              <a:rPr lang="es-MX" dirty="0"/>
              <a:t>ASIMISMO, SE LES PIDIO QUE INTEGRARAN SUS EQUIPOS DE TRABAJO PARA LA INVESTIGACION DEL PROYECTO, ASI COMO EL COMPROMISO EN LA ASIGNACION DE ROLES Y RESPONSABILIDADES PARA EL LOGRO DEL MISMO, SIEMPRE  BAJO LA SUPERVISION DE LAS PROFESORAS RESPONSABLES.</a:t>
            </a:r>
          </a:p>
          <a:p>
            <a:pPr marL="514350" indent="-514350" algn="just">
              <a:buAutoNum type="arabicParenR"/>
            </a:pPr>
            <a:r>
              <a:rPr lang="es-MX" dirty="0"/>
              <a:t>SE HIZO UNA RESEÑA DE LAS FUENTES DE INVESTIGACION PARA DICHO PROYECTO, TANTO DOCUMENTALES COMO DE CAMPO, EN EL AMBITO DE LAS CIENCIAS SOCIALES (HISTORIA, ECONOMIA, POLITICA, GEOGRAFIA ECONOMICA, SOCIOLOGIA, DERECHO, ETC).  </a:t>
            </a:r>
          </a:p>
          <a:p>
            <a:pPr marL="514350" indent="-514350" algn="just">
              <a:buAutoNum type="arabicParenR"/>
            </a:pPr>
            <a:r>
              <a:rPr lang="es-MX" dirty="0"/>
              <a:t>SE PLANTEO EL SISTEMA DE TRABAJO POR SESION DISCIPLINARIA E INTERDISCIPLINARIA, ASI COMO MATERIALES DE SOPORTE Y EVIDENCIA, BASADOS EN  RESEÑAS, ENSAYOS, ELABORACION DE INFOGRAFIAS, PRESENTACION DE DIAPOSITIVAS, FOTOGRAFIAS, ENTREVISTAS, ENCUESTAS, SOCIODRAMA, ETC.</a:t>
            </a:r>
          </a:p>
          <a:p>
            <a:pPr marL="514350" indent="-514350" algn="just">
              <a:buAutoNum type="arabicParenR"/>
            </a:pPr>
            <a:endParaRPr lang="es-MX" dirty="0"/>
          </a:p>
          <a:p>
            <a:pPr>
              <a:buNone/>
            </a:pPr>
            <a:endParaRPr lang="es-MX" dirty="0"/>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14</a:t>
            </a:fld>
            <a:endParaRPr lang="es-MX" dirty="0"/>
          </a:p>
        </p:txBody>
      </p:sp>
      <p:sp>
        <p:nvSpPr>
          <p:cNvPr id="9" name="1 Título"/>
          <p:cNvSpPr>
            <a:spLocks noGrp="1"/>
          </p:cNvSpPr>
          <p:nvPr>
            <p:ph type="title"/>
          </p:nvPr>
        </p:nvSpPr>
        <p:spPr>
          <a:xfrm>
            <a:off x="457200" y="476672"/>
            <a:ext cx="8229600" cy="864096"/>
          </a:xfrm>
        </p:spPr>
        <p:txBody>
          <a:bodyPr>
            <a:noAutofit/>
          </a:bodyPr>
          <a:lstStyle/>
          <a:p>
            <a:pPr algn="ctr"/>
            <a:br>
              <a:rPr lang="es-MX" sz="2800" b="1" dirty="0"/>
            </a:br>
            <a:br>
              <a:rPr lang="es-MX" sz="2800" b="1" dirty="0"/>
            </a:br>
            <a:br>
              <a:rPr lang="es-MX" sz="2800" b="1" dirty="0"/>
            </a:br>
            <a:br>
              <a:rPr lang="es-MX" sz="2800" b="1" dirty="0"/>
            </a:br>
            <a:br>
              <a:rPr lang="es-MX" sz="2800" b="1" dirty="0"/>
            </a:br>
            <a:br>
              <a:rPr lang="es-MX" sz="2800" b="1" dirty="0"/>
            </a:br>
            <a:r>
              <a:rPr lang="es-MX" sz="2800" b="1" dirty="0"/>
              <a:t>8.5 </a:t>
            </a:r>
            <a:br>
              <a:rPr lang="es-MX" sz="2800" b="1" dirty="0"/>
            </a:br>
            <a:endParaRPr lang="es-MX" sz="2800"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24744"/>
            <a:ext cx="8229600" cy="5040560"/>
          </a:xfrm>
        </p:spPr>
        <p:txBody>
          <a:bodyPr>
            <a:normAutofit fontScale="55000" lnSpcReduction="20000"/>
          </a:bodyPr>
          <a:lstStyle/>
          <a:p>
            <a:pPr>
              <a:buNone/>
            </a:pPr>
            <a:endParaRPr lang="es-MX" sz="4400" dirty="0"/>
          </a:p>
          <a:p>
            <a:pPr>
              <a:buNone/>
            </a:pPr>
            <a:r>
              <a:rPr lang="es-MX" sz="4400" b="1" dirty="0"/>
              <a:t>j. DESCRIPCION DEL CIERRE DE LA ACTIVIDAD:</a:t>
            </a:r>
          </a:p>
          <a:p>
            <a:pPr>
              <a:buNone/>
            </a:pPr>
            <a:endParaRPr lang="es-MX" b="1" dirty="0"/>
          </a:p>
          <a:p>
            <a:pPr marL="514350" indent="-514350" algn="just">
              <a:buAutoNum type="arabicParenR"/>
            </a:pPr>
            <a:r>
              <a:rPr lang="es-MX" dirty="0"/>
              <a:t>UNA VEZ CONCLUIDA LA EXPLICACION DEL PROYECTO, LOS ALUMNOS PLANTEARON SUS DUDAS, EN CUANTO LA ORGANIZACIÓN DE TIEMPO, ACTIVIDADES Y ROLES PARA LLEVAR A CABO EL PROYECTO INTERDISCIPLINARIO.</a:t>
            </a:r>
          </a:p>
          <a:p>
            <a:pPr marL="514350" indent="-514350" algn="just">
              <a:buAutoNum type="arabicParenR"/>
            </a:pPr>
            <a:r>
              <a:rPr lang="es-MX" dirty="0"/>
              <a:t>SE LES ACLARARON SUS DUDAS MAS RECURRENTES:</a:t>
            </a:r>
          </a:p>
          <a:p>
            <a:pPr marL="514350" indent="-514350" algn="just">
              <a:buNone/>
            </a:pPr>
            <a:r>
              <a:rPr lang="es-MX" dirty="0"/>
              <a:t>	LAS ACTIVIDADES DE INVESTIGACION Y CONSULTA DE TEMAS EN BIBLIOTECAS Y PAGINAS WEB, SE LLEVARAN A CABO DE MANERA EQUITATIVA Y PROPORCIONAL, ACORDANDO DIAS Y HORAS EN QUE SE REUNIRAN PARA LLEVAR A CABO EL PROCESO DE INVESTIGACION.</a:t>
            </a:r>
          </a:p>
          <a:p>
            <a:pPr marL="514350" indent="-514350" algn="just">
              <a:buAutoNum type="arabicParenR" startAt="3"/>
            </a:pPr>
            <a:r>
              <a:rPr lang="es-MX" dirty="0"/>
              <a:t>TODOS LOS INTEGRANTES DEL EQUIPO PARTICIPARAN EN LAS ACTIVIDADES DE CADA SESION, YA SEA POR DISCIPLINA E INTERDISCIPLINARIA, POR LO QUE DEBEN TENER DOMINIO DEL TEMA PLANTEADO (ES UN PROYECTO POR EQUIPO Y GRUPAL).</a:t>
            </a:r>
          </a:p>
          <a:p>
            <a:pPr marL="514350" indent="-514350" algn="just">
              <a:buAutoNum type="arabicParenR" startAt="3"/>
            </a:pPr>
            <a:r>
              <a:rPr lang="es-MX" dirty="0"/>
              <a:t>LOS MATERIALES QUE FUNJAN COMO EVIDENCIA DE LA INVESTIGACION, SERAN PRESENTADOS POR ESCRITO POR EQUIPO, ASIMISMO, EL DIA DE LA SESION RESPECTIVA CONTARAN CON SU MATERIAL PARA DESARROLLAR LAS ACTIVIDADES CORRESPONDIENTES (HOJA DE ACTIVIDADES, LAMINAS, PLUMONES, ROTAFOLIOS, ETC. )</a:t>
            </a:r>
          </a:p>
          <a:p>
            <a:pPr marL="514350" indent="-514350" algn="just">
              <a:buAutoNum type="arabicParenR" startAt="3"/>
            </a:pPr>
            <a:r>
              <a:rPr lang="es-MX" dirty="0"/>
              <a:t>LA PONDERACION DEL PROYECTO INTERDISCIPLINARIO, CORRESPONDERA AL 10 % DE LA CALIFICACION BIMESTRAL DEL PERIODO QUE ABARQUE EL PROYECTO.</a:t>
            </a:r>
          </a:p>
          <a:p>
            <a:pPr marL="514350" indent="-514350" algn="just">
              <a:buNone/>
            </a:pPr>
            <a:r>
              <a:rPr lang="es-MX" dirty="0"/>
              <a:t> </a:t>
            </a:r>
          </a:p>
          <a:p>
            <a:pPr marL="514350" indent="-514350" algn="just">
              <a:buNone/>
            </a:pPr>
            <a:r>
              <a:rPr lang="es-MX" dirty="0"/>
              <a:t> </a:t>
            </a:r>
          </a:p>
          <a:p>
            <a:pPr>
              <a:buNone/>
            </a:pPr>
            <a:endParaRPr lang="es-MX" dirty="0"/>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15</a:t>
            </a:fld>
            <a:endParaRPr lang="es-MX" dirty="0"/>
          </a:p>
        </p:txBody>
      </p:sp>
      <p:sp>
        <p:nvSpPr>
          <p:cNvPr id="9" name="1 Título"/>
          <p:cNvSpPr>
            <a:spLocks noGrp="1"/>
          </p:cNvSpPr>
          <p:nvPr>
            <p:ph type="title"/>
          </p:nvPr>
        </p:nvSpPr>
        <p:spPr>
          <a:xfrm>
            <a:off x="457200" y="476672"/>
            <a:ext cx="8229600" cy="864096"/>
          </a:xfrm>
        </p:spPr>
        <p:txBody>
          <a:bodyPr>
            <a:noAutofit/>
          </a:bodyPr>
          <a:lstStyle/>
          <a:p>
            <a:pPr algn="ctr"/>
            <a:br>
              <a:rPr lang="es-MX" sz="2800" b="1" dirty="0"/>
            </a:br>
            <a:br>
              <a:rPr lang="es-MX" sz="2800" b="1" dirty="0"/>
            </a:br>
            <a:br>
              <a:rPr lang="es-MX" sz="2800" b="1" dirty="0"/>
            </a:br>
            <a:br>
              <a:rPr lang="es-MX" sz="2800" b="1" dirty="0"/>
            </a:br>
            <a:br>
              <a:rPr lang="es-MX" sz="2800" b="1" dirty="0"/>
            </a:br>
            <a:br>
              <a:rPr lang="es-MX" sz="2800" b="1" dirty="0"/>
            </a:br>
            <a:r>
              <a:rPr lang="es-MX" sz="2800" b="1" dirty="0"/>
              <a:t>8.6 </a:t>
            </a:r>
            <a:br>
              <a:rPr lang="es-MX" sz="2800" b="1" dirty="0"/>
            </a:br>
            <a:endParaRPr lang="es-MX" sz="2800" b="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24744"/>
            <a:ext cx="8229600" cy="5112568"/>
          </a:xfrm>
        </p:spPr>
        <p:txBody>
          <a:bodyPr>
            <a:normAutofit fontScale="92500"/>
          </a:bodyPr>
          <a:lstStyle/>
          <a:p>
            <a:pPr>
              <a:buNone/>
            </a:pPr>
            <a:endParaRPr lang="es-MX" dirty="0"/>
          </a:p>
          <a:p>
            <a:pPr>
              <a:buNone/>
            </a:pPr>
            <a:r>
              <a:rPr lang="es-MX" b="1" dirty="0"/>
              <a:t>k. DESCRIPCION DE LO QUE SE HARA CON LOS RESULTADOS DE LA ACTIVIDAD:</a:t>
            </a:r>
          </a:p>
          <a:p>
            <a:pPr marL="514350" indent="-514350" algn="just">
              <a:buAutoNum type="arabicParenR"/>
            </a:pPr>
            <a:r>
              <a:rPr lang="es-MX" dirty="0"/>
              <a:t>UNA VEZ QUE LOS ALUMNOS COMPRENDIERON LA JUSTIFICACION, EL DESGLOSE Y DESARROLLO DEL PROYECTO INTERDISCIPLINARIO, SE INCENTIVARON A INDAGAR MAS SOBRE EL TEMA DE “LOS MARGINADOS” Y SU PROBLEMÁTICA.</a:t>
            </a:r>
          </a:p>
          <a:p>
            <a:pPr marL="514350" indent="-514350" algn="just">
              <a:buAutoNum type="arabicParenR"/>
            </a:pPr>
            <a:r>
              <a:rPr lang="es-MX" dirty="0"/>
              <a:t>EL INTERES Y CURIOSIDAD POR EL TEMA, FACILITA LA INICIATIVA POR PARTE DEL ALUMNO Y DEL EQUIPO, POR PLANEAR LAS ACTIVIDADES A DESARROLLAR, ACORDE A LAS FECHAS SEÑALADAS POR SESION.</a:t>
            </a:r>
          </a:p>
          <a:p>
            <a:pPr marL="514350" indent="-514350" algn="just">
              <a:buAutoNum type="arabicParenR"/>
            </a:pPr>
            <a:endParaRPr lang="es-MX" dirty="0"/>
          </a:p>
          <a:p>
            <a:pPr marL="514350" indent="-514350" algn="just">
              <a:buAutoNum type="arabicParenR"/>
            </a:pPr>
            <a:endParaRPr lang="es-MX" dirty="0"/>
          </a:p>
          <a:p>
            <a:pPr marL="514350" indent="-514350" algn="just">
              <a:buAutoNum type="arabicParenR"/>
            </a:pPr>
            <a:endParaRPr lang="es-MX" dirty="0"/>
          </a:p>
          <a:p>
            <a:pPr>
              <a:buNone/>
            </a:pPr>
            <a:endParaRPr lang="es-MX" dirty="0"/>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16</a:t>
            </a:fld>
            <a:endParaRPr lang="es-MX" dirty="0"/>
          </a:p>
        </p:txBody>
      </p:sp>
      <p:sp>
        <p:nvSpPr>
          <p:cNvPr id="9" name="1 Título"/>
          <p:cNvSpPr>
            <a:spLocks noGrp="1"/>
          </p:cNvSpPr>
          <p:nvPr>
            <p:ph type="title"/>
          </p:nvPr>
        </p:nvSpPr>
        <p:spPr>
          <a:xfrm>
            <a:off x="457200" y="476672"/>
            <a:ext cx="8229600" cy="864096"/>
          </a:xfrm>
        </p:spPr>
        <p:txBody>
          <a:bodyPr>
            <a:noAutofit/>
          </a:bodyPr>
          <a:lstStyle/>
          <a:p>
            <a:pPr algn="ctr"/>
            <a:br>
              <a:rPr lang="es-MX" sz="2800" b="1" dirty="0"/>
            </a:br>
            <a:br>
              <a:rPr lang="es-MX" sz="2800" b="1" dirty="0"/>
            </a:br>
            <a:br>
              <a:rPr lang="es-MX" sz="2800" b="1" dirty="0"/>
            </a:br>
            <a:br>
              <a:rPr lang="es-MX" sz="2800" b="1" dirty="0"/>
            </a:br>
            <a:br>
              <a:rPr lang="es-MX" sz="2800" b="1" dirty="0"/>
            </a:br>
            <a:br>
              <a:rPr lang="es-MX" sz="2800" b="1" dirty="0"/>
            </a:br>
            <a:r>
              <a:rPr lang="es-MX" sz="2800" b="1" dirty="0"/>
              <a:t>8.7 </a:t>
            </a:r>
            <a:br>
              <a:rPr lang="es-MX" sz="2800" b="1" dirty="0"/>
            </a:br>
            <a:endParaRPr lang="es-MX" sz="2800"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24744"/>
            <a:ext cx="8229600" cy="5256584"/>
          </a:xfrm>
        </p:spPr>
        <p:txBody>
          <a:bodyPr>
            <a:normAutofit fontScale="77500" lnSpcReduction="20000"/>
          </a:bodyPr>
          <a:lstStyle/>
          <a:p>
            <a:pPr>
              <a:buNone/>
            </a:pPr>
            <a:endParaRPr lang="es-MX" dirty="0"/>
          </a:p>
          <a:p>
            <a:pPr algn="just">
              <a:buNone/>
            </a:pPr>
            <a:r>
              <a:rPr lang="es-MX" b="1" dirty="0"/>
              <a:t>l. ANALISIS. CONTRASTACION DE LO ESPERADO Y LO SUCEDIDO (aspectos claros y precisos sobre: 1.- logros alcanzados y 2.- aspectos a mejorar):</a:t>
            </a:r>
          </a:p>
          <a:p>
            <a:pPr marL="514350" indent="-514350" algn="just">
              <a:buFont typeface="Wingdings 2"/>
              <a:buAutoNum type="arabicParenR"/>
            </a:pPr>
            <a:r>
              <a:rPr lang="es-MX" dirty="0"/>
              <a:t>EL INTERES DEMOSTRADO POR EL GRUPO ASIGNADO, SE DESPERTO, POR LO TANTO, EL PROYECTO INTERDISCIPLINARIO DA INICIO EN BUENOS TERMINOS ACADEMICOS Y SOCIALES.</a:t>
            </a:r>
          </a:p>
          <a:p>
            <a:pPr marL="514350" indent="-514350" algn="just">
              <a:buFont typeface="Wingdings 2"/>
              <a:buAutoNum type="arabicParenR"/>
            </a:pPr>
            <a:r>
              <a:rPr lang="es-MX" dirty="0"/>
              <a:t>SE ESPERABA APATIA POR PARTE DE LOS ALUMNOS AL TENER MAS CARGA DE TRABAJO EN SUS MATERIAS, SIN EMBARGO, AL OBSERVAR SU COMPROMISO CON UN PROYECTO NUEVO Y LA UTILIDAD QUE ESTE IMPLICA EN EL PLANO SOCIOECONOMICO Y POR SUPUESTO LAS VENTAJAS DE PONDERACION EXTRA EN SU CALIFICACION BIMESTRAL, FUERON DETERMINANTES PARA INCENTIVARLOS.</a:t>
            </a:r>
          </a:p>
          <a:p>
            <a:pPr marL="514350" indent="-514350" algn="just">
              <a:buFont typeface="Wingdings 2"/>
              <a:buAutoNum type="arabicParenR"/>
            </a:pPr>
            <a:r>
              <a:rPr lang="es-MX" dirty="0"/>
              <a:t>SE REQUIERE MAS CREATIVIDAD Y EMPEÑO POR PARTE DEL DOCENTE, PARA PLANTEAR TEMAS DE INTERES SOCIAL EN LOS ADOLESCENTES, ES VITAL COMPRENDER SUS NECESIDADES EN EL PLANO ACADEMICO Y UTLIZAR LAS HERRAMIENTAS QUE LAS TIC´S NOS PROPORCIONAN PARA ENTENDERNOS Y HABLAR EL MISMO LENGUAJE.</a:t>
            </a:r>
          </a:p>
          <a:p>
            <a:pPr marL="514350" indent="-514350" algn="just">
              <a:buFont typeface="Wingdings 2"/>
              <a:buAutoNum type="arabicParenR"/>
            </a:pPr>
            <a:endParaRPr lang="es-MX" dirty="0"/>
          </a:p>
          <a:p>
            <a:pPr marL="514350" indent="-514350" algn="just">
              <a:buFont typeface="Wingdings 2"/>
              <a:buAutoNum type="arabicParenR"/>
            </a:pPr>
            <a:endParaRPr lang="es-MX" dirty="0"/>
          </a:p>
          <a:p>
            <a:pPr marL="514350" indent="-514350" algn="just">
              <a:buAutoNum type="arabicParenR"/>
            </a:pPr>
            <a:endParaRPr lang="es-MX" dirty="0"/>
          </a:p>
          <a:p>
            <a:pPr>
              <a:buNone/>
            </a:pPr>
            <a:endParaRPr lang="es-MX" dirty="0"/>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17</a:t>
            </a:fld>
            <a:endParaRPr lang="es-MX" dirty="0"/>
          </a:p>
        </p:txBody>
      </p:sp>
      <p:sp>
        <p:nvSpPr>
          <p:cNvPr id="9" name="1 Título"/>
          <p:cNvSpPr>
            <a:spLocks noGrp="1"/>
          </p:cNvSpPr>
          <p:nvPr>
            <p:ph type="title"/>
          </p:nvPr>
        </p:nvSpPr>
        <p:spPr>
          <a:xfrm>
            <a:off x="457200" y="476672"/>
            <a:ext cx="8229600" cy="864096"/>
          </a:xfrm>
        </p:spPr>
        <p:txBody>
          <a:bodyPr>
            <a:noAutofit/>
          </a:bodyPr>
          <a:lstStyle/>
          <a:p>
            <a:pPr algn="ctr"/>
            <a:br>
              <a:rPr lang="es-MX" sz="2800" b="1" dirty="0"/>
            </a:br>
            <a:br>
              <a:rPr lang="es-MX" sz="2800" b="1" dirty="0"/>
            </a:br>
            <a:br>
              <a:rPr lang="es-MX" sz="2800" b="1" dirty="0"/>
            </a:br>
            <a:br>
              <a:rPr lang="es-MX" sz="2800" b="1" dirty="0"/>
            </a:br>
            <a:br>
              <a:rPr lang="es-MX" sz="2800" b="1" dirty="0"/>
            </a:br>
            <a:br>
              <a:rPr lang="es-MX" sz="2800" b="1" dirty="0"/>
            </a:br>
            <a:r>
              <a:rPr lang="es-MX" sz="2800" b="1" dirty="0"/>
              <a:t>8.8 </a:t>
            </a:r>
            <a:br>
              <a:rPr lang="es-MX" sz="2800" b="1" dirty="0"/>
            </a:br>
            <a:endParaRPr lang="es-MX" sz="2800" b="1"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24744"/>
            <a:ext cx="8229600" cy="5184576"/>
          </a:xfrm>
        </p:spPr>
        <p:txBody>
          <a:bodyPr>
            <a:normAutofit fontScale="47500" lnSpcReduction="20000"/>
          </a:bodyPr>
          <a:lstStyle/>
          <a:p>
            <a:pPr>
              <a:buNone/>
            </a:pPr>
            <a:endParaRPr lang="es-MX" dirty="0"/>
          </a:p>
          <a:p>
            <a:pPr algn="just">
              <a:buNone/>
            </a:pPr>
            <a:r>
              <a:rPr lang="es-MX" sz="4200" b="1" dirty="0"/>
              <a:t>m. TOMA DE DECISIONES (señalar cualquier toma de decisiones en función del análisis):</a:t>
            </a:r>
          </a:p>
          <a:p>
            <a:pPr algn="just">
              <a:buNone/>
            </a:pPr>
            <a:endParaRPr lang="es-MX" b="1" dirty="0"/>
          </a:p>
          <a:p>
            <a:pPr marL="514350" indent="-514350" algn="just">
              <a:buFont typeface="Wingdings 2"/>
              <a:buAutoNum type="arabicParenR"/>
            </a:pPr>
            <a:r>
              <a:rPr lang="es-MX" dirty="0"/>
              <a:t>LAS SESIONES DEL PROYECTO INTERDISCIPLINARIO DEBEN REALIZARSE EN ESPACIOS ABIERTOS O CON MAYOR AMPLITUD, YA QUE LOS ALUMNOS REQUIEREN MOBILIARIO ACORDE A LAS ACTIVIDADES QUE VAN A DESEMPEÑAR; POR EJEMPLO: SI DEBE REALIZARSE UN DEBATE O UNA INFOGRAFIA, LA ORGANIZACIÓN DE MATERIALES ES VITAL TANTO PARA SU DESPLAZAMIENTO, COMO PARA LA ELABORACION Y PRESENTACION DE SUS TRABAJOS.</a:t>
            </a:r>
          </a:p>
          <a:p>
            <a:pPr marL="514350" indent="-514350" algn="just">
              <a:buFont typeface="Wingdings 2"/>
              <a:buAutoNum type="arabicParenR"/>
            </a:pPr>
            <a:endParaRPr lang="es-MX" dirty="0"/>
          </a:p>
          <a:p>
            <a:pPr marL="514350" indent="-514350" algn="just">
              <a:buFont typeface="Wingdings 2"/>
              <a:buAutoNum type="arabicParenR"/>
            </a:pPr>
            <a:r>
              <a:rPr lang="es-MX" dirty="0"/>
              <a:t>DE LO ANTERIOR SE DESPRENDE, QUE ES NECESARIO SOLICITAR  CON ANTICIPACION ESPACIOS ADECUADOS Y MATERIAL PARA EL DESARROLLO DE CADA SESION.</a:t>
            </a:r>
          </a:p>
          <a:p>
            <a:pPr marL="514350" indent="-514350" algn="just">
              <a:buFont typeface="Wingdings 2"/>
              <a:buAutoNum type="arabicParenR"/>
            </a:pPr>
            <a:endParaRPr lang="es-MX" dirty="0"/>
          </a:p>
          <a:p>
            <a:pPr marL="514350" indent="-514350" algn="just">
              <a:buFont typeface="Wingdings 2"/>
              <a:buAutoNum type="arabicParenR"/>
            </a:pPr>
            <a:r>
              <a:rPr lang="es-MX" dirty="0"/>
              <a:t>TAMBIEN ES VITAL MEDIR EL TIEMPO Y RESPETAR LAS ETAPAS O EL DESARROLLO DE CADA SESION; PRIMERO, PARA EL LOGRO DE LOS OBJETIVOS ESPECIFICOS EN EL APRENDIZAJE DEL ALUMNO Y, SEGUNDO, PARA GARANTIZAR QUE NO AFECTE A OTRAS CLASES O EL TIEMPO DE OTRO DOCENTE (NO SE LE RESTE IMPORTANCIA A LAS OTRAS DISCIPLINAS). </a:t>
            </a:r>
          </a:p>
          <a:p>
            <a:pPr marL="514350" indent="-514350" algn="just">
              <a:buFont typeface="Wingdings 2"/>
              <a:buAutoNum type="arabicParenR"/>
            </a:pPr>
            <a:endParaRPr lang="es-MX" dirty="0"/>
          </a:p>
          <a:p>
            <a:pPr marL="514350" indent="-514350" algn="just">
              <a:buFont typeface="Wingdings 2"/>
              <a:buAutoNum type="arabicParenR"/>
            </a:pPr>
            <a:r>
              <a:rPr lang="es-MX" dirty="0"/>
              <a:t>PARA LA CONTINUACION DEL PROYECTO, LOS ALUMNOS PODRAN ACLARAR SUS DUDAS CON LAS PROFESORAS RESPONSABLES DEL PROYECTO, EN LOS ESPACIOS DISPONIBLES DEL HORARIO ESCOLAR.</a:t>
            </a:r>
          </a:p>
          <a:p>
            <a:pPr marL="514350" indent="-514350" algn="just">
              <a:buFont typeface="Wingdings 2"/>
              <a:buAutoNum type="arabicParenR"/>
            </a:pPr>
            <a:endParaRPr lang="es-MX" dirty="0"/>
          </a:p>
          <a:p>
            <a:pPr marL="514350" indent="-514350" algn="just">
              <a:buFont typeface="Wingdings 2"/>
              <a:buAutoNum type="arabicParenR"/>
            </a:pPr>
            <a:r>
              <a:rPr lang="es-MX" dirty="0"/>
              <a:t>LOS  REPORTES DE INVESTIGACION POR EQUIPO, DEBERAN PRESENTARSE POR ESCRITO AL INICIO DE CADA SESION RESPECTIVA, PARA CONSTRASTAR  Y COMPLEMENTAR LA INFORMACION DEL DOCENTE Y DE LOS EQUIPOS PRESENTES.</a:t>
            </a:r>
          </a:p>
          <a:p>
            <a:pPr marL="514350" indent="-514350" algn="just">
              <a:buFont typeface="Wingdings 2"/>
              <a:buAutoNum type="arabicParenR"/>
            </a:pPr>
            <a:endParaRPr lang="es-MX" dirty="0"/>
          </a:p>
          <a:p>
            <a:pPr marL="514350" indent="-514350" algn="just">
              <a:buFont typeface="Wingdings 2"/>
              <a:buAutoNum type="arabicParenR"/>
            </a:pPr>
            <a:r>
              <a:rPr lang="es-MX" dirty="0"/>
              <a:t>DE LA MISMA FORMA, SE LES RECUERDA A LOS EQUIPOS DE TRABAJO, PRESENTAR EL MATERIAL NECESARIO PARA PODER REALIZAR LA ACTIVIDAD CORRESPONDIENTE (INFOGRAFIAS).</a:t>
            </a:r>
          </a:p>
          <a:p>
            <a:pPr marL="514350" indent="-514350" algn="just">
              <a:buFont typeface="Wingdings 2"/>
              <a:buAutoNum type="arabicParenR"/>
            </a:pPr>
            <a:endParaRPr lang="es-MX" dirty="0"/>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18</a:t>
            </a:fld>
            <a:endParaRPr lang="es-MX" dirty="0"/>
          </a:p>
        </p:txBody>
      </p:sp>
      <p:sp>
        <p:nvSpPr>
          <p:cNvPr id="9" name="1 Título"/>
          <p:cNvSpPr>
            <a:spLocks noGrp="1"/>
          </p:cNvSpPr>
          <p:nvPr>
            <p:ph type="title"/>
          </p:nvPr>
        </p:nvSpPr>
        <p:spPr>
          <a:xfrm>
            <a:off x="457200" y="476672"/>
            <a:ext cx="8229600" cy="864096"/>
          </a:xfrm>
        </p:spPr>
        <p:txBody>
          <a:bodyPr>
            <a:noAutofit/>
          </a:bodyPr>
          <a:lstStyle/>
          <a:p>
            <a:pPr algn="ctr"/>
            <a:br>
              <a:rPr lang="es-MX" sz="2800" b="1" dirty="0"/>
            </a:br>
            <a:br>
              <a:rPr lang="es-MX" sz="2800" b="1" dirty="0"/>
            </a:br>
            <a:br>
              <a:rPr lang="es-MX" sz="2800" b="1" dirty="0"/>
            </a:br>
            <a:br>
              <a:rPr lang="es-MX" sz="2800" b="1" dirty="0"/>
            </a:br>
            <a:br>
              <a:rPr lang="es-MX" sz="2800" b="1" dirty="0"/>
            </a:br>
            <a:br>
              <a:rPr lang="es-MX" sz="2800" b="1" dirty="0"/>
            </a:br>
            <a:r>
              <a:rPr lang="es-MX" sz="2800" b="1" dirty="0"/>
              <a:t>8.9 </a:t>
            </a:r>
            <a:br>
              <a:rPr lang="es-MX" sz="2800" b="1" dirty="0"/>
            </a:br>
            <a:endParaRPr lang="es-MX" sz="2800"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636680"/>
          </a:xfrm>
        </p:spPr>
        <p:txBody>
          <a:bodyPr>
            <a:noAutofit/>
          </a:bodyPr>
          <a:lstStyle/>
          <a:p>
            <a:pPr algn="ctr"/>
            <a:r>
              <a:rPr lang="es-MX" sz="2000" b="1" dirty="0"/>
              <a:t>FOTOGALERÍA </a:t>
            </a:r>
            <a:br>
              <a:rPr lang="es-MX" sz="2000" b="1" dirty="0"/>
            </a:br>
            <a:r>
              <a:rPr lang="es-MX" sz="2000" b="1" dirty="0"/>
              <a:t>SESION PRELIMINAR: 26 DE OCTUBRE DE 2018</a:t>
            </a:r>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19</a:t>
            </a:fld>
            <a:endParaRPr lang="es-MX" dirty="0"/>
          </a:p>
        </p:txBody>
      </p:sp>
      <p:pic>
        <p:nvPicPr>
          <p:cNvPr id="1027" name="Picture 3" descr="C:\Users\LENOVO\Desktop\ebf 2018-2019\CONEXIONES\INICIO DE PROYECTO\IMG-20181031-WA0003.jpg"/>
          <p:cNvPicPr>
            <a:picLocks noGrp="1" noChangeAspect="1" noChangeArrowheads="1"/>
          </p:cNvPicPr>
          <p:nvPr>
            <p:ph sz="half" idx="1"/>
          </p:nvPr>
        </p:nvPicPr>
        <p:blipFill>
          <a:blip r:embed="rId2" cstate="print"/>
          <a:srcRect/>
          <a:stretch>
            <a:fillRect/>
          </a:stretch>
        </p:blipFill>
        <p:spPr bwMode="auto">
          <a:xfrm>
            <a:off x="818003" y="1920875"/>
            <a:ext cx="3249941" cy="1828092"/>
          </a:xfrm>
          <a:prstGeom prst="rect">
            <a:avLst/>
          </a:prstGeom>
          <a:noFill/>
        </p:spPr>
      </p:pic>
      <p:pic>
        <p:nvPicPr>
          <p:cNvPr id="1029" name="Picture 5" descr="C:\Users\LENOVO\Desktop\ebf 2018-2019\CONEXIONES\INICIO DE PROYECTO\IMG-20181031-WA0010.jpg"/>
          <p:cNvPicPr>
            <a:picLocks noChangeAspect="1" noChangeArrowheads="1"/>
          </p:cNvPicPr>
          <p:nvPr/>
        </p:nvPicPr>
        <p:blipFill>
          <a:blip r:embed="rId3" cstate="print"/>
          <a:srcRect/>
          <a:stretch>
            <a:fillRect/>
          </a:stretch>
        </p:blipFill>
        <p:spPr bwMode="auto">
          <a:xfrm>
            <a:off x="4139952" y="1916832"/>
            <a:ext cx="4392488" cy="4104456"/>
          </a:xfrm>
          <a:prstGeom prst="rect">
            <a:avLst/>
          </a:prstGeom>
          <a:noFill/>
        </p:spPr>
      </p:pic>
      <p:pic>
        <p:nvPicPr>
          <p:cNvPr id="1030" name="Picture 6" descr="C:\Users\LENOVO\Desktop\ebf 2018-2019\CONEXIONES\INICIO DE PROYECTO\IMG-20181031-WA0005.jpg"/>
          <p:cNvPicPr>
            <a:picLocks noChangeAspect="1" noChangeArrowheads="1"/>
          </p:cNvPicPr>
          <p:nvPr/>
        </p:nvPicPr>
        <p:blipFill>
          <a:blip r:embed="rId4" cstate="print"/>
          <a:srcRect/>
          <a:stretch>
            <a:fillRect/>
          </a:stretch>
        </p:blipFill>
        <p:spPr bwMode="auto">
          <a:xfrm>
            <a:off x="827584" y="3933056"/>
            <a:ext cx="3240359" cy="2113278"/>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3400" y="764704"/>
            <a:ext cx="7851648" cy="5184576"/>
          </a:xfrm>
        </p:spPr>
        <p:txBody>
          <a:bodyPr>
            <a:normAutofit/>
          </a:bodyPr>
          <a:lstStyle/>
          <a:p>
            <a:pPr algn="ctr"/>
            <a:r>
              <a:rPr lang="es-MX" sz="3600" dirty="0">
                <a:solidFill>
                  <a:schemeClr val="bg2">
                    <a:lumMod val="50000"/>
                  </a:schemeClr>
                </a:solidFill>
              </a:rPr>
              <a:t>Profesoras:</a:t>
            </a:r>
            <a:br>
              <a:rPr lang="es-MX" sz="3600" dirty="0">
                <a:solidFill>
                  <a:schemeClr val="bg2">
                    <a:lumMod val="50000"/>
                  </a:schemeClr>
                </a:solidFill>
              </a:rPr>
            </a:br>
            <a:r>
              <a:rPr lang="es-MX" sz="3600" dirty="0">
                <a:solidFill>
                  <a:schemeClr val="tx1"/>
                </a:solidFill>
              </a:rPr>
              <a:t>ELBA LETICIA MACIAS LUNA </a:t>
            </a:r>
            <a:br>
              <a:rPr lang="es-MX" sz="3600" dirty="0">
                <a:solidFill>
                  <a:schemeClr val="bg2">
                    <a:lumMod val="50000"/>
                  </a:schemeClr>
                </a:solidFill>
              </a:rPr>
            </a:br>
            <a:r>
              <a:rPr lang="es-MX" sz="3600" dirty="0">
                <a:solidFill>
                  <a:schemeClr val="bg2">
                    <a:lumMod val="50000"/>
                  </a:schemeClr>
                </a:solidFill>
              </a:rPr>
              <a:t>asignatura: Introducción al Estudio de las Ciencias Sociales y Económicas</a:t>
            </a:r>
            <a:br>
              <a:rPr lang="es-MX" sz="3600" dirty="0">
                <a:solidFill>
                  <a:schemeClr val="bg2">
                    <a:lumMod val="50000"/>
                  </a:schemeClr>
                </a:solidFill>
              </a:rPr>
            </a:br>
            <a:r>
              <a:rPr lang="es-MX" sz="3600" dirty="0">
                <a:solidFill>
                  <a:schemeClr val="bg2">
                    <a:lumMod val="50000"/>
                  </a:schemeClr>
                </a:solidFill>
              </a:rPr>
              <a:t>clave: 1615</a:t>
            </a:r>
            <a:br>
              <a:rPr lang="es-MX" sz="3600" dirty="0">
                <a:solidFill>
                  <a:schemeClr val="bg2">
                    <a:lumMod val="50000"/>
                  </a:schemeClr>
                </a:solidFill>
              </a:rPr>
            </a:br>
            <a:r>
              <a:rPr lang="es-MX" sz="3600" dirty="0">
                <a:solidFill>
                  <a:schemeClr val="tx1"/>
                </a:solidFill>
              </a:rPr>
              <a:t>MIREILLE DEL VALLE CABRALES</a:t>
            </a:r>
            <a:br>
              <a:rPr lang="es-MX" sz="3600" dirty="0">
                <a:solidFill>
                  <a:schemeClr val="bg2">
                    <a:lumMod val="50000"/>
                  </a:schemeClr>
                </a:solidFill>
              </a:rPr>
            </a:br>
            <a:r>
              <a:rPr lang="es-MX" sz="3600" dirty="0">
                <a:solidFill>
                  <a:schemeClr val="bg2">
                    <a:lumMod val="50000"/>
                  </a:schemeClr>
                </a:solidFill>
              </a:rPr>
              <a:t>asignatura: Geografía Económica</a:t>
            </a:r>
            <a:br>
              <a:rPr lang="es-MX" sz="3600" dirty="0">
                <a:solidFill>
                  <a:schemeClr val="bg2">
                    <a:lumMod val="50000"/>
                  </a:schemeClr>
                </a:solidFill>
              </a:rPr>
            </a:br>
            <a:r>
              <a:rPr lang="es-MX" sz="3600" dirty="0">
                <a:solidFill>
                  <a:schemeClr val="bg2">
                    <a:lumMod val="50000"/>
                  </a:schemeClr>
                </a:solidFill>
              </a:rPr>
              <a:t>clave: 1614</a:t>
            </a:r>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2</a:t>
            </a:fld>
            <a:endParaRPr lang="es-MX"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76672"/>
            <a:ext cx="8229600" cy="1370416"/>
          </a:xfrm>
        </p:spPr>
        <p:txBody>
          <a:bodyPr>
            <a:noAutofit/>
          </a:bodyPr>
          <a:lstStyle/>
          <a:p>
            <a:pPr algn="ctr"/>
            <a:r>
              <a:rPr lang="es-MX" sz="2800" b="1" dirty="0"/>
              <a:t>9.0 </a:t>
            </a:r>
            <a:br>
              <a:rPr lang="es-MX" sz="2800" b="1" dirty="0"/>
            </a:br>
            <a:r>
              <a:rPr lang="es-MX" sz="2800" b="1" dirty="0"/>
              <a:t>PRIMERA ACTIVIDAD INTERDISCIPLINARIA </a:t>
            </a:r>
            <a:br>
              <a:rPr lang="es-MX" sz="2800" b="1" dirty="0"/>
            </a:br>
            <a:r>
              <a:rPr lang="es-MX" sz="2800" b="1" dirty="0"/>
              <a:t>DE LA FASE DE DESARROLLO DEL PROYECTO</a:t>
            </a:r>
          </a:p>
        </p:txBody>
      </p:sp>
      <p:sp>
        <p:nvSpPr>
          <p:cNvPr id="3" name="2 Marcador de contenido"/>
          <p:cNvSpPr>
            <a:spLocks noGrp="1"/>
          </p:cNvSpPr>
          <p:nvPr>
            <p:ph idx="1"/>
          </p:nvPr>
        </p:nvSpPr>
        <p:spPr>
          <a:xfrm>
            <a:off x="457200" y="1916832"/>
            <a:ext cx="8229600" cy="3744416"/>
          </a:xfrm>
        </p:spPr>
        <p:txBody>
          <a:bodyPr>
            <a:normAutofit/>
          </a:bodyPr>
          <a:lstStyle/>
          <a:p>
            <a:pPr marL="514350" indent="-514350" algn="just">
              <a:buAutoNum type="alphaUcParenR"/>
            </a:pPr>
            <a:r>
              <a:rPr lang="es-MX" dirty="0"/>
              <a:t>LA SESION INICIAL CONSTA DEL ANALISIS Y TERMINOLOGIA, DE CONCEPTOS GENERALES EN EL AMBITO SOCIOECONOMICO.</a:t>
            </a:r>
          </a:p>
          <a:p>
            <a:pPr marL="514350" indent="-514350" algn="just">
              <a:buAutoNum type="alphaUcParenR"/>
            </a:pPr>
            <a:r>
              <a:rPr lang="es-MX" dirty="0"/>
              <a:t>¿QUE ENTIENDE POR GRUPOS MARGINADOS Y CUALES SON SUS CARACTERISTICAS Y DERECHOS?</a:t>
            </a:r>
          </a:p>
          <a:p>
            <a:pPr marL="514350" indent="-514350" algn="just">
              <a:buNone/>
            </a:pPr>
            <a:endParaRPr lang="es-MX" dirty="0"/>
          </a:p>
          <a:p>
            <a:pPr marL="514350" indent="-514350" algn="just">
              <a:buFont typeface="Wingdings 2"/>
              <a:buAutoNum type="alphaUcParenR"/>
            </a:pPr>
            <a:endParaRPr lang="es-MX" dirty="0"/>
          </a:p>
          <a:p>
            <a:pPr marL="514350" indent="-514350" algn="just">
              <a:buNone/>
            </a:pPr>
            <a:endParaRPr lang="es-MX" dirty="0"/>
          </a:p>
          <a:p>
            <a:pPr marL="514350" indent="-514350" algn="just">
              <a:buAutoNum type="alphaUcParenR"/>
            </a:pPr>
            <a:endParaRPr lang="es-MX" dirty="0"/>
          </a:p>
          <a:p>
            <a:pPr marL="514350" indent="-514350" algn="ctr">
              <a:buAutoNum type="alphaUcParenR"/>
            </a:pPr>
            <a:endParaRPr lang="es-MX" dirty="0"/>
          </a:p>
          <a:p>
            <a:pPr marL="514350" indent="-514350" algn="ctr">
              <a:buAutoNum type="alphaUcParenR"/>
            </a:pPr>
            <a:endParaRPr lang="es-MX" dirty="0"/>
          </a:p>
          <a:p>
            <a:pPr marL="514350" indent="-514350" algn="ctr">
              <a:buAutoNum type="alphaUcParenR"/>
            </a:pPr>
            <a:endParaRPr lang="es-MX" dirty="0"/>
          </a:p>
          <a:p>
            <a:pPr algn="ctr">
              <a:buNone/>
            </a:pPr>
            <a:endParaRPr lang="es-MX" dirty="0"/>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20</a:t>
            </a:fld>
            <a:endParaRPr lang="es-MX"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76672"/>
            <a:ext cx="8229600" cy="1008112"/>
          </a:xfrm>
        </p:spPr>
        <p:txBody>
          <a:bodyPr>
            <a:noAutofit/>
          </a:bodyPr>
          <a:lstStyle/>
          <a:p>
            <a:pPr algn="ctr"/>
            <a:r>
              <a:rPr lang="es-MX" sz="2800" b="1" dirty="0"/>
              <a:t>9.1 </a:t>
            </a:r>
            <a:br>
              <a:rPr lang="es-MX" sz="2800" b="1" dirty="0"/>
            </a:br>
            <a:endParaRPr lang="es-MX" sz="2800" b="1" dirty="0"/>
          </a:p>
        </p:txBody>
      </p:sp>
      <p:sp>
        <p:nvSpPr>
          <p:cNvPr id="3" name="2 Marcador de contenido"/>
          <p:cNvSpPr>
            <a:spLocks noGrp="1"/>
          </p:cNvSpPr>
          <p:nvPr>
            <p:ph idx="1"/>
          </p:nvPr>
        </p:nvSpPr>
        <p:spPr>
          <a:xfrm>
            <a:off x="457200" y="1484784"/>
            <a:ext cx="8229600" cy="4839816"/>
          </a:xfrm>
        </p:spPr>
        <p:txBody>
          <a:bodyPr>
            <a:normAutofit fontScale="92500" lnSpcReduction="10000"/>
          </a:bodyPr>
          <a:lstStyle/>
          <a:p>
            <a:pPr>
              <a:buNone/>
            </a:pPr>
            <a:r>
              <a:rPr lang="es-MX" b="1" dirty="0"/>
              <a:t>a. NOMBRE DE LA ACTIVIDAD: </a:t>
            </a:r>
          </a:p>
          <a:p>
            <a:pPr>
              <a:buNone/>
            </a:pPr>
            <a:r>
              <a:rPr lang="es-MX" dirty="0"/>
              <a:t>	“CONCEPTOS ECONOMICOS FUNDAMENTALES”</a:t>
            </a:r>
          </a:p>
          <a:p>
            <a:pPr>
              <a:buNone/>
            </a:pPr>
            <a:r>
              <a:rPr lang="es-MX" b="1" dirty="0"/>
              <a:t>b. OBJETIVO: </a:t>
            </a:r>
          </a:p>
          <a:p>
            <a:pPr>
              <a:buNone/>
            </a:pPr>
            <a:r>
              <a:rPr lang="es-MX" dirty="0"/>
              <a:t>	IDENTIFICAR EL CONCEPTO Y CARACTERISTICAS DE GRUPOS MARGINADOS, A PARTIR DE LAS DEFINICIONES DE: ECONOMIA, NECESIDAD, ESCASEZ, SATISFACTOR, MARGINACION Y DERECHOS SOCIALES.</a:t>
            </a:r>
          </a:p>
          <a:p>
            <a:pPr>
              <a:buNone/>
            </a:pPr>
            <a:r>
              <a:rPr lang="es-MX" b="1" dirty="0"/>
              <a:t>c. GRADO</a:t>
            </a:r>
            <a:r>
              <a:rPr lang="es-MX" dirty="0"/>
              <a:t>: </a:t>
            </a:r>
          </a:p>
          <a:p>
            <a:pPr>
              <a:buNone/>
            </a:pPr>
            <a:r>
              <a:rPr lang="es-MX" dirty="0"/>
              <a:t>	SEXTO DE PREPARATORIA.</a:t>
            </a:r>
          </a:p>
          <a:p>
            <a:pPr>
              <a:buNone/>
            </a:pPr>
            <a:r>
              <a:rPr lang="es-MX" b="1" dirty="0"/>
              <a:t>d. FECHA EN QUE SE LLEVO A CABO LA ACTIVIDAD: </a:t>
            </a:r>
          </a:p>
          <a:p>
            <a:pPr>
              <a:buNone/>
            </a:pPr>
            <a:r>
              <a:rPr lang="es-MX" b="1" dirty="0"/>
              <a:t>	</a:t>
            </a:r>
            <a:r>
              <a:rPr lang="es-MX" dirty="0"/>
              <a:t>10 DE DICIEMBRE DE 2018. </a:t>
            </a:r>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21</a:t>
            </a:fld>
            <a:endParaRPr lang="es-MX"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24744"/>
            <a:ext cx="8229600" cy="5112568"/>
          </a:xfrm>
        </p:spPr>
        <p:txBody>
          <a:bodyPr>
            <a:normAutofit fontScale="25000" lnSpcReduction="20000"/>
          </a:bodyPr>
          <a:lstStyle/>
          <a:p>
            <a:pPr>
              <a:buNone/>
            </a:pPr>
            <a:endParaRPr lang="es-MX" sz="4400" dirty="0"/>
          </a:p>
          <a:p>
            <a:pPr>
              <a:buNone/>
            </a:pPr>
            <a:r>
              <a:rPr lang="es-MX" sz="8000" b="1" dirty="0"/>
              <a:t>e. ASIGNATURAS PARTICIPANTES:</a:t>
            </a:r>
          </a:p>
          <a:p>
            <a:pPr>
              <a:buNone/>
            </a:pPr>
            <a:endParaRPr lang="es-MX" sz="4400" dirty="0"/>
          </a:p>
          <a:p>
            <a:pPr marL="514350" indent="-514350">
              <a:buNone/>
            </a:pPr>
            <a:r>
              <a:rPr lang="es-MX" sz="4800" dirty="0"/>
              <a:t>1) INTRODUCCION AL ESTUDIO DE LAS CIENCIAS SOCIALES Y ECONOMICAS.</a:t>
            </a:r>
          </a:p>
          <a:p>
            <a:pPr marL="514350" indent="-514350">
              <a:buNone/>
            </a:pPr>
            <a:r>
              <a:rPr lang="es-MX" sz="4800" dirty="0"/>
              <a:t>TEMAS O CONCEPTOS: ECONOMIA,  NECESIDADES,  ESCASEZ, SATISFACTOR, SECTORES MARGINADOS,</a:t>
            </a:r>
          </a:p>
          <a:p>
            <a:pPr marL="514350" indent="-514350">
              <a:buNone/>
            </a:pPr>
            <a:r>
              <a:rPr lang="es-MX" sz="4800" dirty="0"/>
              <a:t>DERECHOS SOCIALES.</a:t>
            </a:r>
          </a:p>
          <a:p>
            <a:pPr>
              <a:buNone/>
            </a:pPr>
            <a:endParaRPr lang="es-MX" sz="4400" dirty="0"/>
          </a:p>
          <a:p>
            <a:pPr>
              <a:buNone/>
            </a:pPr>
            <a:r>
              <a:rPr lang="es-MX" sz="8000" b="1" dirty="0"/>
              <a:t>f. FUENTES DE APOYO:</a:t>
            </a:r>
          </a:p>
          <a:p>
            <a:pPr>
              <a:buNone/>
            </a:pPr>
            <a:endParaRPr lang="es-MX" sz="4400" b="1" dirty="0"/>
          </a:p>
          <a:p>
            <a:pPr>
              <a:buNone/>
            </a:pPr>
            <a:r>
              <a:rPr lang="es-MX" sz="4800" b="1" dirty="0"/>
              <a:t>BIBLIOGRAFIA:</a:t>
            </a:r>
          </a:p>
          <a:p>
            <a:pPr>
              <a:buNone/>
            </a:pPr>
            <a:r>
              <a:rPr lang="es-MX" sz="4800" dirty="0"/>
              <a:t>1.- ANDA GUTIERREZ, CUAUHTEMOC. INTRODUCCION A LAS CIENCIAS SOCIALES. ED. LIMUSA. MEXICO 2018.</a:t>
            </a:r>
          </a:p>
          <a:p>
            <a:pPr>
              <a:buNone/>
            </a:pPr>
            <a:r>
              <a:rPr lang="es-MX" sz="4800" dirty="0"/>
              <a:t>2.- </a:t>
            </a:r>
            <a:r>
              <a:rPr lang="es-ES" sz="4800" dirty="0"/>
              <a:t>RODRIGUEZ GARCIA, MAURO. INTRODUCCION A LAS CIENCIAS SOCIALES Y ECONOMICAS. MAC GRAW HILL. MEXICO 2018</a:t>
            </a:r>
          </a:p>
          <a:p>
            <a:pPr>
              <a:buNone/>
            </a:pPr>
            <a:r>
              <a:rPr lang="es-ES" sz="4800" dirty="0"/>
              <a:t>3.- GOMEZ GRANILLO, MOISES. TEORIA ECONOMICA. ED. ESFINGE. MEXICO 2016.</a:t>
            </a:r>
          </a:p>
          <a:p>
            <a:pPr>
              <a:buNone/>
            </a:pPr>
            <a:r>
              <a:rPr lang="es-ES" sz="4800" dirty="0"/>
              <a:t>4.- CONSTITUCION POLITICA DE LOS ESTADOS UNIDOS MEXICANOS VIGENTE.</a:t>
            </a:r>
          </a:p>
          <a:p>
            <a:pPr>
              <a:buNone/>
            </a:pPr>
            <a:endParaRPr lang="es-ES" sz="4800" b="1" dirty="0"/>
          </a:p>
          <a:p>
            <a:pPr>
              <a:buNone/>
            </a:pPr>
            <a:r>
              <a:rPr lang="es-ES" sz="4800" b="1" dirty="0"/>
              <a:t>PAGINAS WEB:</a:t>
            </a:r>
          </a:p>
          <a:p>
            <a:pPr>
              <a:buNone/>
            </a:pPr>
            <a:r>
              <a:rPr lang="es-ES" sz="4800" dirty="0"/>
              <a:t>1.- SEDESOL</a:t>
            </a:r>
          </a:p>
          <a:p>
            <a:pPr>
              <a:buNone/>
            </a:pPr>
            <a:r>
              <a:rPr lang="es-ES" sz="4800" dirty="0"/>
              <a:t>2.- CONEVAL</a:t>
            </a:r>
          </a:p>
          <a:p>
            <a:pPr>
              <a:buNone/>
            </a:pPr>
            <a:r>
              <a:rPr lang="es-ES" sz="4800" dirty="0"/>
              <a:t>3.- INEGI</a:t>
            </a:r>
          </a:p>
          <a:p>
            <a:pPr>
              <a:buNone/>
            </a:pPr>
            <a:r>
              <a:rPr lang="es-ES" sz="4800" dirty="0"/>
              <a:t>4.- OCDE</a:t>
            </a:r>
          </a:p>
          <a:p>
            <a:pPr>
              <a:buNone/>
            </a:pPr>
            <a:r>
              <a:rPr lang="es-ES" sz="4800" dirty="0"/>
              <a:t>5.- CAMARA DE DIPUTADOS  DEL PODER LEGISLATIVO  FEDERAL</a:t>
            </a:r>
          </a:p>
          <a:p>
            <a:pPr>
              <a:buNone/>
            </a:pPr>
            <a:endParaRPr lang="es-ES" dirty="0"/>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22</a:t>
            </a:fld>
            <a:endParaRPr lang="es-MX" dirty="0"/>
          </a:p>
        </p:txBody>
      </p:sp>
      <p:sp>
        <p:nvSpPr>
          <p:cNvPr id="9" name="1 Título"/>
          <p:cNvSpPr>
            <a:spLocks noGrp="1"/>
          </p:cNvSpPr>
          <p:nvPr>
            <p:ph type="title"/>
          </p:nvPr>
        </p:nvSpPr>
        <p:spPr>
          <a:xfrm>
            <a:off x="457200" y="476672"/>
            <a:ext cx="8229600" cy="864096"/>
          </a:xfrm>
        </p:spPr>
        <p:txBody>
          <a:bodyPr>
            <a:noAutofit/>
          </a:bodyPr>
          <a:lstStyle/>
          <a:p>
            <a:pPr algn="ctr"/>
            <a:br>
              <a:rPr lang="es-MX" sz="2800" b="1" dirty="0"/>
            </a:br>
            <a:br>
              <a:rPr lang="es-MX" sz="2800" b="1" dirty="0"/>
            </a:br>
            <a:br>
              <a:rPr lang="es-MX" sz="2800" b="1" dirty="0"/>
            </a:br>
            <a:br>
              <a:rPr lang="es-MX" sz="2800" b="1" dirty="0"/>
            </a:br>
            <a:br>
              <a:rPr lang="es-MX" sz="2800" b="1" dirty="0"/>
            </a:br>
            <a:br>
              <a:rPr lang="es-MX" sz="2800" b="1" dirty="0"/>
            </a:br>
            <a:r>
              <a:rPr lang="es-MX" sz="2800" b="1" dirty="0"/>
              <a:t>9.2 </a:t>
            </a:r>
            <a:br>
              <a:rPr lang="es-MX" sz="2800" b="1" dirty="0"/>
            </a:br>
            <a:endParaRPr lang="es-MX" sz="2800" b="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24744"/>
            <a:ext cx="8229600" cy="5112568"/>
          </a:xfrm>
        </p:spPr>
        <p:txBody>
          <a:bodyPr>
            <a:normAutofit/>
          </a:bodyPr>
          <a:lstStyle/>
          <a:p>
            <a:pPr>
              <a:buNone/>
            </a:pPr>
            <a:endParaRPr lang="es-MX" dirty="0"/>
          </a:p>
          <a:p>
            <a:pPr>
              <a:buNone/>
            </a:pPr>
            <a:r>
              <a:rPr lang="es-MX" b="1" dirty="0"/>
              <a:t>g. JUSTIFICACION DE LA ACTIVIDAD:</a:t>
            </a:r>
          </a:p>
          <a:p>
            <a:pPr>
              <a:buNone/>
            </a:pPr>
            <a:endParaRPr lang="es-MX" b="1" dirty="0"/>
          </a:p>
          <a:p>
            <a:pPr algn="just">
              <a:buNone/>
            </a:pPr>
            <a:r>
              <a:rPr lang="es-MX" dirty="0"/>
              <a:t>	QUE LOS ALUMNOS ANALICEN LA IMPORTANCIA DEL CONOCIMIENTO, EJERCICIO Y CUMPLIMIENTO DE LOS DERECHOS SOCIALES DE LOS GRUPOS MARGINADOS, A FIN DE CUBRIR SUS NECESIDADES BASICAS.</a:t>
            </a:r>
          </a:p>
          <a:p>
            <a:pPr>
              <a:buNone/>
            </a:pPr>
            <a:endParaRPr lang="es-MX" dirty="0"/>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23</a:t>
            </a:fld>
            <a:endParaRPr lang="es-MX" dirty="0"/>
          </a:p>
        </p:txBody>
      </p:sp>
      <p:sp>
        <p:nvSpPr>
          <p:cNvPr id="9" name="1 Título"/>
          <p:cNvSpPr>
            <a:spLocks noGrp="1"/>
          </p:cNvSpPr>
          <p:nvPr>
            <p:ph type="title"/>
          </p:nvPr>
        </p:nvSpPr>
        <p:spPr>
          <a:xfrm>
            <a:off x="457200" y="476672"/>
            <a:ext cx="8229600" cy="864096"/>
          </a:xfrm>
        </p:spPr>
        <p:txBody>
          <a:bodyPr>
            <a:noAutofit/>
          </a:bodyPr>
          <a:lstStyle/>
          <a:p>
            <a:pPr algn="ctr"/>
            <a:br>
              <a:rPr lang="es-MX" sz="2800" b="1" dirty="0"/>
            </a:br>
            <a:br>
              <a:rPr lang="es-MX" sz="2800" b="1" dirty="0"/>
            </a:br>
            <a:br>
              <a:rPr lang="es-MX" sz="2800" b="1" dirty="0"/>
            </a:br>
            <a:br>
              <a:rPr lang="es-MX" sz="2800" b="1" dirty="0"/>
            </a:br>
            <a:br>
              <a:rPr lang="es-MX" sz="2800" b="1" dirty="0"/>
            </a:br>
            <a:br>
              <a:rPr lang="es-MX" sz="2800" b="1" dirty="0"/>
            </a:br>
            <a:r>
              <a:rPr lang="es-MX" sz="2800" b="1" dirty="0"/>
              <a:t>9.3 </a:t>
            </a:r>
            <a:br>
              <a:rPr lang="es-MX" sz="2800" b="1" dirty="0"/>
            </a:br>
            <a:endParaRPr lang="es-MX" sz="2800" b="1"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980728"/>
            <a:ext cx="8229600" cy="5256584"/>
          </a:xfrm>
        </p:spPr>
        <p:txBody>
          <a:bodyPr>
            <a:normAutofit fontScale="77500" lnSpcReduction="20000"/>
          </a:bodyPr>
          <a:lstStyle/>
          <a:p>
            <a:pPr>
              <a:buNone/>
            </a:pPr>
            <a:endParaRPr lang="es-MX" dirty="0"/>
          </a:p>
          <a:p>
            <a:pPr>
              <a:buNone/>
            </a:pPr>
            <a:r>
              <a:rPr lang="es-MX" b="1" dirty="0"/>
              <a:t>h. DESCRIPCION DE APERTURA DE LA ACTIVIDAD:</a:t>
            </a:r>
          </a:p>
          <a:p>
            <a:pPr>
              <a:buNone/>
            </a:pPr>
            <a:endParaRPr lang="es-MX" b="1" dirty="0"/>
          </a:p>
          <a:p>
            <a:pPr marL="514350" indent="-514350" algn="just">
              <a:buAutoNum type="arabicParenR"/>
            </a:pPr>
            <a:r>
              <a:rPr lang="es-MX" dirty="0"/>
              <a:t>SE LES CITO A LOS ALUMNOS EN EL AREA DE BIBLIOTECA DE LA INSTITUCION EDUCATIVA, DENTRO DEL HORARIO DE CLASE DE LA MATERIA DE IECSE. </a:t>
            </a:r>
          </a:p>
          <a:p>
            <a:pPr marL="514350" indent="-514350" algn="just">
              <a:buAutoNum type="arabicParenR"/>
            </a:pPr>
            <a:r>
              <a:rPr lang="es-MX" dirty="0"/>
              <a:t>SE LES SOLICITO QUE SE INTEGRARAN POR EQUIPOS DE TRABAJO, EN LAS MESAS Y ESPACIOS DEL AREA DE BIBLIOTECA.</a:t>
            </a:r>
          </a:p>
          <a:p>
            <a:pPr marL="514350" indent="-514350" algn="just">
              <a:buAutoNum type="arabicParenR"/>
            </a:pPr>
            <a:r>
              <a:rPr lang="es-MX" dirty="0"/>
              <a:t>A TRAVES DE UNA LAMINA, LA PROFESORA RESPONSABLE REALIZO UNA INTRODUCCION DE LOS CONCEPTOS ECONOMICOS FUNDAMENTALES, ASI COMO LA RELACION E IMPORTANCIA CON EL TEMA DEL PROYECTO.</a:t>
            </a:r>
          </a:p>
          <a:p>
            <a:pPr marL="514350" indent="-514350" algn="just">
              <a:buAutoNum type="arabicParenR"/>
            </a:pPr>
            <a:r>
              <a:rPr lang="es-MX" dirty="0"/>
              <a:t>LOS EQUIPOS DE TRABAJO PRESENTARON LA INFORMACION ESCRITA, DE LOS CONCEPTOS SOLICITADOS CON ANTERIORIDAD.</a:t>
            </a:r>
          </a:p>
          <a:p>
            <a:pPr marL="514350" indent="-514350" algn="just">
              <a:buAutoNum type="arabicParenR"/>
            </a:pPr>
            <a:r>
              <a:rPr lang="es-MX" dirty="0"/>
              <a:t>ASIMISMO PRESENTARON EL MATERIAL SOLICITADO, PARA DESARROLLAR LA ACTIVIDAD CORRESPONDIENTE A LA SESION INICIAL.  </a:t>
            </a:r>
          </a:p>
          <a:p>
            <a:pPr>
              <a:buNone/>
            </a:pPr>
            <a:endParaRPr lang="es-MX" dirty="0"/>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24</a:t>
            </a:fld>
            <a:endParaRPr lang="es-MX" dirty="0"/>
          </a:p>
        </p:txBody>
      </p:sp>
      <p:sp>
        <p:nvSpPr>
          <p:cNvPr id="9" name="1 Título"/>
          <p:cNvSpPr>
            <a:spLocks noGrp="1"/>
          </p:cNvSpPr>
          <p:nvPr>
            <p:ph type="title"/>
          </p:nvPr>
        </p:nvSpPr>
        <p:spPr>
          <a:xfrm>
            <a:off x="457200" y="476672"/>
            <a:ext cx="8229600" cy="864096"/>
          </a:xfrm>
        </p:spPr>
        <p:txBody>
          <a:bodyPr>
            <a:noAutofit/>
          </a:bodyPr>
          <a:lstStyle/>
          <a:p>
            <a:pPr algn="ctr"/>
            <a:br>
              <a:rPr lang="es-MX" sz="2800" b="1" dirty="0"/>
            </a:br>
            <a:br>
              <a:rPr lang="es-MX" sz="2800" b="1" dirty="0"/>
            </a:br>
            <a:br>
              <a:rPr lang="es-MX" sz="2800" b="1" dirty="0"/>
            </a:br>
            <a:br>
              <a:rPr lang="es-MX" sz="2800" b="1" dirty="0"/>
            </a:br>
            <a:br>
              <a:rPr lang="es-MX" sz="2800" b="1" dirty="0"/>
            </a:br>
            <a:br>
              <a:rPr lang="es-MX" sz="2800" b="1" dirty="0"/>
            </a:br>
            <a:r>
              <a:rPr lang="es-MX" sz="2800" b="1" dirty="0"/>
              <a:t>9.4 </a:t>
            </a:r>
            <a:br>
              <a:rPr lang="es-MX" sz="2800" b="1" dirty="0"/>
            </a:br>
            <a:endParaRPr lang="es-MX" sz="2800" b="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636680"/>
          </a:xfrm>
        </p:spPr>
        <p:txBody>
          <a:bodyPr>
            <a:noAutofit/>
          </a:bodyPr>
          <a:lstStyle/>
          <a:p>
            <a:pPr algn="ctr"/>
            <a:r>
              <a:rPr lang="es-MX" sz="2800" b="1" dirty="0"/>
              <a:t>SESION INICIAL: 10 DE DICIEMBRE DE 2018 </a:t>
            </a:r>
          </a:p>
        </p:txBody>
      </p:sp>
      <p:sp>
        <p:nvSpPr>
          <p:cNvPr id="3" name="2 Marcador de contenido"/>
          <p:cNvSpPr>
            <a:spLocks noGrp="1"/>
          </p:cNvSpPr>
          <p:nvPr>
            <p:ph sz="half" idx="1"/>
          </p:nvPr>
        </p:nvSpPr>
        <p:spPr>
          <a:xfrm>
            <a:off x="457200" y="1772816"/>
            <a:ext cx="3754760" cy="4582109"/>
          </a:xfrm>
        </p:spPr>
        <p:txBody>
          <a:bodyPr>
            <a:normAutofit fontScale="62500" lnSpcReduction="20000"/>
          </a:bodyPr>
          <a:lstStyle/>
          <a:p>
            <a:r>
              <a:rPr lang="es-MX" dirty="0"/>
              <a:t>ECONOMÍA: ADMINISTRACION Y DISTRIBUCIÓN DE RECURSOS.</a:t>
            </a:r>
          </a:p>
          <a:p>
            <a:r>
              <a:rPr lang="es-MX" dirty="0"/>
              <a:t>ESCASEZ: OPTIMIZACION DE RECURSOS LIMITADOS.</a:t>
            </a:r>
          </a:p>
          <a:p>
            <a:r>
              <a:rPr lang="es-MX" dirty="0"/>
              <a:t>NECESIDADES: PRIORIDAD ESTATAL, SERVICIO PUBLICO.</a:t>
            </a:r>
          </a:p>
          <a:p>
            <a:r>
              <a:rPr lang="es-MX" dirty="0"/>
              <a:t>SATISFACTORES: BIENES Y SERVICIOS DISPONIBLES A LA COMUNIDAD MARGINADA.</a:t>
            </a:r>
          </a:p>
          <a:p>
            <a:r>
              <a:rPr lang="es-MX" dirty="0"/>
              <a:t>MARGINACIÓN: SEGREGACION SOCIOECONOMICA.</a:t>
            </a:r>
          </a:p>
          <a:p>
            <a:r>
              <a:rPr lang="es-MX" dirty="0"/>
              <a:t>DERECHOS SOCIALES (DERECHOS HUMANOS): ALIMENTACION, EDUCACION, VIVIENDA DIGNA, SALUD, TRABAJO, ETC.</a:t>
            </a:r>
          </a:p>
          <a:p>
            <a:r>
              <a:rPr lang="es-MX" dirty="0"/>
              <a:t>INTERVENCIÓN ESTATAL EN MATERIA ECONÓMICA: INSTITUCIONES Y PROGRAMAS PUBLICOS A FIN DE DISMINUIR Y ERRADICAR LA MARGINACION.</a:t>
            </a:r>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25</a:t>
            </a:fld>
            <a:endParaRPr lang="es-MX" dirty="0"/>
          </a:p>
        </p:txBody>
      </p:sp>
      <p:pic>
        <p:nvPicPr>
          <p:cNvPr id="3074" name="Picture 2"/>
          <p:cNvPicPr>
            <a:picLocks noGrp="1" noChangeAspect="1" noChangeArrowheads="1"/>
          </p:cNvPicPr>
          <p:nvPr>
            <p:ph sz="half" idx="2"/>
          </p:nvPr>
        </p:nvPicPr>
        <p:blipFill>
          <a:blip r:embed="rId2" cstate="print"/>
          <a:srcRect/>
          <a:stretch>
            <a:fillRect/>
          </a:stretch>
        </p:blipFill>
        <p:spPr bwMode="auto">
          <a:xfrm>
            <a:off x="4355976" y="1772816"/>
            <a:ext cx="3974232" cy="4464495"/>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E4E3450B-71CB-460A-9D46-A97B4AA2CBBA}" type="slidenum">
              <a:rPr lang="es-MX" smtClean="0"/>
              <a:pPr/>
              <a:t>26</a:t>
            </a:fld>
            <a:endParaRPr lang="es-MX" dirty="0"/>
          </a:p>
        </p:txBody>
      </p:sp>
      <p:pic>
        <p:nvPicPr>
          <p:cNvPr id="4098" name="Picture 2"/>
          <p:cNvPicPr>
            <a:picLocks noGrp="1" noChangeAspect="1" noChangeArrowheads="1"/>
          </p:cNvPicPr>
          <p:nvPr>
            <p:ph sz="half" idx="1"/>
          </p:nvPr>
        </p:nvPicPr>
        <p:blipFill>
          <a:blip r:embed="rId2" cstate="print"/>
          <a:srcRect/>
          <a:stretch>
            <a:fillRect/>
          </a:stretch>
        </p:blipFill>
        <p:spPr bwMode="auto">
          <a:xfrm>
            <a:off x="467544" y="980728"/>
            <a:ext cx="4038600" cy="4824536"/>
          </a:xfrm>
          <a:prstGeom prst="rect">
            <a:avLst/>
          </a:prstGeom>
          <a:noFill/>
          <a:ln w="9525">
            <a:noFill/>
            <a:miter lim="800000"/>
            <a:headEnd/>
            <a:tailEnd/>
          </a:ln>
          <a:effectLst/>
        </p:spPr>
      </p:pic>
      <p:pic>
        <p:nvPicPr>
          <p:cNvPr id="4100" name="Picture 4"/>
          <p:cNvPicPr>
            <a:picLocks noGrp="1" noChangeAspect="1" noChangeArrowheads="1"/>
          </p:cNvPicPr>
          <p:nvPr>
            <p:ph sz="half" idx="2"/>
          </p:nvPr>
        </p:nvPicPr>
        <p:blipFill>
          <a:blip r:embed="rId3" cstate="print"/>
          <a:srcRect/>
          <a:stretch>
            <a:fillRect/>
          </a:stretch>
        </p:blipFill>
        <p:spPr bwMode="auto">
          <a:xfrm>
            <a:off x="4572000" y="980728"/>
            <a:ext cx="4038600" cy="4824536"/>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908720"/>
            <a:ext cx="8229600" cy="5400600"/>
          </a:xfrm>
        </p:spPr>
        <p:txBody>
          <a:bodyPr>
            <a:normAutofit fontScale="55000" lnSpcReduction="20000"/>
          </a:bodyPr>
          <a:lstStyle/>
          <a:p>
            <a:pPr>
              <a:buNone/>
            </a:pPr>
            <a:endParaRPr lang="es-MX" dirty="0"/>
          </a:p>
          <a:p>
            <a:pPr>
              <a:buNone/>
            </a:pPr>
            <a:r>
              <a:rPr lang="es-MX" sz="4400" b="1" dirty="0"/>
              <a:t>i. DESCRIPCION DEL DESARROLLO DE LA ACTIVIDAD:</a:t>
            </a:r>
          </a:p>
          <a:p>
            <a:pPr>
              <a:buNone/>
            </a:pPr>
            <a:endParaRPr lang="es-MX" sz="2900" b="1" dirty="0"/>
          </a:p>
          <a:p>
            <a:pPr marL="514350" indent="-514350" algn="just">
              <a:buAutoNum type="arabicParenR"/>
            </a:pPr>
            <a:r>
              <a:rPr lang="es-MX" sz="2900" dirty="0"/>
              <a:t>UNA VEZ CONCLUIDA LA EXPLICACION POR PARTE DEL DOCENTE Y COTEJADA LA INFORMACION PROPORCIONADA POR LO EQUIPOS DE TRABAJO, SE PROCEDIO A LA ACTIVIDAD PROGRAMADA EN LA SESION.</a:t>
            </a:r>
          </a:p>
          <a:p>
            <a:pPr marL="514350" indent="-514350" algn="just">
              <a:buAutoNum type="arabicParenR"/>
            </a:pPr>
            <a:endParaRPr lang="es-MX" sz="2900" dirty="0"/>
          </a:p>
          <a:p>
            <a:pPr marL="514350" indent="-514350" algn="just">
              <a:buAutoNum type="arabicParenR"/>
            </a:pPr>
            <a:r>
              <a:rPr lang="es-MX" sz="2900" dirty="0"/>
              <a:t>A TRAVES DEL MATERIAL SOLICITADO A LOS ALUMNOS, SE LES INDICO QUE DEBIAN ELABORAR UNA INFOGRAFIA DE LOS DERECHOS SOCIALES MAS IMPORTANTES ESTABLECIDOS POR NUESTRA CARTA MAGNA.</a:t>
            </a:r>
          </a:p>
          <a:p>
            <a:pPr marL="514350" indent="-514350" algn="just">
              <a:buAutoNum type="arabicParenR"/>
            </a:pPr>
            <a:endParaRPr lang="es-MX" sz="2900" dirty="0"/>
          </a:p>
          <a:p>
            <a:pPr marL="514350" indent="-514350" algn="just">
              <a:buAutoNum type="arabicParenR"/>
            </a:pPr>
            <a:r>
              <a:rPr lang="es-MX" sz="2900" dirty="0"/>
              <a:t>A CADA EQUIPO DE TRABAJO SE LE ASIGNO UN DERECHO SOCIAL, POR LO QUE A TRAVES DE SU MATERIAL , DIERON INICIO A LA ELABORACION DE SU INFOGRAFIA. </a:t>
            </a:r>
          </a:p>
          <a:p>
            <a:pPr marL="514350" indent="-514350" algn="just">
              <a:buAutoNum type="arabicParenR"/>
            </a:pPr>
            <a:endParaRPr lang="es-MX" sz="2900" dirty="0"/>
          </a:p>
          <a:p>
            <a:pPr marL="514350" indent="-514350" algn="just">
              <a:buAutoNum type="arabicParenR"/>
            </a:pPr>
            <a:r>
              <a:rPr lang="es-MX" sz="2900" dirty="0"/>
              <a:t>LOS ALUMNOS DEBIAN ACOMPAÑAR SU INFORMACION ESCRITA, CON DIBUJOS O ELEMENTOS VISUALES QUE RESALTARAN LA IMPORTANCIA EN EL CUMPLIMIENTO DE CADA DERECHO SOCIAL.</a:t>
            </a:r>
          </a:p>
          <a:p>
            <a:pPr marL="514350" indent="-514350" algn="just">
              <a:buAutoNum type="arabicParenR"/>
            </a:pPr>
            <a:endParaRPr lang="es-MX" sz="2900" dirty="0"/>
          </a:p>
          <a:p>
            <a:pPr marL="514350" indent="-514350" algn="just">
              <a:buAutoNum type="arabicParenR"/>
            </a:pPr>
            <a:r>
              <a:rPr lang="es-MX" sz="2900" dirty="0"/>
              <a:t>UNA VEZ CONCLUIDA LA ELABORACION DE LA INFOGRAFIA, DEBIAN PEGARLA EN LOS ESPACIOS ASIGNADOS PARA  EXPLICAR SU CONTENIDO.</a:t>
            </a:r>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27</a:t>
            </a:fld>
            <a:endParaRPr lang="es-MX" dirty="0"/>
          </a:p>
        </p:txBody>
      </p:sp>
      <p:sp>
        <p:nvSpPr>
          <p:cNvPr id="9" name="1 Título"/>
          <p:cNvSpPr>
            <a:spLocks noGrp="1"/>
          </p:cNvSpPr>
          <p:nvPr>
            <p:ph type="title"/>
          </p:nvPr>
        </p:nvSpPr>
        <p:spPr>
          <a:xfrm>
            <a:off x="457200" y="476672"/>
            <a:ext cx="8229600" cy="864096"/>
          </a:xfrm>
        </p:spPr>
        <p:txBody>
          <a:bodyPr>
            <a:noAutofit/>
          </a:bodyPr>
          <a:lstStyle/>
          <a:p>
            <a:pPr algn="ctr"/>
            <a:br>
              <a:rPr lang="es-MX" sz="2800" b="1" dirty="0"/>
            </a:br>
            <a:br>
              <a:rPr lang="es-MX" sz="2800" b="1" dirty="0"/>
            </a:br>
            <a:br>
              <a:rPr lang="es-MX" sz="2800" b="1" dirty="0"/>
            </a:br>
            <a:br>
              <a:rPr lang="es-MX" sz="2800" b="1" dirty="0"/>
            </a:br>
            <a:br>
              <a:rPr lang="es-MX" sz="2800" b="1" dirty="0"/>
            </a:br>
            <a:br>
              <a:rPr lang="es-MX" sz="2800" b="1" dirty="0"/>
            </a:br>
            <a:r>
              <a:rPr lang="es-MX" sz="2800" b="1" dirty="0"/>
              <a:t>9.5 </a:t>
            </a:r>
            <a:br>
              <a:rPr lang="es-MX" sz="2800" b="1" dirty="0"/>
            </a:br>
            <a:endParaRPr lang="es-MX" sz="2800" b="1"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476672"/>
            <a:ext cx="8229600" cy="1080120"/>
          </a:xfrm>
        </p:spPr>
        <p:txBody>
          <a:bodyPr>
            <a:normAutofit fontScale="90000"/>
          </a:bodyPr>
          <a:lstStyle/>
          <a:p>
            <a:pPr algn="ctr"/>
            <a:br>
              <a:rPr lang="es-MX" sz="4000" dirty="0"/>
            </a:br>
            <a:r>
              <a:rPr lang="es-MX" sz="3600" b="1" dirty="0"/>
              <a:t>ELABORACIÓN DE INFOGRAFÍAS</a:t>
            </a:r>
            <a:br>
              <a:rPr lang="es-MX" sz="3600" b="1" dirty="0"/>
            </a:br>
            <a:r>
              <a:rPr lang="es-MX" sz="3600" b="1" dirty="0"/>
              <a:t>“DERECHOS SOCIALES”</a:t>
            </a:r>
            <a:endParaRPr lang="es-MX" sz="4000" b="1" dirty="0"/>
          </a:p>
        </p:txBody>
      </p:sp>
      <p:sp>
        <p:nvSpPr>
          <p:cNvPr id="6" name="5 Marcador de número de diapositiva"/>
          <p:cNvSpPr>
            <a:spLocks noGrp="1"/>
          </p:cNvSpPr>
          <p:nvPr>
            <p:ph type="sldNum" sz="quarter" idx="12"/>
          </p:nvPr>
        </p:nvSpPr>
        <p:spPr/>
        <p:txBody>
          <a:bodyPr/>
          <a:lstStyle/>
          <a:p>
            <a:fld id="{E4E3450B-71CB-460A-9D46-A97B4AA2CBBA}" type="slidenum">
              <a:rPr lang="es-MX" smtClean="0"/>
              <a:pPr/>
              <a:t>28</a:t>
            </a:fld>
            <a:endParaRPr lang="es-MX" dirty="0"/>
          </a:p>
        </p:txBody>
      </p:sp>
      <p:pic>
        <p:nvPicPr>
          <p:cNvPr id="5122" name="Picture 2"/>
          <p:cNvPicPr>
            <a:picLocks noGrp="1" noChangeAspect="1" noChangeArrowheads="1"/>
          </p:cNvPicPr>
          <p:nvPr>
            <p:ph sz="half" idx="1"/>
          </p:nvPr>
        </p:nvPicPr>
        <p:blipFill>
          <a:blip r:embed="rId2" cstate="print"/>
          <a:srcRect/>
          <a:stretch>
            <a:fillRect/>
          </a:stretch>
        </p:blipFill>
        <p:spPr bwMode="auto">
          <a:xfrm>
            <a:off x="827584" y="1628800"/>
            <a:ext cx="3528392" cy="1872208"/>
          </a:xfrm>
          <a:prstGeom prst="rect">
            <a:avLst/>
          </a:prstGeom>
          <a:noFill/>
          <a:ln w="9525">
            <a:noFill/>
            <a:miter lim="800000"/>
            <a:headEnd/>
            <a:tailEnd/>
          </a:ln>
          <a:effectLst/>
        </p:spPr>
      </p:pic>
      <p:pic>
        <p:nvPicPr>
          <p:cNvPr id="5123" name="Picture 3"/>
          <p:cNvPicPr>
            <a:picLocks noGrp="1" noChangeAspect="1" noChangeArrowheads="1"/>
          </p:cNvPicPr>
          <p:nvPr>
            <p:ph sz="half" idx="2"/>
          </p:nvPr>
        </p:nvPicPr>
        <p:blipFill>
          <a:blip r:embed="rId3" cstate="print"/>
          <a:srcRect/>
          <a:stretch>
            <a:fillRect/>
          </a:stretch>
        </p:blipFill>
        <p:spPr bwMode="auto">
          <a:xfrm>
            <a:off x="4427984" y="1628800"/>
            <a:ext cx="3888432" cy="1872208"/>
          </a:xfrm>
          <a:prstGeom prst="rect">
            <a:avLst/>
          </a:prstGeom>
          <a:noFill/>
          <a:ln w="9525">
            <a:noFill/>
            <a:miter lim="800000"/>
            <a:headEnd/>
            <a:tailEnd/>
          </a:ln>
          <a:effectLst/>
        </p:spPr>
      </p:pic>
      <p:pic>
        <p:nvPicPr>
          <p:cNvPr id="9" name="Picture 2"/>
          <p:cNvPicPr>
            <a:picLocks noChangeAspect="1" noChangeArrowheads="1"/>
          </p:cNvPicPr>
          <p:nvPr/>
        </p:nvPicPr>
        <p:blipFill>
          <a:blip r:embed="rId4" cstate="print"/>
          <a:srcRect/>
          <a:stretch>
            <a:fillRect/>
          </a:stretch>
        </p:blipFill>
        <p:spPr bwMode="auto">
          <a:xfrm>
            <a:off x="827584" y="3573016"/>
            <a:ext cx="3528392" cy="2160240"/>
          </a:xfrm>
          <a:prstGeom prst="rect">
            <a:avLst/>
          </a:prstGeom>
          <a:noFill/>
          <a:ln w="9525">
            <a:noFill/>
            <a:miter lim="800000"/>
            <a:headEnd/>
            <a:tailEnd/>
          </a:ln>
          <a:effectLst/>
        </p:spPr>
      </p:pic>
      <p:pic>
        <p:nvPicPr>
          <p:cNvPr id="10" name="Picture 3"/>
          <p:cNvPicPr>
            <a:picLocks noChangeAspect="1" noChangeArrowheads="1"/>
          </p:cNvPicPr>
          <p:nvPr/>
        </p:nvPicPr>
        <p:blipFill>
          <a:blip r:embed="rId5" cstate="print"/>
          <a:srcRect/>
          <a:stretch>
            <a:fillRect/>
          </a:stretch>
        </p:blipFill>
        <p:spPr bwMode="auto">
          <a:xfrm>
            <a:off x="4427984" y="3573016"/>
            <a:ext cx="3888432" cy="2160240"/>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24744"/>
            <a:ext cx="8229600" cy="5040560"/>
          </a:xfrm>
        </p:spPr>
        <p:txBody>
          <a:bodyPr>
            <a:normAutofit fontScale="55000" lnSpcReduction="20000"/>
          </a:bodyPr>
          <a:lstStyle/>
          <a:p>
            <a:pPr>
              <a:buNone/>
            </a:pPr>
            <a:endParaRPr lang="es-MX" sz="4400" dirty="0"/>
          </a:p>
          <a:p>
            <a:pPr>
              <a:buNone/>
            </a:pPr>
            <a:r>
              <a:rPr lang="es-MX" sz="4400" b="1" dirty="0"/>
              <a:t>j. DESCRIPCION DEL CIERRE DE LA ACTIVIDAD:</a:t>
            </a:r>
          </a:p>
          <a:p>
            <a:pPr>
              <a:buNone/>
            </a:pPr>
            <a:endParaRPr lang="es-MX" b="1" dirty="0"/>
          </a:p>
          <a:p>
            <a:pPr marL="514350" indent="-514350" algn="just">
              <a:buAutoNum type="arabicParenR"/>
            </a:pPr>
            <a:r>
              <a:rPr lang="es-MX" dirty="0"/>
              <a:t>POSTERIOR A LA COLOCACION DE INFOGRAFIAS, DE MANERA ORDENADA, LOS ALUMNOS DESIGNADOS POR EL EQUIPO, COMENZARON A EXPONER EL SIGNIFICADO E IMPORTANCIA DE CADA DERECHO SOCIAL ASIGNADO.</a:t>
            </a:r>
          </a:p>
          <a:p>
            <a:pPr marL="514350" indent="-514350" algn="just">
              <a:buAutoNum type="arabicParenR"/>
            </a:pPr>
            <a:endParaRPr lang="es-MX" dirty="0"/>
          </a:p>
          <a:p>
            <a:pPr marL="514350" indent="-514350" algn="just">
              <a:buAutoNum type="arabicParenR"/>
            </a:pPr>
            <a:r>
              <a:rPr lang="es-MX" dirty="0"/>
              <a:t>UNA VEZ CONCLUIDA LA EXPLICACION DEL ULTIMO EQUIPO, SE DIO INICIO A LA ACLARACION DE DUDAS Y PREGUNTAS.</a:t>
            </a:r>
          </a:p>
          <a:p>
            <a:pPr marL="514350" indent="-514350" algn="just">
              <a:buAutoNum type="arabicParenR"/>
            </a:pPr>
            <a:endParaRPr lang="es-MX" dirty="0"/>
          </a:p>
          <a:p>
            <a:pPr marL="514350" indent="-514350" algn="just">
              <a:buAutoNum type="arabicParenR"/>
            </a:pPr>
            <a:r>
              <a:rPr lang="es-MX" dirty="0"/>
              <a:t>LA PROFESORA RESPONSABLE SOLICITO DE MANERA ORDENADA Y RESPETUOSA, SE DESARROLLARAN LAS PREGUNTAS Y RESPUESTAS PLANTEADAS POR LOS ALUMNOS.</a:t>
            </a:r>
          </a:p>
          <a:p>
            <a:pPr marL="514350" indent="-514350" algn="just">
              <a:buAutoNum type="arabicParenR"/>
            </a:pPr>
            <a:endParaRPr lang="es-MX" dirty="0"/>
          </a:p>
          <a:p>
            <a:pPr marL="514350" indent="-514350" algn="just">
              <a:buAutoNum type="arabicParenR"/>
            </a:pPr>
            <a:r>
              <a:rPr lang="es-MX" dirty="0"/>
              <a:t>AL TERMINO DE LA SESION SE HICIERON LOS COMENTARIOS FINALES POR PARTE DE LA DOCENTE, SE RECOGIERON INFOGRAFIAS Y SE LLEVO A CABO EL REGISTRO DE LA ACTIVIDAD REALIZADA PARA EFECTOS DE EVALUACION Y RETROALIMENTACION.</a:t>
            </a:r>
          </a:p>
          <a:p>
            <a:pPr marL="514350" indent="-514350" algn="just">
              <a:buAutoNum type="arabicParenR"/>
            </a:pPr>
            <a:endParaRPr lang="es-MX" dirty="0"/>
          </a:p>
          <a:p>
            <a:pPr marL="514350" indent="-514350" algn="just">
              <a:buAutoNum type="arabicParenR"/>
            </a:pPr>
            <a:r>
              <a:rPr lang="es-MX" dirty="0"/>
              <a:t>SE LES INDICO A LOS ALUMNOS QUE RECOGIERAN SU MATERIAL SOBRANTE, ACOMODARAN EL MOBILIARIO DEL AREA Y SE DIRIGIERAN A TOMAR SU CLASE SIGUIENTE. </a:t>
            </a:r>
          </a:p>
          <a:p>
            <a:pPr marL="514350" indent="-514350" algn="just">
              <a:buAutoNum type="arabicParenR"/>
            </a:pPr>
            <a:endParaRPr lang="es-MX" dirty="0"/>
          </a:p>
          <a:p>
            <a:pPr marL="514350" indent="-514350" algn="just">
              <a:buAutoNum type="arabicParenR"/>
            </a:pPr>
            <a:endParaRPr lang="es-MX" dirty="0"/>
          </a:p>
          <a:p>
            <a:pPr>
              <a:buNone/>
            </a:pPr>
            <a:endParaRPr lang="es-MX" dirty="0"/>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29</a:t>
            </a:fld>
            <a:endParaRPr lang="es-MX" dirty="0"/>
          </a:p>
        </p:txBody>
      </p:sp>
      <p:sp>
        <p:nvSpPr>
          <p:cNvPr id="9" name="1 Título"/>
          <p:cNvSpPr>
            <a:spLocks noGrp="1"/>
          </p:cNvSpPr>
          <p:nvPr>
            <p:ph type="title"/>
          </p:nvPr>
        </p:nvSpPr>
        <p:spPr>
          <a:xfrm>
            <a:off x="457200" y="476672"/>
            <a:ext cx="8229600" cy="864096"/>
          </a:xfrm>
        </p:spPr>
        <p:txBody>
          <a:bodyPr>
            <a:noAutofit/>
          </a:bodyPr>
          <a:lstStyle/>
          <a:p>
            <a:pPr algn="ctr"/>
            <a:br>
              <a:rPr lang="es-MX" sz="2800" b="1" dirty="0"/>
            </a:br>
            <a:br>
              <a:rPr lang="es-MX" sz="2800" b="1" dirty="0"/>
            </a:br>
            <a:br>
              <a:rPr lang="es-MX" sz="2800" b="1" dirty="0"/>
            </a:br>
            <a:br>
              <a:rPr lang="es-MX" sz="2800" b="1" dirty="0"/>
            </a:br>
            <a:br>
              <a:rPr lang="es-MX" sz="2800" b="1" dirty="0"/>
            </a:br>
            <a:br>
              <a:rPr lang="es-MX" sz="2800" b="1" dirty="0"/>
            </a:br>
            <a:r>
              <a:rPr lang="es-MX" sz="2800" b="1" dirty="0"/>
              <a:t>9.6 </a:t>
            </a:r>
            <a:br>
              <a:rPr lang="es-MX" sz="2800" b="1" dirty="0"/>
            </a:br>
            <a:endParaRPr lang="es-MX" sz="2800"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3400" y="764704"/>
            <a:ext cx="7851648" cy="5328592"/>
          </a:xfrm>
        </p:spPr>
        <p:txBody>
          <a:bodyPr>
            <a:normAutofit fontScale="90000"/>
          </a:bodyPr>
          <a:lstStyle/>
          <a:p>
            <a:pPr algn="ctr"/>
            <a:r>
              <a:rPr lang="es-MX" sz="4400" dirty="0">
                <a:solidFill>
                  <a:schemeClr val="bg2">
                    <a:lumMod val="50000"/>
                  </a:schemeClr>
                </a:solidFill>
              </a:rPr>
              <a:t>CICLO ESCOLAR:</a:t>
            </a:r>
            <a:br>
              <a:rPr lang="es-MX" sz="4400" dirty="0">
                <a:solidFill>
                  <a:schemeClr val="bg2">
                    <a:lumMod val="50000"/>
                  </a:schemeClr>
                </a:solidFill>
              </a:rPr>
            </a:br>
            <a:r>
              <a:rPr lang="es-MX" sz="4400" dirty="0">
                <a:solidFill>
                  <a:schemeClr val="tx1"/>
                </a:solidFill>
              </a:rPr>
              <a:t>2018-2019 </a:t>
            </a:r>
            <a:br>
              <a:rPr lang="es-MX" sz="4400" dirty="0">
                <a:solidFill>
                  <a:schemeClr val="tx1"/>
                </a:solidFill>
              </a:rPr>
            </a:br>
            <a:br>
              <a:rPr lang="es-MX" sz="4400" dirty="0">
                <a:solidFill>
                  <a:schemeClr val="bg2">
                    <a:lumMod val="50000"/>
                  </a:schemeClr>
                </a:solidFill>
              </a:rPr>
            </a:br>
            <a:r>
              <a:rPr lang="es-MX" sz="4400" dirty="0">
                <a:solidFill>
                  <a:schemeClr val="bg2">
                    <a:lumMod val="50000"/>
                  </a:schemeClr>
                </a:solidFill>
              </a:rPr>
              <a:t>FECHA DE INICIO Y TÉRMINO:</a:t>
            </a:r>
            <a:br>
              <a:rPr lang="es-MX" sz="4400" dirty="0">
                <a:solidFill>
                  <a:schemeClr val="bg2">
                    <a:lumMod val="50000"/>
                  </a:schemeClr>
                </a:solidFill>
              </a:rPr>
            </a:br>
            <a:r>
              <a:rPr lang="es-MX" sz="4400" dirty="0">
                <a:solidFill>
                  <a:schemeClr val="tx1"/>
                </a:solidFill>
              </a:rPr>
              <a:t>26/OCTUBRE/18</a:t>
            </a:r>
            <a:br>
              <a:rPr lang="es-MX" sz="4400" dirty="0">
                <a:solidFill>
                  <a:schemeClr val="tx1"/>
                </a:solidFill>
              </a:rPr>
            </a:br>
            <a:r>
              <a:rPr lang="es-MX" sz="4400" dirty="0">
                <a:solidFill>
                  <a:schemeClr val="tx1"/>
                </a:solidFill>
              </a:rPr>
              <a:t>AL</a:t>
            </a:r>
            <a:br>
              <a:rPr lang="es-MX" sz="4400" dirty="0">
                <a:solidFill>
                  <a:schemeClr val="tx1"/>
                </a:solidFill>
              </a:rPr>
            </a:br>
            <a:r>
              <a:rPr lang="es-MX" sz="4400" dirty="0">
                <a:solidFill>
                  <a:schemeClr val="tx1"/>
                </a:solidFill>
              </a:rPr>
              <a:t>28/MARZO/19</a:t>
            </a:r>
            <a:br>
              <a:rPr lang="es-MX" sz="3600" dirty="0">
                <a:solidFill>
                  <a:schemeClr val="tx1"/>
                </a:solidFill>
              </a:rPr>
            </a:br>
            <a:br>
              <a:rPr lang="es-MX" sz="3600" dirty="0">
                <a:solidFill>
                  <a:schemeClr val="bg2">
                    <a:lumMod val="50000"/>
                  </a:schemeClr>
                </a:solidFill>
              </a:rPr>
            </a:br>
            <a:endParaRPr lang="es-MX" sz="3600" dirty="0">
              <a:solidFill>
                <a:schemeClr val="bg2">
                  <a:lumMod val="50000"/>
                </a:schemeClr>
              </a:solidFill>
            </a:endParaRPr>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3</a:t>
            </a:fld>
            <a:endParaRPr lang="es-MX"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16 Título"/>
          <p:cNvSpPr>
            <a:spLocks noGrp="1"/>
          </p:cNvSpPr>
          <p:nvPr>
            <p:ph type="title"/>
          </p:nvPr>
        </p:nvSpPr>
        <p:spPr>
          <a:xfrm>
            <a:off x="457200" y="476672"/>
            <a:ext cx="8229600" cy="720080"/>
          </a:xfrm>
        </p:spPr>
        <p:txBody>
          <a:bodyPr>
            <a:normAutofit fontScale="90000"/>
          </a:bodyPr>
          <a:lstStyle/>
          <a:p>
            <a:pPr algn="ctr"/>
            <a:r>
              <a:rPr lang="es-MX" b="1" dirty="0"/>
              <a:t>PRESENTACIÓN</a:t>
            </a:r>
          </a:p>
        </p:txBody>
      </p:sp>
      <p:pic>
        <p:nvPicPr>
          <p:cNvPr id="7173" name="Picture 5"/>
          <p:cNvPicPr>
            <a:picLocks noGrp="1" noChangeAspect="1" noChangeArrowheads="1"/>
          </p:cNvPicPr>
          <p:nvPr>
            <p:ph sz="half" idx="1"/>
          </p:nvPr>
        </p:nvPicPr>
        <p:blipFill>
          <a:blip r:embed="rId2" cstate="print"/>
          <a:stretch>
            <a:fillRect/>
          </a:stretch>
        </p:blipFill>
        <p:spPr bwMode="auto">
          <a:xfrm>
            <a:off x="683568" y="1340768"/>
            <a:ext cx="3325091" cy="2736237"/>
          </a:xfrm>
          <a:prstGeom prst="rect">
            <a:avLst/>
          </a:prstGeom>
          <a:noFill/>
          <a:ln w="9525">
            <a:noFill/>
            <a:miter lim="800000"/>
            <a:headEnd/>
            <a:tailEnd/>
          </a:ln>
          <a:effectLst/>
        </p:spPr>
      </p:pic>
      <p:pic>
        <p:nvPicPr>
          <p:cNvPr id="7174" name="Picture 6"/>
          <p:cNvPicPr>
            <a:picLocks noGrp="1" noChangeAspect="1" noChangeArrowheads="1"/>
          </p:cNvPicPr>
          <p:nvPr>
            <p:ph sz="half" idx="2"/>
          </p:nvPr>
        </p:nvPicPr>
        <p:blipFill>
          <a:blip r:embed="rId3" cstate="print"/>
          <a:stretch>
            <a:fillRect/>
          </a:stretch>
        </p:blipFill>
        <p:spPr bwMode="auto">
          <a:xfrm>
            <a:off x="683568" y="4123113"/>
            <a:ext cx="3325091" cy="2258215"/>
          </a:xfrm>
          <a:prstGeom prst="rect">
            <a:avLst/>
          </a:prstGeom>
          <a:noFill/>
          <a:ln w="9525">
            <a:noFill/>
            <a:miter lim="800000"/>
            <a:headEnd/>
            <a:tailEnd/>
          </a:ln>
          <a:effectLst/>
        </p:spPr>
      </p:pic>
      <p:sp>
        <p:nvSpPr>
          <p:cNvPr id="6" name="5 Marcador de número de diapositiva"/>
          <p:cNvSpPr>
            <a:spLocks noGrp="1"/>
          </p:cNvSpPr>
          <p:nvPr>
            <p:ph type="sldNum" sz="quarter" idx="12"/>
          </p:nvPr>
        </p:nvSpPr>
        <p:spPr/>
        <p:txBody>
          <a:bodyPr/>
          <a:lstStyle/>
          <a:p>
            <a:fld id="{E4E3450B-71CB-460A-9D46-A97B4AA2CBBA}" type="slidenum">
              <a:rPr lang="es-MX" smtClean="0"/>
              <a:pPr/>
              <a:t>30</a:t>
            </a:fld>
            <a:endParaRPr lang="es-MX" dirty="0"/>
          </a:p>
        </p:txBody>
      </p:sp>
      <p:pic>
        <p:nvPicPr>
          <p:cNvPr id="3074" name="Picture 2" descr="C:\Users\LENOVO\Desktop\ebf 2018-2019\FOTOS CONEX\IMG_20190116_164459900.jpg"/>
          <p:cNvPicPr>
            <a:picLocks noChangeAspect="1" noChangeArrowheads="1"/>
          </p:cNvPicPr>
          <p:nvPr/>
        </p:nvPicPr>
        <p:blipFill>
          <a:blip r:embed="rId4" cstate="print"/>
          <a:srcRect/>
          <a:stretch>
            <a:fillRect/>
          </a:stretch>
        </p:blipFill>
        <p:spPr bwMode="auto">
          <a:xfrm>
            <a:off x="4139952" y="1340768"/>
            <a:ext cx="4427984" cy="504056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24744"/>
            <a:ext cx="8229600" cy="5112568"/>
          </a:xfrm>
        </p:spPr>
        <p:txBody>
          <a:bodyPr>
            <a:normAutofit fontScale="70000" lnSpcReduction="20000"/>
          </a:bodyPr>
          <a:lstStyle/>
          <a:p>
            <a:pPr>
              <a:buNone/>
            </a:pPr>
            <a:endParaRPr lang="es-MX" dirty="0"/>
          </a:p>
          <a:p>
            <a:pPr>
              <a:buNone/>
            </a:pPr>
            <a:r>
              <a:rPr lang="es-MX" b="1" dirty="0"/>
              <a:t>k. DESCRIPCION DE LO QUE SE HARA CON LOS RESULTADOS DE LA ACTIVIDAD:</a:t>
            </a:r>
          </a:p>
          <a:p>
            <a:pPr>
              <a:buNone/>
            </a:pPr>
            <a:endParaRPr lang="es-MX" b="1" dirty="0"/>
          </a:p>
          <a:p>
            <a:pPr marL="514350" indent="-514350" algn="just">
              <a:buAutoNum type="arabicParenR"/>
            </a:pPr>
            <a:r>
              <a:rPr lang="es-MX" dirty="0"/>
              <a:t>LOS ALUMNOS ASIMILARON Y SE CONCIENTIZARON, EN CUANTO A LA IMPORTANCIA DEL CUMPLIMIENTO Y EJERCICIO DE LOS DERECHOS SOCIALES. ASI COMO LOS EFECTOS POR EL DESCONOCIMIENTO O NO ACCESO A ELLOS: LA VULNERABILIDAD, LA POBREZA Y LAS CARENCIAS QUE PRESENTAN LOS GRUPOS MARGINADOS.</a:t>
            </a:r>
          </a:p>
          <a:p>
            <a:pPr marL="514350" indent="-514350" algn="just">
              <a:buAutoNum type="arabicParenR"/>
            </a:pPr>
            <a:endParaRPr lang="es-MX" dirty="0"/>
          </a:p>
          <a:p>
            <a:pPr marL="514350" indent="-514350" algn="just">
              <a:buAutoNum type="arabicParenR"/>
            </a:pPr>
            <a:r>
              <a:rPr lang="es-MX" dirty="0"/>
              <a:t>LAS INFOGRAFIAS MUESTRAN EL INTERES POR DESTACAR Y DAR A CONOCER, EL PUNTO DE VISTA DE LOS ALUMNOS, EN RELACION A CADA DERECHO SOCIAL Y LAS NECESIDADES QUE REPRESENTAN SINO SON CUBIERTOS.</a:t>
            </a:r>
          </a:p>
          <a:p>
            <a:pPr marL="514350" indent="-514350" algn="just">
              <a:buAutoNum type="arabicParenR"/>
            </a:pPr>
            <a:endParaRPr lang="es-MX" dirty="0"/>
          </a:p>
          <a:p>
            <a:pPr marL="514350" indent="-514350" algn="just">
              <a:buAutoNum type="arabicParenR"/>
            </a:pPr>
            <a:r>
              <a:rPr lang="es-MX" dirty="0"/>
              <a:t>EL MATERIAL RECOPILADO EN LA SESION, SERVIRA DE EVIDENCIA PARA REGISTRO, EVALUACION Y RETROALIMENTACION FINAL. </a:t>
            </a:r>
          </a:p>
          <a:p>
            <a:pPr marL="514350" indent="-514350" algn="just">
              <a:buAutoNum type="arabicParenR"/>
            </a:pPr>
            <a:endParaRPr lang="es-MX" dirty="0"/>
          </a:p>
          <a:p>
            <a:pPr marL="514350" indent="-514350" algn="just">
              <a:buAutoNum type="arabicParenR"/>
            </a:pPr>
            <a:endParaRPr lang="es-MX" dirty="0"/>
          </a:p>
          <a:p>
            <a:pPr>
              <a:buNone/>
            </a:pPr>
            <a:endParaRPr lang="es-MX" dirty="0"/>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31</a:t>
            </a:fld>
            <a:endParaRPr lang="es-MX" dirty="0"/>
          </a:p>
        </p:txBody>
      </p:sp>
      <p:sp>
        <p:nvSpPr>
          <p:cNvPr id="9" name="1 Título"/>
          <p:cNvSpPr>
            <a:spLocks noGrp="1"/>
          </p:cNvSpPr>
          <p:nvPr>
            <p:ph type="title"/>
          </p:nvPr>
        </p:nvSpPr>
        <p:spPr>
          <a:xfrm>
            <a:off x="457200" y="476672"/>
            <a:ext cx="8229600" cy="864096"/>
          </a:xfrm>
        </p:spPr>
        <p:txBody>
          <a:bodyPr>
            <a:noAutofit/>
          </a:bodyPr>
          <a:lstStyle/>
          <a:p>
            <a:pPr algn="ctr"/>
            <a:br>
              <a:rPr lang="es-MX" sz="2800" b="1" dirty="0"/>
            </a:br>
            <a:br>
              <a:rPr lang="es-MX" sz="2800" b="1" dirty="0"/>
            </a:br>
            <a:br>
              <a:rPr lang="es-MX" sz="2800" b="1" dirty="0"/>
            </a:br>
            <a:br>
              <a:rPr lang="es-MX" sz="2800" b="1" dirty="0"/>
            </a:br>
            <a:br>
              <a:rPr lang="es-MX" sz="2800" b="1" dirty="0"/>
            </a:br>
            <a:br>
              <a:rPr lang="es-MX" sz="2800" b="1" dirty="0"/>
            </a:br>
            <a:r>
              <a:rPr lang="es-MX" sz="2800" b="1" dirty="0"/>
              <a:t>9.7 </a:t>
            </a:r>
            <a:br>
              <a:rPr lang="es-MX" sz="2800" b="1" dirty="0"/>
            </a:br>
            <a:endParaRPr lang="es-MX" sz="2800" b="1"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24744"/>
            <a:ext cx="8229600" cy="5256584"/>
          </a:xfrm>
        </p:spPr>
        <p:txBody>
          <a:bodyPr>
            <a:normAutofit fontScale="85000" lnSpcReduction="20000"/>
          </a:bodyPr>
          <a:lstStyle/>
          <a:p>
            <a:pPr>
              <a:buNone/>
            </a:pPr>
            <a:endParaRPr lang="es-MX" dirty="0"/>
          </a:p>
          <a:p>
            <a:pPr algn="just">
              <a:buNone/>
            </a:pPr>
            <a:r>
              <a:rPr lang="es-MX" b="1" dirty="0"/>
              <a:t>l. ANALISIS. CONTRASTACION DE LO ESPERADO Y LO SUCEDIDO (aspectos claros y precisos sobre: 1.- logros alcanzados y 2.- aspectos a mejorar):</a:t>
            </a:r>
          </a:p>
          <a:p>
            <a:pPr marL="514350" indent="-514350" algn="just">
              <a:buFont typeface="Wingdings 2"/>
              <a:buAutoNum type="arabicParenR"/>
            </a:pPr>
            <a:r>
              <a:rPr lang="es-MX" dirty="0"/>
              <a:t>LOS TEMAS ABORDADOS EN LA SESION, FUERON ASIMILADOS DE MANERA AGIL POR LOS ALUMNOS, PUESTO QUE SON DE INTERES COMUN Y SU PARTICIPACION FUE INMEDIATA.</a:t>
            </a:r>
          </a:p>
          <a:p>
            <a:pPr marL="514350" indent="-514350" algn="just">
              <a:buFont typeface="Wingdings 2"/>
              <a:buAutoNum type="arabicParenR"/>
            </a:pPr>
            <a:r>
              <a:rPr lang="es-MX" dirty="0"/>
              <a:t>LOS EQUIPOS MOSTRARON INICIATIVA AL DESIGNARSE LOS TEMAS DE LAS INFOGRAFIAS, LES AGRADO LA ACTIVIDAD Y PUSIERON TODA SU CREATIVIDAD AL PLASMAR ELEMENTOS VISUALES QUE SINTETIZARAN SUS IDEAS Y ANALISIS.</a:t>
            </a:r>
          </a:p>
          <a:p>
            <a:pPr marL="514350" indent="-514350" algn="just">
              <a:buFont typeface="Wingdings 2"/>
              <a:buAutoNum type="arabicParenR"/>
            </a:pPr>
            <a:r>
              <a:rPr lang="es-MX" dirty="0"/>
              <a:t>DESAFORTUNADAMENTE EL ESPACIO ASIGNADO PARA EL DESARROLLO DE LA ACTIVIDAD, RESULTO INSUFICIENTE PARA LA ELABORACION Y PRESENTACION DE INFOGRAFIAS. </a:t>
            </a:r>
          </a:p>
          <a:p>
            <a:pPr marL="514350" indent="-514350" algn="just">
              <a:buFont typeface="Wingdings 2"/>
              <a:buAutoNum type="arabicParenR"/>
            </a:pPr>
            <a:endParaRPr lang="es-MX" dirty="0"/>
          </a:p>
          <a:p>
            <a:pPr marL="514350" indent="-514350" algn="just">
              <a:buFont typeface="Wingdings 2"/>
              <a:buAutoNum type="arabicParenR"/>
            </a:pPr>
            <a:endParaRPr lang="es-MX" dirty="0"/>
          </a:p>
          <a:p>
            <a:pPr marL="514350" indent="-514350" algn="just">
              <a:buAutoNum type="arabicParenR"/>
            </a:pPr>
            <a:endParaRPr lang="es-MX" dirty="0"/>
          </a:p>
          <a:p>
            <a:pPr>
              <a:buNone/>
            </a:pPr>
            <a:endParaRPr lang="es-MX" dirty="0"/>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32</a:t>
            </a:fld>
            <a:endParaRPr lang="es-MX" dirty="0"/>
          </a:p>
        </p:txBody>
      </p:sp>
      <p:sp>
        <p:nvSpPr>
          <p:cNvPr id="9" name="1 Título"/>
          <p:cNvSpPr>
            <a:spLocks noGrp="1"/>
          </p:cNvSpPr>
          <p:nvPr>
            <p:ph type="title"/>
          </p:nvPr>
        </p:nvSpPr>
        <p:spPr>
          <a:xfrm>
            <a:off x="457200" y="476672"/>
            <a:ext cx="8229600" cy="864096"/>
          </a:xfrm>
        </p:spPr>
        <p:txBody>
          <a:bodyPr>
            <a:noAutofit/>
          </a:bodyPr>
          <a:lstStyle/>
          <a:p>
            <a:pPr algn="ctr"/>
            <a:br>
              <a:rPr lang="es-MX" sz="2800" b="1" dirty="0"/>
            </a:br>
            <a:br>
              <a:rPr lang="es-MX" sz="2800" b="1" dirty="0"/>
            </a:br>
            <a:br>
              <a:rPr lang="es-MX" sz="2800" b="1" dirty="0"/>
            </a:br>
            <a:br>
              <a:rPr lang="es-MX" sz="2800" b="1" dirty="0"/>
            </a:br>
            <a:br>
              <a:rPr lang="es-MX" sz="2800" b="1" dirty="0"/>
            </a:br>
            <a:br>
              <a:rPr lang="es-MX" sz="2800" b="1" dirty="0"/>
            </a:br>
            <a:r>
              <a:rPr lang="es-MX" sz="2800" b="1" dirty="0"/>
              <a:t>9.8 </a:t>
            </a:r>
            <a:br>
              <a:rPr lang="es-MX" sz="2800" b="1" dirty="0"/>
            </a:br>
            <a:endParaRPr lang="es-MX" sz="2800" b="1"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24744"/>
            <a:ext cx="8229600" cy="5184576"/>
          </a:xfrm>
        </p:spPr>
        <p:txBody>
          <a:bodyPr>
            <a:normAutofit fontScale="55000" lnSpcReduction="20000"/>
          </a:bodyPr>
          <a:lstStyle/>
          <a:p>
            <a:pPr>
              <a:buNone/>
            </a:pPr>
            <a:endParaRPr lang="es-MX" dirty="0"/>
          </a:p>
          <a:p>
            <a:pPr algn="just">
              <a:buNone/>
            </a:pPr>
            <a:r>
              <a:rPr lang="es-MX" sz="4400" b="1" dirty="0"/>
              <a:t>m. TOMA DE DECISIONES (señalar cualquier toma de decisiones en función del análisis):</a:t>
            </a:r>
          </a:p>
          <a:p>
            <a:pPr algn="just">
              <a:buNone/>
            </a:pPr>
            <a:endParaRPr lang="es-MX" b="1" dirty="0"/>
          </a:p>
          <a:p>
            <a:pPr marL="514350" indent="-514350" algn="just">
              <a:buFont typeface="Wingdings 2"/>
              <a:buAutoNum type="arabicParenR"/>
            </a:pPr>
            <a:r>
              <a:rPr lang="es-MX" dirty="0"/>
              <a:t>EL ESPACIO ASIGNADO RESULTO INSUFICIENTE PARA EL DESARROLLO DE LA SESION, POR LO QUE SE SOLICITARA PARA LA CONTINUACION DEL PROYECTO, UN AREA CON MAYOR AMPLITUD, YA SEA ANEXOS, AUDITORIOS O PATIOS DISPONIBLES. </a:t>
            </a:r>
          </a:p>
          <a:p>
            <a:pPr marL="514350" indent="-514350" algn="just">
              <a:buFont typeface="Wingdings 2"/>
              <a:buAutoNum type="arabicParenR"/>
            </a:pPr>
            <a:endParaRPr lang="es-MX" dirty="0"/>
          </a:p>
          <a:p>
            <a:pPr marL="514350" indent="-514350" algn="just">
              <a:buFont typeface="Wingdings 2"/>
              <a:buAutoNum type="arabicParenR"/>
            </a:pPr>
            <a:r>
              <a:rPr lang="es-MX" dirty="0"/>
              <a:t>EL TIEMPO PARA EL DESARROLLO DE CADA ETAPA O FASE DE LA SESION RESULTA MUY BREVE, POR LO TANTO, DEBE RESTRUCTURARSE LAS ACTIVIDADES A REALIZAR POR SESION, PARA EL LOGRO DE LOS OBJETIVOS PLANTEADOS. </a:t>
            </a:r>
          </a:p>
          <a:p>
            <a:pPr marL="514350" indent="-514350" algn="just">
              <a:buFont typeface="Wingdings 2"/>
              <a:buAutoNum type="arabicParenR"/>
            </a:pPr>
            <a:endParaRPr lang="es-MX" dirty="0"/>
          </a:p>
          <a:p>
            <a:pPr marL="514350" indent="-514350" algn="just">
              <a:buFont typeface="Wingdings 2"/>
              <a:buAutoNum type="arabicParenR"/>
            </a:pPr>
            <a:r>
              <a:rPr lang="es-MX" dirty="0"/>
              <a:t>PARA LA CONTINUACION DEL PROYECTO, LOS ALUMNOS PODRAN ACLARAR SUS DUDAS CON LAS PROFESORAS RESPONSABLES DEL PROYECTO, EN LOS ESPACIOS DISPONIBLES DEL HORARIO ESCOLAR.</a:t>
            </a:r>
          </a:p>
          <a:p>
            <a:pPr marL="514350" indent="-514350" algn="just">
              <a:buFont typeface="Wingdings 2"/>
              <a:buAutoNum type="arabicParenR"/>
            </a:pPr>
            <a:endParaRPr lang="es-MX" dirty="0"/>
          </a:p>
          <a:p>
            <a:pPr marL="514350" indent="-514350" algn="just">
              <a:buFont typeface="Wingdings 2"/>
              <a:buAutoNum type="arabicParenR"/>
            </a:pPr>
            <a:r>
              <a:rPr lang="es-MX" dirty="0"/>
              <a:t>LOS  REPORTES DE INVESTIGACION POR EQUIPO, DEBERAN PRESENTARSE POR ESCRITO AL INICIO DE CADA SESION RESPECTIVA, PARA CONSTRASTAR  Y COMPLEMENTAR LA INFORMACION DEL DOCENTE Y DE LOS EQUIPOS PRESENTES.</a:t>
            </a:r>
          </a:p>
          <a:p>
            <a:pPr marL="514350" indent="-514350" algn="just">
              <a:buFont typeface="Wingdings 2"/>
              <a:buAutoNum type="arabicParenR"/>
            </a:pPr>
            <a:endParaRPr lang="es-MX" dirty="0"/>
          </a:p>
          <a:p>
            <a:pPr marL="514350" indent="-514350" algn="just">
              <a:buFont typeface="Wingdings 2"/>
              <a:buAutoNum type="arabicParenR"/>
            </a:pPr>
            <a:r>
              <a:rPr lang="es-MX" dirty="0"/>
              <a:t>DE LA MISMA FORMA, SE LES RECUERDA A LOS EQUIPOS DE TRABAJO, PRESENTAR EL MATERIAL NECESARIO PARA PODER REALIZAR LA ACTIVIDAD CORRESPONDIENTE (INFOGRAFIAS).</a:t>
            </a:r>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33</a:t>
            </a:fld>
            <a:endParaRPr lang="es-MX" dirty="0"/>
          </a:p>
        </p:txBody>
      </p:sp>
      <p:sp>
        <p:nvSpPr>
          <p:cNvPr id="9" name="1 Título"/>
          <p:cNvSpPr>
            <a:spLocks noGrp="1"/>
          </p:cNvSpPr>
          <p:nvPr>
            <p:ph type="title"/>
          </p:nvPr>
        </p:nvSpPr>
        <p:spPr>
          <a:xfrm>
            <a:off x="457200" y="476672"/>
            <a:ext cx="8229600" cy="864096"/>
          </a:xfrm>
        </p:spPr>
        <p:txBody>
          <a:bodyPr>
            <a:noAutofit/>
          </a:bodyPr>
          <a:lstStyle/>
          <a:p>
            <a:pPr algn="ctr"/>
            <a:br>
              <a:rPr lang="es-MX" sz="2800" b="1" dirty="0"/>
            </a:br>
            <a:br>
              <a:rPr lang="es-MX" sz="2800" b="1" dirty="0"/>
            </a:br>
            <a:br>
              <a:rPr lang="es-MX" sz="2800" b="1" dirty="0"/>
            </a:br>
            <a:br>
              <a:rPr lang="es-MX" sz="2800" b="1" dirty="0"/>
            </a:br>
            <a:br>
              <a:rPr lang="es-MX" sz="2800" b="1" dirty="0"/>
            </a:br>
            <a:br>
              <a:rPr lang="es-MX" sz="2800" b="1" dirty="0"/>
            </a:br>
            <a:r>
              <a:rPr lang="es-MX" sz="2800" b="1" dirty="0"/>
              <a:t>9.9 </a:t>
            </a:r>
            <a:br>
              <a:rPr lang="es-MX" sz="2800" b="1" dirty="0"/>
            </a:br>
            <a:endParaRPr lang="es-MX" sz="2800" b="1"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76672"/>
            <a:ext cx="8229600" cy="1370416"/>
          </a:xfrm>
        </p:spPr>
        <p:txBody>
          <a:bodyPr>
            <a:noAutofit/>
          </a:bodyPr>
          <a:lstStyle/>
          <a:p>
            <a:pPr algn="ctr"/>
            <a:r>
              <a:rPr lang="es-MX" sz="2800" b="1" dirty="0"/>
              <a:t>10.0 </a:t>
            </a:r>
            <a:br>
              <a:rPr lang="es-MX" sz="2800" b="1" dirty="0"/>
            </a:br>
            <a:r>
              <a:rPr lang="es-MX" sz="2800" b="1" dirty="0"/>
              <a:t>SEGUNDA ACTIVIDAD INTERDISCIPLINARIA </a:t>
            </a:r>
            <a:br>
              <a:rPr lang="es-MX" sz="2800" b="1" dirty="0"/>
            </a:br>
            <a:r>
              <a:rPr lang="es-MX" sz="2800" b="1" dirty="0"/>
              <a:t>DE LA FASE DE DESARROLLO DEL PROYECTO</a:t>
            </a:r>
          </a:p>
        </p:txBody>
      </p:sp>
      <p:sp>
        <p:nvSpPr>
          <p:cNvPr id="3" name="2 Marcador de contenido"/>
          <p:cNvSpPr>
            <a:spLocks noGrp="1"/>
          </p:cNvSpPr>
          <p:nvPr>
            <p:ph idx="1"/>
          </p:nvPr>
        </p:nvSpPr>
        <p:spPr>
          <a:xfrm>
            <a:off x="457200" y="1916832"/>
            <a:ext cx="8229600" cy="3744416"/>
          </a:xfrm>
        </p:spPr>
        <p:txBody>
          <a:bodyPr>
            <a:normAutofit/>
          </a:bodyPr>
          <a:lstStyle/>
          <a:p>
            <a:pPr marL="514350" indent="-514350" algn="just">
              <a:buAutoNum type="alphaUcParenR"/>
            </a:pPr>
            <a:r>
              <a:rPr lang="es-MX" dirty="0"/>
              <a:t>EL CONOCIMIENTO Y ANALISIS DE INSTITUCIONES Y ORGANIZACIONES PUBLICAS, CON FUNCIONES EN MATERIA DE POLITICA SOCIAL.</a:t>
            </a:r>
          </a:p>
          <a:p>
            <a:pPr marL="514350" indent="-514350" algn="just">
              <a:buFont typeface="Wingdings 2"/>
              <a:buAutoNum type="alphaUcParenR"/>
            </a:pPr>
            <a:r>
              <a:rPr lang="es-MX" dirty="0"/>
              <a:t>¿QUE Y DE QUE MODO LAS INSTITUCIONES PUBLICAS COLABORAN EN LA IMPLEMENTACION DE PLANES Y PROGRAMAS SOCIALES?</a:t>
            </a:r>
          </a:p>
          <a:p>
            <a:pPr marL="514350" indent="-514350" algn="just">
              <a:buFont typeface="Wingdings 2"/>
              <a:buAutoNum type="alphaUcParenR"/>
            </a:pPr>
            <a:endParaRPr lang="es-MX" dirty="0"/>
          </a:p>
          <a:p>
            <a:pPr marL="514350" indent="-514350" algn="just">
              <a:buAutoNum type="alphaUcParenR"/>
            </a:pPr>
            <a:endParaRPr lang="es-MX" dirty="0"/>
          </a:p>
          <a:p>
            <a:pPr marL="514350" indent="-514350" algn="just">
              <a:buNone/>
            </a:pPr>
            <a:endParaRPr lang="es-MX" dirty="0"/>
          </a:p>
          <a:p>
            <a:pPr marL="514350" indent="-514350" algn="just">
              <a:buFont typeface="Wingdings 2"/>
              <a:buAutoNum type="alphaUcParenR"/>
            </a:pPr>
            <a:endParaRPr lang="es-MX" dirty="0"/>
          </a:p>
          <a:p>
            <a:pPr marL="514350" indent="-514350" algn="just">
              <a:buNone/>
            </a:pPr>
            <a:endParaRPr lang="es-MX" dirty="0"/>
          </a:p>
          <a:p>
            <a:pPr marL="514350" indent="-514350" algn="just">
              <a:buAutoNum type="alphaUcParenR"/>
            </a:pPr>
            <a:endParaRPr lang="es-MX" dirty="0"/>
          </a:p>
          <a:p>
            <a:pPr marL="514350" indent="-514350" algn="ctr">
              <a:buAutoNum type="alphaUcParenR"/>
            </a:pPr>
            <a:endParaRPr lang="es-MX" dirty="0"/>
          </a:p>
          <a:p>
            <a:pPr marL="514350" indent="-514350" algn="ctr">
              <a:buAutoNum type="alphaUcParenR"/>
            </a:pPr>
            <a:endParaRPr lang="es-MX" dirty="0"/>
          </a:p>
          <a:p>
            <a:pPr marL="514350" indent="-514350" algn="ctr">
              <a:buAutoNum type="alphaUcParenR"/>
            </a:pPr>
            <a:endParaRPr lang="es-MX" dirty="0"/>
          </a:p>
          <a:p>
            <a:pPr algn="ctr">
              <a:buNone/>
            </a:pPr>
            <a:endParaRPr lang="es-MX" dirty="0"/>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34</a:t>
            </a:fld>
            <a:endParaRPr lang="es-MX"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76672"/>
            <a:ext cx="8229600" cy="1008112"/>
          </a:xfrm>
        </p:spPr>
        <p:txBody>
          <a:bodyPr>
            <a:noAutofit/>
          </a:bodyPr>
          <a:lstStyle/>
          <a:p>
            <a:pPr algn="ctr"/>
            <a:r>
              <a:rPr lang="es-MX" sz="2800" b="1" dirty="0"/>
              <a:t>10.1 </a:t>
            </a:r>
            <a:br>
              <a:rPr lang="es-MX" sz="2800" b="1" dirty="0"/>
            </a:br>
            <a:endParaRPr lang="es-MX" sz="2800" b="1" dirty="0"/>
          </a:p>
        </p:txBody>
      </p:sp>
      <p:sp>
        <p:nvSpPr>
          <p:cNvPr id="3" name="2 Marcador de contenido"/>
          <p:cNvSpPr>
            <a:spLocks noGrp="1"/>
          </p:cNvSpPr>
          <p:nvPr>
            <p:ph idx="1"/>
          </p:nvPr>
        </p:nvSpPr>
        <p:spPr>
          <a:xfrm>
            <a:off x="457200" y="1484784"/>
            <a:ext cx="8229600" cy="4839816"/>
          </a:xfrm>
        </p:spPr>
        <p:txBody>
          <a:bodyPr>
            <a:normAutofit fontScale="92500" lnSpcReduction="10000"/>
          </a:bodyPr>
          <a:lstStyle/>
          <a:p>
            <a:pPr>
              <a:buNone/>
            </a:pPr>
            <a:r>
              <a:rPr lang="es-MX" b="1" dirty="0"/>
              <a:t>a. NOMBRE DE LA ACTIVIDAD: </a:t>
            </a:r>
          </a:p>
          <a:p>
            <a:pPr>
              <a:buNone/>
            </a:pPr>
            <a:r>
              <a:rPr lang="es-MX" dirty="0"/>
              <a:t>	“INSTITUCIONES PUBLICAS EN MATERIA DE POLITICA SOCIAL”</a:t>
            </a:r>
          </a:p>
          <a:p>
            <a:pPr>
              <a:buNone/>
            </a:pPr>
            <a:r>
              <a:rPr lang="es-MX" b="1" dirty="0"/>
              <a:t>b. OBJETIVO: </a:t>
            </a:r>
          </a:p>
          <a:p>
            <a:pPr>
              <a:buNone/>
            </a:pPr>
            <a:r>
              <a:rPr lang="es-MX" dirty="0"/>
              <a:t>	CONOCER LAS FUNCIONES QUE DESEMPEÑAN INSTITUCIONES U ORGANIZACIONES PUBLICAS, ENCARGADAS DE PROPONER, EVALUAR O DIFUNDIR POLITICAS DE DESARROLLO SOCIAL.</a:t>
            </a:r>
          </a:p>
          <a:p>
            <a:pPr>
              <a:buNone/>
            </a:pPr>
            <a:r>
              <a:rPr lang="es-MX" b="1" dirty="0"/>
              <a:t>c. GRADO</a:t>
            </a:r>
            <a:r>
              <a:rPr lang="es-MX" dirty="0"/>
              <a:t>: </a:t>
            </a:r>
          </a:p>
          <a:p>
            <a:pPr>
              <a:buNone/>
            </a:pPr>
            <a:r>
              <a:rPr lang="es-MX" dirty="0"/>
              <a:t>	SEXTO DE PREPARATORIA.</a:t>
            </a:r>
          </a:p>
          <a:p>
            <a:pPr>
              <a:buNone/>
            </a:pPr>
            <a:r>
              <a:rPr lang="es-MX" b="1" dirty="0"/>
              <a:t>d. FECHA EN QUE SE LLEVO A CABO LA ACTIVIDAD: </a:t>
            </a:r>
          </a:p>
          <a:p>
            <a:pPr>
              <a:buNone/>
            </a:pPr>
            <a:r>
              <a:rPr lang="es-MX" b="1" dirty="0"/>
              <a:t>	</a:t>
            </a:r>
            <a:r>
              <a:rPr lang="es-MX" dirty="0"/>
              <a:t>10 DE DICIEMBRE DE 2018. </a:t>
            </a:r>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35</a:t>
            </a:fld>
            <a:endParaRPr lang="es-MX"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24744"/>
            <a:ext cx="8229600" cy="5112568"/>
          </a:xfrm>
        </p:spPr>
        <p:txBody>
          <a:bodyPr>
            <a:normAutofit fontScale="25000" lnSpcReduction="20000"/>
          </a:bodyPr>
          <a:lstStyle/>
          <a:p>
            <a:pPr>
              <a:buNone/>
            </a:pPr>
            <a:endParaRPr lang="es-MX" sz="4400" dirty="0"/>
          </a:p>
          <a:p>
            <a:pPr>
              <a:buNone/>
            </a:pPr>
            <a:r>
              <a:rPr lang="es-MX" sz="8000" b="1" dirty="0"/>
              <a:t>e. ASIGNATURAS PARTICIPANTES:</a:t>
            </a:r>
          </a:p>
          <a:p>
            <a:pPr>
              <a:buNone/>
            </a:pPr>
            <a:endParaRPr lang="es-MX" sz="4400" dirty="0"/>
          </a:p>
          <a:p>
            <a:pPr marL="514350" indent="-514350">
              <a:buNone/>
            </a:pPr>
            <a:r>
              <a:rPr lang="es-MX" sz="4800" dirty="0"/>
              <a:t>1) INTRODUCCION AL ESTUDIO DE LAS CIENCIAS SOCIALES Y ECONOMICAS.</a:t>
            </a:r>
          </a:p>
          <a:p>
            <a:pPr marL="514350" indent="-514350">
              <a:buNone/>
            </a:pPr>
            <a:r>
              <a:rPr lang="es-MX" sz="4800" dirty="0"/>
              <a:t>TEMAS O CONCEPTOS:  POLITICA SOCIAL,  INSTITUCION PUBLICA, RECTORIA DEL ESTADO, PLAN NACIONAL,</a:t>
            </a:r>
          </a:p>
          <a:p>
            <a:pPr marL="514350" indent="-514350">
              <a:buNone/>
            </a:pPr>
            <a:r>
              <a:rPr lang="es-MX" sz="4800" dirty="0"/>
              <a:t>DESARROLLO SOCIAL,  SECTORES PRIORITARIOS, BIEN COMUN.</a:t>
            </a:r>
          </a:p>
          <a:p>
            <a:pPr>
              <a:buNone/>
            </a:pPr>
            <a:endParaRPr lang="es-MX" sz="4400" dirty="0"/>
          </a:p>
          <a:p>
            <a:pPr>
              <a:buNone/>
            </a:pPr>
            <a:r>
              <a:rPr lang="es-MX" sz="8000" b="1" dirty="0"/>
              <a:t>f. FUENTES DE APOYO:</a:t>
            </a:r>
          </a:p>
          <a:p>
            <a:pPr>
              <a:buNone/>
            </a:pPr>
            <a:endParaRPr lang="es-MX" sz="4400" b="1" dirty="0"/>
          </a:p>
          <a:p>
            <a:pPr>
              <a:buNone/>
            </a:pPr>
            <a:r>
              <a:rPr lang="es-MX" sz="4800" b="1" dirty="0"/>
              <a:t>BIBLIOGRAFIA:</a:t>
            </a:r>
          </a:p>
          <a:p>
            <a:pPr>
              <a:buNone/>
            </a:pPr>
            <a:r>
              <a:rPr lang="es-MX" sz="4800" dirty="0"/>
              <a:t>1.- ANDA GUTIERREZ, CUAUHTEMOC. INTRODUCCION A LAS CIENCIAS SOCIALES. ED. LIMUSA. MEXICO 2018.</a:t>
            </a:r>
          </a:p>
          <a:p>
            <a:pPr>
              <a:buNone/>
            </a:pPr>
            <a:r>
              <a:rPr lang="es-MX" sz="4800" dirty="0"/>
              <a:t>2.- </a:t>
            </a:r>
            <a:r>
              <a:rPr lang="es-ES" sz="4800" dirty="0"/>
              <a:t>RODRIGUEZ GARCIA, MAURO. INTRODUCCION A LAS CIENCIAS SOCIALES Y ECONOMICAS. MAC GRAW HILL. MEXICO 2018</a:t>
            </a:r>
          </a:p>
          <a:p>
            <a:pPr>
              <a:buNone/>
            </a:pPr>
            <a:r>
              <a:rPr lang="es-ES" sz="4800" dirty="0"/>
              <a:t>3.- GOMEZ GRANILLO, MOISES. TEORIA ECONOMICA. ED. ESFINGE. MEXICO 2016.</a:t>
            </a:r>
          </a:p>
          <a:p>
            <a:pPr>
              <a:buNone/>
            </a:pPr>
            <a:r>
              <a:rPr lang="es-ES" sz="4800" dirty="0"/>
              <a:t>4.- CONSTITUCION POLITICA DE LOS ESTADOS UNIDOS MEXICANOS VIGENTE.</a:t>
            </a:r>
          </a:p>
          <a:p>
            <a:pPr>
              <a:buNone/>
            </a:pPr>
            <a:endParaRPr lang="es-ES" sz="4800" b="1" dirty="0"/>
          </a:p>
          <a:p>
            <a:pPr>
              <a:buNone/>
            </a:pPr>
            <a:r>
              <a:rPr lang="es-ES" sz="4800" b="1" dirty="0"/>
              <a:t>PAGINAS WEB:</a:t>
            </a:r>
          </a:p>
          <a:p>
            <a:pPr>
              <a:buNone/>
            </a:pPr>
            <a:r>
              <a:rPr lang="es-ES" sz="4800" dirty="0"/>
              <a:t>1.- SEDESOL</a:t>
            </a:r>
          </a:p>
          <a:p>
            <a:pPr>
              <a:buNone/>
            </a:pPr>
            <a:r>
              <a:rPr lang="es-ES" sz="4800" dirty="0"/>
              <a:t>2.- CONEVAL</a:t>
            </a:r>
          </a:p>
          <a:p>
            <a:pPr>
              <a:buNone/>
            </a:pPr>
            <a:r>
              <a:rPr lang="es-ES" sz="4800" dirty="0"/>
              <a:t>3.- INEGI</a:t>
            </a:r>
          </a:p>
          <a:p>
            <a:pPr>
              <a:buNone/>
            </a:pPr>
            <a:r>
              <a:rPr lang="es-ES" sz="4800" dirty="0"/>
              <a:t>4.- OCDE</a:t>
            </a:r>
          </a:p>
          <a:p>
            <a:pPr>
              <a:buNone/>
            </a:pPr>
            <a:r>
              <a:rPr lang="es-ES" sz="4800" dirty="0"/>
              <a:t>5.- CAMARA DE DIPUTADOS  DEL PODER LEGISLATIVO  FEDERAL</a:t>
            </a:r>
          </a:p>
          <a:p>
            <a:pPr>
              <a:buNone/>
            </a:pPr>
            <a:r>
              <a:rPr lang="es-ES" sz="4800" dirty="0"/>
              <a:t>6.- MIDE</a:t>
            </a:r>
          </a:p>
          <a:p>
            <a:pPr>
              <a:buNone/>
            </a:pPr>
            <a:r>
              <a:rPr lang="es-ES" sz="4800" dirty="0"/>
              <a:t>7.- BANXICO</a:t>
            </a:r>
          </a:p>
          <a:p>
            <a:pPr>
              <a:buNone/>
            </a:pPr>
            <a:endParaRPr lang="es-ES" dirty="0"/>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36</a:t>
            </a:fld>
            <a:endParaRPr lang="es-MX" dirty="0"/>
          </a:p>
        </p:txBody>
      </p:sp>
      <p:sp>
        <p:nvSpPr>
          <p:cNvPr id="9" name="1 Título"/>
          <p:cNvSpPr>
            <a:spLocks noGrp="1"/>
          </p:cNvSpPr>
          <p:nvPr>
            <p:ph type="title"/>
          </p:nvPr>
        </p:nvSpPr>
        <p:spPr>
          <a:xfrm>
            <a:off x="457200" y="476672"/>
            <a:ext cx="8229600" cy="864096"/>
          </a:xfrm>
        </p:spPr>
        <p:txBody>
          <a:bodyPr>
            <a:noAutofit/>
          </a:bodyPr>
          <a:lstStyle/>
          <a:p>
            <a:pPr algn="ctr"/>
            <a:br>
              <a:rPr lang="es-MX" sz="2800" b="1" dirty="0"/>
            </a:br>
            <a:br>
              <a:rPr lang="es-MX" sz="2800" b="1" dirty="0"/>
            </a:br>
            <a:br>
              <a:rPr lang="es-MX" sz="2800" b="1" dirty="0"/>
            </a:br>
            <a:br>
              <a:rPr lang="es-MX" sz="2800" b="1" dirty="0"/>
            </a:br>
            <a:br>
              <a:rPr lang="es-MX" sz="2800" b="1" dirty="0"/>
            </a:br>
            <a:br>
              <a:rPr lang="es-MX" sz="2800" b="1" dirty="0"/>
            </a:br>
            <a:r>
              <a:rPr lang="es-MX" sz="2800" b="1" dirty="0"/>
              <a:t>10.2 </a:t>
            </a:r>
            <a:br>
              <a:rPr lang="es-MX" sz="2800" b="1" dirty="0"/>
            </a:br>
            <a:endParaRPr lang="es-MX" sz="2800" b="1"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24744"/>
            <a:ext cx="8229600" cy="5112568"/>
          </a:xfrm>
        </p:spPr>
        <p:txBody>
          <a:bodyPr>
            <a:normAutofit/>
          </a:bodyPr>
          <a:lstStyle/>
          <a:p>
            <a:pPr>
              <a:buNone/>
            </a:pPr>
            <a:endParaRPr lang="es-MX" dirty="0"/>
          </a:p>
          <a:p>
            <a:pPr>
              <a:buNone/>
            </a:pPr>
            <a:r>
              <a:rPr lang="es-MX" b="1" dirty="0"/>
              <a:t>g. JUSTIFICACION DE LA ACTIVIDAD:</a:t>
            </a:r>
          </a:p>
          <a:p>
            <a:pPr>
              <a:buNone/>
            </a:pPr>
            <a:endParaRPr lang="es-MX" b="1" dirty="0"/>
          </a:p>
          <a:p>
            <a:pPr algn="just">
              <a:buNone/>
            </a:pPr>
            <a:r>
              <a:rPr lang="es-MX" dirty="0"/>
              <a:t>	QUE LOS ALUMNOS ANALICEN LA IMPORTANCIA DE LA EXISTENCIA DE INSTITUCIONES PUBLICAS, EN EL FOMENTO DE LA POLITICA DE DESARROLLO SOCIAL, A TRAVES DE LAS FUNCIONES OTORGADAS POR EL ESTADO. LO ANTERIOR, PARA DAR ACCESO A LOS GRUPOS MARGINADOS EN SU PLANEACION.</a:t>
            </a:r>
          </a:p>
          <a:p>
            <a:pPr>
              <a:buNone/>
            </a:pPr>
            <a:endParaRPr lang="es-MX" dirty="0"/>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37</a:t>
            </a:fld>
            <a:endParaRPr lang="es-MX" dirty="0"/>
          </a:p>
        </p:txBody>
      </p:sp>
      <p:sp>
        <p:nvSpPr>
          <p:cNvPr id="9" name="1 Título"/>
          <p:cNvSpPr>
            <a:spLocks noGrp="1"/>
          </p:cNvSpPr>
          <p:nvPr>
            <p:ph type="title"/>
          </p:nvPr>
        </p:nvSpPr>
        <p:spPr>
          <a:xfrm>
            <a:off x="457200" y="476672"/>
            <a:ext cx="8229600" cy="864096"/>
          </a:xfrm>
        </p:spPr>
        <p:txBody>
          <a:bodyPr>
            <a:noAutofit/>
          </a:bodyPr>
          <a:lstStyle/>
          <a:p>
            <a:pPr algn="ctr"/>
            <a:br>
              <a:rPr lang="es-MX" sz="2800" b="1" dirty="0"/>
            </a:br>
            <a:br>
              <a:rPr lang="es-MX" sz="2800" b="1" dirty="0"/>
            </a:br>
            <a:br>
              <a:rPr lang="es-MX" sz="2800" b="1" dirty="0"/>
            </a:br>
            <a:br>
              <a:rPr lang="es-MX" sz="2800" b="1" dirty="0"/>
            </a:br>
            <a:br>
              <a:rPr lang="es-MX" sz="2800" b="1" dirty="0"/>
            </a:br>
            <a:br>
              <a:rPr lang="es-MX" sz="2800" b="1" dirty="0"/>
            </a:br>
            <a:r>
              <a:rPr lang="es-MX" sz="2800" b="1" dirty="0"/>
              <a:t>10.3 </a:t>
            </a:r>
            <a:br>
              <a:rPr lang="es-MX" sz="2800" b="1" dirty="0"/>
            </a:br>
            <a:endParaRPr lang="es-MX" sz="2800" b="1"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980728"/>
            <a:ext cx="8229600" cy="5256584"/>
          </a:xfrm>
        </p:spPr>
        <p:txBody>
          <a:bodyPr>
            <a:normAutofit fontScale="70000" lnSpcReduction="20000"/>
          </a:bodyPr>
          <a:lstStyle/>
          <a:p>
            <a:pPr>
              <a:buNone/>
            </a:pPr>
            <a:endParaRPr lang="es-MX" dirty="0"/>
          </a:p>
          <a:p>
            <a:pPr>
              <a:buNone/>
            </a:pPr>
            <a:r>
              <a:rPr lang="es-MX" b="1" dirty="0"/>
              <a:t>h. DESCRIPCION DE APERTURA DE LA ACTIVIDAD:</a:t>
            </a:r>
          </a:p>
          <a:p>
            <a:pPr>
              <a:buNone/>
            </a:pPr>
            <a:endParaRPr lang="es-MX" b="1" dirty="0"/>
          </a:p>
          <a:p>
            <a:pPr marL="514350" indent="-514350" algn="just">
              <a:buAutoNum type="arabicParenR"/>
            </a:pPr>
            <a:r>
              <a:rPr lang="es-MX" dirty="0"/>
              <a:t>SE LES CITO A LOS ALUMNOS EN EL AREA DE ANEXO DE LA INSTITUCION EDUCATIVA, DENTRO DEL HORARIO DE CLASE DE LA MATERIA DE IECSE. </a:t>
            </a:r>
          </a:p>
          <a:p>
            <a:pPr marL="514350" indent="-514350" algn="just">
              <a:buAutoNum type="arabicParenR"/>
            </a:pPr>
            <a:r>
              <a:rPr lang="es-MX" dirty="0"/>
              <a:t>SE LES SOLICITO QUE SE INTEGRARAN POR EQUIPOS DE TRABAJO, EN LAS MESAS Y ESPACIOS DEL AREA RESPECTIVA.</a:t>
            </a:r>
          </a:p>
          <a:p>
            <a:pPr marL="514350" indent="-514350" algn="just">
              <a:buAutoNum type="arabicParenR"/>
            </a:pPr>
            <a:r>
              <a:rPr lang="es-MX" dirty="0"/>
              <a:t>A TRAVES DE UN CUADRO SINOPTICO DESGLOSADO EN EL PIZARRON, LA PROFESORA RESPONSABLE REALIZO UNA INTRODUCCION Y RESEÑA DE LAS FUNCIONES EN MATERIA DE POLITICA SOCIAL QUE TIENE EL ESTADO.  ASI COMO LA OBLIGACION DE CONTAR CON INSTITUCIONES Y ORGANIZACIONES PUBLICAS, QUE MATERIALICEN SU ATENCION A SECTORES PRIORITARIOS DEL PAIS (MARGINADOS).</a:t>
            </a:r>
          </a:p>
          <a:p>
            <a:pPr marL="514350" indent="-514350" algn="just">
              <a:buAutoNum type="arabicParenR"/>
            </a:pPr>
            <a:r>
              <a:rPr lang="es-MX" dirty="0"/>
              <a:t>LOS EQUIPOS DE TRABAJO PRESENTARON EL REPORTE DE INVESTIGACION SOLICITADO, DE LAS INSTITUCIONES  QUE TIENEN FUNCIONES EN MATERIA DE POLITICA SOCIAL.</a:t>
            </a:r>
          </a:p>
          <a:p>
            <a:pPr marL="514350" indent="-514350" algn="just">
              <a:buAutoNum type="arabicParenR"/>
            </a:pPr>
            <a:r>
              <a:rPr lang="es-MX" dirty="0"/>
              <a:t>ASIMISMO PRESENTARON EL MATERIAL SOLICITADO, PARA DESARROLLAR LA ACTIVIDAD CORRESPONDIENTE A LA SEGUNDA SESION.  </a:t>
            </a:r>
          </a:p>
          <a:p>
            <a:pPr>
              <a:buNone/>
            </a:pPr>
            <a:endParaRPr lang="es-MX" dirty="0"/>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38</a:t>
            </a:fld>
            <a:endParaRPr lang="es-MX" dirty="0"/>
          </a:p>
        </p:txBody>
      </p:sp>
      <p:sp>
        <p:nvSpPr>
          <p:cNvPr id="9" name="1 Título"/>
          <p:cNvSpPr>
            <a:spLocks noGrp="1"/>
          </p:cNvSpPr>
          <p:nvPr>
            <p:ph type="title"/>
          </p:nvPr>
        </p:nvSpPr>
        <p:spPr>
          <a:xfrm>
            <a:off x="457200" y="476672"/>
            <a:ext cx="8229600" cy="864096"/>
          </a:xfrm>
        </p:spPr>
        <p:txBody>
          <a:bodyPr>
            <a:noAutofit/>
          </a:bodyPr>
          <a:lstStyle/>
          <a:p>
            <a:pPr algn="ctr"/>
            <a:br>
              <a:rPr lang="es-MX" sz="2800" b="1" dirty="0"/>
            </a:br>
            <a:br>
              <a:rPr lang="es-MX" sz="2800" b="1" dirty="0"/>
            </a:br>
            <a:br>
              <a:rPr lang="es-MX" sz="2800" b="1" dirty="0"/>
            </a:br>
            <a:br>
              <a:rPr lang="es-MX" sz="2800" b="1" dirty="0"/>
            </a:br>
            <a:br>
              <a:rPr lang="es-MX" sz="2800" b="1" dirty="0"/>
            </a:br>
            <a:br>
              <a:rPr lang="es-MX" sz="2800" b="1" dirty="0"/>
            </a:br>
            <a:r>
              <a:rPr lang="es-MX" sz="2800" b="1" dirty="0"/>
              <a:t>10.4 </a:t>
            </a:r>
            <a:br>
              <a:rPr lang="es-MX" sz="2800" b="1" dirty="0"/>
            </a:br>
            <a:endParaRPr lang="es-MX" sz="2800" b="1"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a:xfrm>
            <a:off x="457200" y="404664"/>
            <a:ext cx="8229600" cy="720080"/>
          </a:xfrm>
        </p:spPr>
        <p:txBody>
          <a:bodyPr>
            <a:noAutofit/>
          </a:bodyPr>
          <a:lstStyle/>
          <a:p>
            <a:pPr algn="ctr"/>
            <a:r>
              <a:rPr lang="es-MX" sz="2800" b="1" dirty="0"/>
              <a:t>SEGUNDA SESION: 15 DE ENERO DE 2019  </a:t>
            </a:r>
            <a:endParaRPr lang="es-MX" sz="2800" dirty="0"/>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39</a:t>
            </a:fld>
            <a:endParaRPr lang="es-MX" dirty="0"/>
          </a:p>
        </p:txBody>
      </p:sp>
      <p:sp>
        <p:nvSpPr>
          <p:cNvPr id="10" name="9 Marcador de contenido"/>
          <p:cNvSpPr>
            <a:spLocks noGrp="1"/>
          </p:cNvSpPr>
          <p:nvPr>
            <p:ph sz="half" idx="2"/>
          </p:nvPr>
        </p:nvSpPr>
        <p:spPr>
          <a:xfrm>
            <a:off x="395536" y="4149080"/>
            <a:ext cx="8208912" cy="1800200"/>
          </a:xfrm>
        </p:spPr>
        <p:txBody>
          <a:bodyPr>
            <a:normAutofit/>
          </a:bodyPr>
          <a:lstStyle/>
          <a:p>
            <a:pPr algn="just"/>
            <a:r>
              <a:rPr lang="es-MX" sz="2000" dirty="0"/>
              <a:t>OBLIGACIÓN ESTATAL DE ELEVAR LA CALIDAD DE VIDA DE LA POBLACIÓN.</a:t>
            </a:r>
          </a:p>
          <a:p>
            <a:pPr algn="just"/>
            <a:r>
              <a:rPr lang="es-MX" sz="2000" dirty="0"/>
              <a:t>AREAS PRIORITARIAS DE ATENCIÓN A SECTORES VULNERABLES.</a:t>
            </a:r>
          </a:p>
          <a:p>
            <a:pPr algn="just"/>
            <a:r>
              <a:rPr lang="es-MX" sz="2000" dirty="0"/>
              <a:t>COORDINACIÓN EN PLANES Y PROGRAMAS SOCIALES, ACORDE A FUNCIONES ESPECÍFICAS POR INSTITUCIÓN.</a:t>
            </a:r>
          </a:p>
        </p:txBody>
      </p:sp>
      <p:pic>
        <p:nvPicPr>
          <p:cNvPr id="11" name="10 Marcador de contenido" descr="C:\Users\LENOVO\AppData\Local\Microsoft\Windows\Temporary Internet Files\Content.Word\IMG_20190115_115719265.jpg"/>
          <p:cNvPicPr>
            <a:picLocks noGrp="1"/>
          </p:cNvPicPr>
          <p:nvPr>
            <p:ph sz="half" idx="1"/>
          </p:nvPr>
        </p:nvPicPr>
        <p:blipFill>
          <a:blip r:embed="rId2" cstate="print"/>
          <a:srcRect l="8923" t="26109" r="10838" b="17232"/>
          <a:stretch>
            <a:fillRect/>
          </a:stretch>
        </p:blipFill>
        <p:spPr bwMode="auto">
          <a:xfrm>
            <a:off x="395536" y="1196752"/>
            <a:ext cx="8280920" cy="2736303"/>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3400" y="764704"/>
            <a:ext cx="7851648" cy="5328592"/>
          </a:xfrm>
        </p:spPr>
        <p:txBody>
          <a:bodyPr>
            <a:normAutofit fontScale="90000"/>
          </a:bodyPr>
          <a:lstStyle/>
          <a:p>
            <a:pPr algn="ctr"/>
            <a:r>
              <a:rPr lang="es-MX" sz="4400" dirty="0">
                <a:solidFill>
                  <a:schemeClr val="bg2">
                    <a:lumMod val="50000"/>
                  </a:schemeClr>
                </a:solidFill>
              </a:rPr>
              <a:t>ETAPA I</a:t>
            </a:r>
            <a:br>
              <a:rPr lang="es-MX" sz="4400" dirty="0">
                <a:solidFill>
                  <a:schemeClr val="bg2">
                    <a:lumMod val="50000"/>
                  </a:schemeClr>
                </a:solidFill>
              </a:rPr>
            </a:br>
            <a:r>
              <a:rPr lang="es-MX" sz="4400" dirty="0">
                <a:solidFill>
                  <a:schemeClr val="tx1"/>
                </a:solidFill>
              </a:rPr>
              <a:t>LOS MARGINADOS, </a:t>
            </a:r>
            <a:br>
              <a:rPr lang="es-MX" sz="4400" dirty="0">
                <a:solidFill>
                  <a:schemeClr val="tx1"/>
                </a:solidFill>
              </a:rPr>
            </a:br>
            <a:r>
              <a:rPr lang="es-MX" sz="4400" dirty="0">
                <a:solidFill>
                  <a:schemeClr val="tx1"/>
                </a:solidFill>
              </a:rPr>
              <a:t>BASADO EN HECHOS REALES</a:t>
            </a:r>
            <a:br>
              <a:rPr lang="es-MX" sz="4400" dirty="0">
                <a:solidFill>
                  <a:schemeClr val="tx1"/>
                </a:solidFill>
              </a:rPr>
            </a:br>
            <a:br>
              <a:rPr lang="es-MX" sz="4400" dirty="0">
                <a:solidFill>
                  <a:schemeClr val="bg2">
                    <a:lumMod val="50000"/>
                  </a:schemeClr>
                </a:solidFill>
              </a:rPr>
            </a:br>
            <a:r>
              <a:rPr lang="es-MX" sz="4400" dirty="0">
                <a:solidFill>
                  <a:schemeClr val="bg2">
                    <a:lumMod val="50000"/>
                  </a:schemeClr>
                </a:solidFill>
              </a:rPr>
              <a:t>ETAPA II</a:t>
            </a:r>
            <a:br>
              <a:rPr lang="es-MX" sz="4400" dirty="0">
                <a:solidFill>
                  <a:schemeClr val="bg2">
                    <a:lumMod val="50000"/>
                  </a:schemeClr>
                </a:solidFill>
              </a:rPr>
            </a:br>
            <a:r>
              <a:rPr lang="es-MX" sz="4400" dirty="0">
                <a:solidFill>
                  <a:schemeClr val="bg2">
                    <a:lumMod val="50000"/>
                  </a:schemeClr>
                </a:solidFill>
              </a:rPr>
              <a:t> </a:t>
            </a:r>
            <a:r>
              <a:rPr lang="es-MX" sz="3600" dirty="0">
                <a:solidFill>
                  <a:schemeClr val="tx1"/>
                </a:solidFill>
              </a:rPr>
              <a:t>¿QUÉ SON LOS GRUPOS MARGINADOS Y CÓMO COMBATIR LA DESIGUALDAD SOCIOECONÓMICA ACTUAL? </a:t>
            </a:r>
            <a:br>
              <a:rPr lang="es-MX" sz="3600" dirty="0">
                <a:solidFill>
                  <a:schemeClr val="tx1"/>
                </a:solidFill>
              </a:rPr>
            </a:br>
            <a:br>
              <a:rPr lang="es-MX" sz="3600" dirty="0">
                <a:solidFill>
                  <a:schemeClr val="bg2">
                    <a:lumMod val="50000"/>
                  </a:schemeClr>
                </a:solidFill>
              </a:rPr>
            </a:br>
            <a:endParaRPr lang="es-MX" sz="3600" dirty="0">
              <a:solidFill>
                <a:schemeClr val="bg2">
                  <a:lumMod val="50000"/>
                </a:schemeClr>
              </a:solidFill>
            </a:endParaRPr>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4</a:t>
            </a:fld>
            <a:endParaRPr lang="es-MX"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E4E3450B-71CB-460A-9D46-A97B4AA2CBBA}" type="slidenum">
              <a:rPr lang="es-MX" smtClean="0"/>
              <a:pPr/>
              <a:t>40</a:t>
            </a:fld>
            <a:endParaRPr lang="es-MX" dirty="0"/>
          </a:p>
        </p:txBody>
      </p:sp>
      <p:pic>
        <p:nvPicPr>
          <p:cNvPr id="7" name="Picture 2" descr="C:\Users\LENOVO\Desktop\ebf 2018-2019\FOTOS CONEX\IMG_20190115_115845641.jpg"/>
          <p:cNvPicPr>
            <a:picLocks noGrp="1" noChangeAspect="1" noChangeArrowheads="1"/>
          </p:cNvPicPr>
          <p:nvPr>
            <p:ph sz="half" idx="1"/>
          </p:nvPr>
        </p:nvPicPr>
        <p:blipFill>
          <a:blip r:embed="rId2" cstate="print"/>
          <a:srcRect/>
          <a:stretch>
            <a:fillRect/>
          </a:stretch>
        </p:blipFill>
        <p:spPr bwMode="auto">
          <a:xfrm>
            <a:off x="3275856" y="3501008"/>
            <a:ext cx="5040560" cy="2736304"/>
          </a:xfrm>
          <a:prstGeom prst="rect">
            <a:avLst/>
          </a:prstGeom>
          <a:noFill/>
        </p:spPr>
      </p:pic>
      <p:pic>
        <p:nvPicPr>
          <p:cNvPr id="4098" name="Picture 2" descr="C:\Users\LENOVO\Desktop\ebf 2018-2019\FOTOS CONEX\IMG_20190115_115851225.jpg"/>
          <p:cNvPicPr>
            <a:picLocks noGrp="1" noChangeAspect="1" noChangeArrowheads="1"/>
          </p:cNvPicPr>
          <p:nvPr>
            <p:ph sz="half" idx="2"/>
          </p:nvPr>
        </p:nvPicPr>
        <p:blipFill>
          <a:blip r:embed="rId3" cstate="print"/>
          <a:srcRect/>
          <a:stretch>
            <a:fillRect/>
          </a:stretch>
        </p:blipFill>
        <p:spPr bwMode="auto">
          <a:xfrm>
            <a:off x="3275856" y="1124744"/>
            <a:ext cx="5040560" cy="2376264"/>
          </a:xfrm>
          <a:prstGeom prst="rect">
            <a:avLst/>
          </a:prstGeom>
          <a:noFill/>
        </p:spPr>
      </p:pic>
      <p:pic>
        <p:nvPicPr>
          <p:cNvPr id="4099" name="Picture 3" descr="C:\Users\LENOVO\Desktop\ebf 2018-2019\FOTOS CONEX\IMG_20190115_115916725.jpg"/>
          <p:cNvPicPr>
            <a:picLocks noChangeAspect="1" noChangeArrowheads="1"/>
          </p:cNvPicPr>
          <p:nvPr/>
        </p:nvPicPr>
        <p:blipFill>
          <a:blip r:embed="rId4" cstate="print"/>
          <a:srcRect/>
          <a:stretch>
            <a:fillRect/>
          </a:stretch>
        </p:blipFill>
        <p:spPr bwMode="auto">
          <a:xfrm>
            <a:off x="755576" y="1124744"/>
            <a:ext cx="2448272" cy="5157192"/>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908720"/>
            <a:ext cx="8229600" cy="5400600"/>
          </a:xfrm>
        </p:spPr>
        <p:txBody>
          <a:bodyPr>
            <a:normAutofit fontScale="55000" lnSpcReduction="20000"/>
          </a:bodyPr>
          <a:lstStyle/>
          <a:p>
            <a:pPr>
              <a:buNone/>
            </a:pPr>
            <a:endParaRPr lang="es-MX" dirty="0"/>
          </a:p>
          <a:p>
            <a:pPr>
              <a:buNone/>
            </a:pPr>
            <a:r>
              <a:rPr lang="es-MX" sz="4400" b="1" dirty="0"/>
              <a:t>i. DESCRIPCION DEL DESARROLLO DE LA ACTIVIDAD:</a:t>
            </a:r>
          </a:p>
          <a:p>
            <a:pPr>
              <a:buNone/>
            </a:pPr>
            <a:endParaRPr lang="es-MX" sz="2900" b="1" dirty="0"/>
          </a:p>
          <a:p>
            <a:pPr marL="514350" indent="-514350" algn="just">
              <a:buAutoNum type="arabicParenR"/>
            </a:pPr>
            <a:r>
              <a:rPr lang="es-MX" sz="2900" dirty="0"/>
              <a:t>UNA VEZ CONCLUIDA LA EXPLICACION POR PARTE DEL DOCENTE Y COTEJADA LA INFORMACION PROPORCIONADA POR LO EQUIPOS DE TRABAJO, SE PROCEDIO A LA ACTIVIDAD PROGRAMADA EN LA SESION.</a:t>
            </a:r>
          </a:p>
          <a:p>
            <a:pPr marL="514350" indent="-514350" algn="just">
              <a:buAutoNum type="arabicParenR"/>
            </a:pPr>
            <a:endParaRPr lang="es-MX" sz="2900" dirty="0"/>
          </a:p>
          <a:p>
            <a:pPr marL="514350" indent="-514350" algn="just">
              <a:buAutoNum type="arabicParenR"/>
            </a:pPr>
            <a:r>
              <a:rPr lang="es-MX" sz="2900" dirty="0"/>
              <a:t>A TRAVES DEL MATERIAL SOLICITADO A LOS ALUMNOS, SE LES INDICO QUE POR EQUIPO DEBIAN ELABORAR UNA INFOGRAFIA, DE LAS FUNCIONES PRINCIPALES QUE LLEVAN A CABO LAS INSTITUCIONES PUBLICAS SOLICITADAS EN EL REPORTE DE INVESTIGACION.</a:t>
            </a:r>
          </a:p>
          <a:p>
            <a:pPr marL="514350" indent="-514350" algn="just">
              <a:buAutoNum type="arabicParenR"/>
            </a:pPr>
            <a:endParaRPr lang="es-MX" sz="2900" dirty="0"/>
          </a:p>
          <a:p>
            <a:pPr marL="514350" indent="-514350" algn="just">
              <a:buAutoNum type="arabicParenR"/>
            </a:pPr>
            <a:r>
              <a:rPr lang="es-MX" sz="2900" dirty="0"/>
              <a:t>A CADA EQUIPO DE TRABAJO SE LE ASIGNO UNA INSTITUCION PUBLICA, POR LO QUE A TRAVES DE SU MATERIAL , DIERON INICIO A LA ELABORACION DE SU INFOGRAFIA. </a:t>
            </a:r>
          </a:p>
          <a:p>
            <a:pPr marL="514350" indent="-514350" algn="just">
              <a:buAutoNum type="arabicParenR"/>
            </a:pPr>
            <a:endParaRPr lang="es-MX" sz="2900" dirty="0"/>
          </a:p>
          <a:p>
            <a:pPr marL="514350" indent="-514350" algn="just">
              <a:buAutoNum type="arabicParenR"/>
            </a:pPr>
            <a:r>
              <a:rPr lang="es-MX" sz="2900" dirty="0"/>
              <a:t>LOS ALUMNOS DEBIAN ACOMPAÑAR SU INFORMACION ESCRITA, CON DIBUJOS O ELEMENTOS VISUALES, QUE RESALTEN LA IMPORTANCIA DE LAS FUNCIONES  QUE DESEMPEÑAN LAS INSTITUCIONES ASIGNADAS.</a:t>
            </a:r>
          </a:p>
          <a:p>
            <a:pPr marL="514350" indent="-514350" algn="just">
              <a:buAutoNum type="arabicParenR"/>
            </a:pPr>
            <a:endParaRPr lang="es-MX" sz="2900" dirty="0"/>
          </a:p>
          <a:p>
            <a:pPr marL="514350" indent="-514350" algn="just">
              <a:buAutoNum type="arabicParenR"/>
            </a:pPr>
            <a:r>
              <a:rPr lang="es-MX" sz="2900" dirty="0"/>
              <a:t>UNA VEZ CONCLUIDA LA ELABORACION DE LA INFOGRAFIA, DEBIAN PEGARLA EN LOS ESPACIOS SELECCIONADOS PARA  EXPLICAR SU CONTENIDO.</a:t>
            </a:r>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41</a:t>
            </a:fld>
            <a:endParaRPr lang="es-MX" dirty="0"/>
          </a:p>
        </p:txBody>
      </p:sp>
      <p:sp>
        <p:nvSpPr>
          <p:cNvPr id="9" name="1 Título"/>
          <p:cNvSpPr>
            <a:spLocks noGrp="1"/>
          </p:cNvSpPr>
          <p:nvPr>
            <p:ph type="title"/>
          </p:nvPr>
        </p:nvSpPr>
        <p:spPr>
          <a:xfrm>
            <a:off x="457200" y="476672"/>
            <a:ext cx="8229600" cy="864096"/>
          </a:xfrm>
        </p:spPr>
        <p:txBody>
          <a:bodyPr>
            <a:noAutofit/>
          </a:bodyPr>
          <a:lstStyle/>
          <a:p>
            <a:pPr algn="ctr"/>
            <a:br>
              <a:rPr lang="es-MX" sz="2800" b="1" dirty="0"/>
            </a:br>
            <a:br>
              <a:rPr lang="es-MX" sz="2800" b="1" dirty="0"/>
            </a:br>
            <a:br>
              <a:rPr lang="es-MX" sz="2800" b="1" dirty="0"/>
            </a:br>
            <a:br>
              <a:rPr lang="es-MX" sz="2800" b="1" dirty="0"/>
            </a:br>
            <a:br>
              <a:rPr lang="es-MX" sz="2800" b="1" dirty="0"/>
            </a:br>
            <a:br>
              <a:rPr lang="es-MX" sz="2800" b="1" dirty="0"/>
            </a:br>
            <a:r>
              <a:rPr lang="es-MX" sz="2800" b="1" dirty="0"/>
              <a:t>10.5 </a:t>
            </a:r>
            <a:br>
              <a:rPr lang="es-MX" sz="2800" b="1" dirty="0"/>
            </a:br>
            <a:endParaRPr lang="es-MX" sz="2800" b="1"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br>
              <a:rPr lang="es-MX" sz="4000" dirty="0"/>
            </a:br>
            <a:r>
              <a:rPr lang="es-MX" sz="2700" b="1" dirty="0"/>
              <a:t>ELABORACIÓN DE INFOGRAFÍAS</a:t>
            </a:r>
            <a:br>
              <a:rPr lang="es-MX" sz="2700" b="1" dirty="0"/>
            </a:br>
            <a:r>
              <a:rPr lang="es-MX" sz="2700" b="1" dirty="0"/>
              <a:t>“FUNCIONES Y ATRIBUCIONES DE INSTITUCIONES PÚBLICAS QUE PARTICIPAN EN PROGRAMAS SOCIALES”</a:t>
            </a:r>
          </a:p>
        </p:txBody>
      </p:sp>
      <p:sp>
        <p:nvSpPr>
          <p:cNvPr id="6" name="5 Marcador de número de diapositiva"/>
          <p:cNvSpPr>
            <a:spLocks noGrp="1"/>
          </p:cNvSpPr>
          <p:nvPr>
            <p:ph type="sldNum" sz="quarter" idx="12"/>
          </p:nvPr>
        </p:nvSpPr>
        <p:spPr/>
        <p:txBody>
          <a:bodyPr/>
          <a:lstStyle/>
          <a:p>
            <a:fld id="{E4E3450B-71CB-460A-9D46-A97B4AA2CBBA}" type="slidenum">
              <a:rPr lang="es-MX" smtClean="0"/>
              <a:pPr/>
              <a:t>42</a:t>
            </a:fld>
            <a:endParaRPr lang="es-MX" dirty="0"/>
          </a:p>
        </p:txBody>
      </p:sp>
      <p:pic>
        <p:nvPicPr>
          <p:cNvPr id="9218" name="Picture 2"/>
          <p:cNvPicPr>
            <a:picLocks noGrp="1" noChangeAspect="1" noChangeArrowheads="1"/>
          </p:cNvPicPr>
          <p:nvPr>
            <p:ph sz="half" idx="1"/>
          </p:nvPr>
        </p:nvPicPr>
        <p:blipFill>
          <a:blip r:embed="rId2" cstate="print"/>
          <a:srcRect/>
          <a:stretch>
            <a:fillRect/>
          </a:stretch>
        </p:blipFill>
        <p:spPr bwMode="auto">
          <a:xfrm>
            <a:off x="827584" y="1916832"/>
            <a:ext cx="3888432" cy="2228205"/>
          </a:xfrm>
          <a:prstGeom prst="rect">
            <a:avLst/>
          </a:prstGeom>
          <a:noFill/>
          <a:ln w="9525">
            <a:noFill/>
            <a:miter lim="800000"/>
            <a:headEnd/>
            <a:tailEnd/>
          </a:ln>
          <a:effectLst/>
        </p:spPr>
      </p:pic>
      <p:pic>
        <p:nvPicPr>
          <p:cNvPr id="9219" name="Picture 3"/>
          <p:cNvPicPr>
            <a:picLocks noGrp="1" noChangeAspect="1" noChangeArrowheads="1"/>
          </p:cNvPicPr>
          <p:nvPr>
            <p:ph sz="half" idx="2"/>
          </p:nvPr>
        </p:nvPicPr>
        <p:blipFill>
          <a:blip r:embed="rId3" cstate="print"/>
          <a:srcRect/>
          <a:stretch>
            <a:fillRect/>
          </a:stretch>
        </p:blipFill>
        <p:spPr bwMode="auto">
          <a:xfrm>
            <a:off x="4788024" y="1916832"/>
            <a:ext cx="4032448" cy="2156197"/>
          </a:xfrm>
          <a:prstGeom prst="rect">
            <a:avLst/>
          </a:prstGeom>
          <a:noFill/>
          <a:ln w="9525">
            <a:noFill/>
            <a:miter lim="800000"/>
            <a:headEnd/>
            <a:tailEnd/>
          </a:ln>
          <a:effectLst/>
        </p:spPr>
      </p:pic>
      <p:pic>
        <p:nvPicPr>
          <p:cNvPr id="15" name="Picture 2"/>
          <p:cNvPicPr>
            <a:picLocks noChangeAspect="1" noChangeArrowheads="1"/>
          </p:cNvPicPr>
          <p:nvPr/>
        </p:nvPicPr>
        <p:blipFill>
          <a:blip r:embed="rId4" cstate="print"/>
          <a:srcRect/>
          <a:stretch>
            <a:fillRect/>
          </a:stretch>
        </p:blipFill>
        <p:spPr bwMode="auto">
          <a:xfrm>
            <a:off x="827584" y="4221088"/>
            <a:ext cx="3816424" cy="2160240"/>
          </a:xfrm>
          <a:prstGeom prst="rect">
            <a:avLst/>
          </a:prstGeom>
          <a:noFill/>
          <a:ln w="9525">
            <a:noFill/>
            <a:miter lim="800000"/>
            <a:headEnd/>
            <a:tailEnd/>
          </a:ln>
          <a:effectLst/>
        </p:spPr>
      </p:pic>
      <p:pic>
        <p:nvPicPr>
          <p:cNvPr id="9220" name="Picture 4"/>
          <p:cNvPicPr>
            <a:picLocks noChangeAspect="1" noChangeArrowheads="1"/>
          </p:cNvPicPr>
          <p:nvPr/>
        </p:nvPicPr>
        <p:blipFill>
          <a:blip r:embed="rId5" cstate="print"/>
          <a:srcRect/>
          <a:stretch>
            <a:fillRect/>
          </a:stretch>
        </p:blipFill>
        <p:spPr bwMode="auto">
          <a:xfrm>
            <a:off x="4788024" y="4221088"/>
            <a:ext cx="4032448" cy="2160240"/>
          </a:xfrm>
          <a:prstGeom prst="rect">
            <a:avLst/>
          </a:prstGeom>
          <a:noFill/>
          <a:ln w="9525">
            <a:noFill/>
            <a:miter lim="800000"/>
            <a:headEnd/>
            <a:tailEnd/>
          </a:ln>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E4E3450B-71CB-460A-9D46-A97B4AA2CBBA}" type="slidenum">
              <a:rPr lang="es-MX" smtClean="0"/>
              <a:pPr/>
              <a:t>43</a:t>
            </a:fld>
            <a:endParaRPr lang="es-MX" dirty="0"/>
          </a:p>
        </p:txBody>
      </p:sp>
      <p:pic>
        <p:nvPicPr>
          <p:cNvPr id="10243" name="Picture 3"/>
          <p:cNvPicPr>
            <a:picLocks noGrp="1" noChangeAspect="1" noChangeArrowheads="1"/>
          </p:cNvPicPr>
          <p:nvPr>
            <p:ph sz="half" idx="1"/>
          </p:nvPr>
        </p:nvPicPr>
        <p:blipFill>
          <a:blip r:embed="rId2" cstate="print"/>
          <a:srcRect/>
          <a:stretch>
            <a:fillRect/>
          </a:stretch>
        </p:blipFill>
        <p:spPr bwMode="auto">
          <a:xfrm>
            <a:off x="611560" y="908720"/>
            <a:ext cx="4032448" cy="2736304"/>
          </a:xfrm>
          <a:prstGeom prst="rect">
            <a:avLst/>
          </a:prstGeom>
          <a:noFill/>
          <a:ln w="9525">
            <a:noFill/>
            <a:miter lim="800000"/>
            <a:headEnd/>
            <a:tailEnd/>
          </a:ln>
          <a:effectLst/>
        </p:spPr>
      </p:pic>
      <p:pic>
        <p:nvPicPr>
          <p:cNvPr id="10245" name="Picture 5"/>
          <p:cNvPicPr>
            <a:picLocks noChangeAspect="1" noChangeArrowheads="1"/>
          </p:cNvPicPr>
          <p:nvPr/>
        </p:nvPicPr>
        <p:blipFill>
          <a:blip r:embed="rId3" cstate="print"/>
          <a:srcRect/>
          <a:stretch>
            <a:fillRect/>
          </a:stretch>
        </p:blipFill>
        <p:spPr bwMode="auto">
          <a:xfrm>
            <a:off x="611560" y="3717032"/>
            <a:ext cx="4032448" cy="2520280"/>
          </a:xfrm>
          <a:prstGeom prst="rect">
            <a:avLst/>
          </a:prstGeom>
          <a:noFill/>
          <a:ln w="9525">
            <a:noFill/>
            <a:miter lim="800000"/>
            <a:headEnd/>
            <a:tailEnd/>
          </a:ln>
          <a:effectLst/>
        </p:spPr>
      </p:pic>
      <p:pic>
        <p:nvPicPr>
          <p:cNvPr id="5124" name="Picture 4" descr="C:\Users\LENOVO\Desktop\ebf 2018-2019\FOTOS CONEX\IMG_20190115_121617935.jpg"/>
          <p:cNvPicPr>
            <a:picLocks noGrp="1" noChangeAspect="1" noChangeArrowheads="1"/>
          </p:cNvPicPr>
          <p:nvPr>
            <p:ph sz="half" idx="2"/>
          </p:nvPr>
        </p:nvPicPr>
        <p:blipFill>
          <a:blip r:embed="rId4" cstate="print"/>
          <a:srcRect/>
          <a:stretch>
            <a:fillRect/>
          </a:stretch>
        </p:blipFill>
        <p:spPr bwMode="auto">
          <a:xfrm>
            <a:off x="4716016" y="3573016"/>
            <a:ext cx="3960440" cy="2664296"/>
          </a:xfrm>
          <a:prstGeom prst="rect">
            <a:avLst/>
          </a:prstGeom>
          <a:noFill/>
        </p:spPr>
      </p:pic>
      <p:pic>
        <p:nvPicPr>
          <p:cNvPr id="5125" name="Picture 5" descr="C:\Users\LENOVO\Desktop\ebf 2018-2019\FOTOS CONEX\IMG_20190115_121513181.jpg"/>
          <p:cNvPicPr>
            <a:picLocks noChangeAspect="1" noChangeArrowheads="1"/>
          </p:cNvPicPr>
          <p:nvPr/>
        </p:nvPicPr>
        <p:blipFill>
          <a:blip r:embed="rId5" cstate="print"/>
          <a:srcRect/>
          <a:stretch>
            <a:fillRect/>
          </a:stretch>
        </p:blipFill>
        <p:spPr bwMode="auto">
          <a:xfrm>
            <a:off x="4716016" y="908720"/>
            <a:ext cx="3939902" cy="2592288"/>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24744"/>
            <a:ext cx="8229600" cy="5040560"/>
          </a:xfrm>
        </p:spPr>
        <p:txBody>
          <a:bodyPr>
            <a:normAutofit fontScale="55000" lnSpcReduction="20000"/>
          </a:bodyPr>
          <a:lstStyle/>
          <a:p>
            <a:pPr>
              <a:buNone/>
            </a:pPr>
            <a:endParaRPr lang="es-MX" sz="4400" dirty="0"/>
          </a:p>
          <a:p>
            <a:pPr>
              <a:buNone/>
            </a:pPr>
            <a:r>
              <a:rPr lang="es-MX" sz="4400" b="1" dirty="0"/>
              <a:t>j. DESCRIPCION DEL CIERRE DE LA ACTIVIDAD:</a:t>
            </a:r>
          </a:p>
          <a:p>
            <a:pPr>
              <a:buNone/>
            </a:pPr>
            <a:endParaRPr lang="es-MX" b="1" dirty="0"/>
          </a:p>
          <a:p>
            <a:pPr marL="514350" indent="-514350" algn="just">
              <a:buAutoNum type="arabicParenR"/>
            </a:pPr>
            <a:r>
              <a:rPr lang="es-MX" dirty="0"/>
              <a:t>POSTERIOR A LA COLOCACION DE INFOGRAFIAS, DE MANERA ORDENADA, LOS ALUMNOS DESIGNADOS POR EL EQUIPO, COMENZARON A EXPONER EL SIGNIFICADO E IMPORTANCIA DE CADA  UNA DE LAS  INSTITUCIONES PUBLICAS Y SUS RESPECTIVAS FUNCIONES.</a:t>
            </a:r>
          </a:p>
          <a:p>
            <a:pPr marL="514350" indent="-514350" algn="just">
              <a:buAutoNum type="arabicParenR"/>
            </a:pPr>
            <a:endParaRPr lang="es-MX" dirty="0"/>
          </a:p>
          <a:p>
            <a:pPr marL="514350" indent="-514350" algn="just">
              <a:buAutoNum type="arabicParenR"/>
            </a:pPr>
            <a:r>
              <a:rPr lang="es-MX" dirty="0"/>
              <a:t>UNA VEZ CONCLUIDA LA EXPLICACION DEL ULTIMO EQUIPO, SE DIO INICIO A LA ACLARACION DE DUDAS Y PREGUNTAS.</a:t>
            </a:r>
          </a:p>
          <a:p>
            <a:pPr marL="514350" indent="-514350" algn="just">
              <a:buAutoNum type="arabicParenR"/>
            </a:pPr>
            <a:endParaRPr lang="es-MX" dirty="0"/>
          </a:p>
          <a:p>
            <a:pPr marL="514350" indent="-514350" algn="just">
              <a:buAutoNum type="arabicParenR"/>
            </a:pPr>
            <a:r>
              <a:rPr lang="es-MX" dirty="0"/>
              <a:t>LA PROFESORA RESPONSABLE SOLICITO DE MANERA ORDENADA Y RESPETUOSA, SE DESARROLLARAN LAS PREGUNTAS Y RESPUESTAS PLANTEADAS POR LOS ALUMNOS.</a:t>
            </a:r>
          </a:p>
          <a:p>
            <a:pPr marL="514350" indent="-514350" algn="just">
              <a:buAutoNum type="arabicParenR"/>
            </a:pPr>
            <a:endParaRPr lang="es-MX" dirty="0"/>
          </a:p>
          <a:p>
            <a:pPr marL="514350" indent="-514350" algn="just">
              <a:buAutoNum type="arabicParenR"/>
            </a:pPr>
            <a:r>
              <a:rPr lang="es-MX" dirty="0"/>
              <a:t>AL TERMINO DE LA SESION SE HICIERON LOS COMENTARIOS FINALES POR PARTE DE LA DOCENTE, SE RECOGIERON INFOGRAFIAS Y SE LLEVO A CABO EL REGISTRO DE LA ACTIVIDAD REALIZADA PARA EFECTOS DE EVALUACION Y RETROALIMENTACION.</a:t>
            </a:r>
          </a:p>
          <a:p>
            <a:pPr marL="514350" indent="-514350" algn="just">
              <a:buAutoNum type="arabicParenR"/>
            </a:pPr>
            <a:endParaRPr lang="es-MX" dirty="0"/>
          </a:p>
          <a:p>
            <a:pPr marL="514350" indent="-514350" algn="just">
              <a:buAutoNum type="arabicParenR"/>
            </a:pPr>
            <a:r>
              <a:rPr lang="es-MX" dirty="0"/>
              <a:t>SE LES INDICO A LOS ALUMNOS QUE RECOGIERAN SU MATERIAL SOBRANTE, ACOMODARAN EL MOBILIARIO DEL AREA Y SE DIRIGIERAN A TOMAR SU CLASE SIGUIENTE. </a:t>
            </a:r>
          </a:p>
          <a:p>
            <a:pPr marL="514350" indent="-514350" algn="just">
              <a:buAutoNum type="arabicParenR"/>
            </a:pPr>
            <a:endParaRPr lang="es-MX" dirty="0"/>
          </a:p>
          <a:p>
            <a:pPr marL="514350" indent="-514350" algn="just">
              <a:buAutoNum type="arabicParenR"/>
            </a:pPr>
            <a:endParaRPr lang="es-MX" dirty="0"/>
          </a:p>
          <a:p>
            <a:pPr>
              <a:buNone/>
            </a:pPr>
            <a:endParaRPr lang="es-MX" dirty="0"/>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44</a:t>
            </a:fld>
            <a:endParaRPr lang="es-MX" dirty="0"/>
          </a:p>
        </p:txBody>
      </p:sp>
      <p:sp>
        <p:nvSpPr>
          <p:cNvPr id="9" name="1 Título"/>
          <p:cNvSpPr>
            <a:spLocks noGrp="1"/>
          </p:cNvSpPr>
          <p:nvPr>
            <p:ph type="title"/>
          </p:nvPr>
        </p:nvSpPr>
        <p:spPr>
          <a:xfrm>
            <a:off x="457200" y="476672"/>
            <a:ext cx="8229600" cy="864096"/>
          </a:xfrm>
        </p:spPr>
        <p:txBody>
          <a:bodyPr>
            <a:noAutofit/>
          </a:bodyPr>
          <a:lstStyle/>
          <a:p>
            <a:pPr algn="ctr"/>
            <a:br>
              <a:rPr lang="es-MX" sz="2800" b="1" dirty="0"/>
            </a:br>
            <a:br>
              <a:rPr lang="es-MX" sz="2800" b="1" dirty="0"/>
            </a:br>
            <a:br>
              <a:rPr lang="es-MX" sz="2800" b="1" dirty="0"/>
            </a:br>
            <a:br>
              <a:rPr lang="es-MX" sz="2800" b="1" dirty="0"/>
            </a:br>
            <a:br>
              <a:rPr lang="es-MX" sz="2800" b="1" dirty="0"/>
            </a:br>
            <a:br>
              <a:rPr lang="es-MX" sz="2800" b="1" dirty="0"/>
            </a:br>
            <a:r>
              <a:rPr lang="es-MX" sz="2800" b="1" dirty="0"/>
              <a:t>10.6 </a:t>
            </a:r>
            <a:br>
              <a:rPr lang="es-MX" sz="2800" b="1" dirty="0"/>
            </a:br>
            <a:endParaRPr lang="es-MX" sz="2800" b="1"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48680"/>
            <a:ext cx="8229600" cy="648072"/>
          </a:xfrm>
        </p:spPr>
        <p:txBody>
          <a:bodyPr>
            <a:normAutofit fontScale="90000"/>
          </a:bodyPr>
          <a:lstStyle/>
          <a:p>
            <a:pPr algn="ctr"/>
            <a:r>
              <a:rPr lang="es-MX" b="1" dirty="0"/>
              <a:t>PRESENTACIÓN</a:t>
            </a:r>
          </a:p>
        </p:txBody>
      </p:sp>
      <p:sp>
        <p:nvSpPr>
          <p:cNvPr id="6" name="5 Marcador de número de diapositiva"/>
          <p:cNvSpPr>
            <a:spLocks noGrp="1"/>
          </p:cNvSpPr>
          <p:nvPr>
            <p:ph type="sldNum" sz="quarter" idx="12"/>
          </p:nvPr>
        </p:nvSpPr>
        <p:spPr/>
        <p:txBody>
          <a:bodyPr/>
          <a:lstStyle/>
          <a:p>
            <a:fld id="{E4E3450B-71CB-460A-9D46-A97B4AA2CBBA}" type="slidenum">
              <a:rPr lang="es-MX" smtClean="0"/>
              <a:pPr/>
              <a:t>45</a:t>
            </a:fld>
            <a:endParaRPr lang="es-MX" dirty="0"/>
          </a:p>
        </p:txBody>
      </p:sp>
      <p:pic>
        <p:nvPicPr>
          <p:cNvPr id="24579" name="Picture 3" descr="C:\Users\LENOVO\Desktop\ebf 2018-2019\FOTOS CONEX\IMG_20190115_123030614.jpg"/>
          <p:cNvPicPr>
            <a:picLocks noGrp="1" noChangeAspect="1" noChangeArrowheads="1"/>
          </p:cNvPicPr>
          <p:nvPr>
            <p:ph sz="half" idx="2"/>
          </p:nvPr>
        </p:nvPicPr>
        <p:blipFill>
          <a:blip r:embed="rId2" cstate="print"/>
          <a:srcRect/>
          <a:stretch>
            <a:fillRect/>
          </a:stretch>
        </p:blipFill>
        <p:spPr bwMode="auto">
          <a:xfrm>
            <a:off x="755576" y="4437112"/>
            <a:ext cx="4464496" cy="2016224"/>
          </a:xfrm>
          <a:prstGeom prst="rect">
            <a:avLst/>
          </a:prstGeom>
          <a:noFill/>
        </p:spPr>
      </p:pic>
      <p:pic>
        <p:nvPicPr>
          <p:cNvPr id="10" name="9 Imagen" descr="C:\Users\LENOVO\Desktop\ebf 2018-2019\FOTOS CONEX\IMG_20190115_122852522.jpg"/>
          <p:cNvPicPr/>
          <p:nvPr/>
        </p:nvPicPr>
        <p:blipFill>
          <a:blip r:embed="rId3" cstate="print"/>
          <a:srcRect l="8830" t="12037" b="12500"/>
          <a:stretch>
            <a:fillRect/>
          </a:stretch>
        </p:blipFill>
        <p:spPr bwMode="auto">
          <a:xfrm>
            <a:off x="755576" y="1340768"/>
            <a:ext cx="3960440" cy="3024335"/>
          </a:xfrm>
          <a:prstGeom prst="rect">
            <a:avLst/>
          </a:prstGeom>
          <a:noFill/>
          <a:ln w="9525">
            <a:noFill/>
            <a:miter lim="800000"/>
            <a:headEnd/>
            <a:tailEnd/>
          </a:ln>
        </p:spPr>
      </p:pic>
      <p:pic>
        <p:nvPicPr>
          <p:cNvPr id="11" name="10 Imagen" descr="C:\Users\LENOVO\Desktop\ebf 2018-2019\FOTOS CONEX\IMG_20190115_122857661.jpg"/>
          <p:cNvPicPr/>
          <p:nvPr/>
        </p:nvPicPr>
        <p:blipFill>
          <a:blip r:embed="rId4" cstate="print"/>
          <a:srcRect l="20450" t="12597" r="8002" b="6104"/>
          <a:stretch>
            <a:fillRect/>
          </a:stretch>
        </p:blipFill>
        <p:spPr bwMode="auto">
          <a:xfrm>
            <a:off x="4788024" y="1340768"/>
            <a:ext cx="3600400" cy="3024337"/>
          </a:xfrm>
          <a:prstGeom prst="rect">
            <a:avLst/>
          </a:prstGeom>
          <a:noFill/>
          <a:ln w="9525">
            <a:noFill/>
            <a:miter lim="800000"/>
            <a:headEnd/>
            <a:tailEnd/>
          </a:ln>
        </p:spPr>
      </p:pic>
      <p:pic>
        <p:nvPicPr>
          <p:cNvPr id="13" name="12 Imagen" descr="C:\Users\LENOVO\Desktop\ebf 2018-2019\FOTOS CONEX\IMG_20190115_122902567.jpg"/>
          <p:cNvPicPr/>
          <p:nvPr/>
        </p:nvPicPr>
        <p:blipFill>
          <a:blip r:embed="rId5" cstate="print"/>
          <a:srcRect l="16654" t="12672" b="10744"/>
          <a:stretch>
            <a:fillRect/>
          </a:stretch>
        </p:blipFill>
        <p:spPr bwMode="auto">
          <a:xfrm>
            <a:off x="5292080" y="4437112"/>
            <a:ext cx="3037258" cy="2016224"/>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24744"/>
            <a:ext cx="8229600" cy="5112568"/>
          </a:xfrm>
        </p:spPr>
        <p:txBody>
          <a:bodyPr>
            <a:normAutofit fontScale="92500" lnSpcReduction="20000"/>
          </a:bodyPr>
          <a:lstStyle/>
          <a:p>
            <a:pPr>
              <a:buNone/>
            </a:pPr>
            <a:endParaRPr lang="es-MX" dirty="0"/>
          </a:p>
          <a:p>
            <a:pPr>
              <a:buNone/>
            </a:pPr>
            <a:r>
              <a:rPr lang="es-MX" b="1" dirty="0"/>
              <a:t>k. DESCRIPCION DE LO QUE SE HARA CON LOS RESULTADOS DE LA ACTIVIDAD:</a:t>
            </a:r>
          </a:p>
          <a:p>
            <a:pPr>
              <a:buNone/>
            </a:pPr>
            <a:endParaRPr lang="es-MX" b="1" dirty="0"/>
          </a:p>
          <a:p>
            <a:pPr marL="514350" indent="-514350" algn="just">
              <a:buAutoNum type="arabicParenR"/>
            </a:pPr>
            <a:r>
              <a:rPr lang="es-MX" dirty="0"/>
              <a:t>LOS ALUMNOS PUDIERON CONOCER LA EXISTENCIA Y VARIEDAD DE INSTITUCIONES Y ORGANIZACIONES PUBLICAS, CUYAS FUNCIONES SON: PROMOVER, DIFUNDIR Y EVALUAR PROGRAMAS SOCIALES A SECTORES MARGINADOS O VULNERABLES.</a:t>
            </a:r>
          </a:p>
          <a:p>
            <a:pPr marL="514350" indent="-514350" algn="just">
              <a:buAutoNum type="arabicParenR"/>
            </a:pPr>
            <a:endParaRPr lang="es-MX" dirty="0"/>
          </a:p>
          <a:p>
            <a:pPr marL="514350" indent="-514350" algn="just">
              <a:buAutoNum type="arabicParenR"/>
            </a:pPr>
            <a:endParaRPr lang="es-MX" dirty="0"/>
          </a:p>
          <a:p>
            <a:pPr marL="514350" indent="-514350" algn="just">
              <a:buAutoNum type="arabicParenR"/>
            </a:pPr>
            <a:r>
              <a:rPr lang="es-MX" dirty="0"/>
              <a:t>EL MATERIAL RECOPILADO EN LA SESION, SERVIRA DE EVIDENCIA PARA EL REGISTRO, EVALUACION Y RETROALIMENTACION FINAL. </a:t>
            </a:r>
          </a:p>
          <a:p>
            <a:pPr marL="514350" indent="-514350" algn="just">
              <a:buAutoNum type="arabicParenR"/>
            </a:pPr>
            <a:endParaRPr lang="es-MX" dirty="0"/>
          </a:p>
          <a:p>
            <a:pPr marL="514350" indent="-514350" algn="just">
              <a:buAutoNum type="arabicParenR"/>
            </a:pPr>
            <a:endParaRPr lang="es-MX" dirty="0"/>
          </a:p>
          <a:p>
            <a:pPr>
              <a:buNone/>
            </a:pPr>
            <a:endParaRPr lang="es-MX" dirty="0"/>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46</a:t>
            </a:fld>
            <a:endParaRPr lang="es-MX" dirty="0"/>
          </a:p>
        </p:txBody>
      </p:sp>
      <p:sp>
        <p:nvSpPr>
          <p:cNvPr id="9" name="1 Título"/>
          <p:cNvSpPr>
            <a:spLocks noGrp="1"/>
          </p:cNvSpPr>
          <p:nvPr>
            <p:ph type="title"/>
          </p:nvPr>
        </p:nvSpPr>
        <p:spPr>
          <a:xfrm>
            <a:off x="457200" y="476672"/>
            <a:ext cx="8229600" cy="864096"/>
          </a:xfrm>
        </p:spPr>
        <p:txBody>
          <a:bodyPr>
            <a:noAutofit/>
          </a:bodyPr>
          <a:lstStyle/>
          <a:p>
            <a:pPr algn="ctr"/>
            <a:br>
              <a:rPr lang="es-MX" sz="2800" b="1" dirty="0"/>
            </a:br>
            <a:br>
              <a:rPr lang="es-MX" sz="2800" b="1" dirty="0"/>
            </a:br>
            <a:br>
              <a:rPr lang="es-MX" sz="2800" b="1" dirty="0"/>
            </a:br>
            <a:br>
              <a:rPr lang="es-MX" sz="2800" b="1" dirty="0"/>
            </a:br>
            <a:br>
              <a:rPr lang="es-MX" sz="2800" b="1" dirty="0"/>
            </a:br>
            <a:br>
              <a:rPr lang="es-MX" sz="2800" b="1" dirty="0"/>
            </a:br>
            <a:r>
              <a:rPr lang="es-MX" sz="2800" b="1" dirty="0"/>
              <a:t>10.7 </a:t>
            </a:r>
            <a:br>
              <a:rPr lang="es-MX" sz="2800" b="1" dirty="0"/>
            </a:br>
            <a:endParaRPr lang="es-MX" sz="2800" b="1"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24744"/>
            <a:ext cx="8229600" cy="5256584"/>
          </a:xfrm>
        </p:spPr>
        <p:txBody>
          <a:bodyPr>
            <a:normAutofit fontScale="85000" lnSpcReduction="20000"/>
          </a:bodyPr>
          <a:lstStyle/>
          <a:p>
            <a:pPr>
              <a:buNone/>
            </a:pPr>
            <a:endParaRPr lang="es-MX" dirty="0"/>
          </a:p>
          <a:p>
            <a:pPr algn="just">
              <a:buNone/>
            </a:pPr>
            <a:r>
              <a:rPr lang="es-MX" b="1" dirty="0"/>
              <a:t>l. ANALISIS. CONTRASTACION DE LO ESPERADO Y LO SUCEDIDO (aspectos claros y precisos sobre: 1.- logros alcanzados y 2.- aspectos a mejorar):</a:t>
            </a:r>
          </a:p>
          <a:p>
            <a:pPr algn="just">
              <a:buNone/>
            </a:pPr>
            <a:endParaRPr lang="es-MX" b="1" dirty="0"/>
          </a:p>
          <a:p>
            <a:pPr marL="514350" indent="-514350" algn="just">
              <a:buFont typeface="Wingdings 2"/>
              <a:buAutoNum type="arabicParenR"/>
            </a:pPr>
            <a:r>
              <a:rPr lang="es-MX" dirty="0"/>
              <a:t>LOS TEMAS ABORDADOS EN LA SESION, FUERON ASIMILADOS DE MANERA AGIL POR LOS ALUMNOS, PUESTO QUE SON DE INTERES COMUN Y SU PARTICIPACION FUE INMEDIATA.</a:t>
            </a:r>
          </a:p>
          <a:p>
            <a:pPr marL="514350" indent="-514350" algn="just">
              <a:buFont typeface="Wingdings 2"/>
              <a:buAutoNum type="arabicParenR"/>
            </a:pPr>
            <a:r>
              <a:rPr lang="es-MX" dirty="0"/>
              <a:t>LOS EQUIPOS MOSTRARON INICIATIVA AL DESIGNARSE LOS TEMAS DE LAS INFOGRAFIAS, LES AGRADO LA ACTIVIDAD Y PUSIERON TODA SU CREATIVIDAD AL PLASMAR ELEMENTOS VISUALES QUE SINTETIZARAN SUS IDEAS Y ANALISIS.</a:t>
            </a:r>
          </a:p>
          <a:p>
            <a:pPr marL="514350" indent="-514350" algn="just">
              <a:buFont typeface="Wingdings 2"/>
              <a:buAutoNum type="arabicParenR"/>
            </a:pPr>
            <a:r>
              <a:rPr lang="es-MX" dirty="0"/>
              <a:t>EN LA FASE DE COMENTARIOS FINALES, SE REQUERIA MAS TIEMPO PARA ESCUCHAR TODAS LAS OPINIONES, POR LO QUE SERA NECESARIO DESIGNAR LAPSOS, EN QUE SE DEN LAS INTERVENCIONES DE LOS ALUMNOS.</a:t>
            </a:r>
          </a:p>
          <a:p>
            <a:pPr marL="514350" indent="-514350" algn="just">
              <a:buFont typeface="Wingdings 2"/>
              <a:buAutoNum type="arabicParenR"/>
            </a:pPr>
            <a:endParaRPr lang="es-MX" dirty="0"/>
          </a:p>
          <a:p>
            <a:pPr marL="514350" indent="-514350" algn="just">
              <a:buFont typeface="Wingdings 2"/>
              <a:buAutoNum type="arabicParenR"/>
            </a:pPr>
            <a:endParaRPr lang="es-MX" dirty="0"/>
          </a:p>
          <a:p>
            <a:pPr marL="514350" indent="-514350" algn="just">
              <a:buAutoNum type="arabicParenR"/>
            </a:pPr>
            <a:endParaRPr lang="es-MX" dirty="0"/>
          </a:p>
          <a:p>
            <a:pPr>
              <a:buNone/>
            </a:pPr>
            <a:endParaRPr lang="es-MX" dirty="0"/>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47</a:t>
            </a:fld>
            <a:endParaRPr lang="es-MX" dirty="0"/>
          </a:p>
        </p:txBody>
      </p:sp>
      <p:sp>
        <p:nvSpPr>
          <p:cNvPr id="9" name="1 Título"/>
          <p:cNvSpPr>
            <a:spLocks noGrp="1"/>
          </p:cNvSpPr>
          <p:nvPr>
            <p:ph type="title"/>
          </p:nvPr>
        </p:nvSpPr>
        <p:spPr>
          <a:xfrm>
            <a:off x="457200" y="476672"/>
            <a:ext cx="8229600" cy="864096"/>
          </a:xfrm>
        </p:spPr>
        <p:txBody>
          <a:bodyPr>
            <a:noAutofit/>
          </a:bodyPr>
          <a:lstStyle/>
          <a:p>
            <a:pPr algn="ctr"/>
            <a:br>
              <a:rPr lang="es-MX" sz="2800" b="1" dirty="0"/>
            </a:br>
            <a:br>
              <a:rPr lang="es-MX" sz="2800" b="1" dirty="0"/>
            </a:br>
            <a:br>
              <a:rPr lang="es-MX" sz="2800" b="1" dirty="0"/>
            </a:br>
            <a:br>
              <a:rPr lang="es-MX" sz="2800" b="1" dirty="0"/>
            </a:br>
            <a:br>
              <a:rPr lang="es-MX" sz="2800" b="1" dirty="0"/>
            </a:br>
            <a:br>
              <a:rPr lang="es-MX" sz="2800" b="1" dirty="0"/>
            </a:br>
            <a:r>
              <a:rPr lang="es-MX" sz="2800" b="1" dirty="0"/>
              <a:t>10.8 </a:t>
            </a:r>
            <a:br>
              <a:rPr lang="es-MX" sz="2800" b="1" dirty="0"/>
            </a:br>
            <a:endParaRPr lang="es-MX" sz="2800" b="1"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980728"/>
            <a:ext cx="8229600" cy="5400600"/>
          </a:xfrm>
        </p:spPr>
        <p:txBody>
          <a:bodyPr>
            <a:normAutofit fontScale="55000" lnSpcReduction="20000"/>
          </a:bodyPr>
          <a:lstStyle/>
          <a:p>
            <a:pPr>
              <a:buNone/>
            </a:pPr>
            <a:endParaRPr lang="es-MX" dirty="0"/>
          </a:p>
          <a:p>
            <a:pPr algn="just">
              <a:buNone/>
            </a:pPr>
            <a:r>
              <a:rPr lang="es-MX" sz="4200" b="1" dirty="0"/>
              <a:t>m. TOMA DE DECISIONES (señalar cualquier toma de decisiones en función del análisis):</a:t>
            </a:r>
          </a:p>
          <a:p>
            <a:pPr algn="just">
              <a:buNone/>
            </a:pPr>
            <a:endParaRPr lang="es-MX" b="1" dirty="0"/>
          </a:p>
          <a:p>
            <a:pPr marL="514350" indent="-514350" algn="just">
              <a:buFont typeface="Wingdings 2"/>
              <a:buAutoNum type="arabicParenR"/>
            </a:pPr>
            <a:r>
              <a:rPr lang="es-MX" dirty="0"/>
              <a:t>EN ESTA SESION EL ESPACIO ASIGNADO PARA EL DESARROLLO DE LA ACTIVIDAD, RESULTO ADECUADO E IDONEO PARA COMPLETAR LAS ACTIVIDADES.</a:t>
            </a:r>
          </a:p>
          <a:p>
            <a:pPr marL="514350" indent="-514350" algn="just">
              <a:buFont typeface="Wingdings 2"/>
              <a:buAutoNum type="arabicParenR"/>
            </a:pPr>
            <a:endParaRPr lang="es-MX" dirty="0"/>
          </a:p>
          <a:p>
            <a:pPr marL="514350" indent="-514350" algn="just">
              <a:buFont typeface="Wingdings 2"/>
              <a:buAutoNum type="arabicParenR"/>
            </a:pPr>
            <a:r>
              <a:rPr lang="es-MX" dirty="0"/>
              <a:t>EL UNICO INCONVENIENTE ES EL TIEMPO QUE SE OCUPO PARA ORDENAR EL MOBILIARIO Y AREAS DEL ESPACIO SOLICITADO, YA QUE RESULTO INSUFICIENTE. POR LO QUE SE HARA HINCAPIE AL INICIO DE LA SESION POSTERIOR, DE MANTENER EL AREA EN ORDEN PARA OPTIMIZAR TIEMPOS. </a:t>
            </a:r>
          </a:p>
          <a:p>
            <a:pPr marL="514350" indent="-514350" algn="just">
              <a:buFont typeface="Wingdings 2"/>
              <a:buAutoNum type="arabicParenR"/>
            </a:pPr>
            <a:r>
              <a:rPr lang="es-MX" dirty="0"/>
              <a:t>EN CUANTO A LOS LAPSOS DE DEBATE, ACLARACION DE DUDAS Y COMENTARIOS, DEBERA TOMARSE EL TIEMPO PARA NO ALARGAR LA SESION Y QUE LOS ALUMNOS PUEDAN PARTICIPAR DE MANERA ORDENADA Y SISTEMATICA.</a:t>
            </a:r>
          </a:p>
          <a:p>
            <a:pPr marL="514350" indent="-514350" algn="just">
              <a:buFont typeface="Wingdings 2"/>
              <a:buAutoNum type="arabicParenR"/>
            </a:pPr>
            <a:endParaRPr lang="es-MX" dirty="0"/>
          </a:p>
          <a:p>
            <a:pPr marL="514350" indent="-514350" algn="just">
              <a:buFont typeface="Wingdings 2"/>
              <a:buAutoNum type="arabicParenR"/>
            </a:pPr>
            <a:r>
              <a:rPr lang="es-MX" dirty="0"/>
              <a:t>PARA LA CONTINUACION DEL PROYECTO, LOS ALUMNOS PODRAN ACLARAR SUS DUDAS CON LAS PROFESORAS RESPONSABLES DEL PROYECTO, EN LOS ESPACIOS DISPONIBLES DEL HORARIO ESCOLAR.</a:t>
            </a:r>
          </a:p>
          <a:p>
            <a:pPr marL="514350" indent="-514350" algn="just">
              <a:buFont typeface="Wingdings 2"/>
              <a:buAutoNum type="arabicParenR"/>
            </a:pPr>
            <a:endParaRPr lang="es-MX" dirty="0"/>
          </a:p>
          <a:p>
            <a:pPr marL="514350" indent="-514350" algn="just">
              <a:buFont typeface="Wingdings 2"/>
              <a:buAutoNum type="arabicParenR"/>
            </a:pPr>
            <a:r>
              <a:rPr lang="es-MX" dirty="0"/>
              <a:t>LOS  REPORTES DE INVESTIGACION POR EQUIPO, DEBERAN PRESENTARSE POR ESCRITO AL INICIO DE CADA SESION RESPECTIVA, PARA CONSTRASTAR  Y COMPLEMENTAR LA INFORMACION DEL DOCENTE Y DE LOS EQUIPOS PRESENTES.</a:t>
            </a:r>
          </a:p>
          <a:p>
            <a:pPr marL="514350" indent="-514350" algn="just">
              <a:buFont typeface="Wingdings 2"/>
              <a:buAutoNum type="arabicParenR"/>
            </a:pPr>
            <a:endParaRPr lang="es-MX" dirty="0"/>
          </a:p>
          <a:p>
            <a:pPr marL="514350" indent="-514350" algn="just">
              <a:buFont typeface="Wingdings 2"/>
              <a:buAutoNum type="arabicParenR"/>
            </a:pPr>
            <a:r>
              <a:rPr lang="es-MX" dirty="0"/>
              <a:t>DE LA MISMA FORMA, SE LES RECUERDA A LOS EQUIPOS DE TRABAJO, PRESENTAR EL MATERIAL NECESARIO PARA PODER REALIZAR LA ACTIVIDAD CORRESPONDIENTE (INFOGRAFIAS).</a:t>
            </a:r>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48</a:t>
            </a:fld>
            <a:endParaRPr lang="es-MX" dirty="0"/>
          </a:p>
        </p:txBody>
      </p:sp>
      <p:sp>
        <p:nvSpPr>
          <p:cNvPr id="9" name="1 Título"/>
          <p:cNvSpPr>
            <a:spLocks noGrp="1"/>
          </p:cNvSpPr>
          <p:nvPr>
            <p:ph type="title"/>
          </p:nvPr>
        </p:nvSpPr>
        <p:spPr>
          <a:xfrm>
            <a:off x="457200" y="476672"/>
            <a:ext cx="8229600" cy="864096"/>
          </a:xfrm>
        </p:spPr>
        <p:txBody>
          <a:bodyPr>
            <a:noAutofit/>
          </a:bodyPr>
          <a:lstStyle/>
          <a:p>
            <a:pPr algn="ctr"/>
            <a:br>
              <a:rPr lang="es-MX" sz="2800" b="1" dirty="0"/>
            </a:br>
            <a:br>
              <a:rPr lang="es-MX" sz="2800" b="1" dirty="0"/>
            </a:br>
            <a:br>
              <a:rPr lang="es-MX" sz="2800" b="1" dirty="0"/>
            </a:br>
            <a:br>
              <a:rPr lang="es-MX" sz="2800" b="1" dirty="0"/>
            </a:br>
            <a:br>
              <a:rPr lang="es-MX" sz="2800" b="1" dirty="0"/>
            </a:br>
            <a:br>
              <a:rPr lang="es-MX" sz="2800" b="1" dirty="0"/>
            </a:br>
            <a:r>
              <a:rPr lang="es-MX" sz="2800" b="1" dirty="0"/>
              <a:t>10.9 </a:t>
            </a:r>
            <a:br>
              <a:rPr lang="es-MX" sz="2800" b="1" dirty="0"/>
            </a:br>
            <a:endParaRPr lang="es-MX" sz="2800" b="1"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76672"/>
            <a:ext cx="8229600" cy="1296144"/>
          </a:xfrm>
        </p:spPr>
        <p:txBody>
          <a:bodyPr>
            <a:noAutofit/>
          </a:bodyPr>
          <a:lstStyle/>
          <a:p>
            <a:pPr algn="ctr"/>
            <a:r>
              <a:rPr lang="es-MX" sz="2800" b="1" dirty="0"/>
              <a:t>11.0 </a:t>
            </a:r>
            <a:br>
              <a:rPr lang="es-MX" sz="2800" b="1" dirty="0"/>
            </a:br>
            <a:r>
              <a:rPr lang="es-MX" sz="2800" b="1" dirty="0"/>
              <a:t> UNA ACTIVIDAD POR ASIGNATURA </a:t>
            </a:r>
            <a:br>
              <a:rPr lang="es-MX" sz="2800" b="1" dirty="0"/>
            </a:br>
            <a:r>
              <a:rPr lang="es-MX" sz="2800" b="1" dirty="0"/>
              <a:t>DE LA FASE DE DESARROLLO DEL PROYECTO</a:t>
            </a:r>
          </a:p>
        </p:txBody>
      </p:sp>
      <p:sp>
        <p:nvSpPr>
          <p:cNvPr id="3" name="2 Marcador de contenido"/>
          <p:cNvSpPr>
            <a:spLocks noGrp="1"/>
          </p:cNvSpPr>
          <p:nvPr>
            <p:ph idx="1"/>
          </p:nvPr>
        </p:nvSpPr>
        <p:spPr>
          <a:xfrm>
            <a:off x="457200" y="1916832"/>
            <a:ext cx="8229600" cy="3744416"/>
          </a:xfrm>
        </p:spPr>
        <p:txBody>
          <a:bodyPr>
            <a:normAutofit/>
          </a:bodyPr>
          <a:lstStyle/>
          <a:p>
            <a:pPr marL="514350" indent="-514350" algn="just">
              <a:buAutoNum type="alphaUcParenR"/>
            </a:pPr>
            <a:r>
              <a:rPr lang="es-MX" dirty="0"/>
              <a:t>EL CONOCIMIENTO Y ANALISIS DE LOS PROGRAMAS SOCIALES EXISTENTES.</a:t>
            </a:r>
          </a:p>
          <a:p>
            <a:pPr marL="514350" indent="-514350" algn="just">
              <a:buAutoNum type="alphaUcParenR"/>
            </a:pPr>
            <a:endParaRPr lang="es-MX" dirty="0"/>
          </a:p>
          <a:p>
            <a:pPr marL="514350" indent="-514350" algn="just">
              <a:buFont typeface="Wingdings 2"/>
              <a:buAutoNum type="alphaUcParenR"/>
            </a:pPr>
            <a:r>
              <a:rPr lang="es-MX" dirty="0"/>
              <a:t>¿CUALES SON LAS NECESIDADES QUE CUBREN LOS PROGRAMAS SOCIALES VIGENTES, HACIA GRUPOS MARGINADOS? </a:t>
            </a:r>
          </a:p>
          <a:p>
            <a:pPr marL="514350" indent="-514350" algn="just">
              <a:buFont typeface="Wingdings 2"/>
              <a:buAutoNum type="alphaUcParenR"/>
            </a:pPr>
            <a:endParaRPr lang="es-MX" dirty="0"/>
          </a:p>
          <a:p>
            <a:pPr marL="514350" indent="-514350" algn="just">
              <a:buFont typeface="Wingdings 2"/>
              <a:buAutoNum type="alphaUcParenR"/>
            </a:pPr>
            <a:endParaRPr lang="es-MX" dirty="0"/>
          </a:p>
          <a:p>
            <a:pPr marL="514350" indent="-514350" algn="just">
              <a:buAutoNum type="alphaUcParenR"/>
            </a:pPr>
            <a:endParaRPr lang="es-MX" dirty="0"/>
          </a:p>
          <a:p>
            <a:pPr marL="514350" indent="-514350" algn="just">
              <a:buNone/>
            </a:pPr>
            <a:endParaRPr lang="es-MX" dirty="0"/>
          </a:p>
          <a:p>
            <a:pPr marL="514350" indent="-514350" algn="just">
              <a:buFont typeface="Wingdings 2"/>
              <a:buAutoNum type="alphaUcParenR"/>
            </a:pPr>
            <a:endParaRPr lang="es-MX" dirty="0"/>
          </a:p>
          <a:p>
            <a:pPr marL="514350" indent="-514350" algn="just">
              <a:buNone/>
            </a:pPr>
            <a:endParaRPr lang="es-MX" dirty="0"/>
          </a:p>
          <a:p>
            <a:pPr marL="514350" indent="-514350" algn="just">
              <a:buAutoNum type="alphaUcParenR"/>
            </a:pPr>
            <a:endParaRPr lang="es-MX" dirty="0"/>
          </a:p>
          <a:p>
            <a:pPr marL="514350" indent="-514350" algn="ctr">
              <a:buAutoNum type="alphaUcParenR"/>
            </a:pPr>
            <a:endParaRPr lang="es-MX" dirty="0"/>
          </a:p>
          <a:p>
            <a:pPr marL="514350" indent="-514350" algn="ctr">
              <a:buAutoNum type="alphaUcParenR"/>
            </a:pPr>
            <a:endParaRPr lang="es-MX" dirty="0"/>
          </a:p>
          <a:p>
            <a:pPr marL="514350" indent="-514350" algn="ctr">
              <a:buAutoNum type="alphaUcParenR"/>
            </a:pPr>
            <a:endParaRPr lang="es-MX" dirty="0"/>
          </a:p>
          <a:p>
            <a:pPr algn="ctr">
              <a:buNone/>
            </a:pPr>
            <a:endParaRPr lang="es-MX" dirty="0"/>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49</a:t>
            </a:fld>
            <a:endParaRPr lang="es-MX"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467544" y="404664"/>
            <a:ext cx="8280920" cy="5976664"/>
          </a:xfrm>
        </p:spPr>
        <p:txBody>
          <a:bodyPr>
            <a:normAutofit fontScale="90000"/>
          </a:bodyPr>
          <a:lstStyle/>
          <a:p>
            <a:pPr algn="l"/>
            <a:r>
              <a:rPr lang="es-MX" sz="4400" dirty="0">
                <a:solidFill>
                  <a:schemeClr val="bg2">
                    <a:lumMod val="50000"/>
                  </a:schemeClr>
                </a:solidFill>
              </a:rPr>
              <a:t>                   </a:t>
            </a:r>
            <a:r>
              <a:rPr lang="es-MX" sz="2400" dirty="0">
                <a:solidFill>
                  <a:schemeClr val="bg2">
                    <a:lumMod val="50000"/>
                  </a:schemeClr>
                </a:solidFill>
              </a:rPr>
              <a:t>JUSTIFICACIÓN</a:t>
            </a:r>
            <a:br>
              <a:rPr lang="es-MX" sz="2400" dirty="0">
                <a:solidFill>
                  <a:schemeClr val="bg2">
                    <a:lumMod val="50000"/>
                  </a:schemeClr>
                </a:solidFill>
              </a:rPr>
            </a:br>
            <a:r>
              <a:rPr lang="es-MX" sz="2400" dirty="0">
                <a:solidFill>
                  <a:schemeClr val="tx1"/>
                </a:solidFill>
              </a:rPr>
              <a:t>Debido al incremento de la desigualdad económica a nivel mundial, es necesario:</a:t>
            </a:r>
            <a:br>
              <a:rPr lang="es-MX" sz="2400" dirty="0">
                <a:solidFill>
                  <a:schemeClr val="tx1"/>
                </a:solidFill>
              </a:rPr>
            </a:br>
            <a:r>
              <a:rPr lang="es-MX" sz="2400" dirty="0">
                <a:solidFill>
                  <a:schemeClr val="tx1"/>
                </a:solidFill>
              </a:rPr>
              <a:t>*Dar a conocer la problemática social de los diferentes sectores vulnerables en nuestro país. </a:t>
            </a:r>
            <a:br>
              <a:rPr lang="es-MX" sz="2400" dirty="0">
                <a:solidFill>
                  <a:schemeClr val="tx1"/>
                </a:solidFill>
              </a:rPr>
            </a:br>
            <a:r>
              <a:rPr lang="es-MX" sz="2400" dirty="0">
                <a:solidFill>
                  <a:schemeClr val="tx1"/>
                </a:solidFill>
              </a:rPr>
              <a:t>*Analizar y comprender las carencias y limitaciones que padecen estos grupos, así como los planes y programas sociales existentes para erradicar la pobreza.</a:t>
            </a:r>
            <a:br>
              <a:rPr lang="es-MX" sz="2400" dirty="0">
                <a:solidFill>
                  <a:schemeClr val="tx1"/>
                </a:solidFill>
              </a:rPr>
            </a:br>
            <a:r>
              <a:rPr lang="es-MX" sz="2400" dirty="0">
                <a:solidFill>
                  <a:schemeClr val="tx1"/>
                </a:solidFill>
              </a:rPr>
              <a:t>*Desarrollar propuestas y criterios para una visión global del fenómeno planteado.</a:t>
            </a:r>
            <a:br>
              <a:rPr lang="es-MX" sz="2400" dirty="0">
                <a:solidFill>
                  <a:schemeClr val="tx1"/>
                </a:solidFill>
              </a:rPr>
            </a:br>
            <a:br>
              <a:rPr lang="es-MX" sz="2400" dirty="0">
                <a:solidFill>
                  <a:schemeClr val="tx1"/>
                </a:solidFill>
              </a:rPr>
            </a:br>
            <a:r>
              <a:rPr lang="es-MX" sz="2400" dirty="0">
                <a:solidFill>
                  <a:schemeClr val="bg2">
                    <a:lumMod val="50000"/>
                  </a:schemeClr>
                </a:solidFill>
              </a:rPr>
              <a:t>  		DESCRIPCIÓN DEL PROYECTO</a:t>
            </a:r>
            <a:br>
              <a:rPr lang="es-MX" sz="2400" dirty="0">
                <a:solidFill>
                  <a:schemeClr val="bg2">
                    <a:lumMod val="50000"/>
                  </a:schemeClr>
                </a:solidFill>
              </a:rPr>
            </a:br>
            <a:r>
              <a:rPr lang="es-MX" sz="2400" dirty="0">
                <a:solidFill>
                  <a:schemeClr val="tx1"/>
                </a:solidFill>
              </a:rPr>
              <a:t> A través de un proceso de investigación (documental y de campo), los alumnos diseñarán y presentarán un programa social y un </a:t>
            </a:r>
            <a:r>
              <a:rPr lang="es-MX" sz="2400" dirty="0" err="1">
                <a:solidFill>
                  <a:schemeClr val="tx1"/>
                </a:solidFill>
              </a:rPr>
              <a:t>sociodrama</a:t>
            </a:r>
            <a:r>
              <a:rPr lang="es-MX" sz="2400" dirty="0">
                <a:solidFill>
                  <a:schemeClr val="tx1"/>
                </a:solidFill>
              </a:rPr>
              <a:t>, que tienda a reflejar no solo las necesidades y carencias de los grupos marginados, sino  las medidas adecuadas para satisfacerlas.</a:t>
            </a:r>
            <a:endParaRPr lang="es-MX" sz="2400" dirty="0">
              <a:solidFill>
                <a:schemeClr val="bg2">
                  <a:lumMod val="50000"/>
                </a:schemeClr>
              </a:solidFill>
            </a:endParaRPr>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5</a:t>
            </a:fld>
            <a:endParaRPr lang="es-MX"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76672"/>
            <a:ext cx="8229600" cy="1008112"/>
          </a:xfrm>
        </p:spPr>
        <p:txBody>
          <a:bodyPr>
            <a:noAutofit/>
          </a:bodyPr>
          <a:lstStyle/>
          <a:p>
            <a:pPr algn="ctr"/>
            <a:r>
              <a:rPr lang="es-MX" sz="2800" b="1" dirty="0"/>
              <a:t>11.1 </a:t>
            </a:r>
            <a:br>
              <a:rPr lang="es-MX" sz="2800" b="1" dirty="0"/>
            </a:br>
            <a:endParaRPr lang="es-MX" sz="2800" b="1" dirty="0"/>
          </a:p>
        </p:txBody>
      </p:sp>
      <p:sp>
        <p:nvSpPr>
          <p:cNvPr id="3" name="2 Marcador de contenido"/>
          <p:cNvSpPr>
            <a:spLocks noGrp="1"/>
          </p:cNvSpPr>
          <p:nvPr>
            <p:ph idx="1"/>
          </p:nvPr>
        </p:nvSpPr>
        <p:spPr>
          <a:xfrm>
            <a:off x="457200" y="1484784"/>
            <a:ext cx="8229600" cy="4839816"/>
          </a:xfrm>
        </p:spPr>
        <p:txBody>
          <a:bodyPr>
            <a:normAutofit fontScale="92500" lnSpcReduction="10000"/>
          </a:bodyPr>
          <a:lstStyle/>
          <a:p>
            <a:pPr>
              <a:buNone/>
            </a:pPr>
            <a:r>
              <a:rPr lang="es-MX" b="1" dirty="0"/>
              <a:t>a. NOMBRE DE LA ACTIVIDAD: </a:t>
            </a:r>
          </a:p>
          <a:p>
            <a:pPr>
              <a:buNone/>
            </a:pPr>
            <a:r>
              <a:rPr lang="es-MX" dirty="0"/>
              <a:t>	“PROGRAMAS SOCIALES IMPULSADOS POR EL ESTADO, EN MATERIA DE POLITICA ECONOMICA”.</a:t>
            </a:r>
          </a:p>
          <a:p>
            <a:pPr>
              <a:buNone/>
            </a:pPr>
            <a:r>
              <a:rPr lang="es-MX" b="1" dirty="0"/>
              <a:t>b. OBJETIVO: </a:t>
            </a:r>
          </a:p>
          <a:p>
            <a:pPr>
              <a:buNone/>
            </a:pPr>
            <a:r>
              <a:rPr lang="es-MX" dirty="0"/>
              <a:t>	CONOCER LOS PRINCIPALES PLANES Y PROGRAMAS SOCIALES QUE LLEVA A CABO EL ESTADO, A TRAVES DE SECRETARIAS E INSTITUCIONES PUBLICAS, EN PRO DE LA JUSTICIA SOCIAL. </a:t>
            </a:r>
          </a:p>
          <a:p>
            <a:pPr>
              <a:buNone/>
            </a:pPr>
            <a:r>
              <a:rPr lang="es-MX" b="1" dirty="0"/>
              <a:t>c. GRADO</a:t>
            </a:r>
            <a:r>
              <a:rPr lang="es-MX" dirty="0"/>
              <a:t>: </a:t>
            </a:r>
          </a:p>
          <a:p>
            <a:pPr>
              <a:buNone/>
            </a:pPr>
            <a:r>
              <a:rPr lang="es-MX" dirty="0"/>
              <a:t>	SEXTO DE PREPARATORIA.</a:t>
            </a:r>
          </a:p>
          <a:p>
            <a:pPr>
              <a:buNone/>
            </a:pPr>
            <a:r>
              <a:rPr lang="es-MX" b="1" dirty="0"/>
              <a:t>d. FECHA EN QUE SE LLEVO A CABO LA ACTIVIDAD: </a:t>
            </a:r>
          </a:p>
          <a:p>
            <a:pPr>
              <a:buNone/>
            </a:pPr>
            <a:r>
              <a:rPr lang="es-MX" b="1" dirty="0"/>
              <a:t>	</a:t>
            </a:r>
            <a:r>
              <a:rPr lang="es-MX" dirty="0"/>
              <a:t>22 DE ENERO DE 2019. </a:t>
            </a:r>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50</a:t>
            </a:fld>
            <a:endParaRPr lang="es-MX"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24744"/>
            <a:ext cx="8229600" cy="5112568"/>
          </a:xfrm>
        </p:spPr>
        <p:txBody>
          <a:bodyPr>
            <a:normAutofit fontScale="25000" lnSpcReduction="20000"/>
          </a:bodyPr>
          <a:lstStyle/>
          <a:p>
            <a:pPr>
              <a:buNone/>
            </a:pPr>
            <a:endParaRPr lang="es-MX" sz="4400" dirty="0"/>
          </a:p>
          <a:p>
            <a:pPr>
              <a:buNone/>
            </a:pPr>
            <a:r>
              <a:rPr lang="es-MX" sz="8000" b="1" dirty="0"/>
              <a:t>e. ASIGNATURAS PARTICIPANTES:</a:t>
            </a:r>
          </a:p>
          <a:p>
            <a:pPr>
              <a:buNone/>
            </a:pPr>
            <a:endParaRPr lang="es-MX" sz="4400" dirty="0"/>
          </a:p>
          <a:p>
            <a:pPr marL="514350" indent="-514350">
              <a:buNone/>
            </a:pPr>
            <a:r>
              <a:rPr lang="es-MX" sz="4800" dirty="0"/>
              <a:t>1) INTRODUCCION AL ESTUDIO DE LAS CIENCIAS SOCIALES Y ECONOMICAS.</a:t>
            </a:r>
          </a:p>
          <a:p>
            <a:pPr marL="514350" indent="-514350">
              <a:buNone/>
            </a:pPr>
            <a:r>
              <a:rPr lang="es-MX" sz="4800" dirty="0"/>
              <a:t>TEMAS O CONCEPTOS:  POLITICA ECONOMICA, PLAN O PROGRAMA SOCIAL, ADMINISTRACION PUBLICA,</a:t>
            </a:r>
          </a:p>
          <a:p>
            <a:pPr marL="514350" indent="-514350">
              <a:buNone/>
            </a:pPr>
            <a:r>
              <a:rPr lang="es-MX" sz="4800" dirty="0"/>
              <a:t>JUSTICIA SOCIAL, DESIGUALDAD SOCIAL.</a:t>
            </a:r>
          </a:p>
          <a:p>
            <a:pPr>
              <a:buNone/>
            </a:pPr>
            <a:endParaRPr lang="es-MX" sz="4400" dirty="0"/>
          </a:p>
          <a:p>
            <a:pPr>
              <a:buNone/>
            </a:pPr>
            <a:r>
              <a:rPr lang="es-MX" sz="8000" b="1" dirty="0"/>
              <a:t>f. FUENTES DE APOYO:</a:t>
            </a:r>
          </a:p>
          <a:p>
            <a:pPr>
              <a:buNone/>
            </a:pPr>
            <a:endParaRPr lang="es-MX" sz="4400" b="1" dirty="0"/>
          </a:p>
          <a:p>
            <a:pPr>
              <a:buNone/>
            </a:pPr>
            <a:r>
              <a:rPr lang="es-MX" sz="4800" b="1" dirty="0"/>
              <a:t>BIBLIOGRAFIA:</a:t>
            </a:r>
          </a:p>
          <a:p>
            <a:pPr>
              <a:buNone/>
            </a:pPr>
            <a:r>
              <a:rPr lang="es-MX" sz="4800" dirty="0"/>
              <a:t>1.- ANDA GUTIERREZ, CUAUHTEMOC. INTRODUCCION A LAS CIENCIAS SOCIALES. ED. LIMUSA. MEXICO 2018.</a:t>
            </a:r>
          </a:p>
          <a:p>
            <a:pPr>
              <a:buNone/>
            </a:pPr>
            <a:r>
              <a:rPr lang="es-MX" sz="4800" dirty="0"/>
              <a:t>2.- </a:t>
            </a:r>
            <a:r>
              <a:rPr lang="es-ES" sz="4800" dirty="0"/>
              <a:t>RODRIGUEZ GARCIA, MAURO. INTRODUCCION A LAS CIENCIAS SOCIALES Y ECONOMICAS. MAC GRAW HILL. MEXICO 2018</a:t>
            </a:r>
          </a:p>
          <a:p>
            <a:pPr>
              <a:buNone/>
            </a:pPr>
            <a:r>
              <a:rPr lang="es-ES" sz="4800" dirty="0"/>
              <a:t>3.- GOMEZ GRANILLO, MOISES. TEORIA ECONOMICA. ED. ESFINGE. MEXICO 2016.</a:t>
            </a:r>
          </a:p>
          <a:p>
            <a:pPr>
              <a:buNone/>
            </a:pPr>
            <a:r>
              <a:rPr lang="es-ES" sz="4800" dirty="0"/>
              <a:t>4.- CONSTITUCION POLITICA DE LOS ESTADOS UNIDOS MEXICANOS VIGENTE.</a:t>
            </a:r>
          </a:p>
          <a:p>
            <a:pPr>
              <a:buNone/>
            </a:pPr>
            <a:endParaRPr lang="es-ES" sz="4800" b="1" dirty="0"/>
          </a:p>
          <a:p>
            <a:pPr>
              <a:buNone/>
            </a:pPr>
            <a:r>
              <a:rPr lang="es-ES" sz="4800" b="1" dirty="0"/>
              <a:t>PAGINAS WEB:</a:t>
            </a:r>
          </a:p>
          <a:p>
            <a:pPr>
              <a:buNone/>
            </a:pPr>
            <a:r>
              <a:rPr lang="es-ES" sz="4800" dirty="0"/>
              <a:t>1.- SEDESOL</a:t>
            </a:r>
          </a:p>
          <a:p>
            <a:pPr>
              <a:buNone/>
            </a:pPr>
            <a:r>
              <a:rPr lang="es-ES" sz="4800" dirty="0"/>
              <a:t>2.- CONEVAL</a:t>
            </a:r>
          </a:p>
          <a:p>
            <a:pPr>
              <a:buNone/>
            </a:pPr>
            <a:r>
              <a:rPr lang="es-ES" sz="4800" dirty="0"/>
              <a:t>3.- INEGI</a:t>
            </a:r>
          </a:p>
          <a:p>
            <a:pPr>
              <a:buNone/>
            </a:pPr>
            <a:r>
              <a:rPr lang="es-ES" sz="4800" dirty="0"/>
              <a:t>4.- OCDE</a:t>
            </a:r>
          </a:p>
          <a:p>
            <a:pPr>
              <a:buNone/>
            </a:pPr>
            <a:r>
              <a:rPr lang="es-ES" sz="4800" dirty="0"/>
              <a:t>5.- CAMARA DE DIPUTADOS  DEL PODER LEGISLATIVO  FEDERAL</a:t>
            </a:r>
          </a:p>
          <a:p>
            <a:pPr>
              <a:buNone/>
            </a:pPr>
            <a:r>
              <a:rPr lang="es-ES" sz="4800" dirty="0"/>
              <a:t>6.- MIDE</a:t>
            </a:r>
          </a:p>
          <a:p>
            <a:pPr>
              <a:buNone/>
            </a:pPr>
            <a:r>
              <a:rPr lang="es-ES" sz="4800" dirty="0"/>
              <a:t>7.- BANXICO</a:t>
            </a:r>
          </a:p>
          <a:p>
            <a:pPr>
              <a:buNone/>
            </a:pPr>
            <a:endParaRPr lang="es-ES" dirty="0"/>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51</a:t>
            </a:fld>
            <a:endParaRPr lang="es-MX" dirty="0"/>
          </a:p>
        </p:txBody>
      </p:sp>
      <p:sp>
        <p:nvSpPr>
          <p:cNvPr id="9" name="1 Título"/>
          <p:cNvSpPr>
            <a:spLocks noGrp="1"/>
          </p:cNvSpPr>
          <p:nvPr>
            <p:ph type="title"/>
          </p:nvPr>
        </p:nvSpPr>
        <p:spPr>
          <a:xfrm>
            <a:off x="457200" y="476672"/>
            <a:ext cx="8229600" cy="864096"/>
          </a:xfrm>
        </p:spPr>
        <p:txBody>
          <a:bodyPr>
            <a:noAutofit/>
          </a:bodyPr>
          <a:lstStyle/>
          <a:p>
            <a:pPr algn="ctr"/>
            <a:br>
              <a:rPr lang="es-MX" sz="2800" b="1" dirty="0"/>
            </a:br>
            <a:br>
              <a:rPr lang="es-MX" sz="2800" b="1" dirty="0"/>
            </a:br>
            <a:br>
              <a:rPr lang="es-MX" sz="2800" b="1" dirty="0"/>
            </a:br>
            <a:br>
              <a:rPr lang="es-MX" sz="2800" b="1" dirty="0"/>
            </a:br>
            <a:br>
              <a:rPr lang="es-MX" sz="2800" b="1" dirty="0"/>
            </a:br>
            <a:br>
              <a:rPr lang="es-MX" sz="2800" b="1" dirty="0"/>
            </a:br>
            <a:r>
              <a:rPr lang="es-MX" sz="2800" b="1" dirty="0"/>
              <a:t>11.2 </a:t>
            </a:r>
            <a:br>
              <a:rPr lang="es-MX" sz="2800" b="1" dirty="0"/>
            </a:br>
            <a:endParaRPr lang="es-MX" sz="2800" b="1"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24744"/>
            <a:ext cx="8229600" cy="5112568"/>
          </a:xfrm>
        </p:spPr>
        <p:txBody>
          <a:bodyPr>
            <a:normAutofit lnSpcReduction="10000"/>
          </a:bodyPr>
          <a:lstStyle/>
          <a:p>
            <a:pPr>
              <a:buNone/>
            </a:pPr>
            <a:endParaRPr lang="es-MX" dirty="0"/>
          </a:p>
          <a:p>
            <a:pPr>
              <a:buNone/>
            </a:pPr>
            <a:r>
              <a:rPr lang="es-MX" b="1" dirty="0"/>
              <a:t>g. JUSTIFICACION DE LA ACTIVIDAD:</a:t>
            </a:r>
          </a:p>
          <a:p>
            <a:pPr>
              <a:buNone/>
            </a:pPr>
            <a:endParaRPr lang="es-MX" b="1" dirty="0"/>
          </a:p>
          <a:p>
            <a:pPr algn="just">
              <a:buNone/>
            </a:pPr>
            <a:r>
              <a:rPr lang="es-MX" dirty="0"/>
              <a:t>	QUE LOS ALUMNOS ANALICEN LOS DIFERENTES PLANES Y PROGRAMAS SOCIALES EXISTENTES, ASI COMO LOS SECTORES VULNERABLES A LOS QUE VAN DIRIGIDOS. </a:t>
            </a:r>
          </a:p>
          <a:p>
            <a:pPr algn="just">
              <a:buNone/>
            </a:pPr>
            <a:r>
              <a:rPr lang="es-MX" dirty="0"/>
              <a:t>	LO ANTERIOR PARA QUE INICIEN LA PLANEACION, ELABORACION, DESARROLLO Y PRESENTACION DE SU PROPIO PROGRAMA SOCIAL Y LOS GRUPOS MARGINADOS QUE BENEFICIARA.</a:t>
            </a:r>
          </a:p>
          <a:p>
            <a:pPr algn="just">
              <a:buNone/>
            </a:pPr>
            <a:endParaRPr lang="es-MX" dirty="0"/>
          </a:p>
          <a:p>
            <a:pPr>
              <a:buNone/>
            </a:pPr>
            <a:endParaRPr lang="es-MX" dirty="0"/>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52</a:t>
            </a:fld>
            <a:endParaRPr lang="es-MX" dirty="0"/>
          </a:p>
        </p:txBody>
      </p:sp>
      <p:sp>
        <p:nvSpPr>
          <p:cNvPr id="9" name="1 Título"/>
          <p:cNvSpPr>
            <a:spLocks noGrp="1"/>
          </p:cNvSpPr>
          <p:nvPr>
            <p:ph type="title"/>
          </p:nvPr>
        </p:nvSpPr>
        <p:spPr>
          <a:xfrm>
            <a:off x="457200" y="476672"/>
            <a:ext cx="8229600" cy="864096"/>
          </a:xfrm>
        </p:spPr>
        <p:txBody>
          <a:bodyPr>
            <a:noAutofit/>
          </a:bodyPr>
          <a:lstStyle/>
          <a:p>
            <a:pPr algn="ctr"/>
            <a:br>
              <a:rPr lang="es-MX" sz="2800" b="1" dirty="0"/>
            </a:br>
            <a:br>
              <a:rPr lang="es-MX" sz="2800" b="1" dirty="0"/>
            </a:br>
            <a:br>
              <a:rPr lang="es-MX" sz="2800" b="1" dirty="0"/>
            </a:br>
            <a:br>
              <a:rPr lang="es-MX" sz="2800" b="1" dirty="0"/>
            </a:br>
            <a:br>
              <a:rPr lang="es-MX" sz="2800" b="1" dirty="0"/>
            </a:br>
            <a:br>
              <a:rPr lang="es-MX" sz="2800" b="1" dirty="0"/>
            </a:br>
            <a:r>
              <a:rPr lang="es-MX" sz="2800" b="1" dirty="0"/>
              <a:t>11.3 </a:t>
            </a:r>
            <a:br>
              <a:rPr lang="es-MX" sz="2800" b="1" dirty="0"/>
            </a:br>
            <a:endParaRPr lang="es-MX" sz="2800" b="1"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980728"/>
            <a:ext cx="8229600" cy="5256584"/>
          </a:xfrm>
        </p:spPr>
        <p:txBody>
          <a:bodyPr>
            <a:normAutofit fontScale="70000" lnSpcReduction="20000"/>
          </a:bodyPr>
          <a:lstStyle/>
          <a:p>
            <a:pPr>
              <a:buNone/>
            </a:pPr>
            <a:endParaRPr lang="es-MX" dirty="0"/>
          </a:p>
          <a:p>
            <a:pPr>
              <a:buNone/>
            </a:pPr>
            <a:r>
              <a:rPr lang="es-MX" b="1" dirty="0"/>
              <a:t>h. DESCRIPCION DE APERTURA DE LA ACTIVIDAD:</a:t>
            </a:r>
          </a:p>
          <a:p>
            <a:pPr>
              <a:buNone/>
            </a:pPr>
            <a:endParaRPr lang="es-MX" b="1" dirty="0"/>
          </a:p>
          <a:p>
            <a:pPr marL="514350" indent="-514350" algn="just">
              <a:buAutoNum type="arabicParenR"/>
            </a:pPr>
            <a:r>
              <a:rPr lang="es-MX" dirty="0"/>
              <a:t>SE LES CITO A LOS ALUMNOS EN EL AREA DE ANEXO DE LA INSTITUCION EDUCATIVA, DENTRO DEL HORARIO DE CLASE DE LA MATERIA DE IECSE. </a:t>
            </a:r>
          </a:p>
          <a:p>
            <a:pPr marL="514350" indent="-514350" algn="just">
              <a:buAutoNum type="arabicParenR"/>
            </a:pPr>
            <a:r>
              <a:rPr lang="es-MX" dirty="0"/>
              <a:t>SE LES SOLICITO QUE SE INTEGRARAN POR EQUIPOS DE TRABAJO, EN LAS MESAS Y ESPACIOS DEL AREA RESPECTIVA.</a:t>
            </a:r>
          </a:p>
          <a:p>
            <a:pPr marL="514350" indent="-514350" algn="just">
              <a:buAutoNum type="arabicParenR"/>
            </a:pPr>
            <a:r>
              <a:rPr lang="es-MX" dirty="0"/>
              <a:t>A TRAVES DE UNA LAMINA COLOCADA EN EL PIZARRON, LA PROFESORA RESPONSABLE REALIZO UN CUADRO SINOPTICO DE LAS FUNCIONES EN MATERIA ECONOMICA QUE TIENE EL ESTADO POR DISPOSICION CONSTITUCIONAL. ASI COMO LA OBLIGACION DE IMPLEMENTAR PLANES O PROGRAMAS SOCIALES, PARA ALCANZAR LA JUSTICIA SOCIAL Y ERRADICAR LA DESIGUALDAD.</a:t>
            </a:r>
          </a:p>
          <a:p>
            <a:pPr marL="514350" indent="-514350" algn="just">
              <a:buAutoNum type="arabicParenR"/>
            </a:pPr>
            <a:r>
              <a:rPr lang="es-MX" dirty="0"/>
              <a:t>LOS EQUIPOS DE TRABAJO PRESENTARON EL REPORTE DE INVESTIGACION SOLICITADO, DE LOS PLANES O PROGRAMAS SOCIALES EXISTENTES Y LOS GRUPOS VULNERABLES A QUIENES VAN DIRIGIDOS.</a:t>
            </a:r>
          </a:p>
          <a:p>
            <a:pPr marL="514350" indent="-514350" algn="just">
              <a:buAutoNum type="arabicParenR"/>
            </a:pPr>
            <a:r>
              <a:rPr lang="es-MX" dirty="0"/>
              <a:t>ASIMISMO PRESENTARON EL MATERIAL SOLICITADO, PARA DESARROLLAR LA ACTIVIDAD CORRESPONDIENTE  EN ESTA SESION.  </a:t>
            </a:r>
          </a:p>
          <a:p>
            <a:pPr>
              <a:buNone/>
            </a:pPr>
            <a:endParaRPr lang="es-MX" dirty="0"/>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53</a:t>
            </a:fld>
            <a:endParaRPr lang="es-MX" dirty="0"/>
          </a:p>
        </p:txBody>
      </p:sp>
      <p:sp>
        <p:nvSpPr>
          <p:cNvPr id="9" name="1 Título"/>
          <p:cNvSpPr>
            <a:spLocks noGrp="1"/>
          </p:cNvSpPr>
          <p:nvPr>
            <p:ph type="title"/>
          </p:nvPr>
        </p:nvSpPr>
        <p:spPr>
          <a:xfrm>
            <a:off x="457200" y="476672"/>
            <a:ext cx="8229600" cy="864096"/>
          </a:xfrm>
        </p:spPr>
        <p:txBody>
          <a:bodyPr>
            <a:noAutofit/>
          </a:bodyPr>
          <a:lstStyle/>
          <a:p>
            <a:pPr algn="ctr"/>
            <a:br>
              <a:rPr lang="es-MX" sz="2800" b="1" dirty="0"/>
            </a:br>
            <a:br>
              <a:rPr lang="es-MX" sz="2800" b="1" dirty="0"/>
            </a:br>
            <a:br>
              <a:rPr lang="es-MX" sz="2800" b="1" dirty="0"/>
            </a:br>
            <a:br>
              <a:rPr lang="es-MX" sz="2800" b="1" dirty="0"/>
            </a:br>
            <a:br>
              <a:rPr lang="es-MX" sz="2800" b="1" dirty="0"/>
            </a:br>
            <a:br>
              <a:rPr lang="es-MX" sz="2800" b="1" dirty="0"/>
            </a:br>
            <a:r>
              <a:rPr lang="es-MX" sz="2800" b="1" dirty="0"/>
              <a:t>11.4 </a:t>
            </a:r>
            <a:br>
              <a:rPr lang="es-MX" sz="2800" b="1" dirty="0"/>
            </a:br>
            <a:endParaRPr lang="es-MX" sz="2800" b="1"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48680"/>
            <a:ext cx="8229600" cy="720080"/>
          </a:xfrm>
        </p:spPr>
        <p:txBody>
          <a:bodyPr>
            <a:normAutofit fontScale="90000"/>
          </a:bodyPr>
          <a:lstStyle/>
          <a:p>
            <a:pPr algn="ctr"/>
            <a:r>
              <a:rPr lang="es-MX" sz="5400" b="1" dirty="0"/>
              <a:t> </a:t>
            </a:r>
            <a:r>
              <a:rPr lang="es-MX" sz="3100" b="1" dirty="0"/>
              <a:t>SESION: 22 DE ENERO DE 2019 </a:t>
            </a:r>
            <a:endParaRPr lang="es-MX" sz="3100" dirty="0"/>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54</a:t>
            </a:fld>
            <a:endParaRPr lang="es-MX" dirty="0"/>
          </a:p>
        </p:txBody>
      </p:sp>
      <p:pic>
        <p:nvPicPr>
          <p:cNvPr id="10" name="9 Marcador de contenido" descr="C:\Users\LENOVO\Desktop\ebf 2018-2019\FOTOS CONEX\IMG_20190122_115851826.jpg"/>
          <p:cNvPicPr>
            <a:picLocks noGrp="1"/>
          </p:cNvPicPr>
          <p:nvPr>
            <p:ph sz="half" idx="2"/>
          </p:nvPr>
        </p:nvPicPr>
        <p:blipFill>
          <a:blip r:embed="rId2" cstate="print"/>
          <a:srcRect l="15426" t="18311" r="20128" b="18182"/>
          <a:stretch>
            <a:fillRect/>
          </a:stretch>
        </p:blipFill>
        <p:spPr bwMode="auto">
          <a:xfrm>
            <a:off x="4788023" y="1628800"/>
            <a:ext cx="3566769" cy="4725963"/>
          </a:xfrm>
          <a:prstGeom prst="rect">
            <a:avLst/>
          </a:prstGeom>
          <a:noFill/>
          <a:ln w="9525">
            <a:noFill/>
            <a:miter lim="800000"/>
            <a:headEnd/>
            <a:tailEnd/>
          </a:ln>
        </p:spPr>
      </p:pic>
      <p:sp>
        <p:nvSpPr>
          <p:cNvPr id="11" name="10 Marcador de contenido"/>
          <p:cNvSpPr>
            <a:spLocks noGrp="1"/>
          </p:cNvSpPr>
          <p:nvPr>
            <p:ph sz="half" idx="1"/>
          </p:nvPr>
        </p:nvSpPr>
        <p:spPr>
          <a:xfrm>
            <a:off x="457200" y="1700808"/>
            <a:ext cx="4186808" cy="4654117"/>
          </a:xfrm>
        </p:spPr>
        <p:txBody>
          <a:bodyPr>
            <a:normAutofit fontScale="70000" lnSpcReduction="20000"/>
          </a:bodyPr>
          <a:lstStyle/>
          <a:p>
            <a:r>
              <a:rPr lang="es-MX" dirty="0"/>
              <a:t>RECTORÍA DEL ESTADO EN MATERIA ECONÓMICA POR DISPOSICIÓN CONSTITUCIONAL.</a:t>
            </a:r>
          </a:p>
          <a:p>
            <a:r>
              <a:rPr lang="es-MX" dirty="0"/>
              <a:t>OBJETIVOS ENFOCADOS A IMPULSAR EL DESARROLLO NACIONAL.</a:t>
            </a:r>
          </a:p>
          <a:p>
            <a:r>
              <a:rPr lang="es-MX" dirty="0"/>
              <a:t>ELABORACIÓN DEL PLAN NACIONAL DE DESARROLLO.</a:t>
            </a:r>
          </a:p>
          <a:p>
            <a:r>
              <a:rPr lang="es-MX" dirty="0"/>
              <a:t>ÉNFASIS EN SECTORES SOCIALES (VULNERABLES).</a:t>
            </a:r>
          </a:p>
          <a:p>
            <a:r>
              <a:rPr lang="es-MX" dirty="0"/>
              <a:t>ESTABLECIMIENTO DE PLANES Y PROGRAMAS SOCIALES.</a:t>
            </a:r>
          </a:p>
          <a:p>
            <a:r>
              <a:rPr lang="es-MX" dirty="0"/>
              <a:t>FINES DIRIGIDOS A LA INCLUSIÓN Y JUSTICIA SOCIAL.</a:t>
            </a:r>
          </a:p>
          <a:p>
            <a:r>
              <a:rPr lang="es-MX" dirty="0"/>
              <a:t>MEJORAMIENTO DE LA CALIDAD DE VIDA DE LA POBLACIÓN MARGINADA.</a:t>
            </a:r>
          </a:p>
          <a:p>
            <a:endParaRPr lang="es-MX"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E4E3450B-71CB-460A-9D46-A97B4AA2CBBA}" type="slidenum">
              <a:rPr lang="es-MX" smtClean="0"/>
              <a:pPr/>
              <a:t>55</a:t>
            </a:fld>
            <a:endParaRPr lang="es-MX" dirty="0"/>
          </a:p>
        </p:txBody>
      </p:sp>
      <p:pic>
        <p:nvPicPr>
          <p:cNvPr id="27652" name="Picture 4" descr="C:\Users\LENOVO\Desktop\ebf 2018-2019\FOTOS CONEX\IMG_20190122_120523560.jpg"/>
          <p:cNvPicPr>
            <a:picLocks noGrp="1" noChangeAspect="1" noChangeArrowheads="1"/>
          </p:cNvPicPr>
          <p:nvPr>
            <p:ph sz="half" idx="2"/>
          </p:nvPr>
        </p:nvPicPr>
        <p:blipFill>
          <a:blip r:embed="rId2" cstate="print"/>
          <a:srcRect/>
          <a:stretch>
            <a:fillRect/>
          </a:stretch>
        </p:blipFill>
        <p:spPr bwMode="auto">
          <a:xfrm>
            <a:off x="755576" y="980728"/>
            <a:ext cx="1800200" cy="2876277"/>
          </a:xfrm>
          <a:prstGeom prst="rect">
            <a:avLst/>
          </a:prstGeom>
          <a:noFill/>
        </p:spPr>
      </p:pic>
      <p:pic>
        <p:nvPicPr>
          <p:cNvPr id="27653" name="Picture 5" descr="C:\Users\LENOVO\Desktop\ebf 2018-2019\FOTOS CONEX\IMG_20190122_120457630.jpg"/>
          <p:cNvPicPr>
            <a:picLocks noChangeAspect="1" noChangeArrowheads="1"/>
          </p:cNvPicPr>
          <p:nvPr/>
        </p:nvPicPr>
        <p:blipFill>
          <a:blip r:embed="rId3" cstate="print"/>
          <a:srcRect/>
          <a:stretch>
            <a:fillRect/>
          </a:stretch>
        </p:blipFill>
        <p:spPr bwMode="auto">
          <a:xfrm>
            <a:off x="755576" y="3933056"/>
            <a:ext cx="1800200" cy="2376264"/>
          </a:xfrm>
          <a:prstGeom prst="rect">
            <a:avLst/>
          </a:prstGeom>
          <a:noFill/>
        </p:spPr>
      </p:pic>
      <p:pic>
        <p:nvPicPr>
          <p:cNvPr id="27654" name="Picture 6" descr="C:\Users\LENOVO\Desktop\ebf 2018-2019\FOTOS CONEX\IMG_20190122_120143636.jpg"/>
          <p:cNvPicPr>
            <a:picLocks noChangeAspect="1" noChangeArrowheads="1"/>
          </p:cNvPicPr>
          <p:nvPr/>
        </p:nvPicPr>
        <p:blipFill>
          <a:blip r:embed="rId4" cstate="print"/>
          <a:srcRect/>
          <a:stretch>
            <a:fillRect/>
          </a:stretch>
        </p:blipFill>
        <p:spPr bwMode="auto">
          <a:xfrm>
            <a:off x="4644008" y="908720"/>
            <a:ext cx="3813888" cy="5400600"/>
          </a:xfrm>
          <a:prstGeom prst="rect">
            <a:avLst/>
          </a:prstGeom>
          <a:noFill/>
        </p:spPr>
      </p:pic>
      <p:pic>
        <p:nvPicPr>
          <p:cNvPr id="27655" name="Picture 7" descr="C:\Users\LENOVO\Desktop\ebf 2018-2019\FOTOS CONEX\IMG_20190122_120614698.jpg"/>
          <p:cNvPicPr>
            <a:picLocks noChangeAspect="1" noChangeArrowheads="1"/>
          </p:cNvPicPr>
          <p:nvPr/>
        </p:nvPicPr>
        <p:blipFill>
          <a:blip r:embed="rId5" cstate="print"/>
          <a:srcRect/>
          <a:stretch>
            <a:fillRect/>
          </a:stretch>
        </p:blipFill>
        <p:spPr bwMode="auto">
          <a:xfrm>
            <a:off x="2627784" y="908720"/>
            <a:ext cx="1923678" cy="2952328"/>
          </a:xfrm>
          <a:prstGeom prst="rect">
            <a:avLst/>
          </a:prstGeom>
          <a:noFill/>
        </p:spPr>
      </p:pic>
      <p:pic>
        <p:nvPicPr>
          <p:cNvPr id="27656" name="Picture 8" descr="C:\Users\LENOVO\Desktop\ebf 2018-2019\FOTOS CONEX\IMG_20190122_120242739.jpg"/>
          <p:cNvPicPr>
            <a:picLocks noChangeAspect="1" noChangeArrowheads="1"/>
          </p:cNvPicPr>
          <p:nvPr/>
        </p:nvPicPr>
        <p:blipFill>
          <a:blip r:embed="rId6" cstate="print"/>
          <a:srcRect/>
          <a:stretch>
            <a:fillRect/>
          </a:stretch>
        </p:blipFill>
        <p:spPr bwMode="auto">
          <a:xfrm>
            <a:off x="2627784" y="3933056"/>
            <a:ext cx="1923678" cy="2376264"/>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908720"/>
            <a:ext cx="8229600" cy="5472608"/>
          </a:xfrm>
        </p:spPr>
        <p:txBody>
          <a:bodyPr>
            <a:normAutofit fontScale="55000" lnSpcReduction="20000"/>
          </a:bodyPr>
          <a:lstStyle/>
          <a:p>
            <a:pPr>
              <a:buNone/>
            </a:pPr>
            <a:endParaRPr lang="es-MX" dirty="0"/>
          </a:p>
          <a:p>
            <a:pPr>
              <a:buNone/>
            </a:pPr>
            <a:r>
              <a:rPr lang="es-MX" sz="4400" b="1" dirty="0"/>
              <a:t>i. DESCRIPCION DEL DESARROLLO DE LA ACTIVIDAD:</a:t>
            </a:r>
          </a:p>
          <a:p>
            <a:pPr>
              <a:buNone/>
            </a:pPr>
            <a:endParaRPr lang="es-MX" sz="2900" b="1" dirty="0"/>
          </a:p>
          <a:p>
            <a:pPr marL="514350" indent="-514350" algn="just">
              <a:buAutoNum type="arabicParenR"/>
            </a:pPr>
            <a:r>
              <a:rPr lang="es-MX" sz="2900" dirty="0"/>
              <a:t>UNA VEZ CONCLUIDA LA EXPLICACION POR PARTE DEL DOCENTE Y COTEJADA LA INFORMACION PROPORCIONADA POR LO EQUIPOS DE TRABAJO, SE PROCEDIO A LA ACTIVIDAD PROGRAMADA EN LA SESION.</a:t>
            </a:r>
          </a:p>
          <a:p>
            <a:pPr marL="514350" indent="-514350" algn="just">
              <a:buAutoNum type="arabicParenR"/>
            </a:pPr>
            <a:endParaRPr lang="es-MX" sz="2900" dirty="0"/>
          </a:p>
          <a:p>
            <a:pPr marL="514350" indent="-514350" algn="just">
              <a:buAutoNum type="arabicParenR"/>
            </a:pPr>
            <a:r>
              <a:rPr lang="es-MX" sz="2900" dirty="0"/>
              <a:t>A TRAVES DEL MATERIAL SOLICITADO A LOS ALUMNOS, SE LES INDICO QUE POR EQUIPO DEBIAN ELABORAR UNA INFOGRAFIA DE LOS PRINCIPALES PROGRAMAS SOCIALES VIGENTES, ESTABLECIENDO QUE REQUISITOS, BENEFICIOS Y SECTOR VULNERABLE AL QUE VA DIRIGIDO, ASI COMO LA INSTITUCION RESPONSABLE.</a:t>
            </a:r>
          </a:p>
          <a:p>
            <a:pPr marL="514350" indent="-514350" algn="just">
              <a:buAutoNum type="arabicParenR"/>
            </a:pPr>
            <a:endParaRPr lang="es-MX" sz="2900" dirty="0"/>
          </a:p>
          <a:p>
            <a:pPr marL="514350" indent="-514350" algn="just">
              <a:buAutoNum type="arabicParenR"/>
            </a:pPr>
            <a:r>
              <a:rPr lang="es-MX" sz="2900" dirty="0"/>
              <a:t>A CADA EQUIPO DE TRABAJO SE LE ASIGNO UN PROGRAMA SOCIAL, POR LO QUE A TRAVES DE SU MATERIAL , DIERON INICIO A LA ELABORACION DE SU INFOGRAFIA. </a:t>
            </a:r>
          </a:p>
          <a:p>
            <a:pPr marL="514350" indent="-514350" algn="just">
              <a:buAutoNum type="arabicParenR"/>
            </a:pPr>
            <a:endParaRPr lang="es-MX" sz="2900" dirty="0"/>
          </a:p>
          <a:p>
            <a:pPr marL="514350" indent="-514350" algn="just">
              <a:buAutoNum type="arabicParenR"/>
            </a:pPr>
            <a:r>
              <a:rPr lang="es-MX" sz="2900" dirty="0"/>
              <a:t>LOS ALUMNOS DEBIAN ACOMPAÑAR SU INFORMACION ESCRITA, CON DIBUJOS O ELEMENTOS VISUALES, QUE RESALTEN LA IMPORTANCIA DE LOS PLANES O PROGRAMAS SOCIALES ASIGNADOS.</a:t>
            </a:r>
          </a:p>
          <a:p>
            <a:pPr marL="514350" indent="-514350" algn="just">
              <a:buAutoNum type="arabicParenR"/>
            </a:pPr>
            <a:endParaRPr lang="es-MX" sz="2900" dirty="0"/>
          </a:p>
          <a:p>
            <a:pPr marL="514350" indent="-514350" algn="just">
              <a:buAutoNum type="arabicParenR"/>
            </a:pPr>
            <a:r>
              <a:rPr lang="es-MX" sz="2900" dirty="0"/>
              <a:t>UNA VEZ CONCLUIDA LA ELABORACION DE LA INFOGRAFIA, DEBIAN PEGARLA EN LOS ESPACIOS SELECCIONADOS PARA  EXPLICAR SU CONTENIDO.</a:t>
            </a:r>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56</a:t>
            </a:fld>
            <a:endParaRPr lang="es-MX" dirty="0"/>
          </a:p>
        </p:txBody>
      </p:sp>
      <p:sp>
        <p:nvSpPr>
          <p:cNvPr id="9" name="1 Título"/>
          <p:cNvSpPr>
            <a:spLocks noGrp="1"/>
          </p:cNvSpPr>
          <p:nvPr>
            <p:ph type="title"/>
          </p:nvPr>
        </p:nvSpPr>
        <p:spPr>
          <a:xfrm>
            <a:off x="457200" y="476672"/>
            <a:ext cx="8229600" cy="864096"/>
          </a:xfrm>
        </p:spPr>
        <p:txBody>
          <a:bodyPr>
            <a:noAutofit/>
          </a:bodyPr>
          <a:lstStyle/>
          <a:p>
            <a:pPr algn="ctr"/>
            <a:br>
              <a:rPr lang="es-MX" sz="2800" b="1" dirty="0"/>
            </a:br>
            <a:br>
              <a:rPr lang="es-MX" sz="2800" b="1" dirty="0"/>
            </a:br>
            <a:br>
              <a:rPr lang="es-MX" sz="2800" b="1" dirty="0"/>
            </a:br>
            <a:br>
              <a:rPr lang="es-MX" sz="2800" b="1" dirty="0"/>
            </a:br>
            <a:br>
              <a:rPr lang="es-MX" sz="2800" b="1" dirty="0"/>
            </a:br>
            <a:br>
              <a:rPr lang="es-MX" sz="2800" b="1" dirty="0"/>
            </a:br>
            <a:r>
              <a:rPr lang="es-MX" sz="2800" b="1" dirty="0"/>
              <a:t>11.5 </a:t>
            </a:r>
            <a:br>
              <a:rPr lang="es-MX" sz="2800" b="1" dirty="0"/>
            </a:br>
            <a:endParaRPr lang="es-MX" sz="2800" b="1"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48680"/>
            <a:ext cx="8229600" cy="792088"/>
          </a:xfrm>
        </p:spPr>
        <p:txBody>
          <a:bodyPr>
            <a:normAutofit/>
          </a:bodyPr>
          <a:lstStyle/>
          <a:p>
            <a:pPr algn="ctr"/>
            <a:r>
              <a:rPr lang="es-MX" sz="2400" b="1" dirty="0"/>
              <a:t>ELABORACIÓN DE INFOGRAFÍAS</a:t>
            </a:r>
            <a:br>
              <a:rPr lang="es-MX" sz="2400" b="1" dirty="0"/>
            </a:br>
            <a:r>
              <a:rPr lang="es-MX" sz="2400" b="1" dirty="0"/>
              <a:t>“PLANES Y PROGRAMAS SOCIALES VIGENTES”</a:t>
            </a:r>
            <a:endParaRPr lang="es-MX" sz="2400" dirty="0"/>
          </a:p>
        </p:txBody>
      </p:sp>
      <p:sp>
        <p:nvSpPr>
          <p:cNvPr id="6" name="5 Marcador de número de diapositiva"/>
          <p:cNvSpPr>
            <a:spLocks noGrp="1"/>
          </p:cNvSpPr>
          <p:nvPr>
            <p:ph type="sldNum" sz="quarter" idx="12"/>
          </p:nvPr>
        </p:nvSpPr>
        <p:spPr/>
        <p:txBody>
          <a:bodyPr/>
          <a:lstStyle/>
          <a:p>
            <a:fld id="{E4E3450B-71CB-460A-9D46-A97B4AA2CBBA}" type="slidenum">
              <a:rPr lang="es-MX" smtClean="0"/>
              <a:pPr/>
              <a:t>57</a:t>
            </a:fld>
            <a:endParaRPr lang="es-MX" dirty="0"/>
          </a:p>
        </p:txBody>
      </p:sp>
      <p:pic>
        <p:nvPicPr>
          <p:cNvPr id="10" name="Picture 2" descr="C:\Users\LENOVO\Desktop\ebf 2018-2019\FOTOS CONEX\IMG_20190122_120859368.jpg"/>
          <p:cNvPicPr>
            <a:picLocks noGrp="1" noChangeAspect="1" noChangeArrowheads="1"/>
          </p:cNvPicPr>
          <p:nvPr>
            <p:ph sz="half" idx="1"/>
          </p:nvPr>
        </p:nvPicPr>
        <p:blipFill>
          <a:blip r:embed="rId2" cstate="print"/>
          <a:srcRect/>
          <a:stretch>
            <a:fillRect/>
          </a:stretch>
        </p:blipFill>
        <p:spPr bwMode="auto">
          <a:xfrm>
            <a:off x="755576" y="1340768"/>
            <a:ext cx="2520280" cy="2304256"/>
          </a:xfrm>
          <a:prstGeom prst="rect">
            <a:avLst/>
          </a:prstGeom>
          <a:noFill/>
        </p:spPr>
      </p:pic>
      <p:pic>
        <p:nvPicPr>
          <p:cNvPr id="11" name="Picture 3" descr="C:\Users\LENOVO\Desktop\ebf 2018-2019\FOTOS CONEX\IMG_20190122_121736516.jpg"/>
          <p:cNvPicPr>
            <a:picLocks noChangeAspect="1" noChangeArrowheads="1"/>
          </p:cNvPicPr>
          <p:nvPr/>
        </p:nvPicPr>
        <p:blipFill>
          <a:blip r:embed="rId3" cstate="print"/>
          <a:srcRect/>
          <a:stretch>
            <a:fillRect/>
          </a:stretch>
        </p:blipFill>
        <p:spPr bwMode="auto">
          <a:xfrm>
            <a:off x="755576" y="3717032"/>
            <a:ext cx="2520280" cy="2664296"/>
          </a:xfrm>
          <a:prstGeom prst="rect">
            <a:avLst/>
          </a:prstGeom>
          <a:noFill/>
        </p:spPr>
      </p:pic>
      <p:pic>
        <p:nvPicPr>
          <p:cNvPr id="12" name="Picture 7" descr="C:\Users\LENOVO\Desktop\ebf 2018-2019\FOTOS CONEX\IMG_20190122_121837534.jpg"/>
          <p:cNvPicPr>
            <a:picLocks noChangeAspect="1" noChangeArrowheads="1"/>
          </p:cNvPicPr>
          <p:nvPr/>
        </p:nvPicPr>
        <p:blipFill>
          <a:blip r:embed="rId4" cstate="print"/>
          <a:srcRect/>
          <a:stretch>
            <a:fillRect/>
          </a:stretch>
        </p:blipFill>
        <p:spPr bwMode="auto">
          <a:xfrm>
            <a:off x="3347864" y="3717032"/>
            <a:ext cx="2304256" cy="2664296"/>
          </a:xfrm>
          <a:prstGeom prst="rect">
            <a:avLst/>
          </a:prstGeom>
          <a:noFill/>
        </p:spPr>
      </p:pic>
      <p:pic>
        <p:nvPicPr>
          <p:cNvPr id="13" name="Picture 5" descr="C:\Users\LENOVO\Desktop\ebf 2018-2019\FOTOS CONEX\IMG_20190122_121805543.jpg"/>
          <p:cNvPicPr>
            <a:picLocks noChangeAspect="1" noChangeArrowheads="1"/>
          </p:cNvPicPr>
          <p:nvPr/>
        </p:nvPicPr>
        <p:blipFill>
          <a:blip r:embed="rId5" cstate="print"/>
          <a:srcRect/>
          <a:stretch>
            <a:fillRect/>
          </a:stretch>
        </p:blipFill>
        <p:spPr bwMode="auto">
          <a:xfrm>
            <a:off x="5724128" y="1340768"/>
            <a:ext cx="2448272" cy="2304256"/>
          </a:xfrm>
          <a:prstGeom prst="rect">
            <a:avLst/>
          </a:prstGeom>
          <a:noFill/>
        </p:spPr>
      </p:pic>
      <p:pic>
        <p:nvPicPr>
          <p:cNvPr id="14" name="Picture 4" descr="C:\Users\LENOVO\Desktop\ebf 2018-2019\FOTOS CONEX\IMG_20190122_121751879_BURST000_COVER_TOP.jpg"/>
          <p:cNvPicPr>
            <a:picLocks noGrp="1" noChangeAspect="1" noChangeArrowheads="1"/>
          </p:cNvPicPr>
          <p:nvPr>
            <p:ph sz="half" idx="2"/>
          </p:nvPr>
        </p:nvPicPr>
        <p:blipFill>
          <a:blip r:embed="rId6" cstate="print"/>
          <a:srcRect/>
          <a:stretch>
            <a:fillRect/>
          </a:stretch>
        </p:blipFill>
        <p:spPr bwMode="auto">
          <a:xfrm>
            <a:off x="3347864" y="1340768"/>
            <a:ext cx="2304256" cy="2304256"/>
          </a:xfrm>
          <a:prstGeom prst="rect">
            <a:avLst/>
          </a:prstGeom>
          <a:noFill/>
        </p:spPr>
      </p:pic>
      <p:pic>
        <p:nvPicPr>
          <p:cNvPr id="15" name="Picture 6" descr="C:\Users\LENOVO\Desktop\ebf 2018-2019\FOTOS CONEX\IMG_20190122_121827440.jpg"/>
          <p:cNvPicPr>
            <a:picLocks noChangeAspect="1" noChangeArrowheads="1"/>
          </p:cNvPicPr>
          <p:nvPr/>
        </p:nvPicPr>
        <p:blipFill>
          <a:blip r:embed="rId7" cstate="print"/>
          <a:srcRect/>
          <a:stretch>
            <a:fillRect/>
          </a:stretch>
        </p:blipFill>
        <p:spPr bwMode="auto">
          <a:xfrm>
            <a:off x="5724128" y="3717032"/>
            <a:ext cx="2448272" cy="2664296"/>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24744"/>
            <a:ext cx="8229600" cy="5040560"/>
          </a:xfrm>
        </p:spPr>
        <p:txBody>
          <a:bodyPr>
            <a:normAutofit fontScale="55000" lnSpcReduction="20000"/>
          </a:bodyPr>
          <a:lstStyle/>
          <a:p>
            <a:pPr>
              <a:buNone/>
            </a:pPr>
            <a:endParaRPr lang="es-MX" sz="4400" dirty="0"/>
          </a:p>
          <a:p>
            <a:pPr>
              <a:buNone/>
            </a:pPr>
            <a:r>
              <a:rPr lang="es-MX" sz="4400" b="1" dirty="0"/>
              <a:t>j. DESCRIPCION DEL CIERRE DE LA ACTIVIDAD:</a:t>
            </a:r>
          </a:p>
          <a:p>
            <a:pPr>
              <a:buNone/>
            </a:pPr>
            <a:endParaRPr lang="es-MX" b="1" dirty="0"/>
          </a:p>
          <a:p>
            <a:pPr marL="514350" indent="-514350" algn="just">
              <a:buAutoNum type="arabicParenR"/>
            </a:pPr>
            <a:r>
              <a:rPr lang="es-MX" dirty="0"/>
              <a:t>POSTERIOR A LA COLOCACION DE INFOGRAFIAS, DE MANERA ORDENADA, LOS ALUMNOS DESIGNADOS POR EL EQUIPO, COMENZARON A EXPONER EL SIGNIFICADO E IMPORTANCIA DE CADA  UNO DE LOS  PROGRAMAS SOCIALES VIGENTES Y SUS BENEFICIOS A CADA SECTOR MARGINADO.</a:t>
            </a:r>
          </a:p>
          <a:p>
            <a:pPr marL="514350" indent="-514350" algn="just">
              <a:buAutoNum type="arabicParenR"/>
            </a:pPr>
            <a:endParaRPr lang="es-MX" dirty="0"/>
          </a:p>
          <a:p>
            <a:pPr marL="514350" indent="-514350" algn="just">
              <a:buAutoNum type="arabicParenR"/>
            </a:pPr>
            <a:r>
              <a:rPr lang="es-MX" dirty="0"/>
              <a:t>UNA VEZ CONCLUIDA LA EXPLICACION DEL ULTIMO EQUIPO, SE DIO INICIO A LA ACLARACION DE DUDAS Y PREGUNTAS.</a:t>
            </a:r>
          </a:p>
          <a:p>
            <a:pPr marL="514350" indent="-514350" algn="just">
              <a:buAutoNum type="arabicParenR"/>
            </a:pPr>
            <a:endParaRPr lang="es-MX" dirty="0"/>
          </a:p>
          <a:p>
            <a:pPr marL="514350" indent="-514350" algn="just">
              <a:buAutoNum type="arabicParenR"/>
            </a:pPr>
            <a:r>
              <a:rPr lang="es-MX" dirty="0"/>
              <a:t>LA PROFESORA RESPONSABLE SOLICITO DE MANERA ORDENADA Y RESPETUOSA, SE DESARROLLARAN LAS PREGUNTAS Y RESPUESTAS PLANTEADAS POR LOS ALUMNOS.</a:t>
            </a:r>
          </a:p>
          <a:p>
            <a:pPr marL="514350" indent="-514350" algn="just">
              <a:buAutoNum type="arabicParenR"/>
            </a:pPr>
            <a:endParaRPr lang="es-MX" dirty="0"/>
          </a:p>
          <a:p>
            <a:pPr marL="514350" indent="-514350" algn="just">
              <a:buAutoNum type="arabicParenR"/>
            </a:pPr>
            <a:r>
              <a:rPr lang="es-MX" dirty="0"/>
              <a:t>AL TERMINO DE LA SESION SE HICIERON LOS COMENTARIOS FINALES POR PARTE DE LA DOCENTE, SE RECOGIERON INFOGRAFIAS Y SE LLEVO A CABO EL REGISTRO DE LA ACTIVIDAD REALIZADA PARA EFECTOS DE EVALUACION Y RETROALIMENTACION.</a:t>
            </a:r>
          </a:p>
          <a:p>
            <a:pPr marL="514350" indent="-514350" algn="just">
              <a:buAutoNum type="arabicParenR"/>
            </a:pPr>
            <a:endParaRPr lang="es-MX" dirty="0"/>
          </a:p>
          <a:p>
            <a:pPr marL="514350" indent="-514350" algn="just">
              <a:buAutoNum type="arabicParenR"/>
            </a:pPr>
            <a:r>
              <a:rPr lang="es-MX" dirty="0"/>
              <a:t>SE LES INDICO A LOS ALUMNOS QUE RECOGIERAN SU MATERIAL SOBRANTE, ACOMODARAN EL MOBILIARIO DEL AREA Y SE DIRIGIERAN A TOMAR SU CLASE SIGUIENTE. </a:t>
            </a:r>
          </a:p>
          <a:p>
            <a:pPr marL="514350" indent="-514350" algn="just">
              <a:buAutoNum type="arabicParenR"/>
            </a:pPr>
            <a:endParaRPr lang="es-MX" dirty="0"/>
          </a:p>
          <a:p>
            <a:pPr marL="514350" indent="-514350" algn="just">
              <a:buAutoNum type="arabicParenR"/>
            </a:pPr>
            <a:endParaRPr lang="es-MX" dirty="0"/>
          </a:p>
          <a:p>
            <a:pPr>
              <a:buNone/>
            </a:pPr>
            <a:endParaRPr lang="es-MX" dirty="0"/>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58</a:t>
            </a:fld>
            <a:endParaRPr lang="es-MX" dirty="0"/>
          </a:p>
        </p:txBody>
      </p:sp>
      <p:sp>
        <p:nvSpPr>
          <p:cNvPr id="9" name="1 Título"/>
          <p:cNvSpPr>
            <a:spLocks noGrp="1"/>
          </p:cNvSpPr>
          <p:nvPr>
            <p:ph type="title"/>
          </p:nvPr>
        </p:nvSpPr>
        <p:spPr>
          <a:xfrm>
            <a:off x="457200" y="476672"/>
            <a:ext cx="8229600" cy="864096"/>
          </a:xfrm>
        </p:spPr>
        <p:txBody>
          <a:bodyPr>
            <a:noAutofit/>
          </a:bodyPr>
          <a:lstStyle/>
          <a:p>
            <a:pPr algn="ctr"/>
            <a:br>
              <a:rPr lang="es-MX" sz="2800" b="1" dirty="0"/>
            </a:br>
            <a:br>
              <a:rPr lang="es-MX" sz="2800" b="1" dirty="0"/>
            </a:br>
            <a:br>
              <a:rPr lang="es-MX" sz="2800" b="1" dirty="0"/>
            </a:br>
            <a:br>
              <a:rPr lang="es-MX" sz="2800" b="1" dirty="0"/>
            </a:br>
            <a:br>
              <a:rPr lang="es-MX" sz="2800" b="1" dirty="0"/>
            </a:br>
            <a:br>
              <a:rPr lang="es-MX" sz="2800" b="1" dirty="0"/>
            </a:br>
            <a:r>
              <a:rPr lang="es-MX" sz="2800" b="1" dirty="0"/>
              <a:t>11.6 </a:t>
            </a:r>
            <a:br>
              <a:rPr lang="es-MX" sz="2800" b="1" dirty="0"/>
            </a:br>
            <a:endParaRPr lang="es-MX" sz="2800" b="1"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48680"/>
            <a:ext cx="8229600" cy="792088"/>
          </a:xfrm>
        </p:spPr>
        <p:txBody>
          <a:bodyPr>
            <a:normAutofit fontScale="90000"/>
          </a:bodyPr>
          <a:lstStyle/>
          <a:p>
            <a:pPr algn="ctr"/>
            <a:r>
              <a:rPr lang="es-MX" b="1" dirty="0"/>
              <a:t>PRESENTACIÓN</a:t>
            </a:r>
            <a:endParaRPr lang="es-MX" dirty="0"/>
          </a:p>
        </p:txBody>
      </p:sp>
      <p:sp>
        <p:nvSpPr>
          <p:cNvPr id="6" name="5 Marcador de número de diapositiva"/>
          <p:cNvSpPr>
            <a:spLocks noGrp="1"/>
          </p:cNvSpPr>
          <p:nvPr>
            <p:ph type="sldNum" sz="quarter" idx="12"/>
          </p:nvPr>
        </p:nvSpPr>
        <p:spPr/>
        <p:txBody>
          <a:bodyPr/>
          <a:lstStyle/>
          <a:p>
            <a:fld id="{E4E3450B-71CB-460A-9D46-A97B4AA2CBBA}" type="slidenum">
              <a:rPr lang="es-MX" smtClean="0"/>
              <a:pPr/>
              <a:t>59</a:t>
            </a:fld>
            <a:endParaRPr lang="es-MX" dirty="0"/>
          </a:p>
        </p:txBody>
      </p:sp>
      <p:pic>
        <p:nvPicPr>
          <p:cNvPr id="7" name="6 Marcador de contenido" descr="C:\Users\LENOVO\Desktop\ebf 2018-2019\FOTOS CONEX\IMG_20190122_122718275.jpg"/>
          <p:cNvPicPr>
            <a:picLocks noGrp="1"/>
          </p:cNvPicPr>
          <p:nvPr>
            <p:ph sz="half" idx="1"/>
          </p:nvPr>
        </p:nvPicPr>
        <p:blipFill>
          <a:blip r:embed="rId2" cstate="print"/>
          <a:srcRect l="18184" t="5787" b="5787"/>
          <a:stretch>
            <a:fillRect/>
          </a:stretch>
        </p:blipFill>
        <p:spPr bwMode="auto">
          <a:xfrm>
            <a:off x="539552" y="1340768"/>
            <a:ext cx="4038600" cy="4968552"/>
          </a:xfrm>
          <a:prstGeom prst="rect">
            <a:avLst/>
          </a:prstGeom>
          <a:noFill/>
          <a:ln w="9525">
            <a:noFill/>
            <a:miter lim="800000"/>
            <a:headEnd/>
            <a:tailEnd/>
          </a:ln>
        </p:spPr>
      </p:pic>
      <p:pic>
        <p:nvPicPr>
          <p:cNvPr id="8" name="7 Marcador de contenido" descr="C:\Users\LENOVO\Desktop\ebf 2018-2019\FOTOS CONEX\IMG_20190122_122726177.jpg"/>
          <p:cNvPicPr>
            <a:picLocks noGrp="1"/>
          </p:cNvPicPr>
          <p:nvPr>
            <p:ph sz="half" idx="2"/>
          </p:nvPr>
        </p:nvPicPr>
        <p:blipFill>
          <a:blip r:embed="rId3" cstate="print"/>
          <a:srcRect t="4935" r="4776" b="5844"/>
          <a:stretch>
            <a:fillRect/>
          </a:stretch>
        </p:blipFill>
        <p:spPr bwMode="auto">
          <a:xfrm>
            <a:off x="4644008" y="1340768"/>
            <a:ext cx="3960440" cy="5013995"/>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827584" y="692696"/>
            <a:ext cx="7704856" cy="5184576"/>
          </a:xfrm>
        </p:spPr>
        <p:txBody>
          <a:bodyPr>
            <a:normAutofit fontScale="90000"/>
          </a:bodyPr>
          <a:lstStyle/>
          <a:p>
            <a:pPr algn="ctr"/>
            <a:r>
              <a:rPr lang="es-MX" sz="3600" dirty="0">
                <a:solidFill>
                  <a:schemeClr val="bg2">
                    <a:lumMod val="50000"/>
                  </a:schemeClr>
                </a:solidFill>
              </a:rPr>
              <a:t>     </a:t>
            </a:r>
            <a:r>
              <a:rPr lang="es-MX" sz="4000" dirty="0">
                <a:solidFill>
                  <a:schemeClr val="bg2">
                    <a:lumMod val="50000"/>
                  </a:schemeClr>
                </a:solidFill>
              </a:rPr>
              <a:t>OBJETIVO GENERAL</a:t>
            </a:r>
            <a:br>
              <a:rPr lang="es-MX" sz="4000" dirty="0">
                <a:solidFill>
                  <a:schemeClr val="bg2">
                    <a:lumMod val="50000"/>
                  </a:schemeClr>
                </a:solidFill>
              </a:rPr>
            </a:br>
            <a:r>
              <a:rPr lang="es-MX" sz="3600" dirty="0">
                <a:solidFill>
                  <a:schemeClr val="tx1"/>
                </a:solidFill>
              </a:rPr>
              <a:t>Evaluar y proponer soluciones reales para disminuir la desigualdad socioeconómica actual, a través de un </a:t>
            </a:r>
            <a:r>
              <a:rPr lang="es-MX" sz="3600" dirty="0" err="1">
                <a:solidFill>
                  <a:schemeClr val="tx1"/>
                </a:solidFill>
              </a:rPr>
              <a:t>sociodrama</a:t>
            </a:r>
            <a:r>
              <a:rPr lang="es-MX" sz="3600" dirty="0">
                <a:solidFill>
                  <a:schemeClr val="tx1"/>
                </a:solidFill>
              </a:rPr>
              <a:t> que refleje la situación de los grupos marginados, a fin de establecer un plan y/o programa social que satisfaga sus necesidades.</a:t>
            </a:r>
            <a:br>
              <a:rPr lang="es-MX" sz="3600" dirty="0">
                <a:solidFill>
                  <a:schemeClr val="tx1"/>
                </a:solidFill>
              </a:rPr>
            </a:br>
            <a:br>
              <a:rPr lang="es-MX" sz="2200" dirty="0">
                <a:solidFill>
                  <a:schemeClr val="tx1"/>
                </a:solidFill>
              </a:rPr>
            </a:br>
            <a:r>
              <a:rPr lang="es-MX" sz="2200" dirty="0">
                <a:solidFill>
                  <a:schemeClr val="bg2">
                    <a:lumMod val="50000"/>
                  </a:schemeClr>
                </a:solidFill>
              </a:rPr>
              <a:t>	</a:t>
            </a:r>
            <a:endParaRPr lang="es-MX" sz="3600" dirty="0">
              <a:solidFill>
                <a:schemeClr val="bg2">
                  <a:lumMod val="50000"/>
                </a:schemeClr>
              </a:solidFill>
            </a:endParaRPr>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6</a:t>
            </a:fld>
            <a:endParaRPr lang="es-MX"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24744"/>
            <a:ext cx="8229600" cy="5112568"/>
          </a:xfrm>
        </p:spPr>
        <p:txBody>
          <a:bodyPr>
            <a:normAutofit fontScale="77500" lnSpcReduction="20000"/>
          </a:bodyPr>
          <a:lstStyle/>
          <a:p>
            <a:pPr>
              <a:buNone/>
            </a:pPr>
            <a:endParaRPr lang="es-MX" dirty="0"/>
          </a:p>
          <a:p>
            <a:pPr>
              <a:buNone/>
            </a:pPr>
            <a:r>
              <a:rPr lang="es-MX" b="1" dirty="0"/>
              <a:t>k. DESCRIPCION DE LO QUE SE HARA CON LOS RESULTADOS DE LA ACTIVIDAD:</a:t>
            </a:r>
          </a:p>
          <a:p>
            <a:pPr>
              <a:buNone/>
            </a:pPr>
            <a:endParaRPr lang="es-MX" b="1" dirty="0"/>
          </a:p>
          <a:p>
            <a:pPr marL="514350" indent="-514350" algn="just">
              <a:buAutoNum type="arabicParenR"/>
            </a:pPr>
            <a:r>
              <a:rPr lang="es-MX" dirty="0"/>
              <a:t>LOS ALUMNOS PUDIERON CONOCER LA EXISTENCIA Y VARIEDAD DE PLANES Y PROGRAMAS SOCIALES EXISTENTES, A FIN DE DISMINUIR LA INJUSTICIA Y DESIGUALDAD SOCIAL QUE PADECEN LOS GRUPOS MARGINADOS.</a:t>
            </a:r>
          </a:p>
          <a:p>
            <a:pPr marL="514350" indent="-514350" algn="just">
              <a:buAutoNum type="arabicParenR"/>
            </a:pPr>
            <a:endParaRPr lang="es-MX" dirty="0"/>
          </a:p>
          <a:p>
            <a:pPr marL="514350" indent="-514350" algn="just">
              <a:buAutoNum type="arabicParenR"/>
            </a:pPr>
            <a:r>
              <a:rPr lang="es-MX" dirty="0"/>
              <a:t>LOS EQUIPOS DE TRABAJO CUENTAN CON EL CONOCIMIENTO SUFICIENTE,  PARA PODER ELABORAR SU PROPIO PROGRAMA SOCIAL Y LOS SECTORES VULNERABLES A QUIENES IRAN DIRIGIDOS. </a:t>
            </a:r>
          </a:p>
          <a:p>
            <a:pPr marL="514350" indent="-514350" algn="just">
              <a:buAutoNum type="arabicParenR"/>
            </a:pPr>
            <a:endParaRPr lang="es-MX" dirty="0"/>
          </a:p>
          <a:p>
            <a:pPr marL="514350" indent="-514350" algn="just">
              <a:buAutoNum type="arabicParenR"/>
            </a:pPr>
            <a:r>
              <a:rPr lang="es-MX" dirty="0"/>
              <a:t>EL MATERIAL RECOPILADO EN LA SESION, SERVIRA DE EVIDENCIA PARA EL REGISTRO, EVALUACION Y RETROALIMENTACION FINAL. </a:t>
            </a:r>
          </a:p>
          <a:p>
            <a:pPr marL="514350" indent="-514350" algn="just">
              <a:buAutoNum type="arabicParenR"/>
            </a:pPr>
            <a:endParaRPr lang="es-MX" dirty="0"/>
          </a:p>
          <a:p>
            <a:pPr marL="514350" indent="-514350" algn="just">
              <a:buAutoNum type="arabicParenR"/>
            </a:pPr>
            <a:endParaRPr lang="es-MX" dirty="0"/>
          </a:p>
          <a:p>
            <a:pPr>
              <a:buNone/>
            </a:pPr>
            <a:endParaRPr lang="es-MX" dirty="0"/>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60</a:t>
            </a:fld>
            <a:endParaRPr lang="es-MX" dirty="0"/>
          </a:p>
        </p:txBody>
      </p:sp>
      <p:sp>
        <p:nvSpPr>
          <p:cNvPr id="9" name="1 Título"/>
          <p:cNvSpPr>
            <a:spLocks noGrp="1"/>
          </p:cNvSpPr>
          <p:nvPr>
            <p:ph type="title"/>
          </p:nvPr>
        </p:nvSpPr>
        <p:spPr>
          <a:xfrm>
            <a:off x="457200" y="476672"/>
            <a:ext cx="8229600" cy="864096"/>
          </a:xfrm>
        </p:spPr>
        <p:txBody>
          <a:bodyPr>
            <a:noAutofit/>
          </a:bodyPr>
          <a:lstStyle/>
          <a:p>
            <a:pPr algn="ctr"/>
            <a:br>
              <a:rPr lang="es-MX" sz="2800" b="1" dirty="0"/>
            </a:br>
            <a:br>
              <a:rPr lang="es-MX" sz="2800" b="1" dirty="0"/>
            </a:br>
            <a:br>
              <a:rPr lang="es-MX" sz="2800" b="1" dirty="0"/>
            </a:br>
            <a:br>
              <a:rPr lang="es-MX" sz="2800" b="1" dirty="0"/>
            </a:br>
            <a:br>
              <a:rPr lang="es-MX" sz="2800" b="1" dirty="0"/>
            </a:br>
            <a:br>
              <a:rPr lang="es-MX" sz="2800" b="1" dirty="0"/>
            </a:br>
            <a:r>
              <a:rPr lang="es-MX" sz="2800" b="1" dirty="0"/>
              <a:t>11.7 </a:t>
            </a:r>
            <a:br>
              <a:rPr lang="es-MX" sz="2800" b="1" dirty="0"/>
            </a:br>
            <a:endParaRPr lang="es-MX" sz="2800" b="1"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24744"/>
            <a:ext cx="8229600" cy="5256584"/>
          </a:xfrm>
        </p:spPr>
        <p:txBody>
          <a:bodyPr>
            <a:normAutofit fontScale="77500" lnSpcReduction="20000"/>
          </a:bodyPr>
          <a:lstStyle/>
          <a:p>
            <a:pPr>
              <a:buNone/>
            </a:pPr>
            <a:endParaRPr lang="es-MX" dirty="0"/>
          </a:p>
          <a:p>
            <a:pPr algn="just">
              <a:buNone/>
            </a:pPr>
            <a:r>
              <a:rPr lang="es-MX" b="1" dirty="0"/>
              <a:t>l. ANALISIS. CONTRASTACION DE LO ESPERADO Y LO SUCEDIDO (aspectos claros y precisos sobre: 1.- logros alcanzados y 2.- aspectos a mejorar):</a:t>
            </a:r>
          </a:p>
          <a:p>
            <a:pPr algn="just">
              <a:buNone/>
            </a:pPr>
            <a:endParaRPr lang="es-MX" b="1" dirty="0"/>
          </a:p>
          <a:p>
            <a:pPr marL="514350" indent="-514350" algn="just">
              <a:buFont typeface="Wingdings 2"/>
              <a:buAutoNum type="arabicParenR"/>
            </a:pPr>
            <a:r>
              <a:rPr lang="es-MX" dirty="0"/>
              <a:t>LOS TEMAS ABORDADOS EN LA SESION, FUERON ASIMILADOS DE MANERA AGIL POR LOS ALUMNOS, PUESTO QUE SON DE INTERES COMUN Y SU PARTICIPACION FUE INMEDIATA.</a:t>
            </a:r>
          </a:p>
          <a:p>
            <a:pPr marL="514350" indent="-514350" algn="just">
              <a:buFont typeface="Wingdings 2"/>
              <a:buAutoNum type="arabicParenR"/>
            </a:pPr>
            <a:endParaRPr lang="es-MX" dirty="0"/>
          </a:p>
          <a:p>
            <a:pPr marL="514350" indent="-514350" algn="just">
              <a:buFont typeface="Wingdings 2"/>
              <a:buAutoNum type="arabicParenR"/>
            </a:pPr>
            <a:r>
              <a:rPr lang="es-MX" dirty="0"/>
              <a:t>LOS EQUIPOS MOSTRARON INICIATIVA AL DESIGNARSE LOS TEMAS DE LAS INFOGRAFIAS, LES AGRADO LA ACTIVIDAD Y PUSIERON TODA SU CREATIVIDAD AL PLASMAR ELEMENTOS VISUALES QUE SINTETIZARAN SUS IDEAS Y ANALISIS.</a:t>
            </a:r>
          </a:p>
          <a:p>
            <a:pPr marL="514350" indent="-514350" algn="just">
              <a:buFont typeface="Wingdings 2"/>
              <a:buAutoNum type="arabicParenR"/>
            </a:pPr>
            <a:endParaRPr lang="es-MX" dirty="0"/>
          </a:p>
          <a:p>
            <a:pPr marL="514350" indent="-514350" algn="just">
              <a:buFont typeface="Wingdings 2"/>
              <a:buAutoNum type="arabicParenR"/>
            </a:pPr>
            <a:r>
              <a:rPr lang="es-MX" dirty="0"/>
              <a:t>DEBIDO A LO POLEMICO DE LOS TEMAS ABORDADOS, EL TIEMPO DE DEBATE Y CONCLUSIONES SE ALARGO, POR LO QUE DE NUEVA CUENTA DEBE MEDIRSE EL TIEMPO DE INTERVENCION Y DESARROLLO DE COMENTARIOS.</a:t>
            </a:r>
          </a:p>
          <a:p>
            <a:pPr marL="514350" indent="-514350" algn="just">
              <a:buFont typeface="Wingdings 2"/>
              <a:buAutoNum type="arabicParenR"/>
            </a:pPr>
            <a:endParaRPr lang="es-MX" dirty="0"/>
          </a:p>
          <a:p>
            <a:pPr marL="514350" indent="-514350" algn="just">
              <a:buFont typeface="Wingdings 2"/>
              <a:buAutoNum type="arabicParenR"/>
            </a:pPr>
            <a:endParaRPr lang="es-MX" dirty="0"/>
          </a:p>
          <a:p>
            <a:pPr marL="514350" indent="-514350" algn="just">
              <a:buAutoNum type="arabicParenR"/>
            </a:pPr>
            <a:endParaRPr lang="es-MX" dirty="0"/>
          </a:p>
          <a:p>
            <a:pPr>
              <a:buNone/>
            </a:pPr>
            <a:endParaRPr lang="es-MX" dirty="0"/>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61</a:t>
            </a:fld>
            <a:endParaRPr lang="es-MX" dirty="0"/>
          </a:p>
        </p:txBody>
      </p:sp>
      <p:sp>
        <p:nvSpPr>
          <p:cNvPr id="9" name="1 Título"/>
          <p:cNvSpPr>
            <a:spLocks noGrp="1"/>
          </p:cNvSpPr>
          <p:nvPr>
            <p:ph type="title"/>
          </p:nvPr>
        </p:nvSpPr>
        <p:spPr>
          <a:xfrm>
            <a:off x="457200" y="476672"/>
            <a:ext cx="8229600" cy="864096"/>
          </a:xfrm>
        </p:spPr>
        <p:txBody>
          <a:bodyPr>
            <a:noAutofit/>
          </a:bodyPr>
          <a:lstStyle/>
          <a:p>
            <a:pPr algn="ctr"/>
            <a:br>
              <a:rPr lang="es-MX" sz="2800" b="1" dirty="0"/>
            </a:br>
            <a:br>
              <a:rPr lang="es-MX" sz="2800" b="1" dirty="0"/>
            </a:br>
            <a:br>
              <a:rPr lang="es-MX" sz="2800" b="1" dirty="0"/>
            </a:br>
            <a:br>
              <a:rPr lang="es-MX" sz="2800" b="1" dirty="0"/>
            </a:br>
            <a:br>
              <a:rPr lang="es-MX" sz="2800" b="1" dirty="0"/>
            </a:br>
            <a:br>
              <a:rPr lang="es-MX" sz="2800" b="1" dirty="0"/>
            </a:br>
            <a:r>
              <a:rPr lang="es-MX" sz="2800" b="1" dirty="0"/>
              <a:t>11.8 </a:t>
            </a:r>
            <a:br>
              <a:rPr lang="es-MX" sz="2800" b="1" dirty="0"/>
            </a:br>
            <a:endParaRPr lang="es-MX" sz="2800" b="1"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24744"/>
            <a:ext cx="8229600" cy="5184576"/>
          </a:xfrm>
        </p:spPr>
        <p:txBody>
          <a:bodyPr>
            <a:normAutofit fontScale="77500" lnSpcReduction="20000"/>
          </a:bodyPr>
          <a:lstStyle/>
          <a:p>
            <a:pPr>
              <a:buNone/>
            </a:pPr>
            <a:endParaRPr lang="es-MX" dirty="0"/>
          </a:p>
          <a:p>
            <a:pPr algn="just">
              <a:buNone/>
            </a:pPr>
            <a:r>
              <a:rPr lang="es-MX" b="1" dirty="0"/>
              <a:t>m. TOMA DE DECISIONES (señalar cualquier toma de decisiones en función del análisis):</a:t>
            </a:r>
          </a:p>
          <a:p>
            <a:pPr algn="just">
              <a:buNone/>
            </a:pPr>
            <a:endParaRPr lang="es-MX" b="1" dirty="0"/>
          </a:p>
          <a:p>
            <a:pPr marL="514350" indent="-514350" algn="just">
              <a:buFont typeface="Wingdings 2"/>
              <a:buAutoNum type="arabicParenR"/>
            </a:pPr>
            <a:r>
              <a:rPr lang="es-MX" dirty="0"/>
              <a:t>PARA LA CONTINUACION DEL PROYECTO FINAL (PROGRAMA SOCIAL PROPUESTO) PRESENTADO EN LA PROXIMA SESION, LOS ALUMNOS PODRAN ACLARAR SUS DUDAS CON LA PROFESORA RESPONSABLE DEL PROYECTO, EN LOS ESPACIOS DISPONIBLES DEL HORARIO ESCOLAR.</a:t>
            </a:r>
          </a:p>
          <a:p>
            <a:pPr marL="514350" indent="-514350" algn="just">
              <a:buFont typeface="Wingdings 2"/>
              <a:buAutoNum type="arabicParenR"/>
            </a:pPr>
            <a:endParaRPr lang="es-MX" dirty="0"/>
          </a:p>
          <a:p>
            <a:pPr marL="514350" indent="-514350" algn="just">
              <a:buFont typeface="Wingdings 2"/>
              <a:buAutoNum type="arabicParenR"/>
            </a:pPr>
            <a:r>
              <a:rPr lang="es-MX" dirty="0"/>
              <a:t>LOS PROGRAMAS PROPUESTOS, DEBEN CUBRIR LOS REQUISITOS YA SEÑALADOS Y PRESENTADOS EN UN REPORTE DE INVESTIGACION ESCRITO PARA LA SIGUIENTE SESION.</a:t>
            </a:r>
          </a:p>
          <a:p>
            <a:pPr marL="514350" indent="-514350" algn="just">
              <a:buFont typeface="Wingdings 2"/>
              <a:buAutoNum type="arabicParenR"/>
            </a:pPr>
            <a:endParaRPr lang="es-MX" dirty="0"/>
          </a:p>
          <a:p>
            <a:pPr marL="514350" indent="-514350" algn="just">
              <a:buFont typeface="Wingdings 2"/>
              <a:buAutoNum type="arabicParenR"/>
            </a:pPr>
            <a:r>
              <a:rPr lang="es-MX" dirty="0"/>
              <a:t>DE LA MISMA FORMA, SE LES RECUERDA A LOS EQUIPOS DE TRABAJO, PRESENTAR EL MATERIAL NECESARIO PARA PODER REALIZAR LA ACTIVIDAD CORRSPONDIENTE (INFOGRAFIAS).</a:t>
            </a:r>
          </a:p>
          <a:p>
            <a:pPr>
              <a:buNone/>
            </a:pPr>
            <a:endParaRPr lang="es-MX" dirty="0"/>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62</a:t>
            </a:fld>
            <a:endParaRPr lang="es-MX" dirty="0"/>
          </a:p>
        </p:txBody>
      </p:sp>
      <p:sp>
        <p:nvSpPr>
          <p:cNvPr id="9" name="1 Título"/>
          <p:cNvSpPr>
            <a:spLocks noGrp="1"/>
          </p:cNvSpPr>
          <p:nvPr>
            <p:ph type="title"/>
          </p:nvPr>
        </p:nvSpPr>
        <p:spPr>
          <a:xfrm>
            <a:off x="457200" y="476672"/>
            <a:ext cx="8229600" cy="864096"/>
          </a:xfrm>
        </p:spPr>
        <p:txBody>
          <a:bodyPr>
            <a:noAutofit/>
          </a:bodyPr>
          <a:lstStyle/>
          <a:p>
            <a:pPr algn="ctr"/>
            <a:br>
              <a:rPr lang="es-MX" sz="2800" b="1" dirty="0"/>
            </a:br>
            <a:br>
              <a:rPr lang="es-MX" sz="2800" b="1" dirty="0"/>
            </a:br>
            <a:br>
              <a:rPr lang="es-MX" sz="2800" b="1" dirty="0"/>
            </a:br>
            <a:br>
              <a:rPr lang="es-MX" sz="2800" b="1" dirty="0"/>
            </a:br>
            <a:br>
              <a:rPr lang="es-MX" sz="2800" b="1" dirty="0"/>
            </a:br>
            <a:br>
              <a:rPr lang="es-MX" sz="2800" b="1" dirty="0"/>
            </a:br>
            <a:r>
              <a:rPr lang="es-MX" sz="2800" b="1" dirty="0"/>
              <a:t>11.9 </a:t>
            </a:r>
            <a:br>
              <a:rPr lang="es-MX" sz="2800" b="1" dirty="0"/>
            </a:br>
            <a:endParaRPr lang="es-MX" sz="2800" b="1"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76672"/>
            <a:ext cx="8229600" cy="1296144"/>
          </a:xfrm>
        </p:spPr>
        <p:txBody>
          <a:bodyPr>
            <a:noAutofit/>
          </a:bodyPr>
          <a:lstStyle/>
          <a:p>
            <a:pPr algn="ctr"/>
            <a:r>
              <a:rPr lang="es-MX" sz="2800" b="1" dirty="0"/>
              <a:t>12.0 </a:t>
            </a:r>
            <a:br>
              <a:rPr lang="es-MX" sz="2800" b="1" dirty="0"/>
            </a:br>
            <a:r>
              <a:rPr lang="es-MX" sz="2800" b="1" dirty="0"/>
              <a:t> UNA ACTIVIDAD INTERDISCIPLINARIA </a:t>
            </a:r>
            <a:br>
              <a:rPr lang="es-MX" sz="2800" b="1" dirty="0"/>
            </a:br>
            <a:r>
              <a:rPr lang="es-MX" sz="2800" b="1" dirty="0"/>
              <a:t>DE CIERRE DEL PROYECTO</a:t>
            </a:r>
          </a:p>
        </p:txBody>
      </p:sp>
      <p:sp>
        <p:nvSpPr>
          <p:cNvPr id="3" name="2 Marcador de contenido"/>
          <p:cNvSpPr>
            <a:spLocks noGrp="1"/>
          </p:cNvSpPr>
          <p:nvPr>
            <p:ph idx="1"/>
          </p:nvPr>
        </p:nvSpPr>
        <p:spPr>
          <a:xfrm>
            <a:off x="457200" y="1916832"/>
            <a:ext cx="8229600" cy="3744416"/>
          </a:xfrm>
        </p:spPr>
        <p:txBody>
          <a:bodyPr>
            <a:normAutofit/>
          </a:bodyPr>
          <a:lstStyle/>
          <a:p>
            <a:pPr marL="514350" indent="-514350" algn="just">
              <a:buAutoNum type="alphaUcParenR"/>
            </a:pPr>
            <a:r>
              <a:rPr lang="es-MX" dirty="0"/>
              <a:t>EL CONOCIMIENTO Y ANALISIS DE LOS PROGRAMAS SOCIALES PROPUESTOS, POR LOS EQUIPOS DE TRABAJO.</a:t>
            </a:r>
          </a:p>
          <a:p>
            <a:pPr marL="514350" indent="-514350" algn="just">
              <a:buAutoNum type="alphaUcParenR"/>
            </a:pPr>
            <a:endParaRPr lang="es-MX" dirty="0"/>
          </a:p>
          <a:p>
            <a:pPr marL="514350" indent="-514350" algn="just">
              <a:buFont typeface="Wingdings 2"/>
              <a:buAutoNum type="alphaUcParenR"/>
            </a:pPr>
            <a:r>
              <a:rPr lang="es-MX" dirty="0"/>
              <a:t>¿CUALES SON LOS ELEMENTOS REALES QUE REQUIERE UN PLAN DE DESARROLLO SOCIAL EFICIENTE?</a:t>
            </a:r>
          </a:p>
          <a:p>
            <a:pPr marL="514350" indent="-514350" algn="just">
              <a:buFont typeface="Wingdings 2"/>
              <a:buAutoNum type="alphaUcParenR"/>
            </a:pPr>
            <a:endParaRPr lang="es-MX" dirty="0"/>
          </a:p>
          <a:p>
            <a:pPr marL="514350" indent="-514350" algn="just">
              <a:buFont typeface="Wingdings 2"/>
              <a:buAutoNum type="alphaUcParenR"/>
            </a:pPr>
            <a:endParaRPr lang="es-MX" dirty="0"/>
          </a:p>
          <a:p>
            <a:pPr marL="514350" indent="-514350" algn="just">
              <a:buFont typeface="Wingdings 2"/>
              <a:buAutoNum type="alphaUcParenR"/>
            </a:pPr>
            <a:endParaRPr lang="es-MX" dirty="0"/>
          </a:p>
          <a:p>
            <a:pPr marL="514350" indent="-514350" algn="just">
              <a:buAutoNum type="alphaUcParenR"/>
            </a:pPr>
            <a:endParaRPr lang="es-MX" dirty="0"/>
          </a:p>
          <a:p>
            <a:pPr marL="514350" indent="-514350" algn="just">
              <a:buNone/>
            </a:pPr>
            <a:endParaRPr lang="es-MX" dirty="0"/>
          </a:p>
          <a:p>
            <a:pPr marL="514350" indent="-514350" algn="just">
              <a:buFont typeface="Wingdings 2"/>
              <a:buAutoNum type="alphaUcParenR"/>
            </a:pPr>
            <a:endParaRPr lang="es-MX" dirty="0"/>
          </a:p>
          <a:p>
            <a:pPr marL="514350" indent="-514350" algn="just">
              <a:buNone/>
            </a:pPr>
            <a:endParaRPr lang="es-MX" dirty="0"/>
          </a:p>
          <a:p>
            <a:pPr marL="514350" indent="-514350" algn="just">
              <a:buAutoNum type="alphaUcParenR"/>
            </a:pPr>
            <a:endParaRPr lang="es-MX" dirty="0"/>
          </a:p>
          <a:p>
            <a:pPr marL="514350" indent="-514350" algn="ctr">
              <a:buAutoNum type="alphaUcParenR"/>
            </a:pPr>
            <a:endParaRPr lang="es-MX" dirty="0"/>
          </a:p>
          <a:p>
            <a:pPr marL="514350" indent="-514350" algn="ctr">
              <a:buAutoNum type="alphaUcParenR"/>
            </a:pPr>
            <a:endParaRPr lang="es-MX" dirty="0"/>
          </a:p>
          <a:p>
            <a:pPr marL="514350" indent="-514350" algn="ctr">
              <a:buAutoNum type="alphaUcParenR"/>
            </a:pPr>
            <a:endParaRPr lang="es-MX" dirty="0"/>
          </a:p>
          <a:p>
            <a:pPr algn="ctr">
              <a:buNone/>
            </a:pPr>
            <a:endParaRPr lang="es-MX" dirty="0"/>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63</a:t>
            </a:fld>
            <a:endParaRPr lang="es-MX"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76672"/>
            <a:ext cx="8229600" cy="936104"/>
          </a:xfrm>
        </p:spPr>
        <p:txBody>
          <a:bodyPr>
            <a:noAutofit/>
          </a:bodyPr>
          <a:lstStyle/>
          <a:p>
            <a:pPr algn="ctr"/>
            <a:r>
              <a:rPr lang="es-MX" sz="2800" b="1" dirty="0"/>
              <a:t>12.1 </a:t>
            </a:r>
            <a:br>
              <a:rPr lang="es-MX" sz="2800" b="1" dirty="0"/>
            </a:br>
            <a:endParaRPr lang="es-MX" sz="2800" b="1" dirty="0"/>
          </a:p>
        </p:txBody>
      </p:sp>
      <p:sp>
        <p:nvSpPr>
          <p:cNvPr id="3" name="2 Marcador de contenido"/>
          <p:cNvSpPr>
            <a:spLocks noGrp="1"/>
          </p:cNvSpPr>
          <p:nvPr>
            <p:ph idx="1"/>
          </p:nvPr>
        </p:nvSpPr>
        <p:spPr>
          <a:xfrm>
            <a:off x="457200" y="1484784"/>
            <a:ext cx="8229600" cy="4839816"/>
          </a:xfrm>
        </p:spPr>
        <p:txBody>
          <a:bodyPr>
            <a:normAutofit fontScale="92500" lnSpcReduction="20000"/>
          </a:bodyPr>
          <a:lstStyle/>
          <a:p>
            <a:pPr>
              <a:buNone/>
            </a:pPr>
            <a:r>
              <a:rPr lang="es-MX" b="1" dirty="0"/>
              <a:t>a. NOMBRE DE LA ACTIVIDAD: </a:t>
            </a:r>
          </a:p>
          <a:p>
            <a:pPr>
              <a:buNone/>
            </a:pPr>
            <a:r>
              <a:rPr lang="es-MX" dirty="0"/>
              <a:t>	“PROGRAMAS SOCIALES ELABORADOS POR LOS ALUMNOS”.</a:t>
            </a:r>
          </a:p>
          <a:p>
            <a:pPr>
              <a:buNone/>
            </a:pPr>
            <a:r>
              <a:rPr lang="es-MX" b="1" dirty="0"/>
              <a:t>b. OBJETIVO: </a:t>
            </a:r>
          </a:p>
          <a:p>
            <a:pPr>
              <a:buNone/>
            </a:pPr>
            <a:r>
              <a:rPr lang="es-MX" dirty="0"/>
              <a:t>	CONOCER EL CONTENIDO DE LOS PLANES Y PROGRAMAS SOCIALES CREADOS Y PROPUESTOS POR LOS EQUIPOS DE TRABAJO DEL PROYECTO, ASI COMO LOS GRUPOS MARGINADOS A QUIENES VAN DIRIGIDOS. </a:t>
            </a:r>
          </a:p>
          <a:p>
            <a:pPr>
              <a:buNone/>
            </a:pPr>
            <a:r>
              <a:rPr lang="es-MX" b="1" dirty="0"/>
              <a:t>c. GRADO</a:t>
            </a:r>
            <a:r>
              <a:rPr lang="es-MX" dirty="0"/>
              <a:t>: </a:t>
            </a:r>
          </a:p>
          <a:p>
            <a:pPr>
              <a:buNone/>
            </a:pPr>
            <a:r>
              <a:rPr lang="es-MX" dirty="0"/>
              <a:t>	SEXTO DE PREPARATORIA.</a:t>
            </a:r>
          </a:p>
          <a:p>
            <a:pPr>
              <a:buNone/>
            </a:pPr>
            <a:r>
              <a:rPr lang="es-MX" b="1" dirty="0"/>
              <a:t>d. FECHA EN QUE SE LLEVO A CABO LA ACTIVIDAD: </a:t>
            </a:r>
          </a:p>
          <a:p>
            <a:pPr>
              <a:buNone/>
            </a:pPr>
            <a:r>
              <a:rPr lang="es-MX" b="1" dirty="0"/>
              <a:t>	</a:t>
            </a:r>
            <a:r>
              <a:rPr lang="es-MX" dirty="0"/>
              <a:t>05 DE FEBRERO DE 2019. </a:t>
            </a:r>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64</a:t>
            </a:fld>
            <a:endParaRPr lang="es-MX"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24744"/>
            <a:ext cx="8229600" cy="5112568"/>
          </a:xfrm>
        </p:spPr>
        <p:txBody>
          <a:bodyPr>
            <a:normAutofit fontScale="25000" lnSpcReduction="20000"/>
          </a:bodyPr>
          <a:lstStyle/>
          <a:p>
            <a:pPr>
              <a:buNone/>
            </a:pPr>
            <a:endParaRPr lang="es-MX" sz="4400" dirty="0"/>
          </a:p>
          <a:p>
            <a:pPr>
              <a:buNone/>
            </a:pPr>
            <a:r>
              <a:rPr lang="es-MX" sz="8000" b="1" dirty="0"/>
              <a:t>e. ASIGNATURAS PARTICIPANTES:</a:t>
            </a:r>
          </a:p>
          <a:p>
            <a:pPr>
              <a:buNone/>
            </a:pPr>
            <a:endParaRPr lang="es-MX" sz="4400" dirty="0"/>
          </a:p>
          <a:p>
            <a:pPr marL="514350" indent="-514350">
              <a:buNone/>
            </a:pPr>
            <a:r>
              <a:rPr lang="es-MX" sz="4800" dirty="0"/>
              <a:t>1) INTRODUCCION AL ESTUDIO DE LAS CIENCIAS SOCIALES Y ECONOMICAS.</a:t>
            </a:r>
          </a:p>
          <a:p>
            <a:pPr marL="514350" indent="-514350">
              <a:buNone/>
            </a:pPr>
            <a:r>
              <a:rPr lang="es-MX" sz="4800" dirty="0"/>
              <a:t>TEMAS O CONCEPTOS:  AREAS ESTRATEGICAS, SECTORES PRIORITARIOS, CALIDAD DE VIDA, POBLACION,</a:t>
            </a:r>
          </a:p>
          <a:p>
            <a:pPr marL="514350" indent="-514350">
              <a:buNone/>
            </a:pPr>
            <a:r>
              <a:rPr lang="es-MX" sz="4800" dirty="0"/>
              <a:t>DERECHOS HUMANOS.</a:t>
            </a:r>
            <a:endParaRPr lang="es-MX" sz="4400" dirty="0"/>
          </a:p>
          <a:p>
            <a:pPr>
              <a:buNone/>
            </a:pPr>
            <a:r>
              <a:rPr lang="es-MX" sz="8000" b="1" dirty="0"/>
              <a:t>f. FUENTES DE APOYO:</a:t>
            </a:r>
          </a:p>
          <a:p>
            <a:pPr>
              <a:buNone/>
            </a:pPr>
            <a:endParaRPr lang="es-MX" sz="4400" b="1" dirty="0"/>
          </a:p>
          <a:p>
            <a:pPr>
              <a:buNone/>
            </a:pPr>
            <a:r>
              <a:rPr lang="es-MX" sz="4800" b="1" dirty="0"/>
              <a:t>BIBLIOGRAFIA:</a:t>
            </a:r>
          </a:p>
          <a:p>
            <a:pPr>
              <a:buNone/>
            </a:pPr>
            <a:r>
              <a:rPr lang="es-MX" sz="4800" dirty="0"/>
              <a:t>1.- ANDA GUTIERREZ, CUAUHTEMOC. INTRODUCCION A LAS CIENCIAS SOCIALES. ED. LIMUSA. MEXICO 2018.</a:t>
            </a:r>
          </a:p>
          <a:p>
            <a:pPr>
              <a:buNone/>
            </a:pPr>
            <a:r>
              <a:rPr lang="es-MX" sz="4800" dirty="0"/>
              <a:t>2.- </a:t>
            </a:r>
            <a:r>
              <a:rPr lang="es-ES" sz="4800" dirty="0"/>
              <a:t>RODRIGUEZ GARCIA, MAURO. INTRODUCCION A LAS CIENCIAS SOCIALES Y ECONOMICAS. MAC GRAW HILL. MEXICO 2018</a:t>
            </a:r>
          </a:p>
          <a:p>
            <a:pPr>
              <a:buNone/>
            </a:pPr>
            <a:r>
              <a:rPr lang="es-ES" sz="4800" dirty="0"/>
              <a:t>3.- GOMEZ GRANILLO, MOISES. TEORIA ECONOMICA. ED. ESFINGE. MEXICO 2016.</a:t>
            </a:r>
          </a:p>
          <a:p>
            <a:pPr>
              <a:buNone/>
            </a:pPr>
            <a:r>
              <a:rPr lang="es-ES" sz="4800" dirty="0"/>
              <a:t>4.- CONSTITUCION POLITICA DE LOS ESTADOS UNIDOS MEXICANOS VIGENTE.</a:t>
            </a:r>
          </a:p>
          <a:p>
            <a:pPr>
              <a:buNone/>
            </a:pPr>
            <a:endParaRPr lang="es-ES" sz="4800" b="1" dirty="0"/>
          </a:p>
          <a:p>
            <a:pPr>
              <a:buNone/>
            </a:pPr>
            <a:r>
              <a:rPr lang="es-ES" sz="4800" b="1" dirty="0"/>
              <a:t>PAGINAS WEB:</a:t>
            </a:r>
          </a:p>
          <a:p>
            <a:pPr>
              <a:buNone/>
            </a:pPr>
            <a:r>
              <a:rPr lang="es-ES" sz="4800" dirty="0"/>
              <a:t>1.- SEDESOL</a:t>
            </a:r>
          </a:p>
          <a:p>
            <a:pPr>
              <a:buNone/>
            </a:pPr>
            <a:r>
              <a:rPr lang="es-ES" sz="4800" dirty="0"/>
              <a:t>2.- CONEVAL</a:t>
            </a:r>
          </a:p>
          <a:p>
            <a:pPr>
              <a:buNone/>
            </a:pPr>
            <a:r>
              <a:rPr lang="es-ES" sz="4800" dirty="0"/>
              <a:t>3.- INEGI</a:t>
            </a:r>
          </a:p>
          <a:p>
            <a:pPr>
              <a:buNone/>
            </a:pPr>
            <a:r>
              <a:rPr lang="es-ES" sz="4800" dirty="0"/>
              <a:t>4.- OCDE</a:t>
            </a:r>
          </a:p>
          <a:p>
            <a:pPr>
              <a:buNone/>
            </a:pPr>
            <a:r>
              <a:rPr lang="es-ES" sz="4800" dirty="0"/>
              <a:t>5.- CAMARA DE DIPUTADOS  DEL PODER LEGISLATIVO  FEDERAL</a:t>
            </a:r>
          </a:p>
          <a:p>
            <a:pPr>
              <a:buNone/>
            </a:pPr>
            <a:r>
              <a:rPr lang="es-ES" sz="4800" dirty="0"/>
              <a:t>6.- MIDE</a:t>
            </a:r>
          </a:p>
          <a:p>
            <a:pPr>
              <a:buNone/>
            </a:pPr>
            <a:r>
              <a:rPr lang="es-ES" sz="4800" dirty="0"/>
              <a:t>7.- BANXICO</a:t>
            </a:r>
          </a:p>
          <a:p>
            <a:pPr>
              <a:buNone/>
            </a:pPr>
            <a:r>
              <a:rPr lang="es-ES" sz="4800" dirty="0"/>
              <a:t>8.- CNDH</a:t>
            </a:r>
          </a:p>
          <a:p>
            <a:pPr>
              <a:buNone/>
            </a:pPr>
            <a:endParaRPr lang="es-ES" dirty="0"/>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65</a:t>
            </a:fld>
            <a:endParaRPr lang="es-MX" dirty="0"/>
          </a:p>
        </p:txBody>
      </p:sp>
      <p:sp>
        <p:nvSpPr>
          <p:cNvPr id="9" name="1 Título"/>
          <p:cNvSpPr>
            <a:spLocks noGrp="1"/>
          </p:cNvSpPr>
          <p:nvPr>
            <p:ph type="title"/>
          </p:nvPr>
        </p:nvSpPr>
        <p:spPr>
          <a:xfrm>
            <a:off x="457200" y="476672"/>
            <a:ext cx="8229600" cy="864096"/>
          </a:xfrm>
        </p:spPr>
        <p:txBody>
          <a:bodyPr>
            <a:noAutofit/>
          </a:bodyPr>
          <a:lstStyle/>
          <a:p>
            <a:pPr algn="ctr"/>
            <a:br>
              <a:rPr lang="es-MX" sz="2800" b="1" dirty="0"/>
            </a:br>
            <a:br>
              <a:rPr lang="es-MX" sz="2800" b="1" dirty="0"/>
            </a:br>
            <a:br>
              <a:rPr lang="es-MX" sz="2800" b="1" dirty="0"/>
            </a:br>
            <a:br>
              <a:rPr lang="es-MX" sz="2800" b="1" dirty="0"/>
            </a:br>
            <a:br>
              <a:rPr lang="es-MX" sz="2800" b="1" dirty="0"/>
            </a:br>
            <a:br>
              <a:rPr lang="es-MX" sz="2800" b="1" dirty="0"/>
            </a:br>
            <a:r>
              <a:rPr lang="es-MX" sz="2800" b="1" dirty="0"/>
              <a:t>12.2 </a:t>
            </a:r>
            <a:br>
              <a:rPr lang="es-MX" sz="2800" b="1" dirty="0"/>
            </a:br>
            <a:endParaRPr lang="es-MX" sz="2800" b="1"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24744"/>
            <a:ext cx="8229600" cy="5112568"/>
          </a:xfrm>
        </p:spPr>
        <p:txBody>
          <a:bodyPr>
            <a:normAutofit/>
          </a:bodyPr>
          <a:lstStyle/>
          <a:p>
            <a:pPr>
              <a:buNone/>
            </a:pPr>
            <a:endParaRPr lang="es-MX" dirty="0"/>
          </a:p>
          <a:p>
            <a:pPr>
              <a:buNone/>
            </a:pPr>
            <a:r>
              <a:rPr lang="es-MX" b="1" dirty="0"/>
              <a:t>g. JUSTIFICACION DE LA ACTIVIDAD:</a:t>
            </a:r>
          </a:p>
          <a:p>
            <a:pPr>
              <a:buNone/>
            </a:pPr>
            <a:endParaRPr lang="es-MX" b="1" dirty="0"/>
          </a:p>
          <a:p>
            <a:pPr algn="just">
              <a:buNone/>
            </a:pPr>
            <a:r>
              <a:rPr lang="es-MX" dirty="0"/>
              <a:t>	QUE LOS ALUMNOS PRESENTEN SU PROYECTO DE PROGRAMA SOCIAL, PARA ARGUMENTAR LA EXISTENCIA DE ESTRATEGIAS EN PRO DE LOS GRUPOS MARGINADOS. </a:t>
            </a:r>
          </a:p>
          <a:p>
            <a:pPr algn="just">
              <a:buNone/>
            </a:pPr>
            <a:r>
              <a:rPr lang="es-MX" dirty="0"/>
              <a:t>	ASIMISMO,  PUEDAN ESTABLER Y ARGUMENTAR QUE GRUPOS VULNERABLES SON LOS QUE REQUIEREN MAS ATENCION.</a:t>
            </a:r>
          </a:p>
          <a:p>
            <a:pPr algn="just">
              <a:buNone/>
            </a:pPr>
            <a:r>
              <a:rPr lang="es-MX" dirty="0"/>
              <a:t>	</a:t>
            </a:r>
          </a:p>
          <a:p>
            <a:pPr algn="just">
              <a:buNone/>
            </a:pPr>
            <a:endParaRPr lang="es-MX" dirty="0"/>
          </a:p>
          <a:p>
            <a:pPr>
              <a:buNone/>
            </a:pPr>
            <a:endParaRPr lang="es-MX" dirty="0"/>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66</a:t>
            </a:fld>
            <a:endParaRPr lang="es-MX" dirty="0"/>
          </a:p>
        </p:txBody>
      </p:sp>
      <p:sp>
        <p:nvSpPr>
          <p:cNvPr id="9" name="1 Título"/>
          <p:cNvSpPr>
            <a:spLocks noGrp="1"/>
          </p:cNvSpPr>
          <p:nvPr>
            <p:ph type="title"/>
          </p:nvPr>
        </p:nvSpPr>
        <p:spPr>
          <a:xfrm>
            <a:off x="457200" y="476672"/>
            <a:ext cx="8229600" cy="864096"/>
          </a:xfrm>
        </p:spPr>
        <p:txBody>
          <a:bodyPr>
            <a:noAutofit/>
          </a:bodyPr>
          <a:lstStyle/>
          <a:p>
            <a:pPr algn="ctr"/>
            <a:br>
              <a:rPr lang="es-MX" sz="2800" b="1" dirty="0"/>
            </a:br>
            <a:br>
              <a:rPr lang="es-MX" sz="2800" b="1" dirty="0"/>
            </a:br>
            <a:br>
              <a:rPr lang="es-MX" sz="2800" b="1" dirty="0"/>
            </a:br>
            <a:br>
              <a:rPr lang="es-MX" sz="2800" b="1" dirty="0"/>
            </a:br>
            <a:br>
              <a:rPr lang="es-MX" sz="2800" b="1" dirty="0"/>
            </a:br>
            <a:br>
              <a:rPr lang="es-MX" sz="2800" b="1" dirty="0"/>
            </a:br>
            <a:r>
              <a:rPr lang="es-MX" sz="2800" b="1" dirty="0"/>
              <a:t>12.3 </a:t>
            </a:r>
            <a:br>
              <a:rPr lang="es-MX" sz="2800" b="1" dirty="0"/>
            </a:br>
            <a:endParaRPr lang="es-MX" sz="2800" b="1"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980728"/>
            <a:ext cx="8229600" cy="5256584"/>
          </a:xfrm>
        </p:spPr>
        <p:txBody>
          <a:bodyPr>
            <a:normAutofit fontScale="62500" lnSpcReduction="20000"/>
          </a:bodyPr>
          <a:lstStyle/>
          <a:p>
            <a:pPr>
              <a:buNone/>
            </a:pPr>
            <a:endParaRPr lang="es-MX" dirty="0"/>
          </a:p>
          <a:p>
            <a:pPr>
              <a:buNone/>
            </a:pPr>
            <a:r>
              <a:rPr lang="es-MX" b="1" dirty="0"/>
              <a:t>h. DESCRIPCION DE APERTURA DE LA ACTIVIDAD:</a:t>
            </a:r>
          </a:p>
          <a:p>
            <a:pPr>
              <a:buNone/>
            </a:pPr>
            <a:endParaRPr lang="es-MX" b="1" dirty="0"/>
          </a:p>
          <a:p>
            <a:pPr marL="514350" indent="-514350" algn="just">
              <a:buAutoNum type="arabicParenR"/>
            </a:pPr>
            <a:r>
              <a:rPr lang="es-MX" dirty="0"/>
              <a:t>SE LES CITO A LOS ALUMNOS EN EL AREA DE ANEXO DE LA INSTITUCION EDUCATIVA, DENTRO DEL HORARIO DE CLASE DE LA MATERIA DE IECSE. </a:t>
            </a:r>
          </a:p>
          <a:p>
            <a:pPr marL="514350" indent="-514350" algn="just">
              <a:buAutoNum type="arabicParenR"/>
            </a:pPr>
            <a:endParaRPr lang="es-MX" dirty="0"/>
          </a:p>
          <a:p>
            <a:pPr marL="514350" indent="-514350" algn="just">
              <a:buAutoNum type="arabicParenR"/>
            </a:pPr>
            <a:r>
              <a:rPr lang="es-MX" dirty="0"/>
              <a:t>SE LES SOLICITO QUE SE INTEGRARAN POR EQUIPOS DE TRABAJO, EN LAS MESAS Y ESPACIOS DEL AREA RESPECTIVA.</a:t>
            </a:r>
          </a:p>
          <a:p>
            <a:pPr marL="514350" indent="-514350" algn="just">
              <a:buAutoNum type="arabicParenR"/>
            </a:pPr>
            <a:endParaRPr lang="es-MX" dirty="0"/>
          </a:p>
          <a:p>
            <a:pPr marL="514350" indent="-514350" algn="just">
              <a:buAutoNum type="arabicParenR"/>
            </a:pPr>
            <a:r>
              <a:rPr lang="es-MX" dirty="0"/>
              <a:t>A TRAVES DE UNA LAMINA COLOCADA EN EL PIZARRON, LA PROFESORA RESPONSABLE REALIZO UN CUADRO SINOPTICO, INTEGRANDO LOS CONCEPTOS VISTOS EN LAS SESIONES ANTERIORES, PARA DAR APERTURA A LA SESION CORRESPONDIENTE.</a:t>
            </a:r>
          </a:p>
          <a:p>
            <a:pPr marL="514350" indent="-514350" algn="just">
              <a:buAutoNum type="arabicParenR"/>
            </a:pPr>
            <a:endParaRPr lang="es-MX" dirty="0"/>
          </a:p>
          <a:p>
            <a:pPr marL="514350" indent="-514350" algn="just">
              <a:buAutoNum type="arabicParenR"/>
            </a:pPr>
            <a:r>
              <a:rPr lang="es-MX" dirty="0"/>
              <a:t>LOS EQUIPOS DE TRABAJO PRESENTARON EL REPORTE DE INVESTIGACION SOLICITADO, DE LOS PLANES O PROGRAMAS PROPUESTOS, ASI COMO LOS GRUPOS VULNERABLES A QUIENES VAN DIRIGIDOS.</a:t>
            </a:r>
          </a:p>
          <a:p>
            <a:pPr marL="514350" indent="-514350" algn="just">
              <a:buAutoNum type="arabicParenR"/>
            </a:pPr>
            <a:endParaRPr lang="es-MX" dirty="0"/>
          </a:p>
          <a:p>
            <a:pPr marL="514350" indent="-514350" algn="just">
              <a:buAutoNum type="arabicParenR"/>
            </a:pPr>
            <a:r>
              <a:rPr lang="es-MX" dirty="0"/>
              <a:t>ASIMISMO PRESENTARON EL MATERIAL SOLICITADO, PARA DESARROLLAR LA ACTIVIDAD CORRESPONDIENTE  EN ESTA SESION.  </a:t>
            </a:r>
          </a:p>
          <a:p>
            <a:pPr>
              <a:buNone/>
            </a:pPr>
            <a:endParaRPr lang="es-MX" dirty="0"/>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67</a:t>
            </a:fld>
            <a:endParaRPr lang="es-MX" dirty="0"/>
          </a:p>
        </p:txBody>
      </p:sp>
      <p:sp>
        <p:nvSpPr>
          <p:cNvPr id="9" name="1 Título"/>
          <p:cNvSpPr>
            <a:spLocks noGrp="1"/>
          </p:cNvSpPr>
          <p:nvPr>
            <p:ph type="title"/>
          </p:nvPr>
        </p:nvSpPr>
        <p:spPr>
          <a:xfrm>
            <a:off x="457200" y="476672"/>
            <a:ext cx="8229600" cy="864096"/>
          </a:xfrm>
        </p:spPr>
        <p:txBody>
          <a:bodyPr>
            <a:noAutofit/>
          </a:bodyPr>
          <a:lstStyle/>
          <a:p>
            <a:pPr algn="ctr"/>
            <a:br>
              <a:rPr lang="es-MX" sz="2800" b="1" dirty="0"/>
            </a:br>
            <a:br>
              <a:rPr lang="es-MX" sz="2800" b="1" dirty="0"/>
            </a:br>
            <a:br>
              <a:rPr lang="es-MX" sz="2800" b="1" dirty="0"/>
            </a:br>
            <a:br>
              <a:rPr lang="es-MX" sz="2800" b="1" dirty="0"/>
            </a:br>
            <a:br>
              <a:rPr lang="es-MX" sz="2800" b="1" dirty="0"/>
            </a:br>
            <a:br>
              <a:rPr lang="es-MX" sz="2800" b="1" dirty="0"/>
            </a:br>
            <a:r>
              <a:rPr lang="es-MX" sz="2800" b="1" dirty="0"/>
              <a:t>12.4 </a:t>
            </a:r>
            <a:br>
              <a:rPr lang="es-MX" sz="2800" b="1" dirty="0"/>
            </a:br>
            <a:endParaRPr lang="es-MX" sz="2800" b="1"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548680"/>
            <a:ext cx="8229600" cy="648072"/>
          </a:xfrm>
        </p:spPr>
        <p:txBody>
          <a:bodyPr>
            <a:normAutofit/>
          </a:bodyPr>
          <a:lstStyle/>
          <a:p>
            <a:pPr algn="ctr"/>
            <a:r>
              <a:rPr lang="es-MX" sz="2800" b="1" dirty="0"/>
              <a:t>SESION: 05 DE FEBRERO DE 2019 </a:t>
            </a:r>
            <a:endParaRPr lang="es-MX" sz="2800" dirty="0"/>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68</a:t>
            </a:fld>
            <a:endParaRPr lang="es-MX" dirty="0"/>
          </a:p>
        </p:txBody>
      </p:sp>
      <p:sp>
        <p:nvSpPr>
          <p:cNvPr id="11" name="10 Marcador de contenido"/>
          <p:cNvSpPr>
            <a:spLocks noGrp="1"/>
          </p:cNvSpPr>
          <p:nvPr>
            <p:ph sz="half" idx="1"/>
          </p:nvPr>
        </p:nvSpPr>
        <p:spPr>
          <a:xfrm>
            <a:off x="467544" y="1556792"/>
            <a:ext cx="4474840" cy="4464496"/>
          </a:xfrm>
        </p:spPr>
        <p:txBody>
          <a:bodyPr>
            <a:normAutofit fontScale="55000" lnSpcReduction="20000"/>
          </a:bodyPr>
          <a:lstStyle/>
          <a:p>
            <a:r>
              <a:rPr lang="es-MX" dirty="0"/>
              <a:t>UN PLAN O PROGRAMA SOCIAL, ES UNA ESTRATEGIA QUE EL ESTADO DIRIGE (RECTORÍA ECONÓMICA: ARTS. 1, 25 Y 26 CONST.), PARA GARANTIZAR EL ACCESO A TODOS LOS SECTORES DE LA POBLACIÓN, A LOS DERECHOS FUNDAMENTALES, TALES COMO LA ALIMENTACIÓN, VIVIENDA, EDUCACIÓN, ETC., SEGÚN LO DISPUESTO EN NUESTRA CARTA MAGNA.</a:t>
            </a:r>
          </a:p>
          <a:p>
            <a:r>
              <a:rPr lang="es-MX" dirty="0"/>
              <a:t>LOS PLANES Y PROGRAMAS SOCIALES ESTABLECIDOS PARA SECTORES MARGINADOS, TIENEN PRIORIDAD  DE ACUERDO A LOS PRINCIPIOS DE EQUIDAD Y JUSTICIA SOCIAL (INCLUSIÓN E IGUALDAD). </a:t>
            </a:r>
          </a:p>
          <a:p>
            <a:r>
              <a:rPr lang="es-MX" dirty="0"/>
              <a:t>ES NECESARIO QUE DICHOS PROGRAMAS SEAN ACTUALIZADOS, ACORDE A LAS NECESIDADES DE LOS GRUPOS VULNERABLES, POR ELLO SE REQUIEREN NUEVAS PROPUESTAS PARA AGILIZAR SU OBJETIVO: ELEVAR SU CALIDAD DE VIDA.</a:t>
            </a:r>
          </a:p>
          <a:p>
            <a:r>
              <a:rPr lang="es-MX" dirty="0"/>
              <a:t>AL ELEVAR LA CALIDAD DE VIDA DE LOS SECTORES MARGINADOS, EL ESTADO  Y LA SOCIEDAD EN GENERAL, OBSERVAN UN AVANCE EN EL DESARROLLO NACIONAL.</a:t>
            </a:r>
          </a:p>
          <a:p>
            <a:endParaRPr lang="es-MX" dirty="0"/>
          </a:p>
        </p:txBody>
      </p:sp>
      <p:pic>
        <p:nvPicPr>
          <p:cNvPr id="23554" name="Picture 2" descr="C:\Users\LENOVO\Desktop\ebf 2018-2019\FOTOS CONEX\IMG_20190205_121230064.jpg"/>
          <p:cNvPicPr>
            <a:picLocks noGrp="1" noChangeAspect="1" noChangeArrowheads="1"/>
          </p:cNvPicPr>
          <p:nvPr>
            <p:ph sz="half" idx="2"/>
          </p:nvPr>
        </p:nvPicPr>
        <p:blipFill>
          <a:blip r:embed="rId2" cstate="print"/>
          <a:srcRect/>
          <a:stretch>
            <a:fillRect/>
          </a:stretch>
        </p:blipFill>
        <p:spPr bwMode="auto">
          <a:xfrm>
            <a:off x="5004792" y="1556793"/>
            <a:ext cx="3325416" cy="4392488"/>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E4E3450B-71CB-460A-9D46-A97B4AA2CBBA}" type="slidenum">
              <a:rPr lang="es-MX" smtClean="0"/>
              <a:pPr/>
              <a:t>69</a:t>
            </a:fld>
            <a:endParaRPr lang="es-MX" dirty="0"/>
          </a:p>
        </p:txBody>
      </p:sp>
      <p:pic>
        <p:nvPicPr>
          <p:cNvPr id="1026" name="Picture 2" descr="C:\Users\LENOVO\Desktop\ebf 2018-2019\FOTOS CONEX\IMG_20190205_121247884.jpg"/>
          <p:cNvPicPr>
            <a:picLocks noGrp="1" noChangeAspect="1" noChangeArrowheads="1"/>
          </p:cNvPicPr>
          <p:nvPr>
            <p:ph sz="half" idx="2"/>
          </p:nvPr>
        </p:nvPicPr>
        <p:blipFill>
          <a:blip r:embed="rId2" cstate="print"/>
          <a:srcRect/>
          <a:stretch>
            <a:fillRect/>
          </a:stretch>
        </p:blipFill>
        <p:spPr bwMode="auto">
          <a:xfrm>
            <a:off x="4644008" y="1196752"/>
            <a:ext cx="3960440" cy="4824536"/>
          </a:xfrm>
          <a:prstGeom prst="rect">
            <a:avLst/>
          </a:prstGeom>
          <a:noFill/>
        </p:spPr>
      </p:pic>
      <p:pic>
        <p:nvPicPr>
          <p:cNvPr id="1028" name="Picture 4" descr="C:\Users\LENOVO\Desktop\ebf 2018-2019\FOTOS CONEX\IMG_20190205_121239563.jpg"/>
          <p:cNvPicPr>
            <a:picLocks noGrp="1" noChangeAspect="1" noChangeArrowheads="1"/>
          </p:cNvPicPr>
          <p:nvPr>
            <p:ph sz="half" idx="1"/>
          </p:nvPr>
        </p:nvPicPr>
        <p:blipFill>
          <a:blip r:embed="rId3" cstate="print"/>
          <a:srcRect/>
          <a:stretch>
            <a:fillRect/>
          </a:stretch>
        </p:blipFill>
        <p:spPr bwMode="auto">
          <a:xfrm>
            <a:off x="457200" y="1196752"/>
            <a:ext cx="4038600" cy="4824536"/>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827584" y="692696"/>
            <a:ext cx="7704856" cy="5544616"/>
          </a:xfrm>
        </p:spPr>
        <p:txBody>
          <a:bodyPr>
            <a:normAutofit/>
          </a:bodyPr>
          <a:lstStyle/>
          <a:p>
            <a:pPr algn="l"/>
            <a:br>
              <a:rPr lang="es-MX" sz="2400" dirty="0">
                <a:solidFill>
                  <a:schemeClr val="tx1"/>
                </a:solidFill>
              </a:rPr>
            </a:br>
            <a:br>
              <a:rPr lang="es-MX" sz="2400" dirty="0">
                <a:solidFill>
                  <a:schemeClr val="tx1"/>
                </a:solidFill>
              </a:rPr>
            </a:br>
            <a:br>
              <a:rPr lang="es-MX" sz="2400" dirty="0">
                <a:solidFill>
                  <a:schemeClr val="tx1"/>
                </a:solidFill>
              </a:rPr>
            </a:br>
            <a:br>
              <a:rPr lang="es-MX" sz="2400" dirty="0">
                <a:solidFill>
                  <a:schemeClr val="tx1"/>
                </a:solidFill>
              </a:rPr>
            </a:br>
            <a:br>
              <a:rPr lang="es-MX" sz="2400" dirty="0">
                <a:solidFill>
                  <a:schemeClr val="tx1"/>
                </a:solidFill>
              </a:rPr>
            </a:br>
            <a:br>
              <a:rPr lang="es-MX" sz="2400" dirty="0">
                <a:solidFill>
                  <a:schemeClr val="tx1"/>
                </a:solidFill>
              </a:rPr>
            </a:br>
            <a:r>
              <a:rPr lang="es-MX" sz="2400" dirty="0">
                <a:solidFill>
                  <a:schemeClr val="tx1"/>
                </a:solidFill>
              </a:rPr>
              <a:t> </a:t>
            </a:r>
            <a:br>
              <a:rPr lang="es-MX" sz="2400" dirty="0">
                <a:solidFill>
                  <a:schemeClr val="tx1"/>
                </a:solidFill>
              </a:rPr>
            </a:br>
            <a:br>
              <a:rPr lang="es-MX" sz="2200" dirty="0">
                <a:solidFill>
                  <a:schemeClr val="tx1"/>
                </a:solidFill>
              </a:rPr>
            </a:br>
            <a:br>
              <a:rPr lang="es-MX" sz="2200" dirty="0">
                <a:solidFill>
                  <a:schemeClr val="tx1"/>
                </a:solidFill>
              </a:rPr>
            </a:br>
            <a:r>
              <a:rPr lang="es-MX" sz="2200" dirty="0">
                <a:solidFill>
                  <a:schemeClr val="bg2">
                    <a:lumMod val="50000"/>
                  </a:schemeClr>
                </a:solidFill>
              </a:rPr>
              <a:t>	</a:t>
            </a:r>
            <a:endParaRPr lang="es-MX" sz="3600" dirty="0">
              <a:solidFill>
                <a:schemeClr val="bg2">
                  <a:lumMod val="50000"/>
                </a:schemeClr>
              </a:solidFill>
            </a:endParaRPr>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7</a:t>
            </a:fld>
            <a:endParaRPr lang="es-MX" dirty="0"/>
          </a:p>
        </p:txBody>
      </p:sp>
      <p:graphicFrame>
        <p:nvGraphicFramePr>
          <p:cNvPr id="10" name="9 Tabla"/>
          <p:cNvGraphicFramePr>
            <a:graphicFrameLocks noGrp="1"/>
          </p:cNvGraphicFramePr>
          <p:nvPr/>
        </p:nvGraphicFramePr>
        <p:xfrm>
          <a:off x="755576" y="764705"/>
          <a:ext cx="7488832" cy="5671503"/>
        </p:xfrm>
        <a:graphic>
          <a:graphicData uri="http://schemas.openxmlformats.org/drawingml/2006/table">
            <a:tbl>
              <a:tblPr firstRow="1" bandRow="1">
                <a:tableStyleId>{5C22544A-7EE6-4342-B048-85BDC9FD1C3A}</a:tableStyleId>
              </a:tblPr>
              <a:tblGrid>
                <a:gridCol w="3744416">
                  <a:extLst>
                    <a:ext uri="{9D8B030D-6E8A-4147-A177-3AD203B41FA5}">
                      <a16:colId xmlns:a16="http://schemas.microsoft.com/office/drawing/2014/main" val="20000"/>
                    </a:ext>
                  </a:extLst>
                </a:gridCol>
                <a:gridCol w="3744416">
                  <a:extLst>
                    <a:ext uri="{9D8B030D-6E8A-4147-A177-3AD203B41FA5}">
                      <a16:colId xmlns:a16="http://schemas.microsoft.com/office/drawing/2014/main" val="20001"/>
                    </a:ext>
                  </a:extLst>
                </a:gridCol>
              </a:tblGrid>
              <a:tr h="845808">
                <a:tc>
                  <a:txBody>
                    <a:bodyPr/>
                    <a:lstStyle/>
                    <a:p>
                      <a:pPr algn="ctr"/>
                      <a:endParaRPr lang="es-MX" dirty="0"/>
                    </a:p>
                    <a:p>
                      <a:pPr algn="ctr"/>
                      <a:r>
                        <a:rPr lang="es-MX" dirty="0"/>
                        <a:t>OBJETIVOS</a:t>
                      </a:r>
                      <a:r>
                        <a:rPr lang="es-MX" baseline="0" dirty="0"/>
                        <a:t> ESPECÍFICOS</a:t>
                      </a:r>
                    </a:p>
                    <a:p>
                      <a:pPr algn="ctr"/>
                      <a:r>
                        <a:rPr lang="es-MX" baseline="0" dirty="0"/>
                        <a:t>ASIGNATURA  1: </a:t>
                      </a:r>
                    </a:p>
                    <a:p>
                      <a:pPr algn="ctr"/>
                      <a:r>
                        <a:rPr lang="es-MX" baseline="0" dirty="0"/>
                        <a:t>I.E.C.S.E.</a:t>
                      </a:r>
                      <a:endParaRPr lang="es-MX" dirty="0"/>
                    </a:p>
                  </a:txBody>
                  <a:tcPr/>
                </a:tc>
                <a:tc>
                  <a:txBody>
                    <a:bodyPr/>
                    <a:lstStyle/>
                    <a:p>
                      <a:pPr algn="ctr"/>
                      <a:endParaRPr lang="es-MX" dirty="0"/>
                    </a:p>
                    <a:p>
                      <a:pPr algn="ctr"/>
                      <a:r>
                        <a:rPr lang="es-MX" dirty="0"/>
                        <a:t>OBJETIVOS ESPECÍFICOS</a:t>
                      </a:r>
                    </a:p>
                    <a:p>
                      <a:pPr algn="ctr"/>
                      <a:r>
                        <a:rPr lang="es-MX" dirty="0"/>
                        <a:t>ASIGNATURA</a:t>
                      </a:r>
                      <a:r>
                        <a:rPr lang="es-MX" baseline="0" dirty="0"/>
                        <a:t>  2:</a:t>
                      </a:r>
                    </a:p>
                    <a:p>
                      <a:pPr algn="ctr"/>
                      <a:r>
                        <a:rPr lang="es-MX" dirty="0"/>
                        <a:t>GEOGRAFÍA</a:t>
                      </a:r>
                      <a:r>
                        <a:rPr lang="es-MX" baseline="0" dirty="0"/>
                        <a:t> ECONÓMICA</a:t>
                      </a:r>
                      <a:endParaRPr lang="es-MX" dirty="0"/>
                    </a:p>
                  </a:txBody>
                  <a:tcPr/>
                </a:tc>
                <a:extLst>
                  <a:ext uri="{0D108BD9-81ED-4DB2-BD59-A6C34878D82A}">
                    <a16:rowId xmlns:a16="http://schemas.microsoft.com/office/drawing/2014/main" val="10000"/>
                  </a:ext>
                </a:extLst>
              </a:tr>
              <a:tr h="4482783">
                <a:tc>
                  <a:txBody>
                    <a:bodyPr/>
                    <a:lstStyle/>
                    <a:p>
                      <a:pPr algn="l"/>
                      <a:r>
                        <a:rPr lang="es-MX" sz="2200" b="1" baseline="0" dirty="0"/>
                        <a:t>1.- INVESTIGAR LOS PLANES Y PROGRAMAS SOCIALES EXISTENTES.</a:t>
                      </a:r>
                    </a:p>
                    <a:p>
                      <a:pPr algn="l"/>
                      <a:r>
                        <a:rPr lang="es-MX" sz="2200" b="1" baseline="0" dirty="0"/>
                        <a:t>2.- EXAMINAR LA NECESIDAD DE ACTUALIZAR DICHOS PLANES O PROGRAMAS.</a:t>
                      </a:r>
                    </a:p>
                    <a:p>
                      <a:pPr algn="l"/>
                      <a:r>
                        <a:rPr lang="es-MX" sz="2200" b="1" baseline="0" dirty="0"/>
                        <a:t>3.- CONSTRUIR CON LOS ALUMNOS, UN PROGRAMA SOCIAL ACORDE A LAS NECESIDADES DE LOS GRUPOS MARGINADOS.</a:t>
                      </a:r>
                      <a:endParaRPr lang="es-MX" sz="2000" b="1" baseline="0" dirty="0"/>
                    </a:p>
                  </a:txBody>
                  <a:tcPr/>
                </a:tc>
                <a:tc>
                  <a:txBody>
                    <a:bodyPr/>
                    <a:lstStyle/>
                    <a:p>
                      <a:pPr algn="l"/>
                      <a:r>
                        <a:rPr lang="es-MX" sz="2400" b="1" dirty="0"/>
                        <a:t>1.-</a:t>
                      </a:r>
                      <a:r>
                        <a:rPr lang="es-MX" sz="2400" b="1" baseline="0" dirty="0"/>
                        <a:t> </a:t>
                      </a:r>
                      <a:r>
                        <a:rPr lang="es-MX" sz="2400" b="1" dirty="0"/>
                        <a:t>EXAMINAR</a:t>
                      </a:r>
                      <a:r>
                        <a:rPr lang="es-MX" sz="2400" b="1" baseline="0" dirty="0"/>
                        <a:t> LAS CONDICIONES DE ZONAS MARGINADAS URBANAS.</a:t>
                      </a:r>
                      <a:endParaRPr lang="es-MX" sz="2400" b="1" dirty="0"/>
                    </a:p>
                    <a:p>
                      <a:pPr algn="l"/>
                      <a:endParaRPr lang="es-MX" sz="2400" b="1" dirty="0"/>
                    </a:p>
                    <a:p>
                      <a:pPr algn="l"/>
                      <a:r>
                        <a:rPr lang="es-MX" sz="2400" b="1" dirty="0"/>
                        <a:t>2.- ILUSTRAR</a:t>
                      </a:r>
                      <a:r>
                        <a:rPr lang="es-MX" sz="2400" b="1" baseline="0" dirty="0"/>
                        <a:t> EL MEDIO FÍSICO, CON LAS ACTIVIDADES Y LA CONCENTRACIÓN DE LA POBLACIÓN.</a:t>
                      </a:r>
                    </a:p>
                    <a:p>
                      <a:pPr algn="l"/>
                      <a:endParaRPr lang="es-MX" sz="2400" b="1" dirty="0"/>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908720"/>
            <a:ext cx="8229600" cy="5472608"/>
          </a:xfrm>
        </p:spPr>
        <p:txBody>
          <a:bodyPr>
            <a:normAutofit fontScale="55000" lnSpcReduction="20000"/>
          </a:bodyPr>
          <a:lstStyle/>
          <a:p>
            <a:pPr>
              <a:buNone/>
            </a:pPr>
            <a:endParaRPr lang="es-MX" dirty="0"/>
          </a:p>
          <a:p>
            <a:pPr>
              <a:buNone/>
            </a:pPr>
            <a:r>
              <a:rPr lang="es-MX" sz="4400" b="1" dirty="0"/>
              <a:t>i. DESCRIPCION DEL DESARROLLO DE LA ACTIVIDAD:</a:t>
            </a:r>
          </a:p>
          <a:p>
            <a:pPr>
              <a:buNone/>
            </a:pPr>
            <a:endParaRPr lang="es-MX" sz="2900" b="1" dirty="0"/>
          </a:p>
          <a:p>
            <a:pPr marL="514350" indent="-514350" algn="just">
              <a:buAutoNum type="arabicParenR"/>
            </a:pPr>
            <a:r>
              <a:rPr lang="es-MX" sz="2900" dirty="0"/>
              <a:t>UNA VEZ CONCLUIDA LA EXPLICACION POR PARTE DEL DOCENTE Y COTEJADA LA INFORMACION PROPORCIONADA POR LO EQUIPOS DE TRABAJO, SE PROCEDIO A LA ACTIVIDAD PROGRAMADA EN LA SESION.</a:t>
            </a:r>
          </a:p>
          <a:p>
            <a:pPr marL="514350" indent="-514350" algn="just">
              <a:buAutoNum type="arabicParenR"/>
            </a:pPr>
            <a:endParaRPr lang="es-MX" sz="2900" dirty="0"/>
          </a:p>
          <a:p>
            <a:pPr marL="514350" indent="-514350" algn="just">
              <a:buAutoNum type="arabicParenR"/>
            </a:pPr>
            <a:r>
              <a:rPr lang="es-MX" sz="2900" dirty="0"/>
              <a:t>A TRAVES DEL MATERIAL SOLICITADO A LOS ALUMNOS, SE LES INDICO QUE POR EQUIPO DEBIAN ELABORAR UNA INFOGRAFIA DE LOS PRINCIPALES PROGRAMAS SOCIALES ELABORADOS POR ELLOS, ESTABLECIENDO QUE REQUISITOS, BENEFICIOS Y  EL SECTOR VULNERABLE AL QUE VA DIRIGIDO.</a:t>
            </a:r>
          </a:p>
          <a:p>
            <a:pPr marL="514350" indent="-514350" algn="just">
              <a:buAutoNum type="arabicParenR"/>
            </a:pPr>
            <a:endParaRPr lang="es-MX" sz="2900" dirty="0"/>
          </a:p>
          <a:p>
            <a:pPr marL="514350" indent="-514350" algn="just">
              <a:buAutoNum type="arabicParenR"/>
            </a:pPr>
            <a:r>
              <a:rPr lang="es-MX" sz="2900" dirty="0"/>
              <a:t>CADA EQUIPO DE TRABAJO DEBIA DESGLOSAR EL CONTENIDO DE SU PROGRAMA SOCIAL, POR LO QUE A TRAVES DEL MATERIAL SOLICIITADO, DIERON INICIO A LA ELABORACION DE SU INFOGRAFIA. </a:t>
            </a:r>
          </a:p>
          <a:p>
            <a:pPr marL="514350" indent="-514350" algn="just">
              <a:buAutoNum type="arabicParenR"/>
            </a:pPr>
            <a:endParaRPr lang="es-MX" sz="2900" dirty="0"/>
          </a:p>
          <a:p>
            <a:pPr marL="514350" indent="-514350" algn="just">
              <a:buAutoNum type="arabicParenR"/>
            </a:pPr>
            <a:r>
              <a:rPr lang="es-MX" sz="2900" dirty="0"/>
              <a:t>LOS ALUMNOS DEBIAN ACOMPAÑAR SU INFORMACION ESCRITA, CON DIBUJOS O ELEMENTOS VISUALES, QUE RESALTEN LA IMPORTANCIA DE LOS PLANES O PROGRAMAS SOCIALES PROPUESTOS.</a:t>
            </a:r>
          </a:p>
          <a:p>
            <a:pPr marL="514350" indent="-514350" algn="just">
              <a:buAutoNum type="arabicParenR"/>
            </a:pPr>
            <a:endParaRPr lang="es-MX" sz="2900" dirty="0"/>
          </a:p>
          <a:p>
            <a:pPr marL="514350" indent="-514350" algn="just">
              <a:buAutoNum type="arabicParenR"/>
            </a:pPr>
            <a:r>
              <a:rPr lang="es-MX" sz="2900" dirty="0"/>
              <a:t>UNA VEZ CONCLUIDA LA ELABORACION DE LA INFOGRAFIA, DEBIAN PEGARLA EN LOS ESPACIOS SELECCIONADOS PARA  EXPLICAR SU CONTENIDO.</a:t>
            </a:r>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70</a:t>
            </a:fld>
            <a:endParaRPr lang="es-MX" dirty="0"/>
          </a:p>
        </p:txBody>
      </p:sp>
      <p:sp>
        <p:nvSpPr>
          <p:cNvPr id="9" name="1 Título"/>
          <p:cNvSpPr>
            <a:spLocks noGrp="1"/>
          </p:cNvSpPr>
          <p:nvPr>
            <p:ph type="title"/>
          </p:nvPr>
        </p:nvSpPr>
        <p:spPr>
          <a:xfrm>
            <a:off x="457200" y="476672"/>
            <a:ext cx="8229600" cy="864096"/>
          </a:xfrm>
        </p:spPr>
        <p:txBody>
          <a:bodyPr>
            <a:noAutofit/>
          </a:bodyPr>
          <a:lstStyle/>
          <a:p>
            <a:pPr algn="ctr"/>
            <a:br>
              <a:rPr lang="es-MX" sz="2800" b="1" dirty="0"/>
            </a:br>
            <a:br>
              <a:rPr lang="es-MX" sz="2800" b="1" dirty="0"/>
            </a:br>
            <a:br>
              <a:rPr lang="es-MX" sz="2800" b="1" dirty="0"/>
            </a:br>
            <a:br>
              <a:rPr lang="es-MX" sz="2800" b="1" dirty="0"/>
            </a:br>
            <a:br>
              <a:rPr lang="es-MX" sz="2800" b="1" dirty="0"/>
            </a:br>
            <a:br>
              <a:rPr lang="es-MX" sz="2800" b="1" dirty="0"/>
            </a:br>
            <a:r>
              <a:rPr lang="es-MX" sz="2800" b="1" dirty="0"/>
              <a:t>12.5 </a:t>
            </a:r>
            <a:br>
              <a:rPr lang="es-MX" sz="2800" b="1" dirty="0"/>
            </a:br>
            <a:endParaRPr lang="es-MX" sz="2800" b="1"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48680"/>
            <a:ext cx="8229600" cy="792088"/>
          </a:xfrm>
        </p:spPr>
        <p:txBody>
          <a:bodyPr>
            <a:normAutofit fontScale="90000"/>
          </a:bodyPr>
          <a:lstStyle/>
          <a:p>
            <a:pPr algn="ctr"/>
            <a:r>
              <a:rPr lang="es-MX" sz="2400" b="1" dirty="0"/>
              <a:t>ELABORACIÓN DE INFOGRAFÍAS</a:t>
            </a:r>
            <a:br>
              <a:rPr lang="es-MX" sz="2400" b="1" dirty="0"/>
            </a:br>
            <a:r>
              <a:rPr lang="es-MX" sz="2400" b="1" dirty="0"/>
              <a:t>“PLANES Y PROGRAMAS SOCIALES PROPUESTOS </a:t>
            </a:r>
            <a:br>
              <a:rPr lang="es-MX" sz="2400" b="1" dirty="0"/>
            </a:br>
            <a:r>
              <a:rPr lang="es-MX" sz="2400" b="1" dirty="0"/>
              <a:t>POR LOS ALUMNOS”</a:t>
            </a:r>
            <a:endParaRPr lang="es-MX" sz="2400" dirty="0"/>
          </a:p>
        </p:txBody>
      </p:sp>
      <p:sp>
        <p:nvSpPr>
          <p:cNvPr id="6" name="5 Marcador de número de diapositiva"/>
          <p:cNvSpPr>
            <a:spLocks noGrp="1"/>
          </p:cNvSpPr>
          <p:nvPr>
            <p:ph type="sldNum" sz="quarter" idx="12"/>
          </p:nvPr>
        </p:nvSpPr>
        <p:spPr/>
        <p:txBody>
          <a:bodyPr/>
          <a:lstStyle/>
          <a:p>
            <a:fld id="{E4E3450B-71CB-460A-9D46-A97B4AA2CBBA}" type="slidenum">
              <a:rPr lang="es-MX" smtClean="0"/>
              <a:pPr/>
              <a:t>71</a:t>
            </a:fld>
            <a:endParaRPr lang="es-MX" dirty="0"/>
          </a:p>
        </p:txBody>
      </p:sp>
      <p:pic>
        <p:nvPicPr>
          <p:cNvPr id="24578" name="Picture 2" descr="C:\Users\LENOVO\Desktop\ebf 2018-2019\FOTOS CONEX\IMG_20190205_120929626.jpg"/>
          <p:cNvPicPr>
            <a:picLocks noChangeAspect="1" noChangeArrowheads="1"/>
          </p:cNvPicPr>
          <p:nvPr/>
        </p:nvPicPr>
        <p:blipFill>
          <a:blip r:embed="rId2" cstate="print"/>
          <a:srcRect/>
          <a:stretch>
            <a:fillRect/>
          </a:stretch>
        </p:blipFill>
        <p:spPr bwMode="auto">
          <a:xfrm>
            <a:off x="683568" y="1412776"/>
            <a:ext cx="1872208" cy="2448272"/>
          </a:xfrm>
          <a:prstGeom prst="rect">
            <a:avLst/>
          </a:prstGeom>
          <a:noFill/>
        </p:spPr>
      </p:pic>
      <p:pic>
        <p:nvPicPr>
          <p:cNvPr id="24579" name="Picture 3" descr="C:\Users\LENOVO\Desktop\ebf 2018-2019\FOTOS CONEX\IMG_20190205_121047175.jpg"/>
          <p:cNvPicPr>
            <a:picLocks noChangeAspect="1" noChangeArrowheads="1"/>
          </p:cNvPicPr>
          <p:nvPr/>
        </p:nvPicPr>
        <p:blipFill>
          <a:blip r:embed="rId3" cstate="print"/>
          <a:srcRect/>
          <a:stretch>
            <a:fillRect/>
          </a:stretch>
        </p:blipFill>
        <p:spPr bwMode="auto">
          <a:xfrm>
            <a:off x="2627784" y="1412776"/>
            <a:ext cx="1944216" cy="2448272"/>
          </a:xfrm>
          <a:prstGeom prst="rect">
            <a:avLst/>
          </a:prstGeom>
          <a:noFill/>
        </p:spPr>
      </p:pic>
      <p:pic>
        <p:nvPicPr>
          <p:cNvPr id="24580" name="Picture 4" descr="C:\Users\LENOVO\Desktop\ebf 2018-2019\FOTOS CONEX\IMG_20190205_121116224.jpg"/>
          <p:cNvPicPr>
            <a:picLocks noChangeAspect="1" noChangeArrowheads="1"/>
          </p:cNvPicPr>
          <p:nvPr/>
        </p:nvPicPr>
        <p:blipFill>
          <a:blip r:embed="rId4" cstate="print"/>
          <a:srcRect/>
          <a:stretch>
            <a:fillRect/>
          </a:stretch>
        </p:blipFill>
        <p:spPr bwMode="auto">
          <a:xfrm>
            <a:off x="683568" y="3933057"/>
            <a:ext cx="1872208" cy="2520280"/>
          </a:xfrm>
          <a:prstGeom prst="rect">
            <a:avLst/>
          </a:prstGeom>
          <a:noFill/>
        </p:spPr>
      </p:pic>
      <p:pic>
        <p:nvPicPr>
          <p:cNvPr id="24581" name="Picture 5" descr="C:\Users\LENOVO\Desktop\ebf 2018-2019\FOTOS CONEX\IMG_20190205_121154832.jpg"/>
          <p:cNvPicPr>
            <a:picLocks noChangeAspect="1" noChangeArrowheads="1"/>
          </p:cNvPicPr>
          <p:nvPr/>
        </p:nvPicPr>
        <p:blipFill>
          <a:blip r:embed="rId5" cstate="print"/>
          <a:srcRect/>
          <a:stretch>
            <a:fillRect/>
          </a:stretch>
        </p:blipFill>
        <p:spPr bwMode="auto">
          <a:xfrm>
            <a:off x="2627784" y="3933057"/>
            <a:ext cx="1944216" cy="2520280"/>
          </a:xfrm>
          <a:prstGeom prst="rect">
            <a:avLst/>
          </a:prstGeom>
          <a:noFill/>
        </p:spPr>
      </p:pic>
      <p:pic>
        <p:nvPicPr>
          <p:cNvPr id="2050" name="Picture 2" descr="C:\Users\LENOVO\Desktop\ebf 2018-2019\FOTOS CONEX\IMG_20190205_121310266.jpg"/>
          <p:cNvPicPr>
            <a:picLocks noGrp="1" noChangeAspect="1" noChangeArrowheads="1"/>
          </p:cNvPicPr>
          <p:nvPr>
            <p:ph sz="half" idx="2"/>
          </p:nvPr>
        </p:nvPicPr>
        <p:blipFill>
          <a:blip r:embed="rId6" cstate="print"/>
          <a:srcRect/>
          <a:stretch>
            <a:fillRect/>
          </a:stretch>
        </p:blipFill>
        <p:spPr bwMode="auto">
          <a:xfrm>
            <a:off x="4648200" y="1412776"/>
            <a:ext cx="4038600" cy="5040560"/>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E4E3450B-71CB-460A-9D46-A97B4AA2CBBA}" type="slidenum">
              <a:rPr lang="es-MX" smtClean="0"/>
              <a:pPr/>
              <a:t>72</a:t>
            </a:fld>
            <a:endParaRPr lang="es-MX" dirty="0"/>
          </a:p>
        </p:txBody>
      </p:sp>
      <p:pic>
        <p:nvPicPr>
          <p:cNvPr id="25602" name="Picture 2" descr="C:\Users\LENOVO\Desktop\ebf 2018-2019\FOTOS CONEX\IMG_20190205_120840602.jpg"/>
          <p:cNvPicPr>
            <a:picLocks noChangeAspect="1" noChangeArrowheads="1"/>
          </p:cNvPicPr>
          <p:nvPr/>
        </p:nvPicPr>
        <p:blipFill>
          <a:blip r:embed="rId2" cstate="print"/>
          <a:srcRect/>
          <a:stretch>
            <a:fillRect/>
          </a:stretch>
        </p:blipFill>
        <p:spPr bwMode="auto">
          <a:xfrm>
            <a:off x="971600" y="764704"/>
            <a:ext cx="2376264" cy="2664296"/>
          </a:xfrm>
          <a:prstGeom prst="rect">
            <a:avLst/>
          </a:prstGeom>
          <a:noFill/>
        </p:spPr>
      </p:pic>
      <p:pic>
        <p:nvPicPr>
          <p:cNvPr id="25603" name="Picture 3" descr="C:\Users\LENOVO\Desktop\ebf 2018-2019\FOTOS CONEX\IMG_20190205_120949221.jpg"/>
          <p:cNvPicPr>
            <a:picLocks noChangeAspect="1" noChangeArrowheads="1"/>
          </p:cNvPicPr>
          <p:nvPr/>
        </p:nvPicPr>
        <p:blipFill>
          <a:blip r:embed="rId3" cstate="print"/>
          <a:srcRect/>
          <a:stretch>
            <a:fillRect/>
          </a:stretch>
        </p:blipFill>
        <p:spPr bwMode="auto">
          <a:xfrm>
            <a:off x="3491880" y="764704"/>
            <a:ext cx="2448272" cy="2664296"/>
          </a:xfrm>
          <a:prstGeom prst="rect">
            <a:avLst/>
          </a:prstGeom>
          <a:noFill/>
        </p:spPr>
      </p:pic>
      <p:pic>
        <p:nvPicPr>
          <p:cNvPr id="25604" name="Picture 4" descr="C:\Users\LENOVO\Desktop\ebf 2018-2019\FOTOS CONEX\IMG_20190205_121030932.jpg"/>
          <p:cNvPicPr>
            <a:picLocks noChangeAspect="1" noChangeArrowheads="1"/>
          </p:cNvPicPr>
          <p:nvPr/>
        </p:nvPicPr>
        <p:blipFill>
          <a:blip r:embed="rId4" cstate="print"/>
          <a:srcRect/>
          <a:stretch>
            <a:fillRect/>
          </a:stretch>
        </p:blipFill>
        <p:spPr bwMode="auto">
          <a:xfrm>
            <a:off x="6084168" y="764704"/>
            <a:ext cx="2355726" cy="2664296"/>
          </a:xfrm>
          <a:prstGeom prst="rect">
            <a:avLst/>
          </a:prstGeom>
          <a:noFill/>
        </p:spPr>
      </p:pic>
      <p:pic>
        <p:nvPicPr>
          <p:cNvPr id="25605" name="Picture 5" descr="C:\Users\LENOVO\Desktop\ebf 2018-2019\FOTOS CONEX\IMG_20190205_121209140.jpg"/>
          <p:cNvPicPr>
            <a:picLocks noChangeAspect="1" noChangeArrowheads="1"/>
          </p:cNvPicPr>
          <p:nvPr/>
        </p:nvPicPr>
        <p:blipFill>
          <a:blip r:embed="rId5" cstate="print"/>
          <a:srcRect/>
          <a:stretch>
            <a:fillRect/>
          </a:stretch>
        </p:blipFill>
        <p:spPr bwMode="auto">
          <a:xfrm>
            <a:off x="971600" y="3501008"/>
            <a:ext cx="2376264" cy="2808312"/>
          </a:xfrm>
          <a:prstGeom prst="rect">
            <a:avLst/>
          </a:prstGeom>
          <a:noFill/>
        </p:spPr>
      </p:pic>
      <p:pic>
        <p:nvPicPr>
          <p:cNvPr id="25606" name="Picture 6" descr="C:\Users\LENOVO\Desktop\ebf 2018-2019\FOTOS CONEX\IMG_20190205_121410548.jpg"/>
          <p:cNvPicPr>
            <a:picLocks noChangeAspect="1" noChangeArrowheads="1"/>
          </p:cNvPicPr>
          <p:nvPr/>
        </p:nvPicPr>
        <p:blipFill>
          <a:blip r:embed="rId6" cstate="print"/>
          <a:srcRect/>
          <a:stretch>
            <a:fillRect/>
          </a:stretch>
        </p:blipFill>
        <p:spPr bwMode="auto">
          <a:xfrm>
            <a:off x="3491880" y="3501008"/>
            <a:ext cx="2448272" cy="2808312"/>
          </a:xfrm>
          <a:prstGeom prst="rect">
            <a:avLst/>
          </a:prstGeom>
          <a:noFill/>
        </p:spPr>
      </p:pic>
      <p:pic>
        <p:nvPicPr>
          <p:cNvPr id="25607" name="Picture 7" descr="C:\Users\LENOVO\Desktop\ebf 2018-2019\FOTOS CONEX\IMG_20190205_121310266.jpg"/>
          <p:cNvPicPr>
            <a:picLocks noChangeAspect="1" noChangeArrowheads="1"/>
          </p:cNvPicPr>
          <p:nvPr/>
        </p:nvPicPr>
        <p:blipFill>
          <a:blip r:embed="rId7" cstate="print"/>
          <a:srcRect/>
          <a:stretch>
            <a:fillRect/>
          </a:stretch>
        </p:blipFill>
        <p:spPr bwMode="auto">
          <a:xfrm>
            <a:off x="6084168" y="3501008"/>
            <a:ext cx="2339752" cy="2808312"/>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24744"/>
            <a:ext cx="8229600" cy="5040560"/>
          </a:xfrm>
        </p:spPr>
        <p:txBody>
          <a:bodyPr>
            <a:normAutofit fontScale="55000" lnSpcReduction="20000"/>
          </a:bodyPr>
          <a:lstStyle/>
          <a:p>
            <a:pPr>
              <a:buNone/>
            </a:pPr>
            <a:endParaRPr lang="es-MX" sz="4400" dirty="0"/>
          </a:p>
          <a:p>
            <a:pPr>
              <a:buNone/>
            </a:pPr>
            <a:r>
              <a:rPr lang="es-MX" sz="4400" b="1" dirty="0"/>
              <a:t>j. DESCRIPCION DEL CIERRE DE LA ACTIVIDAD:</a:t>
            </a:r>
          </a:p>
          <a:p>
            <a:pPr>
              <a:buNone/>
            </a:pPr>
            <a:endParaRPr lang="es-MX" b="1" dirty="0"/>
          </a:p>
          <a:p>
            <a:pPr marL="514350" indent="-514350" algn="just">
              <a:buAutoNum type="arabicParenR"/>
            </a:pPr>
            <a:r>
              <a:rPr lang="es-MX" dirty="0"/>
              <a:t>POSTERIOR A LA COLOCACION DE INFOGRAFIAS, DE MANERA ORDENADA, LOS ALUMNOS DESIGNADOS POR EL EQUIPO, COMENZARON A EXPONER EL SIGNIFICADO E IMPORTANCIA DE CADA  UNO DE LOS  PROGRAMAS SOCIALES PROPUESTOS Y SUS BENEFICIOS A CADA SECTOR MARGINADO.</a:t>
            </a:r>
          </a:p>
          <a:p>
            <a:pPr marL="514350" indent="-514350" algn="just">
              <a:buAutoNum type="arabicParenR"/>
            </a:pPr>
            <a:endParaRPr lang="es-MX" dirty="0"/>
          </a:p>
          <a:p>
            <a:pPr marL="514350" indent="-514350" algn="just">
              <a:buAutoNum type="arabicParenR"/>
            </a:pPr>
            <a:r>
              <a:rPr lang="es-MX" dirty="0"/>
              <a:t>UNA VEZ CONCLUIDA LA EXPLICACION DEL ULTIMO EQUIPO, SE DIO INICIO A LA ACLARACION DE DUDAS Y PREGUNTAS.</a:t>
            </a:r>
          </a:p>
          <a:p>
            <a:pPr marL="514350" indent="-514350" algn="just">
              <a:buAutoNum type="arabicParenR"/>
            </a:pPr>
            <a:endParaRPr lang="es-MX" dirty="0"/>
          </a:p>
          <a:p>
            <a:pPr marL="514350" indent="-514350" algn="just">
              <a:buAutoNum type="arabicParenR"/>
            </a:pPr>
            <a:r>
              <a:rPr lang="es-MX" dirty="0"/>
              <a:t>LA PROFESORA RESPONSABLE SOLICITO DE MANERA ORDENADA Y RESPETUOSA, SE DESARROLLARAN LAS PREGUNTAS Y RESPUESTAS PLANTEADAS POR LOS ALUMNOS.</a:t>
            </a:r>
          </a:p>
          <a:p>
            <a:pPr marL="514350" indent="-514350" algn="just">
              <a:buAutoNum type="arabicParenR"/>
            </a:pPr>
            <a:endParaRPr lang="es-MX" dirty="0"/>
          </a:p>
          <a:p>
            <a:pPr marL="514350" indent="-514350" algn="just">
              <a:buAutoNum type="arabicParenR"/>
            </a:pPr>
            <a:r>
              <a:rPr lang="es-MX" dirty="0"/>
              <a:t>AL TERMINO DE LA SESION SE HICIERON LOS COMENTARIOS FINALES POR PARTE DE LA DOCENTE, SE RECOGIERON INFOGRAFIAS Y SE LLEVO A CABO EL REGISTRO DE LA ACTIVIDAD REALIZADA PARA EFECTOS DE EVALUACION Y RETROALIMENTACION.</a:t>
            </a:r>
          </a:p>
          <a:p>
            <a:pPr marL="514350" indent="-514350" algn="just">
              <a:buAutoNum type="arabicParenR"/>
            </a:pPr>
            <a:endParaRPr lang="es-MX" dirty="0"/>
          </a:p>
          <a:p>
            <a:pPr marL="514350" indent="-514350" algn="just">
              <a:buAutoNum type="arabicParenR"/>
            </a:pPr>
            <a:r>
              <a:rPr lang="es-MX" dirty="0"/>
              <a:t>SE LES INDICO A LOS ALUMNOS QUE RECOGIERAN SU MATERIAL SOBRANTE, ACOMODARAN EL MOBILIARIO DEL AREA Y SE DIRIGIERAN A TOMAR SU CLASE SIGUIENTE. </a:t>
            </a:r>
          </a:p>
          <a:p>
            <a:pPr marL="514350" indent="-514350" algn="just">
              <a:buAutoNum type="arabicParenR"/>
            </a:pPr>
            <a:endParaRPr lang="es-MX" dirty="0"/>
          </a:p>
          <a:p>
            <a:pPr marL="514350" indent="-514350" algn="just">
              <a:buAutoNum type="arabicParenR"/>
            </a:pPr>
            <a:endParaRPr lang="es-MX" dirty="0"/>
          </a:p>
          <a:p>
            <a:pPr>
              <a:buNone/>
            </a:pPr>
            <a:endParaRPr lang="es-MX" dirty="0"/>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73</a:t>
            </a:fld>
            <a:endParaRPr lang="es-MX" dirty="0"/>
          </a:p>
        </p:txBody>
      </p:sp>
      <p:sp>
        <p:nvSpPr>
          <p:cNvPr id="9" name="1 Título"/>
          <p:cNvSpPr>
            <a:spLocks noGrp="1"/>
          </p:cNvSpPr>
          <p:nvPr>
            <p:ph type="title"/>
          </p:nvPr>
        </p:nvSpPr>
        <p:spPr>
          <a:xfrm>
            <a:off x="457200" y="476672"/>
            <a:ext cx="8229600" cy="864096"/>
          </a:xfrm>
        </p:spPr>
        <p:txBody>
          <a:bodyPr>
            <a:noAutofit/>
          </a:bodyPr>
          <a:lstStyle/>
          <a:p>
            <a:pPr algn="ctr"/>
            <a:br>
              <a:rPr lang="es-MX" sz="2800" b="1" dirty="0"/>
            </a:br>
            <a:br>
              <a:rPr lang="es-MX" sz="2800" b="1" dirty="0"/>
            </a:br>
            <a:br>
              <a:rPr lang="es-MX" sz="2800" b="1" dirty="0"/>
            </a:br>
            <a:br>
              <a:rPr lang="es-MX" sz="2800" b="1" dirty="0"/>
            </a:br>
            <a:br>
              <a:rPr lang="es-MX" sz="2800" b="1" dirty="0"/>
            </a:br>
            <a:br>
              <a:rPr lang="es-MX" sz="2800" b="1" dirty="0"/>
            </a:br>
            <a:r>
              <a:rPr lang="es-MX" sz="2800" b="1" dirty="0"/>
              <a:t>12.6 </a:t>
            </a:r>
            <a:br>
              <a:rPr lang="es-MX" sz="2800" b="1" dirty="0"/>
            </a:br>
            <a:endParaRPr lang="es-MX" sz="2800" b="1"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48680"/>
            <a:ext cx="8229600" cy="792088"/>
          </a:xfrm>
        </p:spPr>
        <p:txBody>
          <a:bodyPr>
            <a:normAutofit fontScale="90000"/>
          </a:bodyPr>
          <a:lstStyle/>
          <a:p>
            <a:pPr algn="ctr"/>
            <a:r>
              <a:rPr lang="es-MX" b="1" dirty="0"/>
              <a:t>PRESENTACIÓN</a:t>
            </a:r>
            <a:endParaRPr lang="es-MX" dirty="0"/>
          </a:p>
        </p:txBody>
      </p:sp>
      <p:sp>
        <p:nvSpPr>
          <p:cNvPr id="6" name="5 Marcador de número de diapositiva"/>
          <p:cNvSpPr>
            <a:spLocks noGrp="1"/>
          </p:cNvSpPr>
          <p:nvPr>
            <p:ph type="sldNum" sz="quarter" idx="12"/>
          </p:nvPr>
        </p:nvSpPr>
        <p:spPr/>
        <p:txBody>
          <a:bodyPr/>
          <a:lstStyle/>
          <a:p>
            <a:fld id="{E4E3450B-71CB-460A-9D46-A97B4AA2CBBA}" type="slidenum">
              <a:rPr lang="es-MX" smtClean="0"/>
              <a:pPr/>
              <a:t>74</a:t>
            </a:fld>
            <a:endParaRPr lang="es-MX" dirty="0"/>
          </a:p>
        </p:txBody>
      </p:sp>
      <p:pic>
        <p:nvPicPr>
          <p:cNvPr id="26626" name="Picture 2" descr="C:\Users\LENOVO\Desktop\ebf 2018-2019\FOTOS CONEX\IMG_20190205_122922792.jpg"/>
          <p:cNvPicPr>
            <a:picLocks noGrp="1" noChangeAspect="1" noChangeArrowheads="1"/>
          </p:cNvPicPr>
          <p:nvPr>
            <p:ph sz="half" idx="1"/>
          </p:nvPr>
        </p:nvPicPr>
        <p:blipFill>
          <a:blip r:embed="rId2" cstate="print"/>
          <a:srcRect/>
          <a:stretch>
            <a:fillRect/>
          </a:stretch>
        </p:blipFill>
        <p:spPr bwMode="auto">
          <a:xfrm>
            <a:off x="457200" y="1484784"/>
            <a:ext cx="4038600" cy="4824536"/>
          </a:xfrm>
          <a:prstGeom prst="rect">
            <a:avLst/>
          </a:prstGeom>
          <a:noFill/>
        </p:spPr>
      </p:pic>
      <p:pic>
        <p:nvPicPr>
          <p:cNvPr id="26627" name="Picture 3" descr="C:\Users\LENOVO\Desktop\ebf 2018-2019\FOTOS CONEX\IMG_20190205_122930607.jpg"/>
          <p:cNvPicPr>
            <a:picLocks noGrp="1" noChangeAspect="1" noChangeArrowheads="1"/>
          </p:cNvPicPr>
          <p:nvPr>
            <p:ph sz="half" idx="2"/>
          </p:nvPr>
        </p:nvPicPr>
        <p:blipFill>
          <a:blip r:embed="rId3" cstate="print"/>
          <a:srcRect/>
          <a:stretch>
            <a:fillRect/>
          </a:stretch>
        </p:blipFill>
        <p:spPr bwMode="auto">
          <a:xfrm>
            <a:off x="4648200" y="1484784"/>
            <a:ext cx="4038600" cy="4824536"/>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24744"/>
            <a:ext cx="8229600" cy="5112568"/>
          </a:xfrm>
        </p:spPr>
        <p:txBody>
          <a:bodyPr>
            <a:normAutofit fontScale="77500" lnSpcReduction="20000"/>
          </a:bodyPr>
          <a:lstStyle/>
          <a:p>
            <a:pPr>
              <a:buNone/>
            </a:pPr>
            <a:endParaRPr lang="es-MX" dirty="0"/>
          </a:p>
          <a:p>
            <a:pPr>
              <a:buNone/>
            </a:pPr>
            <a:r>
              <a:rPr lang="es-MX" b="1" dirty="0"/>
              <a:t>k. DESCRIPCION DE LO QUE SE HARA CON LOS RESULTADOS DE LA ACTIVIDAD:</a:t>
            </a:r>
          </a:p>
          <a:p>
            <a:pPr>
              <a:buNone/>
            </a:pPr>
            <a:endParaRPr lang="es-MX" b="1" dirty="0"/>
          </a:p>
          <a:p>
            <a:pPr marL="514350" indent="-514350" algn="just">
              <a:buAutoNum type="arabicParenR"/>
            </a:pPr>
            <a:r>
              <a:rPr lang="es-MX" dirty="0"/>
              <a:t>LOS ALUMNOS PUDIERON IDENTIFICAR, LA IMPORTANCIA Y SIGNIFICADO DE LA ELABORACION DE PROGRAMAS SOCIALES DIRIGIDO A SECTORES MARGINADOS ESPECIFICOS.</a:t>
            </a:r>
          </a:p>
          <a:p>
            <a:pPr marL="514350" indent="-514350" algn="just">
              <a:buAutoNum type="arabicParenR"/>
            </a:pPr>
            <a:endParaRPr lang="es-MX" dirty="0"/>
          </a:p>
          <a:p>
            <a:pPr marL="514350" indent="-514350" algn="just">
              <a:buAutoNum type="arabicParenR"/>
            </a:pPr>
            <a:r>
              <a:rPr lang="es-MX" dirty="0"/>
              <a:t>AL EXPLICAR Y CONSTRASTAR SUS PROYECTOS, LOS EQUIPOS DE TRABAJO PROPUSIERON QUE UNO DE LOS PROGRAMAS DEBIA SER EXPUESTO EN EL CIERRE DE SESION. POR LO QUE SE ANALIZO LA PROPUESTA Y SE SELECCIONO AL EQUIPO.</a:t>
            </a:r>
          </a:p>
          <a:p>
            <a:pPr marL="514350" indent="-514350" algn="just">
              <a:buAutoNum type="arabicParenR"/>
            </a:pPr>
            <a:endParaRPr lang="es-MX" dirty="0"/>
          </a:p>
          <a:p>
            <a:pPr marL="514350" indent="-514350" algn="just">
              <a:buAutoNum type="arabicParenR"/>
            </a:pPr>
            <a:r>
              <a:rPr lang="es-MX" dirty="0"/>
              <a:t>EL MATERIAL RECOPILADO EN LA SESION, SERVIRA DE EVIDENCIA PARA EL REGISTRO, EVALUACION Y RETROALIMENTACION FINAL. </a:t>
            </a:r>
          </a:p>
          <a:p>
            <a:pPr marL="514350" indent="-514350" algn="just">
              <a:buAutoNum type="arabicParenR"/>
            </a:pPr>
            <a:endParaRPr lang="es-MX" dirty="0"/>
          </a:p>
          <a:p>
            <a:pPr marL="514350" indent="-514350" algn="just">
              <a:buAutoNum type="arabicParenR"/>
            </a:pPr>
            <a:endParaRPr lang="es-MX" dirty="0"/>
          </a:p>
          <a:p>
            <a:pPr>
              <a:buNone/>
            </a:pPr>
            <a:endParaRPr lang="es-MX" dirty="0"/>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75</a:t>
            </a:fld>
            <a:endParaRPr lang="es-MX" dirty="0"/>
          </a:p>
        </p:txBody>
      </p:sp>
      <p:sp>
        <p:nvSpPr>
          <p:cNvPr id="9" name="1 Título"/>
          <p:cNvSpPr>
            <a:spLocks noGrp="1"/>
          </p:cNvSpPr>
          <p:nvPr>
            <p:ph type="title"/>
          </p:nvPr>
        </p:nvSpPr>
        <p:spPr>
          <a:xfrm>
            <a:off x="457200" y="476672"/>
            <a:ext cx="8229600" cy="864096"/>
          </a:xfrm>
        </p:spPr>
        <p:txBody>
          <a:bodyPr>
            <a:noAutofit/>
          </a:bodyPr>
          <a:lstStyle/>
          <a:p>
            <a:pPr algn="ctr"/>
            <a:br>
              <a:rPr lang="es-MX" sz="2800" b="1" dirty="0"/>
            </a:br>
            <a:br>
              <a:rPr lang="es-MX" sz="2800" b="1" dirty="0"/>
            </a:br>
            <a:br>
              <a:rPr lang="es-MX" sz="2800" b="1" dirty="0"/>
            </a:br>
            <a:br>
              <a:rPr lang="es-MX" sz="2800" b="1" dirty="0"/>
            </a:br>
            <a:br>
              <a:rPr lang="es-MX" sz="2800" b="1" dirty="0"/>
            </a:br>
            <a:br>
              <a:rPr lang="es-MX" sz="2800" b="1" dirty="0"/>
            </a:br>
            <a:r>
              <a:rPr lang="es-MX" sz="2800" b="1" dirty="0"/>
              <a:t>12.7 </a:t>
            </a:r>
            <a:br>
              <a:rPr lang="es-MX" sz="2800" b="1" dirty="0"/>
            </a:br>
            <a:endParaRPr lang="es-MX" sz="2800" b="1"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24744"/>
            <a:ext cx="8229600" cy="5256584"/>
          </a:xfrm>
        </p:spPr>
        <p:txBody>
          <a:bodyPr>
            <a:normAutofit fontScale="77500" lnSpcReduction="20000"/>
          </a:bodyPr>
          <a:lstStyle/>
          <a:p>
            <a:pPr>
              <a:buNone/>
            </a:pPr>
            <a:endParaRPr lang="es-MX" dirty="0"/>
          </a:p>
          <a:p>
            <a:pPr algn="just">
              <a:buNone/>
            </a:pPr>
            <a:r>
              <a:rPr lang="es-MX" b="1" dirty="0"/>
              <a:t>l. ANALISIS. CONTRASTACION DE LO ESPERADO Y LO SUCEDIDO (aspectos claros y precisos sobre: 1.- logros alcanzados y 2.- aspectos a mejorar):</a:t>
            </a:r>
          </a:p>
          <a:p>
            <a:pPr algn="just">
              <a:buNone/>
            </a:pPr>
            <a:endParaRPr lang="es-MX" b="1" dirty="0"/>
          </a:p>
          <a:p>
            <a:pPr marL="514350" indent="-514350" algn="just">
              <a:buFont typeface="Wingdings 2"/>
              <a:buAutoNum type="arabicParenR"/>
            </a:pPr>
            <a:r>
              <a:rPr lang="es-MX" dirty="0"/>
              <a:t>LOS TEMAS ABORDADOS EN LA SESION, FUERON ASIMILADOS Y ENRIQUECIDOS POR LOS ALUMNOS, PUESTO QUE SON DE INTERES COMUN Y SU PARTICIPACION FUE INMEDIATA.</a:t>
            </a:r>
          </a:p>
          <a:p>
            <a:pPr marL="514350" indent="-514350" algn="just">
              <a:buFont typeface="Wingdings 2"/>
              <a:buAutoNum type="arabicParenR"/>
            </a:pPr>
            <a:endParaRPr lang="es-MX" dirty="0"/>
          </a:p>
          <a:p>
            <a:pPr marL="514350" indent="-514350" algn="just">
              <a:buFont typeface="Wingdings 2"/>
              <a:buAutoNum type="arabicParenR"/>
            </a:pPr>
            <a:r>
              <a:rPr lang="es-MX" dirty="0"/>
              <a:t>LOS EQUIPOS MOSTRARON INICIATIVA AL DESIGNARSE LOS TEMAS DE LAS INFOGRAFIAS, LES AGRADO LA ACTIVIDAD Y PUSIERON TODA SU CREATIVIDAD AL PLASMAR ELEMENTOS VISUALES QUE SINTETIZARAN SUS IDEAS Y ANALISIS.</a:t>
            </a:r>
          </a:p>
          <a:p>
            <a:pPr marL="514350" indent="-514350" algn="just">
              <a:buFont typeface="Wingdings 2"/>
              <a:buAutoNum type="arabicParenR"/>
            </a:pPr>
            <a:endParaRPr lang="es-MX" dirty="0"/>
          </a:p>
          <a:p>
            <a:pPr marL="514350" indent="-514350" algn="just">
              <a:buFont typeface="Wingdings 2"/>
              <a:buAutoNum type="arabicParenR"/>
            </a:pPr>
            <a:r>
              <a:rPr lang="es-MX" dirty="0"/>
              <a:t>DEBIDO A LO POLEMICO DE LOS TEMAS ABORDADOS, EL TIEMPO DE DEBATE Y CONCLUSIONES SE ALARGO, POR LO QUE DE NUEVA CUENTA DEBE MEDIRSE EL TIEMPO DE INTERVENCION Y DESARROLLO DE COMENTARIOS.</a:t>
            </a:r>
          </a:p>
          <a:p>
            <a:pPr marL="514350" indent="-514350" algn="just">
              <a:buFont typeface="Wingdings 2"/>
              <a:buAutoNum type="arabicParenR"/>
            </a:pPr>
            <a:endParaRPr lang="es-MX" dirty="0"/>
          </a:p>
          <a:p>
            <a:pPr marL="514350" indent="-514350" algn="just">
              <a:buFont typeface="Wingdings 2"/>
              <a:buAutoNum type="arabicParenR"/>
            </a:pPr>
            <a:endParaRPr lang="es-MX" dirty="0"/>
          </a:p>
          <a:p>
            <a:pPr marL="514350" indent="-514350" algn="just">
              <a:buAutoNum type="arabicParenR"/>
            </a:pPr>
            <a:endParaRPr lang="es-MX" dirty="0"/>
          </a:p>
          <a:p>
            <a:pPr>
              <a:buNone/>
            </a:pPr>
            <a:endParaRPr lang="es-MX" dirty="0"/>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76</a:t>
            </a:fld>
            <a:endParaRPr lang="es-MX" dirty="0"/>
          </a:p>
        </p:txBody>
      </p:sp>
      <p:sp>
        <p:nvSpPr>
          <p:cNvPr id="9" name="1 Título"/>
          <p:cNvSpPr>
            <a:spLocks noGrp="1"/>
          </p:cNvSpPr>
          <p:nvPr>
            <p:ph type="title"/>
          </p:nvPr>
        </p:nvSpPr>
        <p:spPr>
          <a:xfrm>
            <a:off x="457200" y="476672"/>
            <a:ext cx="8229600" cy="864096"/>
          </a:xfrm>
        </p:spPr>
        <p:txBody>
          <a:bodyPr>
            <a:noAutofit/>
          </a:bodyPr>
          <a:lstStyle/>
          <a:p>
            <a:pPr algn="ctr"/>
            <a:br>
              <a:rPr lang="es-MX" sz="2800" b="1" dirty="0"/>
            </a:br>
            <a:br>
              <a:rPr lang="es-MX" sz="2800" b="1" dirty="0"/>
            </a:br>
            <a:br>
              <a:rPr lang="es-MX" sz="2800" b="1" dirty="0"/>
            </a:br>
            <a:br>
              <a:rPr lang="es-MX" sz="2800" b="1" dirty="0"/>
            </a:br>
            <a:br>
              <a:rPr lang="es-MX" sz="2800" b="1" dirty="0"/>
            </a:br>
            <a:br>
              <a:rPr lang="es-MX" sz="2800" b="1" dirty="0"/>
            </a:br>
            <a:r>
              <a:rPr lang="es-MX" sz="2800" b="1" dirty="0"/>
              <a:t>12.8 </a:t>
            </a:r>
            <a:br>
              <a:rPr lang="es-MX" sz="2800" b="1" dirty="0"/>
            </a:br>
            <a:endParaRPr lang="es-MX" sz="2800" b="1"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24744"/>
            <a:ext cx="8229600" cy="5184576"/>
          </a:xfrm>
        </p:spPr>
        <p:txBody>
          <a:bodyPr>
            <a:normAutofit fontScale="70000" lnSpcReduction="20000"/>
          </a:bodyPr>
          <a:lstStyle/>
          <a:p>
            <a:pPr>
              <a:buNone/>
            </a:pPr>
            <a:endParaRPr lang="es-MX" dirty="0"/>
          </a:p>
          <a:p>
            <a:pPr algn="just">
              <a:buNone/>
            </a:pPr>
            <a:r>
              <a:rPr lang="es-MX" b="1" dirty="0"/>
              <a:t>m. TOMA DE DECISIONES (señalar cualquier toma de decisiones en función del análisis):</a:t>
            </a:r>
          </a:p>
          <a:p>
            <a:pPr algn="just">
              <a:buNone/>
            </a:pPr>
            <a:endParaRPr lang="es-MX" b="1" dirty="0"/>
          </a:p>
          <a:p>
            <a:pPr marL="514350" indent="-514350" algn="just">
              <a:buFont typeface="Wingdings 2"/>
              <a:buAutoNum type="arabicParenR"/>
            </a:pPr>
            <a:r>
              <a:rPr lang="es-MX" dirty="0"/>
              <a:t>PARA EL CIERRE FINAL DEL PROYECTO INTERDISCIPLINARIO, SE ELIGIO UN PROGRAMA SOCIAL PROPUESTO POR LOS ALUMNOS.</a:t>
            </a:r>
          </a:p>
          <a:p>
            <a:pPr marL="514350" indent="-514350" algn="just">
              <a:buFont typeface="Wingdings 2"/>
              <a:buAutoNum type="arabicParenR"/>
            </a:pPr>
            <a:endParaRPr lang="es-MX" dirty="0"/>
          </a:p>
          <a:p>
            <a:pPr marL="514350" indent="-514350" algn="just">
              <a:buFont typeface="Wingdings 2"/>
              <a:buAutoNum type="arabicParenR"/>
            </a:pPr>
            <a:r>
              <a:rPr lang="es-MX" dirty="0"/>
              <a:t>EL PROGRAMA SOCIAL SELECCIONADO, DEBERA PRESENTARSE A TRAVES DE DIAPOSITIVAS, ANTE TODO EL GRUPO Y PROFESORAS RESPONSABLES DEL PROYECTO. </a:t>
            </a:r>
          </a:p>
          <a:p>
            <a:pPr marL="514350" indent="-514350" algn="just">
              <a:buFont typeface="Wingdings 2"/>
              <a:buAutoNum type="arabicParenR"/>
            </a:pPr>
            <a:endParaRPr lang="es-MX" dirty="0"/>
          </a:p>
          <a:p>
            <a:pPr marL="514350" indent="-514350" algn="just">
              <a:buFont typeface="Wingdings 2"/>
              <a:buAutoNum type="arabicParenR"/>
            </a:pPr>
            <a:r>
              <a:rPr lang="es-MX" dirty="0"/>
              <a:t>SE DEBERA PREPARAR EL MATERIAL QUE SE UTILIZARA, ASI COMO EL ESPACIO ADECUADO PARA SU DESARROLLO Y DEBATE.</a:t>
            </a:r>
          </a:p>
          <a:p>
            <a:pPr marL="514350" indent="-514350" algn="just">
              <a:buFont typeface="Wingdings 2"/>
              <a:buAutoNum type="arabicParenR"/>
            </a:pPr>
            <a:endParaRPr lang="es-MX" dirty="0"/>
          </a:p>
          <a:p>
            <a:pPr marL="514350" indent="-514350" algn="just">
              <a:buFont typeface="Wingdings 2"/>
              <a:buAutoNum type="arabicParenR"/>
            </a:pPr>
            <a:r>
              <a:rPr lang="es-MX" dirty="0"/>
              <a:t>FECHA ASIGNADA PARA LA PRESENTACION DEL PROGRAMA SELECCIONADO: 28 DE FEBRERO DE 2019 (EN EL ANEXO DE LA INSTITUCION EDUCATIVA, EN EL HORARIO ESCOLAR DE LAS MATERIAS INVOLUCRADAS EN EL PROYECTO).</a:t>
            </a:r>
          </a:p>
          <a:p>
            <a:pPr marL="514350" indent="-514350" algn="just">
              <a:buFont typeface="Wingdings 2"/>
              <a:buAutoNum type="arabicParenR"/>
            </a:pPr>
            <a:endParaRPr lang="es-MX" dirty="0"/>
          </a:p>
          <a:p>
            <a:pPr marL="514350" indent="-514350" algn="just">
              <a:buFont typeface="Wingdings 2"/>
              <a:buAutoNum type="arabicParenR"/>
            </a:pPr>
            <a:endParaRPr lang="es-MX" dirty="0"/>
          </a:p>
          <a:p>
            <a:pPr>
              <a:buNone/>
            </a:pPr>
            <a:endParaRPr lang="es-MX" dirty="0"/>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77</a:t>
            </a:fld>
            <a:endParaRPr lang="es-MX" dirty="0"/>
          </a:p>
        </p:txBody>
      </p:sp>
      <p:sp>
        <p:nvSpPr>
          <p:cNvPr id="9" name="1 Título"/>
          <p:cNvSpPr>
            <a:spLocks noGrp="1"/>
          </p:cNvSpPr>
          <p:nvPr>
            <p:ph type="title"/>
          </p:nvPr>
        </p:nvSpPr>
        <p:spPr>
          <a:xfrm>
            <a:off x="457200" y="476672"/>
            <a:ext cx="8229600" cy="864096"/>
          </a:xfrm>
        </p:spPr>
        <p:txBody>
          <a:bodyPr>
            <a:noAutofit/>
          </a:bodyPr>
          <a:lstStyle/>
          <a:p>
            <a:pPr algn="ctr"/>
            <a:br>
              <a:rPr lang="es-MX" sz="2800" b="1" dirty="0"/>
            </a:br>
            <a:br>
              <a:rPr lang="es-MX" sz="2800" b="1" dirty="0"/>
            </a:br>
            <a:br>
              <a:rPr lang="es-MX" sz="2800" b="1" dirty="0"/>
            </a:br>
            <a:br>
              <a:rPr lang="es-MX" sz="2800" b="1" dirty="0"/>
            </a:br>
            <a:br>
              <a:rPr lang="es-MX" sz="2800" b="1" dirty="0"/>
            </a:br>
            <a:br>
              <a:rPr lang="es-MX" sz="2800" b="1" dirty="0"/>
            </a:br>
            <a:r>
              <a:rPr lang="es-MX" sz="2800" b="1" dirty="0"/>
              <a:t>12.9 </a:t>
            </a:r>
            <a:br>
              <a:rPr lang="es-MX" sz="2800" b="1" dirty="0"/>
            </a:br>
            <a:endParaRPr lang="es-MX" sz="2800" b="1"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48680"/>
            <a:ext cx="8229600" cy="1298408"/>
          </a:xfrm>
        </p:spPr>
        <p:txBody>
          <a:bodyPr>
            <a:normAutofit fontScale="90000"/>
          </a:bodyPr>
          <a:lstStyle/>
          <a:p>
            <a:pPr algn="ctr"/>
            <a:r>
              <a:rPr lang="es-MX" sz="3100" b="1" dirty="0"/>
              <a:t>13.0</a:t>
            </a:r>
            <a:br>
              <a:rPr lang="es-MX" b="1" dirty="0"/>
            </a:br>
            <a:r>
              <a:rPr lang="es-MX" sz="3100" b="1" dirty="0"/>
              <a:t>AUTOEVALUACION Y </a:t>
            </a:r>
            <a:br>
              <a:rPr lang="es-MX" sz="3100" b="1" dirty="0"/>
            </a:br>
            <a:r>
              <a:rPr lang="es-MX" sz="3100" b="1" dirty="0"/>
              <a:t>COEVALUACION DEL PROYECTO</a:t>
            </a:r>
          </a:p>
        </p:txBody>
      </p:sp>
      <p:sp>
        <p:nvSpPr>
          <p:cNvPr id="3" name="2 Marcador de contenido"/>
          <p:cNvSpPr>
            <a:spLocks noGrp="1"/>
          </p:cNvSpPr>
          <p:nvPr>
            <p:ph idx="1"/>
          </p:nvPr>
        </p:nvSpPr>
        <p:spPr/>
        <p:txBody>
          <a:bodyPr>
            <a:normAutofit fontScale="70000" lnSpcReduction="20000"/>
          </a:bodyPr>
          <a:lstStyle/>
          <a:p>
            <a:r>
              <a:rPr lang="es-MX" dirty="0"/>
              <a:t>CON LA PRESENTACION DEL PROYECTO SELECCIONADO: PROGRAMA SOCIAL PROPUESTO POR LOS ALUMNOS, SE DA INICIO AL CIERRE DEL PROYECTO CONEXIONES.</a:t>
            </a:r>
          </a:p>
          <a:p>
            <a:r>
              <a:rPr lang="es-MX" dirty="0"/>
              <a:t>LOS ALUMNOS EVALUARON SU DESEMPEÑO EN EL DESARROLLO DEL PROYECTO.</a:t>
            </a:r>
          </a:p>
          <a:p>
            <a:r>
              <a:rPr lang="es-MX" dirty="0"/>
              <a:t>LAS SESIONES ESTABLECIDAS EN EL PROYECTO, FUERON CUBIERTAS EN TIEMPO Y FORMA, ACORDE A LAS FECHAS SELECCIONADAS Y TEMAS ABORDADOS:</a:t>
            </a:r>
          </a:p>
          <a:p>
            <a:r>
              <a:rPr lang="es-MX" dirty="0"/>
              <a:t>26 DE OCTUBRE DE 2018 (INTRODUCCION)</a:t>
            </a:r>
          </a:p>
          <a:p>
            <a:r>
              <a:rPr lang="es-MX" dirty="0"/>
              <a:t>10 DE DICIEMBRE DE 2018 (CONCEPTOS ECONOMICOS)</a:t>
            </a:r>
          </a:p>
          <a:p>
            <a:r>
              <a:rPr lang="es-MX" dirty="0"/>
              <a:t>15 DE ENERO DE 2019 (INSTITUCIONES ENCARGADAS DE LA POLITICA SOCIAL)</a:t>
            </a:r>
          </a:p>
          <a:p>
            <a:r>
              <a:rPr lang="es-MX" dirty="0"/>
              <a:t>22 DE ENERO DE 2019 (PLANES Y PROGRAMAS SOCIALES VIGENTES)</a:t>
            </a:r>
          </a:p>
          <a:p>
            <a:r>
              <a:rPr lang="es-MX" dirty="0"/>
              <a:t>05 DE FEBRERO DE 2019 (ELABORACION DE UN PROGRAMA SOCIAL A CARGO DE LOS ALUMNOS)</a:t>
            </a:r>
          </a:p>
          <a:p>
            <a:r>
              <a:rPr lang="es-MX" dirty="0"/>
              <a:t>28 DE FEBRERO DE 2019 (PRESENTACION DEL PROGRAMA SELECCIONADO ANTE EL GRUPO Y PROFESORAS RESPONSABLES).</a:t>
            </a:r>
          </a:p>
          <a:p>
            <a:pPr>
              <a:buNone/>
            </a:pPr>
            <a:endParaRPr lang="es-MX" dirty="0"/>
          </a:p>
          <a:p>
            <a:endParaRPr lang="es-MX" dirty="0"/>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78</a:t>
            </a:fld>
            <a:endParaRPr lang="es-MX"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692696"/>
            <a:ext cx="8229600" cy="5631904"/>
          </a:xfrm>
        </p:spPr>
        <p:txBody>
          <a:bodyPr>
            <a:normAutofit fontScale="62500" lnSpcReduction="20000"/>
          </a:bodyPr>
          <a:lstStyle/>
          <a:p>
            <a:r>
              <a:rPr lang="es-MX" dirty="0"/>
              <a:t>SE ENTREGARON MATERIALES A LOS EQUIPOS DE TRABAJO CONSISTENTES EN: REPORTES DE INVESTIGACION E INFOGRAFIAS REALIZADAS POR SESION, YA REVISADOS Y CALIFICADOS POR LA PROFESORA RESPONSABLE. </a:t>
            </a:r>
          </a:p>
          <a:p>
            <a:r>
              <a:rPr lang="es-MX" dirty="0"/>
              <a:t>SE DESIGNO LA PONDERACION RESPECTIVA DEL PROYECTO CONCLUIDO, CONSISTENTE EN EL 10 % SOBRE LA CALIFICACION BIMESTRAL AL CIERRE DEL PERIODO RESPECTIVO, EN LAS MATERIAS INVOLUCRADAS.</a:t>
            </a:r>
          </a:p>
          <a:p>
            <a:r>
              <a:rPr lang="es-MX" dirty="0"/>
              <a:t>SE HIZO LA RETROALIMENTACION, EVALUACION Y SEGUIMIENTO DEL PROYECTO, A CADA UNO DE LOS EQUIPOS INVOLUCRADOS.</a:t>
            </a:r>
          </a:p>
          <a:p>
            <a:endParaRPr lang="es-MX" dirty="0"/>
          </a:p>
          <a:p>
            <a:r>
              <a:rPr lang="es-MX" b="1" dirty="0"/>
              <a:t>OBSERVACIONES:</a:t>
            </a:r>
          </a:p>
          <a:p>
            <a:r>
              <a:rPr lang="es-MX" dirty="0"/>
              <a:t>LOS ALUMNOS SE COMPROMETIERON CON EL PROYECTO DESDE EL INICIO, HUBO DISPOSICION POR INTEGRAR EQUIPOS DE TRABAJO, ASIGNAR ROLES Y FUNCIONES DENTRO DEL MISMO. SIN MAYOR PROBLEMA REALIZARON SUS REPORTES DE INVESTIGACION DE LOS TEMAS SOLICITADOS. PRESENTARON SU MATERIAL COMPLETO PARA REALIZAR LAS ACTIVIDADES CORRESPONDIENTES A CADA SESION. </a:t>
            </a:r>
          </a:p>
          <a:p>
            <a:r>
              <a:rPr lang="es-MX" dirty="0"/>
              <a:t>LOS ALUMNOS SE INVOLUCRARON EN LA PROBLEMÁTICA DE LOS GRUPOS MARGINADOS EN NUESTRO PAIS.</a:t>
            </a:r>
          </a:p>
          <a:p>
            <a:r>
              <a:rPr lang="es-MX" dirty="0"/>
              <a:t>LAS PROFESORAS RESPONSABLES, TAMBIEN FUERON EVALUADAS POR LOS ALUMNOS, SOLICITADO MAYOR COORDINACION ENTRE LAS MISMAS, PARA  UN MEJOR COMPRENSION Y DESEMPEÑO DEL PROYECTO.</a:t>
            </a:r>
          </a:p>
          <a:p>
            <a:r>
              <a:rPr lang="es-MX" dirty="0"/>
              <a:t>ES IMPORTANTE DESTACAR QUE LOS ESPACIOS, MATERIALES Y MOBILIARIO PARA EL DESARROLLO DEL PROYECTO, ES VITAL PARA EL LOGRO DE OBJETIVOS.  UN ESPACIO ADECUADO ,FACILITA UNA MEJOR ORGANIZACIÓN  Y DESEMPEÑO EN LAS ACTIVIDADES ASIGNADAS A LOS ALUMNOS.</a:t>
            </a:r>
          </a:p>
          <a:p>
            <a:endParaRPr lang="es-MX" dirty="0"/>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79</a:t>
            </a:fld>
            <a:endParaRPr lang="es-MX"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3568" y="908720"/>
            <a:ext cx="7851648" cy="5069160"/>
          </a:xfrm>
          <a:effectLst>
            <a:glow rad="101600">
              <a:schemeClr val="accent4">
                <a:satMod val="175000"/>
                <a:alpha val="40000"/>
              </a:schemeClr>
            </a:glow>
          </a:effectLst>
        </p:spPr>
        <p:txBody>
          <a:bodyPr>
            <a:normAutofit fontScale="90000"/>
          </a:bodyPr>
          <a:lstStyle/>
          <a:p>
            <a:pPr algn="ctr"/>
            <a:r>
              <a:rPr lang="es-MX" sz="4000" dirty="0">
                <a:solidFill>
                  <a:schemeClr val="bg2">
                    <a:lumMod val="50000"/>
                  </a:schemeClr>
                </a:solidFill>
              </a:rPr>
              <a:t>SEGUNDA PARTE</a:t>
            </a:r>
            <a:br>
              <a:rPr lang="es-MX" sz="4000" dirty="0">
                <a:solidFill>
                  <a:schemeClr val="bg2">
                    <a:lumMod val="50000"/>
                  </a:schemeClr>
                </a:solidFill>
              </a:rPr>
            </a:br>
            <a:r>
              <a:rPr lang="es-MX" sz="4000" dirty="0">
                <a:solidFill>
                  <a:schemeClr val="bg2">
                    <a:lumMod val="50000"/>
                  </a:schemeClr>
                </a:solidFill>
              </a:rPr>
              <a:t>ETAPA II </a:t>
            </a:r>
            <a:br>
              <a:rPr lang="es-MX" sz="4000" dirty="0">
                <a:solidFill>
                  <a:schemeClr val="bg2">
                    <a:lumMod val="50000"/>
                  </a:schemeClr>
                </a:solidFill>
              </a:rPr>
            </a:br>
            <a:r>
              <a:rPr lang="es-MX" sz="4000" dirty="0">
                <a:solidFill>
                  <a:schemeClr val="bg2">
                    <a:lumMod val="50000"/>
                  </a:schemeClr>
                </a:solidFill>
              </a:rPr>
              <a:t>PROYECTO CONEXIONES</a:t>
            </a:r>
            <a:br>
              <a:rPr lang="es-MX" sz="4000" dirty="0">
                <a:solidFill>
                  <a:schemeClr val="bg2">
                    <a:lumMod val="50000"/>
                  </a:schemeClr>
                </a:solidFill>
              </a:rPr>
            </a:br>
            <a:r>
              <a:rPr lang="es-MX" sz="4000" dirty="0">
                <a:solidFill>
                  <a:schemeClr val="bg2">
                    <a:lumMod val="50000"/>
                  </a:schemeClr>
                </a:solidFill>
              </a:rPr>
              <a:t>IMPLEMENTACION Y SEGUIMIENTO DE PROYECTOS INTERDISCIPLINARIOS</a:t>
            </a:r>
            <a:br>
              <a:rPr lang="es-MX" sz="4000" dirty="0">
                <a:solidFill>
                  <a:schemeClr val="bg2">
                    <a:lumMod val="50000"/>
                  </a:schemeClr>
                </a:solidFill>
              </a:rPr>
            </a:br>
            <a:r>
              <a:rPr lang="es-MX" sz="4000" dirty="0">
                <a:solidFill>
                  <a:schemeClr val="bg2">
                    <a:lumMod val="50000"/>
                  </a:schemeClr>
                </a:solidFill>
              </a:rPr>
              <a:t>DOCUMENTACION DE ACTIVIDADES Y EVIDENCIAS DE </a:t>
            </a:r>
            <a:br>
              <a:rPr lang="es-MX" sz="4000" dirty="0">
                <a:solidFill>
                  <a:schemeClr val="bg2">
                    <a:lumMod val="50000"/>
                  </a:schemeClr>
                </a:solidFill>
              </a:rPr>
            </a:br>
            <a:r>
              <a:rPr lang="es-MX" sz="4000" dirty="0">
                <a:solidFill>
                  <a:schemeClr val="bg2">
                    <a:lumMod val="50000"/>
                  </a:schemeClr>
                </a:solidFill>
              </a:rPr>
              <a:t>ENSEÑANZA-APRENDIZAJE </a:t>
            </a:r>
          </a:p>
        </p:txBody>
      </p:sp>
      <p:sp>
        <p:nvSpPr>
          <p:cNvPr id="8" name="7 Marcador de número de diapositiva"/>
          <p:cNvSpPr>
            <a:spLocks noGrp="1"/>
          </p:cNvSpPr>
          <p:nvPr>
            <p:ph type="sldNum" sz="quarter" idx="12"/>
          </p:nvPr>
        </p:nvSpPr>
        <p:spPr/>
        <p:txBody>
          <a:bodyPr/>
          <a:lstStyle/>
          <a:p>
            <a:fld id="{E4E3450B-71CB-460A-9D46-A97B4AA2CBBA}" type="slidenum">
              <a:rPr lang="es-MX" smtClean="0"/>
              <a:pPr/>
              <a:t>8</a:t>
            </a:fld>
            <a:endParaRPr lang="es-MX"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MX" sz="2800" b="1" dirty="0"/>
              <a:t>FOTOGALERIA: </a:t>
            </a:r>
            <a:br>
              <a:rPr lang="es-MX" sz="2800" b="1" dirty="0"/>
            </a:br>
            <a:r>
              <a:rPr lang="es-MX" sz="2800" b="1" dirty="0"/>
              <a:t>CIERRE Y EVALUACION DEL PROYECTO: </a:t>
            </a:r>
            <a:br>
              <a:rPr lang="es-MX" sz="2800" b="1" dirty="0"/>
            </a:br>
            <a:r>
              <a:rPr lang="es-MX" sz="2800" b="1" dirty="0"/>
              <a:t>28 DE FEBRERO DE 2019</a:t>
            </a:r>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80</a:t>
            </a:fld>
            <a:endParaRPr lang="es-MX" dirty="0"/>
          </a:p>
        </p:txBody>
      </p:sp>
      <p:pic>
        <p:nvPicPr>
          <p:cNvPr id="6" name="Picture 2" descr="C:\Users\LENOVO\Desktop\ebf 2018-2019\CONEXIONES\FOTOS ULTIMA SESION\IMG_20190228_124758553.jpg"/>
          <p:cNvPicPr>
            <a:picLocks noGrp="1" noChangeAspect="1" noChangeArrowheads="1"/>
          </p:cNvPicPr>
          <p:nvPr>
            <p:ph idx="1"/>
          </p:nvPr>
        </p:nvPicPr>
        <p:blipFill>
          <a:blip r:embed="rId2" cstate="print"/>
          <a:srcRect/>
          <a:stretch>
            <a:fillRect/>
          </a:stretch>
        </p:blipFill>
        <p:spPr bwMode="auto">
          <a:xfrm>
            <a:off x="1115616" y="1844824"/>
            <a:ext cx="6814723" cy="4389437"/>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E4E3450B-71CB-460A-9D46-A97B4AA2CBBA}" type="slidenum">
              <a:rPr lang="es-MX" smtClean="0"/>
              <a:pPr/>
              <a:t>81</a:t>
            </a:fld>
            <a:endParaRPr lang="es-MX" dirty="0"/>
          </a:p>
        </p:txBody>
      </p:sp>
      <p:pic>
        <p:nvPicPr>
          <p:cNvPr id="6" name="Picture 3" descr="C:\Users\LENOVO\Desktop\ebf 2018-2019\CONEXIONES\FOTOS ULTIMA SESION\IMG_20190228_125233909.jpg"/>
          <p:cNvPicPr>
            <a:picLocks noGrp="1" noChangeAspect="1" noChangeArrowheads="1"/>
          </p:cNvPicPr>
          <p:nvPr>
            <p:ph idx="1"/>
          </p:nvPr>
        </p:nvPicPr>
        <p:blipFill>
          <a:blip r:embed="rId2" cstate="print"/>
          <a:srcRect/>
          <a:stretch>
            <a:fillRect/>
          </a:stretch>
        </p:blipFill>
        <p:spPr bwMode="auto">
          <a:xfrm>
            <a:off x="611560" y="548680"/>
            <a:ext cx="4968552" cy="3168352"/>
          </a:xfrm>
          <a:prstGeom prst="rect">
            <a:avLst/>
          </a:prstGeom>
          <a:noFill/>
        </p:spPr>
      </p:pic>
      <p:pic>
        <p:nvPicPr>
          <p:cNvPr id="7" name="Picture 4" descr="C:\Users\LENOVO\Desktop\ebf 2018-2019\CONEXIONES\FOTOS ULTIMA SESION\IMG_20190228_125301877.jpg"/>
          <p:cNvPicPr>
            <a:picLocks noChangeAspect="1" noChangeArrowheads="1"/>
          </p:cNvPicPr>
          <p:nvPr/>
        </p:nvPicPr>
        <p:blipFill>
          <a:blip r:embed="rId3" cstate="print"/>
          <a:srcRect/>
          <a:stretch>
            <a:fillRect/>
          </a:stretch>
        </p:blipFill>
        <p:spPr bwMode="auto">
          <a:xfrm>
            <a:off x="5652120" y="548680"/>
            <a:ext cx="2880320" cy="3168352"/>
          </a:xfrm>
          <a:prstGeom prst="rect">
            <a:avLst/>
          </a:prstGeom>
          <a:noFill/>
        </p:spPr>
      </p:pic>
      <p:pic>
        <p:nvPicPr>
          <p:cNvPr id="4098" name="Picture 2" descr="C:\Users\LENOVO\Desktop\ebf 2018-2019\CONEXIONES\FOTOS ULTIMA SESION\IMG_20190228_125307052.jpg"/>
          <p:cNvPicPr>
            <a:picLocks noChangeAspect="1" noChangeArrowheads="1"/>
          </p:cNvPicPr>
          <p:nvPr/>
        </p:nvPicPr>
        <p:blipFill>
          <a:blip r:embed="rId4" cstate="print"/>
          <a:srcRect/>
          <a:stretch>
            <a:fillRect/>
          </a:stretch>
        </p:blipFill>
        <p:spPr bwMode="auto">
          <a:xfrm>
            <a:off x="2987824" y="3789040"/>
            <a:ext cx="2736304" cy="2592288"/>
          </a:xfrm>
          <a:prstGeom prst="rect">
            <a:avLst/>
          </a:prstGeom>
          <a:noFill/>
        </p:spPr>
      </p:pic>
      <p:pic>
        <p:nvPicPr>
          <p:cNvPr id="4099" name="Picture 3" descr="C:\Users\LENOVO\Desktop\ebf 2018-2019\CONEXIONES\FOTOS ULTIMA SESION\IMG_20190228_125313523.jpg"/>
          <p:cNvPicPr>
            <a:picLocks noChangeAspect="1" noChangeArrowheads="1"/>
          </p:cNvPicPr>
          <p:nvPr/>
        </p:nvPicPr>
        <p:blipFill>
          <a:blip r:embed="rId5" cstate="print"/>
          <a:srcRect/>
          <a:stretch>
            <a:fillRect/>
          </a:stretch>
        </p:blipFill>
        <p:spPr bwMode="auto">
          <a:xfrm>
            <a:off x="611560" y="3789040"/>
            <a:ext cx="2304256" cy="2592288"/>
          </a:xfrm>
          <a:prstGeom prst="rect">
            <a:avLst/>
          </a:prstGeom>
          <a:noFill/>
        </p:spPr>
      </p:pic>
      <p:pic>
        <p:nvPicPr>
          <p:cNvPr id="4100" name="Picture 4" descr="C:\Users\LENOVO\Desktop\ebf 2018-2019\CONEXIONES\FOTOS ULTIMA SESION\IMG_20190228_125320265.jpg"/>
          <p:cNvPicPr>
            <a:picLocks noChangeAspect="1" noChangeArrowheads="1"/>
          </p:cNvPicPr>
          <p:nvPr/>
        </p:nvPicPr>
        <p:blipFill>
          <a:blip r:embed="rId6" cstate="print"/>
          <a:srcRect/>
          <a:stretch>
            <a:fillRect/>
          </a:stretch>
        </p:blipFill>
        <p:spPr bwMode="auto">
          <a:xfrm>
            <a:off x="5796136" y="3789040"/>
            <a:ext cx="2736304" cy="2520280"/>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E4E3450B-71CB-460A-9D46-A97B4AA2CBBA}" type="slidenum">
              <a:rPr lang="es-MX" smtClean="0"/>
              <a:pPr/>
              <a:t>82</a:t>
            </a:fld>
            <a:endParaRPr lang="es-MX" dirty="0"/>
          </a:p>
        </p:txBody>
      </p:sp>
      <p:pic>
        <p:nvPicPr>
          <p:cNvPr id="6146" name="Picture 2" descr="C:\Users\LENOVO\Desktop\ebf 2018-2019\CONEXIONES\FOTOS ULTIMA SESION\IMG_20190228_124701062.jpg"/>
          <p:cNvPicPr>
            <a:picLocks noGrp="1" noChangeAspect="1" noChangeArrowheads="1"/>
          </p:cNvPicPr>
          <p:nvPr>
            <p:ph idx="1"/>
          </p:nvPr>
        </p:nvPicPr>
        <p:blipFill>
          <a:blip r:embed="rId2" cstate="print"/>
          <a:srcRect/>
          <a:stretch>
            <a:fillRect/>
          </a:stretch>
        </p:blipFill>
        <p:spPr bwMode="auto">
          <a:xfrm>
            <a:off x="611560" y="620688"/>
            <a:ext cx="7920880" cy="5343873"/>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MX" sz="2800" b="1" dirty="0"/>
              <a:t>LISTA DE CAMBIOS REALIZADOS A LA ESTRUCTURA DEL PROYECTO ORIGINAL</a:t>
            </a:r>
          </a:p>
        </p:txBody>
      </p:sp>
      <p:sp>
        <p:nvSpPr>
          <p:cNvPr id="3" name="2 Marcador de contenido"/>
          <p:cNvSpPr>
            <a:spLocks noGrp="1"/>
          </p:cNvSpPr>
          <p:nvPr>
            <p:ph idx="1"/>
          </p:nvPr>
        </p:nvSpPr>
        <p:spPr/>
        <p:txBody>
          <a:bodyPr>
            <a:normAutofit fontScale="70000" lnSpcReduction="20000"/>
          </a:bodyPr>
          <a:lstStyle/>
          <a:p>
            <a:pPr>
              <a:buNone/>
            </a:pPr>
            <a:r>
              <a:rPr lang="es-MX" dirty="0"/>
              <a:t>1.- LAS MATERIAS INVOLUCRADAS EN EL PROYECTO ORIGINAL ERAN: IECSE, GEOGRAFIA ECONOMICA, PSICOLOGIA Y CONTABILIDAD.</a:t>
            </a:r>
          </a:p>
          <a:p>
            <a:pPr>
              <a:buNone/>
            </a:pPr>
            <a:r>
              <a:rPr lang="es-MX" dirty="0"/>
              <a:t>2.- DESDE EL INICIO DEL PROYECTO SE CAMBIARON PROFESORES Y SE ELIMINARON DOS DISCIPLINAS POR CUESTIONES PERSONALES O ACADEMICAS: PSICOLOGIA Y CONTABILIDAD.</a:t>
            </a:r>
          </a:p>
          <a:p>
            <a:pPr>
              <a:buNone/>
            </a:pPr>
            <a:r>
              <a:rPr lang="es-MX" dirty="0"/>
              <a:t>3.- POR LO ANTERIOR, SE SUPRIMIERON DEL PROYECTO LOS TEMAS Y ACTIVIDADES CORRESPONDIENTES A LAS DISCIPLINAS SEÑALADAS.</a:t>
            </a:r>
          </a:p>
          <a:p>
            <a:pPr>
              <a:buNone/>
            </a:pPr>
            <a:r>
              <a:rPr lang="es-MX" dirty="0"/>
              <a:t>4.- AL FINAL DEL PROYECTO, LA DISCIPLINA QUE DIO CIERRE AL PROYECTO FUE IECSE CON LA PRESENTACION DEL PROGRAMA SOCIAL SELECCIONADO.</a:t>
            </a:r>
          </a:p>
          <a:p>
            <a:pPr>
              <a:buNone/>
            </a:pPr>
            <a:r>
              <a:rPr lang="es-MX" dirty="0"/>
              <a:t>5.- AL CIERRE DEL PROYECTO, HUBO CAMBIO DE PROFESORA DE GEOGRAFIA ECONOMICA.</a:t>
            </a:r>
          </a:p>
          <a:p>
            <a:pPr>
              <a:buNone/>
            </a:pPr>
            <a:r>
              <a:rPr lang="es-MX" dirty="0"/>
              <a:t>6.- SE MODIFICO LA FECHA DE CIERRE DEL 28 DE FEBRERO DEL 2019 AL 28 DE MARZO DEL MISMO AÑO, PARA CONCLUIR EL PROYECTO DE LA PRESENTACION DEL SOCIODRAMA, A CARGO DE LA NUEVA PROFESORA DE GEOGRAFIA ECONOMICA.</a:t>
            </a:r>
          </a:p>
          <a:p>
            <a:pPr>
              <a:buNone/>
            </a:pPr>
            <a:endParaRPr lang="es-MX" dirty="0"/>
          </a:p>
          <a:p>
            <a:pPr>
              <a:buNone/>
            </a:pPr>
            <a:endParaRPr lang="es-MX" dirty="0"/>
          </a:p>
          <a:p>
            <a:pPr>
              <a:buNone/>
            </a:pPr>
            <a:endParaRPr lang="es-MX" dirty="0"/>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83</a:t>
            </a:fld>
            <a:endParaRPr lang="es-MX"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76672"/>
            <a:ext cx="8229600" cy="1370416"/>
          </a:xfrm>
        </p:spPr>
        <p:txBody>
          <a:bodyPr>
            <a:noAutofit/>
          </a:bodyPr>
          <a:lstStyle/>
          <a:p>
            <a:pPr algn="ctr"/>
            <a:r>
              <a:rPr lang="es-MX" sz="2800" b="1" dirty="0"/>
              <a:t>8.0 </a:t>
            </a:r>
            <a:br>
              <a:rPr lang="es-MX" sz="2800" b="1" dirty="0"/>
            </a:br>
            <a:r>
              <a:rPr lang="es-MX" sz="2800" b="1" dirty="0"/>
              <a:t>ACTIVIDAD INTERDISCIPLINARIA QUE </a:t>
            </a:r>
            <a:br>
              <a:rPr lang="es-MX" sz="2800" b="1" dirty="0"/>
            </a:br>
            <a:r>
              <a:rPr lang="es-MX" sz="2800" b="1" dirty="0"/>
              <a:t>DA INICIO O DETONA EL PROYECTO</a:t>
            </a:r>
          </a:p>
        </p:txBody>
      </p:sp>
      <p:sp>
        <p:nvSpPr>
          <p:cNvPr id="3" name="2 Marcador de contenido"/>
          <p:cNvSpPr>
            <a:spLocks noGrp="1"/>
          </p:cNvSpPr>
          <p:nvPr>
            <p:ph idx="1"/>
          </p:nvPr>
        </p:nvSpPr>
        <p:spPr>
          <a:xfrm>
            <a:off x="457200" y="1935480"/>
            <a:ext cx="8229600" cy="4445848"/>
          </a:xfrm>
        </p:spPr>
        <p:txBody>
          <a:bodyPr>
            <a:normAutofit lnSpcReduction="10000"/>
          </a:bodyPr>
          <a:lstStyle/>
          <a:p>
            <a:pPr marL="514350" indent="-514350" algn="just">
              <a:buAutoNum type="alphaUcParenR"/>
            </a:pPr>
            <a:r>
              <a:rPr lang="es-MX" dirty="0"/>
              <a:t>PRESENTACION E INTRODUCCION DEL PROYECTO INTERDISCIPLINARIO “LOS MARGINADOS” AL GRUPO ASIGNADO, POR PARTE DE LAS PROFESORAS RESPONSABLES.</a:t>
            </a:r>
          </a:p>
          <a:p>
            <a:pPr marL="514350" indent="-514350" algn="just">
              <a:buAutoNum type="alphaUcParenR"/>
            </a:pPr>
            <a:r>
              <a:rPr lang="es-MX" dirty="0"/>
              <a:t>PLANTEAMIENTO DE OBJETIVOS GENERALES Y ESPECIFICOS.</a:t>
            </a:r>
          </a:p>
          <a:p>
            <a:pPr marL="514350" indent="-514350" algn="just">
              <a:buAutoNum type="alphaUcParenR"/>
            </a:pPr>
            <a:r>
              <a:rPr lang="es-MX" dirty="0"/>
              <a:t>CRONOLOGIA DE SESIONES INTERDISCIPLINARIAS Y POR DISCIPLINAS INVOLUCRADAS.</a:t>
            </a:r>
          </a:p>
          <a:p>
            <a:pPr marL="514350" indent="-514350" algn="just">
              <a:buAutoNum type="alphaUcParenR"/>
            </a:pPr>
            <a:r>
              <a:rPr lang="es-MX" dirty="0"/>
              <a:t> MATERIALES DE TRABAJO E INVESTIGACION.</a:t>
            </a:r>
          </a:p>
          <a:p>
            <a:pPr marL="514350" indent="-514350" algn="just">
              <a:buAutoNum type="alphaUcParenR"/>
            </a:pPr>
            <a:r>
              <a:rPr lang="es-MX" dirty="0"/>
              <a:t>SISTEMA DE EVALUACION Y CONCLUSIONES.</a:t>
            </a:r>
          </a:p>
          <a:p>
            <a:pPr marL="514350" indent="-514350" algn="ctr">
              <a:buAutoNum type="alphaUcParenR"/>
            </a:pPr>
            <a:endParaRPr lang="es-MX" dirty="0"/>
          </a:p>
          <a:p>
            <a:pPr marL="514350" indent="-514350" algn="ctr">
              <a:buAutoNum type="alphaUcParenR"/>
            </a:pPr>
            <a:endParaRPr lang="es-MX" dirty="0"/>
          </a:p>
          <a:p>
            <a:pPr marL="514350" indent="-514350" algn="ctr">
              <a:buAutoNum type="alphaUcParenR"/>
            </a:pPr>
            <a:endParaRPr lang="es-MX" dirty="0"/>
          </a:p>
          <a:p>
            <a:pPr algn="ctr">
              <a:buNone/>
            </a:pPr>
            <a:endParaRPr lang="es-MX" dirty="0"/>
          </a:p>
        </p:txBody>
      </p:sp>
      <p:sp>
        <p:nvSpPr>
          <p:cNvPr id="5" name="4 Marcador de número de diapositiva"/>
          <p:cNvSpPr>
            <a:spLocks noGrp="1"/>
          </p:cNvSpPr>
          <p:nvPr>
            <p:ph type="sldNum" sz="quarter" idx="12"/>
          </p:nvPr>
        </p:nvSpPr>
        <p:spPr/>
        <p:txBody>
          <a:bodyPr/>
          <a:lstStyle/>
          <a:p>
            <a:fld id="{E4E3450B-71CB-460A-9D46-A97B4AA2CBBA}" type="slidenum">
              <a:rPr lang="es-MX" smtClean="0"/>
              <a:pPr/>
              <a:t>9</a:t>
            </a:fld>
            <a:endParaRPr lang="es-MX"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 /></Relationships>
</file>

<file path=ppt/theme/theme1.xml><?xml version="1.0" encoding="utf-8"?>
<a:theme xmlns:a="http://schemas.openxmlformats.org/drawingml/2006/main" name="Flujo">
  <a:themeElements>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Brío">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Módul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1369</TotalTime>
  <Words>6115</Words>
  <Application>Microsoft Office PowerPoint</Application>
  <PresentationFormat>Presentación en pantalla (4:3)</PresentationFormat>
  <Paragraphs>744</Paragraphs>
  <Slides>83</Slides>
  <Notes>0</Notes>
  <HiddenSlides>0</HiddenSlides>
  <MMClips>0</MMClips>
  <ScaleCrop>false</ScaleCrop>
  <HeadingPairs>
    <vt:vector size="4" baseType="variant">
      <vt:variant>
        <vt:lpstr>Tema</vt:lpstr>
      </vt:variant>
      <vt:variant>
        <vt:i4>1</vt:i4>
      </vt:variant>
      <vt:variant>
        <vt:lpstr>Títulos de diapositiva</vt:lpstr>
      </vt:variant>
      <vt:variant>
        <vt:i4>83</vt:i4>
      </vt:variant>
    </vt:vector>
  </HeadingPairs>
  <TitlesOfParts>
    <vt:vector size="84" baseType="lpstr">
      <vt:lpstr>Flujo</vt:lpstr>
      <vt:lpstr>escuela benjamín franklin s. c. CLAVE 1196  EQUIPO 9  sexto año de preparatoria</vt:lpstr>
      <vt:lpstr>Profesoras: ELBA LETICIA MACIAS LUNA  asignatura: Introducción al Estudio de las Ciencias Sociales y Económicas clave: 1615 MIREILLE DEL VALLE CABRALES asignatura: Geografía Económica clave: 1614</vt:lpstr>
      <vt:lpstr>CICLO ESCOLAR: 2018-2019   FECHA DE INICIO Y TÉRMINO: 26/OCTUBRE/18 AL 28/MARZO/19  </vt:lpstr>
      <vt:lpstr>ETAPA I LOS MARGINADOS,  BASADO EN HECHOS REALES  ETAPA II  ¿QUÉ SON LOS GRUPOS MARGINADOS Y CÓMO COMBATIR LA DESIGUALDAD SOCIOECONÓMICA ACTUAL?   </vt:lpstr>
      <vt:lpstr>                   JUSTIFICACIÓN Debido al incremento de la desigualdad económica a nivel mundial, es necesario: *Dar a conocer la problemática social de los diferentes sectores vulnerables en nuestro país.  *Analizar y comprender las carencias y limitaciones que padecen estos grupos, así como los planes y programas sociales existentes para erradicar la pobreza. *Desarrollar propuestas y criterios para una visión global del fenómeno planteado.      DESCRIPCIÓN DEL PROYECTO  A través de un proceso de investigación (documental y de campo), los alumnos diseñarán y presentarán un programa social y un sociodrama, que tienda a reflejar no solo las necesidades y carencias de los grupos marginados, sino  las medidas adecuadas para satisfacerlas.</vt:lpstr>
      <vt:lpstr>     OBJETIVO GENERAL Evaluar y proponer soluciones reales para disminuir la desigualdad socioeconómica actual, a través de un sociodrama que refleje la situación de los grupos marginados, a fin de establecer un plan y/o programa social que satisfaga sus necesidades.   </vt:lpstr>
      <vt:lpstr>           </vt:lpstr>
      <vt:lpstr>SEGUNDA PARTE ETAPA II  PROYECTO CONEXIONES IMPLEMENTACION Y SEGUIMIENTO DE PROYECTOS INTERDISCIPLINARIOS DOCUMENTACION DE ACTIVIDADES Y EVIDENCIAS DE  ENSEÑANZA-APRENDIZAJE </vt:lpstr>
      <vt:lpstr>8.0  ACTIVIDAD INTERDISCIPLINARIA QUE  DA INICIO O DETONA EL PROYECTO</vt:lpstr>
      <vt:lpstr>8.1  </vt:lpstr>
      <vt:lpstr>      8.2  </vt:lpstr>
      <vt:lpstr>      8.3  </vt:lpstr>
      <vt:lpstr>      8.4  </vt:lpstr>
      <vt:lpstr>      8.5  </vt:lpstr>
      <vt:lpstr>      8.6  </vt:lpstr>
      <vt:lpstr>      8.7  </vt:lpstr>
      <vt:lpstr>      8.8  </vt:lpstr>
      <vt:lpstr>      8.9  </vt:lpstr>
      <vt:lpstr>FOTOGALERÍA  SESION PRELIMINAR: 26 DE OCTUBRE DE 2018</vt:lpstr>
      <vt:lpstr>9.0  PRIMERA ACTIVIDAD INTERDISCIPLINARIA  DE LA FASE DE DESARROLLO DEL PROYECTO</vt:lpstr>
      <vt:lpstr>9.1  </vt:lpstr>
      <vt:lpstr>      9.2  </vt:lpstr>
      <vt:lpstr>      9.3  </vt:lpstr>
      <vt:lpstr>      9.4  </vt:lpstr>
      <vt:lpstr>SESION INICIAL: 10 DE DICIEMBRE DE 2018 </vt:lpstr>
      <vt:lpstr>Presentación de PowerPoint</vt:lpstr>
      <vt:lpstr>      9.5  </vt:lpstr>
      <vt:lpstr> ELABORACIÓN DE INFOGRAFÍAS “DERECHOS SOCIALES”</vt:lpstr>
      <vt:lpstr>      9.6  </vt:lpstr>
      <vt:lpstr>PRESENTACIÓN</vt:lpstr>
      <vt:lpstr>      9.7  </vt:lpstr>
      <vt:lpstr>      9.8  </vt:lpstr>
      <vt:lpstr>      9.9  </vt:lpstr>
      <vt:lpstr>10.0  SEGUNDA ACTIVIDAD INTERDISCIPLINARIA  DE LA FASE DE DESARROLLO DEL PROYECTO</vt:lpstr>
      <vt:lpstr>10.1  </vt:lpstr>
      <vt:lpstr>      10.2  </vt:lpstr>
      <vt:lpstr>      10.3  </vt:lpstr>
      <vt:lpstr>      10.4  </vt:lpstr>
      <vt:lpstr>SEGUNDA SESION: 15 DE ENERO DE 2019  </vt:lpstr>
      <vt:lpstr>Presentación de PowerPoint</vt:lpstr>
      <vt:lpstr>      10.5  </vt:lpstr>
      <vt:lpstr> ELABORACIÓN DE INFOGRAFÍAS “FUNCIONES Y ATRIBUCIONES DE INSTITUCIONES PÚBLICAS QUE PARTICIPAN EN PROGRAMAS SOCIALES”</vt:lpstr>
      <vt:lpstr>Presentación de PowerPoint</vt:lpstr>
      <vt:lpstr>      10.6  </vt:lpstr>
      <vt:lpstr>PRESENTACIÓN</vt:lpstr>
      <vt:lpstr>      10.7  </vt:lpstr>
      <vt:lpstr>      10.8  </vt:lpstr>
      <vt:lpstr>      10.9  </vt:lpstr>
      <vt:lpstr>11.0   UNA ACTIVIDAD POR ASIGNATURA  DE LA FASE DE DESARROLLO DEL PROYECTO</vt:lpstr>
      <vt:lpstr>11.1  </vt:lpstr>
      <vt:lpstr>      11.2  </vt:lpstr>
      <vt:lpstr>      11.3  </vt:lpstr>
      <vt:lpstr>      11.4  </vt:lpstr>
      <vt:lpstr> SESION: 22 DE ENERO DE 2019 </vt:lpstr>
      <vt:lpstr>Presentación de PowerPoint</vt:lpstr>
      <vt:lpstr>      11.5  </vt:lpstr>
      <vt:lpstr>ELABORACIÓN DE INFOGRAFÍAS “PLANES Y PROGRAMAS SOCIALES VIGENTES”</vt:lpstr>
      <vt:lpstr>      11.6  </vt:lpstr>
      <vt:lpstr>PRESENTACIÓN</vt:lpstr>
      <vt:lpstr>      11.7  </vt:lpstr>
      <vt:lpstr>      11.8  </vt:lpstr>
      <vt:lpstr>      11.9  </vt:lpstr>
      <vt:lpstr>12.0   UNA ACTIVIDAD INTERDISCIPLINARIA  DE CIERRE DEL PROYECTO</vt:lpstr>
      <vt:lpstr>12.1  </vt:lpstr>
      <vt:lpstr>      12.2  </vt:lpstr>
      <vt:lpstr>      12.3  </vt:lpstr>
      <vt:lpstr>      12.4  </vt:lpstr>
      <vt:lpstr>SESION: 05 DE FEBRERO DE 2019 </vt:lpstr>
      <vt:lpstr>Presentación de PowerPoint</vt:lpstr>
      <vt:lpstr>      12.5  </vt:lpstr>
      <vt:lpstr>ELABORACIÓN DE INFOGRAFÍAS “PLANES Y PROGRAMAS SOCIALES PROPUESTOS  POR LOS ALUMNOS”</vt:lpstr>
      <vt:lpstr>Presentación de PowerPoint</vt:lpstr>
      <vt:lpstr>      12.6  </vt:lpstr>
      <vt:lpstr>PRESENTACIÓN</vt:lpstr>
      <vt:lpstr>      12.7  </vt:lpstr>
      <vt:lpstr>      12.8  </vt:lpstr>
      <vt:lpstr>      12.9  </vt:lpstr>
      <vt:lpstr>13.0 AUTOEVALUACION Y  COEVALUACION DEL PROYECTO</vt:lpstr>
      <vt:lpstr>Presentación de PowerPoint</vt:lpstr>
      <vt:lpstr>FOTOGALERIA:  CIERRE Y EVALUACION DEL PROYECTO:  28 DE FEBRERO DE 2019</vt:lpstr>
      <vt:lpstr>Presentación de PowerPoint</vt:lpstr>
      <vt:lpstr>Presentación de PowerPoint</vt:lpstr>
      <vt:lpstr>LISTA DE CAMBIOS REALIZADOS A LA ESTRUCTURA DEL PROYECTO ORIGINAL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escuela benjamín franklin</dc:title>
  <dc:creator>LENOVO</dc:creator>
  <cp:lastModifiedBy>LETY MA LU</cp:lastModifiedBy>
  <cp:revision>426</cp:revision>
  <dcterms:created xsi:type="dcterms:W3CDTF">2018-10-07T20:28:31Z</dcterms:created>
  <dcterms:modified xsi:type="dcterms:W3CDTF">2019-05-13T18:22:17Z</dcterms:modified>
</cp:coreProperties>
</file>