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99" r:id="rId9"/>
    <p:sldId id="346" r:id="rId10"/>
    <p:sldId id="348" r:id="rId11"/>
    <p:sldId id="350" r:id="rId12"/>
    <p:sldId id="352" r:id="rId13"/>
    <p:sldId id="314" r:id="rId14"/>
    <p:sldId id="302" r:id="rId15"/>
    <p:sldId id="303" r:id="rId16"/>
    <p:sldId id="304" r:id="rId17"/>
    <p:sldId id="305" r:id="rId18"/>
    <p:sldId id="306" r:id="rId19"/>
    <p:sldId id="307" r:id="rId20"/>
    <p:sldId id="308" r:id="rId21"/>
    <p:sldId id="309" r:id="rId22"/>
    <p:sldId id="310" r:id="rId23"/>
    <p:sldId id="311" r:id="rId24"/>
    <p:sldId id="263" r:id="rId25"/>
    <p:sldId id="285" r:id="rId26"/>
    <p:sldId id="286" r:id="rId27"/>
    <p:sldId id="287" r:id="rId28"/>
    <p:sldId id="288" r:id="rId29"/>
    <p:sldId id="289" r:id="rId30"/>
    <p:sldId id="320" r:id="rId31"/>
    <p:sldId id="322" r:id="rId32"/>
    <p:sldId id="324" r:id="rId33"/>
    <p:sldId id="326" r:id="rId34"/>
    <p:sldId id="328" r:id="rId35"/>
    <p:sldId id="300" r:id="rId36"/>
    <p:sldId id="315" r:id="rId37"/>
    <p:sldId id="319" r:id="rId38"/>
    <p:sldId id="318" r:id="rId39"/>
    <p:sldId id="316" r:id="rId40"/>
    <p:sldId id="317" r:id="rId41"/>
    <p:sldId id="294" r:id="rId42"/>
    <p:sldId id="295" r:id="rId43"/>
    <p:sldId id="296" r:id="rId44"/>
    <p:sldId id="297" r:id="rId45"/>
    <p:sldId id="298" r:id="rId46"/>
    <p:sldId id="359" r:id="rId47"/>
    <p:sldId id="360" r:id="rId48"/>
    <p:sldId id="361" r:id="rId49"/>
    <p:sldId id="362" r:id="rId50"/>
    <p:sldId id="363" r:id="rId51"/>
    <p:sldId id="364" r:id="rId52"/>
    <p:sldId id="366" r:id="rId53"/>
    <p:sldId id="367" r:id="rId54"/>
    <p:sldId id="368" r:id="rId55"/>
    <p:sldId id="369" r:id="rId56"/>
    <p:sldId id="370" r:id="rId57"/>
    <p:sldId id="331" r:id="rId58"/>
    <p:sldId id="332" r:id="rId59"/>
    <p:sldId id="333" r:id="rId60"/>
    <p:sldId id="334" r:id="rId61"/>
    <p:sldId id="335" r:id="rId62"/>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60"/>
  </p:normalViewPr>
  <p:slideViewPr>
    <p:cSldViewPr>
      <p:cViewPr varScale="1">
        <p:scale>
          <a:sx n="70" d="100"/>
          <a:sy n="70" d="100"/>
        </p:scale>
        <p:origin x="138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p>
            <a:fld id="{B09F0A1D-13DE-4739-879B-B6C5C6B72145}" type="datetimeFigureOut">
              <a:rPr lang="es-AR" smtClean="0"/>
              <a:t>4/5/2020</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2F569619-CBEE-4ACD-8719-625C808EBF2C}" type="slidenum">
              <a:rPr lang="es-AR" smtClean="0"/>
              <a:t>‹Nº›</a:t>
            </a:fld>
            <a:endParaRPr lang="es-AR"/>
          </a:p>
        </p:txBody>
      </p:sp>
    </p:spTree>
    <p:extLst>
      <p:ext uri="{BB962C8B-B14F-4D97-AF65-F5344CB8AC3E}">
        <p14:creationId xmlns:p14="http://schemas.microsoft.com/office/powerpoint/2010/main" val="62624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B09F0A1D-13DE-4739-879B-B6C5C6B72145}" type="datetimeFigureOut">
              <a:rPr lang="es-AR" smtClean="0"/>
              <a:t>4/5/2020</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2F569619-CBEE-4ACD-8719-625C808EBF2C}" type="slidenum">
              <a:rPr lang="es-AR" smtClean="0"/>
              <a:t>‹Nº›</a:t>
            </a:fld>
            <a:endParaRPr lang="es-AR"/>
          </a:p>
        </p:txBody>
      </p:sp>
    </p:spTree>
    <p:extLst>
      <p:ext uri="{BB962C8B-B14F-4D97-AF65-F5344CB8AC3E}">
        <p14:creationId xmlns:p14="http://schemas.microsoft.com/office/powerpoint/2010/main" val="2359681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B09F0A1D-13DE-4739-879B-B6C5C6B72145}" type="datetimeFigureOut">
              <a:rPr lang="es-AR" smtClean="0"/>
              <a:t>4/5/2020</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2F569619-CBEE-4ACD-8719-625C808EBF2C}" type="slidenum">
              <a:rPr lang="es-AR" smtClean="0"/>
              <a:t>‹Nº›</a:t>
            </a:fld>
            <a:endParaRPr lang="es-AR"/>
          </a:p>
        </p:txBody>
      </p:sp>
    </p:spTree>
    <p:extLst>
      <p:ext uri="{BB962C8B-B14F-4D97-AF65-F5344CB8AC3E}">
        <p14:creationId xmlns:p14="http://schemas.microsoft.com/office/powerpoint/2010/main" val="45164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B09F0A1D-13DE-4739-879B-B6C5C6B72145}" type="datetimeFigureOut">
              <a:rPr lang="es-AR" smtClean="0"/>
              <a:t>4/5/2020</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2F569619-CBEE-4ACD-8719-625C808EBF2C}" type="slidenum">
              <a:rPr lang="es-AR" smtClean="0"/>
              <a:t>‹Nº›</a:t>
            </a:fld>
            <a:endParaRPr lang="es-AR"/>
          </a:p>
        </p:txBody>
      </p:sp>
    </p:spTree>
    <p:extLst>
      <p:ext uri="{BB962C8B-B14F-4D97-AF65-F5344CB8AC3E}">
        <p14:creationId xmlns:p14="http://schemas.microsoft.com/office/powerpoint/2010/main" val="2987777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B09F0A1D-13DE-4739-879B-B6C5C6B72145}" type="datetimeFigureOut">
              <a:rPr lang="es-AR" smtClean="0"/>
              <a:t>4/5/2020</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2F569619-CBEE-4ACD-8719-625C808EBF2C}" type="slidenum">
              <a:rPr lang="es-AR" smtClean="0"/>
              <a:t>‹Nº›</a:t>
            </a:fld>
            <a:endParaRPr lang="es-AR"/>
          </a:p>
        </p:txBody>
      </p:sp>
    </p:spTree>
    <p:extLst>
      <p:ext uri="{BB962C8B-B14F-4D97-AF65-F5344CB8AC3E}">
        <p14:creationId xmlns:p14="http://schemas.microsoft.com/office/powerpoint/2010/main" val="4003129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fecha"/>
          <p:cNvSpPr>
            <a:spLocks noGrp="1"/>
          </p:cNvSpPr>
          <p:nvPr>
            <p:ph type="dt" sz="half" idx="10"/>
          </p:nvPr>
        </p:nvSpPr>
        <p:spPr/>
        <p:txBody>
          <a:bodyPr/>
          <a:lstStyle/>
          <a:p>
            <a:fld id="{B09F0A1D-13DE-4739-879B-B6C5C6B72145}" type="datetimeFigureOut">
              <a:rPr lang="es-AR" smtClean="0"/>
              <a:t>4/5/2020</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2F569619-CBEE-4ACD-8719-625C808EBF2C}" type="slidenum">
              <a:rPr lang="es-AR" smtClean="0"/>
              <a:t>‹Nº›</a:t>
            </a:fld>
            <a:endParaRPr lang="es-AR"/>
          </a:p>
        </p:txBody>
      </p:sp>
    </p:spTree>
    <p:extLst>
      <p:ext uri="{BB962C8B-B14F-4D97-AF65-F5344CB8AC3E}">
        <p14:creationId xmlns:p14="http://schemas.microsoft.com/office/powerpoint/2010/main" val="2909766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6 Marcador de fecha"/>
          <p:cNvSpPr>
            <a:spLocks noGrp="1"/>
          </p:cNvSpPr>
          <p:nvPr>
            <p:ph type="dt" sz="half" idx="10"/>
          </p:nvPr>
        </p:nvSpPr>
        <p:spPr/>
        <p:txBody>
          <a:bodyPr/>
          <a:lstStyle/>
          <a:p>
            <a:fld id="{B09F0A1D-13DE-4739-879B-B6C5C6B72145}" type="datetimeFigureOut">
              <a:rPr lang="es-AR" smtClean="0"/>
              <a:t>4/5/2020</a:t>
            </a:fld>
            <a:endParaRPr lang="es-AR"/>
          </a:p>
        </p:txBody>
      </p:sp>
      <p:sp>
        <p:nvSpPr>
          <p:cNvPr id="8" name="7 Marcador de pie de página"/>
          <p:cNvSpPr>
            <a:spLocks noGrp="1"/>
          </p:cNvSpPr>
          <p:nvPr>
            <p:ph type="ftr" sz="quarter" idx="11"/>
          </p:nvPr>
        </p:nvSpPr>
        <p:spPr/>
        <p:txBody>
          <a:bodyPr/>
          <a:lstStyle/>
          <a:p>
            <a:endParaRPr lang="es-AR"/>
          </a:p>
        </p:txBody>
      </p:sp>
      <p:sp>
        <p:nvSpPr>
          <p:cNvPr id="9" name="8 Marcador de número de diapositiva"/>
          <p:cNvSpPr>
            <a:spLocks noGrp="1"/>
          </p:cNvSpPr>
          <p:nvPr>
            <p:ph type="sldNum" sz="quarter" idx="12"/>
          </p:nvPr>
        </p:nvSpPr>
        <p:spPr/>
        <p:txBody>
          <a:bodyPr/>
          <a:lstStyle/>
          <a:p>
            <a:fld id="{2F569619-CBEE-4ACD-8719-625C808EBF2C}" type="slidenum">
              <a:rPr lang="es-AR" smtClean="0"/>
              <a:t>‹Nº›</a:t>
            </a:fld>
            <a:endParaRPr lang="es-AR"/>
          </a:p>
        </p:txBody>
      </p:sp>
    </p:spTree>
    <p:extLst>
      <p:ext uri="{BB962C8B-B14F-4D97-AF65-F5344CB8AC3E}">
        <p14:creationId xmlns:p14="http://schemas.microsoft.com/office/powerpoint/2010/main" val="3214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fecha"/>
          <p:cNvSpPr>
            <a:spLocks noGrp="1"/>
          </p:cNvSpPr>
          <p:nvPr>
            <p:ph type="dt" sz="half" idx="10"/>
          </p:nvPr>
        </p:nvSpPr>
        <p:spPr/>
        <p:txBody>
          <a:bodyPr/>
          <a:lstStyle/>
          <a:p>
            <a:fld id="{B09F0A1D-13DE-4739-879B-B6C5C6B72145}" type="datetimeFigureOut">
              <a:rPr lang="es-AR" smtClean="0"/>
              <a:t>4/5/2020</a:t>
            </a:fld>
            <a:endParaRPr lang="es-AR"/>
          </a:p>
        </p:txBody>
      </p:sp>
      <p:sp>
        <p:nvSpPr>
          <p:cNvPr id="4" name="3 Marcador de pie de página"/>
          <p:cNvSpPr>
            <a:spLocks noGrp="1"/>
          </p:cNvSpPr>
          <p:nvPr>
            <p:ph type="ftr" sz="quarter" idx="11"/>
          </p:nvPr>
        </p:nvSpPr>
        <p:spPr/>
        <p:txBody>
          <a:bodyPr/>
          <a:lstStyle/>
          <a:p>
            <a:endParaRPr lang="es-AR"/>
          </a:p>
        </p:txBody>
      </p:sp>
      <p:sp>
        <p:nvSpPr>
          <p:cNvPr id="5" name="4 Marcador de número de diapositiva"/>
          <p:cNvSpPr>
            <a:spLocks noGrp="1"/>
          </p:cNvSpPr>
          <p:nvPr>
            <p:ph type="sldNum" sz="quarter" idx="12"/>
          </p:nvPr>
        </p:nvSpPr>
        <p:spPr/>
        <p:txBody>
          <a:bodyPr/>
          <a:lstStyle/>
          <a:p>
            <a:fld id="{2F569619-CBEE-4ACD-8719-625C808EBF2C}" type="slidenum">
              <a:rPr lang="es-AR" smtClean="0"/>
              <a:t>‹Nº›</a:t>
            </a:fld>
            <a:endParaRPr lang="es-AR"/>
          </a:p>
        </p:txBody>
      </p:sp>
    </p:spTree>
    <p:extLst>
      <p:ext uri="{BB962C8B-B14F-4D97-AF65-F5344CB8AC3E}">
        <p14:creationId xmlns:p14="http://schemas.microsoft.com/office/powerpoint/2010/main" val="3628381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09F0A1D-13DE-4739-879B-B6C5C6B72145}" type="datetimeFigureOut">
              <a:rPr lang="es-AR" smtClean="0"/>
              <a:t>4/5/2020</a:t>
            </a:fld>
            <a:endParaRPr lang="es-AR"/>
          </a:p>
        </p:txBody>
      </p:sp>
      <p:sp>
        <p:nvSpPr>
          <p:cNvPr id="3" name="2 Marcador de pie de página"/>
          <p:cNvSpPr>
            <a:spLocks noGrp="1"/>
          </p:cNvSpPr>
          <p:nvPr>
            <p:ph type="ftr" sz="quarter" idx="11"/>
          </p:nvPr>
        </p:nvSpPr>
        <p:spPr/>
        <p:txBody>
          <a:bodyPr/>
          <a:lstStyle/>
          <a:p>
            <a:endParaRPr lang="es-AR"/>
          </a:p>
        </p:txBody>
      </p:sp>
      <p:sp>
        <p:nvSpPr>
          <p:cNvPr id="4" name="3 Marcador de número de diapositiva"/>
          <p:cNvSpPr>
            <a:spLocks noGrp="1"/>
          </p:cNvSpPr>
          <p:nvPr>
            <p:ph type="sldNum" sz="quarter" idx="12"/>
          </p:nvPr>
        </p:nvSpPr>
        <p:spPr/>
        <p:txBody>
          <a:bodyPr/>
          <a:lstStyle/>
          <a:p>
            <a:fld id="{2F569619-CBEE-4ACD-8719-625C808EBF2C}" type="slidenum">
              <a:rPr lang="es-AR" smtClean="0"/>
              <a:t>‹Nº›</a:t>
            </a:fld>
            <a:endParaRPr lang="es-AR"/>
          </a:p>
        </p:txBody>
      </p:sp>
    </p:spTree>
    <p:extLst>
      <p:ext uri="{BB962C8B-B14F-4D97-AF65-F5344CB8AC3E}">
        <p14:creationId xmlns:p14="http://schemas.microsoft.com/office/powerpoint/2010/main" val="3222244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09F0A1D-13DE-4739-879B-B6C5C6B72145}" type="datetimeFigureOut">
              <a:rPr lang="es-AR" smtClean="0"/>
              <a:t>4/5/2020</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2F569619-CBEE-4ACD-8719-625C808EBF2C}" type="slidenum">
              <a:rPr lang="es-AR" smtClean="0"/>
              <a:t>‹Nº›</a:t>
            </a:fld>
            <a:endParaRPr lang="es-AR"/>
          </a:p>
        </p:txBody>
      </p:sp>
    </p:spTree>
    <p:extLst>
      <p:ext uri="{BB962C8B-B14F-4D97-AF65-F5344CB8AC3E}">
        <p14:creationId xmlns:p14="http://schemas.microsoft.com/office/powerpoint/2010/main" val="23523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09F0A1D-13DE-4739-879B-B6C5C6B72145}" type="datetimeFigureOut">
              <a:rPr lang="es-AR" smtClean="0"/>
              <a:t>4/5/2020</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2F569619-CBEE-4ACD-8719-625C808EBF2C}" type="slidenum">
              <a:rPr lang="es-AR" smtClean="0"/>
              <a:t>‹Nº›</a:t>
            </a:fld>
            <a:endParaRPr lang="es-AR"/>
          </a:p>
        </p:txBody>
      </p:sp>
    </p:spTree>
    <p:extLst>
      <p:ext uri="{BB962C8B-B14F-4D97-AF65-F5344CB8AC3E}">
        <p14:creationId xmlns:p14="http://schemas.microsoft.com/office/powerpoint/2010/main" val="695690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9F0A1D-13DE-4739-879B-B6C5C6B72145}" type="datetimeFigureOut">
              <a:rPr lang="es-AR" smtClean="0"/>
              <a:t>4/5/2020</a:t>
            </a:fld>
            <a:endParaRPr lang="es-A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569619-CBEE-4ACD-8719-625C808EBF2C}" type="slidenum">
              <a:rPr lang="es-AR" smtClean="0"/>
              <a:t>‹Nº›</a:t>
            </a:fld>
            <a:endParaRPr lang="es-AR"/>
          </a:p>
        </p:txBody>
      </p:sp>
    </p:spTree>
    <p:extLst>
      <p:ext uri="{BB962C8B-B14F-4D97-AF65-F5344CB8AC3E}">
        <p14:creationId xmlns:p14="http://schemas.microsoft.com/office/powerpoint/2010/main" val="2976643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2">
            <a:extLst>
              <a:ext uri="{FF2B5EF4-FFF2-40B4-BE49-F238E27FC236}">
                <a16:creationId xmlns:a16="http://schemas.microsoft.com/office/drawing/2014/main" xmlns="" id="{0FE9EF78-3D16-484D-8C8F-06D14D1AE986}"/>
              </a:ext>
            </a:extLst>
          </p:cNvPr>
          <p:cNvPicPr>
            <a:picLocks noChangeAspect="1"/>
          </p:cNvPicPr>
          <p:nvPr/>
        </p:nvPicPr>
        <p:blipFill rotWithShape="1">
          <a:blip r:embed="rId2"/>
          <a:srcRect l="79423" t="4896" r="4567" b="61819"/>
          <a:stretch/>
        </p:blipFill>
        <p:spPr>
          <a:xfrm>
            <a:off x="47291" y="188640"/>
            <a:ext cx="1356357" cy="1379947"/>
          </a:xfrm>
          <a:prstGeom prst="rect">
            <a:avLst/>
          </a:prstGeom>
        </p:spPr>
      </p:pic>
      <p:sp>
        <p:nvSpPr>
          <p:cNvPr id="5" name="Título 1">
            <a:extLst>
              <a:ext uri="{FF2B5EF4-FFF2-40B4-BE49-F238E27FC236}">
                <a16:creationId xmlns:a16="http://schemas.microsoft.com/office/drawing/2014/main" xmlns="" id="{0242A557-F6EF-4B87-A47F-E002D4A262FF}"/>
              </a:ext>
            </a:extLst>
          </p:cNvPr>
          <p:cNvSpPr txBox="1">
            <a:spLocks/>
          </p:cNvSpPr>
          <p:nvPr/>
        </p:nvSpPr>
        <p:spPr>
          <a:xfrm>
            <a:off x="1428733" y="415070"/>
            <a:ext cx="7817081" cy="927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MX" sz="3200" smtClean="0"/>
              <a:t>UNIVERSIDAD LASALLISTA BENAVENTE</a:t>
            </a:r>
            <a:endParaRPr lang="es-MX" sz="3200" dirty="0"/>
          </a:p>
        </p:txBody>
      </p:sp>
      <p:sp>
        <p:nvSpPr>
          <p:cNvPr id="6" name="Subtítulo 2">
            <a:extLst>
              <a:ext uri="{FF2B5EF4-FFF2-40B4-BE49-F238E27FC236}">
                <a16:creationId xmlns:a16="http://schemas.microsoft.com/office/drawing/2014/main" xmlns="" id="{19BFA7E1-7AA7-4DF9-B1AA-22E319B9B710}"/>
              </a:ext>
            </a:extLst>
          </p:cNvPr>
          <p:cNvSpPr txBox="1">
            <a:spLocks/>
          </p:cNvSpPr>
          <p:nvPr/>
        </p:nvSpPr>
        <p:spPr>
          <a:xfrm>
            <a:off x="1115616" y="1268760"/>
            <a:ext cx="7750839" cy="5291409"/>
          </a:xfrm>
          <a:prstGeom prst="rect">
            <a:avLst/>
          </a:prstGeom>
        </p:spPr>
        <p:txBody>
          <a:bodyPr vert="horz" lIns="91440" tIns="45720" rIns="91440" bIns="45720" rtlCol="0">
            <a:normAutofit fontScale="2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90000"/>
              </a:lnSpc>
            </a:pPr>
            <a:r>
              <a:rPr lang="es-MX" sz="8000" b="1" i="1" dirty="0" smtClean="0">
                <a:solidFill>
                  <a:schemeClr val="tx1">
                    <a:alpha val="70000"/>
                  </a:schemeClr>
                </a:solidFill>
              </a:rPr>
              <a:t>Proyecto</a:t>
            </a:r>
          </a:p>
          <a:p>
            <a:pPr>
              <a:lnSpc>
                <a:spcPct val="90000"/>
              </a:lnSpc>
            </a:pPr>
            <a:r>
              <a:rPr lang="es-MX" sz="8000" b="1" i="1" dirty="0" smtClean="0">
                <a:solidFill>
                  <a:schemeClr val="tx1">
                    <a:alpha val="70000"/>
                  </a:schemeClr>
                </a:solidFill>
              </a:rPr>
              <a:t>Estrategias didácticas para la construcción del plano ULSAB  </a:t>
            </a:r>
          </a:p>
          <a:p>
            <a:pPr>
              <a:lnSpc>
                <a:spcPct val="90000"/>
              </a:lnSpc>
            </a:pPr>
            <a:endParaRPr lang="es-MX" sz="8000" dirty="0" smtClean="0">
              <a:solidFill>
                <a:schemeClr val="tx1">
                  <a:alpha val="70000"/>
                </a:schemeClr>
              </a:solidFill>
            </a:endParaRPr>
          </a:p>
          <a:p>
            <a:pPr>
              <a:lnSpc>
                <a:spcPct val="90000"/>
              </a:lnSpc>
            </a:pPr>
            <a:r>
              <a:rPr lang="es-MX" sz="7200" dirty="0" smtClean="0">
                <a:solidFill>
                  <a:schemeClr val="tx1">
                    <a:alpha val="70000"/>
                  </a:schemeClr>
                </a:solidFill>
              </a:rPr>
              <a:t>Ciclo Escolar 2019-2020</a:t>
            </a:r>
          </a:p>
          <a:p>
            <a:pPr>
              <a:lnSpc>
                <a:spcPct val="90000"/>
              </a:lnSpc>
            </a:pPr>
            <a:endParaRPr lang="es-MX" sz="8000" dirty="0" smtClean="0">
              <a:solidFill>
                <a:schemeClr val="tx1">
                  <a:alpha val="70000"/>
                </a:schemeClr>
              </a:solidFill>
            </a:endParaRPr>
          </a:p>
          <a:p>
            <a:pPr>
              <a:lnSpc>
                <a:spcPct val="90000"/>
              </a:lnSpc>
            </a:pPr>
            <a:r>
              <a:rPr lang="es-MX" sz="7200" dirty="0" smtClean="0">
                <a:solidFill>
                  <a:schemeClr val="tx1">
                    <a:alpha val="70000"/>
                  </a:schemeClr>
                </a:solidFill>
              </a:rPr>
              <a:t>EQUIPO 2</a:t>
            </a:r>
          </a:p>
          <a:p>
            <a:pPr>
              <a:lnSpc>
                <a:spcPct val="90000"/>
              </a:lnSpc>
            </a:pPr>
            <a:r>
              <a:rPr lang="es-MX" sz="7200" dirty="0" smtClean="0">
                <a:solidFill>
                  <a:schemeClr val="tx1">
                    <a:alpha val="70000"/>
                  </a:schemeClr>
                </a:solidFill>
              </a:rPr>
              <a:t>4º. Grado de Preparatoria</a:t>
            </a:r>
          </a:p>
          <a:p>
            <a:pPr>
              <a:lnSpc>
                <a:spcPct val="90000"/>
              </a:lnSpc>
            </a:pPr>
            <a:endParaRPr lang="es-MX" sz="8000" b="1" dirty="0" smtClean="0">
              <a:solidFill>
                <a:schemeClr val="tx1">
                  <a:alpha val="70000"/>
                </a:schemeClr>
              </a:solidFill>
            </a:endParaRPr>
          </a:p>
          <a:p>
            <a:pPr algn="l">
              <a:lnSpc>
                <a:spcPct val="90000"/>
              </a:lnSpc>
            </a:pPr>
            <a:r>
              <a:rPr lang="es-MX" sz="7200" dirty="0" smtClean="0">
                <a:solidFill>
                  <a:schemeClr val="tx1">
                    <a:alpha val="70000"/>
                  </a:schemeClr>
                </a:solidFill>
              </a:rPr>
              <a:t>Lic. María Natalia Navarrete Merino</a:t>
            </a:r>
          </a:p>
          <a:p>
            <a:pPr algn="l">
              <a:lnSpc>
                <a:spcPct val="90000"/>
              </a:lnSpc>
            </a:pPr>
            <a:r>
              <a:rPr lang="es-MX" sz="7200" dirty="0" smtClean="0">
                <a:solidFill>
                  <a:schemeClr val="tx1">
                    <a:alpha val="70000"/>
                  </a:schemeClr>
                </a:solidFill>
              </a:rPr>
              <a:t>Asignatura: Matemáticas</a:t>
            </a:r>
          </a:p>
          <a:p>
            <a:pPr algn="l">
              <a:lnSpc>
                <a:spcPct val="90000"/>
              </a:lnSpc>
            </a:pPr>
            <a:r>
              <a:rPr lang="es-MX" sz="7200" dirty="0" smtClean="0">
                <a:solidFill>
                  <a:schemeClr val="tx1">
                    <a:alpha val="70000"/>
                  </a:schemeClr>
                </a:solidFill>
              </a:rPr>
              <a:t>Lic. José Roberto Frías Vázquez</a:t>
            </a:r>
          </a:p>
          <a:p>
            <a:pPr algn="l">
              <a:lnSpc>
                <a:spcPct val="90000"/>
              </a:lnSpc>
            </a:pPr>
            <a:r>
              <a:rPr lang="es-MX" sz="7200" dirty="0" smtClean="0">
                <a:solidFill>
                  <a:schemeClr val="tx1">
                    <a:alpha val="70000"/>
                  </a:schemeClr>
                </a:solidFill>
              </a:rPr>
              <a:t>Asignatura: Informática</a:t>
            </a:r>
          </a:p>
          <a:p>
            <a:pPr algn="l">
              <a:lnSpc>
                <a:spcPct val="90000"/>
              </a:lnSpc>
            </a:pPr>
            <a:r>
              <a:rPr lang="es-MX" sz="7200" dirty="0" smtClean="0">
                <a:solidFill>
                  <a:schemeClr val="tx1">
                    <a:alpha val="70000"/>
                  </a:schemeClr>
                </a:solidFill>
              </a:rPr>
              <a:t>Arq. Sandra Colina Ibarra </a:t>
            </a:r>
          </a:p>
          <a:p>
            <a:pPr algn="l">
              <a:lnSpc>
                <a:spcPct val="90000"/>
              </a:lnSpc>
            </a:pPr>
            <a:r>
              <a:rPr lang="es-MX" sz="7200" dirty="0" smtClean="0">
                <a:solidFill>
                  <a:schemeClr val="tx1">
                    <a:alpha val="70000"/>
                  </a:schemeClr>
                </a:solidFill>
              </a:rPr>
              <a:t>Asignatura: Dibujo</a:t>
            </a:r>
          </a:p>
          <a:p>
            <a:pPr algn="r">
              <a:lnSpc>
                <a:spcPct val="90000"/>
              </a:lnSpc>
            </a:pPr>
            <a:r>
              <a:rPr lang="es-MX" sz="6400" dirty="0" smtClean="0">
                <a:solidFill>
                  <a:schemeClr val="tx1">
                    <a:alpha val="70000"/>
                  </a:schemeClr>
                </a:solidFill>
              </a:rPr>
              <a:t>Inicio 12 de Agosto del 2019</a:t>
            </a:r>
          </a:p>
          <a:p>
            <a:pPr algn="r">
              <a:lnSpc>
                <a:spcPct val="90000"/>
              </a:lnSpc>
            </a:pPr>
            <a:r>
              <a:rPr lang="es-MX" sz="6400" dirty="0" smtClean="0">
                <a:solidFill>
                  <a:schemeClr val="tx1">
                    <a:alpha val="70000"/>
                  </a:schemeClr>
                </a:solidFill>
              </a:rPr>
              <a:t>Termino 14 de Mayo del 2020.</a:t>
            </a:r>
          </a:p>
          <a:p>
            <a:pPr algn="l">
              <a:lnSpc>
                <a:spcPct val="90000"/>
              </a:lnSpc>
            </a:pPr>
            <a:endParaRPr lang="es-MX" sz="3500" dirty="0" smtClean="0">
              <a:solidFill>
                <a:schemeClr val="tx1">
                  <a:alpha val="70000"/>
                </a:schemeClr>
              </a:solidFill>
            </a:endParaRPr>
          </a:p>
          <a:p>
            <a:pPr algn="l">
              <a:lnSpc>
                <a:spcPct val="90000"/>
              </a:lnSpc>
            </a:pPr>
            <a:endParaRPr lang="es-MX" sz="3500" dirty="0" smtClean="0">
              <a:solidFill>
                <a:schemeClr val="tx1">
                  <a:alpha val="70000"/>
                </a:schemeClr>
              </a:solidFill>
            </a:endParaRPr>
          </a:p>
          <a:p>
            <a:pPr algn="l">
              <a:lnSpc>
                <a:spcPct val="90000"/>
              </a:lnSpc>
            </a:pPr>
            <a:endParaRPr lang="es-MX" sz="500" dirty="0" smtClean="0">
              <a:solidFill>
                <a:schemeClr val="tx1">
                  <a:alpha val="70000"/>
                </a:schemeClr>
              </a:solidFill>
            </a:endParaRPr>
          </a:p>
          <a:p>
            <a:pPr algn="l">
              <a:lnSpc>
                <a:spcPct val="90000"/>
              </a:lnSpc>
            </a:pPr>
            <a:endParaRPr lang="es-MX" sz="500" dirty="0">
              <a:solidFill>
                <a:schemeClr val="tx1">
                  <a:alpha val="70000"/>
                </a:schemeClr>
              </a:solidFill>
            </a:endParaRPr>
          </a:p>
        </p:txBody>
      </p:sp>
    </p:spTree>
    <p:extLst>
      <p:ext uri="{BB962C8B-B14F-4D97-AF65-F5344CB8AC3E}">
        <p14:creationId xmlns:p14="http://schemas.microsoft.com/office/powerpoint/2010/main" val="37397195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2">
            <a:extLst>
              <a:ext uri="{FF2B5EF4-FFF2-40B4-BE49-F238E27FC236}">
                <a16:creationId xmlns:a16="http://schemas.microsoft.com/office/drawing/2014/main" xmlns="" id="{A3FC1C09-EB11-4708-8EFC-D04E8A0F8A9F}"/>
              </a:ext>
            </a:extLst>
          </p:cNvPr>
          <p:cNvPicPr>
            <a:picLocks noChangeAspect="1"/>
          </p:cNvPicPr>
          <p:nvPr/>
        </p:nvPicPr>
        <p:blipFill rotWithShape="1">
          <a:blip r:embed="rId2"/>
          <a:srcRect b="25369"/>
          <a:stretch/>
        </p:blipFill>
        <p:spPr>
          <a:xfrm>
            <a:off x="1306462" y="505570"/>
            <a:ext cx="6531076" cy="4363590"/>
          </a:xfrm>
          <a:prstGeom prst="rect">
            <a:avLst/>
          </a:prstGeom>
        </p:spPr>
      </p:pic>
      <p:sp>
        <p:nvSpPr>
          <p:cNvPr id="5" name="CuadroTexto 3">
            <a:extLst>
              <a:ext uri="{FF2B5EF4-FFF2-40B4-BE49-F238E27FC236}">
                <a16:creationId xmlns:a16="http://schemas.microsoft.com/office/drawing/2014/main" xmlns="" id="{454A598D-BCD1-4535-BCCF-A4A9ED5AAC8C}"/>
              </a:ext>
            </a:extLst>
          </p:cNvPr>
          <p:cNvSpPr txBox="1"/>
          <p:nvPr/>
        </p:nvSpPr>
        <p:spPr>
          <a:xfrm>
            <a:off x="1835696" y="4869160"/>
            <a:ext cx="5688632" cy="992579"/>
          </a:xfrm>
          <a:prstGeom prst="rect">
            <a:avLst/>
          </a:prstGeom>
          <a:noFill/>
        </p:spPr>
        <p:txBody>
          <a:bodyPr wrap="square" rtlCol="0">
            <a:spAutoFit/>
          </a:bodyPr>
          <a:lstStyle/>
          <a:p>
            <a:pPr algn="just"/>
            <a:r>
              <a:rPr lang="es-MX" sz="1200" dirty="0"/>
              <a:t>Crear un ambiente interactivo para que el alumno comprenda y analice a través de programas informáticos, problemas matemáticos y de dibujo, para estimular el aprendizaje académico en un proyecto interdisciplinario de impacto y trascendencia para su formación académica.</a:t>
            </a:r>
          </a:p>
          <a:p>
            <a:endParaRPr lang="es-MX" sz="1050" dirty="0"/>
          </a:p>
        </p:txBody>
      </p:sp>
    </p:spTree>
    <p:extLst>
      <p:ext uri="{BB962C8B-B14F-4D97-AF65-F5344CB8AC3E}">
        <p14:creationId xmlns:p14="http://schemas.microsoft.com/office/powerpoint/2010/main" val="1534202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6337666D-A3E7-4D28-806A-D1ADDEDB3C0F}"/>
              </a:ext>
            </a:extLst>
          </p:cNvPr>
          <p:cNvPicPr>
            <a:picLocks noChangeAspect="1"/>
          </p:cNvPicPr>
          <p:nvPr/>
        </p:nvPicPr>
        <p:blipFill>
          <a:blip r:embed="rId2"/>
          <a:stretch>
            <a:fillRect/>
          </a:stretch>
        </p:blipFill>
        <p:spPr>
          <a:xfrm>
            <a:off x="1315365" y="0"/>
            <a:ext cx="6513269" cy="6858000"/>
          </a:xfrm>
          <a:prstGeom prst="rect">
            <a:avLst/>
          </a:prstGeom>
        </p:spPr>
      </p:pic>
    </p:spTree>
    <p:extLst>
      <p:ext uri="{BB962C8B-B14F-4D97-AF65-F5344CB8AC3E}">
        <p14:creationId xmlns:p14="http://schemas.microsoft.com/office/powerpoint/2010/main" val="35662988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2">
            <a:extLst>
              <a:ext uri="{FF2B5EF4-FFF2-40B4-BE49-F238E27FC236}">
                <a16:creationId xmlns:a16="http://schemas.microsoft.com/office/drawing/2014/main" xmlns="" id="{66FD8297-5F53-4ACD-B3FF-8251F06BCACC}"/>
              </a:ext>
            </a:extLst>
          </p:cNvPr>
          <p:cNvPicPr>
            <a:picLocks noChangeAspect="1"/>
          </p:cNvPicPr>
          <p:nvPr/>
        </p:nvPicPr>
        <p:blipFill>
          <a:blip r:embed="rId2"/>
          <a:stretch>
            <a:fillRect/>
          </a:stretch>
        </p:blipFill>
        <p:spPr>
          <a:xfrm>
            <a:off x="1306462" y="1474640"/>
            <a:ext cx="6531076" cy="3908719"/>
          </a:xfrm>
          <a:prstGeom prst="rect">
            <a:avLst/>
          </a:prstGeom>
        </p:spPr>
      </p:pic>
    </p:spTree>
    <p:extLst>
      <p:ext uri="{BB962C8B-B14F-4D97-AF65-F5344CB8AC3E}">
        <p14:creationId xmlns:p14="http://schemas.microsoft.com/office/powerpoint/2010/main" val="21875388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3091677478"/>
              </p:ext>
            </p:extLst>
          </p:nvPr>
        </p:nvGraphicFramePr>
        <p:xfrm>
          <a:off x="395536" y="1268760"/>
          <a:ext cx="8216900" cy="3267075"/>
        </p:xfrm>
        <a:graphic>
          <a:graphicData uri="http://schemas.openxmlformats.org/drawingml/2006/table">
            <a:tbl>
              <a:tblPr/>
              <a:tblGrid>
                <a:gridCol w="762000"/>
                <a:gridCol w="762000"/>
                <a:gridCol w="762000"/>
                <a:gridCol w="762000"/>
                <a:gridCol w="762000"/>
                <a:gridCol w="762000"/>
                <a:gridCol w="1117600"/>
                <a:gridCol w="762000"/>
                <a:gridCol w="762000"/>
                <a:gridCol w="1003300"/>
              </a:tblGrid>
              <a:tr h="190500">
                <a:tc>
                  <a:txBody>
                    <a:bodyPr/>
                    <a:lstStyle/>
                    <a:p>
                      <a:pPr algn="l" fontAlgn="b"/>
                      <a:endParaRPr lang="es-MX" sz="9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200025">
                <a:tc gridSpan="5">
                  <a:txBody>
                    <a:bodyPr/>
                    <a:lstStyle/>
                    <a:p>
                      <a:pPr algn="l" fontAlgn="b"/>
                      <a:r>
                        <a:rPr lang="es-MX" sz="1200" b="1" i="0" u="none" strike="noStrike">
                          <a:solidFill>
                            <a:srgbClr val="000000"/>
                          </a:solidFill>
                          <a:effectLst/>
                          <a:latin typeface="Arial" panose="020B0604020202020204" pitchFamily="34" charset="0"/>
                        </a:rPr>
                        <a:t>UNIVERSIDAD LASALLISTA BENAVENTE</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90500">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90500">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90500">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gridSpan="4">
                  <a:txBody>
                    <a:bodyPr/>
                    <a:lstStyle/>
                    <a:p>
                      <a:pPr algn="ctr" fontAlgn="b"/>
                      <a:r>
                        <a:rPr lang="es-MX" sz="800" b="1" i="0" u="none" strike="noStrike">
                          <a:solidFill>
                            <a:srgbClr val="000000"/>
                          </a:solidFill>
                          <a:effectLst/>
                          <a:latin typeface="Arial" panose="020B0604020202020204" pitchFamily="34" charset="0"/>
                        </a:rPr>
                        <a:t>FORMATO PLANEACIÓN POR SESIÓN DEL PROYECTO</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r>
              <a:tr h="200025">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MX" sz="9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r>
              <a:tr h="190500">
                <a:tc gridSpan="2">
                  <a:txBody>
                    <a:bodyPr/>
                    <a:lstStyle/>
                    <a:p>
                      <a:pPr algn="l" fontAlgn="b"/>
                      <a:r>
                        <a:rPr lang="es-MX" sz="900" b="1" i="0" u="none" strike="noStrike">
                          <a:solidFill>
                            <a:srgbClr val="000000"/>
                          </a:solidFill>
                          <a:effectLst/>
                          <a:latin typeface="Arial" panose="020B0604020202020204" pitchFamily="34" charset="0"/>
                        </a:rPr>
                        <a:t>NOMBRE DEL PROYECTO</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gridSpan="8">
                  <a:txBody>
                    <a:bodyPr/>
                    <a:lstStyle/>
                    <a:p>
                      <a:pPr algn="l" fontAlgn="b"/>
                      <a:r>
                        <a:rPr lang="es-MX" sz="900" b="0" i="0" u="none" strike="noStrike">
                          <a:solidFill>
                            <a:srgbClr val="000000"/>
                          </a:solidFill>
                          <a:effectLst/>
                          <a:latin typeface="Arial" panose="020B0604020202020204" pitchFamily="34" charset="0"/>
                        </a:rPr>
                        <a:t>Representación gráfica de problemas matemáticos en la vida cotidiana a través de la tecnología.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gridSpan="2">
                  <a:txBody>
                    <a:bodyPr/>
                    <a:lstStyle/>
                    <a:p>
                      <a:pPr algn="l" fontAlgn="b"/>
                      <a:r>
                        <a:rPr lang="es-MX" sz="900" b="1" i="0" u="none" strike="noStrike">
                          <a:solidFill>
                            <a:srgbClr val="000000"/>
                          </a:solidFill>
                          <a:effectLst/>
                          <a:latin typeface="Arial" panose="020B0604020202020204" pitchFamily="34" charset="0"/>
                        </a:rPr>
                        <a:t>CICLO ESCOLAR</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gridSpan="8">
                  <a:txBody>
                    <a:bodyPr/>
                    <a:lstStyle/>
                    <a:p>
                      <a:pPr algn="l" fontAlgn="b"/>
                      <a:r>
                        <a:rPr lang="es-MX" sz="900" b="0" i="0" u="none" strike="noStrike">
                          <a:solidFill>
                            <a:srgbClr val="000000"/>
                          </a:solidFill>
                          <a:effectLst/>
                          <a:latin typeface="Arial" panose="020B0604020202020204" pitchFamily="34" charset="0"/>
                        </a:rPr>
                        <a:t>201 9- 2020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rowSpan="3" gridSpan="2">
                  <a:txBody>
                    <a:bodyPr/>
                    <a:lstStyle/>
                    <a:p>
                      <a:pPr algn="l" fontAlgn="ctr"/>
                      <a:r>
                        <a:rPr lang="es-MX" sz="900" b="1" i="0" u="none" strike="noStrike">
                          <a:solidFill>
                            <a:srgbClr val="000000"/>
                          </a:solidFill>
                          <a:effectLst/>
                          <a:latin typeface="Arial" panose="020B0604020202020204" pitchFamily="34" charset="0"/>
                        </a:rPr>
                        <a:t>INTEGRANTES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hMerge="1">
                  <a:txBody>
                    <a:bodyPr/>
                    <a:lstStyle/>
                    <a:p>
                      <a:endParaRPr lang="es-MX"/>
                    </a:p>
                  </a:txBody>
                  <a:tcPr/>
                </a:tc>
                <a:tc gridSpan="8">
                  <a:txBody>
                    <a:bodyPr/>
                    <a:lstStyle/>
                    <a:p>
                      <a:pPr algn="l" fontAlgn="b"/>
                      <a:r>
                        <a:rPr lang="es-MX" sz="900" b="0" i="0" u="none" strike="noStrike">
                          <a:solidFill>
                            <a:srgbClr val="000000"/>
                          </a:solidFill>
                          <a:effectLst/>
                          <a:latin typeface="Arial" panose="020B0604020202020204" pitchFamily="34" charset="0"/>
                        </a:rPr>
                        <a:t>Arq. Sandra Colina Ibarra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gridSpan="2" vMerge="1">
                  <a:txBody>
                    <a:bodyPr/>
                    <a:lstStyle/>
                    <a:p>
                      <a:endParaRPr lang="es-MX"/>
                    </a:p>
                  </a:txBody>
                  <a:tcPr/>
                </a:tc>
                <a:tc hMerge="1" vMerge="1">
                  <a:txBody>
                    <a:bodyPr/>
                    <a:lstStyle/>
                    <a:p>
                      <a:endParaRPr lang="es-MX"/>
                    </a:p>
                  </a:txBody>
                  <a:tcPr/>
                </a:tc>
                <a:tc gridSpan="8">
                  <a:txBody>
                    <a:bodyPr/>
                    <a:lstStyle/>
                    <a:p>
                      <a:pPr algn="l" fontAlgn="b"/>
                      <a:r>
                        <a:rPr lang="pt-BR" sz="900" b="0" i="0" u="none" strike="noStrike">
                          <a:solidFill>
                            <a:srgbClr val="000000"/>
                          </a:solidFill>
                          <a:effectLst/>
                          <a:latin typeface="Arial" panose="020B0604020202020204" pitchFamily="34" charset="0"/>
                        </a:rPr>
                        <a:t>Lic. Maria Natalia Navarrete Merino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gridSpan="2" vMerge="1">
                  <a:txBody>
                    <a:bodyPr/>
                    <a:lstStyle/>
                    <a:p>
                      <a:endParaRPr lang="es-MX"/>
                    </a:p>
                  </a:txBody>
                  <a:tcPr/>
                </a:tc>
                <a:tc hMerge="1" vMerge="1">
                  <a:txBody>
                    <a:bodyPr/>
                    <a:lstStyle/>
                    <a:p>
                      <a:endParaRPr lang="es-MX"/>
                    </a:p>
                  </a:txBody>
                  <a:tcPr/>
                </a:tc>
                <a:tc gridSpan="8">
                  <a:txBody>
                    <a:bodyPr/>
                    <a:lstStyle/>
                    <a:p>
                      <a:pPr algn="l" fontAlgn="b"/>
                      <a:r>
                        <a:rPr lang="es-MX" sz="900" b="0" i="0" u="none" strike="noStrike">
                          <a:solidFill>
                            <a:srgbClr val="000000"/>
                          </a:solidFill>
                          <a:effectLst/>
                          <a:latin typeface="Arial" panose="020B0604020202020204" pitchFamily="34" charset="0"/>
                        </a:rPr>
                        <a:t>Lic. Roberto Frías Vázquez</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rowSpan="3" gridSpan="2">
                  <a:txBody>
                    <a:bodyPr/>
                    <a:lstStyle/>
                    <a:p>
                      <a:pPr algn="l" fontAlgn="ctr"/>
                      <a:r>
                        <a:rPr lang="es-MX" sz="900" b="1" i="0" u="none" strike="noStrike">
                          <a:solidFill>
                            <a:srgbClr val="000000"/>
                          </a:solidFill>
                          <a:effectLst/>
                          <a:latin typeface="Arial" panose="020B0604020202020204" pitchFamily="34" charset="0"/>
                        </a:rPr>
                        <a:t>ASIGNATURAS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hMerge="1">
                  <a:txBody>
                    <a:bodyPr/>
                    <a:lstStyle/>
                    <a:p>
                      <a:endParaRPr lang="es-MX"/>
                    </a:p>
                  </a:txBody>
                  <a:tcPr/>
                </a:tc>
                <a:tc gridSpan="8">
                  <a:txBody>
                    <a:bodyPr/>
                    <a:lstStyle/>
                    <a:p>
                      <a:pPr algn="l" fontAlgn="b"/>
                      <a:r>
                        <a:rPr lang="es-MX" sz="900" b="0" i="0" u="none" strike="noStrike">
                          <a:solidFill>
                            <a:srgbClr val="000000"/>
                          </a:solidFill>
                          <a:effectLst/>
                          <a:latin typeface="Arial" panose="020B0604020202020204" pitchFamily="34" charset="0"/>
                        </a:rPr>
                        <a:t>Dibujo II</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gridSpan="2" vMerge="1">
                  <a:txBody>
                    <a:bodyPr/>
                    <a:lstStyle/>
                    <a:p>
                      <a:endParaRPr lang="es-MX"/>
                    </a:p>
                  </a:txBody>
                  <a:tcPr/>
                </a:tc>
                <a:tc hMerge="1" vMerge="1">
                  <a:txBody>
                    <a:bodyPr/>
                    <a:lstStyle/>
                    <a:p>
                      <a:endParaRPr lang="es-MX"/>
                    </a:p>
                  </a:txBody>
                  <a:tcPr/>
                </a:tc>
                <a:tc gridSpan="8">
                  <a:txBody>
                    <a:bodyPr/>
                    <a:lstStyle/>
                    <a:p>
                      <a:pPr algn="l" fontAlgn="b"/>
                      <a:r>
                        <a:rPr lang="es-MX" sz="900" b="0" i="0" u="none" strike="noStrike">
                          <a:solidFill>
                            <a:srgbClr val="000000"/>
                          </a:solidFill>
                          <a:effectLst/>
                          <a:latin typeface="Arial" panose="020B0604020202020204" pitchFamily="34" charset="0"/>
                        </a:rPr>
                        <a:t>Matemáticas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gridSpan="2" vMerge="1">
                  <a:txBody>
                    <a:bodyPr/>
                    <a:lstStyle/>
                    <a:p>
                      <a:endParaRPr lang="es-MX"/>
                    </a:p>
                  </a:txBody>
                  <a:tcPr/>
                </a:tc>
                <a:tc hMerge="1" vMerge="1">
                  <a:txBody>
                    <a:bodyPr/>
                    <a:lstStyle/>
                    <a:p>
                      <a:endParaRPr lang="es-MX"/>
                    </a:p>
                  </a:txBody>
                  <a:tcPr/>
                </a:tc>
                <a:tc gridSpan="8">
                  <a:txBody>
                    <a:bodyPr/>
                    <a:lstStyle/>
                    <a:p>
                      <a:pPr algn="l" fontAlgn="b"/>
                      <a:r>
                        <a:rPr lang="es-MX" sz="900" b="0" i="0" u="none" strike="noStrike">
                          <a:solidFill>
                            <a:srgbClr val="000000"/>
                          </a:solidFill>
                          <a:effectLst/>
                          <a:latin typeface="Arial" panose="020B0604020202020204" pitchFamily="34" charset="0"/>
                        </a:rPr>
                        <a:t>Informática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rowSpan="3" gridSpan="2">
                  <a:txBody>
                    <a:bodyPr/>
                    <a:lstStyle/>
                    <a:p>
                      <a:pPr algn="l" fontAlgn="ctr"/>
                      <a:r>
                        <a:rPr lang="es-MX" sz="900" b="1" i="0" u="none" strike="noStrike">
                          <a:solidFill>
                            <a:srgbClr val="000000"/>
                          </a:solidFill>
                          <a:effectLst/>
                          <a:latin typeface="Arial" panose="020B0604020202020204" pitchFamily="34" charset="0"/>
                        </a:rPr>
                        <a:t>PROYECTO</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es-MX"/>
                    </a:p>
                  </a:txBody>
                  <a:tcPr/>
                </a:tc>
                <a:tc gridSpan="8">
                  <a:txBody>
                    <a:bodyPr/>
                    <a:lstStyle/>
                    <a:p>
                      <a:pPr algn="l" fontAlgn="b"/>
                      <a:r>
                        <a:rPr lang="es-MX" sz="900" b="0" i="0" u="none" strike="noStrike">
                          <a:solidFill>
                            <a:srgbClr val="000000"/>
                          </a:solidFill>
                          <a:effectLst/>
                          <a:latin typeface="Arial" panose="020B0604020202020204" pitchFamily="34" charset="0"/>
                        </a:rPr>
                        <a:t>Elaboración de una maqueta (plano institucional ULSAB) utilizando cuerpos geométricos mediante el dibujo analítico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gridSpan="2" vMerge="1">
                  <a:txBody>
                    <a:bodyPr/>
                    <a:lstStyle/>
                    <a:p>
                      <a:endParaRPr lang="es-MX"/>
                    </a:p>
                  </a:txBody>
                  <a:tcPr/>
                </a:tc>
                <a:tc hMerge="1" vMerge="1">
                  <a:txBody>
                    <a:bodyPr/>
                    <a:lstStyle/>
                    <a:p>
                      <a:endParaRPr lang="es-MX"/>
                    </a:p>
                  </a:txBody>
                  <a:tcPr/>
                </a:tc>
                <a:tc gridSpan="8">
                  <a:txBody>
                    <a:bodyPr/>
                    <a:lstStyle/>
                    <a:p>
                      <a:pPr algn="l" fontAlgn="b"/>
                      <a:r>
                        <a:rPr lang="es-MX" sz="900" b="0" i="0" u="none" strike="noStrike">
                          <a:solidFill>
                            <a:srgbClr val="000000"/>
                          </a:solidFill>
                          <a:effectLst/>
                          <a:latin typeface="Arial" panose="020B060402020202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200025">
                <a:tc gridSpan="2" vMerge="1">
                  <a:txBody>
                    <a:bodyPr/>
                    <a:lstStyle/>
                    <a:p>
                      <a:endParaRPr lang="es-MX"/>
                    </a:p>
                  </a:txBody>
                  <a:tcPr/>
                </a:tc>
                <a:tc hMerge="1" vMerge="1">
                  <a:txBody>
                    <a:bodyPr/>
                    <a:lstStyle/>
                    <a:p>
                      <a:endParaRPr lang="es-MX"/>
                    </a:p>
                  </a:txBody>
                  <a:tcPr/>
                </a:tc>
                <a:tc gridSpan="8">
                  <a:txBody>
                    <a:bodyPr/>
                    <a:lstStyle/>
                    <a:p>
                      <a:pPr algn="l" fontAlgn="b"/>
                      <a:r>
                        <a:rPr lang="es-MX" sz="900" b="0" i="0" u="none" strike="noStrike" dirty="0">
                          <a:solidFill>
                            <a:srgbClr val="000000"/>
                          </a:solidFill>
                          <a:effectLst/>
                          <a:latin typeface="Arial" panose="020B060402020202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bl>
          </a:graphicData>
        </a:graphic>
      </p:graphicFrame>
    </p:spTree>
    <p:extLst>
      <p:ext uri="{BB962C8B-B14F-4D97-AF65-F5344CB8AC3E}">
        <p14:creationId xmlns:p14="http://schemas.microsoft.com/office/powerpoint/2010/main" val="36414141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nvPr>
        </p:nvGraphicFramePr>
        <p:xfrm>
          <a:off x="683568" y="260648"/>
          <a:ext cx="7416821" cy="6408724"/>
        </p:xfrm>
        <a:graphic>
          <a:graphicData uri="http://schemas.openxmlformats.org/drawingml/2006/table">
            <a:tbl>
              <a:tblPr/>
              <a:tblGrid>
                <a:gridCol w="687804"/>
                <a:gridCol w="687804"/>
                <a:gridCol w="687804"/>
                <a:gridCol w="687804"/>
                <a:gridCol w="687804"/>
                <a:gridCol w="687804"/>
                <a:gridCol w="1008779"/>
                <a:gridCol w="687804"/>
                <a:gridCol w="687804"/>
                <a:gridCol w="905610"/>
              </a:tblGrid>
              <a:tr h="159401">
                <a:tc>
                  <a:txBody>
                    <a:bodyPr/>
                    <a:lstStyle/>
                    <a:p>
                      <a:pPr algn="l" fontAlgn="b"/>
                      <a:endParaRPr lang="es-MX" sz="7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r>
              <a:tr h="159401">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rowSpan="6" gridSpan="2">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rowSpan="6" hMerge="1">
                  <a:txBody>
                    <a:bodyPr/>
                    <a:lstStyle/>
                    <a:p>
                      <a:endParaRPr lang="es-MX"/>
                    </a:p>
                  </a:txBody>
                  <a:tcPr/>
                </a:tc>
              </a:tr>
              <a:tr h="159401">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gridSpan="2" vMerge="1">
                  <a:txBody>
                    <a:bodyPr/>
                    <a:lstStyle/>
                    <a:p>
                      <a:endParaRPr lang="es-MX"/>
                    </a:p>
                  </a:txBody>
                  <a:tcPr/>
                </a:tc>
                <a:tc hMerge="1" vMerge="1">
                  <a:txBody>
                    <a:bodyPr/>
                    <a:lstStyle/>
                    <a:p>
                      <a:endParaRPr lang="es-MX"/>
                    </a:p>
                  </a:txBody>
                  <a:tcPr/>
                </a:tc>
              </a:tr>
              <a:tr h="159401">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gridSpan="2" vMerge="1">
                  <a:txBody>
                    <a:bodyPr/>
                    <a:lstStyle/>
                    <a:p>
                      <a:endParaRPr lang="es-MX"/>
                    </a:p>
                  </a:txBody>
                  <a:tcPr/>
                </a:tc>
                <a:tc hMerge="1" vMerge="1">
                  <a:txBody>
                    <a:bodyPr/>
                    <a:lstStyle/>
                    <a:p>
                      <a:endParaRPr lang="es-MX"/>
                    </a:p>
                  </a:txBody>
                  <a:tcPr/>
                </a:tc>
              </a:tr>
              <a:tr h="159401">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gridSpan="2" vMerge="1">
                  <a:txBody>
                    <a:bodyPr/>
                    <a:lstStyle/>
                    <a:p>
                      <a:endParaRPr lang="es-MX"/>
                    </a:p>
                  </a:txBody>
                  <a:tcPr/>
                </a:tc>
                <a:tc hMerge="1" vMerge="1">
                  <a:txBody>
                    <a:bodyPr/>
                    <a:lstStyle/>
                    <a:p>
                      <a:endParaRPr lang="es-MX"/>
                    </a:p>
                  </a:txBody>
                  <a:tcPr/>
                </a:tc>
              </a:tr>
              <a:tr h="159401">
                <a:tc gridSpan="3">
                  <a:txBody>
                    <a:bodyPr/>
                    <a:lstStyle/>
                    <a:p>
                      <a:pPr algn="ctr" fontAlgn="b"/>
                      <a:r>
                        <a:rPr lang="es-MX" sz="600" b="1" i="0" u="none" strike="noStrike">
                          <a:solidFill>
                            <a:srgbClr val="000000"/>
                          </a:solidFill>
                          <a:effectLst/>
                          <a:latin typeface="Arial" panose="020B0604020202020204" pitchFamily="34" charset="0"/>
                        </a:rPr>
                        <a:t>PLANEACIÓN POR QUINCENA</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gridSpan="2" vMerge="1">
                  <a:txBody>
                    <a:bodyPr/>
                    <a:lstStyle/>
                    <a:p>
                      <a:endParaRPr lang="es-MX"/>
                    </a:p>
                  </a:txBody>
                  <a:tcPr/>
                </a:tc>
                <a:tc hMerge="1" vMerge="1">
                  <a:txBody>
                    <a:bodyPr/>
                    <a:lstStyle/>
                    <a:p>
                      <a:endParaRPr lang="es-MX"/>
                    </a:p>
                  </a:txBody>
                  <a:tcPr/>
                </a:tc>
              </a:tr>
              <a:tr h="167372">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gridSpan="2" vMerge="1">
                  <a:txBody>
                    <a:bodyPr/>
                    <a:lstStyle/>
                    <a:p>
                      <a:endParaRPr lang="es-MX"/>
                    </a:p>
                  </a:txBody>
                  <a:tcPr/>
                </a:tc>
                <a:tc hMerge="1" vMerge="1">
                  <a:txBody>
                    <a:bodyPr/>
                    <a:lstStyle/>
                    <a:p>
                      <a:endParaRPr lang="es-MX"/>
                    </a:p>
                  </a:txBody>
                  <a:tcPr/>
                </a:tc>
              </a:tr>
              <a:tr h="175340">
                <a:tc gridSpan="2">
                  <a:txBody>
                    <a:bodyPr/>
                    <a:lstStyle/>
                    <a:p>
                      <a:pPr algn="ctr" fontAlgn="b"/>
                      <a:r>
                        <a:rPr lang="es-MX" sz="600" b="1" i="0" u="none" strike="noStrike">
                          <a:solidFill>
                            <a:srgbClr val="000000"/>
                          </a:solidFill>
                          <a:effectLst/>
                          <a:latin typeface="Arial" panose="020B0604020202020204" pitchFamily="34" charset="0"/>
                        </a:rPr>
                        <a:t>Unidad/Tema</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gridSpan="6">
                  <a:txBody>
                    <a:bodyPr/>
                    <a:lstStyle/>
                    <a:p>
                      <a:pPr algn="ctr" fontAlgn="b"/>
                      <a:r>
                        <a:rPr lang="es-MX" sz="600" b="1" i="0" u="none" strike="noStrike">
                          <a:solidFill>
                            <a:srgbClr val="000000"/>
                          </a:solidFill>
                          <a:effectLst/>
                          <a:latin typeface="Arial" panose="020B0604020202020204" pitchFamily="34" charset="0"/>
                        </a:rPr>
                        <a:t>ACTIVIDADES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b"/>
                      <a:r>
                        <a:rPr lang="es-MX" sz="600" b="1" i="0" u="none" strike="noStrike">
                          <a:solidFill>
                            <a:srgbClr val="000000"/>
                          </a:solidFill>
                          <a:effectLst/>
                          <a:latin typeface="Arial" panose="020B0604020202020204" pitchFamily="34" charset="0"/>
                        </a:rPr>
                        <a:t>Número</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FBFBF"/>
                    </a:solidFill>
                  </a:tcPr>
                </a:tc>
                <a:tc>
                  <a:txBody>
                    <a:bodyPr/>
                    <a:lstStyle/>
                    <a:p>
                      <a:pPr algn="ctr" fontAlgn="b"/>
                      <a:r>
                        <a:rPr lang="es-MX" sz="600" b="1" i="0" u="none" strike="noStrike">
                          <a:solidFill>
                            <a:srgbClr val="000000"/>
                          </a:solidFill>
                          <a:effectLst/>
                          <a:latin typeface="Arial" panose="020B0604020202020204" pitchFamily="34" charset="0"/>
                        </a:rPr>
                        <a:t>I</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67372">
                <a:tc gridSpan="2">
                  <a:txBody>
                    <a:bodyPr/>
                    <a:lstStyle/>
                    <a:p>
                      <a:pPr algn="ctr" fontAlgn="b"/>
                      <a:r>
                        <a:rPr lang="es-MX" sz="6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gridSpan="4">
                  <a:txBody>
                    <a:bodyPr/>
                    <a:lstStyle/>
                    <a:p>
                      <a:pPr algn="ctr" fontAlgn="b"/>
                      <a:r>
                        <a:rPr lang="es-MX" sz="600" b="0" i="0" u="none" strike="noStrike">
                          <a:solidFill>
                            <a:srgbClr val="000000"/>
                          </a:solidFill>
                          <a:effectLst/>
                          <a:latin typeface="Arial" panose="020B0604020202020204" pitchFamily="34" charset="0"/>
                        </a:rPr>
                        <a:t>Contenidos temáticos interdisciplinarios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2">
                  <a:txBody>
                    <a:bodyPr/>
                    <a:lstStyle/>
                    <a:p>
                      <a:pPr algn="ctr" fontAlgn="ctr"/>
                      <a:r>
                        <a:rPr lang="es-MX" sz="600" b="0" i="0" u="none" strike="noStrike">
                          <a:solidFill>
                            <a:srgbClr val="000000"/>
                          </a:solidFill>
                          <a:effectLst/>
                          <a:latin typeface="Arial" panose="020B0604020202020204" pitchFamily="34" charset="0"/>
                        </a:rPr>
                        <a:t>Evidencias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gridSpan="2">
                  <a:txBody>
                    <a:bodyPr/>
                    <a:lstStyle/>
                    <a:p>
                      <a:pPr algn="ctr" fontAlgn="ctr"/>
                      <a:r>
                        <a:rPr lang="es-MX" sz="600" b="0" i="0" u="none" strike="noStrike">
                          <a:solidFill>
                            <a:srgbClr val="000000"/>
                          </a:solidFill>
                          <a:effectLst/>
                          <a:latin typeface="Arial" panose="020B0604020202020204" pitchFamily="34" charset="0"/>
                        </a:rPr>
                        <a:t>Actividades de enseñanza-aprendizaje</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hMerge="1">
                  <a:txBody>
                    <a:bodyPr/>
                    <a:lstStyle/>
                    <a:p>
                      <a:endParaRPr lang="es-MX"/>
                    </a:p>
                  </a:txBody>
                  <a:tcPr/>
                </a:tc>
                <a:tc rowSpan="2">
                  <a:txBody>
                    <a:bodyPr/>
                    <a:lstStyle/>
                    <a:p>
                      <a:pPr algn="ctr" fontAlgn="ctr"/>
                      <a:r>
                        <a:rPr lang="es-MX" sz="600" b="0" i="0" u="none" strike="noStrike">
                          <a:solidFill>
                            <a:srgbClr val="000000"/>
                          </a:solidFill>
                          <a:effectLst/>
                          <a:latin typeface="Arial" panose="020B0604020202020204" pitchFamily="34" charset="0"/>
                        </a:rPr>
                        <a:t>Evaluaciones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67372">
                <a:tc gridSpan="2">
                  <a:txBody>
                    <a:bodyPr/>
                    <a:lstStyle/>
                    <a:p>
                      <a:pPr algn="ctr" fontAlgn="b"/>
                      <a:r>
                        <a:rPr lang="es-MX" sz="600" b="0" i="0" u="none" strike="noStrike">
                          <a:solidFill>
                            <a:srgbClr val="000000"/>
                          </a:solidFill>
                          <a:effectLst/>
                          <a:latin typeface="Arial" panose="020B0604020202020204" pitchFamily="34" charset="0"/>
                        </a:rPr>
                        <a:t>Objetivo (s)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gridSpan="4">
                  <a:txBody>
                    <a:bodyPr/>
                    <a:lstStyle/>
                    <a:p>
                      <a:pPr algn="ctr" fontAlgn="b"/>
                      <a:r>
                        <a:rPr lang="es-MX" sz="600" b="0" i="0" u="none" strike="noStrike">
                          <a:solidFill>
                            <a:srgbClr val="000000"/>
                          </a:solidFill>
                          <a:effectLst/>
                          <a:latin typeface="Arial" panose="020B0604020202020204" pitchFamily="34" charset="0"/>
                        </a:rPr>
                        <a:t>Descripción de actividad</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7372">
                <a:tc rowSpan="4" gridSpan="2">
                  <a:txBody>
                    <a:bodyPr/>
                    <a:lstStyle/>
                    <a:p>
                      <a:pPr algn="just" fontAlgn="t"/>
                      <a:r>
                        <a:rPr lang="es-MX" sz="600" b="0" i="0" u="none" strike="noStrike">
                          <a:solidFill>
                            <a:srgbClr val="000000"/>
                          </a:solidFill>
                          <a:effectLst/>
                          <a:latin typeface="Arial" panose="020B0604020202020204" pitchFamily="34" charset="0"/>
                        </a:rPr>
                        <a:t>El alumno desarrollará habilidades de razonamiento lógico al cuantificar fenómenos o eventos a través de modelos gráficos y aritméticos que involucren la resolución de operaciones con números enteros usando procedimientos diversos y aplicando las propiedades pertinentes.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4" h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Historia del pensamiento humano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19">
                  <a:txBody>
                    <a:bodyPr/>
                    <a:lstStyle/>
                    <a:p>
                      <a:pPr algn="just" fontAlgn="t"/>
                      <a:r>
                        <a:rPr lang="es-MX" sz="600" b="0" i="0" u="none" strike="noStrike">
                          <a:solidFill>
                            <a:srgbClr val="000000"/>
                          </a:solidFill>
                          <a:effectLst/>
                          <a:latin typeface="Arial" panose="020B0604020202020204" pitchFamily="34" charset="0"/>
                        </a:rPr>
                        <a:t>Elaboración de una maqueta (plano institucional).       Se llevará a cabo la elaboración de gráficos para analizar propiedades de la división (propiedad distributiva) y analisis de operaciones fundamentales.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3" gridSpan="2">
                  <a:txBody>
                    <a:bodyPr/>
                    <a:lstStyle/>
                    <a:p>
                      <a:pPr algn="just" fontAlgn="t"/>
                      <a:r>
                        <a:rPr lang="es-MX" sz="600" b="0" i="0" u="none" strike="noStrike">
                          <a:solidFill>
                            <a:srgbClr val="000000"/>
                          </a:solidFill>
                          <a:effectLst/>
                          <a:latin typeface="Arial" panose="020B0604020202020204" pitchFamily="34" charset="0"/>
                        </a:rPr>
                        <a:t>Dinámica de integración grupal  Realización del plano por  parte de cada alumno   Analizar cada uno de ellos   Selección del plano representativo de las ideas iniciales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3" hMerge="1">
                  <a:txBody>
                    <a:bodyPr/>
                    <a:lstStyle/>
                    <a:p>
                      <a:endParaRPr lang="es-MX"/>
                    </a:p>
                  </a:txBody>
                  <a:tcPr/>
                </a:tc>
                <a:tc rowSpan="19">
                  <a:txBody>
                    <a:bodyPr/>
                    <a:lstStyle/>
                    <a:p>
                      <a:pPr algn="just" fontAlgn="t"/>
                      <a:r>
                        <a:rPr lang="es-MX" sz="600" b="0" i="0" u="none" strike="noStrike">
                          <a:solidFill>
                            <a:srgbClr val="000000"/>
                          </a:solidFill>
                          <a:effectLst/>
                          <a:latin typeface="Arial" panose="020B0604020202020204" pitchFamily="34" charset="0"/>
                        </a:rPr>
                        <a:t>Trabajo de los alumnos en lo individual tanto en la asignatura de dibujo como en matemáticas.    Dinámica de los equipos.    Comunicación entre los equipos.    Valores aptitudinales entre los alumnos.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r>
              <a:tr h="728463">
                <a:tc gridSpan="2" vMerge="1">
                  <a:txBody>
                    <a:bodyPr/>
                    <a:lstStyle/>
                    <a:p>
                      <a:endParaRPr lang="es-MX"/>
                    </a:p>
                  </a:txBody>
                  <a:tcPr/>
                </a:tc>
                <a:tc hMerge="1" vMerge="1">
                  <a:txBody>
                    <a:bodyPr/>
                    <a:lstStyle/>
                    <a:p>
                      <a:endParaRPr lang="es-MX"/>
                    </a:p>
                  </a:txBody>
                  <a:tcPr/>
                </a:tc>
                <a:tc gridSpan="4">
                  <a:txBody>
                    <a:bodyPr/>
                    <a:lstStyle/>
                    <a:p>
                      <a:pPr algn="just" fontAlgn="t"/>
                      <a:r>
                        <a:rPr lang="es-MX" sz="600" b="0" i="0" u="none" strike="noStrike" dirty="0">
                          <a:solidFill>
                            <a:srgbClr val="000000"/>
                          </a:solidFill>
                          <a:effectLst/>
                          <a:latin typeface="Arial" panose="020B0604020202020204" pitchFamily="34" charset="0"/>
                        </a:rPr>
                        <a:t>Expresión individual, social y cultural del entorno; utilizando dibujos en los cuales los alumnos plasmen sus puntos de vista sobre su entorno y posteriormente juntar sus ideas y llegar a una conclusión, ya que cada individuo visualiza de forma diferente el medio que lo rodea.</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9401">
                <a:tc gridSpan="2" vMerge="1">
                  <a:txBody>
                    <a:bodyPr/>
                    <a:lstStyle/>
                    <a:p>
                      <a:endParaRPr lang="es-MX"/>
                    </a:p>
                  </a:txBody>
                  <a:tcPr/>
                </a:tc>
                <a:tc hMerge="1" v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Naturales y Enteros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523102">
                <a:tc gridSpan="2" vMerge="1">
                  <a:txBody>
                    <a:bodyPr/>
                    <a:lstStyle/>
                    <a:p>
                      <a:endParaRPr lang="es-MX"/>
                    </a:p>
                  </a:txBody>
                  <a:tcPr/>
                </a:tc>
                <a:tc hMerge="1" vMerge="1">
                  <a:txBody>
                    <a:bodyPr/>
                    <a:lstStyle/>
                    <a:p>
                      <a:endParaRPr lang="es-MX"/>
                    </a:p>
                  </a:txBody>
                  <a:tcPr/>
                </a:tc>
                <a:tc rowSpan="2" gridSpan="4">
                  <a:txBody>
                    <a:bodyPr/>
                    <a:lstStyle/>
                    <a:p>
                      <a:pPr algn="just" fontAlgn="t"/>
                      <a:r>
                        <a:rPr lang="es-MX" sz="600" b="0" i="0" u="none" strike="noStrike">
                          <a:solidFill>
                            <a:srgbClr val="000000"/>
                          </a:solidFill>
                          <a:effectLst/>
                          <a:latin typeface="Arial" panose="020B0604020202020204" pitchFamily="34" charset="0"/>
                        </a:rPr>
                        <a:t>Conjunto de elementos naturales,  se representarán en la recta numérica señalándose la propiedad de orden. Se establecerán las propiedades: conmutativa y asociativa, en operaciones de adición y multiplicación. Se abordará la propiedad distributiva para la adición y la multiplicación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vMerge="1">
                  <a:txBody>
                    <a:bodyPr/>
                    <a:lstStyle/>
                    <a:p>
                      <a:endParaRPr lang="es-MX"/>
                    </a:p>
                  </a:txBody>
                  <a:tcPr/>
                </a:tc>
                <a:tc rowSpan="16" gridSpan="2">
                  <a:txBody>
                    <a:bodyPr/>
                    <a:lstStyle/>
                    <a:p>
                      <a:pPr algn="just" fontAlgn="t"/>
                      <a:r>
                        <a:rPr lang="es-MX" sz="600" b="0" i="0" u="none" strike="noStrike">
                          <a:solidFill>
                            <a:srgbClr val="000000"/>
                          </a:solidFill>
                          <a:effectLst/>
                          <a:latin typeface="Arial" panose="020B0604020202020204" pitchFamily="34" charset="0"/>
                        </a:rPr>
                        <a:t>Se definirá con el grupo las características y propiedades de los números reales. Localizará números naturales en la recta numérica. Planteará y resolverá problemas significativos de su entorno en los que aplique las propiedades de los números naturales y enteros.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16" hMerge="1">
                  <a:txBody>
                    <a:bodyPr/>
                    <a:lstStyle/>
                    <a:p>
                      <a:endParaRPr lang="es-MX"/>
                    </a:p>
                  </a:txBody>
                  <a:tcPr/>
                </a:tc>
                <a:tc vMerge="1">
                  <a:txBody>
                    <a:bodyPr/>
                    <a:lstStyle/>
                    <a:p>
                      <a:endParaRPr lang="es-MX"/>
                    </a:p>
                  </a:txBody>
                  <a:tcPr/>
                </a:tc>
              </a:tr>
              <a:tr h="212002">
                <a:tc rowSpan="10" gridSpan="2">
                  <a:txBody>
                    <a:bodyPr/>
                    <a:lstStyle/>
                    <a:p>
                      <a:pPr algn="l" fontAlgn="ctr"/>
                      <a:r>
                        <a:rPr lang="es-MX" sz="600" b="0" i="0" u="none" strike="noStrike">
                          <a:solidFill>
                            <a:srgbClr val="FF0000"/>
                          </a:solidFill>
                          <a:effectLst/>
                          <a:latin typeface="Arial" panose="020B0604020202020204" pitchFamily="34" charset="0"/>
                        </a:rPr>
                        <a:t> </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10" hMerge="1">
                  <a:txBody>
                    <a:bodyPr/>
                    <a:lstStyle/>
                    <a:p>
                      <a:endParaRPr lang="es-MX"/>
                    </a:p>
                  </a:txBody>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7372">
                <a:tc gridSpan="2" vMerge="1">
                  <a:txBody>
                    <a:bodyPr/>
                    <a:lstStyle/>
                    <a:p>
                      <a:endParaRPr lang="es-MX"/>
                    </a:p>
                  </a:txBody>
                  <a:tcPr/>
                </a:tc>
                <a:tc hMerge="1" v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Características gráficas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9401">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Representación figurativa y abstracta.</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9401">
                <a:tc gridSpan="2" vMerge="1">
                  <a:txBody>
                    <a:bodyPr/>
                    <a:lstStyle/>
                    <a:p>
                      <a:endParaRPr lang="es-MX"/>
                    </a:p>
                  </a:txBody>
                  <a:tcPr/>
                </a:tc>
                <a:tc hMerge="1" vMerge="1">
                  <a:txBody>
                    <a:bodyPr/>
                    <a:lstStyle/>
                    <a:p>
                      <a:endParaRPr lang="es-MX"/>
                    </a:p>
                  </a:txBody>
                  <a:tcPr/>
                </a:tc>
                <a:tc gridSpan="4">
                  <a:txBody>
                    <a:bodyPr/>
                    <a:lstStyle/>
                    <a:p>
                      <a:pPr algn="ctr" fontAlgn="t"/>
                      <a:r>
                        <a:rPr lang="es-MX" sz="6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9401">
                <a:tc gridSpan="2" vMerge="1">
                  <a:txBody>
                    <a:bodyPr/>
                    <a:lstStyle/>
                    <a:p>
                      <a:endParaRPr lang="es-MX"/>
                    </a:p>
                  </a:txBody>
                  <a:tcPr/>
                </a:tc>
                <a:tc hMerge="1" vMerge="1">
                  <a:txBody>
                    <a:bodyPr/>
                    <a:lstStyle/>
                    <a:p>
                      <a:endParaRPr lang="es-MX"/>
                    </a:p>
                  </a:txBody>
                  <a:tcPr/>
                </a:tc>
                <a:tc gridSpan="2">
                  <a:txBody>
                    <a:bodyPr/>
                    <a:lstStyle/>
                    <a:p>
                      <a:pPr algn="l" fontAlgn="t"/>
                      <a:r>
                        <a:rPr lang="es-MX" sz="600" b="1" i="0" u="none" strike="noStrike">
                          <a:solidFill>
                            <a:srgbClr val="000000"/>
                          </a:solidFill>
                          <a:effectLst/>
                          <a:latin typeface="Arial" panose="020B0604020202020204" pitchFamily="34" charset="0"/>
                        </a:rPr>
                        <a:t>Racionales e irracionales</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hMerge="1">
                  <a:txBody>
                    <a:bodyPr/>
                    <a:lstStyle/>
                    <a:p>
                      <a:endParaRPr lang="es-MX"/>
                    </a:p>
                  </a:txBody>
                  <a:tcPr/>
                </a:tc>
                <a:tc>
                  <a:txBody>
                    <a:bodyPr/>
                    <a:lstStyle/>
                    <a:p>
                      <a:pPr algn="l" fontAlgn="t"/>
                      <a:endParaRPr lang="es-MX" sz="600" b="1" i="0" u="none" strike="noStrike">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t"/>
                      <a:r>
                        <a:rPr lang="es-MX" sz="600" b="1" i="0" u="none" strike="noStrike">
                          <a:solidFill>
                            <a:srgbClr val="000000"/>
                          </a:solidFill>
                          <a:effectLst/>
                          <a:latin typeface="Arial" panose="020B0604020202020204" pitchFamily="34" charset="0"/>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9401">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Propiedades de orden, conmutativa, asociativa, existen-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9401">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cia del neutro y de los inversos en las operaciones de</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42821">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adición y multiplicación. Razones y proporciones con sus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9401">
                <a:tc gridSpan="2" vMerge="1">
                  <a:txBody>
                    <a:bodyPr/>
                    <a:lstStyle/>
                    <a:p>
                      <a:endParaRPr lang="es-MX"/>
                    </a:p>
                  </a:txBody>
                  <a:tcPr/>
                </a:tc>
                <a:tc hMerge="1" vMerge="1">
                  <a:txBody>
                    <a:bodyPr/>
                    <a:lstStyle/>
                    <a:p>
                      <a:endParaRPr lang="es-MX"/>
                    </a:p>
                  </a:txBody>
                  <a:tcPr/>
                </a:tc>
                <a:tc>
                  <a:txBody>
                    <a:bodyPr/>
                    <a:lstStyle/>
                    <a:p>
                      <a:pPr algn="l" fontAlgn="t"/>
                      <a:r>
                        <a:rPr lang="es-MX" sz="600" b="0" i="0" u="none" strike="noStrike">
                          <a:solidFill>
                            <a:srgbClr val="000000"/>
                          </a:solidFill>
                          <a:effectLst/>
                          <a:latin typeface="Arial" panose="020B0604020202020204" pitchFamily="34" charset="0"/>
                        </a:rPr>
                        <a:t>propiedades.</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MX" sz="600" b="0" i="0" u="none" strike="noStrike">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t"/>
                      <a:endParaRPr lang="es-MX" sz="600" b="0" i="0" u="none" strike="noStrike">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7372">
                <a:tc gridSpan="2" vMerge="1">
                  <a:txBody>
                    <a:bodyPr/>
                    <a:lstStyle/>
                    <a:p>
                      <a:endParaRPr lang="es-MX"/>
                    </a:p>
                  </a:txBody>
                  <a:tcPr/>
                </a:tc>
                <a:tc hMerge="1" vMerge="1">
                  <a:txBody>
                    <a:bodyPr/>
                    <a:lstStyle/>
                    <a:p>
                      <a:endParaRPr lang="es-MX"/>
                    </a:p>
                  </a:txBody>
                  <a:tcPr/>
                </a:tc>
                <a:tc>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tcPr>
                </a:tc>
                <a:tc>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a:noFill/>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7372">
                <a:tc rowSpan="9" gridSpan="2">
                  <a:txBody>
                    <a:bodyPr/>
                    <a:lstStyle/>
                    <a:p>
                      <a:pPr algn="ctr" fontAlgn="t"/>
                      <a:r>
                        <a:rPr lang="es-MX" sz="600" b="0" i="0" u="none" strike="noStrike">
                          <a:solidFill>
                            <a:srgbClr val="FF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9" h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Gráficas del dibujo en la representación figurativa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9401">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Formas cerradas y abiertas, luz, sombra, claro obscuro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9401">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perspectiva, composición, equilibrio y ritmo.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9401">
                <a:tc gridSpan="2" vMerge="1">
                  <a:txBody>
                    <a:bodyPr/>
                    <a:lstStyle/>
                    <a:p>
                      <a:endParaRPr lang="es-MX"/>
                    </a:p>
                  </a:txBody>
                  <a:tcPr/>
                </a:tc>
                <a:tc hMerge="1" vMerge="1">
                  <a:txBody>
                    <a:bodyPr/>
                    <a:lstStyle/>
                    <a:p>
                      <a:endParaRPr lang="es-MX"/>
                    </a:p>
                  </a:txBody>
                  <a:tcPr/>
                </a:tc>
                <a:tc gridSpan="4">
                  <a:txBody>
                    <a:bodyPr/>
                    <a:lstStyle/>
                    <a:p>
                      <a:pPr algn="ctr" fontAlgn="t"/>
                      <a:r>
                        <a:rPr lang="es-MX" sz="6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9401">
                <a:tc gridSpan="2" vMerge="1">
                  <a:txBody>
                    <a:bodyPr/>
                    <a:lstStyle/>
                    <a:p>
                      <a:endParaRPr lang="es-MX"/>
                    </a:p>
                  </a:txBody>
                  <a:tcPr/>
                </a:tc>
                <a:tc hMerge="1" v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Reales, Imaginarios, Complejos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9401">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Representación gráfica de propiedades de operaciones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4">
                  <a:txBody>
                    <a:bodyPr/>
                    <a:lstStyle/>
                    <a:p>
                      <a:pPr algn="ctr" fontAlgn="b"/>
                      <a:r>
                        <a:rPr lang="es-MX" sz="6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4" gridSpan="2">
                  <a:txBody>
                    <a:bodyPr/>
                    <a:lstStyle/>
                    <a:p>
                      <a:pPr algn="ctr" fontAlgn="b"/>
                      <a:r>
                        <a:rPr lang="es-MX" sz="6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4" hMerge="1">
                  <a:txBody>
                    <a:bodyPr/>
                    <a:lstStyle/>
                    <a:p>
                      <a:endParaRPr lang="es-MX"/>
                    </a:p>
                  </a:txBody>
                  <a:tcPr/>
                </a:tc>
                <a:tc rowSpan="4">
                  <a:txBody>
                    <a:bodyPr/>
                    <a:lstStyle/>
                    <a:p>
                      <a:pPr algn="ctr" fontAlgn="b"/>
                      <a:r>
                        <a:rPr lang="es-MX" sz="6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r>
              <a:tr h="159401">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de adición, multiplicación y de orden.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9401">
                <a:tc gridSpan="2" vMerge="1">
                  <a:txBody>
                    <a:bodyPr/>
                    <a:lstStyle/>
                    <a:p>
                      <a:endParaRPr lang="es-MX"/>
                    </a:p>
                  </a:txBody>
                  <a:tcPr/>
                </a:tc>
                <a:tc hMerge="1" vMerge="1">
                  <a:txBody>
                    <a:bodyPr/>
                    <a:lstStyle/>
                    <a:p>
                      <a:endParaRPr lang="es-MX"/>
                    </a:p>
                  </a:txBody>
                  <a:tcPr/>
                </a:tc>
                <a:tc gridSpan="4">
                  <a:txBody>
                    <a:bodyPr/>
                    <a:lstStyle/>
                    <a:p>
                      <a:pPr algn="ctr" fontAlgn="b"/>
                      <a:r>
                        <a:rPr lang="es-MX" sz="700" b="0" i="0" u="none" strike="noStrike">
                          <a:solidFill>
                            <a:srgbClr val="000000"/>
                          </a:solidFill>
                          <a:effectLst/>
                          <a:latin typeface="Calibri" panose="020F050202020403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7372">
                <a:tc gridSpan="2" vMerge="1">
                  <a:txBody>
                    <a:bodyPr/>
                    <a:lstStyle/>
                    <a:p>
                      <a:endParaRPr lang="es-MX"/>
                    </a:p>
                  </a:txBody>
                  <a:tcPr/>
                </a:tc>
                <a:tc hMerge="1" vMerge="1">
                  <a:txBody>
                    <a:bodyPr/>
                    <a:lstStyle/>
                    <a:p>
                      <a:endParaRPr lang="es-MX"/>
                    </a:p>
                  </a:txBody>
                  <a:tcPr/>
                </a:tc>
                <a:tc gridSpan="4">
                  <a:txBody>
                    <a:bodyPr/>
                    <a:lstStyle/>
                    <a:p>
                      <a:pPr algn="ctr" fontAlgn="b"/>
                      <a:r>
                        <a:rPr lang="es-MX" sz="700" b="0" i="0" u="none" strike="noStrike" dirty="0">
                          <a:solidFill>
                            <a:srgbClr val="000000"/>
                          </a:solidFill>
                          <a:effectLst/>
                          <a:latin typeface="Calibri" panose="020F0502020204030204" pitchFamily="34" charset="0"/>
                        </a:rPr>
                        <a:t>12 al 30 de agosto de 2019</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bl>
          </a:graphicData>
        </a:graphic>
      </p:graphicFrame>
      <p:pic>
        <p:nvPicPr>
          <p:cNvPr id="8" name="Imagen 7">
            <a:extLst>
              <a:ext uri="{FF2B5EF4-FFF2-40B4-BE49-F238E27FC236}">
                <a16:creationId xmlns:lc="http://schemas.openxmlformats.org/drawingml/2006/lockedCanvas" xmlns:a16="http://schemas.microsoft.com/office/drawing/2014/main" xmlns="" xmlns:xdr="http://schemas.openxmlformats.org/drawingml/2006/spreadsheetDrawing" id="{00000000-0008-0000-0000-000003000000}"/>
              </a:ext>
            </a:extLst>
          </p:cNvPr>
          <p:cNvPicPr>
            <a:picLocks noChangeAspect="1"/>
          </p:cNvPicPr>
          <p:nvPr/>
        </p:nvPicPr>
        <p:blipFill rotWithShape="1">
          <a:blip r:embed="rId2"/>
          <a:srcRect l="78650" t="4742" r="3947" b="61671"/>
          <a:stretch/>
        </p:blipFill>
        <p:spPr>
          <a:xfrm>
            <a:off x="7308304" y="116632"/>
            <a:ext cx="1204002" cy="1132653"/>
          </a:xfrm>
          <a:prstGeom prst="rect">
            <a:avLst/>
          </a:prstGeom>
        </p:spPr>
      </p:pic>
    </p:spTree>
    <p:extLst>
      <p:ext uri="{BB962C8B-B14F-4D97-AF65-F5344CB8AC3E}">
        <p14:creationId xmlns:p14="http://schemas.microsoft.com/office/powerpoint/2010/main" val="37087486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nvPr>
        </p:nvGraphicFramePr>
        <p:xfrm>
          <a:off x="827587" y="332664"/>
          <a:ext cx="7632844" cy="5904645"/>
        </p:xfrm>
        <a:graphic>
          <a:graphicData uri="http://schemas.openxmlformats.org/drawingml/2006/table">
            <a:tbl>
              <a:tblPr/>
              <a:tblGrid>
                <a:gridCol w="707837"/>
                <a:gridCol w="707837"/>
                <a:gridCol w="707837"/>
                <a:gridCol w="707837"/>
                <a:gridCol w="707837"/>
                <a:gridCol w="707837"/>
                <a:gridCol w="1038162"/>
                <a:gridCol w="707837"/>
                <a:gridCol w="707837"/>
                <a:gridCol w="931986"/>
              </a:tblGrid>
              <a:tr h="147801">
                <a:tc>
                  <a:txBody>
                    <a:bodyPr/>
                    <a:lstStyle/>
                    <a:p>
                      <a:pPr algn="l" fontAlgn="b"/>
                      <a:endParaRPr lang="es-MX" sz="5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47801">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47801">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47801">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47801">
                <a:tc gridSpan="3">
                  <a:txBody>
                    <a:bodyPr/>
                    <a:lstStyle/>
                    <a:p>
                      <a:pPr algn="ctr" fontAlgn="b"/>
                      <a:r>
                        <a:rPr lang="es-MX" sz="600" b="1" i="0" u="none" strike="noStrike">
                          <a:solidFill>
                            <a:srgbClr val="000000"/>
                          </a:solidFill>
                          <a:effectLst/>
                          <a:latin typeface="Arial" panose="020B0604020202020204" pitchFamily="34" charset="0"/>
                        </a:rPr>
                        <a:t>PLANEACIÓN POR QUINCENA</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55190">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r>
              <a:tr h="162582">
                <a:tc gridSpan="2">
                  <a:txBody>
                    <a:bodyPr/>
                    <a:lstStyle/>
                    <a:p>
                      <a:pPr algn="ctr" fontAlgn="b"/>
                      <a:r>
                        <a:rPr lang="es-MX" sz="500" b="1" i="0" u="none" strike="noStrike">
                          <a:solidFill>
                            <a:srgbClr val="000000"/>
                          </a:solidFill>
                          <a:effectLst/>
                          <a:latin typeface="Arial" panose="020B0604020202020204" pitchFamily="34" charset="0"/>
                        </a:rPr>
                        <a:t>Unidad/Tema</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gridSpan="6">
                  <a:txBody>
                    <a:bodyPr/>
                    <a:lstStyle/>
                    <a:p>
                      <a:pPr algn="ctr" fontAlgn="b"/>
                      <a:r>
                        <a:rPr lang="es-MX" sz="500" b="1" i="0" u="none" strike="noStrike">
                          <a:solidFill>
                            <a:srgbClr val="000000"/>
                          </a:solidFill>
                          <a:effectLst/>
                          <a:latin typeface="Arial" panose="020B0604020202020204" pitchFamily="34" charset="0"/>
                        </a:rPr>
                        <a:t>ACTIVIDADES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b"/>
                      <a:r>
                        <a:rPr lang="es-MX" sz="500" b="1" i="0" u="none" strike="noStrike">
                          <a:solidFill>
                            <a:srgbClr val="000000"/>
                          </a:solidFill>
                          <a:effectLst/>
                          <a:latin typeface="Arial" panose="020B0604020202020204" pitchFamily="34" charset="0"/>
                        </a:rPr>
                        <a:t>Número</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FBFBF"/>
                    </a:solidFill>
                  </a:tcPr>
                </a:tc>
                <a:tc>
                  <a:txBody>
                    <a:bodyPr/>
                    <a:lstStyle/>
                    <a:p>
                      <a:pPr algn="ctr" fontAlgn="b"/>
                      <a:r>
                        <a:rPr lang="es-MX" sz="500" b="1" i="0" u="none" strike="noStrike">
                          <a:solidFill>
                            <a:srgbClr val="000000"/>
                          </a:solidFill>
                          <a:effectLst/>
                          <a:latin typeface="Arial" panose="020B0604020202020204" pitchFamily="34" charset="0"/>
                        </a:rPr>
                        <a:t>I</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55190">
                <a:tc gridSpan="2">
                  <a:txBody>
                    <a:bodyPr/>
                    <a:lstStyle/>
                    <a:p>
                      <a:pPr algn="ctr" fontAlgn="b"/>
                      <a:r>
                        <a:rPr lang="es-MX" sz="5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gridSpan="4">
                  <a:txBody>
                    <a:bodyPr/>
                    <a:lstStyle/>
                    <a:p>
                      <a:pPr algn="ctr" fontAlgn="b"/>
                      <a:r>
                        <a:rPr lang="es-MX" sz="500" b="0" i="0" u="none" strike="noStrike">
                          <a:solidFill>
                            <a:srgbClr val="000000"/>
                          </a:solidFill>
                          <a:effectLst/>
                          <a:latin typeface="Arial" panose="020B0604020202020204" pitchFamily="34" charset="0"/>
                        </a:rPr>
                        <a:t>Contenidos temáticos interdisciplinarios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2">
                  <a:txBody>
                    <a:bodyPr/>
                    <a:lstStyle/>
                    <a:p>
                      <a:pPr algn="ctr" fontAlgn="ctr"/>
                      <a:r>
                        <a:rPr lang="es-MX" sz="500" b="0" i="0" u="none" strike="noStrike">
                          <a:solidFill>
                            <a:srgbClr val="000000"/>
                          </a:solidFill>
                          <a:effectLst/>
                          <a:latin typeface="Arial" panose="020B0604020202020204" pitchFamily="34" charset="0"/>
                        </a:rPr>
                        <a:t>Evidencias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gridSpan="2">
                  <a:txBody>
                    <a:bodyPr/>
                    <a:lstStyle/>
                    <a:p>
                      <a:pPr algn="ctr" fontAlgn="ctr"/>
                      <a:r>
                        <a:rPr lang="es-MX" sz="500" b="0" i="0" u="none" strike="noStrike">
                          <a:solidFill>
                            <a:srgbClr val="000000"/>
                          </a:solidFill>
                          <a:effectLst/>
                          <a:latin typeface="Arial" panose="020B0604020202020204" pitchFamily="34" charset="0"/>
                        </a:rPr>
                        <a:t>Actividades de enseñanza-aprendizaje</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hMerge="1">
                  <a:txBody>
                    <a:bodyPr/>
                    <a:lstStyle/>
                    <a:p>
                      <a:endParaRPr lang="es-MX"/>
                    </a:p>
                  </a:txBody>
                  <a:tcPr/>
                </a:tc>
                <a:tc rowSpan="2">
                  <a:txBody>
                    <a:bodyPr/>
                    <a:lstStyle/>
                    <a:p>
                      <a:pPr algn="ctr" fontAlgn="ctr"/>
                      <a:r>
                        <a:rPr lang="es-MX" sz="500" b="0" i="0" u="none" strike="noStrike">
                          <a:solidFill>
                            <a:srgbClr val="000000"/>
                          </a:solidFill>
                          <a:effectLst/>
                          <a:latin typeface="Arial" panose="020B0604020202020204" pitchFamily="34" charset="0"/>
                        </a:rPr>
                        <a:t>Evaluaciones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55190">
                <a:tc gridSpan="2">
                  <a:txBody>
                    <a:bodyPr/>
                    <a:lstStyle/>
                    <a:p>
                      <a:pPr algn="ctr" fontAlgn="b"/>
                      <a:r>
                        <a:rPr lang="es-MX" sz="500" b="0" i="0" u="none" strike="noStrike">
                          <a:solidFill>
                            <a:srgbClr val="000000"/>
                          </a:solidFill>
                          <a:effectLst/>
                          <a:latin typeface="Arial" panose="020B0604020202020204" pitchFamily="34" charset="0"/>
                        </a:rPr>
                        <a:t>Objetivo (s)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gridSpan="4">
                  <a:txBody>
                    <a:bodyPr/>
                    <a:lstStyle/>
                    <a:p>
                      <a:pPr algn="ctr" fontAlgn="b"/>
                      <a:r>
                        <a:rPr lang="es-MX" sz="500" b="0" i="0" u="none" strike="noStrike">
                          <a:solidFill>
                            <a:srgbClr val="000000"/>
                          </a:solidFill>
                          <a:effectLst/>
                          <a:latin typeface="Arial" panose="020B0604020202020204" pitchFamily="34" charset="0"/>
                        </a:rPr>
                        <a:t>Descripción de actividad</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5190">
                <a:tc rowSpan="10" gridSpan="2">
                  <a:txBody>
                    <a:bodyPr/>
                    <a:lstStyle/>
                    <a:p>
                      <a:pPr algn="just" fontAlgn="t"/>
                      <a:r>
                        <a:rPr lang="es-MX" sz="500" b="0" i="0" u="none" strike="noStrike">
                          <a:solidFill>
                            <a:srgbClr val="000000"/>
                          </a:solidFill>
                          <a:effectLst/>
                          <a:latin typeface="Arial" panose="020B0604020202020204" pitchFamily="34" charset="0"/>
                        </a:rPr>
                        <a:t>El alumno desarrollará habilidades de razonamiento lógico al cuantificar fenómenos o eventos a través de modelos gráficos y aritméticos que involucren la resolución de operaciones con números enteros usando procedimientos diversos y aplicando las propiedades pertinentes.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10" hMerge="1">
                  <a:txBody>
                    <a:bodyPr/>
                    <a:lstStyle/>
                    <a:p>
                      <a:endParaRPr lang="es-MX"/>
                    </a:p>
                  </a:txBody>
                  <a:tcPr/>
                </a:tc>
                <a:tc gridSpan="2">
                  <a:txBody>
                    <a:bodyPr/>
                    <a:lstStyle/>
                    <a:p>
                      <a:pPr algn="l" fontAlgn="t"/>
                      <a:r>
                        <a:rPr lang="es-MX" sz="500" b="1" i="0" u="none" strike="noStrike">
                          <a:solidFill>
                            <a:srgbClr val="000000"/>
                          </a:solidFill>
                          <a:effectLst/>
                          <a:latin typeface="Arial" panose="020B0604020202020204" pitchFamily="34" charset="0"/>
                        </a:rPr>
                        <a:t>Diferenciación de modelos</a:t>
                      </a:r>
                    </a:p>
                  </a:txBody>
                  <a:tcPr marL="0" marR="0" marT="0" marB="0">
                    <a:lnL w="25400" cap="flat" cmpd="dbl"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a:txBody>
                    <a:bodyPr/>
                    <a:lstStyle/>
                    <a:p>
                      <a:pPr algn="l" fontAlgn="t"/>
                      <a:r>
                        <a:rPr lang="es-MX" sz="500" b="1" i="0" u="none" strike="noStrike">
                          <a:solidFill>
                            <a:srgbClr val="000000"/>
                          </a:solidFill>
                          <a:effectLst/>
                          <a:latin typeface="Arial" panose="020B0604020202020204" pitchFamily="34" charset="0"/>
                        </a:rPr>
                        <a:t> </a:t>
                      </a:r>
                    </a:p>
                  </a:txBody>
                  <a:tcPr marL="0" marR="0" marT="0" marB="0">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t"/>
                      <a:r>
                        <a:rPr lang="es-MX" sz="500" b="1" i="0" u="none" strike="noStrike">
                          <a:solidFill>
                            <a:srgbClr val="000000"/>
                          </a:solidFill>
                          <a:effectLst/>
                          <a:latin typeface="Arial" panose="020B0604020202020204" pitchFamily="34" charset="0"/>
                        </a:rPr>
                        <a:t> </a:t>
                      </a:r>
                    </a:p>
                  </a:txBody>
                  <a:tcPr marL="0" marR="0" marT="0" marB="0">
                    <a:lnL>
                      <a:noFill/>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26">
                  <a:txBody>
                    <a:bodyPr/>
                    <a:lstStyle/>
                    <a:p>
                      <a:pPr algn="just" fontAlgn="t"/>
                      <a:r>
                        <a:rPr lang="es-MX" sz="500" b="0" i="0" u="none" strike="noStrike">
                          <a:solidFill>
                            <a:srgbClr val="000000"/>
                          </a:solidFill>
                          <a:effectLst/>
                          <a:latin typeface="Arial" panose="020B0604020202020204" pitchFamily="34" charset="0"/>
                        </a:rPr>
                        <a:t>Elaboración de una lmaqueta (plano institucional).       Se llevará a cabo la elaboración de gráficos para analizar propiedades de la división (propiedad distributiva) y analisis de operaciones fundamentales.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6" gridSpan="2">
                  <a:txBody>
                    <a:bodyPr/>
                    <a:lstStyle/>
                    <a:p>
                      <a:pPr algn="just" fontAlgn="t"/>
                      <a:r>
                        <a:rPr lang="es-MX" sz="500" b="0" i="0" u="none" strike="noStrike">
                          <a:solidFill>
                            <a:srgbClr val="000000"/>
                          </a:solidFill>
                          <a:effectLst/>
                          <a:latin typeface="Arial" panose="020B0604020202020204" pitchFamily="34" charset="0"/>
                        </a:rPr>
                        <a:t>Dinámica de integración grupal  Realización del plano por  parte de cada alumno   Analizar cada uno de ellos   Selección del plano representativo de las ideas iniciales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6" hMerge="1">
                  <a:txBody>
                    <a:bodyPr/>
                    <a:lstStyle/>
                    <a:p>
                      <a:endParaRPr lang="es-MX"/>
                    </a:p>
                  </a:txBody>
                  <a:tcPr/>
                </a:tc>
                <a:tc rowSpan="26">
                  <a:txBody>
                    <a:bodyPr/>
                    <a:lstStyle/>
                    <a:p>
                      <a:pPr algn="just" fontAlgn="t"/>
                      <a:r>
                        <a:rPr lang="es-MX" sz="500" b="0" i="0" u="none" strike="noStrike">
                          <a:solidFill>
                            <a:srgbClr val="000000"/>
                          </a:solidFill>
                          <a:effectLst/>
                          <a:latin typeface="Arial" panose="020B0604020202020204" pitchFamily="34" charset="0"/>
                        </a:rPr>
                        <a:t>Trabajo de los alumnos en lo individual tanto en la asignatura de dibujo como en matemáticas.    Dinámica de los equipos.    Comunicación entre los equipos.    Valores aptitudinales entre los alumnos.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r>
              <a:tr h="147801">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Empleo de modelos como plantas y animales, para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7801">
                <a:tc gridSpan="2" vMerge="1">
                  <a:txBody>
                    <a:bodyPr/>
                    <a:lstStyle/>
                    <a:p>
                      <a:endParaRPr lang="es-MX"/>
                    </a:p>
                  </a:txBody>
                  <a:tcPr/>
                </a:tc>
                <a:tc hMerge="1" vMerge="1">
                  <a:txBody>
                    <a:bodyPr/>
                    <a:lstStyle/>
                    <a:p>
                      <a:endParaRPr lang="es-MX"/>
                    </a:p>
                  </a:txBody>
                  <a:tcPr/>
                </a:tc>
                <a:tc gridSpan="3">
                  <a:txBody>
                    <a:bodyPr/>
                    <a:lstStyle/>
                    <a:p>
                      <a:pPr algn="l" fontAlgn="t"/>
                      <a:r>
                        <a:rPr lang="es-MX" sz="500" b="0" i="0" u="none" strike="noStrike">
                          <a:solidFill>
                            <a:srgbClr val="000000"/>
                          </a:solidFill>
                          <a:effectLst/>
                          <a:latin typeface="Arial" panose="020B0604020202020204" pitchFamily="34" charset="0"/>
                        </a:rPr>
                        <a:t>representar los trazos de la naturaleza.</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hMerge="1">
                  <a:txBody>
                    <a:bodyPr/>
                    <a:lstStyle/>
                    <a:p>
                      <a:endParaRPr lang="es-MX"/>
                    </a:p>
                  </a:txBody>
                  <a:tcPr/>
                </a:tc>
                <a:tc hMerge="1">
                  <a:txBody>
                    <a:bodyPr/>
                    <a:lstStyle/>
                    <a:p>
                      <a:endParaRPr lang="es-MX"/>
                    </a:p>
                  </a:txBody>
                  <a:tcPr/>
                </a:tc>
                <a:tc>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7801">
                <a:tc gridSpan="2" vMerge="1">
                  <a:txBody>
                    <a:bodyPr/>
                    <a:lstStyle/>
                    <a:p>
                      <a:endParaRPr lang="es-MX"/>
                    </a:p>
                  </a:txBody>
                  <a:tcPr/>
                </a:tc>
                <a:tc hMerge="1" vMerge="1">
                  <a:txBody>
                    <a:bodyPr/>
                    <a:lstStyle/>
                    <a:p>
                      <a:endParaRPr lang="es-MX"/>
                    </a:p>
                  </a:txBody>
                  <a:tcPr/>
                </a:tc>
                <a:tc>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MX" sz="500" b="0" i="0" u="none" strike="noStrike">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t"/>
                      <a:endParaRPr lang="es-MX" sz="500" b="0" i="0" u="none" strike="noStrike">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7801">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Representación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7801">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Objetos mediante el dibujo analítico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7801">
                <a:tc gridSpan="2" vMerge="1">
                  <a:txBody>
                    <a:bodyPr/>
                    <a:lstStyle/>
                    <a:p>
                      <a:endParaRPr lang="es-MX"/>
                    </a:p>
                  </a:txBody>
                  <a:tcPr/>
                </a:tc>
                <a:tc hMerge="1" vMerge="1">
                  <a:txBody>
                    <a:bodyPr/>
                    <a:lstStyle/>
                    <a:p>
                      <a:endParaRPr lang="es-MX"/>
                    </a:p>
                  </a:txBody>
                  <a:tcPr/>
                </a:tc>
                <a:tc>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MX" sz="500" b="0" i="0" u="none" strike="noStrike">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t"/>
                      <a:endParaRPr lang="es-MX" sz="500" b="0" i="0" u="none" strike="noStrike">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MX"/>
                    </a:p>
                  </a:txBody>
                  <a:tcPr/>
                </a:tc>
                <a:tc rowSpan="20" gridSpan="2">
                  <a:txBody>
                    <a:bodyPr/>
                    <a:lstStyle/>
                    <a:p>
                      <a:pPr algn="just" fontAlgn="t"/>
                      <a:r>
                        <a:rPr lang="es-MX" sz="500" b="0" i="0" u="none" strike="noStrike">
                          <a:solidFill>
                            <a:srgbClr val="000000"/>
                          </a:solidFill>
                          <a:effectLst/>
                          <a:latin typeface="Arial" panose="020B0604020202020204" pitchFamily="34" charset="0"/>
                        </a:rPr>
                        <a:t>Se definirá con el grupo las características y propiedades de los números reales. Localizará números naturales en la recta numérica. Planteará y resolverá problemas significativos de su entorno en los que aplique las propiedades de los números naturales y enteros.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20" hMerge="1">
                  <a:txBody>
                    <a:bodyPr/>
                    <a:lstStyle/>
                    <a:p>
                      <a:endParaRPr lang="es-MX"/>
                    </a:p>
                  </a:txBody>
                  <a:tcPr/>
                </a:tc>
                <a:tc vMerge="1">
                  <a:txBody>
                    <a:bodyPr/>
                    <a:lstStyle/>
                    <a:p>
                      <a:endParaRPr lang="es-MX"/>
                    </a:p>
                  </a:txBody>
                  <a:tcPr/>
                </a:tc>
              </a:tr>
              <a:tr h="147801">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Leyes de los exponentes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7801">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Se abordará el concepto de potencia entera y fraccionaria,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36481">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calculando productos, cocientes y potencias.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7801">
                <a:tc rowSpan="11" gridSpan="2">
                  <a:txBody>
                    <a:bodyPr/>
                    <a:lstStyle/>
                    <a:p>
                      <a:pPr algn="l" fontAlgn="ctr"/>
                      <a:r>
                        <a:rPr lang="es-MX" sz="500" b="0" i="0" u="none" strike="noStrike">
                          <a:solidFill>
                            <a:srgbClr val="FF0000"/>
                          </a:solidFill>
                          <a:effectLst/>
                          <a:latin typeface="Arial" panose="020B0604020202020204" pitchFamily="34" charset="0"/>
                        </a:rPr>
                        <a:t> </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11" h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Notación científica</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7801">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Concepto de notación científica, considerando exponen-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7801">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tes positivos y negativos.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7801">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7801">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Adición de monomios y polinomios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7801">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Simplificación de términos semejantes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7801">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7801">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Multiplicación de monomios y polinomios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7801">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Aplicación de leyes distributiva al efectuar la multiplica-</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7801">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ción y aplicación de la misma.</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7801">
                <a:tc gridSpan="2" vMerge="1">
                  <a:txBody>
                    <a:bodyPr/>
                    <a:lstStyle/>
                    <a:p>
                      <a:endParaRPr lang="es-MX"/>
                    </a:p>
                  </a:txBody>
                  <a:tcPr/>
                </a:tc>
                <a:tc hMerge="1" vMerge="1">
                  <a:txBody>
                    <a:bodyPr/>
                    <a:lstStyle/>
                    <a:p>
                      <a:endParaRPr lang="es-MX"/>
                    </a:p>
                  </a:txBody>
                  <a:tcPr/>
                </a:tc>
                <a:tc>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MX" sz="500" b="0" i="0" u="none" strike="noStrike">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t"/>
                      <a:endParaRPr lang="es-MX" sz="500" b="0" i="0" u="none" strike="noStrike">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7801">
                <a:tc rowSpan="9" gridSpan="2">
                  <a:txBody>
                    <a:bodyPr/>
                    <a:lstStyle/>
                    <a:p>
                      <a:pPr algn="ctr" fontAlgn="t"/>
                      <a:r>
                        <a:rPr lang="es-MX" sz="500" b="0" i="0" u="none" strike="noStrike">
                          <a:solidFill>
                            <a:srgbClr val="FF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9" h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7801">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7801">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7801">
                <a:tc gridSpan="2" vMerge="1">
                  <a:txBody>
                    <a:bodyPr/>
                    <a:lstStyle/>
                    <a:p>
                      <a:endParaRPr lang="es-MX"/>
                    </a:p>
                  </a:txBody>
                  <a:tcPr/>
                </a:tc>
                <a:tc hMerge="1" vMerge="1">
                  <a:txBody>
                    <a:bodyPr/>
                    <a:lstStyle/>
                    <a:p>
                      <a:endParaRPr lang="es-MX"/>
                    </a:p>
                  </a:txBody>
                  <a:tcPr/>
                </a:tc>
                <a:tc gridSpan="4">
                  <a:txBody>
                    <a:bodyPr/>
                    <a:lstStyle/>
                    <a:p>
                      <a:pPr algn="ctr" fontAlgn="t"/>
                      <a:r>
                        <a:rPr lang="es-MX" sz="5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7801">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7801">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4">
                  <a:txBody>
                    <a:bodyPr/>
                    <a:lstStyle/>
                    <a:p>
                      <a:pPr algn="ctr" fontAlgn="b"/>
                      <a:r>
                        <a:rPr lang="es-MX" sz="5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4" gridSpan="2">
                  <a:txBody>
                    <a:bodyPr/>
                    <a:lstStyle/>
                    <a:p>
                      <a:pPr algn="ctr" fontAlgn="b"/>
                      <a:r>
                        <a:rPr lang="es-MX" sz="5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4" hMerge="1">
                  <a:txBody>
                    <a:bodyPr/>
                    <a:lstStyle/>
                    <a:p>
                      <a:endParaRPr lang="es-MX"/>
                    </a:p>
                  </a:txBody>
                  <a:tcPr/>
                </a:tc>
                <a:tc rowSpan="4">
                  <a:txBody>
                    <a:bodyPr/>
                    <a:lstStyle/>
                    <a:p>
                      <a:pPr algn="ctr" fontAlgn="b"/>
                      <a:r>
                        <a:rPr lang="es-MX" sz="5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r>
              <a:tr h="147801">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7801">
                <a:tc gridSpan="2" vMerge="1">
                  <a:txBody>
                    <a:bodyPr/>
                    <a:lstStyle/>
                    <a:p>
                      <a:endParaRPr lang="es-MX"/>
                    </a:p>
                  </a:txBody>
                  <a:tcPr/>
                </a:tc>
                <a:tc hMerge="1" vMerge="1">
                  <a:txBody>
                    <a:bodyPr/>
                    <a:lstStyle/>
                    <a:p>
                      <a:endParaRPr lang="es-MX"/>
                    </a:p>
                  </a:txBody>
                  <a:tcPr/>
                </a:tc>
                <a:tc gridSpan="4">
                  <a:txBody>
                    <a:bodyPr/>
                    <a:lstStyle/>
                    <a:p>
                      <a:pPr algn="ctr" fontAlgn="b"/>
                      <a:r>
                        <a:rPr lang="es-MX" sz="700" b="0" i="0" u="none" strike="noStrike">
                          <a:solidFill>
                            <a:srgbClr val="000000"/>
                          </a:solidFill>
                          <a:effectLst/>
                          <a:latin typeface="Calibri" panose="020F050202020403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5190">
                <a:tc gridSpan="2" vMerge="1">
                  <a:txBody>
                    <a:bodyPr/>
                    <a:lstStyle/>
                    <a:p>
                      <a:endParaRPr lang="es-MX"/>
                    </a:p>
                  </a:txBody>
                  <a:tcPr/>
                </a:tc>
                <a:tc hMerge="1" vMerge="1">
                  <a:txBody>
                    <a:bodyPr/>
                    <a:lstStyle/>
                    <a:p>
                      <a:endParaRPr lang="es-MX"/>
                    </a:p>
                  </a:txBody>
                  <a:tcPr/>
                </a:tc>
                <a:tc gridSpan="4">
                  <a:txBody>
                    <a:bodyPr/>
                    <a:lstStyle/>
                    <a:p>
                      <a:pPr algn="ctr" fontAlgn="b"/>
                      <a:r>
                        <a:rPr lang="es-MX" sz="700" b="0" i="0" u="none" strike="noStrike" dirty="0">
                          <a:solidFill>
                            <a:srgbClr val="000000"/>
                          </a:solidFill>
                          <a:effectLst/>
                          <a:latin typeface="Calibri" panose="020F0502020204030204" pitchFamily="34" charset="0"/>
                        </a:rPr>
                        <a:t>1 al 15 de septiembre de 2019</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bl>
          </a:graphicData>
        </a:graphic>
      </p:graphicFrame>
      <p:pic>
        <p:nvPicPr>
          <p:cNvPr id="6" name="Imagen 5">
            <a:extLst>
              <a:ext uri="{FF2B5EF4-FFF2-40B4-BE49-F238E27FC236}">
                <a16:creationId xmlns:lc="http://schemas.openxmlformats.org/drawingml/2006/lockedCanvas" xmlns:a16="http://schemas.microsoft.com/office/drawing/2014/main" xmlns="" xmlns:xdr="http://schemas.openxmlformats.org/drawingml/2006/spreadsheetDrawing" id="{00000000-0008-0000-0000-000003000000}"/>
              </a:ext>
            </a:extLst>
          </p:cNvPr>
          <p:cNvPicPr>
            <a:picLocks noChangeAspect="1"/>
          </p:cNvPicPr>
          <p:nvPr/>
        </p:nvPicPr>
        <p:blipFill rotWithShape="1">
          <a:blip r:embed="rId2"/>
          <a:srcRect l="78650" t="4742" r="3947" b="61671"/>
          <a:stretch/>
        </p:blipFill>
        <p:spPr>
          <a:xfrm>
            <a:off x="7236296" y="15506"/>
            <a:ext cx="1204002" cy="1132653"/>
          </a:xfrm>
          <a:prstGeom prst="rect">
            <a:avLst/>
          </a:prstGeom>
        </p:spPr>
      </p:pic>
    </p:spTree>
    <p:extLst>
      <p:ext uri="{BB962C8B-B14F-4D97-AF65-F5344CB8AC3E}">
        <p14:creationId xmlns:p14="http://schemas.microsoft.com/office/powerpoint/2010/main" val="5754988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nvPr>
        </p:nvGraphicFramePr>
        <p:xfrm>
          <a:off x="899594" y="404669"/>
          <a:ext cx="7200798" cy="5904650"/>
        </p:xfrm>
        <a:graphic>
          <a:graphicData uri="http://schemas.openxmlformats.org/drawingml/2006/table">
            <a:tbl>
              <a:tblPr/>
              <a:tblGrid>
                <a:gridCol w="667771"/>
                <a:gridCol w="667771"/>
                <a:gridCol w="667771"/>
                <a:gridCol w="667771"/>
                <a:gridCol w="667771"/>
                <a:gridCol w="667771"/>
                <a:gridCol w="979398"/>
                <a:gridCol w="667771"/>
                <a:gridCol w="667771"/>
                <a:gridCol w="879232"/>
              </a:tblGrid>
              <a:tr h="146336">
                <a:tc>
                  <a:txBody>
                    <a:bodyPr/>
                    <a:lstStyle/>
                    <a:p>
                      <a:pPr algn="l" fontAlgn="b"/>
                      <a:endParaRPr lang="es-MX" sz="5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46336">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46336">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46336">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46336">
                <a:tc gridSpan="3">
                  <a:txBody>
                    <a:bodyPr/>
                    <a:lstStyle/>
                    <a:p>
                      <a:pPr algn="ctr" fontAlgn="b"/>
                      <a:r>
                        <a:rPr lang="es-MX" sz="600" b="1" i="0" u="none" strike="noStrike">
                          <a:solidFill>
                            <a:srgbClr val="000000"/>
                          </a:solidFill>
                          <a:effectLst/>
                          <a:latin typeface="Arial" panose="020B0604020202020204" pitchFamily="34" charset="0"/>
                        </a:rPr>
                        <a:t>PLANEACIÓN POR QUINCENA</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53652">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r>
              <a:tr h="160969">
                <a:tc gridSpan="2">
                  <a:txBody>
                    <a:bodyPr/>
                    <a:lstStyle/>
                    <a:p>
                      <a:pPr algn="ctr" fontAlgn="b"/>
                      <a:r>
                        <a:rPr lang="es-MX" sz="500" b="1" i="0" u="none" strike="noStrike">
                          <a:solidFill>
                            <a:srgbClr val="000000"/>
                          </a:solidFill>
                          <a:effectLst/>
                          <a:latin typeface="Arial" panose="020B0604020202020204" pitchFamily="34" charset="0"/>
                        </a:rPr>
                        <a:t>Unidad/Tema</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gridSpan="6">
                  <a:txBody>
                    <a:bodyPr/>
                    <a:lstStyle/>
                    <a:p>
                      <a:pPr algn="ctr" fontAlgn="b"/>
                      <a:r>
                        <a:rPr lang="es-MX" sz="500" b="1" i="0" u="none" strike="noStrike">
                          <a:solidFill>
                            <a:srgbClr val="000000"/>
                          </a:solidFill>
                          <a:effectLst/>
                          <a:latin typeface="Arial" panose="020B0604020202020204" pitchFamily="34" charset="0"/>
                        </a:rPr>
                        <a:t>ACTIVIDADES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b"/>
                      <a:r>
                        <a:rPr lang="es-MX" sz="500" b="1" i="0" u="none" strike="noStrike">
                          <a:solidFill>
                            <a:srgbClr val="000000"/>
                          </a:solidFill>
                          <a:effectLst/>
                          <a:latin typeface="Arial" panose="020B0604020202020204" pitchFamily="34" charset="0"/>
                        </a:rPr>
                        <a:t>Número</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FBFBF"/>
                    </a:solidFill>
                  </a:tcPr>
                </a:tc>
                <a:tc>
                  <a:txBody>
                    <a:bodyPr/>
                    <a:lstStyle/>
                    <a:p>
                      <a:pPr algn="ctr" fontAlgn="b"/>
                      <a:r>
                        <a:rPr lang="es-MX" sz="500" b="1" i="0" u="none" strike="noStrike">
                          <a:solidFill>
                            <a:srgbClr val="000000"/>
                          </a:solidFill>
                          <a:effectLst/>
                          <a:latin typeface="Arial" panose="020B0604020202020204" pitchFamily="34" charset="0"/>
                        </a:rPr>
                        <a:t>I</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53652">
                <a:tc gridSpan="2">
                  <a:txBody>
                    <a:bodyPr/>
                    <a:lstStyle/>
                    <a:p>
                      <a:pPr algn="ctr" fontAlgn="b"/>
                      <a:r>
                        <a:rPr lang="es-MX" sz="5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gridSpan="4">
                  <a:txBody>
                    <a:bodyPr/>
                    <a:lstStyle/>
                    <a:p>
                      <a:pPr algn="ctr" fontAlgn="b"/>
                      <a:r>
                        <a:rPr lang="es-MX" sz="500" b="0" i="0" u="none" strike="noStrike">
                          <a:solidFill>
                            <a:srgbClr val="000000"/>
                          </a:solidFill>
                          <a:effectLst/>
                          <a:latin typeface="Arial" panose="020B0604020202020204" pitchFamily="34" charset="0"/>
                        </a:rPr>
                        <a:t>Contenidos temáticos interdisciplinarios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2">
                  <a:txBody>
                    <a:bodyPr/>
                    <a:lstStyle/>
                    <a:p>
                      <a:pPr algn="ctr" fontAlgn="ctr"/>
                      <a:r>
                        <a:rPr lang="es-MX" sz="500" b="0" i="0" u="none" strike="noStrike">
                          <a:solidFill>
                            <a:srgbClr val="000000"/>
                          </a:solidFill>
                          <a:effectLst/>
                          <a:latin typeface="Arial" panose="020B0604020202020204" pitchFamily="34" charset="0"/>
                        </a:rPr>
                        <a:t>Evidencias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gridSpan="2">
                  <a:txBody>
                    <a:bodyPr/>
                    <a:lstStyle/>
                    <a:p>
                      <a:pPr algn="ctr" fontAlgn="ctr"/>
                      <a:r>
                        <a:rPr lang="es-MX" sz="500" b="0" i="0" u="none" strike="noStrike">
                          <a:solidFill>
                            <a:srgbClr val="000000"/>
                          </a:solidFill>
                          <a:effectLst/>
                          <a:latin typeface="Arial" panose="020B0604020202020204" pitchFamily="34" charset="0"/>
                        </a:rPr>
                        <a:t>Actividades de enseñanza-aprendizaje</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hMerge="1">
                  <a:txBody>
                    <a:bodyPr/>
                    <a:lstStyle/>
                    <a:p>
                      <a:endParaRPr lang="es-MX"/>
                    </a:p>
                  </a:txBody>
                  <a:tcPr/>
                </a:tc>
                <a:tc rowSpan="2">
                  <a:txBody>
                    <a:bodyPr/>
                    <a:lstStyle/>
                    <a:p>
                      <a:pPr algn="ctr" fontAlgn="ctr"/>
                      <a:r>
                        <a:rPr lang="es-MX" sz="500" b="0" i="0" u="none" strike="noStrike">
                          <a:solidFill>
                            <a:srgbClr val="000000"/>
                          </a:solidFill>
                          <a:effectLst/>
                          <a:latin typeface="Arial" panose="020B0604020202020204" pitchFamily="34" charset="0"/>
                        </a:rPr>
                        <a:t>Evaluaciones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53652">
                <a:tc gridSpan="2">
                  <a:txBody>
                    <a:bodyPr/>
                    <a:lstStyle/>
                    <a:p>
                      <a:pPr algn="ctr" fontAlgn="b"/>
                      <a:r>
                        <a:rPr lang="es-MX" sz="500" b="0" i="0" u="none" strike="noStrike">
                          <a:solidFill>
                            <a:srgbClr val="000000"/>
                          </a:solidFill>
                          <a:effectLst/>
                          <a:latin typeface="Arial" panose="020B0604020202020204" pitchFamily="34" charset="0"/>
                        </a:rPr>
                        <a:t>Objetivo (s)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gridSpan="4">
                  <a:txBody>
                    <a:bodyPr/>
                    <a:lstStyle/>
                    <a:p>
                      <a:pPr algn="ctr" fontAlgn="b"/>
                      <a:r>
                        <a:rPr lang="es-MX" sz="500" b="0" i="0" u="none" strike="noStrike">
                          <a:solidFill>
                            <a:srgbClr val="000000"/>
                          </a:solidFill>
                          <a:effectLst/>
                          <a:latin typeface="Arial" panose="020B0604020202020204" pitchFamily="34" charset="0"/>
                        </a:rPr>
                        <a:t>Descripción de actividad</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3652">
                <a:tc rowSpan="10" gridSpan="2">
                  <a:txBody>
                    <a:bodyPr/>
                    <a:lstStyle/>
                    <a:p>
                      <a:pPr algn="just" fontAlgn="t"/>
                      <a:r>
                        <a:rPr lang="es-MX" sz="500" b="0" i="0" u="none" strike="noStrike">
                          <a:solidFill>
                            <a:srgbClr val="000000"/>
                          </a:solidFill>
                          <a:effectLst/>
                          <a:latin typeface="Arial" panose="020B0604020202020204" pitchFamily="34" charset="0"/>
                        </a:rPr>
                        <a:t>El alumno desarrollará habilidades de razonamiento lógico al cuantificar fenómenos o eventos a través de modelos gráficos y aritméticos que involucren la resolución de operaciones con números enteros usando procedimientos diversos y aplicando las propiedades pertinentes.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10" h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Dibujo gestual</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26">
                  <a:txBody>
                    <a:bodyPr/>
                    <a:lstStyle/>
                    <a:p>
                      <a:pPr algn="just" fontAlgn="t"/>
                      <a:r>
                        <a:rPr lang="es-MX" sz="500" b="0" i="0" u="none" strike="noStrike">
                          <a:solidFill>
                            <a:srgbClr val="000000"/>
                          </a:solidFill>
                          <a:effectLst/>
                          <a:latin typeface="Arial" panose="020B0604020202020204" pitchFamily="34" charset="0"/>
                        </a:rPr>
                        <a:t>Elaboración de una maqueta (plano institucional).       Se llevará a cabo la elaboración de gráficos para analizar propiedades de la división (propiedad distributiva) y analisis de operaciones fundamentales.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6" gridSpan="2">
                  <a:txBody>
                    <a:bodyPr/>
                    <a:lstStyle/>
                    <a:p>
                      <a:pPr algn="just" fontAlgn="t"/>
                      <a:r>
                        <a:rPr lang="es-MX" sz="500" b="0" i="0" u="none" strike="noStrike">
                          <a:solidFill>
                            <a:srgbClr val="000000"/>
                          </a:solidFill>
                          <a:effectLst/>
                          <a:latin typeface="Arial" panose="020B0604020202020204" pitchFamily="34" charset="0"/>
                        </a:rPr>
                        <a:t>Dinámica de integración grupal  Realización del plano por  parte de cada alumno   Analizar cada uno de ellos   Selección del plano representativo de las ideas iniciales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6" hMerge="1">
                  <a:txBody>
                    <a:bodyPr/>
                    <a:lstStyle/>
                    <a:p>
                      <a:endParaRPr lang="es-MX"/>
                    </a:p>
                  </a:txBody>
                  <a:tcPr/>
                </a:tc>
                <a:tc rowSpan="26">
                  <a:txBody>
                    <a:bodyPr/>
                    <a:lstStyle/>
                    <a:p>
                      <a:pPr algn="just" fontAlgn="t"/>
                      <a:r>
                        <a:rPr lang="es-MX" sz="500" b="0" i="0" u="none" strike="noStrike">
                          <a:solidFill>
                            <a:srgbClr val="000000"/>
                          </a:solidFill>
                          <a:effectLst/>
                          <a:latin typeface="Arial" panose="020B0604020202020204" pitchFamily="34" charset="0"/>
                        </a:rPr>
                        <a:t>Trabajo de los alumnos en lo individual tanto en la asignatura de dibujo como en matemáticas.    Dinámica de los equipos.    Comunicación entre los equipos.    Valores aptitudinales entre los alumnos.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r>
              <a:tr h="146336">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Expresión gráfica e interpretación del entorno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6336">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6336">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Factor común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6336">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Concepto de factor común de un polínomio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6336">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División de monomios y polinomios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6336">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Algoritmo de la división de polinomio por polinomio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rowSpan="20" gridSpan="2">
                  <a:txBody>
                    <a:bodyPr/>
                    <a:lstStyle/>
                    <a:p>
                      <a:pPr algn="just" fontAlgn="t"/>
                      <a:r>
                        <a:rPr lang="es-MX" sz="500" b="0" i="0" u="none" strike="noStrike">
                          <a:solidFill>
                            <a:srgbClr val="000000"/>
                          </a:solidFill>
                          <a:effectLst/>
                          <a:latin typeface="Arial" panose="020B0604020202020204" pitchFamily="34" charset="0"/>
                        </a:rPr>
                        <a:t>Se definirá con el grupo las características y propiedades de los números reales. Localizará números naturales en la recta numérica. Planteará y resolverá problemas significativos de su entorno en los que aplique las propiedades de los números naturales y enteros.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20" hMerge="1">
                  <a:txBody>
                    <a:bodyPr/>
                    <a:lstStyle/>
                    <a:p>
                      <a:endParaRPr lang="es-MX"/>
                    </a:p>
                  </a:txBody>
                  <a:tcPr/>
                </a:tc>
                <a:tc vMerge="1">
                  <a:txBody>
                    <a:bodyPr/>
                    <a:lstStyle/>
                    <a:p>
                      <a:endParaRPr lang="es-MX"/>
                    </a:p>
                  </a:txBody>
                  <a:tcPr/>
                </a:tc>
              </a:tr>
              <a:tr h="153652">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3652">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Expresiones Gráficas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78037">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Valoración de las expresiones gráficas como testimonios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6336">
                <a:tc rowSpan="11" gridSpan="2">
                  <a:txBody>
                    <a:bodyPr/>
                    <a:lstStyle/>
                    <a:p>
                      <a:pPr algn="l" fontAlgn="ctr"/>
                      <a:r>
                        <a:rPr lang="es-MX" sz="500" b="0" i="0" u="none" strike="noStrike">
                          <a:solidFill>
                            <a:srgbClr val="FF0000"/>
                          </a:solidFill>
                          <a:effectLst/>
                          <a:latin typeface="Arial" panose="020B0604020202020204" pitchFamily="34" charset="0"/>
                        </a:rPr>
                        <a:t> </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11" h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culturales e identitarios de las sociedades.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6336">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6336">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Valor de un polinomio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6336">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Calculo de valores polinominares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6336">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Polinomio como f(x)-Factor común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6336">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Expresiones literales.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6336">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6336">
                <a:tc gridSpan="2" vMerge="1">
                  <a:txBody>
                    <a:bodyPr/>
                    <a:lstStyle/>
                    <a:p>
                      <a:endParaRPr lang="es-MX"/>
                    </a:p>
                  </a:txBody>
                  <a:tcPr/>
                </a:tc>
                <a:tc hMerge="1" vMerge="1">
                  <a:txBody>
                    <a:bodyPr/>
                    <a:lstStyle/>
                    <a:p>
                      <a:endParaRPr lang="es-MX"/>
                    </a:p>
                  </a:txBody>
                  <a:tcPr/>
                </a:tc>
                <a:tc gridSpan="4">
                  <a:txBody>
                    <a:bodyPr/>
                    <a:lstStyle/>
                    <a:p>
                      <a:pPr algn="l" fontAlgn="t"/>
                      <a:endParaRPr lang="es-MX" sz="500" b="1" i="0" u="none" strike="noStrike">
                        <a:solidFill>
                          <a:srgbClr val="000000"/>
                        </a:solidFill>
                        <a:effectLst/>
                        <a:latin typeface="Arial" panose="020B0604020202020204" pitchFamily="34" charset="0"/>
                      </a:endParaRP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6336">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6336">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6336">
                <a:tc gridSpan="2" vMerge="1">
                  <a:txBody>
                    <a:bodyPr/>
                    <a:lstStyle/>
                    <a:p>
                      <a:endParaRPr lang="es-MX"/>
                    </a:p>
                  </a:txBody>
                  <a:tcPr/>
                </a:tc>
                <a:tc hMerge="1" vMerge="1">
                  <a:txBody>
                    <a:bodyPr/>
                    <a:lstStyle/>
                    <a:p>
                      <a:endParaRPr lang="es-MX"/>
                    </a:p>
                  </a:txBody>
                  <a:tcPr/>
                </a:tc>
                <a:tc>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MX" sz="500" b="0" i="0" u="none" strike="noStrike">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t"/>
                      <a:endParaRPr lang="es-MX" sz="500" b="0" i="0" u="none" strike="noStrike">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6336">
                <a:tc rowSpan="9" gridSpan="2">
                  <a:txBody>
                    <a:bodyPr/>
                    <a:lstStyle/>
                    <a:p>
                      <a:pPr algn="ctr" fontAlgn="t"/>
                      <a:r>
                        <a:rPr lang="es-MX" sz="500" b="0" i="0" u="none" strike="noStrike" dirty="0">
                          <a:solidFill>
                            <a:srgbClr val="FF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9" h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6336">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6336">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6336">
                <a:tc gridSpan="2" vMerge="1">
                  <a:txBody>
                    <a:bodyPr/>
                    <a:lstStyle/>
                    <a:p>
                      <a:endParaRPr lang="es-MX"/>
                    </a:p>
                  </a:txBody>
                  <a:tcPr/>
                </a:tc>
                <a:tc hMerge="1" vMerge="1">
                  <a:txBody>
                    <a:bodyPr/>
                    <a:lstStyle/>
                    <a:p>
                      <a:endParaRPr lang="es-MX"/>
                    </a:p>
                  </a:txBody>
                  <a:tcPr/>
                </a:tc>
                <a:tc gridSpan="4">
                  <a:txBody>
                    <a:bodyPr/>
                    <a:lstStyle/>
                    <a:p>
                      <a:pPr algn="ctr" fontAlgn="t"/>
                      <a:r>
                        <a:rPr lang="es-MX" sz="5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6336">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6336">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4">
                  <a:txBody>
                    <a:bodyPr/>
                    <a:lstStyle/>
                    <a:p>
                      <a:pPr algn="ctr" fontAlgn="b"/>
                      <a:r>
                        <a:rPr lang="es-MX" sz="5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4" gridSpan="2">
                  <a:txBody>
                    <a:bodyPr/>
                    <a:lstStyle/>
                    <a:p>
                      <a:pPr algn="ctr" fontAlgn="b"/>
                      <a:r>
                        <a:rPr lang="es-MX" sz="5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4" hMerge="1">
                  <a:txBody>
                    <a:bodyPr/>
                    <a:lstStyle/>
                    <a:p>
                      <a:endParaRPr lang="es-MX"/>
                    </a:p>
                  </a:txBody>
                  <a:tcPr/>
                </a:tc>
                <a:tc rowSpan="4">
                  <a:txBody>
                    <a:bodyPr/>
                    <a:lstStyle/>
                    <a:p>
                      <a:pPr algn="ctr" fontAlgn="b"/>
                      <a:r>
                        <a:rPr lang="es-MX" sz="5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r>
              <a:tr h="146336">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6336">
                <a:tc gridSpan="2" vMerge="1">
                  <a:txBody>
                    <a:bodyPr/>
                    <a:lstStyle/>
                    <a:p>
                      <a:endParaRPr lang="es-MX"/>
                    </a:p>
                  </a:txBody>
                  <a:tcPr/>
                </a:tc>
                <a:tc hMerge="1" vMerge="1">
                  <a:txBody>
                    <a:bodyPr/>
                    <a:lstStyle/>
                    <a:p>
                      <a:endParaRPr lang="es-MX"/>
                    </a:p>
                  </a:txBody>
                  <a:tcPr/>
                </a:tc>
                <a:tc gridSpan="4">
                  <a:txBody>
                    <a:bodyPr/>
                    <a:lstStyle/>
                    <a:p>
                      <a:pPr algn="ctr" fontAlgn="b"/>
                      <a:r>
                        <a:rPr lang="es-MX" sz="600" b="0" i="0" u="none" strike="noStrike">
                          <a:solidFill>
                            <a:srgbClr val="000000"/>
                          </a:solidFill>
                          <a:effectLst/>
                          <a:latin typeface="Calibri" panose="020F050202020403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3652">
                <a:tc gridSpan="2" vMerge="1">
                  <a:txBody>
                    <a:bodyPr/>
                    <a:lstStyle/>
                    <a:p>
                      <a:endParaRPr lang="es-MX"/>
                    </a:p>
                  </a:txBody>
                  <a:tcPr/>
                </a:tc>
                <a:tc hMerge="1" vMerge="1">
                  <a:txBody>
                    <a:bodyPr/>
                    <a:lstStyle/>
                    <a:p>
                      <a:endParaRPr lang="es-MX"/>
                    </a:p>
                  </a:txBody>
                  <a:tcPr/>
                </a:tc>
                <a:tc gridSpan="4">
                  <a:txBody>
                    <a:bodyPr/>
                    <a:lstStyle/>
                    <a:p>
                      <a:pPr algn="ctr" fontAlgn="b"/>
                      <a:r>
                        <a:rPr lang="es-MX" sz="600" b="0" i="0" u="none" strike="noStrike" dirty="0">
                          <a:solidFill>
                            <a:srgbClr val="000000"/>
                          </a:solidFill>
                          <a:effectLst/>
                          <a:latin typeface="Calibri" panose="020F0502020204030204" pitchFamily="34" charset="0"/>
                        </a:rPr>
                        <a:t>15 al 30 de septiembre de 2019</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bl>
          </a:graphicData>
        </a:graphic>
      </p:graphicFrame>
      <p:pic>
        <p:nvPicPr>
          <p:cNvPr id="5" name="Imagen 4">
            <a:extLst>
              <a:ext uri="{FF2B5EF4-FFF2-40B4-BE49-F238E27FC236}">
                <a16:creationId xmlns:lc="http://schemas.openxmlformats.org/drawingml/2006/lockedCanvas" xmlns:a16="http://schemas.microsoft.com/office/drawing/2014/main" xmlns="" xmlns:xdr="http://schemas.openxmlformats.org/drawingml/2006/spreadsheetDrawing" id="{00000000-0008-0000-0000-000003000000}"/>
              </a:ext>
            </a:extLst>
          </p:cNvPr>
          <p:cNvPicPr>
            <a:picLocks noChangeAspect="1"/>
          </p:cNvPicPr>
          <p:nvPr/>
        </p:nvPicPr>
        <p:blipFill rotWithShape="1">
          <a:blip r:embed="rId2"/>
          <a:srcRect l="78650" t="4742" r="3947" b="61671"/>
          <a:stretch/>
        </p:blipFill>
        <p:spPr>
          <a:xfrm>
            <a:off x="7236296" y="15506"/>
            <a:ext cx="1204002" cy="1132653"/>
          </a:xfrm>
          <a:prstGeom prst="rect">
            <a:avLst/>
          </a:prstGeom>
        </p:spPr>
      </p:pic>
    </p:spTree>
    <p:extLst>
      <p:ext uri="{BB962C8B-B14F-4D97-AF65-F5344CB8AC3E}">
        <p14:creationId xmlns:p14="http://schemas.microsoft.com/office/powerpoint/2010/main" val="7318078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nvPr>
        </p:nvGraphicFramePr>
        <p:xfrm>
          <a:off x="683568" y="404664"/>
          <a:ext cx="7632844" cy="5888074"/>
        </p:xfrm>
        <a:graphic>
          <a:graphicData uri="http://schemas.openxmlformats.org/drawingml/2006/table">
            <a:tbl>
              <a:tblPr/>
              <a:tblGrid>
                <a:gridCol w="707837"/>
                <a:gridCol w="707837"/>
                <a:gridCol w="707837"/>
                <a:gridCol w="707837"/>
                <a:gridCol w="707837"/>
                <a:gridCol w="707837"/>
                <a:gridCol w="1038162"/>
                <a:gridCol w="707837"/>
                <a:gridCol w="707837"/>
                <a:gridCol w="931986"/>
              </a:tblGrid>
              <a:tr h="196197">
                <a:tc>
                  <a:txBody>
                    <a:bodyPr/>
                    <a:lstStyle/>
                    <a:p>
                      <a:pPr algn="l" fontAlgn="b"/>
                      <a:endParaRPr lang="es-MX" sz="8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96197">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96197">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96197">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96197">
                <a:tc gridSpan="3">
                  <a:txBody>
                    <a:bodyPr/>
                    <a:lstStyle/>
                    <a:p>
                      <a:pPr algn="ctr" fontAlgn="b"/>
                      <a:r>
                        <a:rPr lang="es-MX" sz="800" b="1" i="0" u="none" strike="noStrike">
                          <a:solidFill>
                            <a:srgbClr val="000000"/>
                          </a:solidFill>
                          <a:effectLst/>
                          <a:latin typeface="Arial" panose="020B0604020202020204" pitchFamily="34" charset="0"/>
                        </a:rPr>
                        <a:t>PLANEACIÓN POR QUINCENA</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206008">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8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r>
              <a:tr h="215818">
                <a:tc gridSpan="2">
                  <a:txBody>
                    <a:bodyPr/>
                    <a:lstStyle/>
                    <a:p>
                      <a:pPr algn="ctr" fontAlgn="b"/>
                      <a:r>
                        <a:rPr lang="es-MX" sz="800" b="1" i="0" u="none" strike="noStrike">
                          <a:solidFill>
                            <a:srgbClr val="000000"/>
                          </a:solidFill>
                          <a:effectLst/>
                          <a:latin typeface="Arial" panose="020B0604020202020204" pitchFamily="34" charset="0"/>
                        </a:rPr>
                        <a:t>Unidad/Tema</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gridSpan="6">
                  <a:txBody>
                    <a:bodyPr/>
                    <a:lstStyle/>
                    <a:p>
                      <a:pPr algn="ctr" fontAlgn="b"/>
                      <a:r>
                        <a:rPr lang="es-MX" sz="800" b="1" i="0" u="none" strike="noStrike">
                          <a:solidFill>
                            <a:srgbClr val="000000"/>
                          </a:solidFill>
                          <a:effectLst/>
                          <a:latin typeface="Arial" panose="020B0604020202020204" pitchFamily="34" charset="0"/>
                        </a:rPr>
                        <a:t>ACTIVIDADES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b"/>
                      <a:r>
                        <a:rPr lang="es-MX" sz="800" b="1" i="0" u="none" strike="noStrike">
                          <a:solidFill>
                            <a:srgbClr val="000000"/>
                          </a:solidFill>
                          <a:effectLst/>
                          <a:latin typeface="Arial" panose="020B0604020202020204" pitchFamily="34" charset="0"/>
                        </a:rPr>
                        <a:t>Número</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FBFBF"/>
                    </a:solidFill>
                  </a:tcPr>
                </a:tc>
                <a:tc>
                  <a:txBody>
                    <a:bodyPr/>
                    <a:lstStyle/>
                    <a:p>
                      <a:pPr algn="ctr" fontAlgn="b"/>
                      <a:r>
                        <a:rPr lang="es-MX" sz="800" b="1" i="0" u="none" strike="noStrike">
                          <a:solidFill>
                            <a:srgbClr val="000000"/>
                          </a:solidFill>
                          <a:effectLst/>
                          <a:latin typeface="Arial" panose="020B0604020202020204" pitchFamily="34" charset="0"/>
                        </a:rPr>
                        <a:t>I</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206008">
                <a:tc gridSpan="2">
                  <a:txBody>
                    <a:bodyPr/>
                    <a:lstStyle/>
                    <a:p>
                      <a:pPr algn="ctr" fontAlgn="b"/>
                      <a:r>
                        <a:rPr lang="es-MX" sz="8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gridSpan="4">
                  <a:txBody>
                    <a:bodyPr/>
                    <a:lstStyle/>
                    <a:p>
                      <a:pPr algn="ctr" fontAlgn="b"/>
                      <a:r>
                        <a:rPr lang="es-MX" sz="800" b="0" i="0" u="none" strike="noStrike">
                          <a:solidFill>
                            <a:srgbClr val="000000"/>
                          </a:solidFill>
                          <a:effectLst/>
                          <a:latin typeface="Arial" panose="020B0604020202020204" pitchFamily="34" charset="0"/>
                        </a:rPr>
                        <a:t>Contenidos temáticos interdisciplinarios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2">
                  <a:txBody>
                    <a:bodyPr/>
                    <a:lstStyle/>
                    <a:p>
                      <a:pPr algn="ctr" fontAlgn="ctr"/>
                      <a:r>
                        <a:rPr lang="es-MX" sz="800" b="0" i="0" u="none" strike="noStrike">
                          <a:solidFill>
                            <a:srgbClr val="000000"/>
                          </a:solidFill>
                          <a:effectLst/>
                          <a:latin typeface="Arial" panose="020B0604020202020204" pitchFamily="34" charset="0"/>
                        </a:rPr>
                        <a:t>Evidencias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gridSpan="2">
                  <a:txBody>
                    <a:bodyPr/>
                    <a:lstStyle/>
                    <a:p>
                      <a:pPr algn="ctr" fontAlgn="ctr"/>
                      <a:r>
                        <a:rPr lang="es-MX" sz="800" b="0" i="0" u="none" strike="noStrike">
                          <a:solidFill>
                            <a:srgbClr val="000000"/>
                          </a:solidFill>
                          <a:effectLst/>
                          <a:latin typeface="Arial" panose="020B0604020202020204" pitchFamily="34" charset="0"/>
                        </a:rPr>
                        <a:t>Actividades de enseñanza-aprendizaje</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hMerge="1">
                  <a:txBody>
                    <a:bodyPr/>
                    <a:lstStyle/>
                    <a:p>
                      <a:endParaRPr lang="es-MX"/>
                    </a:p>
                  </a:txBody>
                  <a:tcPr/>
                </a:tc>
                <a:tc rowSpan="2">
                  <a:txBody>
                    <a:bodyPr/>
                    <a:lstStyle/>
                    <a:p>
                      <a:pPr algn="ctr" fontAlgn="ctr"/>
                      <a:r>
                        <a:rPr lang="es-MX" sz="800" b="0" i="0" u="none" strike="noStrike">
                          <a:solidFill>
                            <a:srgbClr val="000000"/>
                          </a:solidFill>
                          <a:effectLst/>
                          <a:latin typeface="Arial" panose="020B0604020202020204" pitchFamily="34" charset="0"/>
                        </a:rPr>
                        <a:t>Evaluaciones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206008">
                <a:tc gridSpan="2">
                  <a:txBody>
                    <a:bodyPr/>
                    <a:lstStyle/>
                    <a:p>
                      <a:pPr algn="ctr" fontAlgn="b"/>
                      <a:r>
                        <a:rPr lang="es-MX" sz="800" b="0" i="0" u="none" strike="noStrike" dirty="0">
                          <a:solidFill>
                            <a:srgbClr val="000000"/>
                          </a:solidFill>
                          <a:effectLst/>
                          <a:latin typeface="Arial" panose="020B0604020202020204" pitchFamily="34" charset="0"/>
                        </a:rPr>
                        <a:t>Objetivo (s)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gridSpan="4">
                  <a:txBody>
                    <a:bodyPr/>
                    <a:lstStyle/>
                    <a:p>
                      <a:pPr algn="ctr" fontAlgn="b"/>
                      <a:r>
                        <a:rPr lang="es-MX" sz="800" b="0" i="0" u="none" strike="noStrike">
                          <a:solidFill>
                            <a:srgbClr val="000000"/>
                          </a:solidFill>
                          <a:effectLst/>
                          <a:latin typeface="Arial" panose="020B0604020202020204" pitchFamily="34" charset="0"/>
                        </a:rPr>
                        <a:t>Descripción de actividad</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034164">
                <a:tc rowSpan="2" gridSpan="2">
                  <a:txBody>
                    <a:bodyPr/>
                    <a:lstStyle/>
                    <a:p>
                      <a:pPr algn="just" fontAlgn="t"/>
                      <a:r>
                        <a:rPr lang="es-MX" sz="800" b="0" i="0" u="none" strike="noStrike">
                          <a:solidFill>
                            <a:srgbClr val="000000"/>
                          </a:solidFill>
                          <a:effectLst/>
                          <a:latin typeface="Arial" panose="020B0604020202020204" pitchFamily="34" charset="0"/>
                        </a:rPr>
                        <a:t>El alumno desarrollará habilidades de razonamiento lógico al cuantificar fenómenos o eventos a través de modelos gráficos y aritméticos que involucren la resolución de operaciones con números enteros usando procedimientos diversos y aplicando las propiedades pertinentes.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2" hMerge="1">
                  <a:txBody>
                    <a:bodyPr/>
                    <a:lstStyle/>
                    <a:p>
                      <a:endParaRPr lang="es-MX"/>
                    </a:p>
                  </a:txBody>
                  <a:tcPr/>
                </a:tc>
                <a:tc rowSpan="3" gridSpan="4">
                  <a:txBody>
                    <a:bodyPr/>
                    <a:lstStyle/>
                    <a:p>
                      <a:pPr algn="l" fontAlgn="t"/>
                      <a:r>
                        <a:rPr lang="es-MX" sz="800" b="1" i="0" u="none" strike="noStrike">
                          <a:solidFill>
                            <a:srgbClr val="000000"/>
                          </a:solidFill>
                          <a:effectLst/>
                          <a:latin typeface="Arial" panose="020B0604020202020204" pitchFamily="34" charset="0"/>
                        </a:rPr>
                        <a:t>Factor común.</a:t>
                      </a:r>
                      <a:r>
                        <a:rPr lang="es-MX" sz="800" b="0" i="0" u="none" strike="noStrike">
                          <a:solidFill>
                            <a:srgbClr val="000000"/>
                          </a:solidFill>
                          <a:effectLst/>
                          <a:latin typeface="Arial" panose="020B0604020202020204" pitchFamily="34" charset="0"/>
                        </a:rPr>
                        <a:t/>
                      </a:r>
                      <a:br>
                        <a:rPr lang="es-MX" sz="800" b="0" i="0" u="none" strike="noStrike">
                          <a:solidFill>
                            <a:srgbClr val="000000"/>
                          </a:solidFill>
                          <a:effectLst/>
                          <a:latin typeface="Arial" panose="020B0604020202020204" pitchFamily="34" charset="0"/>
                        </a:rPr>
                      </a:br>
                      <a:r>
                        <a:rPr lang="es-MX" sz="800" b="0" i="0" u="none" strike="noStrike">
                          <a:solidFill>
                            <a:srgbClr val="000000"/>
                          </a:solidFill>
                          <a:effectLst/>
                          <a:latin typeface="Arial" panose="020B0604020202020204" pitchFamily="34" charset="0"/>
                        </a:rPr>
                        <a:t>Se estudiará el Álgebra de expresiones con literales.</a:t>
                      </a:r>
                      <a:br>
                        <a:rPr lang="es-MX" sz="800" b="0" i="0" u="none" strike="noStrike">
                          <a:solidFill>
                            <a:srgbClr val="000000"/>
                          </a:solidFill>
                          <a:effectLst/>
                          <a:latin typeface="Arial" panose="020B0604020202020204" pitchFamily="34" charset="0"/>
                        </a:rPr>
                      </a:br>
                      <a:r>
                        <a:rPr lang="es-MX" sz="800" b="0" i="0" u="none" strike="noStrike">
                          <a:solidFill>
                            <a:srgbClr val="000000"/>
                          </a:solidFill>
                          <a:effectLst/>
                          <a:latin typeface="Arial" panose="020B0604020202020204" pitchFamily="34" charset="0"/>
                        </a:rPr>
                        <a:t>Se abordará el factor común de dos o más monomios como el máximo común divisor de ellos.</a:t>
                      </a:r>
                      <a:br>
                        <a:rPr lang="es-MX" sz="800" b="0" i="0" u="none" strike="noStrike">
                          <a:solidFill>
                            <a:srgbClr val="000000"/>
                          </a:solidFill>
                          <a:effectLst/>
                          <a:latin typeface="Arial" panose="020B0604020202020204" pitchFamily="34" charset="0"/>
                        </a:rPr>
                      </a:br>
                      <a:r>
                        <a:rPr lang="es-MX" sz="800" b="1" i="0" u="none" strike="noStrike">
                          <a:solidFill>
                            <a:srgbClr val="000000"/>
                          </a:solidFill>
                          <a:effectLst/>
                          <a:latin typeface="Arial" panose="020B0604020202020204" pitchFamily="34" charset="0"/>
                        </a:rPr>
                        <a:t>Cuadrado de un  binomio.</a:t>
                      </a:r>
                      <a:r>
                        <a:rPr lang="es-MX" sz="800" b="0" i="0" u="none" strike="noStrike">
                          <a:solidFill>
                            <a:srgbClr val="000000"/>
                          </a:solidFill>
                          <a:effectLst/>
                          <a:latin typeface="Arial" panose="020B0604020202020204" pitchFamily="34" charset="0"/>
                        </a:rPr>
                        <a:t/>
                      </a:r>
                      <a:br>
                        <a:rPr lang="es-MX" sz="800" b="0" i="0" u="none" strike="noStrike">
                          <a:solidFill>
                            <a:srgbClr val="000000"/>
                          </a:solidFill>
                          <a:effectLst/>
                          <a:latin typeface="Arial" panose="020B0604020202020204" pitchFamily="34" charset="0"/>
                        </a:rPr>
                      </a:br>
                      <a:r>
                        <a:rPr lang="es-MX" sz="800" b="0" i="0" u="none" strike="noStrike">
                          <a:solidFill>
                            <a:srgbClr val="000000"/>
                          </a:solidFill>
                          <a:effectLst/>
                          <a:latin typeface="Arial" panose="020B0604020202020204" pitchFamily="34" charset="0"/>
                        </a:rPr>
                        <a:t>A partir del producto de dos binomios iguales se establecerá la regla para obtener el cuadrado de un binomio, enfatizando que el trinomio resultante se denomina “trinomio cuadrado perfecto” y que éste por lo tanto se puede descomponer en dos factores iguales. </a:t>
                      </a:r>
                      <a:br>
                        <a:rPr lang="es-MX" sz="800" b="0" i="0" u="none" strike="noStrike">
                          <a:solidFill>
                            <a:srgbClr val="000000"/>
                          </a:solidFill>
                          <a:effectLst/>
                          <a:latin typeface="Arial" panose="020B0604020202020204" pitchFamily="34" charset="0"/>
                        </a:rPr>
                      </a:br>
                      <a:endParaRPr lang="es-MX" sz="800" b="0" i="0" u="none" strike="noStrike">
                        <a:solidFill>
                          <a:srgbClr val="000000"/>
                        </a:solidFill>
                        <a:effectLst/>
                        <a:latin typeface="Arial" panose="020B0604020202020204" pitchFamily="34" charset="0"/>
                      </a:endParaRP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3" hMerge="1">
                  <a:txBody>
                    <a:bodyPr/>
                    <a:lstStyle/>
                    <a:p>
                      <a:endParaRPr lang="es-MX"/>
                    </a:p>
                  </a:txBody>
                  <a:tcPr/>
                </a:tc>
                <a:tc rowSpan="3" hMerge="1">
                  <a:txBody>
                    <a:bodyPr/>
                    <a:lstStyle/>
                    <a:p>
                      <a:endParaRPr lang="es-MX"/>
                    </a:p>
                  </a:txBody>
                  <a:tcPr/>
                </a:tc>
                <a:tc rowSpan="3" hMerge="1">
                  <a:txBody>
                    <a:bodyPr/>
                    <a:lstStyle/>
                    <a:p>
                      <a:endParaRPr lang="es-MX"/>
                    </a:p>
                  </a:txBody>
                  <a:tcPr/>
                </a:tc>
                <a:tc rowSpan="11">
                  <a:txBody>
                    <a:bodyPr/>
                    <a:lstStyle/>
                    <a:p>
                      <a:pPr algn="just" fontAlgn="t"/>
                      <a:r>
                        <a:rPr lang="es-MX" sz="800" b="0" i="0" u="none" strike="noStrike">
                          <a:solidFill>
                            <a:srgbClr val="000000"/>
                          </a:solidFill>
                          <a:effectLst/>
                          <a:latin typeface="Arial" panose="020B0604020202020204" pitchFamily="34" charset="0"/>
                        </a:rPr>
                        <a:t>Elaboración de una maqueta (plano institucional).       Se llevará a cabo la elaboración de gráficos para analizar propiedades de la división (propiedad distributiva) y analisis de operaciones fundamentales.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gridSpan="2">
                  <a:txBody>
                    <a:bodyPr/>
                    <a:lstStyle/>
                    <a:p>
                      <a:pPr algn="just" fontAlgn="t"/>
                      <a:r>
                        <a:rPr lang="es-MX" sz="800" b="0" i="0" u="none" strike="noStrike">
                          <a:solidFill>
                            <a:srgbClr val="000000"/>
                          </a:solidFill>
                          <a:effectLst/>
                          <a:latin typeface="Arial" panose="020B0604020202020204" pitchFamily="34" charset="0"/>
                        </a:rPr>
                        <a:t>Dinámica de integración grupal  Realización del plano por  parte de cada alumno   Analizar cada uno de ellos   Selección del plano representativo de las ideas iniciales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rowSpan="11">
                  <a:txBody>
                    <a:bodyPr/>
                    <a:lstStyle/>
                    <a:p>
                      <a:pPr algn="just" fontAlgn="t"/>
                      <a:r>
                        <a:rPr lang="es-MX" sz="800" b="0" i="0" u="none" strike="noStrike">
                          <a:solidFill>
                            <a:srgbClr val="000000"/>
                          </a:solidFill>
                          <a:effectLst/>
                          <a:latin typeface="Arial" panose="020B0604020202020204" pitchFamily="34" charset="0"/>
                        </a:rPr>
                        <a:t>Trabajo de los alumnos en lo individual tanto en la asignatura de dibujo como en matemáticas.    Dinámica de los equipos.    Comunicación entre los equipos.    Valores aptitudinales entre los alumnos.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r>
              <a:tr h="738688">
                <a:tc gridSpan="2" vMerge="1">
                  <a:txBody>
                    <a:bodyPr/>
                    <a:lstStyle/>
                    <a:p>
                      <a:endParaRPr lang="es-MX"/>
                    </a:p>
                  </a:txBody>
                  <a:tcPr/>
                </a:tc>
                <a:tc hMerge="1" vMerge="1">
                  <a:txBody>
                    <a:bodyPr/>
                    <a:lstStyle/>
                    <a:p>
                      <a:endParaRPr lang="es-MX"/>
                    </a:p>
                  </a:txBody>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vMerge="1">
                  <a:txBody>
                    <a:bodyPr/>
                    <a:lstStyle/>
                    <a:p>
                      <a:endParaRPr lang="es-MX"/>
                    </a:p>
                  </a:txBody>
                  <a:tcPr/>
                </a:tc>
                <a:tc rowSpan="10" gridSpan="2">
                  <a:txBody>
                    <a:bodyPr/>
                    <a:lstStyle/>
                    <a:p>
                      <a:pPr algn="just" fontAlgn="t"/>
                      <a:r>
                        <a:rPr lang="es-MX" sz="800" b="0" i="0" u="none" strike="noStrike">
                          <a:solidFill>
                            <a:srgbClr val="000000"/>
                          </a:solidFill>
                          <a:effectLst/>
                          <a:latin typeface="Arial" panose="020B0604020202020204" pitchFamily="34" charset="0"/>
                        </a:rPr>
                        <a:t>Se definirá con el grupo las características y propiedades de los números reales. Localizará números naturales en la recta numérica. Planteará y resolverá problemas significativos de su entorno en los que aplique las propiedades de los números naturales y enteros.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10" hMerge="1">
                  <a:txBody>
                    <a:bodyPr/>
                    <a:lstStyle/>
                    <a:p>
                      <a:endParaRPr lang="es-MX"/>
                    </a:p>
                  </a:txBody>
                  <a:tcPr/>
                </a:tc>
                <a:tc vMerge="1">
                  <a:txBody>
                    <a:bodyPr/>
                    <a:lstStyle/>
                    <a:p>
                      <a:endParaRPr lang="es-MX"/>
                    </a:p>
                  </a:txBody>
                  <a:tcPr/>
                </a:tc>
              </a:tr>
              <a:tr h="30779">
                <a:tc rowSpan="6" gridSpan="2">
                  <a:txBody>
                    <a:bodyPr/>
                    <a:lstStyle/>
                    <a:p>
                      <a:pPr algn="l" fontAlgn="ctr"/>
                      <a:r>
                        <a:rPr lang="es-MX" sz="800" b="0" i="0" u="none" strike="noStrike">
                          <a:solidFill>
                            <a:srgbClr val="FF0000"/>
                          </a:solidFill>
                          <a:effectLst/>
                          <a:latin typeface="Arial" panose="020B0604020202020204" pitchFamily="34" charset="0"/>
                        </a:rPr>
                        <a:t> </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6" hMerge="1">
                  <a:txBody>
                    <a:bodyPr/>
                    <a:lstStyle/>
                    <a:p>
                      <a:endParaRPr lang="es-MX"/>
                    </a:p>
                  </a:txBody>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96197">
                <a:tc gridSpan="2" vMerge="1">
                  <a:txBody>
                    <a:bodyPr/>
                    <a:lstStyle/>
                    <a:p>
                      <a:endParaRPr lang="es-MX"/>
                    </a:p>
                  </a:txBody>
                  <a:tcPr/>
                </a:tc>
                <a:tc hMerge="1" vMerge="1">
                  <a:txBody>
                    <a:bodyPr/>
                    <a:lstStyle/>
                    <a:p>
                      <a:endParaRPr lang="es-MX"/>
                    </a:p>
                  </a:txBody>
                  <a:tcPr/>
                </a:tc>
                <a:tc gridSpan="4">
                  <a:txBody>
                    <a:bodyPr/>
                    <a:lstStyle/>
                    <a:p>
                      <a:pPr algn="l" fontAlgn="t"/>
                      <a:r>
                        <a:rPr lang="es-MX" sz="800" b="1" i="0" u="none" strike="noStrike">
                          <a:solidFill>
                            <a:srgbClr val="000000"/>
                          </a:solidFill>
                          <a:effectLst/>
                          <a:latin typeface="Arial" panose="020B0604020202020204" pitchFamily="34" charset="0"/>
                        </a:rPr>
                        <a:t>Hoja de calculo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96197">
                <a:tc gridSpan="2" vMerge="1">
                  <a:txBody>
                    <a:bodyPr/>
                    <a:lstStyle/>
                    <a:p>
                      <a:endParaRPr lang="es-MX"/>
                    </a:p>
                  </a:txBody>
                  <a:tcPr/>
                </a:tc>
                <a:tc hMerge="1" vMerge="1">
                  <a:txBody>
                    <a:bodyPr/>
                    <a:lstStyle/>
                    <a:p>
                      <a:endParaRPr lang="es-MX"/>
                    </a:p>
                  </a:txBody>
                  <a:tcPr/>
                </a:tc>
                <a:tc gridSpan="4">
                  <a:txBody>
                    <a:bodyPr/>
                    <a:lstStyle/>
                    <a:p>
                      <a:pPr algn="l" fontAlgn="t"/>
                      <a:r>
                        <a:rPr lang="es-MX" sz="800" b="0" i="0" u="none" strike="noStrike">
                          <a:solidFill>
                            <a:srgbClr val="000000"/>
                          </a:solidFill>
                          <a:effectLst/>
                          <a:latin typeface="Arial" panose="020B0604020202020204" pitchFamily="34" charset="0"/>
                        </a:rPr>
                        <a:t>Se analizara la aplicación de resolucion de problemas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96197">
                <a:tc gridSpan="2" vMerge="1">
                  <a:txBody>
                    <a:bodyPr/>
                    <a:lstStyle/>
                    <a:p>
                      <a:endParaRPr lang="es-MX"/>
                    </a:p>
                  </a:txBody>
                  <a:tcPr/>
                </a:tc>
                <a:tc hMerge="1" vMerge="1">
                  <a:txBody>
                    <a:bodyPr/>
                    <a:lstStyle/>
                    <a:p>
                      <a:endParaRPr lang="es-MX"/>
                    </a:p>
                  </a:txBody>
                  <a:tcPr/>
                </a:tc>
                <a:tc gridSpan="4">
                  <a:txBody>
                    <a:bodyPr/>
                    <a:lstStyle/>
                    <a:p>
                      <a:pPr algn="l" fontAlgn="t"/>
                      <a:r>
                        <a:rPr lang="es-MX" sz="800" b="0" i="0" u="none" strike="noStrike">
                          <a:solidFill>
                            <a:srgbClr val="000000"/>
                          </a:solidFill>
                          <a:effectLst/>
                          <a:latin typeface="Arial" panose="020B0604020202020204" pitchFamily="34" charset="0"/>
                        </a:rPr>
                        <a:t>mediante el diseño de tablas.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96197">
                <a:tc gridSpan="2" vMerge="1">
                  <a:txBody>
                    <a:bodyPr/>
                    <a:lstStyle/>
                    <a:p>
                      <a:endParaRPr lang="es-MX"/>
                    </a:p>
                  </a:txBody>
                  <a:tcPr/>
                </a:tc>
                <a:tc hMerge="1" vMerge="1">
                  <a:txBody>
                    <a:bodyPr/>
                    <a:lstStyle/>
                    <a:p>
                      <a:endParaRPr lang="es-MX"/>
                    </a:p>
                  </a:txBody>
                  <a:tcPr/>
                </a:tc>
                <a:tc gridSpan="4">
                  <a:txBody>
                    <a:bodyPr/>
                    <a:lstStyle/>
                    <a:p>
                      <a:pPr algn="l" fontAlgn="t"/>
                      <a:endParaRPr lang="es-MX" sz="800" b="1" i="0" u="none" strike="noStrike">
                        <a:solidFill>
                          <a:srgbClr val="000000"/>
                        </a:solidFill>
                        <a:effectLst/>
                        <a:latin typeface="Arial" panose="020B0604020202020204" pitchFamily="34" charset="0"/>
                      </a:endParaRP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95475">
                <a:tc gridSpan="2" vMerge="1">
                  <a:txBody>
                    <a:bodyPr/>
                    <a:lstStyle/>
                    <a:p>
                      <a:endParaRPr lang="es-MX"/>
                    </a:p>
                  </a:txBody>
                  <a:tcPr/>
                </a:tc>
                <a:tc hMerge="1" vMerge="1">
                  <a:txBody>
                    <a:bodyPr/>
                    <a:lstStyle/>
                    <a:p>
                      <a:endParaRPr lang="es-MX"/>
                    </a:p>
                  </a:txBody>
                  <a:tcPr/>
                </a:tc>
                <a:tc gridSpan="4">
                  <a:txBody>
                    <a:bodyPr/>
                    <a:lstStyle/>
                    <a:p>
                      <a:pPr algn="l" fontAlgn="t"/>
                      <a:r>
                        <a:rPr lang="es-MX" sz="800" b="1" i="0" u="none" strike="noStrike">
                          <a:solidFill>
                            <a:srgbClr val="000000"/>
                          </a:solidFill>
                          <a:effectLst/>
                          <a:latin typeface="Arial" panose="020B0604020202020204" pitchFamily="34" charset="0"/>
                        </a:rPr>
                        <a:t>Valoración de las expresiones gráficas</a:t>
                      </a:r>
                      <a:r>
                        <a:rPr lang="es-MX" sz="800" b="0" i="0" u="none" strike="noStrike">
                          <a:solidFill>
                            <a:srgbClr val="000000"/>
                          </a:solidFill>
                          <a:effectLst/>
                          <a:latin typeface="Arial" panose="020B0604020202020204" pitchFamily="34" charset="0"/>
                        </a:rPr>
                        <a:t> como testimonios culturales e identitarios de las sociedades.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96197">
                <a:tc rowSpan="6" gridSpan="2">
                  <a:txBody>
                    <a:bodyPr/>
                    <a:lstStyle/>
                    <a:p>
                      <a:pPr algn="ctr" fontAlgn="t"/>
                      <a:r>
                        <a:rPr lang="es-MX" sz="800" b="0" i="0" u="none" strike="noStrike">
                          <a:solidFill>
                            <a:srgbClr val="FF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6" hMerge="1">
                  <a:txBody>
                    <a:bodyPr/>
                    <a:lstStyle/>
                    <a:p>
                      <a:endParaRPr lang="es-MX"/>
                    </a:p>
                  </a:txBody>
                  <a:tcPr/>
                </a:tc>
                <a:tc gridSpan="4">
                  <a:txBody>
                    <a:bodyPr/>
                    <a:lstStyle/>
                    <a:p>
                      <a:pPr algn="l" fontAlgn="t"/>
                      <a:r>
                        <a:rPr lang="es-MX" sz="800" b="1" i="0" u="none" strike="noStrike">
                          <a:solidFill>
                            <a:srgbClr val="000000"/>
                          </a:solidFill>
                          <a:effectLst/>
                          <a:latin typeface="Arial" panose="020B0604020202020204" pitchFamily="34" charset="0"/>
                        </a:rPr>
                        <a:t>Geogebra</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95475">
                <a:tc gridSpan="2" vMerge="1">
                  <a:txBody>
                    <a:bodyPr/>
                    <a:lstStyle/>
                    <a:p>
                      <a:endParaRPr lang="es-MX"/>
                    </a:p>
                  </a:txBody>
                  <a:tcPr/>
                </a:tc>
                <a:tc hMerge="1" vMerge="1">
                  <a:txBody>
                    <a:bodyPr/>
                    <a:lstStyle/>
                    <a:p>
                      <a:endParaRPr lang="es-MX"/>
                    </a:p>
                  </a:txBody>
                  <a:tcPr/>
                </a:tc>
                <a:tc gridSpan="4">
                  <a:txBody>
                    <a:bodyPr/>
                    <a:lstStyle/>
                    <a:p>
                      <a:pPr algn="l" fontAlgn="t"/>
                      <a:r>
                        <a:rPr lang="es-MX" sz="800" b="0" i="0" u="none" strike="noStrike">
                          <a:solidFill>
                            <a:srgbClr val="000000"/>
                          </a:solidFill>
                          <a:effectLst/>
                          <a:latin typeface="Arial" panose="020B0604020202020204" pitchFamily="34" charset="0"/>
                        </a:rPr>
                        <a:t>Manejo de ecuaciones, analizis y graficacion de las mismas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30779">
                <a:tc gridSpan="2" vMerge="1">
                  <a:txBody>
                    <a:bodyPr/>
                    <a:lstStyle/>
                    <a:p>
                      <a:endParaRPr lang="es-MX"/>
                    </a:p>
                  </a:txBody>
                  <a:tcPr/>
                </a:tc>
                <a:tc hMerge="1" vMerge="1">
                  <a:txBody>
                    <a:bodyPr/>
                    <a:lstStyle/>
                    <a:p>
                      <a:endParaRPr lang="es-MX"/>
                    </a:p>
                  </a:txBody>
                  <a:tcPr/>
                </a:tc>
                <a:tc rowSpan="2" gridSpan="4">
                  <a:txBody>
                    <a:bodyPr/>
                    <a:lstStyle/>
                    <a:p>
                      <a:pPr algn="l" fontAlgn="t"/>
                      <a:r>
                        <a:rPr lang="es-MX" sz="800" b="1" i="0" u="none" strike="noStrike">
                          <a:solidFill>
                            <a:srgbClr val="000000"/>
                          </a:solidFill>
                          <a:effectLst/>
                          <a:latin typeface="Arial" panose="020B0604020202020204" pitchFamily="34" charset="0"/>
                        </a:rPr>
                        <a:t>Desarrollo de las expresiones gráficas</a:t>
                      </a:r>
                      <a:r>
                        <a:rPr lang="es-MX" sz="800" b="0" i="0" u="none" strike="noStrike">
                          <a:solidFill>
                            <a:srgbClr val="000000"/>
                          </a:solidFill>
                          <a:effectLst/>
                          <a:latin typeface="Arial" panose="020B0604020202020204" pitchFamily="34" charset="0"/>
                        </a:rPr>
                        <a:t> como testimonios culturales e identitarios de las sociedades.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64697">
                <a:tc gridSpan="2" vMerge="1">
                  <a:txBody>
                    <a:bodyPr/>
                    <a:lstStyle/>
                    <a:p>
                      <a:endParaRPr lang="es-MX"/>
                    </a:p>
                  </a:txBody>
                  <a:tcPr/>
                </a:tc>
                <a:tc hMerge="1" vMerge="1">
                  <a:txBody>
                    <a:bodyPr/>
                    <a:lstStyle/>
                    <a:p>
                      <a:endParaRPr lang="es-MX"/>
                    </a:p>
                  </a:txBody>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rowSpan="3">
                  <a:txBody>
                    <a:bodyPr/>
                    <a:lstStyle/>
                    <a:p>
                      <a:pPr algn="ctr" fontAlgn="b"/>
                      <a:r>
                        <a:rPr lang="es-MX" sz="8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3" gridSpan="2">
                  <a:txBody>
                    <a:bodyPr/>
                    <a:lstStyle/>
                    <a:p>
                      <a:pPr algn="ctr" fontAlgn="b"/>
                      <a:r>
                        <a:rPr lang="es-MX" sz="8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3" hMerge="1">
                  <a:txBody>
                    <a:bodyPr/>
                    <a:lstStyle/>
                    <a:p>
                      <a:endParaRPr lang="es-MX"/>
                    </a:p>
                  </a:txBody>
                  <a:tcPr/>
                </a:tc>
                <a:tc rowSpan="3">
                  <a:txBody>
                    <a:bodyPr/>
                    <a:lstStyle/>
                    <a:p>
                      <a:pPr algn="ctr" fontAlgn="b"/>
                      <a:r>
                        <a:rPr lang="es-MX" sz="8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r>
              <a:tr h="196197">
                <a:tc gridSpan="2" vMerge="1">
                  <a:txBody>
                    <a:bodyPr/>
                    <a:lstStyle/>
                    <a:p>
                      <a:endParaRPr lang="es-MX"/>
                    </a:p>
                  </a:txBody>
                  <a:tcPr/>
                </a:tc>
                <a:tc hMerge="1" vMerge="1">
                  <a:txBody>
                    <a:bodyPr/>
                    <a:lstStyle/>
                    <a:p>
                      <a:endParaRPr lang="es-MX"/>
                    </a:p>
                  </a:txBody>
                  <a:tcPr/>
                </a:tc>
                <a:tc gridSpan="4">
                  <a:txBody>
                    <a:bodyPr/>
                    <a:lstStyle/>
                    <a:p>
                      <a:pPr algn="ctr" fontAlgn="b"/>
                      <a:r>
                        <a:rPr lang="es-MX" sz="900" b="0" i="0" u="none" strike="noStrike">
                          <a:solidFill>
                            <a:srgbClr val="000000"/>
                          </a:solidFill>
                          <a:effectLst/>
                          <a:latin typeface="Calibri" panose="020F050202020403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06008">
                <a:tc gridSpan="2" vMerge="1">
                  <a:txBody>
                    <a:bodyPr/>
                    <a:lstStyle/>
                    <a:p>
                      <a:endParaRPr lang="es-MX"/>
                    </a:p>
                  </a:txBody>
                  <a:tcPr/>
                </a:tc>
                <a:tc hMerge="1" vMerge="1">
                  <a:txBody>
                    <a:bodyPr/>
                    <a:lstStyle/>
                    <a:p>
                      <a:endParaRPr lang="es-MX"/>
                    </a:p>
                  </a:txBody>
                  <a:tcPr/>
                </a:tc>
                <a:tc gridSpan="4">
                  <a:txBody>
                    <a:bodyPr/>
                    <a:lstStyle/>
                    <a:p>
                      <a:pPr algn="ctr" fontAlgn="b"/>
                      <a:r>
                        <a:rPr lang="es-MX" sz="900" b="0" i="0" u="none" strike="noStrike" dirty="0">
                          <a:solidFill>
                            <a:srgbClr val="000000"/>
                          </a:solidFill>
                          <a:effectLst/>
                          <a:latin typeface="Calibri" panose="020F0502020204030204" pitchFamily="34" charset="0"/>
                        </a:rPr>
                        <a:t>1 al 15 de octubre de 2019</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bl>
          </a:graphicData>
        </a:graphic>
      </p:graphicFrame>
      <p:pic>
        <p:nvPicPr>
          <p:cNvPr id="6" name="Imagen 5">
            <a:extLst>
              <a:ext uri="{FF2B5EF4-FFF2-40B4-BE49-F238E27FC236}">
                <a16:creationId xmlns:lc="http://schemas.openxmlformats.org/drawingml/2006/lockedCanvas" xmlns:a16="http://schemas.microsoft.com/office/drawing/2014/main" xmlns="" xmlns:xdr="http://schemas.openxmlformats.org/drawingml/2006/spreadsheetDrawing" id="{00000000-0008-0000-0000-000003000000}"/>
              </a:ext>
            </a:extLst>
          </p:cNvPr>
          <p:cNvPicPr>
            <a:picLocks noChangeAspect="1"/>
          </p:cNvPicPr>
          <p:nvPr/>
        </p:nvPicPr>
        <p:blipFill rotWithShape="1">
          <a:blip r:embed="rId2"/>
          <a:srcRect l="78650" t="4742" r="3947" b="61671"/>
          <a:stretch/>
        </p:blipFill>
        <p:spPr>
          <a:xfrm>
            <a:off x="7092280" y="260648"/>
            <a:ext cx="1204002" cy="1132653"/>
          </a:xfrm>
          <a:prstGeom prst="rect">
            <a:avLst/>
          </a:prstGeom>
        </p:spPr>
      </p:pic>
    </p:spTree>
    <p:extLst>
      <p:ext uri="{BB962C8B-B14F-4D97-AF65-F5344CB8AC3E}">
        <p14:creationId xmlns:p14="http://schemas.microsoft.com/office/powerpoint/2010/main" val="710386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nvPr>
        </p:nvGraphicFramePr>
        <p:xfrm>
          <a:off x="539556" y="548677"/>
          <a:ext cx="7992885" cy="5579612"/>
        </p:xfrm>
        <a:graphic>
          <a:graphicData uri="http://schemas.openxmlformats.org/drawingml/2006/table">
            <a:tbl>
              <a:tblPr/>
              <a:tblGrid>
                <a:gridCol w="741226"/>
                <a:gridCol w="741226"/>
                <a:gridCol w="741226"/>
                <a:gridCol w="741226"/>
                <a:gridCol w="741226"/>
                <a:gridCol w="741226"/>
                <a:gridCol w="1087130"/>
                <a:gridCol w="741226"/>
                <a:gridCol w="741226"/>
                <a:gridCol w="975947"/>
              </a:tblGrid>
              <a:tr h="195318">
                <a:tc>
                  <a:txBody>
                    <a:bodyPr/>
                    <a:lstStyle/>
                    <a:p>
                      <a:pPr algn="l" fontAlgn="b"/>
                      <a:endParaRPr lang="es-MX" sz="7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95318">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95318">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95318">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95318">
                <a:tc gridSpan="3">
                  <a:txBody>
                    <a:bodyPr/>
                    <a:lstStyle/>
                    <a:p>
                      <a:pPr algn="ctr" fontAlgn="b"/>
                      <a:r>
                        <a:rPr lang="es-MX" sz="800" b="1" i="0" u="none" strike="noStrike">
                          <a:solidFill>
                            <a:srgbClr val="000000"/>
                          </a:solidFill>
                          <a:effectLst/>
                          <a:latin typeface="Arial" panose="020B0604020202020204" pitchFamily="34" charset="0"/>
                        </a:rPr>
                        <a:t>PLANEACIÓN POR QUINCENA</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205083">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r>
              <a:tr h="214849">
                <a:tc gridSpan="2">
                  <a:txBody>
                    <a:bodyPr/>
                    <a:lstStyle/>
                    <a:p>
                      <a:pPr algn="ctr" fontAlgn="b"/>
                      <a:r>
                        <a:rPr lang="es-MX" sz="700" b="1" i="0" u="none" strike="noStrike">
                          <a:solidFill>
                            <a:srgbClr val="000000"/>
                          </a:solidFill>
                          <a:effectLst/>
                          <a:latin typeface="Arial" panose="020B0604020202020204" pitchFamily="34" charset="0"/>
                        </a:rPr>
                        <a:t>Unidad/Tema</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gridSpan="6">
                  <a:txBody>
                    <a:bodyPr/>
                    <a:lstStyle/>
                    <a:p>
                      <a:pPr algn="ctr" fontAlgn="b"/>
                      <a:r>
                        <a:rPr lang="es-MX" sz="700" b="1" i="0" u="none" strike="noStrike">
                          <a:solidFill>
                            <a:srgbClr val="000000"/>
                          </a:solidFill>
                          <a:effectLst/>
                          <a:latin typeface="Arial" panose="020B0604020202020204" pitchFamily="34" charset="0"/>
                        </a:rPr>
                        <a:t>ACTIVIDADES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b"/>
                      <a:r>
                        <a:rPr lang="es-MX" sz="700" b="1" i="0" u="none" strike="noStrike">
                          <a:solidFill>
                            <a:srgbClr val="000000"/>
                          </a:solidFill>
                          <a:effectLst/>
                          <a:latin typeface="Arial" panose="020B0604020202020204" pitchFamily="34" charset="0"/>
                        </a:rPr>
                        <a:t>Número</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FBFBF"/>
                    </a:solidFill>
                  </a:tcPr>
                </a:tc>
                <a:tc>
                  <a:txBody>
                    <a:bodyPr/>
                    <a:lstStyle/>
                    <a:p>
                      <a:pPr algn="ctr" fontAlgn="b"/>
                      <a:r>
                        <a:rPr lang="es-MX" sz="700" b="1" i="0" u="none" strike="noStrike">
                          <a:solidFill>
                            <a:srgbClr val="000000"/>
                          </a:solidFill>
                          <a:effectLst/>
                          <a:latin typeface="Arial" panose="020B0604020202020204" pitchFamily="34" charset="0"/>
                        </a:rPr>
                        <a:t>I</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205083">
                <a:tc gridSpan="2">
                  <a:txBody>
                    <a:bodyPr/>
                    <a:lstStyle/>
                    <a:p>
                      <a:pPr algn="ctr" fontAlgn="b"/>
                      <a:r>
                        <a:rPr lang="es-MX" sz="7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gridSpan="4">
                  <a:txBody>
                    <a:bodyPr/>
                    <a:lstStyle/>
                    <a:p>
                      <a:pPr algn="ctr" fontAlgn="b"/>
                      <a:r>
                        <a:rPr lang="es-MX" sz="700" b="0" i="0" u="none" strike="noStrike">
                          <a:solidFill>
                            <a:srgbClr val="000000"/>
                          </a:solidFill>
                          <a:effectLst/>
                          <a:latin typeface="Arial" panose="020B0604020202020204" pitchFamily="34" charset="0"/>
                        </a:rPr>
                        <a:t>Contenidos temáticos interdisciplinarios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2">
                  <a:txBody>
                    <a:bodyPr/>
                    <a:lstStyle/>
                    <a:p>
                      <a:pPr algn="ctr" fontAlgn="ctr"/>
                      <a:r>
                        <a:rPr lang="es-MX" sz="700" b="0" i="0" u="none" strike="noStrike">
                          <a:solidFill>
                            <a:srgbClr val="000000"/>
                          </a:solidFill>
                          <a:effectLst/>
                          <a:latin typeface="Arial" panose="020B0604020202020204" pitchFamily="34" charset="0"/>
                        </a:rPr>
                        <a:t>Evidencias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gridSpan="2">
                  <a:txBody>
                    <a:bodyPr/>
                    <a:lstStyle/>
                    <a:p>
                      <a:pPr algn="ctr" fontAlgn="ctr"/>
                      <a:r>
                        <a:rPr lang="es-MX" sz="700" b="0" i="0" u="none" strike="noStrike">
                          <a:solidFill>
                            <a:srgbClr val="000000"/>
                          </a:solidFill>
                          <a:effectLst/>
                          <a:latin typeface="Arial" panose="020B0604020202020204" pitchFamily="34" charset="0"/>
                        </a:rPr>
                        <a:t>Actividades de enseñanza-aprendizaje</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hMerge="1">
                  <a:txBody>
                    <a:bodyPr/>
                    <a:lstStyle/>
                    <a:p>
                      <a:endParaRPr lang="es-MX"/>
                    </a:p>
                  </a:txBody>
                  <a:tcPr/>
                </a:tc>
                <a:tc rowSpan="2">
                  <a:txBody>
                    <a:bodyPr/>
                    <a:lstStyle/>
                    <a:p>
                      <a:pPr algn="ctr" fontAlgn="ctr"/>
                      <a:r>
                        <a:rPr lang="es-MX" sz="700" b="0" i="0" u="none" strike="noStrike">
                          <a:solidFill>
                            <a:srgbClr val="000000"/>
                          </a:solidFill>
                          <a:effectLst/>
                          <a:latin typeface="Arial" panose="020B0604020202020204" pitchFamily="34" charset="0"/>
                        </a:rPr>
                        <a:t>Evaluaciones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205083">
                <a:tc gridSpan="2">
                  <a:txBody>
                    <a:bodyPr/>
                    <a:lstStyle/>
                    <a:p>
                      <a:pPr algn="ctr" fontAlgn="b"/>
                      <a:r>
                        <a:rPr lang="es-MX" sz="700" b="0" i="0" u="none" strike="noStrike">
                          <a:solidFill>
                            <a:srgbClr val="000000"/>
                          </a:solidFill>
                          <a:effectLst/>
                          <a:latin typeface="Arial" panose="020B0604020202020204" pitchFamily="34" charset="0"/>
                        </a:rPr>
                        <a:t>Objetivo (s)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gridSpan="4">
                  <a:txBody>
                    <a:bodyPr/>
                    <a:lstStyle/>
                    <a:p>
                      <a:pPr algn="ctr" fontAlgn="b"/>
                      <a:r>
                        <a:rPr lang="es-MX" sz="700" b="0" i="0" u="none" strike="noStrike" dirty="0">
                          <a:solidFill>
                            <a:srgbClr val="000000"/>
                          </a:solidFill>
                          <a:effectLst/>
                          <a:latin typeface="Arial" panose="020B0604020202020204" pitchFamily="34" charset="0"/>
                        </a:rPr>
                        <a:t>Descripción de actividad</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843773">
                <a:tc rowSpan="5" gridSpan="2">
                  <a:txBody>
                    <a:bodyPr/>
                    <a:lstStyle/>
                    <a:p>
                      <a:pPr algn="just" fontAlgn="t"/>
                      <a:r>
                        <a:rPr lang="es-MX" sz="700" b="0" i="0" u="none" strike="noStrike">
                          <a:solidFill>
                            <a:srgbClr val="000000"/>
                          </a:solidFill>
                          <a:effectLst/>
                          <a:latin typeface="Arial" panose="020B0604020202020204" pitchFamily="34" charset="0"/>
                        </a:rPr>
                        <a:t>El alumno desarrollará habilidades de razonamiento lógico al cuantificar fenómenos o eventos a través de modelos gráficos y aritméticos que involucren la resolución de operaciones con números enteros usando procedimientos diversos y aplicando las propiedades pertinentes.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5" hMerge="1">
                  <a:txBody>
                    <a:bodyPr/>
                    <a:lstStyle/>
                    <a:p>
                      <a:endParaRPr lang="es-MX"/>
                    </a:p>
                  </a:txBody>
                  <a:tcPr/>
                </a:tc>
                <a:tc gridSpan="4">
                  <a:txBody>
                    <a:bodyPr/>
                    <a:lstStyle/>
                    <a:p>
                      <a:pPr algn="l" fontAlgn="t"/>
                      <a:r>
                        <a:rPr lang="es-MX" sz="700" b="1" i="0" u="none" strike="noStrike">
                          <a:solidFill>
                            <a:srgbClr val="000000"/>
                          </a:solidFill>
                          <a:effectLst/>
                          <a:latin typeface="Arial" panose="020B0604020202020204" pitchFamily="34" charset="0"/>
                        </a:rPr>
                        <a:t>Cubo de un binomio.</a:t>
                      </a:r>
                      <a:br>
                        <a:rPr lang="es-MX" sz="700" b="1" i="0" u="none" strike="noStrike">
                          <a:solidFill>
                            <a:srgbClr val="000000"/>
                          </a:solidFill>
                          <a:effectLst/>
                          <a:latin typeface="Arial" panose="020B0604020202020204" pitchFamily="34" charset="0"/>
                        </a:rPr>
                      </a:br>
                      <a:r>
                        <a:rPr lang="es-MX" sz="700" b="0" i="0" u="none" strike="noStrike">
                          <a:solidFill>
                            <a:srgbClr val="000000"/>
                          </a:solidFill>
                          <a:effectLst/>
                          <a:latin typeface="Arial" panose="020B0604020202020204" pitchFamily="34" charset="0"/>
                        </a:rPr>
                        <a:t>Factorización de un cubo perfecto.</a:t>
                      </a:r>
                      <a:br>
                        <a:rPr lang="es-MX" sz="700" b="0" i="0" u="none" strike="noStrike">
                          <a:solidFill>
                            <a:srgbClr val="000000"/>
                          </a:solidFill>
                          <a:effectLst/>
                          <a:latin typeface="Arial" panose="020B0604020202020204" pitchFamily="34" charset="0"/>
                        </a:rPr>
                      </a:br>
                      <a:r>
                        <a:rPr lang="es-MX" sz="700" b="0" i="0" u="none" strike="noStrike">
                          <a:solidFill>
                            <a:srgbClr val="000000"/>
                          </a:solidFill>
                          <a:effectLst/>
                          <a:latin typeface="Arial" panose="020B0604020202020204" pitchFamily="34" charset="0"/>
                        </a:rPr>
                        <a:t>A partir del cuadrado de un binomio se calculará el cubo de éste, considerando tres factores iguales. Se definirá la regla para  desarrollar el cubo de un binomio. </a:t>
                      </a:r>
                      <a:r>
                        <a:rPr lang="es-MX" sz="700" b="1" i="0" u="none" strike="noStrike">
                          <a:solidFill>
                            <a:srgbClr val="000000"/>
                          </a:solidFill>
                          <a:effectLst/>
                          <a:latin typeface="Arial" panose="020B0604020202020204" pitchFamily="34" charset="0"/>
                        </a:rPr>
                        <a:t/>
                      </a:r>
                      <a:br>
                        <a:rPr lang="es-MX" sz="700" b="1" i="0" u="none" strike="noStrike">
                          <a:solidFill>
                            <a:srgbClr val="000000"/>
                          </a:solidFill>
                          <a:effectLst/>
                          <a:latin typeface="Arial" panose="020B0604020202020204" pitchFamily="34" charset="0"/>
                        </a:rPr>
                      </a:br>
                      <a:endParaRPr lang="es-MX" sz="700" b="0" i="0" u="none" strike="noStrike">
                        <a:solidFill>
                          <a:srgbClr val="000000"/>
                        </a:solidFill>
                        <a:effectLst/>
                        <a:latin typeface="Arial" panose="020B0604020202020204" pitchFamily="34" charset="0"/>
                      </a:endParaRP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11">
                  <a:txBody>
                    <a:bodyPr/>
                    <a:lstStyle/>
                    <a:p>
                      <a:pPr algn="just" fontAlgn="t"/>
                      <a:r>
                        <a:rPr lang="es-MX" sz="700" b="0" i="0" u="none" strike="noStrike">
                          <a:solidFill>
                            <a:srgbClr val="000000"/>
                          </a:solidFill>
                          <a:effectLst/>
                          <a:latin typeface="Arial" panose="020B0604020202020204" pitchFamily="34" charset="0"/>
                        </a:rPr>
                        <a:t>Elaboración de una maqueta (plano institucional).       Se llevará a cabo la elaboración de gráficos para analizar propiedades de la división (propiedad distributiva) y analisis de operaciones fundamentales.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2" gridSpan="2">
                  <a:txBody>
                    <a:bodyPr/>
                    <a:lstStyle/>
                    <a:p>
                      <a:pPr algn="just" fontAlgn="t"/>
                      <a:r>
                        <a:rPr lang="es-MX" sz="700" b="0" i="0" u="none" strike="noStrike">
                          <a:solidFill>
                            <a:srgbClr val="000000"/>
                          </a:solidFill>
                          <a:effectLst/>
                          <a:latin typeface="Arial" panose="020B0604020202020204" pitchFamily="34" charset="0"/>
                        </a:rPr>
                        <a:t>Dinámica de integración grupal  Realización del plano por  parte de cada alumno   Analizar cada uno de ellos   Selección del plano representativo de las ideas iniciales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2" hMerge="1">
                  <a:txBody>
                    <a:bodyPr/>
                    <a:lstStyle/>
                    <a:p>
                      <a:endParaRPr lang="es-MX"/>
                    </a:p>
                  </a:txBody>
                  <a:tcPr/>
                </a:tc>
                <a:tc rowSpan="11">
                  <a:txBody>
                    <a:bodyPr/>
                    <a:lstStyle/>
                    <a:p>
                      <a:pPr algn="just" fontAlgn="t"/>
                      <a:r>
                        <a:rPr lang="es-MX" sz="700" b="0" i="0" u="none" strike="noStrike">
                          <a:solidFill>
                            <a:srgbClr val="000000"/>
                          </a:solidFill>
                          <a:effectLst/>
                          <a:latin typeface="Arial" panose="020B0604020202020204" pitchFamily="34" charset="0"/>
                        </a:rPr>
                        <a:t>Trabajo de los alumnos en lo individual tanto en la asignatura de dibujo como en matemáticas.    Dinámica de los equipos.    Comunicación entre los equipos.    Valores aptitudinales entre los alumnos.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r>
              <a:tr h="195318">
                <a:tc gridSpan="2" vMerge="1">
                  <a:txBody>
                    <a:bodyPr/>
                    <a:lstStyle/>
                    <a:p>
                      <a:endParaRPr lang="es-MX"/>
                    </a:p>
                  </a:txBody>
                  <a:tcPr/>
                </a:tc>
                <a:tc hMerge="1" vMerge="1">
                  <a:txBody>
                    <a:bodyPr/>
                    <a:lstStyle/>
                    <a:p>
                      <a:endParaRPr lang="es-MX"/>
                    </a:p>
                  </a:txBody>
                  <a:tcPr/>
                </a:tc>
                <a:tc gridSpan="4">
                  <a:txBody>
                    <a:bodyPr/>
                    <a:lstStyle/>
                    <a:p>
                      <a:pPr algn="l" fontAlgn="t"/>
                      <a:r>
                        <a:rPr lang="es-MX" sz="700" b="1" i="0" u="none" strike="noStrike">
                          <a:solidFill>
                            <a:srgbClr val="000000"/>
                          </a:solidFill>
                          <a:effectLst/>
                          <a:latin typeface="Arial" panose="020B0604020202020204" pitchFamily="34" charset="0"/>
                        </a:rPr>
                        <a:t>Geogebra</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0629">
                <a:tc gridSpan="2" vMerge="1">
                  <a:txBody>
                    <a:bodyPr/>
                    <a:lstStyle/>
                    <a:p>
                      <a:endParaRPr lang="es-MX"/>
                    </a:p>
                  </a:txBody>
                  <a:tcPr/>
                </a:tc>
                <a:tc hMerge="1" vMerge="1">
                  <a:txBody>
                    <a:bodyPr/>
                    <a:lstStyle/>
                    <a:p>
                      <a:endParaRPr lang="es-MX"/>
                    </a:p>
                  </a:txBody>
                  <a:tcPr/>
                </a:tc>
                <a:tc gridSpan="4">
                  <a:txBody>
                    <a:bodyPr/>
                    <a:lstStyle/>
                    <a:p>
                      <a:pPr algn="l" fontAlgn="t"/>
                      <a:r>
                        <a:rPr lang="es-MX" sz="700" b="0" i="0" u="none" strike="noStrike">
                          <a:solidFill>
                            <a:srgbClr val="000000"/>
                          </a:solidFill>
                          <a:effectLst/>
                          <a:latin typeface="Arial" panose="020B0604020202020204" pitchFamily="34" charset="0"/>
                        </a:rPr>
                        <a:t>Manejo de ecuaciones, analizis y graficacion de las mismas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rowSpan="9" gridSpan="2">
                  <a:txBody>
                    <a:bodyPr/>
                    <a:lstStyle/>
                    <a:p>
                      <a:pPr algn="just" fontAlgn="t"/>
                      <a:r>
                        <a:rPr lang="es-MX" sz="700" b="0" i="0" u="none" strike="noStrike">
                          <a:solidFill>
                            <a:srgbClr val="000000"/>
                          </a:solidFill>
                          <a:effectLst/>
                          <a:latin typeface="Arial" panose="020B0604020202020204" pitchFamily="34" charset="0"/>
                        </a:rPr>
                        <a:t>Se definirá con el grupo las características y propiedades de los números reales. Localizará números naturales en la recta numérica. Planteará y resolverá problemas significativos de su entorno en los que aplique las propiedades de los números naturales y enteros.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9" hMerge="1">
                  <a:txBody>
                    <a:bodyPr/>
                    <a:lstStyle/>
                    <a:p>
                      <a:endParaRPr lang="es-MX"/>
                    </a:p>
                  </a:txBody>
                  <a:tcPr/>
                </a:tc>
                <a:tc vMerge="1">
                  <a:txBody>
                    <a:bodyPr/>
                    <a:lstStyle/>
                    <a:p>
                      <a:endParaRPr lang="es-MX"/>
                    </a:p>
                  </a:txBody>
                  <a:tcPr/>
                </a:tc>
              </a:tr>
              <a:tr h="195318">
                <a:tc gridSpan="2" vMerge="1">
                  <a:txBody>
                    <a:bodyPr/>
                    <a:lstStyle/>
                    <a:p>
                      <a:endParaRPr lang="es-MX"/>
                    </a:p>
                  </a:txBody>
                  <a:tcPr/>
                </a:tc>
                <a:tc hMerge="1" vMerge="1">
                  <a:txBody>
                    <a:bodyPr/>
                    <a:lstStyle/>
                    <a:p>
                      <a:endParaRPr lang="es-MX"/>
                    </a:p>
                  </a:txBody>
                  <a:tcPr/>
                </a:tc>
                <a:tc gridSpan="4">
                  <a:txBody>
                    <a:bodyPr/>
                    <a:lstStyle/>
                    <a:p>
                      <a:pPr algn="l" fontAlgn="t"/>
                      <a:r>
                        <a:rPr lang="es-MX" sz="700" b="1"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71880">
                <a:tc gridSpan="2" vMerge="1">
                  <a:txBody>
                    <a:bodyPr/>
                    <a:lstStyle/>
                    <a:p>
                      <a:endParaRPr lang="es-MX"/>
                    </a:p>
                  </a:txBody>
                  <a:tcPr/>
                </a:tc>
                <a:tc hMerge="1" vMerge="1">
                  <a:txBody>
                    <a:bodyPr/>
                    <a:lstStyle/>
                    <a:p>
                      <a:endParaRPr lang="es-MX"/>
                    </a:p>
                  </a:txBody>
                  <a:tcPr/>
                </a:tc>
                <a:tc rowSpan="2" gridSpan="4">
                  <a:txBody>
                    <a:bodyPr/>
                    <a:lstStyle/>
                    <a:p>
                      <a:pPr algn="l" fontAlgn="t"/>
                      <a:r>
                        <a:rPr lang="es-MX" sz="700" b="1" i="0" u="none" strike="noStrike">
                          <a:solidFill>
                            <a:srgbClr val="000000"/>
                          </a:solidFill>
                          <a:effectLst/>
                          <a:latin typeface="Arial" panose="020B0604020202020204" pitchFamily="34" charset="0"/>
                        </a:rPr>
                        <a:t>Colaboración de las expresiones gráficas</a:t>
                      </a:r>
                      <a:r>
                        <a:rPr lang="es-MX" sz="700" b="0" i="0" u="none" strike="noStrike">
                          <a:solidFill>
                            <a:srgbClr val="000000"/>
                          </a:solidFill>
                          <a:effectLst/>
                          <a:latin typeface="Arial" panose="020B0604020202020204" pitchFamily="34" charset="0"/>
                        </a:rPr>
                        <a:t> como testimonios culturales e identitarios de las sociedades.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09379">
                <a:tc rowSpan="3" gridSpan="2">
                  <a:txBody>
                    <a:bodyPr/>
                    <a:lstStyle/>
                    <a:p>
                      <a:pPr algn="l" fontAlgn="ctr"/>
                      <a:r>
                        <a:rPr lang="es-MX" sz="700" b="0" i="0" u="none" strike="noStrike">
                          <a:solidFill>
                            <a:srgbClr val="FF0000"/>
                          </a:solidFill>
                          <a:effectLst/>
                          <a:latin typeface="Arial" panose="020B0604020202020204" pitchFamily="34" charset="0"/>
                        </a:rPr>
                        <a:t> </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3" hMerge="1">
                  <a:txBody>
                    <a:bodyPr/>
                    <a:lstStyle/>
                    <a:p>
                      <a:endParaRPr lang="es-MX"/>
                    </a:p>
                  </a:txBody>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562515">
                <a:tc gridSpan="2" vMerge="1">
                  <a:txBody>
                    <a:bodyPr/>
                    <a:lstStyle/>
                    <a:p>
                      <a:endParaRPr lang="es-MX"/>
                    </a:p>
                  </a:txBody>
                  <a:tcPr/>
                </a:tc>
                <a:tc hMerge="1" vMerge="1">
                  <a:txBody>
                    <a:bodyPr/>
                    <a:lstStyle/>
                    <a:p>
                      <a:endParaRPr lang="es-MX"/>
                    </a:p>
                  </a:txBody>
                  <a:tcPr/>
                </a:tc>
                <a:tc gridSpan="4">
                  <a:txBody>
                    <a:bodyPr/>
                    <a:lstStyle/>
                    <a:p>
                      <a:pPr algn="l" fontAlgn="t"/>
                      <a:r>
                        <a:rPr lang="es-MX" sz="700" b="1" i="0" u="none" strike="noStrike">
                          <a:solidFill>
                            <a:srgbClr val="000000"/>
                          </a:solidFill>
                          <a:effectLst/>
                          <a:latin typeface="Arial" panose="020B0604020202020204" pitchFamily="34" charset="0"/>
                        </a:rPr>
                        <a:t>conjugado de un binomio. </a:t>
                      </a:r>
                      <a:r>
                        <a:rPr lang="es-MX" sz="700" b="0" i="0" u="none" strike="noStrike">
                          <a:solidFill>
                            <a:srgbClr val="000000"/>
                          </a:solidFill>
                          <a:effectLst/>
                          <a:latin typeface="Arial" panose="020B0604020202020204" pitchFamily="34" charset="0"/>
                        </a:rPr>
                        <a:t>A partir de obtener varios productos de éstos se generaliza para obtener la regla y determinarlos. Asimismo, se efectuará la operación inversa</a:t>
                      </a:r>
                      <a:r>
                        <a:rPr lang="es-MX" sz="700" b="1" i="0" u="none" strike="noStrike">
                          <a:solidFill>
                            <a:srgbClr val="000000"/>
                          </a:solidFill>
                          <a:effectLst/>
                          <a:latin typeface="Arial" panose="020B0604020202020204" pitchFamily="34" charset="0"/>
                        </a:rPr>
                        <a:t/>
                      </a:r>
                      <a:br>
                        <a:rPr lang="es-MX" sz="700" b="1" i="0" u="none" strike="noStrike">
                          <a:solidFill>
                            <a:srgbClr val="000000"/>
                          </a:solidFill>
                          <a:effectLst/>
                          <a:latin typeface="Arial" panose="020B0604020202020204" pitchFamily="34" charset="0"/>
                        </a:rPr>
                      </a:br>
                      <a:endParaRPr lang="es-MX" sz="700" b="0" i="0" u="none" strike="noStrike">
                        <a:solidFill>
                          <a:srgbClr val="000000"/>
                        </a:solidFill>
                        <a:effectLst/>
                        <a:latin typeface="Arial" panose="020B0604020202020204" pitchFamily="34" charset="0"/>
                      </a:endParaRP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31284">
                <a:tc gridSpan="2" vMerge="1">
                  <a:txBody>
                    <a:bodyPr/>
                    <a:lstStyle/>
                    <a:p>
                      <a:endParaRPr lang="es-MX"/>
                    </a:p>
                  </a:txBody>
                  <a:tcPr/>
                </a:tc>
                <a:tc hMerge="1" vMerge="1">
                  <a:txBody>
                    <a:bodyPr/>
                    <a:lstStyle/>
                    <a:p>
                      <a:endParaRPr lang="es-MX"/>
                    </a:p>
                  </a:txBody>
                  <a:tcPr/>
                </a:tc>
                <a:tc rowSpan="2" gridSpan="4">
                  <a:txBody>
                    <a:bodyPr/>
                    <a:lstStyle/>
                    <a:p>
                      <a:pPr algn="l" fontAlgn="ctr"/>
                      <a:r>
                        <a:rPr lang="es-MX" sz="700" b="1" i="0" u="none" strike="noStrike">
                          <a:solidFill>
                            <a:srgbClr val="000000"/>
                          </a:solidFill>
                          <a:effectLst/>
                          <a:latin typeface="Arial" panose="020B0604020202020204" pitchFamily="34" charset="0"/>
                        </a:rPr>
                        <a:t>Hoja de Calculo. </a:t>
                      </a:r>
                      <a:r>
                        <a:rPr lang="es-MX" sz="700" b="0" i="0" u="none" strike="noStrike">
                          <a:solidFill>
                            <a:srgbClr val="000000"/>
                          </a:solidFill>
                          <a:effectLst/>
                          <a:latin typeface="Arial" panose="020B0604020202020204" pitchFamily="34" charset="0"/>
                        </a:rPr>
                        <a:t>Se analizará la aplicación de resolución de problemas mediante el diseño de tablas.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55215">
                <a:tc rowSpan="7" gridSpan="2">
                  <a:txBody>
                    <a:bodyPr/>
                    <a:lstStyle/>
                    <a:p>
                      <a:pPr algn="ctr" fontAlgn="t"/>
                      <a:r>
                        <a:rPr lang="es-MX" sz="700" b="0" i="0" u="none" strike="noStrike">
                          <a:solidFill>
                            <a:srgbClr val="FF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7" hMerge="1">
                  <a:txBody>
                    <a:bodyPr/>
                    <a:lstStyle/>
                    <a:p>
                      <a:endParaRPr lang="es-MX"/>
                    </a:p>
                  </a:txBody>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81258">
                <a:tc gridSpan="2" vMerge="1">
                  <a:txBody>
                    <a:bodyPr/>
                    <a:lstStyle/>
                    <a:p>
                      <a:endParaRPr lang="es-MX"/>
                    </a:p>
                  </a:txBody>
                  <a:tcPr/>
                </a:tc>
                <a:tc hMerge="1" vMerge="1">
                  <a:txBody>
                    <a:bodyPr/>
                    <a:lstStyle/>
                    <a:p>
                      <a:endParaRPr lang="es-MX"/>
                    </a:p>
                  </a:txBody>
                  <a:tcPr/>
                </a:tc>
                <a:tc gridSpan="4">
                  <a:txBody>
                    <a:bodyPr/>
                    <a:lstStyle/>
                    <a:p>
                      <a:pPr algn="l" fontAlgn="t"/>
                      <a:r>
                        <a:rPr lang="es-MX" sz="700" b="1" i="0" u="none" strike="noStrike">
                          <a:solidFill>
                            <a:srgbClr val="000000"/>
                          </a:solidFill>
                          <a:effectLst/>
                          <a:latin typeface="Arial" panose="020B0604020202020204" pitchFamily="34" charset="0"/>
                        </a:rPr>
                        <a:t>Colaboración de las expresiones gráficas</a:t>
                      </a:r>
                      <a:r>
                        <a:rPr lang="es-MX" sz="700" b="0" i="0" u="none" strike="noStrike">
                          <a:solidFill>
                            <a:srgbClr val="000000"/>
                          </a:solidFill>
                          <a:effectLst/>
                          <a:latin typeface="Arial" panose="020B0604020202020204" pitchFamily="34" charset="0"/>
                        </a:rPr>
                        <a:t> como testimonios culturales e identitarios de las sociedades.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95318">
                <a:tc gridSpan="2" vMerge="1">
                  <a:txBody>
                    <a:bodyPr/>
                    <a:lstStyle/>
                    <a:p>
                      <a:endParaRPr lang="es-MX"/>
                    </a:p>
                  </a:txBody>
                  <a:tcPr/>
                </a:tc>
                <a:tc hMerge="1" vMerge="1">
                  <a:txBody>
                    <a:bodyPr/>
                    <a:lstStyle/>
                    <a:p>
                      <a:endParaRPr lang="es-MX"/>
                    </a:p>
                  </a:txBody>
                  <a:tcPr/>
                </a:tc>
                <a:tc gridSpan="4">
                  <a:txBody>
                    <a:bodyPr/>
                    <a:lstStyle/>
                    <a:p>
                      <a:pPr algn="l" fontAlgn="t"/>
                      <a:r>
                        <a:rPr lang="es-MX" sz="700" b="1"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95318">
                <a:tc gridSpan="2" vMerge="1">
                  <a:txBody>
                    <a:bodyPr/>
                    <a:lstStyle/>
                    <a:p>
                      <a:endParaRPr lang="es-MX"/>
                    </a:p>
                  </a:txBody>
                  <a:tcPr/>
                </a:tc>
                <a:tc hMerge="1" vMerge="1">
                  <a:txBody>
                    <a:bodyPr/>
                    <a:lstStyle/>
                    <a:p>
                      <a:endParaRPr lang="es-MX"/>
                    </a:p>
                  </a:txBody>
                  <a:tcPr/>
                </a:tc>
                <a:tc gridSpan="4">
                  <a:txBody>
                    <a:bodyPr/>
                    <a:lstStyle/>
                    <a:p>
                      <a:pPr algn="l" fontAlgn="t"/>
                      <a:r>
                        <a:rPr lang="es-MX" sz="7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4">
                  <a:txBody>
                    <a:bodyPr/>
                    <a:lstStyle/>
                    <a:p>
                      <a:pPr algn="ctr" fontAlgn="b"/>
                      <a:r>
                        <a:rPr lang="es-MX" sz="7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4" gridSpan="2">
                  <a:txBody>
                    <a:bodyPr/>
                    <a:lstStyle/>
                    <a:p>
                      <a:pPr algn="ctr" fontAlgn="b"/>
                      <a:r>
                        <a:rPr lang="es-MX" sz="7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4" hMerge="1">
                  <a:txBody>
                    <a:bodyPr/>
                    <a:lstStyle/>
                    <a:p>
                      <a:endParaRPr lang="es-MX"/>
                    </a:p>
                  </a:txBody>
                  <a:tcPr/>
                </a:tc>
                <a:tc rowSpan="4">
                  <a:txBody>
                    <a:bodyPr/>
                    <a:lstStyle/>
                    <a:p>
                      <a:pPr algn="ctr" fontAlgn="b"/>
                      <a:r>
                        <a:rPr lang="es-MX" sz="7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r>
              <a:tr h="195318">
                <a:tc gridSpan="2" vMerge="1">
                  <a:txBody>
                    <a:bodyPr/>
                    <a:lstStyle/>
                    <a:p>
                      <a:endParaRPr lang="es-MX"/>
                    </a:p>
                  </a:txBody>
                  <a:tcPr/>
                </a:tc>
                <a:tc hMerge="1" vMerge="1">
                  <a:txBody>
                    <a:bodyPr/>
                    <a:lstStyle/>
                    <a:p>
                      <a:endParaRPr lang="es-MX"/>
                    </a:p>
                  </a:txBody>
                  <a:tcPr/>
                </a:tc>
                <a:tc gridSpan="4">
                  <a:txBody>
                    <a:bodyPr/>
                    <a:lstStyle/>
                    <a:p>
                      <a:pPr algn="l" fontAlgn="t"/>
                      <a:r>
                        <a:rPr lang="es-MX" sz="7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95318">
                <a:tc gridSpan="2" vMerge="1">
                  <a:txBody>
                    <a:bodyPr/>
                    <a:lstStyle/>
                    <a:p>
                      <a:endParaRPr lang="es-MX"/>
                    </a:p>
                  </a:txBody>
                  <a:tcPr/>
                </a:tc>
                <a:tc hMerge="1" vMerge="1">
                  <a:txBody>
                    <a:bodyPr/>
                    <a:lstStyle/>
                    <a:p>
                      <a:endParaRPr lang="es-MX"/>
                    </a:p>
                  </a:txBody>
                  <a:tcPr/>
                </a:tc>
                <a:tc gridSpan="4">
                  <a:txBody>
                    <a:bodyPr/>
                    <a:lstStyle/>
                    <a:p>
                      <a:pPr algn="ctr" fontAlgn="b"/>
                      <a:r>
                        <a:rPr lang="es-MX" sz="900" b="0" i="0" u="none" strike="noStrike">
                          <a:solidFill>
                            <a:srgbClr val="000000"/>
                          </a:solidFill>
                          <a:effectLst/>
                          <a:latin typeface="Calibri" panose="020F050202020403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05083">
                <a:tc gridSpan="2" vMerge="1">
                  <a:txBody>
                    <a:bodyPr/>
                    <a:lstStyle/>
                    <a:p>
                      <a:endParaRPr lang="es-MX"/>
                    </a:p>
                  </a:txBody>
                  <a:tcPr/>
                </a:tc>
                <a:tc hMerge="1" vMerge="1">
                  <a:txBody>
                    <a:bodyPr/>
                    <a:lstStyle/>
                    <a:p>
                      <a:endParaRPr lang="es-MX"/>
                    </a:p>
                  </a:txBody>
                  <a:tcPr/>
                </a:tc>
                <a:tc gridSpan="4">
                  <a:txBody>
                    <a:bodyPr/>
                    <a:lstStyle/>
                    <a:p>
                      <a:pPr algn="ctr" fontAlgn="b"/>
                      <a:r>
                        <a:rPr lang="es-MX" sz="900" b="0" i="0" u="none" strike="noStrike" dirty="0">
                          <a:solidFill>
                            <a:srgbClr val="000000"/>
                          </a:solidFill>
                          <a:effectLst/>
                          <a:latin typeface="Calibri" panose="020F0502020204030204" pitchFamily="34" charset="0"/>
                        </a:rPr>
                        <a:t>15 al 30 de octubre de 2019</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bl>
          </a:graphicData>
        </a:graphic>
      </p:graphicFrame>
      <p:pic>
        <p:nvPicPr>
          <p:cNvPr id="7" name="Imagen 6">
            <a:extLst>
              <a:ext uri="{FF2B5EF4-FFF2-40B4-BE49-F238E27FC236}">
                <a16:creationId xmlns:lc="http://schemas.openxmlformats.org/drawingml/2006/lockedCanvas" xmlns:a16="http://schemas.microsoft.com/office/drawing/2014/main" xmlns="" xmlns:xdr="http://schemas.openxmlformats.org/drawingml/2006/spreadsheetDrawing" id="{00000000-0008-0000-0000-000003000000}"/>
              </a:ext>
            </a:extLst>
          </p:cNvPr>
          <p:cNvPicPr>
            <a:picLocks noChangeAspect="1"/>
          </p:cNvPicPr>
          <p:nvPr/>
        </p:nvPicPr>
        <p:blipFill rotWithShape="1">
          <a:blip r:embed="rId2"/>
          <a:srcRect l="78650" t="4742" r="3947" b="61671"/>
          <a:stretch/>
        </p:blipFill>
        <p:spPr>
          <a:xfrm>
            <a:off x="7092280" y="260648"/>
            <a:ext cx="1204002" cy="1132653"/>
          </a:xfrm>
          <a:prstGeom prst="rect">
            <a:avLst/>
          </a:prstGeom>
        </p:spPr>
      </p:pic>
    </p:spTree>
    <p:extLst>
      <p:ext uri="{BB962C8B-B14F-4D97-AF65-F5344CB8AC3E}">
        <p14:creationId xmlns:p14="http://schemas.microsoft.com/office/powerpoint/2010/main" val="21433274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nvPr>
        </p:nvGraphicFramePr>
        <p:xfrm>
          <a:off x="755578" y="692695"/>
          <a:ext cx="7272810" cy="5440582"/>
        </p:xfrm>
        <a:graphic>
          <a:graphicData uri="http://schemas.openxmlformats.org/drawingml/2006/table">
            <a:tbl>
              <a:tblPr/>
              <a:tblGrid>
                <a:gridCol w="674449"/>
                <a:gridCol w="674449"/>
                <a:gridCol w="674449"/>
                <a:gridCol w="674449"/>
                <a:gridCol w="674449"/>
                <a:gridCol w="674449"/>
                <a:gridCol w="989193"/>
                <a:gridCol w="674449"/>
                <a:gridCol w="674449"/>
                <a:gridCol w="888025"/>
              </a:tblGrid>
              <a:tr h="162869">
                <a:tc>
                  <a:txBody>
                    <a:bodyPr/>
                    <a:lstStyle/>
                    <a:p>
                      <a:pPr algn="l" fontAlgn="b"/>
                      <a:endParaRPr lang="es-MX" sz="6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62869">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62869">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62869">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62869">
                <a:tc gridSpan="3">
                  <a:txBody>
                    <a:bodyPr/>
                    <a:lstStyle/>
                    <a:p>
                      <a:pPr algn="ctr" fontAlgn="b"/>
                      <a:r>
                        <a:rPr lang="es-MX" sz="700" b="1" i="0" u="none" strike="noStrike">
                          <a:solidFill>
                            <a:srgbClr val="000000"/>
                          </a:solidFill>
                          <a:effectLst/>
                          <a:latin typeface="Arial" panose="020B0604020202020204" pitchFamily="34" charset="0"/>
                        </a:rPr>
                        <a:t>PLANEACIÓN POR QUINCENA</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71013">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r>
              <a:tr h="179155">
                <a:tc gridSpan="2">
                  <a:txBody>
                    <a:bodyPr/>
                    <a:lstStyle/>
                    <a:p>
                      <a:pPr algn="ctr" fontAlgn="b"/>
                      <a:r>
                        <a:rPr lang="es-MX" sz="600" b="1" i="0" u="none" strike="noStrike">
                          <a:solidFill>
                            <a:srgbClr val="000000"/>
                          </a:solidFill>
                          <a:effectLst/>
                          <a:latin typeface="Arial" panose="020B0604020202020204" pitchFamily="34" charset="0"/>
                        </a:rPr>
                        <a:t>Unidad/Tema</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gridSpan="6">
                  <a:txBody>
                    <a:bodyPr/>
                    <a:lstStyle/>
                    <a:p>
                      <a:pPr algn="ctr" fontAlgn="b"/>
                      <a:r>
                        <a:rPr lang="es-MX" sz="600" b="1" i="0" u="none" strike="noStrike">
                          <a:solidFill>
                            <a:srgbClr val="000000"/>
                          </a:solidFill>
                          <a:effectLst/>
                          <a:latin typeface="Arial" panose="020B0604020202020204" pitchFamily="34" charset="0"/>
                        </a:rPr>
                        <a:t>ACTIVIDADES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b"/>
                      <a:r>
                        <a:rPr lang="es-MX" sz="600" b="1" i="0" u="none" strike="noStrike">
                          <a:solidFill>
                            <a:srgbClr val="000000"/>
                          </a:solidFill>
                          <a:effectLst/>
                          <a:latin typeface="Arial" panose="020B0604020202020204" pitchFamily="34" charset="0"/>
                        </a:rPr>
                        <a:t>Número</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FBFBF"/>
                    </a:solidFill>
                  </a:tcPr>
                </a:tc>
                <a:tc>
                  <a:txBody>
                    <a:bodyPr/>
                    <a:lstStyle/>
                    <a:p>
                      <a:pPr algn="ctr" fontAlgn="b"/>
                      <a:r>
                        <a:rPr lang="es-MX" sz="600" b="1" i="0" u="none" strike="noStrike">
                          <a:solidFill>
                            <a:srgbClr val="000000"/>
                          </a:solidFill>
                          <a:effectLst/>
                          <a:latin typeface="Arial" panose="020B0604020202020204" pitchFamily="34" charset="0"/>
                        </a:rPr>
                        <a:t>I</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71013">
                <a:tc gridSpan="2">
                  <a:txBody>
                    <a:bodyPr/>
                    <a:lstStyle/>
                    <a:p>
                      <a:pPr algn="ctr" fontAlgn="b"/>
                      <a:r>
                        <a:rPr lang="es-MX" sz="6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gridSpan="4">
                  <a:txBody>
                    <a:bodyPr/>
                    <a:lstStyle/>
                    <a:p>
                      <a:pPr algn="ctr" fontAlgn="b"/>
                      <a:r>
                        <a:rPr lang="es-MX" sz="600" b="0" i="0" u="none" strike="noStrike">
                          <a:solidFill>
                            <a:srgbClr val="000000"/>
                          </a:solidFill>
                          <a:effectLst/>
                          <a:latin typeface="Arial" panose="020B0604020202020204" pitchFamily="34" charset="0"/>
                        </a:rPr>
                        <a:t>Contenidos temáticos interdisciplinarios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2">
                  <a:txBody>
                    <a:bodyPr/>
                    <a:lstStyle/>
                    <a:p>
                      <a:pPr algn="ctr" fontAlgn="ctr"/>
                      <a:r>
                        <a:rPr lang="es-MX" sz="600" b="0" i="0" u="none" strike="noStrike">
                          <a:solidFill>
                            <a:srgbClr val="000000"/>
                          </a:solidFill>
                          <a:effectLst/>
                          <a:latin typeface="Arial" panose="020B0604020202020204" pitchFamily="34" charset="0"/>
                        </a:rPr>
                        <a:t>Evidencias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gridSpan="2">
                  <a:txBody>
                    <a:bodyPr/>
                    <a:lstStyle/>
                    <a:p>
                      <a:pPr algn="ctr" fontAlgn="ctr"/>
                      <a:r>
                        <a:rPr lang="es-MX" sz="600" b="0" i="0" u="none" strike="noStrike">
                          <a:solidFill>
                            <a:srgbClr val="000000"/>
                          </a:solidFill>
                          <a:effectLst/>
                          <a:latin typeface="Arial" panose="020B0604020202020204" pitchFamily="34" charset="0"/>
                        </a:rPr>
                        <a:t>Actividades de enseñanza-aprendizaje</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hMerge="1">
                  <a:txBody>
                    <a:bodyPr/>
                    <a:lstStyle/>
                    <a:p>
                      <a:endParaRPr lang="es-MX"/>
                    </a:p>
                  </a:txBody>
                  <a:tcPr/>
                </a:tc>
                <a:tc rowSpan="2">
                  <a:txBody>
                    <a:bodyPr/>
                    <a:lstStyle/>
                    <a:p>
                      <a:pPr algn="ctr" fontAlgn="ctr"/>
                      <a:r>
                        <a:rPr lang="es-MX" sz="600" b="0" i="0" u="none" strike="noStrike">
                          <a:solidFill>
                            <a:srgbClr val="000000"/>
                          </a:solidFill>
                          <a:effectLst/>
                          <a:latin typeface="Arial" panose="020B0604020202020204" pitchFamily="34" charset="0"/>
                        </a:rPr>
                        <a:t>Evaluaciones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71013">
                <a:tc gridSpan="2">
                  <a:txBody>
                    <a:bodyPr/>
                    <a:lstStyle/>
                    <a:p>
                      <a:pPr algn="ctr" fontAlgn="b"/>
                      <a:r>
                        <a:rPr lang="es-MX" sz="600" b="0" i="0" u="none" strike="noStrike">
                          <a:solidFill>
                            <a:srgbClr val="000000"/>
                          </a:solidFill>
                          <a:effectLst/>
                          <a:latin typeface="Arial" panose="020B0604020202020204" pitchFamily="34" charset="0"/>
                        </a:rPr>
                        <a:t>Objetivo (s)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gridSpan="4">
                  <a:txBody>
                    <a:bodyPr/>
                    <a:lstStyle/>
                    <a:p>
                      <a:pPr algn="ctr" fontAlgn="b"/>
                      <a:r>
                        <a:rPr lang="es-MX" sz="600" b="0" i="0" u="none" strike="noStrike">
                          <a:solidFill>
                            <a:srgbClr val="000000"/>
                          </a:solidFill>
                          <a:effectLst/>
                          <a:latin typeface="Arial" panose="020B0604020202020204" pitchFamily="34" charset="0"/>
                        </a:rPr>
                        <a:t>Descripción de actividad</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469063">
                <a:tc rowSpan="4" gridSpan="2">
                  <a:txBody>
                    <a:bodyPr/>
                    <a:lstStyle/>
                    <a:p>
                      <a:pPr algn="just" fontAlgn="t"/>
                      <a:r>
                        <a:rPr lang="es-MX" sz="600" b="0" i="0" u="none" strike="noStrike">
                          <a:solidFill>
                            <a:srgbClr val="000000"/>
                          </a:solidFill>
                          <a:effectLst/>
                          <a:latin typeface="Arial" panose="020B0604020202020204" pitchFamily="34" charset="0"/>
                        </a:rPr>
                        <a:t>El alumno desarrollará habilidades de razonamiento lógico al cuantificar fenómenos o eventos a través de modelos gráficos y aritméticos que involucren la resolución de operaciones con números enteros usando procedimientos diversos y aplicando las propiedades pertinentes.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4" hMerge="1">
                  <a:txBody>
                    <a:bodyPr/>
                    <a:lstStyle/>
                    <a:p>
                      <a:endParaRPr lang="es-MX"/>
                    </a:p>
                  </a:txBody>
                  <a:tcPr/>
                </a:tc>
                <a:tc gridSpan="4">
                  <a:txBody>
                    <a:bodyPr/>
                    <a:lstStyle/>
                    <a:p>
                      <a:pPr algn="l" fontAlgn="t"/>
                      <a:r>
                        <a:rPr lang="es-MX" sz="600" b="1" i="0" u="none" strike="noStrike" dirty="0">
                          <a:solidFill>
                            <a:srgbClr val="000000"/>
                          </a:solidFill>
                          <a:effectLst/>
                          <a:latin typeface="Arial" panose="020B0604020202020204" pitchFamily="34" charset="0"/>
                        </a:rPr>
                        <a:t>Fórmula del binomio de Newton</a:t>
                      </a:r>
                      <a:br>
                        <a:rPr lang="es-MX" sz="600" b="1" i="0" u="none" strike="noStrike" dirty="0">
                          <a:solidFill>
                            <a:srgbClr val="000000"/>
                          </a:solidFill>
                          <a:effectLst/>
                          <a:latin typeface="Arial" panose="020B0604020202020204" pitchFamily="34" charset="0"/>
                        </a:rPr>
                      </a:br>
                      <a:r>
                        <a:rPr lang="es-MX" sz="600" b="0" i="0" u="none" strike="noStrike" dirty="0">
                          <a:solidFill>
                            <a:srgbClr val="000000"/>
                          </a:solidFill>
                          <a:effectLst/>
                          <a:latin typeface="Arial" panose="020B0604020202020204" pitchFamily="34" charset="0"/>
                        </a:rPr>
                        <a:t>Aplicando una multiplicación directa se desarrollará hasta la sexta o séptima potencia de un binomio.</a:t>
                      </a:r>
                      <a:r>
                        <a:rPr lang="es-MX" sz="600" b="1" i="0" u="none" strike="noStrike" dirty="0">
                          <a:solidFill>
                            <a:srgbClr val="000000"/>
                          </a:solidFill>
                          <a:effectLst/>
                          <a:latin typeface="Arial" panose="020B0604020202020204" pitchFamily="34" charset="0"/>
                        </a:rPr>
                        <a:t/>
                      </a:r>
                      <a:br>
                        <a:rPr lang="es-MX" sz="600" b="1" i="0" u="none" strike="noStrike" dirty="0">
                          <a:solidFill>
                            <a:srgbClr val="000000"/>
                          </a:solidFill>
                          <a:effectLst/>
                          <a:latin typeface="Arial" panose="020B0604020202020204" pitchFamily="34" charset="0"/>
                        </a:rPr>
                      </a:br>
                      <a:endParaRPr lang="es-MX" sz="600" b="0" i="0" u="none" strike="noStrike" dirty="0">
                        <a:solidFill>
                          <a:srgbClr val="000000"/>
                        </a:solidFill>
                        <a:effectLst/>
                        <a:latin typeface="Arial" panose="020B0604020202020204" pitchFamily="34" charset="0"/>
                      </a:endParaRP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15">
                  <a:txBody>
                    <a:bodyPr/>
                    <a:lstStyle/>
                    <a:p>
                      <a:pPr algn="just" fontAlgn="t"/>
                      <a:r>
                        <a:rPr lang="es-MX" sz="600" b="0" i="0" u="none" strike="noStrike">
                          <a:solidFill>
                            <a:srgbClr val="000000"/>
                          </a:solidFill>
                          <a:effectLst/>
                          <a:latin typeface="Arial" panose="020B0604020202020204" pitchFamily="34" charset="0"/>
                        </a:rPr>
                        <a:t>Elaboración de una maqueta (plano institucional).       Se llevará a cabo la elaboración de gráficos para analizar propiedades de la división (propiedad distributiva) y analisis de operaciones fundamentales.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2" gridSpan="2">
                  <a:txBody>
                    <a:bodyPr/>
                    <a:lstStyle/>
                    <a:p>
                      <a:pPr algn="just" fontAlgn="t"/>
                      <a:r>
                        <a:rPr lang="es-MX" sz="600" b="0" i="0" u="none" strike="noStrike">
                          <a:solidFill>
                            <a:srgbClr val="000000"/>
                          </a:solidFill>
                          <a:effectLst/>
                          <a:latin typeface="Arial" panose="020B0604020202020204" pitchFamily="34" charset="0"/>
                        </a:rPr>
                        <a:t>Dinámica de integración grupal  Realización del plano por  parte de cada alumno   Analizar cada uno de ellos   Selección del plano representativo de las ideas iniciales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2" hMerge="1">
                  <a:txBody>
                    <a:bodyPr/>
                    <a:lstStyle/>
                    <a:p>
                      <a:endParaRPr lang="es-MX"/>
                    </a:p>
                  </a:txBody>
                  <a:tcPr/>
                </a:tc>
                <a:tc rowSpan="15">
                  <a:txBody>
                    <a:bodyPr/>
                    <a:lstStyle/>
                    <a:p>
                      <a:pPr algn="just" fontAlgn="t"/>
                      <a:r>
                        <a:rPr lang="es-MX" sz="600" b="0" i="0" u="none" strike="noStrike">
                          <a:solidFill>
                            <a:srgbClr val="000000"/>
                          </a:solidFill>
                          <a:effectLst/>
                          <a:latin typeface="Arial" panose="020B0604020202020204" pitchFamily="34" charset="0"/>
                        </a:rPr>
                        <a:t>Trabajo de los alumnos en lo individual tanto en la asignatura de dibujo como en matemáticas.    Dinámica de los equipos.    Comunicación entre los equipos.    Valores aptitudinales entre los alumnos.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r>
              <a:tr h="438296">
                <a:tc gridSpan="2" vMerge="1">
                  <a:txBody>
                    <a:bodyPr/>
                    <a:lstStyle/>
                    <a:p>
                      <a:endParaRPr lang="es-MX"/>
                    </a:p>
                  </a:txBody>
                  <a:tcPr/>
                </a:tc>
                <a:tc hMerge="1" vMerge="1">
                  <a:txBody>
                    <a:bodyPr/>
                    <a:lstStyle/>
                    <a:p>
                      <a:endParaRPr lang="es-MX"/>
                    </a:p>
                  </a:txBody>
                  <a:tcPr/>
                </a:tc>
                <a:tc gridSpan="4">
                  <a:txBody>
                    <a:bodyPr/>
                    <a:lstStyle/>
                    <a:p>
                      <a:pPr algn="l" fontAlgn="t"/>
                      <a:r>
                        <a:rPr lang="es-MX" sz="800" b="1" i="0" u="none" strike="noStrike">
                          <a:solidFill>
                            <a:srgbClr val="000000"/>
                          </a:solidFill>
                          <a:effectLst/>
                          <a:latin typeface="Calibri" panose="020F0502020204030204" pitchFamily="34" charset="0"/>
                        </a:rPr>
                        <a:t>Geogebra</a:t>
                      </a:r>
                      <a:r>
                        <a:rPr lang="es-MX" sz="800" b="0" i="0" u="none" strike="noStrike">
                          <a:solidFill>
                            <a:srgbClr val="000000"/>
                          </a:solidFill>
                          <a:effectLst/>
                          <a:latin typeface="Calibri" panose="020F0502020204030204" pitchFamily="34" charset="0"/>
                        </a:rPr>
                        <a:t>                                                                             Manejo de ecuaciones, análisis y graficación de las mismas.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2869">
                <a:tc gridSpan="2" vMerge="1">
                  <a:txBody>
                    <a:bodyPr/>
                    <a:lstStyle/>
                    <a:p>
                      <a:endParaRPr lang="es-MX"/>
                    </a:p>
                  </a:txBody>
                  <a:tcPr/>
                </a:tc>
                <a:tc hMerge="1" vMerge="1">
                  <a:txBody>
                    <a:bodyPr/>
                    <a:lstStyle/>
                    <a:p>
                      <a:endParaRPr lang="es-MX"/>
                    </a:p>
                  </a:txBody>
                  <a:tcPr/>
                </a:tc>
                <a:tc gridSpan="4">
                  <a:txBody>
                    <a:bodyPr/>
                    <a:lstStyle/>
                    <a:p>
                      <a:pPr algn="l" fontAlgn="t"/>
                      <a:endParaRPr lang="es-MX" sz="600" b="0" i="0" u="none" strike="noStrike">
                        <a:solidFill>
                          <a:srgbClr val="000000"/>
                        </a:solidFill>
                        <a:effectLst/>
                        <a:latin typeface="Arial" panose="020B0604020202020204" pitchFamily="34" charset="0"/>
                      </a:endParaRP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rowSpan="13" gridSpan="2">
                  <a:txBody>
                    <a:bodyPr/>
                    <a:lstStyle/>
                    <a:p>
                      <a:pPr algn="just" fontAlgn="t"/>
                      <a:r>
                        <a:rPr lang="es-MX" sz="600" b="0" i="0" u="none" strike="noStrike">
                          <a:solidFill>
                            <a:srgbClr val="000000"/>
                          </a:solidFill>
                          <a:effectLst/>
                          <a:latin typeface="Arial" panose="020B0604020202020204" pitchFamily="34" charset="0"/>
                        </a:rPr>
                        <a:t>Se definirá con el grupo las características y propiedades de los números reales. Localizará números naturales en la recta numérica. Planteará y resolverá problemas significativos de su entorno en los que aplique las propiedades de los números naturales y enteros.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13" hMerge="1">
                  <a:txBody>
                    <a:bodyPr/>
                    <a:lstStyle/>
                    <a:p>
                      <a:endParaRPr lang="es-MX"/>
                    </a:p>
                  </a:txBody>
                  <a:tcPr/>
                </a:tc>
                <a:tc vMerge="1">
                  <a:txBody>
                    <a:bodyPr/>
                    <a:lstStyle/>
                    <a:p>
                      <a:endParaRPr lang="es-MX"/>
                    </a:p>
                  </a:txBody>
                  <a:tcPr/>
                </a:tc>
              </a:tr>
              <a:tr h="234531">
                <a:tc gridSpan="2" vMerge="1">
                  <a:txBody>
                    <a:bodyPr/>
                    <a:lstStyle/>
                    <a:p>
                      <a:endParaRPr lang="es-MX"/>
                    </a:p>
                  </a:txBody>
                  <a:tcPr/>
                </a:tc>
                <a:tc hMerge="1" v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El dibujo como mensaje</a:t>
                      </a:r>
                      <a:r>
                        <a:rPr lang="es-MX" sz="600" b="0" i="0" u="none" strike="noStrike">
                          <a:solidFill>
                            <a:srgbClr val="000000"/>
                          </a:solidFill>
                          <a:effectLst/>
                          <a:latin typeface="Arial" panose="020B0604020202020204" pitchFamily="34" charset="0"/>
                        </a:rPr>
                        <a:t> en el proceso de comunicación y sus funciones.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469063">
                <a:tc rowSpan="6" gridSpan="2">
                  <a:txBody>
                    <a:bodyPr/>
                    <a:lstStyle/>
                    <a:p>
                      <a:pPr algn="l" fontAlgn="ctr"/>
                      <a:r>
                        <a:rPr lang="es-MX" sz="600" b="0" i="0" u="none" strike="noStrike">
                          <a:solidFill>
                            <a:srgbClr val="FF0000"/>
                          </a:solidFill>
                          <a:effectLst/>
                          <a:latin typeface="Arial" panose="020B0604020202020204" pitchFamily="34" charset="0"/>
                        </a:rPr>
                        <a:t> </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6" h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Ecuación, identidad y propiedades de la igualdad.</a:t>
                      </a:r>
                      <a:br>
                        <a:rPr lang="es-MX" sz="600" b="1" i="0" u="none" strike="noStrike">
                          <a:solidFill>
                            <a:srgbClr val="000000"/>
                          </a:solidFill>
                          <a:effectLst/>
                          <a:latin typeface="Arial" panose="020B0604020202020204" pitchFamily="34" charset="0"/>
                        </a:rPr>
                      </a:br>
                      <a:r>
                        <a:rPr lang="es-MX" sz="600" b="0" i="0" u="none" strike="noStrike">
                          <a:solidFill>
                            <a:srgbClr val="000000"/>
                          </a:solidFill>
                          <a:effectLst/>
                          <a:latin typeface="Arial" panose="020B0604020202020204" pitchFamily="34" charset="0"/>
                        </a:rPr>
                        <a:t>Se abordará el concepto de ecuación distinguiéndose entre identidad o ecuación idéntica y la igualdad condicional o ecuación. Se establecerán sus propiedades.</a:t>
                      </a:r>
                      <a:endParaRPr lang="es-MX" sz="600" b="1" i="0" u="none" strike="noStrike">
                        <a:solidFill>
                          <a:srgbClr val="000000"/>
                        </a:solidFill>
                        <a:effectLst/>
                        <a:latin typeface="Arial" panose="020B0604020202020204" pitchFamily="34" charset="0"/>
                      </a:endParaRP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2869">
                <a:tc gridSpan="2" vMerge="1">
                  <a:txBody>
                    <a:bodyPr/>
                    <a:lstStyle/>
                    <a:p>
                      <a:endParaRPr lang="es-MX"/>
                    </a:p>
                  </a:txBody>
                  <a:tcPr/>
                </a:tc>
                <a:tc hMerge="1" vMerge="1">
                  <a:txBody>
                    <a:bodyPr/>
                    <a:lstStyle/>
                    <a:p>
                      <a:endParaRPr lang="es-MX"/>
                    </a:p>
                  </a:txBody>
                  <a:tcPr/>
                </a:tc>
                <a:tc gridSpan="4">
                  <a:txBody>
                    <a:bodyPr/>
                    <a:lstStyle/>
                    <a:p>
                      <a:pPr algn="l" fontAlgn="t"/>
                      <a:endParaRPr lang="es-MX" sz="600" b="1" i="0" u="none" strike="noStrike">
                        <a:solidFill>
                          <a:srgbClr val="000000"/>
                        </a:solidFill>
                        <a:effectLst/>
                        <a:latin typeface="Arial" panose="020B0604020202020204" pitchFamily="34" charset="0"/>
                      </a:endParaRP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2869">
                <a:tc gridSpan="2" vMerge="1">
                  <a:txBody>
                    <a:bodyPr/>
                    <a:lstStyle/>
                    <a:p>
                      <a:endParaRPr lang="es-MX"/>
                    </a:p>
                  </a:txBody>
                  <a:tcPr/>
                </a:tc>
                <a:tc hMerge="1" v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Geogebra</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17266">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Manejo de ecuaciones, analizis y graficacion de las mismas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2869">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30437">
                <a:tc gridSpan="2" vMerge="1">
                  <a:txBody>
                    <a:bodyPr/>
                    <a:lstStyle/>
                    <a:p>
                      <a:endParaRPr lang="es-MX"/>
                    </a:p>
                  </a:txBody>
                  <a:tcPr/>
                </a:tc>
                <a:tc hMerge="1" vMerge="1">
                  <a:txBody>
                    <a:bodyPr/>
                    <a:lstStyle/>
                    <a:p>
                      <a:endParaRPr lang="es-MX"/>
                    </a:p>
                  </a:txBody>
                  <a:tcPr/>
                </a:tc>
                <a:tc rowSpan="2" gridSpan="4">
                  <a:txBody>
                    <a:bodyPr/>
                    <a:lstStyle/>
                    <a:p>
                      <a:pPr algn="l" fontAlgn="t"/>
                      <a:r>
                        <a:rPr lang="es-MX" sz="600" b="1" i="0" u="none" strike="noStrike">
                          <a:solidFill>
                            <a:srgbClr val="000000"/>
                          </a:solidFill>
                          <a:effectLst/>
                          <a:latin typeface="Arial" panose="020B0604020202020204" pitchFamily="34" charset="0"/>
                        </a:rPr>
                        <a:t>Nociones de la percepción de la forma en el dibujo</a:t>
                      </a:r>
                      <a:r>
                        <a:rPr lang="es-MX" sz="600" b="0" i="0" u="none" strike="noStrike">
                          <a:solidFill>
                            <a:srgbClr val="000000"/>
                          </a:solidFill>
                          <a:effectLst/>
                          <a:latin typeface="Arial" panose="020B0604020202020204" pitchFamily="34" charset="0"/>
                        </a:rPr>
                        <a:t>: figura-fondo, cierre, pregnancia, simplicidad.</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12815">
                <a:tc rowSpan="9" gridSpan="2">
                  <a:txBody>
                    <a:bodyPr/>
                    <a:lstStyle/>
                    <a:p>
                      <a:pPr algn="ctr" fontAlgn="t"/>
                      <a:r>
                        <a:rPr lang="es-MX" sz="600" b="0" i="0" u="none" strike="noStrike">
                          <a:solidFill>
                            <a:srgbClr val="FF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9" hMerge="1">
                  <a:txBody>
                    <a:bodyPr/>
                    <a:lstStyle/>
                    <a:p>
                      <a:endParaRPr lang="es-MX"/>
                    </a:p>
                  </a:txBody>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2869">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2869">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2869">
                <a:tc gridSpan="2" vMerge="1">
                  <a:txBody>
                    <a:bodyPr/>
                    <a:lstStyle/>
                    <a:p>
                      <a:endParaRPr lang="es-MX"/>
                    </a:p>
                  </a:txBody>
                  <a:tcPr/>
                </a:tc>
                <a:tc hMerge="1" vMerge="1">
                  <a:txBody>
                    <a:bodyPr/>
                    <a:lstStyle/>
                    <a:p>
                      <a:endParaRPr lang="es-MX"/>
                    </a:p>
                  </a:txBody>
                  <a:tcPr/>
                </a:tc>
                <a:tc gridSpan="4">
                  <a:txBody>
                    <a:bodyPr/>
                    <a:lstStyle/>
                    <a:p>
                      <a:pPr algn="ctr" fontAlgn="t"/>
                      <a:r>
                        <a:rPr lang="es-MX" sz="6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2869">
                <a:tc gridSpan="2" vMerge="1">
                  <a:txBody>
                    <a:bodyPr/>
                    <a:lstStyle/>
                    <a:p>
                      <a:endParaRPr lang="es-MX"/>
                    </a:p>
                  </a:txBody>
                  <a:tcPr/>
                </a:tc>
                <a:tc hMerge="1" v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2869">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4">
                  <a:txBody>
                    <a:bodyPr/>
                    <a:lstStyle/>
                    <a:p>
                      <a:pPr algn="ctr" fontAlgn="b"/>
                      <a:r>
                        <a:rPr lang="es-MX" sz="6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4" gridSpan="2">
                  <a:txBody>
                    <a:bodyPr/>
                    <a:lstStyle/>
                    <a:p>
                      <a:pPr algn="ctr" fontAlgn="b"/>
                      <a:r>
                        <a:rPr lang="es-MX" sz="6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4" hMerge="1">
                  <a:txBody>
                    <a:bodyPr/>
                    <a:lstStyle/>
                    <a:p>
                      <a:endParaRPr lang="es-MX"/>
                    </a:p>
                  </a:txBody>
                  <a:tcPr/>
                </a:tc>
                <a:tc rowSpan="4">
                  <a:txBody>
                    <a:bodyPr/>
                    <a:lstStyle/>
                    <a:p>
                      <a:pPr algn="ctr" fontAlgn="b"/>
                      <a:r>
                        <a:rPr lang="es-MX" sz="6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r>
              <a:tr h="162869">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2869">
                <a:tc gridSpan="2" vMerge="1">
                  <a:txBody>
                    <a:bodyPr/>
                    <a:lstStyle/>
                    <a:p>
                      <a:endParaRPr lang="es-MX"/>
                    </a:p>
                  </a:txBody>
                  <a:tcPr/>
                </a:tc>
                <a:tc hMerge="1" vMerge="1">
                  <a:txBody>
                    <a:bodyPr/>
                    <a:lstStyle/>
                    <a:p>
                      <a:endParaRPr lang="es-MX"/>
                    </a:p>
                  </a:txBody>
                  <a:tcPr/>
                </a:tc>
                <a:tc gridSpan="4">
                  <a:txBody>
                    <a:bodyPr/>
                    <a:lstStyle/>
                    <a:p>
                      <a:pPr algn="ctr" fontAlgn="b"/>
                      <a:r>
                        <a:rPr lang="es-MX" sz="800" b="0" i="0" u="none" strike="noStrike">
                          <a:solidFill>
                            <a:srgbClr val="000000"/>
                          </a:solidFill>
                          <a:effectLst/>
                          <a:latin typeface="Calibri" panose="020F050202020403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71013">
                <a:tc gridSpan="2" vMerge="1">
                  <a:txBody>
                    <a:bodyPr/>
                    <a:lstStyle/>
                    <a:p>
                      <a:endParaRPr lang="es-MX"/>
                    </a:p>
                  </a:txBody>
                  <a:tcPr/>
                </a:tc>
                <a:tc hMerge="1" vMerge="1">
                  <a:txBody>
                    <a:bodyPr/>
                    <a:lstStyle/>
                    <a:p>
                      <a:endParaRPr lang="es-MX"/>
                    </a:p>
                  </a:txBody>
                  <a:tcPr/>
                </a:tc>
                <a:tc gridSpan="4">
                  <a:txBody>
                    <a:bodyPr/>
                    <a:lstStyle/>
                    <a:p>
                      <a:pPr algn="ctr" fontAlgn="b"/>
                      <a:r>
                        <a:rPr lang="es-MX" sz="800" b="0" i="0" u="none" strike="noStrike" dirty="0">
                          <a:solidFill>
                            <a:srgbClr val="000000"/>
                          </a:solidFill>
                          <a:effectLst/>
                          <a:latin typeface="Calibri" panose="020F0502020204030204" pitchFamily="34" charset="0"/>
                        </a:rPr>
                        <a:t>1 al 15 de noviembre de 2019</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bl>
          </a:graphicData>
        </a:graphic>
      </p:graphicFrame>
      <p:pic>
        <p:nvPicPr>
          <p:cNvPr id="6" name="Imagen 5">
            <a:extLst>
              <a:ext uri="{FF2B5EF4-FFF2-40B4-BE49-F238E27FC236}">
                <a16:creationId xmlns:lc="http://schemas.openxmlformats.org/drawingml/2006/lockedCanvas" xmlns:a16="http://schemas.microsoft.com/office/drawing/2014/main" xmlns="" xmlns:xdr="http://schemas.openxmlformats.org/drawingml/2006/spreadsheetDrawing" id="{00000000-0008-0000-0000-000003000000}"/>
              </a:ext>
            </a:extLst>
          </p:cNvPr>
          <p:cNvPicPr>
            <a:picLocks noChangeAspect="1"/>
          </p:cNvPicPr>
          <p:nvPr/>
        </p:nvPicPr>
        <p:blipFill rotWithShape="1">
          <a:blip r:embed="rId2"/>
          <a:srcRect l="78650" t="4742" r="3947" b="61671"/>
          <a:stretch/>
        </p:blipFill>
        <p:spPr>
          <a:xfrm>
            <a:off x="7092280" y="260648"/>
            <a:ext cx="1204002" cy="1132653"/>
          </a:xfrm>
          <a:prstGeom prst="rect">
            <a:avLst/>
          </a:prstGeom>
        </p:spPr>
      </p:pic>
    </p:spTree>
    <p:extLst>
      <p:ext uri="{BB962C8B-B14F-4D97-AF65-F5344CB8AC3E}">
        <p14:creationId xmlns:p14="http://schemas.microsoft.com/office/powerpoint/2010/main" val="21474812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755576" y="0"/>
            <a:ext cx="7773338" cy="1596177"/>
          </a:xfrm>
        </p:spPr>
        <p:txBody>
          <a:bodyPr/>
          <a:lstStyle/>
          <a:p>
            <a:r>
              <a:rPr lang="es-MX" dirty="0"/>
              <a:t>Í</a:t>
            </a:r>
            <a:r>
              <a:rPr lang="es-MX" dirty="0" smtClean="0"/>
              <a:t>NDICE</a:t>
            </a:r>
            <a:endParaRPr lang="es-MX" dirty="0"/>
          </a:p>
        </p:txBody>
      </p:sp>
      <p:sp>
        <p:nvSpPr>
          <p:cNvPr id="5" name="2 Marcador de contenido"/>
          <p:cNvSpPr>
            <a:spLocks noGrp="1"/>
          </p:cNvSpPr>
          <p:nvPr>
            <p:ph sz="quarter" idx="4294967295"/>
          </p:nvPr>
        </p:nvSpPr>
        <p:spPr>
          <a:xfrm>
            <a:off x="611560" y="1340769"/>
            <a:ext cx="8064896" cy="4824535"/>
          </a:xfrm>
          <a:prstGeom prst="rect">
            <a:avLst/>
          </a:prstGeom>
        </p:spPr>
        <p:txBody>
          <a:bodyPr>
            <a:normAutofit fontScale="92500" lnSpcReduction="20000"/>
          </a:bodyPr>
          <a:lstStyle/>
          <a:p>
            <a:pPr marL="0" indent="0">
              <a:buNone/>
            </a:pPr>
            <a:r>
              <a:rPr lang="es-MX" sz="1800" dirty="0"/>
              <a:t>TEMA							DIAPOSITIVA</a:t>
            </a:r>
          </a:p>
          <a:p>
            <a:r>
              <a:rPr lang="es-MX" sz="1400" dirty="0" smtClean="0"/>
              <a:t>Introducción</a:t>
            </a:r>
            <a:r>
              <a:rPr lang="es-MX" sz="1400" dirty="0"/>
              <a:t>	</a:t>
            </a:r>
            <a:r>
              <a:rPr lang="es-MX" sz="1400" dirty="0" smtClean="0"/>
              <a:t>	</a:t>
            </a:r>
            <a:r>
              <a:rPr lang="es-MX" sz="1400" dirty="0"/>
              <a:t>			</a:t>
            </a:r>
            <a:r>
              <a:rPr lang="es-MX" sz="1400" dirty="0" smtClean="0"/>
              <a:t>                  </a:t>
            </a:r>
            <a:r>
              <a:rPr lang="es-MX" sz="1400" dirty="0"/>
              <a:t>	4</a:t>
            </a:r>
          </a:p>
          <a:p>
            <a:r>
              <a:rPr lang="es-MX" sz="1400" dirty="0" smtClean="0"/>
              <a:t>Descripción</a:t>
            </a:r>
            <a:r>
              <a:rPr lang="es-MX" sz="1400" dirty="0"/>
              <a:t>						</a:t>
            </a:r>
            <a:r>
              <a:rPr lang="es-MX" sz="1400" dirty="0" smtClean="0"/>
              <a:t>5</a:t>
            </a:r>
            <a:endParaRPr lang="es-MX" sz="1400" dirty="0"/>
          </a:p>
          <a:p>
            <a:r>
              <a:rPr lang="es-MX" sz="1400" dirty="0" smtClean="0"/>
              <a:t>Objetivo general</a:t>
            </a:r>
            <a:r>
              <a:rPr lang="es-MX" sz="1400" dirty="0"/>
              <a:t>						6</a:t>
            </a:r>
          </a:p>
          <a:p>
            <a:r>
              <a:rPr lang="es-MX" sz="1400" dirty="0" smtClean="0"/>
              <a:t>Objetivo por asignatura 					7</a:t>
            </a:r>
          </a:p>
          <a:p>
            <a:r>
              <a:rPr lang="es-MX" sz="1400" dirty="0" smtClean="0"/>
              <a:t>Presentación etapa 1 						8</a:t>
            </a:r>
          </a:p>
          <a:p>
            <a:r>
              <a:rPr lang="es-MX" sz="1400" dirty="0"/>
              <a:t>Planeación </a:t>
            </a:r>
            <a:r>
              <a:rPr lang="es-MX" sz="1400" dirty="0" smtClean="0"/>
              <a:t>general						9</a:t>
            </a:r>
          </a:p>
          <a:p>
            <a:r>
              <a:rPr lang="es-MX" sz="1400" dirty="0"/>
              <a:t>Esquema de construcción del </a:t>
            </a:r>
            <a:r>
              <a:rPr lang="es-MX" sz="1400" dirty="0" smtClean="0"/>
              <a:t>proyecto				10</a:t>
            </a:r>
          </a:p>
          <a:p>
            <a:r>
              <a:rPr lang="es-MX" sz="1400" dirty="0"/>
              <a:t>Formato de planeación del </a:t>
            </a:r>
            <a:r>
              <a:rPr lang="es-MX" sz="1400" dirty="0" smtClean="0"/>
              <a:t>proyecto				13</a:t>
            </a:r>
          </a:p>
          <a:p>
            <a:r>
              <a:rPr lang="es-MX" sz="1400" dirty="0" smtClean="0"/>
              <a:t>Planeaciones por quincena				</a:t>
            </a:r>
            <a:r>
              <a:rPr lang="es-MX" sz="1400" dirty="0"/>
              <a:t>	</a:t>
            </a:r>
            <a:r>
              <a:rPr lang="es-MX" sz="1400" dirty="0" smtClean="0"/>
              <a:t>14</a:t>
            </a:r>
            <a:r>
              <a:rPr lang="es-MX" sz="1400" dirty="0"/>
              <a:t>	</a:t>
            </a:r>
          </a:p>
          <a:p>
            <a:r>
              <a:rPr lang="es-MX" sz="1400" dirty="0" smtClean="0"/>
              <a:t>Actividades </a:t>
            </a:r>
            <a:r>
              <a:rPr lang="es-MX" sz="1400" dirty="0"/>
              <a:t>y</a:t>
            </a:r>
            <a:r>
              <a:rPr lang="es-MX" sz="1400" dirty="0" smtClean="0"/>
              <a:t> evidencias de enseñanza aprendizaje			24</a:t>
            </a:r>
          </a:p>
          <a:p>
            <a:r>
              <a:rPr lang="es-MX" sz="1400" dirty="0" smtClean="0"/>
              <a:t>Lista de cotejo						30</a:t>
            </a:r>
          </a:p>
          <a:p>
            <a:r>
              <a:rPr lang="es-MX" sz="1400" dirty="0" smtClean="0"/>
              <a:t>Presentación etapa 2						35</a:t>
            </a:r>
          </a:p>
          <a:p>
            <a:r>
              <a:rPr lang="es-MX" sz="1400" dirty="0" smtClean="0"/>
              <a:t>Formato de planeación del proyecto				36</a:t>
            </a:r>
          </a:p>
          <a:p>
            <a:r>
              <a:rPr lang="es-MX" sz="1400" dirty="0" smtClean="0"/>
              <a:t>Planeaciones por quincena					37</a:t>
            </a:r>
          </a:p>
          <a:p>
            <a:r>
              <a:rPr lang="es-MX" sz="1400" dirty="0" smtClean="0"/>
              <a:t>Evidencias e integración de las asignaturas				</a:t>
            </a:r>
            <a:r>
              <a:rPr lang="es-MX" sz="1400" dirty="0" smtClean="0"/>
              <a:t>41</a:t>
            </a:r>
          </a:p>
          <a:p>
            <a:r>
              <a:rPr lang="es-MX" sz="1400" dirty="0" smtClean="0"/>
              <a:t>Presentaci</a:t>
            </a:r>
            <a:r>
              <a:rPr lang="es-MX" sz="1400" dirty="0" smtClean="0"/>
              <a:t>ón etapa 3 						46</a:t>
            </a:r>
          </a:p>
          <a:p>
            <a:r>
              <a:rPr lang="es-MX" sz="1400" dirty="0" smtClean="0"/>
              <a:t>Formato de planeación 					47</a:t>
            </a:r>
          </a:p>
          <a:p>
            <a:r>
              <a:rPr lang="es-MX" sz="1400" dirty="0"/>
              <a:t>Planeación por </a:t>
            </a:r>
            <a:r>
              <a:rPr lang="es-MX" sz="1400" dirty="0" smtClean="0"/>
              <a:t>quincena					48</a:t>
            </a:r>
          </a:p>
          <a:p>
            <a:r>
              <a:rPr lang="es-MX" sz="1400" dirty="0" smtClean="0"/>
              <a:t>Evidencias e integración de las asignaturas				51</a:t>
            </a:r>
          </a:p>
          <a:p>
            <a:r>
              <a:rPr lang="es-MX" sz="1400" dirty="0" smtClean="0"/>
              <a:t>Evidencias de trabajo terminado en casa				55	</a:t>
            </a:r>
            <a:endParaRPr lang="es-MX" sz="1400" dirty="0" smtClean="0"/>
          </a:p>
          <a:p>
            <a:r>
              <a:rPr lang="es-MX" sz="1400" dirty="0" smtClean="0"/>
              <a:t>Lista de cotejo						</a:t>
            </a:r>
            <a:r>
              <a:rPr lang="es-MX" sz="1400" dirty="0" smtClean="0"/>
              <a:t>57</a:t>
            </a:r>
            <a:r>
              <a:rPr lang="es-MX" sz="1400" dirty="0"/>
              <a:t>	</a:t>
            </a:r>
            <a:r>
              <a:rPr lang="es-MX" sz="1400" dirty="0" smtClean="0"/>
              <a:t>	</a:t>
            </a:r>
            <a:r>
              <a:rPr lang="es-MX" sz="1400" dirty="0"/>
              <a:t>				</a:t>
            </a:r>
          </a:p>
          <a:p>
            <a:pPr marL="0" indent="0">
              <a:buNone/>
            </a:pPr>
            <a:endParaRPr lang="es-MX" dirty="0"/>
          </a:p>
        </p:txBody>
      </p:sp>
    </p:spTree>
    <p:extLst>
      <p:ext uri="{BB962C8B-B14F-4D97-AF65-F5344CB8AC3E}">
        <p14:creationId xmlns:p14="http://schemas.microsoft.com/office/powerpoint/2010/main" val="36652907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nvPr>
        </p:nvGraphicFramePr>
        <p:xfrm>
          <a:off x="395536" y="404667"/>
          <a:ext cx="7704853" cy="5734896"/>
        </p:xfrm>
        <a:graphic>
          <a:graphicData uri="http://schemas.openxmlformats.org/drawingml/2006/table">
            <a:tbl>
              <a:tblPr/>
              <a:tblGrid>
                <a:gridCol w="714515"/>
                <a:gridCol w="714515"/>
                <a:gridCol w="714515"/>
                <a:gridCol w="714515"/>
                <a:gridCol w="714515"/>
                <a:gridCol w="714515"/>
                <a:gridCol w="1047955"/>
                <a:gridCol w="714515"/>
                <a:gridCol w="714515"/>
                <a:gridCol w="940778"/>
              </a:tblGrid>
              <a:tr h="168905">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8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68905">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68905">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68905">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68905">
                <a:tc gridSpan="3">
                  <a:txBody>
                    <a:bodyPr/>
                    <a:lstStyle/>
                    <a:p>
                      <a:pPr algn="ctr" fontAlgn="b"/>
                      <a:r>
                        <a:rPr lang="es-MX" sz="700" b="1" i="0" u="none" strike="noStrike">
                          <a:solidFill>
                            <a:srgbClr val="000000"/>
                          </a:solidFill>
                          <a:effectLst/>
                          <a:latin typeface="Arial" panose="020B0604020202020204" pitchFamily="34" charset="0"/>
                        </a:rPr>
                        <a:t>PLANEACIÓN POR QUINCENA</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77352">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r>
              <a:tr h="185797">
                <a:tc gridSpan="2">
                  <a:txBody>
                    <a:bodyPr/>
                    <a:lstStyle/>
                    <a:p>
                      <a:pPr algn="ctr" fontAlgn="b"/>
                      <a:r>
                        <a:rPr lang="es-MX" sz="600" b="1" i="0" u="none" strike="noStrike">
                          <a:solidFill>
                            <a:srgbClr val="000000"/>
                          </a:solidFill>
                          <a:effectLst/>
                          <a:latin typeface="Arial" panose="020B0604020202020204" pitchFamily="34" charset="0"/>
                        </a:rPr>
                        <a:t>Unidad/Tema</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gridSpan="6">
                  <a:txBody>
                    <a:bodyPr/>
                    <a:lstStyle/>
                    <a:p>
                      <a:pPr algn="ctr" fontAlgn="b"/>
                      <a:r>
                        <a:rPr lang="es-MX" sz="600" b="1" i="0" u="none" strike="noStrike">
                          <a:solidFill>
                            <a:srgbClr val="000000"/>
                          </a:solidFill>
                          <a:effectLst/>
                          <a:latin typeface="Arial" panose="020B0604020202020204" pitchFamily="34" charset="0"/>
                        </a:rPr>
                        <a:t>ACTIVIDADES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b"/>
                      <a:r>
                        <a:rPr lang="es-MX" sz="600" b="1" i="0" u="none" strike="noStrike">
                          <a:solidFill>
                            <a:srgbClr val="000000"/>
                          </a:solidFill>
                          <a:effectLst/>
                          <a:latin typeface="Arial" panose="020B0604020202020204" pitchFamily="34" charset="0"/>
                        </a:rPr>
                        <a:t>Número</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FBFBF"/>
                    </a:solidFill>
                  </a:tcPr>
                </a:tc>
                <a:tc>
                  <a:txBody>
                    <a:bodyPr/>
                    <a:lstStyle/>
                    <a:p>
                      <a:pPr algn="ctr" fontAlgn="b"/>
                      <a:r>
                        <a:rPr lang="es-MX" sz="600" b="1" i="0" u="none" strike="noStrike">
                          <a:solidFill>
                            <a:srgbClr val="000000"/>
                          </a:solidFill>
                          <a:effectLst/>
                          <a:latin typeface="Arial" panose="020B0604020202020204" pitchFamily="34" charset="0"/>
                        </a:rPr>
                        <a:t>I</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77352">
                <a:tc gridSpan="2">
                  <a:txBody>
                    <a:bodyPr/>
                    <a:lstStyle/>
                    <a:p>
                      <a:pPr algn="ctr" fontAlgn="b"/>
                      <a:r>
                        <a:rPr lang="es-MX" sz="6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gridSpan="4">
                  <a:txBody>
                    <a:bodyPr/>
                    <a:lstStyle/>
                    <a:p>
                      <a:pPr algn="ctr" fontAlgn="b"/>
                      <a:r>
                        <a:rPr lang="es-MX" sz="600" b="0" i="0" u="none" strike="noStrike">
                          <a:solidFill>
                            <a:srgbClr val="000000"/>
                          </a:solidFill>
                          <a:effectLst/>
                          <a:latin typeface="Arial" panose="020B0604020202020204" pitchFamily="34" charset="0"/>
                        </a:rPr>
                        <a:t>Contenidos temáticos interdisciplinarios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2">
                  <a:txBody>
                    <a:bodyPr/>
                    <a:lstStyle/>
                    <a:p>
                      <a:pPr algn="ctr" fontAlgn="ctr"/>
                      <a:r>
                        <a:rPr lang="es-MX" sz="600" b="0" i="0" u="none" strike="noStrike">
                          <a:solidFill>
                            <a:srgbClr val="000000"/>
                          </a:solidFill>
                          <a:effectLst/>
                          <a:latin typeface="Arial" panose="020B0604020202020204" pitchFamily="34" charset="0"/>
                        </a:rPr>
                        <a:t>Evidencias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gridSpan="2">
                  <a:txBody>
                    <a:bodyPr/>
                    <a:lstStyle/>
                    <a:p>
                      <a:pPr algn="ctr" fontAlgn="ctr"/>
                      <a:r>
                        <a:rPr lang="es-MX" sz="600" b="0" i="0" u="none" strike="noStrike">
                          <a:solidFill>
                            <a:srgbClr val="000000"/>
                          </a:solidFill>
                          <a:effectLst/>
                          <a:latin typeface="Arial" panose="020B0604020202020204" pitchFamily="34" charset="0"/>
                        </a:rPr>
                        <a:t>Actividades de enseñanza-aprendizaje</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hMerge="1">
                  <a:txBody>
                    <a:bodyPr/>
                    <a:lstStyle/>
                    <a:p>
                      <a:endParaRPr lang="es-MX"/>
                    </a:p>
                  </a:txBody>
                  <a:tcPr/>
                </a:tc>
                <a:tc rowSpan="2">
                  <a:txBody>
                    <a:bodyPr/>
                    <a:lstStyle/>
                    <a:p>
                      <a:pPr algn="ctr" fontAlgn="ctr"/>
                      <a:r>
                        <a:rPr lang="es-MX" sz="600" b="0" i="0" u="none" strike="noStrike">
                          <a:solidFill>
                            <a:srgbClr val="000000"/>
                          </a:solidFill>
                          <a:effectLst/>
                          <a:latin typeface="Arial" panose="020B0604020202020204" pitchFamily="34" charset="0"/>
                        </a:rPr>
                        <a:t>Evaluaciones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77352">
                <a:tc gridSpan="2">
                  <a:txBody>
                    <a:bodyPr/>
                    <a:lstStyle/>
                    <a:p>
                      <a:pPr algn="ctr" fontAlgn="b"/>
                      <a:r>
                        <a:rPr lang="es-MX" sz="600" b="0" i="0" u="none" strike="noStrike">
                          <a:solidFill>
                            <a:srgbClr val="000000"/>
                          </a:solidFill>
                          <a:effectLst/>
                          <a:latin typeface="Arial" panose="020B0604020202020204" pitchFamily="34" charset="0"/>
                        </a:rPr>
                        <a:t>Objetivo (s)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gridSpan="4">
                  <a:txBody>
                    <a:bodyPr/>
                    <a:lstStyle/>
                    <a:p>
                      <a:pPr algn="ctr" fontAlgn="b"/>
                      <a:r>
                        <a:rPr lang="es-MX" sz="600" b="0" i="0" u="none" strike="noStrike">
                          <a:solidFill>
                            <a:srgbClr val="000000"/>
                          </a:solidFill>
                          <a:effectLst/>
                          <a:latin typeface="Arial" panose="020B0604020202020204" pitchFamily="34" charset="0"/>
                        </a:rPr>
                        <a:t>Descripción de actividad</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486449">
                <a:tc rowSpan="5" gridSpan="2">
                  <a:txBody>
                    <a:bodyPr/>
                    <a:lstStyle/>
                    <a:p>
                      <a:pPr algn="just" fontAlgn="t"/>
                      <a:r>
                        <a:rPr lang="es-MX" sz="600" b="0" i="0" u="none" strike="noStrike">
                          <a:solidFill>
                            <a:srgbClr val="000000"/>
                          </a:solidFill>
                          <a:effectLst/>
                          <a:latin typeface="Arial" panose="020B0604020202020204" pitchFamily="34" charset="0"/>
                        </a:rPr>
                        <a:t>El alumno desarrollará habilidades de razonamiento lógico al cuantificar fenómenos o eventos a través de modelos gráficos y aritméticos que involucren la resolución de operaciones con números enteros usando procedimientos diversos y aplicando las propiedades pertinentes.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5" h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Ecuación, identidad y propiedades de la igualdad.</a:t>
                      </a:r>
                      <a:br>
                        <a:rPr lang="es-MX" sz="600" b="1" i="0" u="none" strike="noStrike">
                          <a:solidFill>
                            <a:srgbClr val="000000"/>
                          </a:solidFill>
                          <a:effectLst/>
                          <a:latin typeface="Arial" panose="020B0604020202020204" pitchFamily="34" charset="0"/>
                        </a:rPr>
                      </a:br>
                      <a:r>
                        <a:rPr lang="es-MX" sz="600" b="0" i="0" u="none" strike="noStrike">
                          <a:solidFill>
                            <a:srgbClr val="000000"/>
                          </a:solidFill>
                          <a:effectLst/>
                          <a:latin typeface="Arial" panose="020B0604020202020204" pitchFamily="34" charset="0"/>
                        </a:rPr>
                        <a:t>Se abordará el concepto de ecuación distinguiéndose entre identidad o ecuación idéntica y la igualdad condicional o ecuación. Se establecerán sus propiedades.</a:t>
                      </a:r>
                      <a:endParaRPr lang="es-MX" sz="600" b="1" i="0" u="none" strike="noStrike">
                        <a:solidFill>
                          <a:srgbClr val="000000"/>
                        </a:solidFill>
                        <a:effectLst/>
                        <a:latin typeface="Arial" panose="020B0604020202020204" pitchFamily="34" charset="0"/>
                      </a:endParaRP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14">
                  <a:txBody>
                    <a:bodyPr/>
                    <a:lstStyle/>
                    <a:p>
                      <a:pPr algn="just" fontAlgn="t"/>
                      <a:r>
                        <a:rPr lang="es-MX" sz="600" b="0" i="0" u="none" strike="noStrike">
                          <a:solidFill>
                            <a:srgbClr val="000000"/>
                          </a:solidFill>
                          <a:effectLst/>
                          <a:latin typeface="Arial" panose="020B0604020202020204" pitchFamily="34" charset="0"/>
                        </a:rPr>
                        <a:t>Elaboración de una maquets (plano institucional).       Se llevará a cabo la elaboración de gráficos para analizar propiedades de la división (propiedad distributiva) y analisis de operaciones fundamentales.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3" gridSpan="2">
                  <a:txBody>
                    <a:bodyPr/>
                    <a:lstStyle/>
                    <a:p>
                      <a:pPr algn="just" fontAlgn="t"/>
                      <a:r>
                        <a:rPr lang="es-MX" sz="600" b="0" i="0" u="none" strike="noStrike">
                          <a:solidFill>
                            <a:srgbClr val="000000"/>
                          </a:solidFill>
                          <a:effectLst/>
                          <a:latin typeface="Arial" panose="020B0604020202020204" pitchFamily="34" charset="0"/>
                        </a:rPr>
                        <a:t>Dinámica de integración grupal  Realización del plano por  parte de cada alumno   Analizar cada uno de ellos   Selección del plano representativo de las ideas iniciales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3" hMerge="1">
                  <a:txBody>
                    <a:bodyPr/>
                    <a:lstStyle/>
                    <a:p>
                      <a:endParaRPr lang="es-MX"/>
                    </a:p>
                  </a:txBody>
                  <a:tcPr/>
                </a:tc>
                <a:tc rowSpan="14">
                  <a:txBody>
                    <a:bodyPr/>
                    <a:lstStyle/>
                    <a:p>
                      <a:pPr algn="just" fontAlgn="t"/>
                      <a:r>
                        <a:rPr lang="es-MX" sz="600" b="0" i="0" u="none" strike="noStrike">
                          <a:solidFill>
                            <a:srgbClr val="000000"/>
                          </a:solidFill>
                          <a:effectLst/>
                          <a:latin typeface="Arial" panose="020B0604020202020204" pitchFamily="34" charset="0"/>
                        </a:rPr>
                        <a:t>Trabajo de los alumnos en lo individual tanto en la asignatura de dibujo como en matemáticas.    Dinámica de los equipos.    Comunicación entre los equipos.    Valores aptitudinales entre los alumnos.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r>
              <a:tr h="168905">
                <a:tc gridSpan="2" vMerge="1">
                  <a:txBody>
                    <a:bodyPr/>
                    <a:lstStyle/>
                    <a:p>
                      <a:endParaRPr lang="es-MX"/>
                    </a:p>
                  </a:txBody>
                  <a:tcPr/>
                </a:tc>
                <a:tc hMerge="1" vMerge="1">
                  <a:txBody>
                    <a:bodyPr/>
                    <a:lstStyle/>
                    <a:p>
                      <a:endParaRPr lang="es-MX"/>
                    </a:p>
                  </a:txBody>
                  <a:tcPr/>
                </a:tc>
                <a:tc>
                  <a:txBody>
                    <a:bodyPr/>
                    <a:lstStyle/>
                    <a:p>
                      <a:pPr algn="l" fontAlgn="t"/>
                      <a:r>
                        <a:rPr lang="es-MX" sz="800" b="0" i="0" u="none" strike="noStrike">
                          <a:solidFill>
                            <a:srgbClr val="000000"/>
                          </a:solidFill>
                          <a:effectLst/>
                          <a:latin typeface="Calibri" panose="020F0502020204030204" pitchFamily="34" charset="0"/>
                        </a:rPr>
                        <a:t> </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MX" sz="8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s-MX" sz="8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es-MX" sz="800" b="0" i="0" u="none" strike="noStrike">
                          <a:solidFill>
                            <a:srgbClr val="000000"/>
                          </a:solidFill>
                          <a:effectLst/>
                          <a:latin typeface="Calibri" panose="020F0502020204030204" pitchFamily="34" charset="0"/>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95931">
                <a:tc gridSpan="2" vMerge="1">
                  <a:txBody>
                    <a:bodyPr/>
                    <a:lstStyle/>
                    <a:p>
                      <a:endParaRPr lang="es-MX"/>
                    </a:p>
                  </a:txBody>
                  <a:tcPr/>
                </a:tc>
                <a:tc hMerge="1" v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Geogebra</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21612">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Manejo de ecuaciones, analizis y graficacion de las mismas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rowSpan="11" gridSpan="2">
                  <a:txBody>
                    <a:bodyPr/>
                    <a:lstStyle/>
                    <a:p>
                      <a:pPr algn="just" fontAlgn="t"/>
                      <a:r>
                        <a:rPr lang="es-MX" sz="600" b="0" i="0" u="none" strike="noStrike">
                          <a:solidFill>
                            <a:srgbClr val="000000"/>
                          </a:solidFill>
                          <a:effectLst/>
                          <a:latin typeface="Arial" panose="020B0604020202020204" pitchFamily="34" charset="0"/>
                        </a:rPr>
                        <a:t>Se definirá con el grupo las características y propiedades de los números reales. Localizará números naturales en la recta numérica. Planteará y resolverá problemas significativos de su entorno en los que aplique las propiedades de los números naturales y enteros.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11" hMerge="1">
                  <a:txBody>
                    <a:bodyPr/>
                    <a:lstStyle/>
                    <a:p>
                      <a:endParaRPr lang="es-MX"/>
                    </a:p>
                  </a:txBody>
                  <a:tcPr/>
                </a:tc>
                <a:tc vMerge="1">
                  <a:txBody>
                    <a:bodyPr/>
                    <a:lstStyle/>
                    <a:p>
                      <a:endParaRPr lang="es-MX"/>
                    </a:p>
                  </a:txBody>
                  <a:tcPr/>
                </a:tc>
              </a:tr>
              <a:tr h="364837">
                <a:tc gridSpan="2" vMerge="1">
                  <a:txBody>
                    <a:bodyPr/>
                    <a:lstStyle/>
                    <a:p>
                      <a:endParaRPr lang="es-MX"/>
                    </a:p>
                  </a:txBody>
                  <a:tcPr/>
                </a:tc>
                <a:tc hMerge="1" vMerge="1">
                  <a:txBody>
                    <a:bodyPr/>
                    <a:lstStyle/>
                    <a:p>
                      <a:endParaRPr lang="es-MX"/>
                    </a:p>
                  </a:txBody>
                  <a:tcPr/>
                </a:tc>
                <a:tc rowSpan="2" gridSpan="4">
                  <a:txBody>
                    <a:bodyPr/>
                    <a:lstStyle/>
                    <a:p>
                      <a:pPr algn="l" fontAlgn="t"/>
                      <a:r>
                        <a:rPr lang="es-MX" sz="600" b="1" i="0" u="none" strike="noStrike">
                          <a:solidFill>
                            <a:srgbClr val="000000"/>
                          </a:solidFill>
                          <a:effectLst/>
                          <a:latin typeface="Arial" panose="020B0604020202020204" pitchFamily="34" charset="0"/>
                        </a:rPr>
                        <a:t>Nociones de la percepción de la forma en el dibujo</a:t>
                      </a:r>
                      <a:r>
                        <a:rPr lang="es-MX" sz="600" b="0" i="0" u="none" strike="noStrike">
                          <a:solidFill>
                            <a:srgbClr val="000000"/>
                          </a:solidFill>
                          <a:effectLst/>
                          <a:latin typeface="Arial" panose="020B0604020202020204" pitchFamily="34" charset="0"/>
                        </a:rPr>
                        <a:t>: figura-fondo, cierre, pregnancia, simplicidad.</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31995">
                <a:tc rowSpan="4" gridSpan="2">
                  <a:txBody>
                    <a:bodyPr/>
                    <a:lstStyle/>
                    <a:p>
                      <a:pPr algn="l" fontAlgn="ctr"/>
                      <a:r>
                        <a:rPr lang="es-MX" sz="600" b="0" i="0" u="none" strike="noStrike">
                          <a:solidFill>
                            <a:srgbClr val="FF0000"/>
                          </a:solidFill>
                          <a:effectLst/>
                          <a:latin typeface="Arial" panose="020B0604020202020204" pitchFamily="34" charset="0"/>
                        </a:rPr>
                        <a:t> </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4" hMerge="1">
                  <a:txBody>
                    <a:bodyPr/>
                    <a:lstStyle/>
                    <a:p>
                      <a:endParaRPr lang="es-MX"/>
                    </a:p>
                  </a:txBody>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486449">
                <a:tc gridSpan="2" vMerge="1">
                  <a:txBody>
                    <a:bodyPr/>
                    <a:lstStyle/>
                    <a:p>
                      <a:endParaRPr lang="es-MX"/>
                    </a:p>
                  </a:txBody>
                  <a:tcPr/>
                </a:tc>
                <a:tc hMerge="1" v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Ecuaciones de primer grado en una variable.</a:t>
                      </a:r>
                      <a:br>
                        <a:rPr lang="es-MX" sz="600" b="1" i="0" u="none" strike="noStrike">
                          <a:solidFill>
                            <a:srgbClr val="000000"/>
                          </a:solidFill>
                          <a:effectLst/>
                          <a:latin typeface="Arial" panose="020B0604020202020204" pitchFamily="34" charset="0"/>
                        </a:rPr>
                      </a:br>
                      <a:r>
                        <a:rPr lang="es-MX" sz="600" b="0" i="0" u="none" strike="noStrike">
                          <a:solidFill>
                            <a:srgbClr val="000000"/>
                          </a:solidFill>
                          <a:effectLst/>
                          <a:latin typeface="Arial" panose="020B0604020202020204" pitchFamily="34" charset="0"/>
                        </a:rPr>
                        <a:t>Se resolverán ecuaciones de la forma </a:t>
                      </a:r>
                      <a:br>
                        <a:rPr lang="es-MX" sz="600" b="0" i="0" u="none" strike="noStrike">
                          <a:solidFill>
                            <a:srgbClr val="000000"/>
                          </a:solidFill>
                          <a:effectLst/>
                          <a:latin typeface="Arial" panose="020B0604020202020204" pitchFamily="34" charset="0"/>
                        </a:rPr>
                      </a:br>
                      <a:r>
                        <a:rPr lang="es-MX" sz="600" b="0" i="0" u="none" strike="noStrike">
                          <a:solidFill>
                            <a:srgbClr val="000000"/>
                          </a:solidFill>
                          <a:effectLst/>
                          <a:latin typeface="Arial" panose="020B0604020202020204" pitchFamily="34" charset="0"/>
                        </a:rPr>
                        <a:t>ax + b = 0 </a:t>
                      </a:r>
                      <a:r>
                        <a:rPr lang="es-MX" sz="600" b="1" i="0" u="none" strike="noStrike">
                          <a:solidFill>
                            <a:srgbClr val="000000"/>
                          </a:solidFill>
                          <a:effectLst/>
                          <a:latin typeface="Arial" panose="020B0604020202020204" pitchFamily="34" charset="0"/>
                        </a:rPr>
                        <a:t/>
                      </a:r>
                      <a:br>
                        <a:rPr lang="es-MX" sz="600" b="1" i="0" u="none" strike="noStrike">
                          <a:solidFill>
                            <a:srgbClr val="000000"/>
                          </a:solidFill>
                          <a:effectLst/>
                          <a:latin typeface="Arial" panose="020B0604020202020204" pitchFamily="34" charset="0"/>
                        </a:rPr>
                      </a:br>
                      <a:endParaRPr lang="es-MX" sz="600" b="1" i="0" u="none" strike="noStrike">
                        <a:solidFill>
                          <a:srgbClr val="000000"/>
                        </a:solidFill>
                        <a:effectLst/>
                        <a:latin typeface="Arial" panose="020B0604020202020204" pitchFamily="34" charset="0"/>
                      </a:endParaRP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460730">
                <a:tc gridSpan="2" vMerge="1">
                  <a:txBody>
                    <a:bodyPr/>
                    <a:lstStyle/>
                    <a:p>
                      <a:endParaRPr lang="es-MX"/>
                    </a:p>
                  </a:txBody>
                  <a:tcPr/>
                </a:tc>
                <a:tc hMerge="1" vMerge="1">
                  <a:txBody>
                    <a:bodyPr/>
                    <a:lstStyle/>
                    <a:p>
                      <a:endParaRPr lang="es-MX"/>
                    </a:p>
                  </a:txBody>
                  <a:tcPr/>
                </a:tc>
                <a:tc gridSpan="4">
                  <a:txBody>
                    <a:bodyPr/>
                    <a:lstStyle/>
                    <a:p>
                      <a:pPr algn="l" fontAlgn="t"/>
                      <a:r>
                        <a:rPr lang="es-MX" sz="800" b="1" i="0" u="none" strike="noStrike">
                          <a:solidFill>
                            <a:srgbClr val="000000"/>
                          </a:solidFill>
                          <a:effectLst/>
                          <a:latin typeface="Calibri" panose="020F0502020204030204" pitchFamily="34" charset="0"/>
                        </a:rPr>
                        <a:t>Geogebra</a:t>
                      </a:r>
                      <a:r>
                        <a:rPr lang="es-MX" sz="800" b="0" i="0" u="none" strike="noStrike">
                          <a:solidFill>
                            <a:srgbClr val="000000"/>
                          </a:solidFill>
                          <a:effectLst/>
                          <a:latin typeface="Calibri" panose="020F0502020204030204" pitchFamily="34" charset="0"/>
                        </a:rPr>
                        <a:t>                                                                             Manejo de ecuaciones, análisis y graficación de las mismas.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31995">
                <a:tc gridSpan="2" vMerge="1">
                  <a:txBody>
                    <a:bodyPr/>
                    <a:lstStyle/>
                    <a:p>
                      <a:endParaRPr lang="es-MX"/>
                    </a:p>
                  </a:txBody>
                  <a:tcPr/>
                </a:tc>
                <a:tc hMerge="1" vMerge="1">
                  <a:txBody>
                    <a:bodyPr/>
                    <a:lstStyle/>
                    <a:p>
                      <a:endParaRPr lang="es-MX"/>
                    </a:p>
                  </a:txBody>
                  <a:tcPr/>
                </a:tc>
                <a:tc rowSpan="2" gridSpan="4">
                  <a:txBody>
                    <a:bodyPr/>
                    <a:lstStyle/>
                    <a:p>
                      <a:pPr algn="l" fontAlgn="t"/>
                      <a:r>
                        <a:rPr lang="es-MX" sz="600" b="1" i="0" u="none" strike="noStrike">
                          <a:solidFill>
                            <a:srgbClr val="000000"/>
                          </a:solidFill>
                          <a:effectLst/>
                          <a:latin typeface="Arial" panose="020B0604020202020204" pitchFamily="34" charset="0"/>
                        </a:rPr>
                        <a:t>Elementos</a:t>
                      </a:r>
                      <a:r>
                        <a:rPr lang="es-MX" sz="600" b="0" i="0" u="none" strike="noStrike">
                          <a:solidFill>
                            <a:srgbClr val="000000"/>
                          </a:solidFill>
                          <a:effectLst/>
                          <a:latin typeface="Arial" panose="020B0604020202020204" pitchFamily="34" charset="0"/>
                        </a:rPr>
                        <a:t> fundamentales y su estructuración en el campó gráfico: el color, el punto, la linea, y el plano en la integración de las composiciones estáticas y dinámicas.</a:t>
                      </a:r>
                      <a:br>
                        <a:rPr lang="es-MX" sz="600" b="0" i="0" u="none" strike="noStrike">
                          <a:solidFill>
                            <a:srgbClr val="000000"/>
                          </a:solidFill>
                          <a:effectLst/>
                          <a:latin typeface="Arial" panose="020B0604020202020204" pitchFamily="34" charset="0"/>
                        </a:rPr>
                      </a:br>
                      <a:endParaRPr lang="es-MX" sz="600" b="0" i="0" u="none" strike="noStrike">
                        <a:solidFill>
                          <a:srgbClr val="000000"/>
                        </a:solidFill>
                        <a:effectLst/>
                        <a:latin typeface="Arial" panose="020B0604020202020204" pitchFamily="34" charset="0"/>
                      </a:endParaRP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463928">
                <a:tc rowSpan="9" gridSpan="2">
                  <a:txBody>
                    <a:bodyPr/>
                    <a:lstStyle/>
                    <a:p>
                      <a:pPr algn="ctr" fontAlgn="t"/>
                      <a:r>
                        <a:rPr lang="es-MX" sz="600" b="0" i="0" u="none" strike="noStrike">
                          <a:solidFill>
                            <a:srgbClr val="FF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9" hMerge="1">
                  <a:txBody>
                    <a:bodyPr/>
                    <a:lstStyle/>
                    <a:p>
                      <a:endParaRPr lang="es-MX"/>
                    </a:p>
                  </a:txBody>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8905">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8905">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8905">
                <a:tc gridSpan="2" vMerge="1">
                  <a:txBody>
                    <a:bodyPr/>
                    <a:lstStyle/>
                    <a:p>
                      <a:endParaRPr lang="es-MX"/>
                    </a:p>
                  </a:txBody>
                  <a:tcPr/>
                </a:tc>
                <a:tc hMerge="1" vMerge="1">
                  <a:txBody>
                    <a:bodyPr/>
                    <a:lstStyle/>
                    <a:p>
                      <a:endParaRPr lang="es-MX"/>
                    </a:p>
                  </a:txBody>
                  <a:tcPr/>
                </a:tc>
                <a:tc gridSpan="4">
                  <a:txBody>
                    <a:bodyPr/>
                    <a:lstStyle/>
                    <a:p>
                      <a:pPr algn="ctr" fontAlgn="t"/>
                      <a:r>
                        <a:rPr lang="es-MX" sz="6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8905">
                <a:tc gridSpan="2" vMerge="1">
                  <a:txBody>
                    <a:bodyPr/>
                    <a:lstStyle/>
                    <a:p>
                      <a:endParaRPr lang="es-MX"/>
                    </a:p>
                  </a:txBody>
                  <a:tcPr/>
                </a:tc>
                <a:tc hMerge="1" v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8905">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4">
                  <a:txBody>
                    <a:bodyPr/>
                    <a:lstStyle/>
                    <a:p>
                      <a:pPr algn="ctr" fontAlgn="b"/>
                      <a:r>
                        <a:rPr lang="es-MX" sz="6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4" gridSpan="2">
                  <a:txBody>
                    <a:bodyPr/>
                    <a:lstStyle/>
                    <a:p>
                      <a:pPr algn="ctr" fontAlgn="b"/>
                      <a:r>
                        <a:rPr lang="es-MX" sz="6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4" hMerge="1">
                  <a:txBody>
                    <a:bodyPr/>
                    <a:lstStyle/>
                    <a:p>
                      <a:endParaRPr lang="es-MX"/>
                    </a:p>
                  </a:txBody>
                  <a:tcPr/>
                </a:tc>
                <a:tc rowSpan="4">
                  <a:txBody>
                    <a:bodyPr/>
                    <a:lstStyle/>
                    <a:p>
                      <a:pPr algn="ctr" fontAlgn="b"/>
                      <a:r>
                        <a:rPr lang="es-MX" sz="6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r>
              <a:tr h="168905">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8905">
                <a:tc gridSpan="2" vMerge="1">
                  <a:txBody>
                    <a:bodyPr/>
                    <a:lstStyle/>
                    <a:p>
                      <a:endParaRPr lang="es-MX"/>
                    </a:p>
                  </a:txBody>
                  <a:tcPr/>
                </a:tc>
                <a:tc hMerge="1" vMerge="1">
                  <a:txBody>
                    <a:bodyPr/>
                    <a:lstStyle/>
                    <a:p>
                      <a:endParaRPr lang="es-MX"/>
                    </a:p>
                  </a:txBody>
                  <a:tcPr/>
                </a:tc>
                <a:tc gridSpan="4">
                  <a:txBody>
                    <a:bodyPr/>
                    <a:lstStyle/>
                    <a:p>
                      <a:pPr algn="ctr" fontAlgn="b"/>
                      <a:r>
                        <a:rPr lang="es-MX" sz="800" b="0" i="0" u="none" strike="noStrike">
                          <a:solidFill>
                            <a:srgbClr val="000000"/>
                          </a:solidFill>
                          <a:effectLst/>
                          <a:latin typeface="Calibri" panose="020F050202020403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77352">
                <a:tc gridSpan="2" vMerge="1">
                  <a:txBody>
                    <a:bodyPr/>
                    <a:lstStyle/>
                    <a:p>
                      <a:endParaRPr lang="es-MX"/>
                    </a:p>
                  </a:txBody>
                  <a:tcPr/>
                </a:tc>
                <a:tc hMerge="1" vMerge="1">
                  <a:txBody>
                    <a:bodyPr/>
                    <a:lstStyle/>
                    <a:p>
                      <a:endParaRPr lang="es-MX"/>
                    </a:p>
                  </a:txBody>
                  <a:tcPr/>
                </a:tc>
                <a:tc gridSpan="4">
                  <a:txBody>
                    <a:bodyPr/>
                    <a:lstStyle/>
                    <a:p>
                      <a:pPr algn="ctr" fontAlgn="b"/>
                      <a:r>
                        <a:rPr lang="es-MX" sz="800" b="0" i="0" u="none" strike="noStrike" dirty="0">
                          <a:solidFill>
                            <a:srgbClr val="000000"/>
                          </a:solidFill>
                          <a:effectLst/>
                          <a:latin typeface="Calibri" panose="020F0502020204030204" pitchFamily="34" charset="0"/>
                        </a:rPr>
                        <a:t>15 al 30 de noviembre de 2019</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bl>
          </a:graphicData>
        </a:graphic>
      </p:graphicFrame>
      <p:pic>
        <p:nvPicPr>
          <p:cNvPr id="6" name="Imagen 5">
            <a:extLst>
              <a:ext uri="{FF2B5EF4-FFF2-40B4-BE49-F238E27FC236}">
                <a16:creationId xmlns:lc="http://schemas.openxmlformats.org/drawingml/2006/lockedCanvas" xmlns:a16="http://schemas.microsoft.com/office/drawing/2014/main" xmlns="" xmlns:xdr="http://schemas.openxmlformats.org/drawingml/2006/spreadsheetDrawing" id="{00000000-0008-0000-0000-000003000000}"/>
              </a:ext>
            </a:extLst>
          </p:cNvPr>
          <p:cNvPicPr>
            <a:picLocks noChangeAspect="1"/>
          </p:cNvPicPr>
          <p:nvPr/>
        </p:nvPicPr>
        <p:blipFill rotWithShape="1">
          <a:blip r:embed="rId2"/>
          <a:srcRect l="78650" t="4742" r="3947" b="61671"/>
          <a:stretch/>
        </p:blipFill>
        <p:spPr>
          <a:xfrm>
            <a:off x="7092280" y="188640"/>
            <a:ext cx="1204002" cy="1132653"/>
          </a:xfrm>
          <a:prstGeom prst="rect">
            <a:avLst/>
          </a:prstGeom>
        </p:spPr>
      </p:pic>
    </p:spTree>
    <p:extLst>
      <p:ext uri="{BB962C8B-B14F-4D97-AF65-F5344CB8AC3E}">
        <p14:creationId xmlns:p14="http://schemas.microsoft.com/office/powerpoint/2010/main" val="34931523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nvPr>
        </p:nvGraphicFramePr>
        <p:xfrm>
          <a:off x="899595" y="836713"/>
          <a:ext cx="7128788" cy="5511908"/>
        </p:xfrm>
        <a:graphic>
          <a:graphicData uri="http://schemas.openxmlformats.org/drawingml/2006/table">
            <a:tbl>
              <a:tblPr/>
              <a:tblGrid>
                <a:gridCol w="661093"/>
                <a:gridCol w="661093"/>
                <a:gridCol w="661093"/>
                <a:gridCol w="661093"/>
                <a:gridCol w="661093"/>
                <a:gridCol w="661093"/>
                <a:gridCol w="969604"/>
                <a:gridCol w="661093"/>
                <a:gridCol w="661093"/>
                <a:gridCol w="870440"/>
              </a:tblGrid>
              <a:tr h="134980">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34980">
                <a:tc gridSpan="3">
                  <a:txBody>
                    <a:bodyPr/>
                    <a:lstStyle/>
                    <a:p>
                      <a:pPr algn="ctr" fontAlgn="b"/>
                      <a:r>
                        <a:rPr lang="es-MX" sz="600" b="1" i="0" u="none" strike="noStrike">
                          <a:solidFill>
                            <a:srgbClr val="000000"/>
                          </a:solidFill>
                          <a:effectLst/>
                          <a:latin typeface="Arial" panose="020B0604020202020204" pitchFamily="34" charset="0"/>
                        </a:rPr>
                        <a:t>PLANEACIÓN POR QUINCENA</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41730">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r>
              <a:tr h="148478">
                <a:tc gridSpan="2">
                  <a:txBody>
                    <a:bodyPr/>
                    <a:lstStyle/>
                    <a:p>
                      <a:pPr algn="ctr" fontAlgn="b"/>
                      <a:r>
                        <a:rPr lang="es-MX" sz="600" b="1" i="0" u="none" strike="noStrike">
                          <a:solidFill>
                            <a:srgbClr val="000000"/>
                          </a:solidFill>
                          <a:effectLst/>
                          <a:latin typeface="Arial" panose="020B0604020202020204" pitchFamily="34" charset="0"/>
                        </a:rPr>
                        <a:t>Unidad/Tema</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gridSpan="6">
                  <a:txBody>
                    <a:bodyPr/>
                    <a:lstStyle/>
                    <a:p>
                      <a:pPr algn="ctr" fontAlgn="b"/>
                      <a:r>
                        <a:rPr lang="es-MX" sz="600" b="1" i="0" u="none" strike="noStrike">
                          <a:solidFill>
                            <a:srgbClr val="000000"/>
                          </a:solidFill>
                          <a:effectLst/>
                          <a:latin typeface="Arial" panose="020B0604020202020204" pitchFamily="34" charset="0"/>
                        </a:rPr>
                        <a:t>ACTIVIDADES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b"/>
                      <a:r>
                        <a:rPr lang="es-MX" sz="600" b="1" i="0" u="none" strike="noStrike">
                          <a:solidFill>
                            <a:srgbClr val="000000"/>
                          </a:solidFill>
                          <a:effectLst/>
                          <a:latin typeface="Arial" panose="020B0604020202020204" pitchFamily="34" charset="0"/>
                        </a:rPr>
                        <a:t>Número</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FBFBF"/>
                    </a:solidFill>
                  </a:tcPr>
                </a:tc>
                <a:tc>
                  <a:txBody>
                    <a:bodyPr/>
                    <a:lstStyle/>
                    <a:p>
                      <a:pPr algn="ctr" fontAlgn="b"/>
                      <a:r>
                        <a:rPr lang="es-MX" sz="600" b="1" i="0" u="none" strike="noStrike">
                          <a:solidFill>
                            <a:srgbClr val="000000"/>
                          </a:solidFill>
                          <a:effectLst/>
                          <a:latin typeface="Arial" panose="020B0604020202020204" pitchFamily="34" charset="0"/>
                        </a:rPr>
                        <a:t>I</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41730">
                <a:tc gridSpan="2">
                  <a:txBody>
                    <a:bodyPr/>
                    <a:lstStyle/>
                    <a:p>
                      <a:pPr algn="ctr" fontAlgn="b"/>
                      <a:r>
                        <a:rPr lang="es-MX" sz="6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gridSpan="4">
                  <a:txBody>
                    <a:bodyPr/>
                    <a:lstStyle/>
                    <a:p>
                      <a:pPr algn="ctr" fontAlgn="b"/>
                      <a:r>
                        <a:rPr lang="es-MX" sz="600" b="0" i="0" u="none" strike="noStrike">
                          <a:solidFill>
                            <a:srgbClr val="000000"/>
                          </a:solidFill>
                          <a:effectLst/>
                          <a:latin typeface="Arial" panose="020B0604020202020204" pitchFamily="34" charset="0"/>
                        </a:rPr>
                        <a:t>Contenidos temáticos interdisciplinarios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2">
                  <a:txBody>
                    <a:bodyPr/>
                    <a:lstStyle/>
                    <a:p>
                      <a:pPr algn="ctr" fontAlgn="ctr"/>
                      <a:r>
                        <a:rPr lang="es-MX" sz="600" b="0" i="0" u="none" strike="noStrike">
                          <a:solidFill>
                            <a:srgbClr val="000000"/>
                          </a:solidFill>
                          <a:effectLst/>
                          <a:latin typeface="Arial" panose="020B0604020202020204" pitchFamily="34" charset="0"/>
                        </a:rPr>
                        <a:t>Evidencias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gridSpan="2">
                  <a:txBody>
                    <a:bodyPr/>
                    <a:lstStyle/>
                    <a:p>
                      <a:pPr algn="ctr" fontAlgn="ctr"/>
                      <a:r>
                        <a:rPr lang="es-MX" sz="600" b="0" i="0" u="none" strike="noStrike">
                          <a:solidFill>
                            <a:srgbClr val="000000"/>
                          </a:solidFill>
                          <a:effectLst/>
                          <a:latin typeface="Arial" panose="020B0604020202020204" pitchFamily="34" charset="0"/>
                        </a:rPr>
                        <a:t>Actividades de enseñanza-aprendizaje</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hMerge="1">
                  <a:txBody>
                    <a:bodyPr/>
                    <a:lstStyle/>
                    <a:p>
                      <a:endParaRPr lang="es-MX"/>
                    </a:p>
                  </a:txBody>
                  <a:tcPr/>
                </a:tc>
                <a:tc rowSpan="2">
                  <a:txBody>
                    <a:bodyPr/>
                    <a:lstStyle/>
                    <a:p>
                      <a:pPr algn="ctr" fontAlgn="ctr"/>
                      <a:r>
                        <a:rPr lang="es-MX" sz="600" b="0" i="0" u="none" strike="noStrike">
                          <a:solidFill>
                            <a:srgbClr val="000000"/>
                          </a:solidFill>
                          <a:effectLst/>
                          <a:latin typeface="Arial" panose="020B0604020202020204" pitchFamily="34" charset="0"/>
                        </a:rPr>
                        <a:t>Evaluaciones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41730">
                <a:tc gridSpan="2">
                  <a:txBody>
                    <a:bodyPr/>
                    <a:lstStyle/>
                    <a:p>
                      <a:pPr algn="ctr" fontAlgn="b"/>
                      <a:r>
                        <a:rPr lang="es-MX" sz="600" b="0" i="0" u="none" strike="noStrike">
                          <a:solidFill>
                            <a:srgbClr val="000000"/>
                          </a:solidFill>
                          <a:effectLst/>
                          <a:latin typeface="Arial" panose="020B0604020202020204" pitchFamily="34" charset="0"/>
                        </a:rPr>
                        <a:t>Objetivo (s)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gridSpan="4">
                  <a:txBody>
                    <a:bodyPr/>
                    <a:lstStyle/>
                    <a:p>
                      <a:pPr algn="ctr" fontAlgn="b"/>
                      <a:r>
                        <a:rPr lang="es-MX" sz="600" b="0" i="0" u="none" strike="noStrike">
                          <a:solidFill>
                            <a:srgbClr val="000000"/>
                          </a:solidFill>
                          <a:effectLst/>
                          <a:latin typeface="Arial" panose="020B0604020202020204" pitchFamily="34" charset="0"/>
                        </a:rPr>
                        <a:t>Descripción de actividad</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811139">
                <a:tc rowSpan="4" gridSpan="2">
                  <a:txBody>
                    <a:bodyPr/>
                    <a:lstStyle/>
                    <a:p>
                      <a:pPr algn="just" fontAlgn="t"/>
                      <a:r>
                        <a:rPr lang="es-MX" sz="600" b="0" i="0" u="none" strike="noStrike">
                          <a:solidFill>
                            <a:srgbClr val="000000"/>
                          </a:solidFill>
                          <a:effectLst/>
                          <a:latin typeface="Arial" panose="020B0604020202020204" pitchFamily="34" charset="0"/>
                        </a:rPr>
                        <a:t>El alumno desarrollará habilidades de razonamiento lógico al cuantificar fenómenos o eventos a través de modelos gráficos y aritméticos que involucren la resolución de operaciones con números enteros usando procedimientos diversos y aplicando las propiedades pertinentes.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4" h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Ecuación de segundo grado. </a:t>
                      </a:r>
                      <a:br>
                        <a:rPr lang="es-MX" sz="600" b="1" i="0" u="none" strike="noStrike">
                          <a:solidFill>
                            <a:srgbClr val="000000"/>
                          </a:solidFill>
                          <a:effectLst/>
                          <a:latin typeface="Arial" panose="020B0604020202020204" pitchFamily="34" charset="0"/>
                        </a:rPr>
                      </a:br>
                      <a:r>
                        <a:rPr lang="es-MX" sz="600" b="0" i="0" u="none" strike="noStrike">
                          <a:solidFill>
                            <a:srgbClr val="000000"/>
                          </a:solidFill>
                          <a:effectLst/>
                          <a:latin typeface="Arial" panose="020B0604020202020204" pitchFamily="34" charset="0"/>
                        </a:rPr>
                        <a:t>Resolución de una ecuación de segundo grado. </a:t>
                      </a:r>
                      <a:br>
                        <a:rPr lang="es-MX" sz="600" b="0" i="0" u="none" strike="noStrike">
                          <a:solidFill>
                            <a:srgbClr val="000000"/>
                          </a:solidFill>
                          <a:effectLst/>
                          <a:latin typeface="Arial" panose="020B0604020202020204" pitchFamily="34" charset="0"/>
                        </a:rPr>
                      </a:br>
                      <a:r>
                        <a:rPr lang="es-MX" sz="600" b="0" i="0" u="none" strike="noStrike">
                          <a:solidFill>
                            <a:srgbClr val="000000"/>
                          </a:solidFill>
                          <a:effectLst/>
                          <a:latin typeface="Arial" panose="020B0604020202020204" pitchFamily="34" charset="0"/>
                        </a:rPr>
                        <a:t>Se abordará el concepto de ecuación cuadrática y se resolverá: por factorización, completando trinomio cuadrado perfecto o aplicando la fórmula general que se demostrará a partir del método de completar el cuadrado. </a:t>
                      </a:r>
                      <a:r>
                        <a:rPr lang="es-MX" sz="600" b="1" i="0" u="none" strike="noStrike">
                          <a:solidFill>
                            <a:srgbClr val="000000"/>
                          </a:solidFill>
                          <a:effectLst/>
                          <a:latin typeface="Arial" panose="020B0604020202020204" pitchFamily="34" charset="0"/>
                        </a:rPr>
                        <a:t/>
                      </a:r>
                      <a:br>
                        <a:rPr lang="es-MX" sz="600" b="1" i="0" u="none" strike="noStrike">
                          <a:solidFill>
                            <a:srgbClr val="000000"/>
                          </a:solidFill>
                          <a:effectLst/>
                          <a:latin typeface="Arial" panose="020B0604020202020204" pitchFamily="34" charset="0"/>
                        </a:rPr>
                      </a:br>
                      <a:endParaRPr lang="es-MX" sz="600" b="1" i="0" u="none" strike="noStrike">
                        <a:solidFill>
                          <a:srgbClr val="000000"/>
                        </a:solidFill>
                        <a:effectLst/>
                        <a:latin typeface="Arial" panose="020B0604020202020204" pitchFamily="34" charset="0"/>
                      </a:endParaRP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12">
                  <a:txBody>
                    <a:bodyPr/>
                    <a:lstStyle/>
                    <a:p>
                      <a:pPr algn="just" fontAlgn="t"/>
                      <a:r>
                        <a:rPr lang="es-MX" sz="600" b="0" i="0" u="none" strike="noStrike">
                          <a:solidFill>
                            <a:srgbClr val="000000"/>
                          </a:solidFill>
                          <a:effectLst/>
                          <a:latin typeface="Arial" panose="020B0604020202020204" pitchFamily="34" charset="0"/>
                        </a:rPr>
                        <a:t>Elaboración de una maqueta (plano institucional).       Se llevará a cabo la elaboración de gráficos para analizar propiedades de la división (propiedad distributiva) y analisis de operaciones fundamentales.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gridSpan="2">
                  <a:txBody>
                    <a:bodyPr/>
                    <a:lstStyle/>
                    <a:p>
                      <a:pPr algn="just" fontAlgn="t"/>
                      <a:r>
                        <a:rPr lang="es-MX" sz="600" b="0" i="0" u="none" strike="noStrike">
                          <a:solidFill>
                            <a:srgbClr val="000000"/>
                          </a:solidFill>
                          <a:effectLst/>
                          <a:latin typeface="Arial" panose="020B0604020202020204" pitchFamily="34" charset="0"/>
                        </a:rPr>
                        <a:t>Dinámica de integración grupal  Realización del plano por  parte de cada alumno   Analizar cada uno de ellos   Selección del plano representativo de las ideas iniciales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rowSpan="12">
                  <a:txBody>
                    <a:bodyPr/>
                    <a:lstStyle/>
                    <a:p>
                      <a:pPr algn="just" fontAlgn="t"/>
                      <a:r>
                        <a:rPr lang="es-MX" sz="600" b="0" i="0" u="none" strike="noStrike">
                          <a:solidFill>
                            <a:srgbClr val="000000"/>
                          </a:solidFill>
                          <a:effectLst/>
                          <a:latin typeface="Arial" panose="020B0604020202020204" pitchFamily="34" charset="0"/>
                        </a:rPr>
                        <a:t>Trabajo de los alumnos en lo individual tanto en la asignatura de dibujo como en matemáticas.    Dinámica de los equipos.    Comunicación entre los equipos.    Valores aptitudinales entre los alumnos.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r>
              <a:tr h="134980">
                <a:tc gridSpan="2" vMerge="1">
                  <a:txBody>
                    <a:bodyPr/>
                    <a:lstStyle/>
                    <a:p>
                      <a:endParaRPr lang="es-MX"/>
                    </a:p>
                  </a:txBody>
                  <a:tcPr/>
                </a:tc>
                <a:tc hMerge="1" v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Hoja de Calculo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rowSpan="11" gridSpan="2">
                  <a:txBody>
                    <a:bodyPr/>
                    <a:lstStyle/>
                    <a:p>
                      <a:pPr algn="just" fontAlgn="t"/>
                      <a:r>
                        <a:rPr lang="es-MX" sz="600" b="0" i="0" u="none" strike="noStrike">
                          <a:solidFill>
                            <a:srgbClr val="000000"/>
                          </a:solidFill>
                          <a:effectLst/>
                          <a:latin typeface="Arial" panose="020B0604020202020204" pitchFamily="34" charset="0"/>
                        </a:rPr>
                        <a:t>Se definirá con el grupo las características y propiedades de los números reales. Localizará números naturales en la recta numérica. Planteará y resolverá problemas significativos de su entorno en los que aplique las propiedades de los números naturales y enteros.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11" hMerge="1">
                  <a:txBody>
                    <a:bodyPr/>
                    <a:lstStyle/>
                    <a:p>
                      <a:endParaRPr lang="es-MX"/>
                    </a:p>
                  </a:txBody>
                  <a:tcPr/>
                </a:tc>
                <a:tc vMerge="1">
                  <a:txBody>
                    <a:bodyPr/>
                    <a:lstStyle/>
                    <a:p>
                      <a:endParaRPr lang="es-MX"/>
                    </a:p>
                  </a:txBody>
                  <a:tcPr/>
                </a:tc>
              </a:tr>
              <a:tr h="134980">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Analisis y formulacion de resultados de ecuaciones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02785">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mediante forumulas avanzadas y su aplicación de graficas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304177">
                <a:tc rowSpan="5" gridSpan="2">
                  <a:txBody>
                    <a:bodyPr/>
                    <a:lstStyle/>
                    <a:p>
                      <a:pPr algn="l" fontAlgn="ctr"/>
                      <a:r>
                        <a:rPr lang="es-MX" sz="600" b="0" i="0" u="none" strike="noStrike">
                          <a:solidFill>
                            <a:srgbClr val="FF0000"/>
                          </a:solidFill>
                          <a:effectLst/>
                          <a:latin typeface="Arial" panose="020B0604020202020204" pitchFamily="34" charset="0"/>
                        </a:rPr>
                        <a:t> </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5" h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Uso de las estrategías de composición</a:t>
                      </a:r>
                      <a:r>
                        <a:rPr lang="es-MX" sz="600" b="0" i="0" u="none" strike="noStrike">
                          <a:solidFill>
                            <a:srgbClr val="000000"/>
                          </a:solidFill>
                          <a:effectLst/>
                          <a:latin typeface="Arial" panose="020B0604020202020204" pitchFamily="34" charset="0"/>
                        </a:rPr>
                        <a:t> para representar ideas, en el aspecto del equilibrio, simetría, ritmo y contraste.</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709746">
                <a:tc gridSpan="2" vMerge="1">
                  <a:txBody>
                    <a:bodyPr/>
                    <a:lstStyle/>
                    <a:p>
                      <a:endParaRPr lang="es-MX"/>
                    </a:p>
                  </a:txBody>
                  <a:tcPr/>
                </a:tc>
                <a:tc hMerge="1" v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Desigualdad de primer grado en una variable y sus propiedades.</a:t>
                      </a:r>
                      <a:r>
                        <a:rPr lang="es-MX" sz="600" b="0" i="0" u="none" strike="noStrike">
                          <a:solidFill>
                            <a:srgbClr val="000000"/>
                          </a:solidFill>
                          <a:effectLst/>
                          <a:latin typeface="Arial" panose="020B0604020202020204" pitchFamily="34" charset="0"/>
                        </a:rPr>
                        <a:t/>
                      </a:r>
                      <a:br>
                        <a:rPr lang="es-MX" sz="600" b="0" i="0" u="none" strike="noStrike">
                          <a:solidFill>
                            <a:srgbClr val="000000"/>
                          </a:solidFill>
                          <a:effectLst/>
                          <a:latin typeface="Arial" panose="020B0604020202020204" pitchFamily="34" charset="0"/>
                        </a:rPr>
                      </a:br>
                      <a:r>
                        <a:rPr lang="es-MX" sz="600" b="0" i="0" u="none" strike="noStrike">
                          <a:solidFill>
                            <a:srgbClr val="000000"/>
                          </a:solidFill>
                          <a:effectLst/>
                          <a:latin typeface="Arial" panose="020B0604020202020204" pitchFamily="34" charset="0"/>
                        </a:rPr>
                        <a:t>Se revisarán las propiedades de orden y se abordará el concepto de desigualdad. Se resolverán desigualdades de primer grado, indicando paso a paso la propiedad aplicada.  </a:t>
                      </a:r>
                      <a:r>
                        <a:rPr lang="es-MX" sz="600" b="1" i="0" u="none" strike="noStrike">
                          <a:solidFill>
                            <a:srgbClr val="000000"/>
                          </a:solidFill>
                          <a:effectLst/>
                          <a:latin typeface="Arial" panose="020B0604020202020204" pitchFamily="34" charset="0"/>
                        </a:rPr>
                        <a:t/>
                      </a:r>
                      <a:br>
                        <a:rPr lang="es-MX" sz="600" b="1" i="0" u="none" strike="noStrike">
                          <a:solidFill>
                            <a:srgbClr val="000000"/>
                          </a:solidFill>
                          <a:effectLst/>
                          <a:latin typeface="Arial" panose="020B0604020202020204" pitchFamily="34" charset="0"/>
                        </a:rPr>
                      </a:br>
                      <a:endParaRPr lang="es-MX" sz="600" b="1" i="0" u="none" strike="noStrike">
                        <a:solidFill>
                          <a:srgbClr val="000000"/>
                        </a:solidFill>
                        <a:effectLst/>
                        <a:latin typeface="Arial" panose="020B0604020202020204" pitchFamily="34" charset="0"/>
                      </a:endParaRP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34980">
                <a:tc gridSpan="2" vMerge="1">
                  <a:txBody>
                    <a:bodyPr/>
                    <a:lstStyle/>
                    <a:p>
                      <a:endParaRPr lang="es-MX"/>
                    </a:p>
                  </a:txBody>
                  <a:tcPr/>
                </a:tc>
                <a:tc hMerge="1" vMerge="1">
                  <a:txBody>
                    <a:bodyPr/>
                    <a:lstStyle/>
                    <a:p>
                      <a:endParaRPr lang="es-MX"/>
                    </a:p>
                  </a:txBody>
                  <a:tcPr/>
                </a:tc>
                <a:tc>
                  <a:txBody>
                    <a:bodyPr/>
                    <a:lstStyle/>
                    <a:p>
                      <a:pPr algn="l" fontAlgn="t"/>
                      <a:r>
                        <a:rPr lang="es-MX" sz="600" b="1"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MX" sz="600" b="1" i="0" u="none" strike="noStrike">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t"/>
                      <a:endParaRPr lang="es-MX" sz="600" b="1" i="0" u="none" strike="noStrike">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t"/>
                      <a:r>
                        <a:rPr lang="es-MX" sz="600" b="1" i="0" u="none" strike="noStrike">
                          <a:solidFill>
                            <a:srgbClr val="000000"/>
                          </a:solidFill>
                          <a:effectLst/>
                          <a:latin typeface="Arial" panose="020B0604020202020204" pitchFamily="34" charset="0"/>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34980">
                <a:tc gridSpan="2" vMerge="1">
                  <a:txBody>
                    <a:bodyPr/>
                    <a:lstStyle/>
                    <a:p>
                      <a:endParaRPr lang="es-MX"/>
                    </a:p>
                  </a:txBody>
                  <a:tcPr/>
                </a:tc>
                <a:tc hMerge="1" v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Hoja de Calculo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34980">
                <a:tc gridSpan="2" vMerge="1">
                  <a:txBody>
                    <a:bodyPr/>
                    <a:lstStyle/>
                    <a:p>
                      <a:endParaRPr lang="es-MX"/>
                    </a:p>
                  </a:txBody>
                  <a:tcPr/>
                </a:tc>
                <a:tc hMerge="1" vMerge="1">
                  <a:txBody>
                    <a:bodyPr/>
                    <a:lstStyle/>
                    <a:p>
                      <a:endParaRPr lang="es-MX"/>
                    </a:p>
                  </a:txBody>
                  <a:tcPr/>
                </a:tc>
                <a:tc gridSpan="4">
                  <a:txBody>
                    <a:bodyPr/>
                    <a:lstStyle/>
                    <a:p>
                      <a:pPr algn="ctr" fontAlgn="t"/>
                      <a:r>
                        <a:rPr lang="es-MX" sz="600" b="0" i="0" u="none" strike="noStrike">
                          <a:solidFill>
                            <a:srgbClr val="000000"/>
                          </a:solidFill>
                          <a:effectLst/>
                          <a:latin typeface="Arial" panose="020B0604020202020204" pitchFamily="34" charset="0"/>
                        </a:rPr>
                        <a:t>Desarrollo de formulas y tablas para la solucion de</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01392">
                <a:tc rowSpan="4" gridSpan="2">
                  <a:txBody>
                    <a:bodyPr/>
                    <a:lstStyle/>
                    <a:p>
                      <a:pPr algn="ctr" fontAlgn="t"/>
                      <a:r>
                        <a:rPr lang="es-MX" sz="600" b="0" i="0" u="none" strike="noStrike">
                          <a:solidFill>
                            <a:srgbClr val="FF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4" h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problemas matematicos mediante distintos ecuaciones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02785">
                <a:tc gridSpan="2" vMerge="1">
                  <a:txBody>
                    <a:bodyPr/>
                    <a:lstStyle/>
                    <a:p>
                      <a:endParaRPr lang="es-MX"/>
                    </a:p>
                  </a:txBody>
                  <a:tcPr/>
                </a:tc>
                <a:tc hMerge="1" v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Elaboración de mensajes gráficos</a:t>
                      </a:r>
                      <a:r>
                        <a:rPr lang="es-MX" sz="600" b="0" i="0" u="none" strike="noStrike">
                          <a:solidFill>
                            <a:srgbClr val="000000"/>
                          </a:solidFill>
                          <a:effectLst/>
                          <a:latin typeface="Arial" panose="020B0604020202020204" pitchFamily="34" charset="0"/>
                        </a:rPr>
                        <a:t> manuales basados en la percepción y razonamiento analítico.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8165">
                <a:tc gridSpan="2" vMerge="1">
                  <a:txBody>
                    <a:bodyPr/>
                    <a:lstStyle/>
                    <a:p>
                      <a:endParaRPr lang="es-MX"/>
                    </a:p>
                  </a:txBody>
                  <a:tcPr/>
                </a:tc>
                <a:tc hMerge="1" vMerge="1">
                  <a:txBody>
                    <a:bodyPr/>
                    <a:lstStyle/>
                    <a:p>
                      <a:endParaRPr lang="es-MX"/>
                    </a:p>
                  </a:txBody>
                  <a:tcPr/>
                </a:tc>
                <a:tc rowSpan="3" gridSpan="4">
                  <a:txBody>
                    <a:bodyPr/>
                    <a:lstStyle/>
                    <a:p>
                      <a:pPr algn="l" fontAlgn="t"/>
                      <a:r>
                        <a:rPr lang="es-MX" sz="600" b="1" i="0" u="none" strike="noStrike">
                          <a:solidFill>
                            <a:srgbClr val="000000"/>
                          </a:solidFill>
                          <a:effectLst/>
                          <a:latin typeface="Arial" panose="020B0604020202020204" pitchFamily="34" charset="0"/>
                        </a:rPr>
                        <a:t>Desigualdad de primer grado en una variable y sus propiedades.</a:t>
                      </a:r>
                      <a:r>
                        <a:rPr lang="es-MX" sz="600" b="0" i="0" u="none" strike="noStrike">
                          <a:solidFill>
                            <a:srgbClr val="000000"/>
                          </a:solidFill>
                          <a:effectLst/>
                          <a:latin typeface="Arial" panose="020B0604020202020204" pitchFamily="34" charset="0"/>
                        </a:rPr>
                        <a:t/>
                      </a:r>
                      <a:br>
                        <a:rPr lang="es-MX" sz="600" b="0" i="0" u="none" strike="noStrike">
                          <a:solidFill>
                            <a:srgbClr val="000000"/>
                          </a:solidFill>
                          <a:effectLst/>
                          <a:latin typeface="Arial" panose="020B0604020202020204" pitchFamily="34" charset="0"/>
                        </a:rPr>
                      </a:br>
                      <a:r>
                        <a:rPr lang="es-MX" sz="600" b="0" i="0" u="none" strike="noStrike">
                          <a:solidFill>
                            <a:srgbClr val="000000"/>
                          </a:solidFill>
                          <a:effectLst/>
                          <a:latin typeface="Arial" panose="020B0604020202020204" pitchFamily="34" charset="0"/>
                        </a:rPr>
                        <a:t>Se revisarán las propiedades de orden y se abordará el concepto de desigualdad. Se resolverán desigualdades de primer grado, indicando paso a paso la propiedad aplicada.  </a:t>
                      </a:r>
                      <a:r>
                        <a:rPr lang="es-MX" sz="600" b="1" i="0" u="none" strike="noStrike">
                          <a:solidFill>
                            <a:srgbClr val="000000"/>
                          </a:solidFill>
                          <a:effectLst/>
                          <a:latin typeface="Arial" panose="020B0604020202020204" pitchFamily="34" charset="0"/>
                        </a:rPr>
                        <a:t/>
                      </a:r>
                      <a:br>
                        <a:rPr lang="es-MX" sz="600" b="1" i="0" u="none" strike="noStrike">
                          <a:solidFill>
                            <a:srgbClr val="000000"/>
                          </a:solidFill>
                          <a:effectLst/>
                          <a:latin typeface="Arial" panose="020B0604020202020204" pitchFamily="34" charset="0"/>
                        </a:rPr>
                      </a:br>
                      <a:endParaRPr lang="es-MX" sz="600" b="1" i="0" u="none" strike="noStrike">
                        <a:solidFill>
                          <a:srgbClr val="000000"/>
                        </a:solidFill>
                        <a:effectLst/>
                        <a:latin typeface="Arial" panose="020B0604020202020204" pitchFamily="34" charset="0"/>
                      </a:endParaRP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3" hMerge="1">
                  <a:txBody>
                    <a:bodyPr/>
                    <a:lstStyle/>
                    <a:p>
                      <a:endParaRPr lang="es-MX"/>
                    </a:p>
                  </a:txBody>
                  <a:tcPr/>
                </a:tc>
                <a:tc rowSpan="3" hMerge="1">
                  <a:txBody>
                    <a:bodyPr/>
                    <a:lstStyle/>
                    <a:p>
                      <a:endParaRPr lang="es-MX"/>
                    </a:p>
                  </a:txBody>
                  <a:tcPr/>
                </a:tc>
                <a:tc rowSpan="3"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01392">
                <a:tc gridSpan="2" vMerge="1">
                  <a:txBody>
                    <a:bodyPr/>
                    <a:lstStyle/>
                    <a:p>
                      <a:endParaRPr lang="es-MX"/>
                    </a:p>
                  </a:txBody>
                  <a:tcPr/>
                </a:tc>
                <a:tc hMerge="1" vMerge="1">
                  <a:txBody>
                    <a:bodyPr/>
                    <a:lstStyle/>
                    <a:p>
                      <a:endParaRPr lang="es-MX"/>
                    </a:p>
                  </a:txBody>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ctr" fontAlgn="b"/>
                      <a:r>
                        <a:rPr lang="es-MX" sz="6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gridSpan="2">
                  <a:txBody>
                    <a:bodyPr/>
                    <a:lstStyle/>
                    <a:p>
                      <a:pPr algn="ctr" fontAlgn="b"/>
                      <a:r>
                        <a:rPr lang="es-MX" sz="6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fontAlgn="b"/>
                      <a:r>
                        <a:rPr lang="es-MX" sz="6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r>
              <a:tr h="580189">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w="25400" cap="flat" cmpd="dbl"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tcPr>
                </a:tc>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a:noFill/>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r>
              <a:tr h="134980">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gridSpan="4">
                  <a:txBody>
                    <a:bodyPr/>
                    <a:lstStyle/>
                    <a:p>
                      <a:pPr algn="l" fontAlgn="t"/>
                      <a:r>
                        <a:rPr lang="es-MX" sz="600" b="1" i="0" u="none" strike="noStrike">
                          <a:solidFill>
                            <a:srgbClr val="000000"/>
                          </a:solidFill>
                          <a:effectLst/>
                          <a:latin typeface="Arial" panose="020B0604020202020204" pitchFamily="34" charset="0"/>
                        </a:rPr>
                        <a:t>Hoja de Calculo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r>
              <a:tr h="134980">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gridSpan="4">
                  <a:txBody>
                    <a:bodyPr/>
                    <a:lstStyle/>
                    <a:p>
                      <a:pPr algn="ctr" fontAlgn="t"/>
                      <a:r>
                        <a:rPr lang="es-MX" sz="600" b="0" i="0" u="none" strike="noStrike">
                          <a:solidFill>
                            <a:srgbClr val="000000"/>
                          </a:solidFill>
                          <a:effectLst/>
                          <a:latin typeface="Arial" panose="020B0604020202020204" pitchFamily="34" charset="0"/>
                        </a:rPr>
                        <a:t>Realizaran los graficos comparandolos con otros graficos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r>
              <a:tr h="134980">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gridSpan="4">
                  <a:txBody>
                    <a:bodyPr/>
                    <a:lstStyle/>
                    <a:p>
                      <a:pPr algn="l" fontAlgn="t"/>
                      <a:r>
                        <a:rPr lang="es-MX" sz="600" b="0" i="0" u="none" strike="noStrike">
                          <a:solidFill>
                            <a:srgbClr val="000000"/>
                          </a:solidFill>
                          <a:effectLst/>
                          <a:latin typeface="Arial" panose="020B0604020202020204" pitchFamily="34" charset="0"/>
                        </a:rPr>
                        <a:t>resultantes de otras aplicaciones utilizadas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r>
              <a:tr h="134980">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r>
              <a:tr h="134980">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rowSpan="3" gridSpan="4">
                  <a:txBody>
                    <a:bodyPr/>
                    <a:lstStyle/>
                    <a:p>
                      <a:pPr algn="l" fontAlgn="t"/>
                      <a:r>
                        <a:rPr lang="es-MX" sz="600" b="1" i="0" u="none" strike="noStrike">
                          <a:solidFill>
                            <a:srgbClr val="000000"/>
                          </a:solidFill>
                          <a:effectLst/>
                          <a:latin typeface="Arial" panose="020B0604020202020204" pitchFamily="34" charset="0"/>
                        </a:rPr>
                        <a:t>Elaboración de mensajes</a:t>
                      </a:r>
                      <a:r>
                        <a:rPr lang="es-MX" sz="600" b="0" i="0" u="none" strike="noStrike">
                          <a:solidFill>
                            <a:srgbClr val="000000"/>
                          </a:solidFill>
                          <a:effectLst/>
                          <a:latin typeface="Arial" panose="020B0604020202020204" pitchFamily="34" charset="0"/>
                        </a:rPr>
                        <a:t> a partir de elementos gráficos fundamentales y sus factores de relación.                            1 al 18 de diciembre de 2019</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3" hMerge="1">
                  <a:txBody>
                    <a:bodyPr/>
                    <a:lstStyle/>
                    <a:p>
                      <a:endParaRPr lang="es-MX"/>
                    </a:p>
                  </a:txBody>
                  <a:tcPr/>
                </a:tc>
                <a:tc rowSpan="3" hMerge="1">
                  <a:txBody>
                    <a:bodyPr/>
                    <a:lstStyle/>
                    <a:p>
                      <a:endParaRPr lang="es-MX"/>
                    </a:p>
                  </a:txBody>
                  <a:tcPr/>
                </a:tc>
                <a:tc rowSpan="3" hMerge="1">
                  <a:txBody>
                    <a:bodyPr/>
                    <a:lstStyle/>
                    <a:p>
                      <a:endParaRPr lang="es-MX"/>
                    </a:p>
                  </a:txBody>
                  <a:tcPr/>
                </a:tc>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r>
              <a:tr h="134980">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r>
              <a:tr h="141730">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tcPr>
                </a:tc>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a:noFill/>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w="25400" cap="flat" cmpd="dbl"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tcPr>
                </a:tc>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r>
                        <a:rPr lang="es-MX" sz="700" b="0" i="0" u="none" strike="noStrike">
                          <a:solidFill>
                            <a:srgbClr val="000000"/>
                          </a:solidFill>
                          <a:effectLst/>
                          <a:latin typeface="Calibri" panose="020F0502020204030204" pitchFamily="34" charset="0"/>
                        </a:rPr>
                        <a:t> </a:t>
                      </a: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r>
                        <a:rPr lang="es-MX" sz="700" b="0" i="0" u="none" strike="noStrike" dirty="0">
                          <a:solidFill>
                            <a:srgbClr val="000000"/>
                          </a:solidFill>
                          <a:effectLst/>
                          <a:latin typeface="Calibri" panose="020F0502020204030204" pitchFamily="34" charset="0"/>
                        </a:rPr>
                        <a:t> </a:t>
                      </a:r>
                    </a:p>
                  </a:txBody>
                  <a:tcPr marL="0" marR="0" marT="0" marB="0" anchor="b">
                    <a:lnL>
                      <a:noFill/>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r>
            </a:tbl>
          </a:graphicData>
        </a:graphic>
      </p:graphicFrame>
      <p:pic>
        <p:nvPicPr>
          <p:cNvPr id="5" name="Imagen 4">
            <a:extLst>
              <a:ext uri="{FF2B5EF4-FFF2-40B4-BE49-F238E27FC236}">
                <a16:creationId xmlns:lc="http://schemas.openxmlformats.org/drawingml/2006/lockedCanvas" xmlns:a16="http://schemas.microsoft.com/office/drawing/2014/main" xmlns="" xmlns:xdr="http://schemas.openxmlformats.org/drawingml/2006/spreadsheetDrawing" id="{00000000-0008-0000-0000-000003000000}"/>
              </a:ext>
            </a:extLst>
          </p:cNvPr>
          <p:cNvPicPr>
            <a:picLocks noChangeAspect="1"/>
          </p:cNvPicPr>
          <p:nvPr/>
        </p:nvPicPr>
        <p:blipFill rotWithShape="1">
          <a:blip r:embed="rId2"/>
          <a:srcRect l="78650" t="4742" r="3947" b="61671"/>
          <a:stretch/>
        </p:blipFill>
        <p:spPr>
          <a:xfrm>
            <a:off x="7092280" y="0"/>
            <a:ext cx="1204002" cy="1132653"/>
          </a:xfrm>
          <a:prstGeom prst="rect">
            <a:avLst/>
          </a:prstGeom>
        </p:spPr>
      </p:pic>
    </p:spTree>
    <p:extLst>
      <p:ext uri="{BB962C8B-B14F-4D97-AF65-F5344CB8AC3E}">
        <p14:creationId xmlns:p14="http://schemas.microsoft.com/office/powerpoint/2010/main" val="42449490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nvPr>
        </p:nvGraphicFramePr>
        <p:xfrm>
          <a:off x="683568" y="1052724"/>
          <a:ext cx="7560842" cy="5328604"/>
        </p:xfrm>
        <a:graphic>
          <a:graphicData uri="http://schemas.openxmlformats.org/drawingml/2006/table">
            <a:tbl>
              <a:tblPr/>
              <a:tblGrid>
                <a:gridCol w="701160"/>
                <a:gridCol w="701160"/>
                <a:gridCol w="701160"/>
                <a:gridCol w="701160"/>
                <a:gridCol w="701160"/>
                <a:gridCol w="701160"/>
                <a:gridCol w="1028368"/>
                <a:gridCol w="701160"/>
                <a:gridCol w="701160"/>
                <a:gridCol w="923194"/>
              </a:tblGrid>
              <a:tr h="154456">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54456">
                <a:tc gridSpan="3">
                  <a:txBody>
                    <a:bodyPr/>
                    <a:lstStyle/>
                    <a:p>
                      <a:pPr algn="ctr" fontAlgn="b"/>
                      <a:r>
                        <a:rPr lang="es-MX" sz="700" b="1" i="0" u="none" strike="noStrike">
                          <a:solidFill>
                            <a:srgbClr val="000000"/>
                          </a:solidFill>
                          <a:effectLst/>
                          <a:latin typeface="Arial" panose="020B0604020202020204" pitchFamily="34" charset="0"/>
                        </a:rPr>
                        <a:t>PLANEACIÓN POR QUINCENA</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62178">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r>
              <a:tr h="169902">
                <a:tc gridSpan="2">
                  <a:txBody>
                    <a:bodyPr/>
                    <a:lstStyle/>
                    <a:p>
                      <a:pPr algn="ctr" fontAlgn="b"/>
                      <a:r>
                        <a:rPr lang="es-MX" sz="600" b="1" i="0" u="none" strike="noStrike">
                          <a:solidFill>
                            <a:srgbClr val="000000"/>
                          </a:solidFill>
                          <a:effectLst/>
                          <a:latin typeface="Arial" panose="020B0604020202020204" pitchFamily="34" charset="0"/>
                        </a:rPr>
                        <a:t>Unidad/Tema</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gridSpan="6">
                  <a:txBody>
                    <a:bodyPr/>
                    <a:lstStyle/>
                    <a:p>
                      <a:pPr algn="ctr" fontAlgn="b"/>
                      <a:r>
                        <a:rPr lang="es-MX" sz="600" b="1" i="0" u="none" strike="noStrike">
                          <a:solidFill>
                            <a:srgbClr val="000000"/>
                          </a:solidFill>
                          <a:effectLst/>
                          <a:latin typeface="Arial" panose="020B0604020202020204" pitchFamily="34" charset="0"/>
                        </a:rPr>
                        <a:t>ACTIVIDADES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b"/>
                      <a:r>
                        <a:rPr lang="es-MX" sz="600" b="1" i="0" u="none" strike="noStrike">
                          <a:solidFill>
                            <a:srgbClr val="000000"/>
                          </a:solidFill>
                          <a:effectLst/>
                          <a:latin typeface="Arial" panose="020B0604020202020204" pitchFamily="34" charset="0"/>
                        </a:rPr>
                        <a:t>Número</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FBFBF"/>
                    </a:solidFill>
                  </a:tcPr>
                </a:tc>
                <a:tc>
                  <a:txBody>
                    <a:bodyPr/>
                    <a:lstStyle/>
                    <a:p>
                      <a:pPr algn="ctr" fontAlgn="b"/>
                      <a:r>
                        <a:rPr lang="es-MX" sz="600" b="1" i="0" u="none" strike="noStrike">
                          <a:solidFill>
                            <a:srgbClr val="000000"/>
                          </a:solidFill>
                          <a:effectLst/>
                          <a:latin typeface="Arial" panose="020B0604020202020204" pitchFamily="34" charset="0"/>
                        </a:rPr>
                        <a:t>I</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62178">
                <a:tc gridSpan="2">
                  <a:txBody>
                    <a:bodyPr/>
                    <a:lstStyle/>
                    <a:p>
                      <a:pPr algn="ctr" fontAlgn="b"/>
                      <a:r>
                        <a:rPr lang="es-MX" sz="6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gridSpan="4">
                  <a:txBody>
                    <a:bodyPr/>
                    <a:lstStyle/>
                    <a:p>
                      <a:pPr algn="ctr" fontAlgn="b"/>
                      <a:r>
                        <a:rPr lang="es-MX" sz="600" b="0" i="0" u="none" strike="noStrike">
                          <a:solidFill>
                            <a:srgbClr val="000000"/>
                          </a:solidFill>
                          <a:effectLst/>
                          <a:latin typeface="Arial" panose="020B0604020202020204" pitchFamily="34" charset="0"/>
                        </a:rPr>
                        <a:t>Contenidos temáticos interdisciplinarios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2">
                  <a:txBody>
                    <a:bodyPr/>
                    <a:lstStyle/>
                    <a:p>
                      <a:pPr algn="ctr" fontAlgn="ctr"/>
                      <a:r>
                        <a:rPr lang="es-MX" sz="600" b="0" i="0" u="none" strike="noStrike">
                          <a:solidFill>
                            <a:srgbClr val="000000"/>
                          </a:solidFill>
                          <a:effectLst/>
                          <a:latin typeface="Arial" panose="020B0604020202020204" pitchFamily="34" charset="0"/>
                        </a:rPr>
                        <a:t>Evidencias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gridSpan="2">
                  <a:txBody>
                    <a:bodyPr/>
                    <a:lstStyle/>
                    <a:p>
                      <a:pPr algn="ctr" fontAlgn="ctr"/>
                      <a:r>
                        <a:rPr lang="es-MX" sz="600" b="0" i="0" u="none" strike="noStrike">
                          <a:solidFill>
                            <a:srgbClr val="000000"/>
                          </a:solidFill>
                          <a:effectLst/>
                          <a:latin typeface="Arial" panose="020B0604020202020204" pitchFamily="34" charset="0"/>
                        </a:rPr>
                        <a:t>Actividades de enseñanza-aprendizaje</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hMerge="1">
                  <a:txBody>
                    <a:bodyPr/>
                    <a:lstStyle/>
                    <a:p>
                      <a:endParaRPr lang="es-MX"/>
                    </a:p>
                  </a:txBody>
                  <a:tcPr/>
                </a:tc>
                <a:tc rowSpan="2">
                  <a:txBody>
                    <a:bodyPr/>
                    <a:lstStyle/>
                    <a:p>
                      <a:pPr algn="ctr" fontAlgn="ctr"/>
                      <a:r>
                        <a:rPr lang="es-MX" sz="600" b="0" i="0" u="none" strike="noStrike">
                          <a:solidFill>
                            <a:srgbClr val="000000"/>
                          </a:solidFill>
                          <a:effectLst/>
                          <a:latin typeface="Arial" panose="020B0604020202020204" pitchFamily="34" charset="0"/>
                        </a:rPr>
                        <a:t>Evaluaciones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62178">
                <a:tc gridSpan="2">
                  <a:txBody>
                    <a:bodyPr/>
                    <a:lstStyle/>
                    <a:p>
                      <a:pPr algn="ctr" fontAlgn="b"/>
                      <a:r>
                        <a:rPr lang="es-MX" sz="600" b="0" i="0" u="none" strike="noStrike">
                          <a:solidFill>
                            <a:srgbClr val="000000"/>
                          </a:solidFill>
                          <a:effectLst/>
                          <a:latin typeface="Arial" panose="020B0604020202020204" pitchFamily="34" charset="0"/>
                        </a:rPr>
                        <a:t>Objetivo (s)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gridSpan="4">
                  <a:txBody>
                    <a:bodyPr/>
                    <a:lstStyle/>
                    <a:p>
                      <a:pPr algn="ctr" fontAlgn="b"/>
                      <a:r>
                        <a:rPr lang="es-MX" sz="600" b="0" i="0" u="none" strike="noStrike">
                          <a:solidFill>
                            <a:srgbClr val="000000"/>
                          </a:solidFill>
                          <a:effectLst/>
                          <a:latin typeface="Arial" panose="020B0604020202020204" pitchFamily="34" charset="0"/>
                        </a:rPr>
                        <a:t>Descripción de actividad</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556041">
                <a:tc rowSpan="7" gridSpan="2">
                  <a:txBody>
                    <a:bodyPr/>
                    <a:lstStyle/>
                    <a:p>
                      <a:pPr algn="just" fontAlgn="t"/>
                      <a:r>
                        <a:rPr lang="es-MX" sz="600" b="0" i="0" u="none" strike="noStrike">
                          <a:solidFill>
                            <a:srgbClr val="000000"/>
                          </a:solidFill>
                          <a:effectLst/>
                          <a:latin typeface="Arial" panose="020B0604020202020204" pitchFamily="34" charset="0"/>
                        </a:rPr>
                        <a:t>El alumno desarrollará habilidades de razonamiento lógico al cuantificar fenómenos o eventos a través de modelos gráficos y aritméticos que involucren la resolución de operaciones con números enteros usando procedimientos diversos y aplicando las propiedades pertinentes.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7" h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Desigualdad de segundo grado.</a:t>
                      </a:r>
                      <a:r>
                        <a:rPr lang="es-MX" sz="600" b="0" i="0" u="none" strike="noStrike">
                          <a:solidFill>
                            <a:srgbClr val="000000"/>
                          </a:solidFill>
                          <a:effectLst/>
                          <a:latin typeface="Arial" panose="020B0604020202020204" pitchFamily="34" charset="0"/>
                        </a:rPr>
                        <a:t/>
                      </a:r>
                      <a:br>
                        <a:rPr lang="es-MX" sz="600" b="0" i="0" u="none" strike="noStrike">
                          <a:solidFill>
                            <a:srgbClr val="000000"/>
                          </a:solidFill>
                          <a:effectLst/>
                          <a:latin typeface="Arial" panose="020B0604020202020204" pitchFamily="34" charset="0"/>
                        </a:rPr>
                      </a:br>
                      <a:r>
                        <a:rPr lang="es-MX" sz="600" b="0" i="0" u="none" strike="noStrike">
                          <a:solidFill>
                            <a:srgbClr val="000000"/>
                          </a:solidFill>
                          <a:effectLst/>
                          <a:latin typeface="Arial" panose="020B0604020202020204" pitchFamily="34" charset="0"/>
                        </a:rPr>
                        <a:t>Se abordará el concepto de desigualdad de segundo grado y se establecerán las condiciones para resolverla. </a:t>
                      </a:r>
                      <a:br>
                        <a:rPr lang="es-MX" sz="600" b="0" i="0" u="none" strike="noStrike">
                          <a:solidFill>
                            <a:srgbClr val="000000"/>
                          </a:solidFill>
                          <a:effectLst/>
                          <a:latin typeface="Arial" panose="020B0604020202020204" pitchFamily="34" charset="0"/>
                        </a:rPr>
                      </a:br>
                      <a:r>
                        <a:rPr lang="es-MX" sz="600" b="0" i="0" u="none" strike="noStrike">
                          <a:solidFill>
                            <a:srgbClr val="000000"/>
                          </a:solidFill>
                          <a:effectLst/>
                          <a:latin typeface="Arial" panose="020B0604020202020204" pitchFamily="34" charset="0"/>
                        </a:rPr>
                        <a:t> </a:t>
                      </a:r>
                      <a:r>
                        <a:rPr lang="es-MX" sz="600" b="1" i="0" u="none" strike="noStrike">
                          <a:solidFill>
                            <a:srgbClr val="000000"/>
                          </a:solidFill>
                          <a:effectLst/>
                          <a:latin typeface="Arial" panose="020B0604020202020204" pitchFamily="34" charset="0"/>
                        </a:rPr>
                        <a:t/>
                      </a:r>
                      <a:br>
                        <a:rPr lang="es-MX" sz="600" b="1" i="0" u="none" strike="noStrike">
                          <a:solidFill>
                            <a:srgbClr val="000000"/>
                          </a:solidFill>
                          <a:effectLst/>
                          <a:latin typeface="Arial" panose="020B0604020202020204" pitchFamily="34" charset="0"/>
                        </a:rPr>
                      </a:br>
                      <a:endParaRPr lang="es-MX" sz="600" b="1" i="0" u="none" strike="noStrike">
                        <a:solidFill>
                          <a:srgbClr val="000000"/>
                        </a:solidFill>
                        <a:effectLst/>
                        <a:latin typeface="Arial" panose="020B0604020202020204" pitchFamily="34" charset="0"/>
                      </a:endParaRP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20">
                  <a:txBody>
                    <a:bodyPr/>
                    <a:lstStyle/>
                    <a:p>
                      <a:pPr algn="just" fontAlgn="t"/>
                      <a:r>
                        <a:rPr lang="es-MX" sz="600" b="0" i="0" u="none" strike="noStrike">
                          <a:solidFill>
                            <a:srgbClr val="000000"/>
                          </a:solidFill>
                          <a:effectLst/>
                          <a:latin typeface="Arial" panose="020B0604020202020204" pitchFamily="34" charset="0"/>
                        </a:rPr>
                        <a:t>Elaboración de una maqueta (plano institucional).       Se llevará a cabo la elaboración de gráficos para analizar propiedades de la división (propiedad distributiva) y analisis de operaciones fundamentales.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4" gridSpan="2">
                  <a:txBody>
                    <a:bodyPr/>
                    <a:lstStyle/>
                    <a:p>
                      <a:pPr algn="just" fontAlgn="t"/>
                      <a:r>
                        <a:rPr lang="es-MX" sz="600" b="0" i="0" u="none" strike="noStrike">
                          <a:solidFill>
                            <a:srgbClr val="000000"/>
                          </a:solidFill>
                          <a:effectLst/>
                          <a:latin typeface="Arial" panose="020B0604020202020204" pitchFamily="34" charset="0"/>
                        </a:rPr>
                        <a:t>Dinámica de integración grupal  Realización del plano por  parte de cada alumno   Analizar cada uno de ellos   Selección del plano representativo de las ideas iniciales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4" hMerge="1">
                  <a:txBody>
                    <a:bodyPr/>
                    <a:lstStyle/>
                    <a:p>
                      <a:endParaRPr lang="es-MX"/>
                    </a:p>
                  </a:txBody>
                  <a:tcPr/>
                </a:tc>
                <a:tc rowSpan="20">
                  <a:txBody>
                    <a:bodyPr/>
                    <a:lstStyle/>
                    <a:p>
                      <a:pPr algn="just" fontAlgn="t"/>
                      <a:r>
                        <a:rPr lang="es-MX" sz="600" b="0" i="0" u="none" strike="noStrike">
                          <a:solidFill>
                            <a:srgbClr val="000000"/>
                          </a:solidFill>
                          <a:effectLst/>
                          <a:latin typeface="Arial" panose="020B0604020202020204" pitchFamily="34" charset="0"/>
                        </a:rPr>
                        <a:t>Trabajo de los alumnos en lo individual tanto en la asignatura de dibujo como en matemáticas.    Dinámica de los equipos.    Comunicación entre los equipos.    Valores aptitudinales entre los alumnos.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r>
              <a:tr h="154456">
                <a:tc gridSpan="2" vMerge="1">
                  <a:txBody>
                    <a:bodyPr/>
                    <a:lstStyle/>
                    <a:p>
                      <a:endParaRPr lang="es-MX"/>
                    </a:p>
                  </a:txBody>
                  <a:tcPr/>
                </a:tc>
                <a:tc hMerge="1" v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Hoja de Calculo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4456">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Desarrollar una solucion de ecuaciones mediante macro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4456">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diseñada por el alumno, tanto de primer grado como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4456">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de segundo grado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rowSpan="16" gridSpan="2">
                  <a:txBody>
                    <a:bodyPr/>
                    <a:lstStyle/>
                    <a:p>
                      <a:pPr algn="just" fontAlgn="t"/>
                      <a:r>
                        <a:rPr lang="es-MX" sz="600" b="0" i="0" u="none" strike="noStrike">
                          <a:solidFill>
                            <a:srgbClr val="000000"/>
                          </a:solidFill>
                          <a:effectLst/>
                          <a:latin typeface="Arial" panose="020B0604020202020204" pitchFamily="34" charset="0"/>
                        </a:rPr>
                        <a:t>Se definirá con el grupo las características y propiedades de los números reales. Localizará números naturales en la recta numérica. Planteará y resolverá problemas significativos de su entorno en los que aplique las propiedades de los números naturales y enteros.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16" hMerge="1">
                  <a:txBody>
                    <a:bodyPr/>
                    <a:lstStyle/>
                    <a:p>
                      <a:endParaRPr lang="es-MX"/>
                    </a:p>
                  </a:txBody>
                  <a:tcPr/>
                </a:tc>
                <a:tc vMerge="1">
                  <a:txBody>
                    <a:bodyPr/>
                    <a:lstStyle/>
                    <a:p>
                      <a:endParaRPr lang="es-MX"/>
                    </a:p>
                  </a:txBody>
                  <a:tcPr/>
                </a:tc>
              </a:tr>
              <a:tr h="154456">
                <a:tc gridSpan="2" vMerge="1">
                  <a:txBody>
                    <a:bodyPr/>
                    <a:lstStyle/>
                    <a:p>
                      <a:endParaRPr lang="es-MX"/>
                    </a:p>
                  </a:txBody>
                  <a:tcPr/>
                </a:tc>
                <a:tc hMerge="1" vMerge="1">
                  <a:txBody>
                    <a:bodyPr/>
                    <a:lstStyle/>
                    <a:p>
                      <a:endParaRPr lang="es-MX"/>
                    </a:p>
                  </a:txBody>
                  <a:tcPr/>
                </a:tc>
                <a:tc>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MX" sz="600" b="0" i="0" u="none" strike="noStrike">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t"/>
                      <a:endParaRPr lang="es-MX" sz="600" b="0" i="0" u="none" strike="noStrike">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9801">
                <a:tc gridSpan="2" vMerge="1">
                  <a:txBody>
                    <a:bodyPr/>
                    <a:lstStyle/>
                    <a:p>
                      <a:endParaRPr lang="es-MX"/>
                    </a:p>
                  </a:txBody>
                  <a:tcPr/>
                </a:tc>
                <a:tc hMerge="1" vMerge="1">
                  <a:txBody>
                    <a:bodyPr/>
                    <a:lstStyle/>
                    <a:p>
                      <a:endParaRPr lang="es-MX"/>
                    </a:p>
                  </a:txBody>
                  <a:tcPr/>
                </a:tc>
                <a:tc rowSpan="2" gridSpan="4">
                  <a:txBody>
                    <a:bodyPr/>
                    <a:lstStyle/>
                    <a:p>
                      <a:pPr algn="l" fontAlgn="t"/>
                      <a:r>
                        <a:rPr lang="es-MX" sz="600" b="1" i="0" u="none" strike="noStrike">
                          <a:solidFill>
                            <a:srgbClr val="000000"/>
                          </a:solidFill>
                          <a:effectLst/>
                          <a:latin typeface="Arial" panose="020B0604020202020204" pitchFamily="34" charset="0"/>
                        </a:rPr>
                        <a:t>Elaboración de mensajes</a:t>
                      </a:r>
                      <a:r>
                        <a:rPr lang="es-MX" sz="600" b="0" i="0" u="none" strike="noStrike">
                          <a:solidFill>
                            <a:srgbClr val="000000"/>
                          </a:solidFill>
                          <a:effectLst/>
                          <a:latin typeface="Arial" panose="020B0604020202020204" pitchFamily="34" charset="0"/>
                        </a:rPr>
                        <a:t> a partir de elementos gráficos fundamentales y sus factores de relación.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01821">
                <a:tc rowSpan="8" gridSpan="2">
                  <a:txBody>
                    <a:bodyPr/>
                    <a:lstStyle/>
                    <a:p>
                      <a:pPr algn="l" fontAlgn="ctr"/>
                      <a:r>
                        <a:rPr lang="es-MX" sz="600" b="0" i="0" u="none" strike="noStrike">
                          <a:solidFill>
                            <a:srgbClr val="FF0000"/>
                          </a:solidFill>
                          <a:effectLst/>
                          <a:latin typeface="Arial" panose="020B0604020202020204" pitchFamily="34" charset="0"/>
                        </a:rPr>
                        <a:t> </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8" hMerge="1">
                  <a:txBody>
                    <a:bodyPr/>
                    <a:lstStyle/>
                    <a:p>
                      <a:endParaRPr lang="es-MX"/>
                    </a:p>
                  </a:txBody>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556041">
                <a:tc gridSpan="2" vMerge="1">
                  <a:txBody>
                    <a:bodyPr/>
                    <a:lstStyle/>
                    <a:p>
                      <a:endParaRPr lang="es-MX"/>
                    </a:p>
                  </a:txBody>
                  <a:tcPr/>
                </a:tc>
                <a:tc hMerge="1" v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Desigualdad de segundo grado.</a:t>
                      </a:r>
                      <a:r>
                        <a:rPr lang="es-MX" sz="600" b="0" i="0" u="none" strike="noStrike">
                          <a:solidFill>
                            <a:srgbClr val="000000"/>
                          </a:solidFill>
                          <a:effectLst/>
                          <a:latin typeface="Arial" panose="020B0604020202020204" pitchFamily="34" charset="0"/>
                        </a:rPr>
                        <a:t/>
                      </a:r>
                      <a:br>
                        <a:rPr lang="es-MX" sz="600" b="0" i="0" u="none" strike="noStrike">
                          <a:solidFill>
                            <a:srgbClr val="000000"/>
                          </a:solidFill>
                          <a:effectLst/>
                          <a:latin typeface="Arial" panose="020B0604020202020204" pitchFamily="34" charset="0"/>
                        </a:rPr>
                      </a:br>
                      <a:r>
                        <a:rPr lang="es-MX" sz="600" b="0" i="0" u="none" strike="noStrike">
                          <a:solidFill>
                            <a:srgbClr val="000000"/>
                          </a:solidFill>
                          <a:effectLst/>
                          <a:latin typeface="Arial" panose="020B0604020202020204" pitchFamily="34" charset="0"/>
                        </a:rPr>
                        <a:t>Se abordará el concepto de desigualdad de segundo grado y se establecerán las condiciones para resolverla. </a:t>
                      </a:r>
                      <a:br>
                        <a:rPr lang="es-MX" sz="600" b="0" i="0" u="none" strike="noStrike">
                          <a:solidFill>
                            <a:srgbClr val="000000"/>
                          </a:solidFill>
                          <a:effectLst/>
                          <a:latin typeface="Arial" panose="020B0604020202020204" pitchFamily="34" charset="0"/>
                        </a:rPr>
                      </a:br>
                      <a:r>
                        <a:rPr lang="es-MX" sz="600" b="0" i="0" u="none" strike="noStrike">
                          <a:solidFill>
                            <a:srgbClr val="000000"/>
                          </a:solidFill>
                          <a:effectLst/>
                          <a:latin typeface="Arial" panose="020B0604020202020204" pitchFamily="34" charset="0"/>
                        </a:rPr>
                        <a:t> </a:t>
                      </a:r>
                      <a:r>
                        <a:rPr lang="es-MX" sz="600" b="1" i="0" u="none" strike="noStrike">
                          <a:solidFill>
                            <a:srgbClr val="000000"/>
                          </a:solidFill>
                          <a:effectLst/>
                          <a:latin typeface="Arial" panose="020B0604020202020204" pitchFamily="34" charset="0"/>
                        </a:rPr>
                        <a:t/>
                      </a:r>
                      <a:br>
                        <a:rPr lang="es-MX" sz="600" b="1" i="0" u="none" strike="noStrike">
                          <a:solidFill>
                            <a:srgbClr val="000000"/>
                          </a:solidFill>
                          <a:effectLst/>
                          <a:latin typeface="Arial" panose="020B0604020202020204" pitchFamily="34" charset="0"/>
                        </a:rPr>
                      </a:br>
                      <a:endParaRPr lang="es-MX" sz="600" b="1" i="0" u="none" strike="noStrike">
                        <a:solidFill>
                          <a:srgbClr val="000000"/>
                        </a:solidFill>
                        <a:effectLst/>
                        <a:latin typeface="Arial" panose="020B0604020202020204" pitchFamily="34" charset="0"/>
                      </a:endParaRP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4456">
                <a:tc gridSpan="2" vMerge="1">
                  <a:txBody>
                    <a:bodyPr/>
                    <a:lstStyle/>
                    <a:p>
                      <a:endParaRPr lang="es-MX"/>
                    </a:p>
                  </a:txBody>
                  <a:tcPr/>
                </a:tc>
                <a:tc hMerge="1" v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Hoja de Calculo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4456">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Desarrollar una solucion de ecuaciones mediante macro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4456">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diseñada por el alumno, tanto de primer grado como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4456">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de segundo grado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4456">
                <a:tc gridSpan="2" vMerge="1">
                  <a:txBody>
                    <a:bodyPr/>
                    <a:lstStyle/>
                    <a:p>
                      <a:endParaRPr lang="es-MX"/>
                    </a:p>
                  </a:txBody>
                  <a:tcPr/>
                </a:tc>
                <a:tc hMerge="1" vMerge="1">
                  <a:txBody>
                    <a:bodyPr/>
                    <a:lstStyle/>
                    <a:p>
                      <a:endParaRPr lang="es-MX"/>
                    </a:p>
                  </a:txBody>
                  <a:tcPr/>
                </a:tc>
                <a:tc>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MX" sz="600" b="0" i="0" u="none" strike="noStrike">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t"/>
                      <a:endParaRPr lang="es-MX" sz="600" b="0" i="0" u="none" strike="noStrike">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9801">
                <a:tc gridSpan="2" vMerge="1">
                  <a:txBody>
                    <a:bodyPr/>
                    <a:lstStyle/>
                    <a:p>
                      <a:endParaRPr lang="es-MX"/>
                    </a:p>
                  </a:txBody>
                  <a:tcPr/>
                </a:tc>
                <a:tc hMerge="1" vMerge="1">
                  <a:txBody>
                    <a:bodyPr/>
                    <a:lstStyle/>
                    <a:p>
                      <a:endParaRPr lang="es-MX"/>
                    </a:p>
                  </a:txBody>
                  <a:tcPr/>
                </a:tc>
                <a:tc rowSpan="2" gridSpan="4">
                  <a:txBody>
                    <a:bodyPr/>
                    <a:lstStyle/>
                    <a:p>
                      <a:pPr algn="l" fontAlgn="t"/>
                      <a:r>
                        <a:rPr lang="es-MX" sz="600" b="1" i="0" u="none" strike="noStrike">
                          <a:solidFill>
                            <a:srgbClr val="000000"/>
                          </a:solidFill>
                          <a:effectLst/>
                          <a:latin typeface="Arial" panose="020B0604020202020204" pitchFamily="34" charset="0"/>
                        </a:rPr>
                        <a:t>Elaboración de mensajes</a:t>
                      </a:r>
                      <a:r>
                        <a:rPr lang="es-MX" sz="600" b="0" i="0" u="none" strike="noStrike">
                          <a:solidFill>
                            <a:srgbClr val="000000"/>
                          </a:solidFill>
                          <a:effectLst/>
                          <a:latin typeface="Arial" panose="020B0604020202020204" pitchFamily="34" charset="0"/>
                        </a:rPr>
                        <a:t> a partir de elementos gráficos fundamentales y sus factores de relación.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01821">
                <a:tc rowSpan="9" gridSpan="2">
                  <a:txBody>
                    <a:bodyPr/>
                    <a:lstStyle/>
                    <a:p>
                      <a:pPr algn="ctr" fontAlgn="t"/>
                      <a:r>
                        <a:rPr lang="es-MX" sz="600" b="0" i="0" u="none" strike="noStrike">
                          <a:solidFill>
                            <a:srgbClr val="FF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9" hMerge="1">
                  <a:txBody>
                    <a:bodyPr/>
                    <a:lstStyle/>
                    <a:p>
                      <a:endParaRPr lang="es-MX"/>
                    </a:p>
                  </a:txBody>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4456">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4456">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4456">
                <a:tc gridSpan="2" vMerge="1">
                  <a:txBody>
                    <a:bodyPr/>
                    <a:lstStyle/>
                    <a:p>
                      <a:endParaRPr lang="es-MX"/>
                    </a:p>
                  </a:txBody>
                  <a:tcPr/>
                </a:tc>
                <a:tc hMerge="1" vMerge="1">
                  <a:txBody>
                    <a:bodyPr/>
                    <a:lstStyle/>
                    <a:p>
                      <a:endParaRPr lang="es-MX"/>
                    </a:p>
                  </a:txBody>
                  <a:tcPr/>
                </a:tc>
                <a:tc gridSpan="4">
                  <a:txBody>
                    <a:bodyPr/>
                    <a:lstStyle/>
                    <a:p>
                      <a:pPr algn="ctr" fontAlgn="t"/>
                      <a:r>
                        <a:rPr lang="es-MX" sz="6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4456">
                <a:tc gridSpan="2" vMerge="1">
                  <a:txBody>
                    <a:bodyPr/>
                    <a:lstStyle/>
                    <a:p>
                      <a:endParaRPr lang="es-MX"/>
                    </a:p>
                  </a:txBody>
                  <a:tcPr/>
                </a:tc>
                <a:tc hMerge="1" v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4456">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4">
                  <a:txBody>
                    <a:bodyPr/>
                    <a:lstStyle/>
                    <a:p>
                      <a:pPr algn="ctr" fontAlgn="b"/>
                      <a:r>
                        <a:rPr lang="es-MX" sz="6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4" gridSpan="2">
                  <a:txBody>
                    <a:bodyPr/>
                    <a:lstStyle/>
                    <a:p>
                      <a:pPr algn="ctr" fontAlgn="b"/>
                      <a:r>
                        <a:rPr lang="es-MX" sz="6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4" hMerge="1">
                  <a:txBody>
                    <a:bodyPr/>
                    <a:lstStyle/>
                    <a:p>
                      <a:endParaRPr lang="es-MX"/>
                    </a:p>
                  </a:txBody>
                  <a:tcPr/>
                </a:tc>
                <a:tc rowSpan="4">
                  <a:txBody>
                    <a:bodyPr/>
                    <a:lstStyle/>
                    <a:p>
                      <a:pPr algn="ctr" fontAlgn="b"/>
                      <a:r>
                        <a:rPr lang="es-MX" sz="6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r>
              <a:tr h="154456">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4456">
                <a:tc gridSpan="2" vMerge="1">
                  <a:txBody>
                    <a:bodyPr/>
                    <a:lstStyle/>
                    <a:p>
                      <a:endParaRPr lang="es-MX"/>
                    </a:p>
                  </a:txBody>
                  <a:tcPr/>
                </a:tc>
                <a:tc hMerge="1" vMerge="1">
                  <a:txBody>
                    <a:bodyPr/>
                    <a:lstStyle/>
                    <a:p>
                      <a:endParaRPr lang="es-MX"/>
                    </a:p>
                  </a:txBody>
                  <a:tcPr/>
                </a:tc>
                <a:tc gridSpan="4">
                  <a:txBody>
                    <a:bodyPr/>
                    <a:lstStyle/>
                    <a:p>
                      <a:pPr algn="ctr" fontAlgn="b"/>
                      <a:r>
                        <a:rPr lang="es-MX" sz="800" b="0" i="0" u="none" strike="noStrike">
                          <a:solidFill>
                            <a:srgbClr val="000000"/>
                          </a:solidFill>
                          <a:effectLst/>
                          <a:latin typeface="Calibri" panose="020F050202020403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2178">
                <a:tc gridSpan="2" vMerge="1">
                  <a:txBody>
                    <a:bodyPr/>
                    <a:lstStyle/>
                    <a:p>
                      <a:endParaRPr lang="es-MX"/>
                    </a:p>
                  </a:txBody>
                  <a:tcPr/>
                </a:tc>
                <a:tc hMerge="1" vMerge="1">
                  <a:txBody>
                    <a:bodyPr/>
                    <a:lstStyle/>
                    <a:p>
                      <a:endParaRPr lang="es-MX"/>
                    </a:p>
                  </a:txBody>
                  <a:tcPr/>
                </a:tc>
                <a:tc gridSpan="4">
                  <a:txBody>
                    <a:bodyPr/>
                    <a:lstStyle/>
                    <a:p>
                      <a:pPr algn="ctr" fontAlgn="b"/>
                      <a:r>
                        <a:rPr lang="es-MX" sz="800" b="0" i="0" u="none" strike="noStrike" dirty="0">
                          <a:solidFill>
                            <a:srgbClr val="000000"/>
                          </a:solidFill>
                          <a:effectLst/>
                          <a:latin typeface="Calibri" panose="020F0502020204030204" pitchFamily="34" charset="0"/>
                        </a:rPr>
                        <a:t>1 al 15 de enero de 2020</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bl>
          </a:graphicData>
        </a:graphic>
      </p:graphicFrame>
      <p:pic>
        <p:nvPicPr>
          <p:cNvPr id="5" name="Imagen 4">
            <a:extLst>
              <a:ext uri="{FF2B5EF4-FFF2-40B4-BE49-F238E27FC236}">
                <a16:creationId xmlns:lc="http://schemas.openxmlformats.org/drawingml/2006/lockedCanvas" xmlns:a16="http://schemas.microsoft.com/office/drawing/2014/main" xmlns="" xmlns:xdr="http://schemas.openxmlformats.org/drawingml/2006/spreadsheetDrawing" id="{00000000-0008-0000-0000-000003000000}"/>
              </a:ext>
            </a:extLst>
          </p:cNvPr>
          <p:cNvPicPr>
            <a:picLocks noChangeAspect="1"/>
          </p:cNvPicPr>
          <p:nvPr/>
        </p:nvPicPr>
        <p:blipFill rotWithShape="1">
          <a:blip r:embed="rId2"/>
          <a:srcRect l="78650" t="4742" r="3947" b="61671"/>
          <a:stretch/>
        </p:blipFill>
        <p:spPr>
          <a:xfrm>
            <a:off x="7092280" y="188640"/>
            <a:ext cx="1204002" cy="1132653"/>
          </a:xfrm>
          <a:prstGeom prst="rect">
            <a:avLst/>
          </a:prstGeom>
        </p:spPr>
      </p:pic>
    </p:spTree>
    <p:extLst>
      <p:ext uri="{BB962C8B-B14F-4D97-AF65-F5344CB8AC3E}">
        <p14:creationId xmlns:p14="http://schemas.microsoft.com/office/powerpoint/2010/main" val="1370189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nvPr>
        </p:nvGraphicFramePr>
        <p:xfrm>
          <a:off x="683568" y="620688"/>
          <a:ext cx="7488831" cy="5904651"/>
        </p:xfrm>
        <a:graphic>
          <a:graphicData uri="http://schemas.openxmlformats.org/drawingml/2006/table">
            <a:tbl>
              <a:tblPr/>
              <a:tblGrid>
                <a:gridCol w="694482"/>
                <a:gridCol w="694482"/>
                <a:gridCol w="694482"/>
                <a:gridCol w="694482"/>
                <a:gridCol w="694482"/>
                <a:gridCol w="694482"/>
                <a:gridCol w="1018574"/>
                <a:gridCol w="694482"/>
                <a:gridCol w="694482"/>
                <a:gridCol w="914401"/>
              </a:tblGrid>
              <a:tr h="166516">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66516">
                <a:tc gridSpan="3">
                  <a:txBody>
                    <a:bodyPr/>
                    <a:lstStyle/>
                    <a:p>
                      <a:pPr algn="ctr" fontAlgn="b"/>
                      <a:r>
                        <a:rPr lang="es-MX" sz="700" b="1" i="0" u="none" strike="noStrike">
                          <a:solidFill>
                            <a:srgbClr val="000000"/>
                          </a:solidFill>
                          <a:effectLst/>
                          <a:latin typeface="Arial" panose="020B0604020202020204" pitchFamily="34" charset="0"/>
                        </a:rPr>
                        <a:t>PLANEACIÓN POR QUINCENA</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74843">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6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r>
              <a:tr h="183168">
                <a:tc gridSpan="2">
                  <a:txBody>
                    <a:bodyPr/>
                    <a:lstStyle/>
                    <a:p>
                      <a:pPr algn="ctr" fontAlgn="b"/>
                      <a:r>
                        <a:rPr lang="es-MX" sz="600" b="1" i="0" u="none" strike="noStrike">
                          <a:solidFill>
                            <a:srgbClr val="000000"/>
                          </a:solidFill>
                          <a:effectLst/>
                          <a:latin typeface="Arial" panose="020B0604020202020204" pitchFamily="34" charset="0"/>
                        </a:rPr>
                        <a:t>Unidad/Tema</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gridSpan="6">
                  <a:txBody>
                    <a:bodyPr/>
                    <a:lstStyle/>
                    <a:p>
                      <a:pPr algn="ctr" fontAlgn="b"/>
                      <a:r>
                        <a:rPr lang="es-MX" sz="600" b="1" i="0" u="none" strike="noStrike">
                          <a:solidFill>
                            <a:srgbClr val="000000"/>
                          </a:solidFill>
                          <a:effectLst/>
                          <a:latin typeface="Arial" panose="020B0604020202020204" pitchFamily="34" charset="0"/>
                        </a:rPr>
                        <a:t>ACTIVIDADES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b"/>
                      <a:r>
                        <a:rPr lang="es-MX" sz="600" b="1" i="0" u="none" strike="noStrike">
                          <a:solidFill>
                            <a:srgbClr val="000000"/>
                          </a:solidFill>
                          <a:effectLst/>
                          <a:latin typeface="Arial" panose="020B0604020202020204" pitchFamily="34" charset="0"/>
                        </a:rPr>
                        <a:t>Número</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FBFBF"/>
                    </a:solidFill>
                  </a:tcPr>
                </a:tc>
                <a:tc>
                  <a:txBody>
                    <a:bodyPr/>
                    <a:lstStyle/>
                    <a:p>
                      <a:pPr algn="ctr" fontAlgn="b"/>
                      <a:r>
                        <a:rPr lang="es-MX" sz="600" b="1" i="0" u="none" strike="noStrike">
                          <a:solidFill>
                            <a:srgbClr val="000000"/>
                          </a:solidFill>
                          <a:effectLst/>
                          <a:latin typeface="Arial" panose="020B0604020202020204" pitchFamily="34" charset="0"/>
                        </a:rPr>
                        <a:t>I</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74843">
                <a:tc gridSpan="2">
                  <a:txBody>
                    <a:bodyPr/>
                    <a:lstStyle/>
                    <a:p>
                      <a:pPr algn="ctr" fontAlgn="b"/>
                      <a:r>
                        <a:rPr lang="es-MX" sz="6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gridSpan="4">
                  <a:txBody>
                    <a:bodyPr/>
                    <a:lstStyle/>
                    <a:p>
                      <a:pPr algn="ctr" fontAlgn="b"/>
                      <a:r>
                        <a:rPr lang="es-MX" sz="600" b="0" i="0" u="none" strike="noStrike">
                          <a:solidFill>
                            <a:srgbClr val="000000"/>
                          </a:solidFill>
                          <a:effectLst/>
                          <a:latin typeface="Arial" panose="020B0604020202020204" pitchFamily="34" charset="0"/>
                        </a:rPr>
                        <a:t>Contenidos temáticos interdisciplinarios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2">
                  <a:txBody>
                    <a:bodyPr/>
                    <a:lstStyle/>
                    <a:p>
                      <a:pPr algn="ctr" fontAlgn="ctr"/>
                      <a:r>
                        <a:rPr lang="es-MX" sz="600" b="0" i="0" u="none" strike="noStrike">
                          <a:solidFill>
                            <a:srgbClr val="000000"/>
                          </a:solidFill>
                          <a:effectLst/>
                          <a:latin typeface="Arial" panose="020B0604020202020204" pitchFamily="34" charset="0"/>
                        </a:rPr>
                        <a:t>Evidencias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gridSpan="2">
                  <a:txBody>
                    <a:bodyPr/>
                    <a:lstStyle/>
                    <a:p>
                      <a:pPr algn="ctr" fontAlgn="ctr"/>
                      <a:r>
                        <a:rPr lang="es-MX" sz="600" b="0" i="0" u="none" strike="noStrike">
                          <a:solidFill>
                            <a:srgbClr val="000000"/>
                          </a:solidFill>
                          <a:effectLst/>
                          <a:latin typeface="Arial" panose="020B0604020202020204" pitchFamily="34" charset="0"/>
                        </a:rPr>
                        <a:t>Actividades de enseñanza-aprendizaje</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hMerge="1">
                  <a:txBody>
                    <a:bodyPr/>
                    <a:lstStyle/>
                    <a:p>
                      <a:endParaRPr lang="es-MX"/>
                    </a:p>
                  </a:txBody>
                  <a:tcPr/>
                </a:tc>
                <a:tc rowSpan="2">
                  <a:txBody>
                    <a:bodyPr/>
                    <a:lstStyle/>
                    <a:p>
                      <a:pPr algn="ctr" fontAlgn="ctr"/>
                      <a:r>
                        <a:rPr lang="es-MX" sz="600" b="0" i="0" u="none" strike="noStrike">
                          <a:solidFill>
                            <a:srgbClr val="000000"/>
                          </a:solidFill>
                          <a:effectLst/>
                          <a:latin typeface="Arial" panose="020B0604020202020204" pitchFamily="34" charset="0"/>
                        </a:rPr>
                        <a:t>Evaluaciones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74843">
                <a:tc gridSpan="2">
                  <a:txBody>
                    <a:bodyPr/>
                    <a:lstStyle/>
                    <a:p>
                      <a:pPr algn="ctr" fontAlgn="b"/>
                      <a:r>
                        <a:rPr lang="es-MX" sz="600" b="0" i="0" u="none" strike="noStrike">
                          <a:solidFill>
                            <a:srgbClr val="000000"/>
                          </a:solidFill>
                          <a:effectLst/>
                          <a:latin typeface="Arial" panose="020B0604020202020204" pitchFamily="34" charset="0"/>
                        </a:rPr>
                        <a:t>Objetivo (s)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gridSpan="4">
                  <a:txBody>
                    <a:bodyPr/>
                    <a:lstStyle/>
                    <a:p>
                      <a:pPr algn="ctr" fontAlgn="b"/>
                      <a:r>
                        <a:rPr lang="es-MX" sz="600" b="0" i="0" u="none" strike="noStrike">
                          <a:solidFill>
                            <a:srgbClr val="000000"/>
                          </a:solidFill>
                          <a:effectLst/>
                          <a:latin typeface="Arial" panose="020B0604020202020204" pitchFamily="34" charset="0"/>
                        </a:rPr>
                        <a:t>Descripción de actividad</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359677">
                <a:tc rowSpan="8" gridSpan="2">
                  <a:txBody>
                    <a:bodyPr/>
                    <a:lstStyle/>
                    <a:p>
                      <a:pPr algn="just" fontAlgn="t"/>
                      <a:r>
                        <a:rPr lang="es-MX" sz="600" b="0" i="0" u="none" strike="noStrike">
                          <a:solidFill>
                            <a:srgbClr val="000000"/>
                          </a:solidFill>
                          <a:effectLst/>
                          <a:latin typeface="Arial" panose="020B0604020202020204" pitchFamily="34" charset="0"/>
                        </a:rPr>
                        <a:t>El alumno desarrollará habilidades de razonamiento lógico al cuantificar fenómenos o eventos a través de modelos gráficos y aritméticos que involucren la resolución de operaciones con números enteros usando procedimientos diversos y aplicando las propiedades pertinentes.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8" h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Ecuación de segundo grado. </a:t>
                      </a:r>
                      <a:br>
                        <a:rPr lang="es-MX" sz="600" b="1" i="0" u="none" strike="noStrike">
                          <a:solidFill>
                            <a:srgbClr val="000000"/>
                          </a:solidFill>
                          <a:effectLst/>
                          <a:latin typeface="Arial" panose="020B0604020202020204" pitchFamily="34" charset="0"/>
                        </a:rPr>
                      </a:br>
                      <a:r>
                        <a:rPr lang="es-MX" sz="600" b="0" i="0" u="none" strike="noStrike">
                          <a:solidFill>
                            <a:srgbClr val="000000"/>
                          </a:solidFill>
                          <a:effectLst/>
                          <a:latin typeface="Arial" panose="020B0604020202020204" pitchFamily="34" charset="0"/>
                        </a:rPr>
                        <a:t>Resolución de una ecuación de segundo grado. </a:t>
                      </a:r>
                      <a:br>
                        <a:rPr lang="es-MX" sz="600" b="0" i="0" u="none" strike="noStrike">
                          <a:solidFill>
                            <a:srgbClr val="000000"/>
                          </a:solidFill>
                          <a:effectLst/>
                          <a:latin typeface="Arial" panose="020B0604020202020204" pitchFamily="34" charset="0"/>
                        </a:rPr>
                      </a:br>
                      <a:r>
                        <a:rPr lang="es-MX" sz="600" b="0" i="0" u="none" strike="noStrike">
                          <a:solidFill>
                            <a:srgbClr val="000000"/>
                          </a:solidFill>
                          <a:effectLst/>
                          <a:latin typeface="Arial" panose="020B0604020202020204" pitchFamily="34" charset="0"/>
                        </a:rPr>
                        <a:t>Se abordará el concepto de ecuación cuadrática </a:t>
                      </a:r>
                      <a:endParaRPr lang="es-MX" sz="600" b="1" i="0" u="none" strike="noStrike">
                        <a:solidFill>
                          <a:srgbClr val="000000"/>
                        </a:solidFill>
                        <a:effectLst/>
                        <a:latin typeface="Arial" panose="020B0604020202020204" pitchFamily="34" charset="0"/>
                      </a:endParaRP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22">
                  <a:txBody>
                    <a:bodyPr/>
                    <a:lstStyle/>
                    <a:p>
                      <a:pPr algn="just" fontAlgn="t"/>
                      <a:r>
                        <a:rPr lang="es-MX" sz="600" b="0" i="0" u="none" strike="noStrike">
                          <a:solidFill>
                            <a:srgbClr val="000000"/>
                          </a:solidFill>
                          <a:effectLst/>
                          <a:latin typeface="Arial" panose="020B0604020202020204" pitchFamily="34" charset="0"/>
                        </a:rPr>
                        <a:t>Elaboración de una maqueta (plano institucional).       Se llevará a cabo la elaboración de gráficos para analizar propiedades de la división (propiedad distributiva) y analisis de operaciones fundamentales.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4" gridSpan="2">
                  <a:txBody>
                    <a:bodyPr/>
                    <a:lstStyle/>
                    <a:p>
                      <a:pPr algn="just" fontAlgn="t"/>
                      <a:r>
                        <a:rPr lang="es-MX" sz="600" b="0" i="0" u="none" strike="noStrike">
                          <a:solidFill>
                            <a:srgbClr val="000000"/>
                          </a:solidFill>
                          <a:effectLst/>
                          <a:latin typeface="Arial" panose="020B0604020202020204" pitchFamily="34" charset="0"/>
                        </a:rPr>
                        <a:t>Dinámica de integración grupal  Realización del plano por  parte de cada alumno   Analizar cada uno de ellos   Selección del plano representativo de las ideas iniciales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4" hMerge="1">
                  <a:txBody>
                    <a:bodyPr/>
                    <a:lstStyle/>
                    <a:p>
                      <a:endParaRPr lang="es-MX"/>
                    </a:p>
                  </a:txBody>
                  <a:tcPr/>
                </a:tc>
                <a:tc rowSpan="22">
                  <a:txBody>
                    <a:bodyPr/>
                    <a:lstStyle/>
                    <a:p>
                      <a:pPr algn="just" fontAlgn="t"/>
                      <a:r>
                        <a:rPr lang="es-MX" sz="600" b="0" i="0" u="none" strike="noStrike">
                          <a:solidFill>
                            <a:srgbClr val="000000"/>
                          </a:solidFill>
                          <a:effectLst/>
                          <a:latin typeface="Arial" panose="020B0604020202020204" pitchFamily="34" charset="0"/>
                        </a:rPr>
                        <a:t>Trabajo de los alumnos en lo individual tanto en la asignatura de dibujo como en matemáticas.    Dinámica de los equipos.    Comunicación entre los equipos.    Valores aptitudinales entre los alumnos.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r>
              <a:tr h="166516">
                <a:tc gridSpan="2" vMerge="1">
                  <a:txBody>
                    <a:bodyPr/>
                    <a:lstStyle/>
                    <a:p>
                      <a:endParaRPr lang="es-MX"/>
                    </a:p>
                  </a:txBody>
                  <a:tcPr/>
                </a:tc>
                <a:tc hMerge="1" v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Contenidos actitudinales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6516">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Valoración de un dibujo como medio de comunicación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6516">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6516">
                <a:tc gridSpan="2" vMerge="1">
                  <a:txBody>
                    <a:bodyPr/>
                    <a:lstStyle/>
                    <a:p>
                      <a:endParaRPr lang="es-MX"/>
                    </a:p>
                  </a:txBody>
                  <a:tcPr/>
                </a:tc>
                <a:tc hMerge="1" vMerge="1">
                  <a:txBody>
                    <a:bodyPr/>
                    <a:lstStyle/>
                    <a:p>
                      <a:endParaRPr lang="es-MX"/>
                    </a:p>
                  </a:txBody>
                  <a:tcPr/>
                </a:tc>
                <a:tc gridSpan="3">
                  <a:txBody>
                    <a:bodyPr/>
                    <a:lstStyle/>
                    <a:p>
                      <a:pPr algn="l" fontAlgn="t"/>
                      <a:r>
                        <a:rPr lang="es-MX" sz="600" b="1" i="0" u="none" strike="noStrike">
                          <a:solidFill>
                            <a:srgbClr val="000000"/>
                          </a:solidFill>
                          <a:effectLst/>
                          <a:latin typeface="Arial" panose="020B0604020202020204" pitchFamily="34" charset="0"/>
                        </a:rPr>
                        <a:t>Planteamiento del problema</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hMerge="1">
                  <a:txBody>
                    <a:bodyPr/>
                    <a:lstStyle/>
                    <a:p>
                      <a:endParaRPr lang="es-MX"/>
                    </a:p>
                  </a:txBody>
                  <a:tcPr/>
                </a:tc>
                <a:tc hMerge="1">
                  <a:txBody>
                    <a:bodyPr/>
                    <a:lstStyle/>
                    <a:p>
                      <a:endParaRPr lang="es-MX"/>
                    </a:p>
                  </a:txBody>
                  <a:tcPr/>
                </a:tc>
                <a:tc>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MX"/>
                    </a:p>
                  </a:txBody>
                  <a:tcPr/>
                </a:tc>
                <a:tc rowSpan="18" gridSpan="2">
                  <a:txBody>
                    <a:bodyPr/>
                    <a:lstStyle/>
                    <a:p>
                      <a:pPr algn="just" fontAlgn="t"/>
                      <a:r>
                        <a:rPr lang="es-MX" sz="600" b="0" i="0" u="none" strike="noStrike">
                          <a:solidFill>
                            <a:srgbClr val="000000"/>
                          </a:solidFill>
                          <a:effectLst/>
                          <a:latin typeface="Arial" panose="020B0604020202020204" pitchFamily="34" charset="0"/>
                        </a:rPr>
                        <a:t>Se definirá con el grupo las características y propiedades de los números reales. Localizará números naturales en la recta numérica. Planteará y resolverá problemas significativos de su entorno en los que aplique las propiedades de los números naturales y enteros.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18" hMerge="1">
                  <a:txBody>
                    <a:bodyPr/>
                    <a:lstStyle/>
                    <a:p>
                      <a:endParaRPr lang="es-MX"/>
                    </a:p>
                  </a:txBody>
                  <a:tcPr/>
                </a:tc>
                <a:tc vMerge="1">
                  <a:txBody>
                    <a:bodyPr/>
                    <a:lstStyle/>
                    <a:p>
                      <a:endParaRPr lang="es-MX"/>
                    </a:p>
                  </a:txBody>
                  <a:tcPr/>
                </a:tc>
              </a:tr>
              <a:tr h="166516">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Estructurar problemas matematicos para su solucion.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6516">
                <a:tc gridSpan="2" vMerge="1">
                  <a:txBody>
                    <a:bodyPr/>
                    <a:lstStyle/>
                    <a:p>
                      <a:endParaRPr lang="es-MX"/>
                    </a:p>
                  </a:txBody>
                  <a:tcPr/>
                </a:tc>
                <a:tc hMerge="1" vMerge="1">
                  <a:txBody>
                    <a:bodyPr/>
                    <a:lstStyle/>
                    <a:p>
                      <a:endParaRPr lang="es-MX"/>
                    </a:p>
                  </a:txBody>
                  <a:tcPr/>
                </a:tc>
                <a:tc>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MX" sz="600" b="0" i="0" u="none" strike="noStrike">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t"/>
                      <a:endParaRPr lang="es-MX" sz="600" b="0" i="0" u="none" strike="noStrike">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33016">
                <a:tc gridSpan="2" vMerge="1">
                  <a:txBody>
                    <a:bodyPr/>
                    <a:lstStyle/>
                    <a:p>
                      <a:endParaRPr lang="es-MX"/>
                    </a:p>
                  </a:txBody>
                  <a:tcPr/>
                </a:tc>
                <a:tc hMerge="1" vMerge="1">
                  <a:txBody>
                    <a:bodyPr/>
                    <a:lstStyle/>
                    <a:p>
                      <a:endParaRPr lang="es-MX"/>
                    </a:p>
                  </a:txBody>
                  <a:tcPr/>
                </a:tc>
                <a:tc rowSpan="2" gridSpan="4">
                  <a:txBody>
                    <a:bodyPr/>
                    <a:lstStyle/>
                    <a:p>
                      <a:pPr algn="l" fontAlgn="t"/>
                      <a:r>
                        <a:rPr lang="es-MX" sz="600" b="1" i="0" u="none" strike="noStrike">
                          <a:solidFill>
                            <a:srgbClr val="000000"/>
                          </a:solidFill>
                          <a:effectLst/>
                          <a:latin typeface="Arial" panose="020B0604020202020204" pitchFamily="34" charset="0"/>
                        </a:rPr>
                        <a:t>Desigualdad de segundo grado. </a:t>
                      </a:r>
                      <a:br>
                        <a:rPr lang="es-MX" sz="600" b="1" i="0" u="none" strike="noStrike">
                          <a:solidFill>
                            <a:srgbClr val="000000"/>
                          </a:solidFill>
                          <a:effectLst/>
                          <a:latin typeface="Arial" panose="020B0604020202020204" pitchFamily="34" charset="0"/>
                        </a:rPr>
                      </a:br>
                      <a:r>
                        <a:rPr lang="es-MX" sz="600" b="0" i="0" u="none" strike="noStrike">
                          <a:solidFill>
                            <a:srgbClr val="000000"/>
                          </a:solidFill>
                          <a:effectLst/>
                          <a:latin typeface="Arial" panose="020B0604020202020204" pitchFamily="34" charset="0"/>
                        </a:rPr>
                        <a:t>Resolución de una desigualdad de segundo grado. se graficará en la recta numérica y en el programa geogebra.</a:t>
                      </a:r>
                      <a:r>
                        <a:rPr lang="es-MX" sz="600" b="1" i="0" u="none" strike="noStrike">
                          <a:solidFill>
                            <a:srgbClr val="000000"/>
                          </a:solidFill>
                          <a:effectLst/>
                          <a:latin typeface="Arial" panose="020B0604020202020204" pitchFamily="34" charset="0"/>
                        </a:rPr>
                        <a:t/>
                      </a:r>
                      <a:br>
                        <a:rPr lang="es-MX" sz="600" b="1" i="0" u="none" strike="noStrike">
                          <a:solidFill>
                            <a:srgbClr val="000000"/>
                          </a:solidFill>
                          <a:effectLst/>
                          <a:latin typeface="Arial" panose="020B0604020202020204" pitchFamily="34" charset="0"/>
                        </a:rPr>
                      </a:br>
                      <a:r>
                        <a:rPr lang="es-MX" sz="600" b="1" i="0" u="none" strike="noStrike">
                          <a:solidFill>
                            <a:srgbClr val="000000"/>
                          </a:solidFill>
                          <a:effectLst/>
                          <a:latin typeface="Arial" panose="020B0604020202020204" pitchFamily="34" charset="0"/>
                        </a:rPr>
                        <a:t/>
                      </a:r>
                      <a:br>
                        <a:rPr lang="es-MX" sz="600" b="1" i="0" u="none" strike="noStrike">
                          <a:solidFill>
                            <a:srgbClr val="000000"/>
                          </a:solidFill>
                          <a:effectLst/>
                          <a:latin typeface="Arial" panose="020B0604020202020204" pitchFamily="34" charset="0"/>
                        </a:rPr>
                      </a:br>
                      <a:endParaRPr lang="es-MX" sz="600" b="1" i="0" u="none" strike="noStrike">
                        <a:solidFill>
                          <a:srgbClr val="000000"/>
                        </a:solidFill>
                        <a:effectLst/>
                        <a:latin typeface="Arial" panose="020B0604020202020204" pitchFamily="34" charset="0"/>
                      </a:endParaRP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577259">
                <a:tc rowSpan="10" gridSpan="2">
                  <a:txBody>
                    <a:bodyPr/>
                    <a:lstStyle/>
                    <a:p>
                      <a:pPr algn="l" fontAlgn="ctr"/>
                      <a:r>
                        <a:rPr lang="es-MX" sz="600" b="0" i="0" u="none" strike="noStrike">
                          <a:solidFill>
                            <a:srgbClr val="FF0000"/>
                          </a:solidFill>
                          <a:effectLst/>
                          <a:latin typeface="Arial" panose="020B0604020202020204" pitchFamily="34" charset="0"/>
                        </a:rPr>
                        <a:t> </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10" hMerge="1">
                  <a:txBody>
                    <a:bodyPr/>
                    <a:lstStyle/>
                    <a:p>
                      <a:endParaRPr lang="es-MX"/>
                    </a:p>
                  </a:txBody>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6516">
                <a:tc gridSpan="2" vMerge="1">
                  <a:txBody>
                    <a:bodyPr/>
                    <a:lstStyle/>
                    <a:p>
                      <a:endParaRPr lang="es-MX"/>
                    </a:p>
                  </a:txBody>
                  <a:tcPr/>
                </a:tc>
                <a:tc hMerge="1" v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6516">
                <a:tc gridSpan="2" vMerge="1">
                  <a:txBody>
                    <a:bodyPr/>
                    <a:lstStyle/>
                    <a:p>
                      <a:endParaRPr lang="es-MX"/>
                    </a:p>
                  </a:txBody>
                  <a:tcPr/>
                </a:tc>
                <a:tc hMerge="1" v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Contenidos actitudinales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6516">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Apreciación del desarrollo de habilidades de creación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6516">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y motrices en el dibujo.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6516">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6516">
                <a:tc gridSpan="2" vMerge="1">
                  <a:txBody>
                    <a:bodyPr/>
                    <a:lstStyle/>
                    <a:p>
                      <a:endParaRPr lang="es-MX"/>
                    </a:p>
                  </a:txBody>
                  <a:tcPr/>
                </a:tc>
                <a:tc hMerge="1" v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Planteamiento del problema</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6516">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Estructurar problemas matematicos para su solucion.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6516">
                <a:tc gridSpan="2" vMerge="1">
                  <a:txBody>
                    <a:bodyPr/>
                    <a:lstStyle/>
                    <a:p>
                      <a:endParaRPr lang="es-MX"/>
                    </a:p>
                  </a:txBody>
                  <a:tcPr/>
                </a:tc>
                <a:tc hMerge="1" vMerge="1">
                  <a:txBody>
                    <a:bodyPr/>
                    <a:lstStyle/>
                    <a:p>
                      <a:endParaRPr lang="es-MX"/>
                    </a:p>
                  </a:txBody>
                  <a:tcPr/>
                </a:tc>
                <a:tc>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MX" sz="600" b="0" i="0" u="none" strike="noStrike">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t"/>
                      <a:endParaRPr lang="es-MX" sz="600" b="0" i="0" u="none" strike="noStrike">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t"/>
                      <a:r>
                        <a:rPr lang="es-MX" sz="600" b="0" i="0" u="none" strike="noStrike">
                          <a:solidFill>
                            <a:srgbClr val="000000"/>
                          </a:solidFill>
                          <a:effectLst/>
                          <a:latin typeface="Arial" panose="020B0604020202020204" pitchFamily="34" charset="0"/>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33016">
                <a:tc gridSpan="2" vMerge="1">
                  <a:txBody>
                    <a:bodyPr/>
                    <a:lstStyle/>
                    <a:p>
                      <a:endParaRPr lang="es-MX"/>
                    </a:p>
                  </a:txBody>
                  <a:tcPr/>
                </a:tc>
                <a:tc hMerge="1" vMerge="1">
                  <a:txBody>
                    <a:bodyPr/>
                    <a:lstStyle/>
                    <a:p>
                      <a:endParaRPr lang="es-MX"/>
                    </a:p>
                  </a:txBody>
                  <a:tcPr/>
                </a:tc>
                <a:tc rowSpan="2" gridSpan="4">
                  <a:txBody>
                    <a:bodyPr/>
                    <a:lstStyle/>
                    <a:p>
                      <a:pPr algn="l" fontAlgn="t"/>
                      <a:r>
                        <a:rPr lang="es-MX" sz="600" b="1" i="0" u="none" strike="noStrike">
                          <a:solidFill>
                            <a:srgbClr val="000000"/>
                          </a:solidFill>
                          <a:effectLst/>
                          <a:latin typeface="Arial" panose="020B0604020202020204" pitchFamily="34" charset="0"/>
                        </a:rPr>
                        <a:t>Sistemas de dos ecuaciones lineales con dos variables.</a:t>
                      </a:r>
                      <a:br>
                        <a:rPr lang="es-MX" sz="600" b="1" i="0" u="none" strike="noStrike">
                          <a:solidFill>
                            <a:srgbClr val="000000"/>
                          </a:solidFill>
                          <a:effectLst/>
                          <a:latin typeface="Arial" panose="020B0604020202020204" pitchFamily="34" charset="0"/>
                        </a:rPr>
                      </a:br>
                      <a:r>
                        <a:rPr lang="es-MX" sz="600" b="0" i="0" u="none" strike="noStrike">
                          <a:solidFill>
                            <a:srgbClr val="000000"/>
                          </a:solidFill>
                          <a:effectLst/>
                          <a:latin typeface="Arial" panose="020B0604020202020204" pitchFamily="34" charset="0"/>
                        </a:rPr>
                        <a:t>Se abordarán los conceptos de sistemas de ecuaciones consistentes  e inconsistentes.</a:t>
                      </a:r>
                      <a:r>
                        <a:rPr lang="es-MX" sz="600" b="1" i="0" u="none" strike="noStrike">
                          <a:solidFill>
                            <a:srgbClr val="000000"/>
                          </a:solidFill>
                          <a:effectLst/>
                          <a:latin typeface="Arial" panose="020B0604020202020204" pitchFamily="34" charset="0"/>
                        </a:rPr>
                        <a:t/>
                      </a:r>
                      <a:br>
                        <a:rPr lang="es-MX" sz="600" b="1" i="0" u="none" strike="noStrike">
                          <a:solidFill>
                            <a:srgbClr val="000000"/>
                          </a:solidFill>
                          <a:effectLst/>
                          <a:latin typeface="Arial" panose="020B0604020202020204" pitchFamily="34" charset="0"/>
                        </a:rPr>
                      </a:br>
                      <a:endParaRPr lang="es-MX" sz="600" b="1" i="0" u="none" strike="noStrike">
                        <a:solidFill>
                          <a:srgbClr val="000000"/>
                        </a:solidFill>
                        <a:effectLst/>
                        <a:latin typeface="Arial" panose="020B0604020202020204" pitchFamily="34" charset="0"/>
                      </a:endParaRP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457366">
                <a:tc rowSpan="7" gridSpan="2">
                  <a:txBody>
                    <a:bodyPr/>
                    <a:lstStyle/>
                    <a:p>
                      <a:pPr algn="ctr" fontAlgn="t"/>
                      <a:r>
                        <a:rPr lang="es-MX" sz="600" b="0" i="0" u="none" strike="noStrike">
                          <a:solidFill>
                            <a:srgbClr val="FF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7" hMerge="1">
                  <a:txBody>
                    <a:bodyPr/>
                    <a:lstStyle/>
                    <a:p>
                      <a:endParaRPr lang="es-MX"/>
                    </a:p>
                  </a:txBody>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6516">
                <a:tc gridSpan="2" vMerge="1">
                  <a:txBody>
                    <a:bodyPr/>
                    <a:lstStyle/>
                    <a:p>
                      <a:endParaRPr lang="es-MX"/>
                    </a:p>
                  </a:txBody>
                  <a:tcPr/>
                </a:tc>
                <a:tc hMerge="1" v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6516">
                <a:tc gridSpan="2" vMerge="1">
                  <a:txBody>
                    <a:bodyPr/>
                    <a:lstStyle/>
                    <a:p>
                      <a:endParaRPr lang="es-MX"/>
                    </a:p>
                  </a:txBody>
                  <a:tcPr/>
                </a:tc>
                <a:tc hMerge="1" v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Contenidos actitudinales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6516">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Valoración o apreciación de la organización de un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66516">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a:solidFill>
                            <a:srgbClr val="000000"/>
                          </a:solidFill>
                          <a:effectLst/>
                          <a:latin typeface="Arial" panose="020B0604020202020204" pitchFamily="34" charset="0"/>
                        </a:rPr>
                        <a:t>dibujo.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3">
                  <a:txBody>
                    <a:bodyPr/>
                    <a:lstStyle/>
                    <a:p>
                      <a:pPr algn="ctr" fontAlgn="b"/>
                      <a:r>
                        <a:rPr lang="es-MX" sz="6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3" gridSpan="2">
                  <a:txBody>
                    <a:bodyPr/>
                    <a:lstStyle/>
                    <a:p>
                      <a:pPr algn="ctr" fontAlgn="b"/>
                      <a:r>
                        <a:rPr lang="es-MX" sz="6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3" hMerge="1">
                  <a:txBody>
                    <a:bodyPr/>
                    <a:lstStyle/>
                    <a:p>
                      <a:endParaRPr lang="es-MX"/>
                    </a:p>
                  </a:txBody>
                  <a:tcPr/>
                </a:tc>
                <a:tc rowSpan="3">
                  <a:txBody>
                    <a:bodyPr/>
                    <a:lstStyle/>
                    <a:p>
                      <a:pPr algn="ctr" fontAlgn="b"/>
                      <a:r>
                        <a:rPr lang="es-MX" sz="6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r>
              <a:tr h="166516">
                <a:tc gridSpan="2" vMerge="1">
                  <a:txBody>
                    <a:bodyPr/>
                    <a:lstStyle/>
                    <a:p>
                      <a:endParaRPr lang="es-MX"/>
                    </a:p>
                  </a:txBody>
                  <a:tcPr/>
                </a:tc>
                <a:tc hMerge="1" vMerge="1">
                  <a:txBody>
                    <a:bodyPr/>
                    <a:lstStyle/>
                    <a:p>
                      <a:endParaRPr lang="es-MX"/>
                    </a:p>
                  </a:txBody>
                  <a:tcPr/>
                </a:tc>
                <a:tc gridSpan="4">
                  <a:txBody>
                    <a:bodyPr/>
                    <a:lstStyle/>
                    <a:p>
                      <a:pPr algn="l" fontAlgn="t"/>
                      <a:r>
                        <a:rPr lang="es-MX" sz="600" b="1" i="0" u="none" strike="noStrike">
                          <a:solidFill>
                            <a:srgbClr val="000000"/>
                          </a:solidFill>
                          <a:effectLst/>
                          <a:latin typeface="Arial" panose="020B0604020202020204" pitchFamily="34" charset="0"/>
                        </a:rPr>
                        <a:t>Planteamiento del problema</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39784">
                <a:tc gridSpan="2" vMerge="1">
                  <a:txBody>
                    <a:bodyPr/>
                    <a:lstStyle/>
                    <a:p>
                      <a:endParaRPr lang="es-MX"/>
                    </a:p>
                  </a:txBody>
                  <a:tcPr/>
                </a:tc>
                <a:tc hMerge="1" vMerge="1">
                  <a:txBody>
                    <a:bodyPr/>
                    <a:lstStyle/>
                    <a:p>
                      <a:endParaRPr lang="es-MX"/>
                    </a:p>
                  </a:txBody>
                  <a:tcPr/>
                </a:tc>
                <a:tc gridSpan="4">
                  <a:txBody>
                    <a:bodyPr/>
                    <a:lstStyle/>
                    <a:p>
                      <a:pPr algn="l" fontAlgn="t"/>
                      <a:r>
                        <a:rPr lang="es-MX" sz="600" b="0" i="0" u="none" strike="noStrike" dirty="0">
                          <a:solidFill>
                            <a:srgbClr val="000000"/>
                          </a:solidFill>
                          <a:effectLst/>
                          <a:latin typeface="Arial" panose="020B0604020202020204" pitchFamily="34" charset="0"/>
                        </a:rPr>
                        <a:t>Acotamiento del problema para su solución mediante algoritmo. 15 al 31 de enero de 2020</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bl>
          </a:graphicData>
        </a:graphic>
      </p:graphicFrame>
      <p:pic>
        <p:nvPicPr>
          <p:cNvPr id="6" name="Imagen 5">
            <a:extLst>
              <a:ext uri="{FF2B5EF4-FFF2-40B4-BE49-F238E27FC236}">
                <a16:creationId xmlns:lc="http://schemas.openxmlformats.org/drawingml/2006/lockedCanvas" xmlns:a16="http://schemas.microsoft.com/office/drawing/2014/main" xmlns="" xmlns:xdr="http://schemas.openxmlformats.org/drawingml/2006/spreadsheetDrawing" id="{00000000-0008-0000-0000-000003000000}"/>
              </a:ext>
            </a:extLst>
          </p:cNvPr>
          <p:cNvPicPr>
            <a:picLocks noChangeAspect="1"/>
          </p:cNvPicPr>
          <p:nvPr/>
        </p:nvPicPr>
        <p:blipFill rotWithShape="1">
          <a:blip r:embed="rId2"/>
          <a:srcRect l="78650" t="4742" r="3947" b="61671"/>
          <a:stretch/>
        </p:blipFill>
        <p:spPr>
          <a:xfrm>
            <a:off x="7524328" y="0"/>
            <a:ext cx="1204002" cy="1132653"/>
          </a:xfrm>
          <a:prstGeom prst="rect">
            <a:avLst/>
          </a:prstGeom>
        </p:spPr>
      </p:pic>
    </p:spTree>
    <p:extLst>
      <p:ext uri="{BB962C8B-B14F-4D97-AF65-F5344CB8AC3E}">
        <p14:creationId xmlns:p14="http://schemas.microsoft.com/office/powerpoint/2010/main" val="11209156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a:extLst>
              <a:ext uri="{FF2B5EF4-FFF2-40B4-BE49-F238E27FC236}">
                <a16:creationId xmlns:a16="http://schemas.microsoft.com/office/drawing/2014/main" xmlns="" id="{FE4BE56D-DBAB-4752-8F37-BCC378ED92B3}"/>
              </a:ext>
            </a:extLst>
          </p:cNvPr>
          <p:cNvSpPr txBox="1"/>
          <p:nvPr/>
        </p:nvSpPr>
        <p:spPr>
          <a:xfrm>
            <a:off x="1259632" y="620688"/>
            <a:ext cx="5832648" cy="1200329"/>
          </a:xfrm>
          <a:prstGeom prst="rect">
            <a:avLst/>
          </a:prstGeom>
          <a:noFill/>
        </p:spPr>
        <p:txBody>
          <a:bodyPr wrap="square" rtlCol="0">
            <a:spAutoFit/>
          </a:bodyPr>
          <a:lstStyle/>
          <a:p>
            <a:pPr algn="ctr"/>
            <a:r>
              <a:rPr lang="es-MX" sz="3600" dirty="0" smtClean="0"/>
              <a:t>Actividades </a:t>
            </a:r>
            <a:r>
              <a:rPr lang="es-MX" sz="3600" dirty="0"/>
              <a:t>y evidencias de enseñanza-aprendizaje</a:t>
            </a:r>
          </a:p>
        </p:txBody>
      </p:sp>
      <p:sp>
        <p:nvSpPr>
          <p:cNvPr id="5" name="4 CuadroTexto"/>
          <p:cNvSpPr txBox="1"/>
          <p:nvPr/>
        </p:nvSpPr>
        <p:spPr>
          <a:xfrm>
            <a:off x="683568" y="2276872"/>
            <a:ext cx="2628292" cy="646331"/>
          </a:xfrm>
          <a:prstGeom prst="rect">
            <a:avLst/>
          </a:prstGeom>
          <a:noFill/>
        </p:spPr>
        <p:txBody>
          <a:bodyPr wrap="square" rtlCol="0">
            <a:spAutoFit/>
          </a:bodyPr>
          <a:lstStyle/>
          <a:p>
            <a:r>
              <a:rPr lang="es-ES_tradnl" b="1" dirty="0" smtClean="0"/>
              <a:t>En Matemáticas: </a:t>
            </a:r>
          </a:p>
          <a:p>
            <a:endParaRPr lang="es-AR" b="1" dirty="0"/>
          </a:p>
        </p:txBody>
      </p:sp>
      <p:pic>
        <p:nvPicPr>
          <p:cNvPr id="2" name="Imagen 1"/>
          <p:cNvPicPr>
            <a:picLocks noChangeAspect="1"/>
          </p:cNvPicPr>
          <p:nvPr/>
        </p:nvPicPr>
        <p:blipFill>
          <a:blip r:embed="rId2"/>
          <a:stretch>
            <a:fillRect/>
          </a:stretch>
        </p:blipFill>
        <p:spPr>
          <a:xfrm>
            <a:off x="5292080" y="2388305"/>
            <a:ext cx="3186354" cy="4248472"/>
          </a:xfrm>
          <a:prstGeom prst="rect">
            <a:avLst/>
          </a:prstGeom>
        </p:spPr>
      </p:pic>
      <p:sp>
        <p:nvSpPr>
          <p:cNvPr id="6" name="CuadroTexto 5">
            <a:extLst>
              <a:ext uri="{FF2B5EF4-FFF2-40B4-BE49-F238E27FC236}">
                <a16:creationId xmlns="" xmlns:a16="http://schemas.microsoft.com/office/drawing/2014/main" id="{832024F0-5A57-4D33-884F-850D2685485C}"/>
              </a:ext>
            </a:extLst>
          </p:cNvPr>
          <p:cNvSpPr txBox="1"/>
          <p:nvPr/>
        </p:nvSpPr>
        <p:spPr>
          <a:xfrm>
            <a:off x="683568" y="2780928"/>
            <a:ext cx="3332415" cy="923330"/>
          </a:xfrm>
          <a:prstGeom prst="rect">
            <a:avLst/>
          </a:prstGeom>
          <a:noFill/>
        </p:spPr>
        <p:txBody>
          <a:bodyPr wrap="square" rtlCol="0">
            <a:spAutoFit/>
          </a:bodyPr>
          <a:lstStyle/>
          <a:p>
            <a:pPr algn="just"/>
            <a:r>
              <a:rPr lang="es-MX" dirty="0"/>
              <a:t>Elaboración de trazos que ayuden a </a:t>
            </a:r>
            <a:r>
              <a:rPr lang="es-MX" dirty="0" smtClean="0"/>
              <a:t>determinar el calculo de áreas y perímetros utilizando ecuaciones.</a:t>
            </a:r>
            <a:endParaRPr lang="es-MX" dirty="0"/>
          </a:p>
        </p:txBody>
      </p:sp>
      <p:pic>
        <p:nvPicPr>
          <p:cNvPr id="3" name="Imagen 2"/>
          <p:cNvPicPr>
            <a:picLocks noChangeAspect="1"/>
          </p:cNvPicPr>
          <p:nvPr/>
        </p:nvPicPr>
        <p:blipFill rotWithShape="1">
          <a:blip r:embed="rId3"/>
          <a:srcRect r="28087"/>
          <a:stretch/>
        </p:blipFill>
        <p:spPr>
          <a:xfrm>
            <a:off x="1551130" y="3900174"/>
            <a:ext cx="1580710" cy="2709849"/>
          </a:xfrm>
          <a:prstGeom prst="rect">
            <a:avLst/>
          </a:prstGeom>
        </p:spPr>
      </p:pic>
    </p:spTree>
    <p:extLst>
      <p:ext uri="{BB962C8B-B14F-4D97-AF65-F5344CB8AC3E}">
        <p14:creationId xmlns:p14="http://schemas.microsoft.com/office/powerpoint/2010/main" val="9066240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 xmlns:a16="http://schemas.microsoft.com/office/drawing/2014/main" id="{5ED80C7E-6431-4437-9565-A7070150B520}"/>
              </a:ext>
            </a:extLst>
          </p:cNvPr>
          <p:cNvPicPr/>
          <p:nvPr/>
        </p:nvPicPr>
        <p:blipFill rotWithShape="1">
          <a:blip r:embed="rId2" cstate="print">
            <a:extLst>
              <a:ext uri="{28A0092B-C50C-407E-A947-70E740481C1C}">
                <a14:useLocalDpi xmlns:a14="http://schemas.microsoft.com/office/drawing/2010/main" val="0"/>
              </a:ext>
            </a:extLst>
          </a:blip>
          <a:srcRect l="25063" t="22262" r="35553"/>
          <a:stretch/>
        </p:blipFill>
        <p:spPr bwMode="auto">
          <a:xfrm>
            <a:off x="899592" y="764704"/>
            <a:ext cx="2592289" cy="2448271"/>
          </a:xfrm>
          <a:prstGeom prst="rect">
            <a:avLst/>
          </a:prstGeom>
          <a:noFill/>
          <a:ln>
            <a:noFill/>
          </a:ln>
          <a:effectLst/>
          <a:extLst/>
        </p:spPr>
      </p:pic>
      <p:sp>
        <p:nvSpPr>
          <p:cNvPr id="5" name="7 CuadroTexto">
            <a:extLst>
              <a:ext uri="{FF2B5EF4-FFF2-40B4-BE49-F238E27FC236}">
                <a16:creationId xmlns="" xmlns:a16="http://schemas.microsoft.com/office/drawing/2014/main" id="{5F9D14BF-8D9B-4101-B24E-6803B3A49172}"/>
              </a:ext>
            </a:extLst>
          </p:cNvPr>
          <p:cNvSpPr txBox="1"/>
          <p:nvPr/>
        </p:nvSpPr>
        <p:spPr>
          <a:xfrm>
            <a:off x="3995936" y="753557"/>
            <a:ext cx="3456384" cy="2308324"/>
          </a:xfrm>
          <a:prstGeom prst="rect">
            <a:avLst/>
          </a:prstGeom>
          <a:noFill/>
        </p:spPr>
        <p:txBody>
          <a:bodyPr wrap="square" rtlCol="0">
            <a:spAutoFit/>
          </a:bodyPr>
          <a:lstStyle/>
          <a:p>
            <a:pPr algn="just" defTabSz="457200"/>
            <a:r>
              <a:rPr lang="es-ES_tradnl" dirty="0">
                <a:solidFill>
                  <a:prstClr val="black"/>
                </a:solidFill>
                <a:latin typeface="Tw Cen MT"/>
              </a:rPr>
              <a:t>A partir de trazos lineales que conocieron en la asignatura de dibujo, el equipo conoce que el perímetro es igual a la suma de su lados. Explican cómo involucrar el gráfico para hacer un aprendizaje significativo y resolver una suma de polinomios.</a:t>
            </a:r>
            <a:endParaRPr lang="es-AR" dirty="0">
              <a:solidFill>
                <a:prstClr val="black"/>
              </a:solidFill>
              <a:latin typeface="Tw Cen MT"/>
            </a:endParaRPr>
          </a:p>
        </p:txBody>
      </p:sp>
      <p:pic>
        <p:nvPicPr>
          <p:cNvPr id="6" name="8 Imagen" descr="C:\Users\Administrador\Pictures\2018-10-17 octubre 2018\octubre 2018 883.jpg">
            <a:extLst>
              <a:ext uri="{FF2B5EF4-FFF2-40B4-BE49-F238E27FC236}">
                <a16:creationId xmlns="" xmlns:a16="http://schemas.microsoft.com/office/drawing/2014/main" id="{2C221778-6E64-43CF-88DD-401286896ABF}"/>
              </a:ext>
            </a:extLst>
          </p:cNvPr>
          <p:cNvPicPr/>
          <p:nvPr/>
        </p:nvPicPr>
        <p:blipFill rotWithShape="1">
          <a:blip r:embed="rId3" cstate="print">
            <a:extLst>
              <a:ext uri="{28A0092B-C50C-407E-A947-70E740481C1C}">
                <a14:useLocalDpi xmlns:a14="http://schemas.microsoft.com/office/drawing/2010/main" val="0"/>
              </a:ext>
            </a:extLst>
          </a:blip>
          <a:srcRect l="36133" t="10222" r="42187"/>
          <a:stretch/>
        </p:blipFill>
        <p:spPr bwMode="auto">
          <a:xfrm>
            <a:off x="5724128" y="3356992"/>
            <a:ext cx="2232248" cy="3024336"/>
          </a:xfrm>
          <a:prstGeom prst="rect">
            <a:avLst/>
          </a:prstGeom>
          <a:noFill/>
          <a:ln>
            <a:noFill/>
          </a:ln>
        </p:spPr>
      </p:pic>
    </p:spTree>
    <p:extLst>
      <p:ext uri="{BB962C8B-B14F-4D97-AF65-F5344CB8AC3E}">
        <p14:creationId xmlns:p14="http://schemas.microsoft.com/office/powerpoint/2010/main" val="42608752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a:extLst>
              <a:ext uri="{FF2B5EF4-FFF2-40B4-BE49-F238E27FC236}">
                <a16:creationId xmlns:a16="http://schemas.microsoft.com/office/drawing/2014/main" xmlns="" id="{FE4BE56D-DBAB-4752-8F37-BCC378ED92B3}"/>
              </a:ext>
            </a:extLst>
          </p:cNvPr>
          <p:cNvSpPr txBox="1"/>
          <p:nvPr/>
        </p:nvSpPr>
        <p:spPr>
          <a:xfrm>
            <a:off x="1259632" y="620688"/>
            <a:ext cx="5832648" cy="1200329"/>
          </a:xfrm>
          <a:prstGeom prst="rect">
            <a:avLst/>
          </a:prstGeom>
          <a:noFill/>
        </p:spPr>
        <p:txBody>
          <a:bodyPr wrap="square" rtlCol="0">
            <a:spAutoFit/>
          </a:bodyPr>
          <a:lstStyle/>
          <a:p>
            <a:pPr algn="ctr"/>
            <a:r>
              <a:rPr lang="es-MX" sz="3600" dirty="0"/>
              <a:t>Actividades y evidencias de enseñanza-aprendizaje</a:t>
            </a:r>
          </a:p>
        </p:txBody>
      </p:sp>
      <p:sp>
        <p:nvSpPr>
          <p:cNvPr id="5" name="4 CuadroTexto"/>
          <p:cNvSpPr txBox="1"/>
          <p:nvPr/>
        </p:nvSpPr>
        <p:spPr>
          <a:xfrm>
            <a:off x="683568" y="2276872"/>
            <a:ext cx="2628292" cy="923330"/>
          </a:xfrm>
          <a:prstGeom prst="rect">
            <a:avLst/>
          </a:prstGeom>
          <a:noFill/>
        </p:spPr>
        <p:txBody>
          <a:bodyPr wrap="square" rtlCol="0">
            <a:spAutoFit/>
          </a:bodyPr>
          <a:lstStyle/>
          <a:p>
            <a:r>
              <a:rPr lang="es-ES_tradnl" b="1" dirty="0" smtClean="0"/>
              <a:t>En Dibujo:</a:t>
            </a:r>
          </a:p>
          <a:p>
            <a:r>
              <a:rPr lang="es-ES_tradnl" b="1" dirty="0" smtClean="0"/>
              <a:t> </a:t>
            </a:r>
          </a:p>
          <a:p>
            <a:endParaRPr lang="es-AR" b="1" dirty="0"/>
          </a:p>
        </p:txBody>
      </p:sp>
      <p:sp>
        <p:nvSpPr>
          <p:cNvPr id="6" name="CuadroTexto 5">
            <a:extLst>
              <a:ext uri="{FF2B5EF4-FFF2-40B4-BE49-F238E27FC236}">
                <a16:creationId xmlns="" xmlns:a16="http://schemas.microsoft.com/office/drawing/2014/main" id="{8A309DAC-F533-4C1F-9A16-1142E32AC879}"/>
              </a:ext>
            </a:extLst>
          </p:cNvPr>
          <p:cNvSpPr txBox="1"/>
          <p:nvPr/>
        </p:nvSpPr>
        <p:spPr>
          <a:xfrm>
            <a:off x="683568" y="2619806"/>
            <a:ext cx="7488832" cy="646331"/>
          </a:xfrm>
          <a:prstGeom prst="rect">
            <a:avLst/>
          </a:prstGeom>
          <a:noFill/>
        </p:spPr>
        <p:txBody>
          <a:bodyPr wrap="square" rtlCol="0">
            <a:spAutoFit/>
          </a:bodyPr>
          <a:lstStyle/>
          <a:p>
            <a:pPr algn="just"/>
            <a:r>
              <a:rPr lang="es-MX" dirty="0"/>
              <a:t>Elaboración de </a:t>
            </a:r>
            <a:r>
              <a:rPr lang="es-MX" dirty="0" smtClean="0"/>
              <a:t>una maqueta </a:t>
            </a:r>
            <a:r>
              <a:rPr lang="es-MX" dirty="0"/>
              <a:t>de acuerdo a proporciones y proyecciones </a:t>
            </a:r>
            <a:r>
              <a:rPr lang="es-MX" dirty="0" smtClean="0"/>
              <a:t>realizando cálculos previos con la ayuda de la asignatura de las Matemáticas</a:t>
            </a:r>
            <a:endParaRPr lang="es-MX" dirty="0"/>
          </a:p>
        </p:txBody>
      </p:sp>
      <p:pic>
        <p:nvPicPr>
          <p:cNvPr id="7" name="Imagen 6"/>
          <p:cNvPicPr>
            <a:picLocks noChangeAspect="1"/>
          </p:cNvPicPr>
          <p:nvPr/>
        </p:nvPicPr>
        <p:blipFill rotWithShape="1">
          <a:blip r:embed="rId2"/>
          <a:srcRect l="8245" t="4970"/>
          <a:stretch/>
        </p:blipFill>
        <p:spPr>
          <a:xfrm>
            <a:off x="827585" y="3230125"/>
            <a:ext cx="2398876" cy="3312669"/>
          </a:xfrm>
          <a:prstGeom prst="rect">
            <a:avLst/>
          </a:prstGeom>
        </p:spPr>
      </p:pic>
      <p:pic>
        <p:nvPicPr>
          <p:cNvPr id="8" name="Imagen 7"/>
          <p:cNvPicPr>
            <a:picLocks noChangeAspect="1"/>
          </p:cNvPicPr>
          <p:nvPr/>
        </p:nvPicPr>
        <p:blipFill>
          <a:blip r:embed="rId3"/>
          <a:stretch>
            <a:fillRect/>
          </a:stretch>
        </p:blipFill>
        <p:spPr>
          <a:xfrm>
            <a:off x="4686252" y="3334757"/>
            <a:ext cx="2406028" cy="3208037"/>
          </a:xfrm>
          <a:prstGeom prst="rect">
            <a:avLst/>
          </a:prstGeom>
        </p:spPr>
      </p:pic>
    </p:spTree>
    <p:extLst>
      <p:ext uri="{BB962C8B-B14F-4D97-AF65-F5344CB8AC3E}">
        <p14:creationId xmlns:p14="http://schemas.microsoft.com/office/powerpoint/2010/main" val="39619893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608" y="980728"/>
            <a:ext cx="3294366" cy="4392488"/>
          </a:xfrm>
          <a:prstGeom prst="rect">
            <a:avLst/>
          </a:prstGeom>
        </p:spPr>
      </p:pic>
      <p:pic>
        <p:nvPicPr>
          <p:cNvPr id="5" name="Imagen 4"/>
          <p:cNvPicPr>
            <a:picLocks noChangeAspect="1"/>
          </p:cNvPicPr>
          <p:nvPr/>
        </p:nvPicPr>
        <p:blipFill>
          <a:blip r:embed="rId3"/>
          <a:stretch>
            <a:fillRect/>
          </a:stretch>
        </p:blipFill>
        <p:spPr>
          <a:xfrm>
            <a:off x="4932040" y="980727"/>
            <a:ext cx="3312368" cy="4416491"/>
          </a:xfrm>
          <a:prstGeom prst="rect">
            <a:avLst/>
          </a:prstGeom>
        </p:spPr>
      </p:pic>
    </p:spTree>
    <p:extLst>
      <p:ext uri="{BB962C8B-B14F-4D97-AF65-F5344CB8AC3E}">
        <p14:creationId xmlns:p14="http://schemas.microsoft.com/office/powerpoint/2010/main" val="30438935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31640" y="476672"/>
            <a:ext cx="4896544" cy="5588563"/>
          </a:xfrm>
          <a:prstGeom prst="rect">
            <a:avLst/>
          </a:prstGeom>
        </p:spPr>
      </p:pic>
    </p:spTree>
    <p:extLst>
      <p:ext uri="{BB962C8B-B14F-4D97-AF65-F5344CB8AC3E}">
        <p14:creationId xmlns:p14="http://schemas.microsoft.com/office/powerpoint/2010/main" val="28552508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827584" y="620688"/>
            <a:ext cx="5256584" cy="5760640"/>
          </a:xfrm>
          <a:prstGeom prst="rect">
            <a:avLst/>
          </a:prstGeom>
        </p:spPr>
      </p:pic>
    </p:spTree>
    <p:extLst>
      <p:ext uri="{BB962C8B-B14F-4D97-AF65-F5344CB8AC3E}">
        <p14:creationId xmlns:p14="http://schemas.microsoft.com/office/powerpoint/2010/main" val="7636717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5">
            <a:extLst>
              <a:ext uri="{FF2B5EF4-FFF2-40B4-BE49-F238E27FC236}">
                <a16:creationId xmlns:a16="http://schemas.microsoft.com/office/drawing/2014/main" xmlns="" id="{6AF9033E-5791-49DF-ABEB-E4C19B338728}"/>
              </a:ext>
            </a:extLst>
          </p:cNvPr>
          <p:cNvPicPr>
            <a:picLocks noChangeAspect="1"/>
          </p:cNvPicPr>
          <p:nvPr/>
        </p:nvPicPr>
        <p:blipFill>
          <a:blip r:embed="rId2"/>
          <a:stretch>
            <a:fillRect/>
          </a:stretch>
        </p:blipFill>
        <p:spPr>
          <a:xfrm>
            <a:off x="611560" y="404664"/>
            <a:ext cx="7848872" cy="5886654"/>
          </a:xfrm>
          <a:prstGeom prst="rect">
            <a:avLst/>
          </a:prstGeom>
          <a:ln w="38100" cmpd="thinThick">
            <a:solidFill>
              <a:schemeClr val="accent1">
                <a:lumMod val="50000"/>
              </a:schemeClr>
            </a:solidFill>
          </a:ln>
          <a:effectLst>
            <a:outerShdw blurRad="50800" dist="38100" dir="5400000" algn="t" rotWithShape="0">
              <a:schemeClr val="accent1">
                <a:lumMod val="75000"/>
                <a:alpha val="40000"/>
              </a:schemeClr>
            </a:outerShdw>
          </a:effectLst>
        </p:spPr>
      </p:pic>
    </p:spTree>
    <p:extLst>
      <p:ext uri="{BB962C8B-B14F-4D97-AF65-F5344CB8AC3E}">
        <p14:creationId xmlns:p14="http://schemas.microsoft.com/office/powerpoint/2010/main" val="29676182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427" t="-284" r="7427" b="79644"/>
          <a:stretch/>
        </p:blipFill>
        <p:spPr bwMode="auto">
          <a:xfrm>
            <a:off x="2145272" y="-1"/>
            <a:ext cx="4586968" cy="6683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8244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70" t="20386" r="4770" b="59177"/>
          <a:stretch/>
        </p:blipFill>
        <p:spPr bwMode="auto">
          <a:xfrm>
            <a:off x="2195736" y="0"/>
            <a:ext cx="4730984" cy="6825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58170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68" t="40582" r="4268" b="38981"/>
          <a:stretch/>
        </p:blipFill>
        <p:spPr bwMode="auto">
          <a:xfrm>
            <a:off x="2195736" y="0"/>
            <a:ext cx="4730984" cy="6825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37353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172" t="60932" r="9172" b="18631"/>
          <a:stretch/>
        </p:blipFill>
        <p:spPr bwMode="auto">
          <a:xfrm>
            <a:off x="2195736" y="0"/>
            <a:ext cx="4730984" cy="6825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2554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79" t="81200" r="3979" b="-1637"/>
          <a:stretch/>
        </p:blipFill>
        <p:spPr bwMode="auto">
          <a:xfrm>
            <a:off x="2195736" y="0"/>
            <a:ext cx="4730984" cy="6825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70791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ETAPA 2</a:t>
            </a:r>
            <a:endParaRPr lang="es-MX" dirty="0"/>
          </a:p>
        </p:txBody>
      </p:sp>
      <p:pic>
        <p:nvPicPr>
          <p:cNvPr id="4" name="Marcador de contenido 3"/>
          <p:cNvPicPr>
            <a:picLocks noGrp="1" noChangeAspect="1"/>
          </p:cNvPicPr>
          <p:nvPr>
            <p:ph idx="1"/>
          </p:nvPr>
        </p:nvPicPr>
        <p:blipFill>
          <a:blip r:embed="rId2"/>
          <a:stretch>
            <a:fillRect/>
          </a:stretch>
        </p:blipFill>
        <p:spPr>
          <a:xfrm>
            <a:off x="460969" y="707392"/>
            <a:ext cx="1511939" cy="1420491"/>
          </a:xfrm>
          <a:prstGeom prst="rect">
            <a:avLst/>
          </a:prstGeom>
        </p:spPr>
      </p:pic>
      <p:sp>
        <p:nvSpPr>
          <p:cNvPr id="5" name="Rectángulo 4"/>
          <p:cNvSpPr/>
          <p:nvPr/>
        </p:nvSpPr>
        <p:spPr>
          <a:xfrm>
            <a:off x="1619672" y="2708920"/>
            <a:ext cx="5904656" cy="1089529"/>
          </a:xfrm>
          <a:prstGeom prst="rect">
            <a:avLst/>
          </a:prstGeom>
        </p:spPr>
        <p:txBody>
          <a:bodyPr wrap="square">
            <a:spAutoFit/>
          </a:bodyPr>
          <a:lstStyle/>
          <a:p>
            <a:pPr>
              <a:lnSpc>
                <a:spcPct val="90000"/>
              </a:lnSpc>
            </a:pPr>
            <a:r>
              <a:rPr lang="es-MX" sz="2400" b="1" i="1" dirty="0">
                <a:solidFill>
                  <a:schemeClr val="tx1">
                    <a:alpha val="70000"/>
                  </a:schemeClr>
                </a:solidFill>
              </a:rPr>
              <a:t>Proyecto</a:t>
            </a:r>
          </a:p>
          <a:p>
            <a:pPr>
              <a:lnSpc>
                <a:spcPct val="90000"/>
              </a:lnSpc>
            </a:pPr>
            <a:r>
              <a:rPr lang="es-MX" sz="2400" b="1" i="1" dirty="0">
                <a:solidFill>
                  <a:schemeClr val="tx1">
                    <a:alpha val="70000"/>
                  </a:schemeClr>
                </a:solidFill>
              </a:rPr>
              <a:t>Estrategias didácticas para la construcción del plano ULSAB  </a:t>
            </a:r>
          </a:p>
        </p:txBody>
      </p:sp>
    </p:spTree>
    <p:extLst>
      <p:ext uri="{BB962C8B-B14F-4D97-AF65-F5344CB8AC3E}">
        <p14:creationId xmlns:p14="http://schemas.microsoft.com/office/powerpoint/2010/main" val="30188025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nvPr>
        </p:nvGraphicFramePr>
        <p:xfrm>
          <a:off x="395536" y="1268760"/>
          <a:ext cx="8216900" cy="3267075"/>
        </p:xfrm>
        <a:graphic>
          <a:graphicData uri="http://schemas.openxmlformats.org/drawingml/2006/table">
            <a:tbl>
              <a:tblPr/>
              <a:tblGrid>
                <a:gridCol w="762000"/>
                <a:gridCol w="762000"/>
                <a:gridCol w="762000"/>
                <a:gridCol w="762000"/>
                <a:gridCol w="762000"/>
                <a:gridCol w="762000"/>
                <a:gridCol w="1117600"/>
                <a:gridCol w="762000"/>
                <a:gridCol w="762000"/>
                <a:gridCol w="1003300"/>
              </a:tblGrid>
              <a:tr h="190500">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200025">
                <a:tc gridSpan="5">
                  <a:txBody>
                    <a:bodyPr/>
                    <a:lstStyle/>
                    <a:p>
                      <a:pPr algn="l" fontAlgn="b"/>
                      <a:r>
                        <a:rPr lang="es-MX" sz="1200" b="1" i="0" u="none" strike="noStrike">
                          <a:solidFill>
                            <a:srgbClr val="000000"/>
                          </a:solidFill>
                          <a:effectLst/>
                          <a:latin typeface="Arial" panose="020B0604020202020204" pitchFamily="34" charset="0"/>
                        </a:rPr>
                        <a:t>UNIVERSIDAD LASALLISTA BENAVENTE</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90500">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90500">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90500">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gridSpan="4">
                  <a:txBody>
                    <a:bodyPr/>
                    <a:lstStyle/>
                    <a:p>
                      <a:pPr algn="ctr" fontAlgn="b"/>
                      <a:r>
                        <a:rPr lang="es-MX" sz="800" b="1" i="0" u="none" strike="noStrike">
                          <a:solidFill>
                            <a:srgbClr val="000000"/>
                          </a:solidFill>
                          <a:effectLst/>
                          <a:latin typeface="Arial" panose="020B0604020202020204" pitchFamily="34" charset="0"/>
                        </a:rPr>
                        <a:t>FORMATO PLANEACIÓN POR SESIÓN DEL PROYECTO</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r>
              <a:tr h="200025">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r>
              <a:tr h="190500">
                <a:tc gridSpan="2">
                  <a:txBody>
                    <a:bodyPr/>
                    <a:lstStyle/>
                    <a:p>
                      <a:pPr algn="l" fontAlgn="b"/>
                      <a:r>
                        <a:rPr lang="es-MX" sz="900" b="1" i="0" u="none" strike="noStrike">
                          <a:solidFill>
                            <a:srgbClr val="000000"/>
                          </a:solidFill>
                          <a:effectLst/>
                          <a:latin typeface="Arial" panose="020B0604020202020204" pitchFamily="34" charset="0"/>
                        </a:rPr>
                        <a:t>NOMBRE DEL PROYECTO</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gridSpan="8">
                  <a:txBody>
                    <a:bodyPr/>
                    <a:lstStyle/>
                    <a:p>
                      <a:pPr algn="l" fontAlgn="b"/>
                      <a:r>
                        <a:rPr lang="es-MX" sz="900" b="0" i="0" u="none" strike="noStrike">
                          <a:solidFill>
                            <a:srgbClr val="000000"/>
                          </a:solidFill>
                          <a:effectLst/>
                          <a:latin typeface="Arial" panose="020B0604020202020204" pitchFamily="34" charset="0"/>
                        </a:rPr>
                        <a:t>Representación gráfica de problemas matemáticos en la vida cotidiana a través de la tecnología.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gridSpan="2">
                  <a:txBody>
                    <a:bodyPr/>
                    <a:lstStyle/>
                    <a:p>
                      <a:pPr algn="l" fontAlgn="b"/>
                      <a:r>
                        <a:rPr lang="es-MX" sz="900" b="1" i="0" u="none" strike="noStrike">
                          <a:solidFill>
                            <a:srgbClr val="000000"/>
                          </a:solidFill>
                          <a:effectLst/>
                          <a:latin typeface="Arial" panose="020B0604020202020204" pitchFamily="34" charset="0"/>
                        </a:rPr>
                        <a:t>CICLO ESCOLAR</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gridSpan="8">
                  <a:txBody>
                    <a:bodyPr/>
                    <a:lstStyle/>
                    <a:p>
                      <a:pPr algn="l" fontAlgn="b"/>
                      <a:r>
                        <a:rPr lang="es-MX" sz="900" b="0" i="0" u="none" strike="noStrike">
                          <a:solidFill>
                            <a:srgbClr val="000000"/>
                          </a:solidFill>
                          <a:effectLst/>
                          <a:latin typeface="Arial" panose="020B0604020202020204" pitchFamily="34" charset="0"/>
                        </a:rPr>
                        <a:t>201 9- 2020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rowSpan="3" gridSpan="2">
                  <a:txBody>
                    <a:bodyPr/>
                    <a:lstStyle/>
                    <a:p>
                      <a:pPr algn="l" fontAlgn="ctr"/>
                      <a:r>
                        <a:rPr lang="es-MX" sz="900" b="1" i="0" u="none" strike="noStrike">
                          <a:solidFill>
                            <a:srgbClr val="000000"/>
                          </a:solidFill>
                          <a:effectLst/>
                          <a:latin typeface="Arial" panose="020B0604020202020204" pitchFamily="34" charset="0"/>
                        </a:rPr>
                        <a:t>INTEGRANTES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hMerge="1">
                  <a:txBody>
                    <a:bodyPr/>
                    <a:lstStyle/>
                    <a:p>
                      <a:endParaRPr lang="es-MX"/>
                    </a:p>
                  </a:txBody>
                  <a:tcPr/>
                </a:tc>
                <a:tc gridSpan="8">
                  <a:txBody>
                    <a:bodyPr/>
                    <a:lstStyle/>
                    <a:p>
                      <a:pPr algn="l" fontAlgn="b"/>
                      <a:r>
                        <a:rPr lang="es-MX" sz="900" b="0" i="0" u="none" strike="noStrike">
                          <a:solidFill>
                            <a:srgbClr val="000000"/>
                          </a:solidFill>
                          <a:effectLst/>
                          <a:latin typeface="Arial" panose="020B0604020202020204" pitchFamily="34" charset="0"/>
                        </a:rPr>
                        <a:t>Arq. Sandra Colina Ibarra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gridSpan="2" vMerge="1">
                  <a:txBody>
                    <a:bodyPr/>
                    <a:lstStyle/>
                    <a:p>
                      <a:endParaRPr lang="es-MX"/>
                    </a:p>
                  </a:txBody>
                  <a:tcPr/>
                </a:tc>
                <a:tc hMerge="1" vMerge="1">
                  <a:txBody>
                    <a:bodyPr/>
                    <a:lstStyle/>
                    <a:p>
                      <a:endParaRPr lang="es-MX"/>
                    </a:p>
                  </a:txBody>
                  <a:tcPr/>
                </a:tc>
                <a:tc gridSpan="8">
                  <a:txBody>
                    <a:bodyPr/>
                    <a:lstStyle/>
                    <a:p>
                      <a:pPr algn="l" fontAlgn="b"/>
                      <a:r>
                        <a:rPr lang="pt-BR" sz="900" b="0" i="0" u="none" strike="noStrike">
                          <a:solidFill>
                            <a:srgbClr val="000000"/>
                          </a:solidFill>
                          <a:effectLst/>
                          <a:latin typeface="Arial" panose="020B0604020202020204" pitchFamily="34" charset="0"/>
                        </a:rPr>
                        <a:t>Lic. Maria Natalia Navarrete Merino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gridSpan="2" vMerge="1">
                  <a:txBody>
                    <a:bodyPr/>
                    <a:lstStyle/>
                    <a:p>
                      <a:endParaRPr lang="es-MX"/>
                    </a:p>
                  </a:txBody>
                  <a:tcPr/>
                </a:tc>
                <a:tc hMerge="1" vMerge="1">
                  <a:txBody>
                    <a:bodyPr/>
                    <a:lstStyle/>
                    <a:p>
                      <a:endParaRPr lang="es-MX"/>
                    </a:p>
                  </a:txBody>
                  <a:tcPr/>
                </a:tc>
                <a:tc gridSpan="8">
                  <a:txBody>
                    <a:bodyPr/>
                    <a:lstStyle/>
                    <a:p>
                      <a:pPr algn="l" fontAlgn="b"/>
                      <a:r>
                        <a:rPr lang="es-MX" sz="900" b="0" i="0" u="none" strike="noStrike">
                          <a:solidFill>
                            <a:srgbClr val="000000"/>
                          </a:solidFill>
                          <a:effectLst/>
                          <a:latin typeface="Arial" panose="020B0604020202020204" pitchFamily="34" charset="0"/>
                        </a:rPr>
                        <a:t>Lic. Roberto Frías Vázquez</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rowSpan="3" gridSpan="2">
                  <a:txBody>
                    <a:bodyPr/>
                    <a:lstStyle/>
                    <a:p>
                      <a:pPr algn="l" fontAlgn="ctr"/>
                      <a:r>
                        <a:rPr lang="es-MX" sz="900" b="1" i="0" u="none" strike="noStrike">
                          <a:solidFill>
                            <a:srgbClr val="000000"/>
                          </a:solidFill>
                          <a:effectLst/>
                          <a:latin typeface="Arial" panose="020B0604020202020204" pitchFamily="34" charset="0"/>
                        </a:rPr>
                        <a:t>ASIGNATURAS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hMerge="1">
                  <a:txBody>
                    <a:bodyPr/>
                    <a:lstStyle/>
                    <a:p>
                      <a:endParaRPr lang="es-MX"/>
                    </a:p>
                  </a:txBody>
                  <a:tcPr/>
                </a:tc>
                <a:tc gridSpan="8">
                  <a:txBody>
                    <a:bodyPr/>
                    <a:lstStyle/>
                    <a:p>
                      <a:pPr algn="l" fontAlgn="b"/>
                      <a:r>
                        <a:rPr lang="es-MX" sz="900" b="0" i="0" u="none" strike="noStrike">
                          <a:solidFill>
                            <a:srgbClr val="000000"/>
                          </a:solidFill>
                          <a:effectLst/>
                          <a:latin typeface="Arial" panose="020B0604020202020204" pitchFamily="34" charset="0"/>
                        </a:rPr>
                        <a:t>Dibujo II</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gridSpan="2" vMerge="1">
                  <a:txBody>
                    <a:bodyPr/>
                    <a:lstStyle/>
                    <a:p>
                      <a:endParaRPr lang="es-MX"/>
                    </a:p>
                  </a:txBody>
                  <a:tcPr/>
                </a:tc>
                <a:tc hMerge="1" vMerge="1">
                  <a:txBody>
                    <a:bodyPr/>
                    <a:lstStyle/>
                    <a:p>
                      <a:endParaRPr lang="es-MX"/>
                    </a:p>
                  </a:txBody>
                  <a:tcPr/>
                </a:tc>
                <a:tc gridSpan="8">
                  <a:txBody>
                    <a:bodyPr/>
                    <a:lstStyle/>
                    <a:p>
                      <a:pPr algn="l" fontAlgn="b"/>
                      <a:r>
                        <a:rPr lang="es-MX" sz="900" b="0" i="0" u="none" strike="noStrike">
                          <a:solidFill>
                            <a:srgbClr val="000000"/>
                          </a:solidFill>
                          <a:effectLst/>
                          <a:latin typeface="Arial" panose="020B0604020202020204" pitchFamily="34" charset="0"/>
                        </a:rPr>
                        <a:t>Matemáticas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gridSpan="2" vMerge="1">
                  <a:txBody>
                    <a:bodyPr/>
                    <a:lstStyle/>
                    <a:p>
                      <a:endParaRPr lang="es-MX"/>
                    </a:p>
                  </a:txBody>
                  <a:tcPr/>
                </a:tc>
                <a:tc hMerge="1" vMerge="1">
                  <a:txBody>
                    <a:bodyPr/>
                    <a:lstStyle/>
                    <a:p>
                      <a:endParaRPr lang="es-MX"/>
                    </a:p>
                  </a:txBody>
                  <a:tcPr/>
                </a:tc>
                <a:tc gridSpan="8">
                  <a:txBody>
                    <a:bodyPr/>
                    <a:lstStyle/>
                    <a:p>
                      <a:pPr algn="l" fontAlgn="b"/>
                      <a:r>
                        <a:rPr lang="es-MX" sz="900" b="0" i="0" u="none" strike="noStrike">
                          <a:solidFill>
                            <a:srgbClr val="000000"/>
                          </a:solidFill>
                          <a:effectLst/>
                          <a:latin typeface="Arial" panose="020B0604020202020204" pitchFamily="34" charset="0"/>
                        </a:rPr>
                        <a:t>Informática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rowSpan="3" gridSpan="2">
                  <a:txBody>
                    <a:bodyPr/>
                    <a:lstStyle/>
                    <a:p>
                      <a:pPr algn="l" fontAlgn="ctr"/>
                      <a:r>
                        <a:rPr lang="es-MX" sz="900" b="1" i="0" u="none" strike="noStrike">
                          <a:solidFill>
                            <a:srgbClr val="000000"/>
                          </a:solidFill>
                          <a:effectLst/>
                          <a:latin typeface="Arial" panose="020B0604020202020204" pitchFamily="34" charset="0"/>
                        </a:rPr>
                        <a:t>PROYECTO</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es-MX"/>
                    </a:p>
                  </a:txBody>
                  <a:tcPr/>
                </a:tc>
                <a:tc gridSpan="8">
                  <a:txBody>
                    <a:bodyPr/>
                    <a:lstStyle/>
                    <a:p>
                      <a:pPr algn="l" fontAlgn="b"/>
                      <a:r>
                        <a:rPr lang="es-MX" sz="900" b="0" i="0" u="none" strike="noStrike">
                          <a:solidFill>
                            <a:srgbClr val="000000"/>
                          </a:solidFill>
                          <a:effectLst/>
                          <a:latin typeface="Arial" panose="020B0604020202020204" pitchFamily="34" charset="0"/>
                        </a:rPr>
                        <a:t>Elaboración de una maqueta (plano institucional ULSAB) utilizando cuerpos geométricos mediante el dibujo analítico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gridSpan="2" vMerge="1">
                  <a:txBody>
                    <a:bodyPr/>
                    <a:lstStyle/>
                    <a:p>
                      <a:endParaRPr lang="es-MX"/>
                    </a:p>
                  </a:txBody>
                  <a:tcPr/>
                </a:tc>
                <a:tc hMerge="1" vMerge="1">
                  <a:txBody>
                    <a:bodyPr/>
                    <a:lstStyle/>
                    <a:p>
                      <a:endParaRPr lang="es-MX"/>
                    </a:p>
                  </a:txBody>
                  <a:tcPr/>
                </a:tc>
                <a:tc gridSpan="8">
                  <a:txBody>
                    <a:bodyPr/>
                    <a:lstStyle/>
                    <a:p>
                      <a:pPr algn="l" fontAlgn="b"/>
                      <a:r>
                        <a:rPr lang="es-MX" sz="900" b="0" i="0" u="none" strike="noStrike">
                          <a:solidFill>
                            <a:srgbClr val="000000"/>
                          </a:solidFill>
                          <a:effectLst/>
                          <a:latin typeface="Arial" panose="020B060402020202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200025">
                <a:tc gridSpan="2" vMerge="1">
                  <a:txBody>
                    <a:bodyPr/>
                    <a:lstStyle/>
                    <a:p>
                      <a:endParaRPr lang="es-MX"/>
                    </a:p>
                  </a:txBody>
                  <a:tcPr/>
                </a:tc>
                <a:tc hMerge="1" vMerge="1">
                  <a:txBody>
                    <a:bodyPr/>
                    <a:lstStyle/>
                    <a:p>
                      <a:endParaRPr lang="es-MX"/>
                    </a:p>
                  </a:txBody>
                  <a:tcPr/>
                </a:tc>
                <a:tc gridSpan="8">
                  <a:txBody>
                    <a:bodyPr/>
                    <a:lstStyle/>
                    <a:p>
                      <a:pPr algn="l" fontAlgn="b"/>
                      <a:r>
                        <a:rPr lang="es-MX" sz="900" b="0" i="0" u="none" strike="noStrike" dirty="0">
                          <a:solidFill>
                            <a:srgbClr val="000000"/>
                          </a:solidFill>
                          <a:effectLst/>
                          <a:latin typeface="Arial" panose="020B060402020202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bl>
          </a:graphicData>
        </a:graphic>
      </p:graphicFrame>
      <p:pic>
        <p:nvPicPr>
          <p:cNvPr id="4" name="Imagen 3">
            <a:extLst>
              <a:ext uri="{FF2B5EF4-FFF2-40B4-BE49-F238E27FC236}">
                <a16:creationId xmlns:lc="http://schemas.openxmlformats.org/drawingml/2006/lockedCanvas" xmlns:a16="http://schemas.microsoft.com/office/drawing/2014/main" xmlns="" xmlns:xdr="http://schemas.openxmlformats.org/drawingml/2006/spreadsheetDrawing" id="{00000000-0008-0000-0000-000002000000}"/>
              </a:ext>
            </a:extLst>
          </p:cNvPr>
          <p:cNvPicPr>
            <a:picLocks noChangeAspect="1"/>
          </p:cNvPicPr>
          <p:nvPr/>
        </p:nvPicPr>
        <p:blipFill rotWithShape="1">
          <a:blip r:embed="rId2"/>
          <a:srcRect l="78650" t="4742" r="3947" b="61671"/>
          <a:stretch/>
        </p:blipFill>
        <p:spPr>
          <a:xfrm>
            <a:off x="7405936" y="1402904"/>
            <a:ext cx="857250" cy="833437"/>
          </a:xfrm>
          <a:prstGeom prst="rect">
            <a:avLst/>
          </a:prstGeom>
        </p:spPr>
      </p:pic>
    </p:spTree>
    <p:extLst>
      <p:ext uri="{BB962C8B-B14F-4D97-AF65-F5344CB8AC3E}">
        <p14:creationId xmlns:p14="http://schemas.microsoft.com/office/powerpoint/2010/main" val="19867256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lc="http://schemas.openxmlformats.org/drawingml/2006/lockedCanvas" xmlns:a16="http://schemas.microsoft.com/office/drawing/2014/main" xmlns="" xmlns:xdr="http://schemas.openxmlformats.org/drawingml/2006/spreadsheetDrawing" id="{00000000-0008-0000-0000-000003000000}"/>
              </a:ext>
            </a:extLst>
          </p:cNvPr>
          <p:cNvPicPr>
            <a:picLocks noChangeAspect="1"/>
          </p:cNvPicPr>
          <p:nvPr/>
        </p:nvPicPr>
        <p:blipFill rotWithShape="1">
          <a:blip r:embed="rId2"/>
          <a:srcRect l="78650" t="4742" r="3947" b="61671"/>
          <a:stretch/>
        </p:blipFill>
        <p:spPr>
          <a:xfrm>
            <a:off x="7164288" y="260648"/>
            <a:ext cx="1204002" cy="1132653"/>
          </a:xfrm>
          <a:prstGeom prst="rect">
            <a:avLst/>
          </a:prstGeom>
        </p:spPr>
      </p:pic>
      <p:graphicFrame>
        <p:nvGraphicFramePr>
          <p:cNvPr id="6" name="Tabla 5"/>
          <p:cNvGraphicFramePr>
            <a:graphicFrameLocks noGrp="1"/>
          </p:cNvGraphicFramePr>
          <p:nvPr>
            <p:extLst/>
          </p:nvPr>
        </p:nvGraphicFramePr>
        <p:xfrm>
          <a:off x="539556" y="476682"/>
          <a:ext cx="6541699" cy="5649485"/>
        </p:xfrm>
        <a:graphic>
          <a:graphicData uri="http://schemas.openxmlformats.org/drawingml/2006/table">
            <a:tbl>
              <a:tblPr/>
              <a:tblGrid>
                <a:gridCol w="606649"/>
                <a:gridCol w="606649"/>
                <a:gridCol w="606649"/>
                <a:gridCol w="606649"/>
                <a:gridCol w="606649"/>
                <a:gridCol w="606649"/>
                <a:gridCol w="889752"/>
                <a:gridCol w="606649"/>
                <a:gridCol w="606649"/>
                <a:gridCol w="798755"/>
              </a:tblGrid>
              <a:tr h="145231">
                <a:tc gridSpan="3">
                  <a:txBody>
                    <a:bodyPr/>
                    <a:lstStyle/>
                    <a:p>
                      <a:pPr algn="ctr" fontAlgn="b"/>
                      <a:r>
                        <a:rPr lang="es-MX" sz="600" b="1" i="0" u="none" strike="noStrike">
                          <a:solidFill>
                            <a:srgbClr val="000000"/>
                          </a:solidFill>
                          <a:effectLst/>
                          <a:latin typeface="Arial" panose="020B0604020202020204" pitchFamily="34" charset="0"/>
                        </a:rPr>
                        <a:t>PLANEACIÓN POR QUINCENA</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52492">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r>
              <a:tr h="159755">
                <a:tc gridSpan="2">
                  <a:txBody>
                    <a:bodyPr/>
                    <a:lstStyle/>
                    <a:p>
                      <a:pPr algn="ctr" fontAlgn="b"/>
                      <a:r>
                        <a:rPr lang="es-MX" sz="500" b="1" i="0" u="none" strike="noStrike">
                          <a:solidFill>
                            <a:srgbClr val="000000"/>
                          </a:solidFill>
                          <a:effectLst/>
                          <a:latin typeface="Arial" panose="020B0604020202020204" pitchFamily="34" charset="0"/>
                        </a:rPr>
                        <a:t>Unidad/Tema</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gridSpan="6">
                  <a:txBody>
                    <a:bodyPr/>
                    <a:lstStyle/>
                    <a:p>
                      <a:pPr algn="ctr" fontAlgn="b"/>
                      <a:r>
                        <a:rPr lang="es-MX" sz="500" b="1" i="0" u="none" strike="noStrike">
                          <a:solidFill>
                            <a:srgbClr val="000000"/>
                          </a:solidFill>
                          <a:effectLst/>
                          <a:latin typeface="Arial" panose="020B0604020202020204" pitchFamily="34" charset="0"/>
                        </a:rPr>
                        <a:t>ACTIVIDADES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b"/>
                      <a:r>
                        <a:rPr lang="es-MX" sz="500" b="1" i="0" u="none" strike="noStrike">
                          <a:solidFill>
                            <a:srgbClr val="000000"/>
                          </a:solidFill>
                          <a:effectLst/>
                          <a:latin typeface="Arial" panose="020B0604020202020204" pitchFamily="34" charset="0"/>
                        </a:rPr>
                        <a:t>Número</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FBFBF"/>
                    </a:solidFill>
                  </a:tcPr>
                </a:tc>
                <a:tc>
                  <a:txBody>
                    <a:bodyPr/>
                    <a:lstStyle/>
                    <a:p>
                      <a:pPr algn="ctr" fontAlgn="b"/>
                      <a:r>
                        <a:rPr lang="es-MX" sz="500" b="1" i="0" u="none" strike="noStrike">
                          <a:solidFill>
                            <a:srgbClr val="000000"/>
                          </a:solidFill>
                          <a:effectLst/>
                          <a:latin typeface="Arial" panose="020B0604020202020204" pitchFamily="34" charset="0"/>
                        </a:rPr>
                        <a:t>I</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52492">
                <a:tc gridSpan="2">
                  <a:txBody>
                    <a:bodyPr/>
                    <a:lstStyle/>
                    <a:p>
                      <a:pPr algn="ctr" fontAlgn="b"/>
                      <a:r>
                        <a:rPr lang="es-MX" sz="5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gridSpan="4">
                  <a:txBody>
                    <a:bodyPr/>
                    <a:lstStyle/>
                    <a:p>
                      <a:pPr algn="ctr" fontAlgn="b"/>
                      <a:r>
                        <a:rPr lang="es-MX" sz="500" b="0" i="0" u="none" strike="noStrike">
                          <a:solidFill>
                            <a:srgbClr val="000000"/>
                          </a:solidFill>
                          <a:effectLst/>
                          <a:latin typeface="Arial" panose="020B0604020202020204" pitchFamily="34" charset="0"/>
                        </a:rPr>
                        <a:t>Contenidos temáticos interdisciplinarios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2">
                  <a:txBody>
                    <a:bodyPr/>
                    <a:lstStyle/>
                    <a:p>
                      <a:pPr algn="ctr" fontAlgn="ctr"/>
                      <a:r>
                        <a:rPr lang="es-MX" sz="500" b="0" i="0" u="none" strike="noStrike">
                          <a:solidFill>
                            <a:srgbClr val="000000"/>
                          </a:solidFill>
                          <a:effectLst/>
                          <a:latin typeface="Arial" panose="020B0604020202020204" pitchFamily="34" charset="0"/>
                        </a:rPr>
                        <a:t>Evidencias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gridSpan="2">
                  <a:txBody>
                    <a:bodyPr/>
                    <a:lstStyle/>
                    <a:p>
                      <a:pPr algn="ctr" fontAlgn="ctr"/>
                      <a:r>
                        <a:rPr lang="es-MX" sz="500" b="0" i="0" u="none" strike="noStrike">
                          <a:solidFill>
                            <a:srgbClr val="000000"/>
                          </a:solidFill>
                          <a:effectLst/>
                          <a:latin typeface="Arial" panose="020B0604020202020204" pitchFamily="34" charset="0"/>
                        </a:rPr>
                        <a:t>Actividades de enseñanza-aprendizaje</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hMerge="1">
                  <a:txBody>
                    <a:bodyPr/>
                    <a:lstStyle/>
                    <a:p>
                      <a:endParaRPr lang="es-MX"/>
                    </a:p>
                  </a:txBody>
                  <a:tcPr/>
                </a:tc>
                <a:tc rowSpan="2">
                  <a:txBody>
                    <a:bodyPr/>
                    <a:lstStyle/>
                    <a:p>
                      <a:pPr algn="ctr" fontAlgn="ctr"/>
                      <a:r>
                        <a:rPr lang="es-MX" sz="500" b="0" i="0" u="none" strike="noStrike">
                          <a:solidFill>
                            <a:srgbClr val="000000"/>
                          </a:solidFill>
                          <a:effectLst/>
                          <a:latin typeface="Arial" panose="020B0604020202020204" pitchFamily="34" charset="0"/>
                        </a:rPr>
                        <a:t>Evaluaciones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52492">
                <a:tc gridSpan="2">
                  <a:txBody>
                    <a:bodyPr/>
                    <a:lstStyle/>
                    <a:p>
                      <a:pPr algn="ctr" fontAlgn="b"/>
                      <a:r>
                        <a:rPr lang="es-MX" sz="500" b="0" i="0" u="none" strike="noStrike">
                          <a:solidFill>
                            <a:srgbClr val="000000"/>
                          </a:solidFill>
                          <a:effectLst/>
                          <a:latin typeface="Arial" panose="020B0604020202020204" pitchFamily="34" charset="0"/>
                        </a:rPr>
                        <a:t>Objetivo (s)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gridSpan="4">
                  <a:txBody>
                    <a:bodyPr/>
                    <a:lstStyle/>
                    <a:p>
                      <a:pPr algn="ctr" fontAlgn="b"/>
                      <a:r>
                        <a:rPr lang="es-MX" sz="500" b="0" i="0" u="none" strike="noStrike">
                          <a:solidFill>
                            <a:srgbClr val="000000"/>
                          </a:solidFill>
                          <a:effectLst/>
                          <a:latin typeface="Arial" panose="020B0604020202020204" pitchFamily="34" charset="0"/>
                        </a:rPr>
                        <a:t>Descripción de actividad</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52492">
                <a:tc rowSpan="9" gridSpan="2">
                  <a:txBody>
                    <a:bodyPr/>
                    <a:lstStyle/>
                    <a:p>
                      <a:pPr algn="just" fontAlgn="t"/>
                      <a:r>
                        <a:rPr lang="es-MX" sz="500" b="0" i="0" u="none" strike="noStrike">
                          <a:solidFill>
                            <a:srgbClr val="000000"/>
                          </a:solidFill>
                          <a:effectLst/>
                          <a:latin typeface="Arial" panose="020B0604020202020204" pitchFamily="34" charset="0"/>
                        </a:rPr>
                        <a:t>El alumno desarrollará habilidades de razonamiento lógico al cuantificar fenómenos o eventos a través de modelos gráficos y aritméticos que involucren la resolución de operaciones con números enteros usando procedimientos diversos y aplicando las propiedades pertinentes.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9" h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Métodos de solución.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24">
                  <a:txBody>
                    <a:bodyPr/>
                    <a:lstStyle/>
                    <a:p>
                      <a:pPr algn="just" fontAlgn="t"/>
                      <a:r>
                        <a:rPr lang="es-MX" sz="500" b="0" i="0" u="none" strike="noStrike">
                          <a:solidFill>
                            <a:srgbClr val="000000"/>
                          </a:solidFill>
                          <a:effectLst/>
                          <a:latin typeface="Arial" panose="020B0604020202020204" pitchFamily="34" charset="0"/>
                        </a:rPr>
                        <a:t>Elaboración de una maqueta (plano institucional).       Se llevará a cabo la elaboración de gráficos para analizar propiedades de la división (propiedad distributiva) y analisis de operaciones fundamentales.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6" gridSpan="2">
                  <a:txBody>
                    <a:bodyPr/>
                    <a:lstStyle/>
                    <a:p>
                      <a:pPr algn="just" fontAlgn="t"/>
                      <a:r>
                        <a:rPr lang="es-MX" sz="500" b="0" i="0" u="none" strike="noStrike">
                          <a:solidFill>
                            <a:srgbClr val="000000"/>
                          </a:solidFill>
                          <a:effectLst/>
                          <a:latin typeface="Arial" panose="020B0604020202020204" pitchFamily="34" charset="0"/>
                        </a:rPr>
                        <a:t>Dinámica de integración grupal  Realización del plano por  parte de cada alumno   Analizar cada uno de ellos   Selección del plano representativo de las ideas iniciales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6" hMerge="1">
                  <a:txBody>
                    <a:bodyPr/>
                    <a:lstStyle/>
                    <a:p>
                      <a:endParaRPr lang="es-MX"/>
                    </a:p>
                  </a:txBody>
                  <a:tcPr/>
                </a:tc>
                <a:tc rowSpan="24">
                  <a:txBody>
                    <a:bodyPr/>
                    <a:lstStyle/>
                    <a:p>
                      <a:pPr algn="just" fontAlgn="t"/>
                      <a:r>
                        <a:rPr lang="es-MX" sz="500" b="0" i="0" u="none" strike="noStrike">
                          <a:solidFill>
                            <a:srgbClr val="000000"/>
                          </a:solidFill>
                          <a:effectLst/>
                          <a:latin typeface="Arial" panose="020B0604020202020204" pitchFamily="34" charset="0"/>
                        </a:rPr>
                        <a:t>Trabajo de los alumnos en lo individual tanto en la asignatura de dibujo como en matemáticas.    Dinámica de los equipos.    Comunicación entre los equipos.    Valores aptitudinales entre los alumnos.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r>
              <a:tr h="580924">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Para determinar el conjunto solución de un sistema de dos ecuaciones lineales en dos variables, se revisarán los métodos de eliminación por: suma o resta, igualación y sustitución. El método gráfico y por determinantes.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5231">
                <a:tc gridSpan="2" vMerge="1">
                  <a:txBody>
                    <a:bodyPr/>
                    <a:lstStyle/>
                    <a:p>
                      <a:endParaRPr lang="es-MX"/>
                    </a:p>
                  </a:txBody>
                  <a:tcPr/>
                </a:tc>
                <a:tc hMerge="1" vMerge="1">
                  <a:txBody>
                    <a:bodyPr/>
                    <a:lstStyle/>
                    <a:p>
                      <a:endParaRPr lang="es-MX"/>
                    </a:p>
                  </a:txBody>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7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5231">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Contenidos conceptuales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5231">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La ilustración y las convenciones gráficas como: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5231">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esquemas, mapas, diagramas entre otros.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5231">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rowSpan="18" gridSpan="2">
                  <a:txBody>
                    <a:bodyPr/>
                    <a:lstStyle/>
                    <a:p>
                      <a:pPr algn="just" fontAlgn="t"/>
                      <a:r>
                        <a:rPr lang="es-MX" sz="500" b="0" i="0" u="none" strike="noStrike">
                          <a:solidFill>
                            <a:srgbClr val="000000"/>
                          </a:solidFill>
                          <a:effectLst/>
                          <a:latin typeface="Arial" panose="020B0604020202020204" pitchFamily="34" charset="0"/>
                        </a:rPr>
                        <a:t>Se definirá con el grupo las características y propiedades de los números reales. Localizará números naturales en la recta numérica. Planteará y resolverá problemas significativos de su entorno en los que aplique las propiedades de los números naturales y enteros.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18" hMerge="1">
                  <a:txBody>
                    <a:bodyPr/>
                    <a:lstStyle/>
                    <a:p>
                      <a:endParaRPr lang="es-MX"/>
                    </a:p>
                  </a:txBody>
                  <a:tcPr/>
                </a:tc>
                <a:tc vMerge="1">
                  <a:txBody>
                    <a:bodyPr/>
                    <a:lstStyle/>
                    <a:p>
                      <a:endParaRPr lang="es-MX"/>
                    </a:p>
                  </a:txBody>
                  <a:tcPr/>
                </a:tc>
              </a:tr>
              <a:tr h="145231">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Analisis del problema</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09133">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Definir e identificar los recursos necesarios para la solucion del problema mediante un algortimo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5231">
                <a:tc rowSpan="10" gridSpan="2">
                  <a:txBody>
                    <a:bodyPr/>
                    <a:lstStyle/>
                    <a:p>
                      <a:pPr algn="l" fontAlgn="ctr"/>
                      <a:r>
                        <a:rPr lang="es-MX" sz="500" b="0" i="0" u="none" strike="noStrike">
                          <a:solidFill>
                            <a:srgbClr val="FF0000"/>
                          </a:solidFill>
                          <a:effectLst/>
                          <a:latin typeface="Arial" panose="020B0604020202020204" pitchFamily="34" charset="0"/>
                        </a:rPr>
                        <a:t> </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10" h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Métodos de solución.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580924">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Para determinar el conjunto solución de un sistema de dos ecuaciones lineales en dos variables, se revisarán los métodos de eliminación por: suma o resta, igualación y sustitución. El método gráfico y por determinantes.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5231">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5231">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Contenidos procedimentales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5231">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Desarrollo de etapas de proceso creativo: documenta-</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5231">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ción, bocetaje, propuesta y realización.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5231">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5231">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Analisis del problema</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09133">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Definir e identificar los recursos necesarios para la solucion del problema mediante un algortimo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5231">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5231">
                <a:tc rowSpan="8" gridSpan="2">
                  <a:txBody>
                    <a:bodyPr/>
                    <a:lstStyle/>
                    <a:p>
                      <a:pPr algn="ctr" fontAlgn="t"/>
                      <a:r>
                        <a:rPr lang="es-MX" sz="500" b="0" i="0" u="none" strike="noStrike">
                          <a:solidFill>
                            <a:srgbClr val="FF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8" h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5231">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5231">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5231">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5231">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45231">
                <a:tc gridSpan="2" vMerge="1">
                  <a:txBody>
                    <a:bodyPr/>
                    <a:lstStyle/>
                    <a:p>
                      <a:endParaRPr lang="es-MX"/>
                    </a:p>
                  </a:txBody>
                  <a:tcPr/>
                </a:tc>
                <a:tc hMerge="1" vMerge="1">
                  <a:txBody>
                    <a:bodyPr/>
                    <a:lstStyle/>
                    <a:p>
                      <a:endParaRPr lang="es-MX"/>
                    </a:p>
                  </a:txBody>
                  <a:tcPr/>
                </a:tc>
                <a:tc>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MX" sz="500" b="0" i="0" u="none" strike="noStrike">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t"/>
                      <a:endParaRPr lang="es-MX" sz="500" b="0" i="0" u="none" strike="noStrike">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rowSpan="3">
                  <a:txBody>
                    <a:bodyPr/>
                    <a:lstStyle/>
                    <a:p>
                      <a:pPr algn="ctr" fontAlgn="b"/>
                      <a:r>
                        <a:rPr lang="es-MX" sz="5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3" gridSpan="2">
                  <a:txBody>
                    <a:bodyPr/>
                    <a:lstStyle/>
                    <a:p>
                      <a:pPr algn="ctr" fontAlgn="b"/>
                      <a:r>
                        <a:rPr lang="es-MX" sz="5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3" hMerge="1">
                  <a:txBody>
                    <a:bodyPr/>
                    <a:lstStyle/>
                    <a:p>
                      <a:endParaRPr lang="es-MX"/>
                    </a:p>
                  </a:txBody>
                  <a:tcPr/>
                </a:tc>
                <a:tc rowSpan="3">
                  <a:txBody>
                    <a:bodyPr/>
                    <a:lstStyle/>
                    <a:p>
                      <a:pPr algn="ctr" fontAlgn="b"/>
                      <a:r>
                        <a:rPr lang="es-MX" sz="5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r>
              <a:tr h="145231">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04566">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dirty="0">
                          <a:solidFill>
                            <a:srgbClr val="000000"/>
                          </a:solidFill>
                          <a:effectLst/>
                          <a:latin typeface="Arial" panose="020B0604020202020204" pitchFamily="34" charset="0"/>
                        </a:rPr>
                        <a:t> Del 15 de febrero al 29 de febrero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bl>
          </a:graphicData>
        </a:graphic>
      </p:graphicFrame>
    </p:spTree>
    <p:extLst>
      <p:ext uri="{BB962C8B-B14F-4D97-AF65-F5344CB8AC3E}">
        <p14:creationId xmlns:p14="http://schemas.microsoft.com/office/powerpoint/2010/main" val="9767767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nvPr>
        </p:nvGraphicFramePr>
        <p:xfrm>
          <a:off x="971598" y="332654"/>
          <a:ext cx="6336706" cy="5812213"/>
        </p:xfrm>
        <a:graphic>
          <a:graphicData uri="http://schemas.openxmlformats.org/drawingml/2006/table">
            <a:tbl>
              <a:tblPr/>
              <a:tblGrid>
                <a:gridCol w="587639"/>
                <a:gridCol w="587639"/>
                <a:gridCol w="587639"/>
                <a:gridCol w="587639"/>
                <a:gridCol w="587639"/>
                <a:gridCol w="587639"/>
                <a:gridCol w="861870"/>
                <a:gridCol w="587639"/>
                <a:gridCol w="587639"/>
                <a:gridCol w="773724"/>
              </a:tblGrid>
              <a:tr h="125344">
                <a:tc>
                  <a:txBody>
                    <a:bodyPr/>
                    <a:lstStyle/>
                    <a:p>
                      <a:pPr algn="l" fontAlgn="b"/>
                      <a:endParaRPr lang="es-MX" sz="5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25344">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25344">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25344">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25344">
                <a:tc gridSpan="3">
                  <a:txBody>
                    <a:bodyPr/>
                    <a:lstStyle/>
                    <a:p>
                      <a:pPr algn="ctr" fontAlgn="b"/>
                      <a:r>
                        <a:rPr lang="es-MX" sz="500" b="1" i="0" u="none" strike="noStrike">
                          <a:solidFill>
                            <a:srgbClr val="000000"/>
                          </a:solidFill>
                          <a:effectLst/>
                          <a:latin typeface="Arial" panose="020B0604020202020204" pitchFamily="34" charset="0"/>
                        </a:rPr>
                        <a:t>PLANEACIÓN POR QUINCENA</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31611">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500" b="0" i="0" u="none" strike="noStrike">
                        <a:solidFill>
                          <a:srgbClr val="000000"/>
                        </a:solidFill>
                        <a:effectLst/>
                        <a:latin typeface="Arial" panose="020B060402020202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r>
              <a:tr h="137878">
                <a:tc gridSpan="2">
                  <a:txBody>
                    <a:bodyPr/>
                    <a:lstStyle/>
                    <a:p>
                      <a:pPr algn="ctr" fontAlgn="b"/>
                      <a:r>
                        <a:rPr lang="es-MX" sz="500" b="1" i="0" u="none" strike="noStrike">
                          <a:solidFill>
                            <a:srgbClr val="000000"/>
                          </a:solidFill>
                          <a:effectLst/>
                          <a:latin typeface="Arial" panose="020B0604020202020204" pitchFamily="34" charset="0"/>
                        </a:rPr>
                        <a:t>Unidad/Tema</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gridSpan="6">
                  <a:txBody>
                    <a:bodyPr/>
                    <a:lstStyle/>
                    <a:p>
                      <a:pPr algn="ctr" fontAlgn="b"/>
                      <a:r>
                        <a:rPr lang="es-MX" sz="500" b="1" i="0" u="none" strike="noStrike">
                          <a:solidFill>
                            <a:srgbClr val="000000"/>
                          </a:solidFill>
                          <a:effectLst/>
                          <a:latin typeface="Arial" panose="020B0604020202020204" pitchFamily="34" charset="0"/>
                        </a:rPr>
                        <a:t>ACTIVIDADES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b"/>
                      <a:r>
                        <a:rPr lang="es-MX" sz="500" b="1" i="0" u="none" strike="noStrike">
                          <a:solidFill>
                            <a:srgbClr val="000000"/>
                          </a:solidFill>
                          <a:effectLst/>
                          <a:latin typeface="Arial" panose="020B0604020202020204" pitchFamily="34" charset="0"/>
                        </a:rPr>
                        <a:t>Número</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FBFBF"/>
                    </a:solidFill>
                  </a:tcPr>
                </a:tc>
                <a:tc>
                  <a:txBody>
                    <a:bodyPr/>
                    <a:lstStyle/>
                    <a:p>
                      <a:pPr algn="ctr" fontAlgn="b"/>
                      <a:r>
                        <a:rPr lang="es-MX" sz="500" b="1" i="0" u="none" strike="noStrike">
                          <a:solidFill>
                            <a:srgbClr val="000000"/>
                          </a:solidFill>
                          <a:effectLst/>
                          <a:latin typeface="Arial" panose="020B0604020202020204" pitchFamily="34" charset="0"/>
                        </a:rPr>
                        <a:t>I</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31611">
                <a:tc gridSpan="2">
                  <a:txBody>
                    <a:bodyPr/>
                    <a:lstStyle/>
                    <a:p>
                      <a:pPr algn="ctr" fontAlgn="b"/>
                      <a:r>
                        <a:rPr lang="es-MX" sz="5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gridSpan="4">
                  <a:txBody>
                    <a:bodyPr/>
                    <a:lstStyle/>
                    <a:p>
                      <a:pPr algn="ctr" fontAlgn="b"/>
                      <a:r>
                        <a:rPr lang="es-MX" sz="500" b="0" i="0" u="none" strike="noStrike">
                          <a:solidFill>
                            <a:srgbClr val="000000"/>
                          </a:solidFill>
                          <a:effectLst/>
                          <a:latin typeface="Arial" panose="020B0604020202020204" pitchFamily="34" charset="0"/>
                        </a:rPr>
                        <a:t>Contenidos temáticos interdisciplinarios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2">
                  <a:txBody>
                    <a:bodyPr/>
                    <a:lstStyle/>
                    <a:p>
                      <a:pPr algn="ctr" fontAlgn="ctr"/>
                      <a:r>
                        <a:rPr lang="es-MX" sz="500" b="0" i="0" u="none" strike="noStrike">
                          <a:solidFill>
                            <a:srgbClr val="000000"/>
                          </a:solidFill>
                          <a:effectLst/>
                          <a:latin typeface="Arial" panose="020B0604020202020204" pitchFamily="34" charset="0"/>
                        </a:rPr>
                        <a:t>Evidencias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gridSpan="2">
                  <a:txBody>
                    <a:bodyPr/>
                    <a:lstStyle/>
                    <a:p>
                      <a:pPr algn="ctr" fontAlgn="ctr"/>
                      <a:r>
                        <a:rPr lang="es-MX" sz="500" b="0" i="0" u="none" strike="noStrike">
                          <a:solidFill>
                            <a:srgbClr val="000000"/>
                          </a:solidFill>
                          <a:effectLst/>
                          <a:latin typeface="Arial" panose="020B0604020202020204" pitchFamily="34" charset="0"/>
                        </a:rPr>
                        <a:t>Actividades de enseñanza-aprendizaje</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hMerge="1">
                  <a:txBody>
                    <a:bodyPr/>
                    <a:lstStyle/>
                    <a:p>
                      <a:endParaRPr lang="es-MX"/>
                    </a:p>
                  </a:txBody>
                  <a:tcPr/>
                </a:tc>
                <a:tc rowSpan="2">
                  <a:txBody>
                    <a:bodyPr/>
                    <a:lstStyle/>
                    <a:p>
                      <a:pPr algn="ctr" fontAlgn="ctr"/>
                      <a:r>
                        <a:rPr lang="es-MX" sz="500" b="0" i="0" u="none" strike="noStrike">
                          <a:solidFill>
                            <a:srgbClr val="000000"/>
                          </a:solidFill>
                          <a:effectLst/>
                          <a:latin typeface="Arial" panose="020B0604020202020204" pitchFamily="34" charset="0"/>
                        </a:rPr>
                        <a:t>Evaluaciones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31611">
                <a:tc gridSpan="2">
                  <a:txBody>
                    <a:bodyPr/>
                    <a:lstStyle/>
                    <a:p>
                      <a:pPr algn="ctr" fontAlgn="b"/>
                      <a:r>
                        <a:rPr lang="es-MX" sz="500" b="0" i="0" u="none" strike="noStrike">
                          <a:solidFill>
                            <a:srgbClr val="000000"/>
                          </a:solidFill>
                          <a:effectLst/>
                          <a:latin typeface="Arial" panose="020B0604020202020204" pitchFamily="34" charset="0"/>
                        </a:rPr>
                        <a:t>Objetivo (s)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gridSpan="4">
                  <a:txBody>
                    <a:bodyPr/>
                    <a:lstStyle/>
                    <a:p>
                      <a:pPr algn="ctr" fontAlgn="b"/>
                      <a:r>
                        <a:rPr lang="es-MX" sz="500" b="0" i="0" u="none" strike="noStrike">
                          <a:solidFill>
                            <a:srgbClr val="000000"/>
                          </a:solidFill>
                          <a:effectLst/>
                          <a:latin typeface="Arial" panose="020B0604020202020204" pitchFamily="34" charset="0"/>
                        </a:rPr>
                        <a:t>Descripción de actividad</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00551">
                <a:tc rowSpan="10" gridSpan="2">
                  <a:txBody>
                    <a:bodyPr/>
                    <a:lstStyle/>
                    <a:p>
                      <a:pPr algn="just" fontAlgn="t"/>
                      <a:r>
                        <a:rPr lang="es-MX" sz="500" b="0" i="0" u="none" strike="noStrike">
                          <a:solidFill>
                            <a:srgbClr val="000000"/>
                          </a:solidFill>
                          <a:effectLst/>
                          <a:latin typeface="Arial" panose="020B0604020202020204" pitchFamily="34" charset="0"/>
                        </a:rPr>
                        <a:t>El alumno desarrollará habilidades de razonamiento lógico al cuantificar fenómenos o eventos a través de modelos gráficos y aritméticos que involucren la resolución de operaciones con números enteros usando procedimientos diversos y aplicando las propiedades pertinentes.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10" h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Sistemas de dos ecuaciones lineales con dos variables.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24">
                  <a:txBody>
                    <a:bodyPr/>
                    <a:lstStyle/>
                    <a:p>
                      <a:pPr algn="just" fontAlgn="t"/>
                      <a:r>
                        <a:rPr lang="es-MX" sz="500" b="0" i="0" u="none" strike="noStrike" dirty="0">
                          <a:solidFill>
                            <a:srgbClr val="000000"/>
                          </a:solidFill>
                          <a:effectLst/>
                          <a:latin typeface="Arial" panose="020B0604020202020204" pitchFamily="34" charset="0"/>
                        </a:rPr>
                        <a:t>Elaboración de una maqueta (plano institucional).       Se llevará a cabo la elaboración de gráficos para analizar propiedades de la división (propiedad distributiva) y </a:t>
                      </a:r>
                      <a:r>
                        <a:rPr lang="es-MX" sz="500" b="0" i="0" u="none" strike="noStrike" dirty="0" err="1">
                          <a:solidFill>
                            <a:srgbClr val="000000"/>
                          </a:solidFill>
                          <a:effectLst/>
                          <a:latin typeface="Arial" panose="020B0604020202020204" pitchFamily="34" charset="0"/>
                        </a:rPr>
                        <a:t>analisis</a:t>
                      </a:r>
                      <a:r>
                        <a:rPr lang="es-MX" sz="500" b="0" i="0" u="none" strike="noStrike" dirty="0">
                          <a:solidFill>
                            <a:srgbClr val="000000"/>
                          </a:solidFill>
                          <a:effectLst/>
                          <a:latin typeface="Arial" panose="020B0604020202020204" pitchFamily="34" charset="0"/>
                        </a:rPr>
                        <a:t> de operaciones fundamentales.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6" gridSpan="2">
                  <a:txBody>
                    <a:bodyPr/>
                    <a:lstStyle/>
                    <a:p>
                      <a:pPr algn="just" fontAlgn="t"/>
                      <a:r>
                        <a:rPr lang="es-MX" sz="500" b="0" i="0" u="none" strike="noStrike">
                          <a:solidFill>
                            <a:srgbClr val="000000"/>
                          </a:solidFill>
                          <a:effectLst/>
                          <a:latin typeface="Arial" panose="020B0604020202020204" pitchFamily="34" charset="0"/>
                        </a:rPr>
                        <a:t>Dinámica de integración grupal  Realización del plano por  parte de cada alumno   Analizar cada uno de ellos   Selección del plano representativo de las ideas iniciales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6" hMerge="1">
                  <a:txBody>
                    <a:bodyPr/>
                    <a:lstStyle/>
                    <a:p>
                      <a:endParaRPr lang="es-MX"/>
                    </a:p>
                  </a:txBody>
                  <a:tcPr/>
                </a:tc>
                <a:tc rowSpan="24">
                  <a:txBody>
                    <a:bodyPr/>
                    <a:lstStyle/>
                    <a:p>
                      <a:pPr algn="just" fontAlgn="t"/>
                      <a:r>
                        <a:rPr lang="es-MX" sz="500" b="0" i="0" u="none" strike="noStrike">
                          <a:solidFill>
                            <a:srgbClr val="000000"/>
                          </a:solidFill>
                          <a:effectLst/>
                          <a:latin typeface="Arial" panose="020B0604020202020204" pitchFamily="34" charset="0"/>
                        </a:rPr>
                        <a:t>Trabajo de los alumnos en lo individual tanto en la asignatura de dibujo como en matemáticas.    Dinámica de los equipos.    Comunicación entre los equipos.    Valores aptitudinales entre los alumnos.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r>
              <a:tr h="200551">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Se abordarán los conceptos de sistemas de ecuaciones consistentes  e inconsistentes.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25344">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25344">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Contenidos actitudinales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25344">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Valoración o apreciación de la organización de un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25344">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dibujo.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25344">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Métodos de solución.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rowSpan="18" gridSpan="2">
                  <a:txBody>
                    <a:bodyPr/>
                    <a:lstStyle/>
                    <a:p>
                      <a:pPr algn="just" fontAlgn="t"/>
                      <a:r>
                        <a:rPr lang="es-MX" sz="500" b="0" i="0" u="none" strike="noStrike">
                          <a:solidFill>
                            <a:srgbClr val="000000"/>
                          </a:solidFill>
                          <a:effectLst/>
                          <a:latin typeface="Arial" panose="020B0604020202020204" pitchFamily="34" charset="0"/>
                        </a:rPr>
                        <a:t>Se definirá con el grupo las características y propiedades de los números reales. Localizará números naturales en la recta numérica. Planteará y resolverá problemas significativos de su entorno en los que aplique las propiedades de los números naturales y enteros.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18" hMerge="1">
                  <a:txBody>
                    <a:bodyPr/>
                    <a:lstStyle/>
                    <a:p>
                      <a:endParaRPr lang="es-MX"/>
                    </a:p>
                  </a:txBody>
                  <a:tcPr/>
                </a:tc>
                <a:tc vMerge="1">
                  <a:txBody>
                    <a:bodyPr/>
                    <a:lstStyle/>
                    <a:p>
                      <a:endParaRPr lang="es-MX"/>
                    </a:p>
                  </a:txBody>
                  <a:tcPr/>
                </a:tc>
              </a:tr>
              <a:tr h="501377">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Para determinar el conjunto solución de un sistema de dos ecuaciones lineales en dos variables, se revisarán los métodos de eliminación por: suma o resta, igualación y sustitución. El método gráfico y por determinantes.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25344">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88016">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Planteamiento del problema</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94107">
                <a:tc rowSpan="9" gridSpan="2">
                  <a:txBody>
                    <a:bodyPr/>
                    <a:lstStyle/>
                    <a:p>
                      <a:pPr algn="l" fontAlgn="ctr"/>
                      <a:r>
                        <a:rPr lang="es-MX" sz="500" b="0" i="0" u="none" strike="noStrike">
                          <a:solidFill>
                            <a:srgbClr val="FF0000"/>
                          </a:solidFill>
                          <a:effectLst/>
                          <a:latin typeface="Arial" panose="020B0604020202020204" pitchFamily="34" charset="0"/>
                        </a:rPr>
                        <a:t> </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9" h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Acotamiento del problema para su solucion mediante algoritmo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25344">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Contenidos actitudinales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25344">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Desarrollo de hábitos de observación, sentido del</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25344">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orden y limpieza.</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25344">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25344">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Planteamiento del problema</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94107">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Alcances  del problema para su solucion mediante algoritmo, identificar los datos requeridos.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25344">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Métodos de solución.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501377">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Para determinar el conjunto solución de un sistema de dos ecuaciones lineales en dos variables, se revisarán los métodos de eliminación por: suma o resta, igualación y sustitución. El método gráfico y por determinantes.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25344">
                <a:tc rowSpan="8" gridSpan="2">
                  <a:txBody>
                    <a:bodyPr/>
                    <a:lstStyle/>
                    <a:p>
                      <a:pPr algn="ctr" fontAlgn="t"/>
                      <a:r>
                        <a:rPr lang="es-MX" sz="500" b="0" i="0" u="none" strike="noStrike">
                          <a:solidFill>
                            <a:srgbClr val="FF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8" h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25344">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25344">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Contenidos conceptuales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25344">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El dibujo como medio, para crear, pensar y explicar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25344">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a:solidFill>
                            <a:srgbClr val="000000"/>
                          </a:solidFill>
                          <a:effectLst/>
                          <a:latin typeface="Arial" panose="020B0604020202020204" pitchFamily="34" charset="0"/>
                        </a:rPr>
                        <a:t>temas científicos, culturales y sociales.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25344">
                <a:tc gridSpan="2" vMerge="1">
                  <a:txBody>
                    <a:bodyPr/>
                    <a:lstStyle/>
                    <a:p>
                      <a:endParaRPr lang="es-MX"/>
                    </a:p>
                  </a:txBody>
                  <a:tcPr/>
                </a:tc>
                <a:tc hMerge="1" vMerge="1">
                  <a:txBody>
                    <a:bodyPr/>
                    <a:lstStyle/>
                    <a:p>
                      <a:endParaRPr lang="es-MX"/>
                    </a:p>
                  </a:txBody>
                  <a:tcPr/>
                </a:tc>
                <a:tc>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MX" sz="500" b="0" i="0" u="none" strike="noStrike">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t"/>
                      <a:endParaRPr lang="es-MX" sz="500" b="0" i="0" u="none" strike="noStrike">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t"/>
                      <a:r>
                        <a:rPr lang="es-MX" sz="500" b="0" i="0" u="none" strike="noStrike">
                          <a:solidFill>
                            <a:srgbClr val="000000"/>
                          </a:solidFill>
                          <a:effectLst/>
                          <a:latin typeface="Arial" panose="020B0604020202020204" pitchFamily="34" charset="0"/>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rowSpan="3">
                  <a:txBody>
                    <a:bodyPr/>
                    <a:lstStyle/>
                    <a:p>
                      <a:pPr algn="ctr" fontAlgn="b"/>
                      <a:r>
                        <a:rPr lang="es-MX" sz="5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3" gridSpan="2">
                  <a:txBody>
                    <a:bodyPr/>
                    <a:lstStyle/>
                    <a:p>
                      <a:pPr algn="ctr" fontAlgn="b"/>
                      <a:r>
                        <a:rPr lang="es-MX" sz="5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3" hMerge="1">
                  <a:txBody>
                    <a:bodyPr/>
                    <a:lstStyle/>
                    <a:p>
                      <a:endParaRPr lang="es-MX"/>
                    </a:p>
                  </a:txBody>
                  <a:tcPr/>
                </a:tc>
                <a:tc rowSpan="3">
                  <a:txBody>
                    <a:bodyPr/>
                    <a:lstStyle/>
                    <a:p>
                      <a:pPr algn="ctr" fontAlgn="b"/>
                      <a:r>
                        <a:rPr lang="es-MX" sz="500" b="0" i="0" u="none" strike="noStrike">
                          <a:solidFill>
                            <a:srgbClr val="000000"/>
                          </a:solidFill>
                          <a:effectLst/>
                          <a:latin typeface="Arial" panose="020B0604020202020204" pitchFamily="34" charset="0"/>
                        </a:rPr>
                        <a:t>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r>
              <a:tr h="125344">
                <a:tc gridSpan="2" vMerge="1">
                  <a:txBody>
                    <a:bodyPr/>
                    <a:lstStyle/>
                    <a:p>
                      <a:endParaRPr lang="es-MX"/>
                    </a:p>
                  </a:txBody>
                  <a:tcPr/>
                </a:tc>
                <a:tc hMerge="1" vMerge="1">
                  <a:txBody>
                    <a:bodyPr/>
                    <a:lstStyle/>
                    <a:p>
                      <a:endParaRPr lang="es-MX"/>
                    </a:p>
                  </a:txBody>
                  <a:tcPr/>
                </a:tc>
                <a:tc gridSpan="4">
                  <a:txBody>
                    <a:bodyPr/>
                    <a:lstStyle/>
                    <a:p>
                      <a:pPr algn="l" fontAlgn="t"/>
                      <a:r>
                        <a:rPr lang="es-MX" sz="500" b="1" i="0" u="none" strike="noStrike">
                          <a:solidFill>
                            <a:srgbClr val="000000"/>
                          </a:solidFill>
                          <a:effectLst/>
                          <a:latin typeface="Arial" panose="020B0604020202020204" pitchFamily="34" charset="0"/>
                        </a:rPr>
                        <a:t>Planteamiento del problema</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91160">
                <a:tc gridSpan="2" vMerge="1">
                  <a:txBody>
                    <a:bodyPr/>
                    <a:lstStyle/>
                    <a:p>
                      <a:endParaRPr lang="es-MX"/>
                    </a:p>
                  </a:txBody>
                  <a:tcPr/>
                </a:tc>
                <a:tc hMerge="1" vMerge="1">
                  <a:txBody>
                    <a:bodyPr/>
                    <a:lstStyle/>
                    <a:p>
                      <a:endParaRPr lang="es-MX"/>
                    </a:p>
                  </a:txBody>
                  <a:tcPr/>
                </a:tc>
                <a:tc gridSpan="4">
                  <a:txBody>
                    <a:bodyPr/>
                    <a:lstStyle/>
                    <a:p>
                      <a:pPr algn="l" fontAlgn="t"/>
                      <a:r>
                        <a:rPr lang="es-MX" sz="500" b="0" i="0" u="none" strike="noStrike" dirty="0">
                          <a:solidFill>
                            <a:srgbClr val="000000"/>
                          </a:solidFill>
                          <a:effectLst/>
                          <a:latin typeface="Arial" panose="020B0604020202020204" pitchFamily="34" charset="0"/>
                        </a:rPr>
                        <a:t>Alcances  del problema para su </a:t>
                      </a:r>
                      <a:r>
                        <a:rPr lang="es-MX" sz="500" b="0" i="0" u="none" strike="noStrike" dirty="0" err="1">
                          <a:solidFill>
                            <a:srgbClr val="000000"/>
                          </a:solidFill>
                          <a:effectLst/>
                          <a:latin typeface="Arial" panose="020B0604020202020204" pitchFamily="34" charset="0"/>
                        </a:rPr>
                        <a:t>solucion</a:t>
                      </a:r>
                      <a:r>
                        <a:rPr lang="es-MX" sz="500" b="0" i="0" u="none" strike="noStrike" dirty="0">
                          <a:solidFill>
                            <a:srgbClr val="000000"/>
                          </a:solidFill>
                          <a:effectLst/>
                          <a:latin typeface="Arial" panose="020B0604020202020204" pitchFamily="34" charset="0"/>
                        </a:rPr>
                        <a:t> mediante algoritmo, identificar los datos requeridos. Del 1 de febrero al 15 de febrero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bl>
          </a:graphicData>
        </a:graphic>
      </p:graphicFrame>
      <p:pic>
        <p:nvPicPr>
          <p:cNvPr id="7" name="Imagen 6">
            <a:extLst>
              <a:ext uri="{FF2B5EF4-FFF2-40B4-BE49-F238E27FC236}">
                <a16:creationId xmlns:lc="http://schemas.openxmlformats.org/drawingml/2006/lockedCanvas" xmlns:a16="http://schemas.microsoft.com/office/drawing/2014/main" xmlns="" xmlns:xdr="http://schemas.openxmlformats.org/drawingml/2006/spreadsheetDrawing" id="{00000000-0008-0000-0000-000003000000}"/>
              </a:ext>
            </a:extLst>
          </p:cNvPr>
          <p:cNvPicPr>
            <a:picLocks noChangeAspect="1"/>
          </p:cNvPicPr>
          <p:nvPr/>
        </p:nvPicPr>
        <p:blipFill rotWithShape="1">
          <a:blip r:embed="rId2"/>
          <a:srcRect l="78650" t="4742" r="3947" b="61671"/>
          <a:stretch/>
        </p:blipFill>
        <p:spPr>
          <a:xfrm>
            <a:off x="7452320" y="188640"/>
            <a:ext cx="1204002" cy="1132653"/>
          </a:xfrm>
          <a:prstGeom prst="rect">
            <a:avLst/>
          </a:prstGeom>
        </p:spPr>
      </p:pic>
    </p:spTree>
    <p:extLst>
      <p:ext uri="{BB962C8B-B14F-4D97-AF65-F5344CB8AC3E}">
        <p14:creationId xmlns:p14="http://schemas.microsoft.com/office/powerpoint/2010/main" val="31120491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nvPr>
        </p:nvGraphicFramePr>
        <p:xfrm>
          <a:off x="755578" y="692692"/>
          <a:ext cx="6982490" cy="5442241"/>
        </p:xfrm>
        <a:graphic>
          <a:graphicData uri="http://schemas.openxmlformats.org/drawingml/2006/table">
            <a:tbl>
              <a:tblPr/>
              <a:tblGrid>
                <a:gridCol w="647526"/>
                <a:gridCol w="647526"/>
                <a:gridCol w="647526"/>
                <a:gridCol w="647526"/>
                <a:gridCol w="647526"/>
                <a:gridCol w="647526"/>
                <a:gridCol w="949705"/>
                <a:gridCol w="647526"/>
                <a:gridCol w="647526"/>
                <a:gridCol w="852577"/>
              </a:tblGrid>
              <a:tr h="175843">
                <a:tc gridSpan="3">
                  <a:txBody>
                    <a:bodyPr/>
                    <a:lstStyle/>
                    <a:p>
                      <a:pPr algn="ctr" fontAlgn="b"/>
                      <a:r>
                        <a:rPr lang="es-MX" sz="800" b="1" i="0" u="none" strike="noStrike">
                          <a:solidFill>
                            <a:srgbClr val="000000"/>
                          </a:solidFill>
                          <a:effectLst/>
                          <a:latin typeface="Arial" panose="020B0604020202020204" pitchFamily="34" charset="0"/>
                        </a:rPr>
                        <a:t>PLANEACIÓN POR QUINCENA</a:t>
                      </a:r>
                    </a:p>
                  </a:txBody>
                  <a:tcPr marL="7340" marR="7340" marT="7340" marB="0" anchor="b">
                    <a:lnL>
                      <a:noFill/>
                    </a:lnL>
                    <a:lnR>
                      <a:noFill/>
                    </a:lnR>
                    <a:lnT>
                      <a:noFill/>
                    </a:lnT>
                    <a:lnB>
                      <a:noFill/>
                    </a:lnB>
                  </a:tcPr>
                </a:tc>
                <a:tc hMerge="1">
                  <a:txBody>
                    <a:bodyPr/>
                    <a:lstStyle/>
                    <a:p>
                      <a:endParaRPr lang="es-MX"/>
                    </a:p>
                  </a:txBody>
                  <a:tcPr/>
                </a:tc>
                <a:tc hMerge="1">
                  <a:txBody>
                    <a:bodyPr/>
                    <a:lstStyle/>
                    <a:p>
                      <a:endParaRPr lang="es-MX"/>
                    </a:p>
                  </a:txBody>
                  <a:tcPr/>
                </a:tc>
                <a:tc>
                  <a:txBody>
                    <a:bodyPr/>
                    <a:lstStyle/>
                    <a:p>
                      <a:pPr algn="l" fontAlgn="b"/>
                      <a:endParaRPr lang="es-MX" sz="700" b="0" i="0" u="none" strike="noStrike">
                        <a:solidFill>
                          <a:srgbClr val="000000"/>
                        </a:solidFill>
                        <a:effectLst/>
                        <a:latin typeface="Arial" panose="020B0604020202020204" pitchFamily="34" charset="0"/>
                      </a:endParaRPr>
                    </a:p>
                  </a:txBody>
                  <a:tcPr marL="7340" marR="7340" marT="734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7340" marR="7340" marT="734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7340" marR="7340" marT="734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7340" marR="7340" marT="734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7340" marR="7340" marT="734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7340" marR="7340" marT="7340" marB="0" anchor="b">
                    <a:lnL>
                      <a:noFill/>
                    </a:lnL>
                    <a:lnR>
                      <a:noFill/>
                    </a:lnR>
                    <a:lnT>
                      <a:noFill/>
                    </a:lnT>
                    <a:lnB>
                      <a:noFill/>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7340" marR="7340" marT="7340" marB="0" anchor="b">
                    <a:lnL>
                      <a:noFill/>
                    </a:lnL>
                    <a:lnR>
                      <a:noFill/>
                    </a:lnR>
                    <a:lnT>
                      <a:noFill/>
                    </a:lnT>
                    <a:lnB>
                      <a:noFill/>
                    </a:lnB>
                  </a:tcPr>
                </a:tc>
              </a:tr>
              <a:tr h="184635">
                <a:tc>
                  <a:txBody>
                    <a:bodyPr/>
                    <a:lstStyle/>
                    <a:p>
                      <a:pPr algn="l" fontAlgn="b"/>
                      <a:endParaRPr lang="es-MX" sz="700" b="0" i="0" u="none" strike="noStrike">
                        <a:solidFill>
                          <a:srgbClr val="000000"/>
                        </a:solidFill>
                        <a:effectLst/>
                        <a:latin typeface="Arial" panose="020B0604020202020204" pitchFamily="34" charset="0"/>
                      </a:endParaRPr>
                    </a:p>
                  </a:txBody>
                  <a:tcPr marL="7340" marR="7340" marT="734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7340" marR="7340" marT="734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7340" marR="7340" marT="734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7340" marR="7340" marT="734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7340" marR="7340" marT="734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7340" marR="7340" marT="734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7340" marR="7340" marT="734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7340" marR="7340" marT="734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7340" marR="7340" marT="734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700" b="0" i="0" u="none" strike="noStrike">
                        <a:solidFill>
                          <a:srgbClr val="000000"/>
                        </a:solidFill>
                        <a:effectLst/>
                        <a:latin typeface="Arial" panose="020B0604020202020204" pitchFamily="34" charset="0"/>
                      </a:endParaRPr>
                    </a:p>
                  </a:txBody>
                  <a:tcPr marL="7340" marR="7340" marT="7340" marB="0" anchor="b">
                    <a:lnL>
                      <a:noFill/>
                    </a:lnL>
                    <a:lnR>
                      <a:noFill/>
                    </a:lnR>
                    <a:lnT>
                      <a:noFill/>
                    </a:lnT>
                    <a:lnB w="25400" cap="flat" cmpd="dbl" algn="ctr">
                      <a:solidFill>
                        <a:srgbClr val="000000"/>
                      </a:solidFill>
                      <a:prstDash val="solid"/>
                      <a:round/>
                      <a:headEnd type="none" w="med" len="med"/>
                      <a:tailEnd type="none" w="med" len="med"/>
                    </a:lnB>
                  </a:tcPr>
                </a:tc>
              </a:tr>
              <a:tr h="193427">
                <a:tc gridSpan="2">
                  <a:txBody>
                    <a:bodyPr/>
                    <a:lstStyle/>
                    <a:p>
                      <a:pPr algn="ctr" fontAlgn="b"/>
                      <a:r>
                        <a:rPr lang="es-MX" sz="700" b="1" i="0" u="none" strike="noStrike">
                          <a:solidFill>
                            <a:srgbClr val="000000"/>
                          </a:solidFill>
                          <a:effectLst/>
                          <a:latin typeface="Arial" panose="020B0604020202020204" pitchFamily="34" charset="0"/>
                        </a:rPr>
                        <a:t>Unidad/Tema</a:t>
                      </a:r>
                    </a:p>
                  </a:txBody>
                  <a:tcPr marL="7340" marR="7340" marT="734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gridSpan="6">
                  <a:txBody>
                    <a:bodyPr/>
                    <a:lstStyle/>
                    <a:p>
                      <a:pPr algn="ctr" fontAlgn="b"/>
                      <a:r>
                        <a:rPr lang="es-MX" sz="700" b="1" i="0" u="none" strike="noStrike">
                          <a:solidFill>
                            <a:srgbClr val="000000"/>
                          </a:solidFill>
                          <a:effectLst/>
                          <a:latin typeface="Arial" panose="020B0604020202020204" pitchFamily="34" charset="0"/>
                        </a:rPr>
                        <a:t>ACTIVIDADES</a:t>
                      </a:r>
                    </a:p>
                  </a:txBody>
                  <a:tcPr marL="7340" marR="7340" marT="734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b"/>
                      <a:r>
                        <a:rPr lang="es-MX" sz="700" b="1" i="0" u="none" strike="noStrike">
                          <a:solidFill>
                            <a:srgbClr val="000000"/>
                          </a:solidFill>
                          <a:effectLst/>
                          <a:latin typeface="Arial" panose="020B0604020202020204" pitchFamily="34" charset="0"/>
                        </a:rPr>
                        <a:t>Número</a:t>
                      </a:r>
                    </a:p>
                  </a:txBody>
                  <a:tcPr marL="7340" marR="7340" marT="734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FBFBF"/>
                    </a:solidFill>
                  </a:tcPr>
                </a:tc>
                <a:tc>
                  <a:txBody>
                    <a:bodyPr/>
                    <a:lstStyle/>
                    <a:p>
                      <a:pPr algn="ctr" fontAlgn="b"/>
                      <a:r>
                        <a:rPr lang="es-MX" sz="700" b="1" i="0" u="none" strike="noStrike">
                          <a:solidFill>
                            <a:srgbClr val="000000"/>
                          </a:solidFill>
                          <a:effectLst/>
                          <a:latin typeface="Arial" panose="020B0604020202020204" pitchFamily="34" charset="0"/>
                        </a:rPr>
                        <a:t>I</a:t>
                      </a:r>
                    </a:p>
                  </a:txBody>
                  <a:tcPr marL="7340" marR="7340" marT="734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84635">
                <a:tc gridSpan="2">
                  <a:txBody>
                    <a:bodyPr/>
                    <a:lstStyle/>
                    <a:p>
                      <a:pPr algn="ctr" fontAlgn="b"/>
                      <a:r>
                        <a:rPr lang="es-MX" sz="700" b="0" i="0" u="none" strike="noStrike">
                          <a:solidFill>
                            <a:srgbClr val="000000"/>
                          </a:solidFill>
                          <a:effectLst/>
                          <a:latin typeface="Arial" panose="020B0604020202020204" pitchFamily="34" charset="0"/>
                        </a:rPr>
                        <a:t> </a:t>
                      </a:r>
                    </a:p>
                  </a:txBody>
                  <a:tcPr marL="7340" marR="7340" marT="734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gridSpan="4">
                  <a:txBody>
                    <a:bodyPr/>
                    <a:lstStyle/>
                    <a:p>
                      <a:pPr algn="ctr" fontAlgn="b"/>
                      <a:r>
                        <a:rPr lang="es-MX" sz="700" b="0" i="0" u="none" strike="noStrike">
                          <a:solidFill>
                            <a:srgbClr val="000000"/>
                          </a:solidFill>
                          <a:effectLst/>
                          <a:latin typeface="Arial" panose="020B0604020202020204" pitchFamily="34" charset="0"/>
                        </a:rPr>
                        <a:t>Contenidos temáticos interdisciplinarios              </a:t>
                      </a:r>
                    </a:p>
                  </a:txBody>
                  <a:tcPr marL="7340" marR="7340" marT="734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2">
                  <a:txBody>
                    <a:bodyPr/>
                    <a:lstStyle/>
                    <a:p>
                      <a:pPr algn="ctr" fontAlgn="ctr"/>
                      <a:r>
                        <a:rPr lang="es-MX" sz="700" b="0" i="0" u="none" strike="noStrike">
                          <a:solidFill>
                            <a:srgbClr val="000000"/>
                          </a:solidFill>
                          <a:effectLst/>
                          <a:latin typeface="Arial" panose="020B0604020202020204" pitchFamily="34" charset="0"/>
                        </a:rPr>
                        <a:t>Evidencias</a:t>
                      </a:r>
                    </a:p>
                  </a:txBody>
                  <a:tcPr marL="7340" marR="7340" marT="734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gridSpan="2">
                  <a:txBody>
                    <a:bodyPr/>
                    <a:lstStyle/>
                    <a:p>
                      <a:pPr algn="ctr" fontAlgn="ctr"/>
                      <a:r>
                        <a:rPr lang="es-MX" sz="700" b="0" i="0" u="none" strike="noStrike">
                          <a:solidFill>
                            <a:srgbClr val="000000"/>
                          </a:solidFill>
                          <a:effectLst/>
                          <a:latin typeface="Arial" panose="020B0604020202020204" pitchFamily="34" charset="0"/>
                        </a:rPr>
                        <a:t>Actividades de enseñanza-aprendizaje</a:t>
                      </a:r>
                    </a:p>
                  </a:txBody>
                  <a:tcPr marL="7340" marR="7340" marT="734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hMerge="1">
                  <a:txBody>
                    <a:bodyPr/>
                    <a:lstStyle/>
                    <a:p>
                      <a:endParaRPr lang="es-MX"/>
                    </a:p>
                  </a:txBody>
                  <a:tcPr/>
                </a:tc>
                <a:tc rowSpan="2">
                  <a:txBody>
                    <a:bodyPr/>
                    <a:lstStyle/>
                    <a:p>
                      <a:pPr algn="ctr" fontAlgn="ctr"/>
                      <a:r>
                        <a:rPr lang="es-MX" sz="700" b="0" i="0" u="none" strike="noStrike">
                          <a:solidFill>
                            <a:srgbClr val="000000"/>
                          </a:solidFill>
                          <a:effectLst/>
                          <a:latin typeface="Arial" panose="020B0604020202020204" pitchFamily="34" charset="0"/>
                        </a:rPr>
                        <a:t>Evaluaciones</a:t>
                      </a:r>
                    </a:p>
                  </a:txBody>
                  <a:tcPr marL="7340" marR="7340" marT="734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84635">
                <a:tc gridSpan="2">
                  <a:txBody>
                    <a:bodyPr/>
                    <a:lstStyle/>
                    <a:p>
                      <a:pPr algn="ctr" fontAlgn="b"/>
                      <a:r>
                        <a:rPr lang="es-MX" sz="700" b="0" i="0" u="none" strike="noStrike">
                          <a:solidFill>
                            <a:srgbClr val="000000"/>
                          </a:solidFill>
                          <a:effectLst/>
                          <a:latin typeface="Arial" panose="020B0604020202020204" pitchFamily="34" charset="0"/>
                        </a:rPr>
                        <a:t>Objetivo (s)</a:t>
                      </a:r>
                    </a:p>
                  </a:txBody>
                  <a:tcPr marL="7340" marR="7340" marT="734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gridSpan="4">
                  <a:txBody>
                    <a:bodyPr/>
                    <a:lstStyle/>
                    <a:p>
                      <a:pPr algn="ctr" fontAlgn="b"/>
                      <a:r>
                        <a:rPr lang="es-MX" sz="700" b="0" i="0" u="none" strike="noStrike">
                          <a:solidFill>
                            <a:srgbClr val="000000"/>
                          </a:solidFill>
                          <a:effectLst/>
                          <a:latin typeface="Arial" panose="020B0604020202020204" pitchFamily="34" charset="0"/>
                        </a:rPr>
                        <a:t>Descripción de actividad</a:t>
                      </a:r>
                    </a:p>
                  </a:txBody>
                  <a:tcPr marL="7340" marR="7340" marT="734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84635">
                <a:tc rowSpan="9" gridSpan="2">
                  <a:txBody>
                    <a:bodyPr/>
                    <a:lstStyle/>
                    <a:p>
                      <a:pPr algn="just" fontAlgn="t"/>
                      <a:r>
                        <a:rPr lang="es-MX" sz="700" b="0" i="0" u="none" strike="noStrike">
                          <a:solidFill>
                            <a:srgbClr val="000000"/>
                          </a:solidFill>
                          <a:effectLst/>
                          <a:latin typeface="Arial" panose="020B0604020202020204" pitchFamily="34" charset="0"/>
                        </a:rPr>
                        <a:t>El alumno desarrollará habilidades de razonamiento lógico al cuantificar fenómenos o eventos a través de modelos gráficos y aritméticos que involucren la resolución de operaciones con números enteros usando procedimientos diversos y aplicando las propiedades pertinentes.</a:t>
                      </a:r>
                    </a:p>
                  </a:txBody>
                  <a:tcPr marL="7340" marR="7340" marT="734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9" hMerge="1">
                  <a:txBody>
                    <a:bodyPr/>
                    <a:lstStyle/>
                    <a:p>
                      <a:endParaRPr lang="es-MX"/>
                    </a:p>
                  </a:txBody>
                  <a:tcPr/>
                </a:tc>
                <a:tc gridSpan="4">
                  <a:txBody>
                    <a:bodyPr/>
                    <a:lstStyle/>
                    <a:p>
                      <a:pPr algn="l" fontAlgn="t"/>
                      <a:r>
                        <a:rPr lang="es-MX" sz="700" b="1" i="0" u="none" strike="noStrike">
                          <a:solidFill>
                            <a:srgbClr val="000000"/>
                          </a:solidFill>
                          <a:effectLst/>
                          <a:latin typeface="Arial" panose="020B0604020202020204" pitchFamily="34" charset="0"/>
                        </a:rPr>
                        <a:t>Resolución de un sistema de tres ecuaciones lineales.</a:t>
                      </a:r>
                    </a:p>
                  </a:txBody>
                  <a:tcPr marL="7340" marR="7340" marT="734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18">
                  <a:txBody>
                    <a:bodyPr/>
                    <a:lstStyle/>
                    <a:p>
                      <a:pPr algn="just" fontAlgn="t"/>
                      <a:r>
                        <a:rPr lang="es-MX" sz="700" b="0" i="0" u="none" strike="noStrike">
                          <a:solidFill>
                            <a:srgbClr val="000000"/>
                          </a:solidFill>
                          <a:effectLst/>
                          <a:latin typeface="Arial" panose="020B0604020202020204" pitchFamily="34" charset="0"/>
                        </a:rPr>
                        <a:t>Elaboración de una maqueta (plano institucional).       Se llevará a cabo la elaboración de gráficos para analizar propiedades de la división (propiedad distributiva) y analisis de operaciones fundamentales.</a:t>
                      </a:r>
                    </a:p>
                  </a:txBody>
                  <a:tcPr marL="7340" marR="7340" marT="734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6" gridSpan="2">
                  <a:txBody>
                    <a:bodyPr/>
                    <a:lstStyle/>
                    <a:p>
                      <a:pPr algn="just" fontAlgn="t"/>
                      <a:r>
                        <a:rPr lang="es-MX" sz="700" b="0" i="0" u="none" strike="noStrike">
                          <a:solidFill>
                            <a:srgbClr val="000000"/>
                          </a:solidFill>
                          <a:effectLst/>
                          <a:latin typeface="Arial" panose="020B0604020202020204" pitchFamily="34" charset="0"/>
                        </a:rPr>
                        <a:t>Dinámica de integración grupal  Realización del plano por  parte de cada alumno   Analizar cada uno de ellos   Selección del plano representativo de las ideas iniciales</a:t>
                      </a:r>
                    </a:p>
                  </a:txBody>
                  <a:tcPr marL="7340" marR="7340" marT="734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6" hMerge="1">
                  <a:txBody>
                    <a:bodyPr/>
                    <a:lstStyle/>
                    <a:p>
                      <a:endParaRPr lang="es-MX"/>
                    </a:p>
                  </a:txBody>
                  <a:tcPr/>
                </a:tc>
                <a:tc rowSpan="18">
                  <a:txBody>
                    <a:bodyPr/>
                    <a:lstStyle/>
                    <a:p>
                      <a:pPr algn="just" fontAlgn="t"/>
                      <a:r>
                        <a:rPr lang="es-MX" sz="700" b="0" i="0" u="none" strike="noStrike">
                          <a:solidFill>
                            <a:srgbClr val="000000"/>
                          </a:solidFill>
                          <a:effectLst/>
                          <a:latin typeface="Arial" panose="020B0604020202020204" pitchFamily="34" charset="0"/>
                        </a:rPr>
                        <a:t>Trabajo de los alumnos en lo individual tanto en la asignatura de dibujo como en matemáticas.    Dinámica de los equipos.    Comunicación entre los equipos.    Valores aptitudinales entre los alumnos.</a:t>
                      </a:r>
                    </a:p>
                  </a:txBody>
                  <a:tcPr marL="7340" marR="7340" marT="734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r>
              <a:tr h="562696">
                <a:tc gridSpan="2" vMerge="1">
                  <a:txBody>
                    <a:bodyPr/>
                    <a:lstStyle/>
                    <a:p>
                      <a:endParaRPr lang="es-MX"/>
                    </a:p>
                  </a:txBody>
                  <a:tcPr/>
                </a:tc>
                <a:tc hMerge="1" vMerge="1">
                  <a:txBody>
                    <a:bodyPr/>
                    <a:lstStyle/>
                    <a:p>
                      <a:endParaRPr lang="es-MX"/>
                    </a:p>
                  </a:txBody>
                  <a:tcPr/>
                </a:tc>
                <a:tc gridSpan="4">
                  <a:txBody>
                    <a:bodyPr/>
                    <a:lstStyle/>
                    <a:p>
                      <a:pPr algn="l" fontAlgn="t"/>
                      <a:r>
                        <a:rPr lang="es-MX" sz="700" b="0" i="0" u="none" strike="noStrike">
                          <a:solidFill>
                            <a:srgbClr val="000000"/>
                          </a:solidFill>
                          <a:effectLst/>
                          <a:latin typeface="Arial" panose="020B0604020202020204" pitchFamily="34" charset="0"/>
                        </a:rPr>
                        <a:t>Para obtener el conjunto solución de un sistema de tres ecuaciones en tres variables se revisarán y aplicarán los métodos de eliminación: suma o resta, igualación, sustitución y por determinantes. </a:t>
                      </a:r>
                    </a:p>
                  </a:txBody>
                  <a:tcPr marL="7340" marR="7340" marT="734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75843">
                <a:tc gridSpan="2" vMerge="1">
                  <a:txBody>
                    <a:bodyPr/>
                    <a:lstStyle/>
                    <a:p>
                      <a:endParaRPr lang="es-MX"/>
                    </a:p>
                  </a:txBody>
                  <a:tcPr/>
                </a:tc>
                <a:tc hMerge="1" vMerge="1">
                  <a:txBody>
                    <a:bodyPr/>
                    <a:lstStyle/>
                    <a:p>
                      <a:endParaRPr lang="es-MX"/>
                    </a:p>
                  </a:txBody>
                  <a:tcPr/>
                </a:tc>
                <a:tc gridSpan="4">
                  <a:txBody>
                    <a:bodyPr/>
                    <a:lstStyle/>
                    <a:p>
                      <a:pPr algn="l" fontAlgn="t"/>
                      <a:r>
                        <a:rPr lang="es-MX" sz="700" b="1" i="0" u="none" strike="noStrike">
                          <a:solidFill>
                            <a:srgbClr val="000000"/>
                          </a:solidFill>
                          <a:effectLst/>
                          <a:latin typeface="Arial" panose="020B0604020202020204" pitchFamily="34" charset="0"/>
                        </a:rPr>
                        <a:t> </a:t>
                      </a:r>
                    </a:p>
                  </a:txBody>
                  <a:tcPr marL="7340" marR="7340" marT="734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75843">
                <a:tc gridSpan="2" vMerge="1">
                  <a:txBody>
                    <a:bodyPr/>
                    <a:lstStyle/>
                    <a:p>
                      <a:endParaRPr lang="es-MX"/>
                    </a:p>
                  </a:txBody>
                  <a:tcPr/>
                </a:tc>
                <a:tc hMerge="1" vMerge="1">
                  <a:txBody>
                    <a:bodyPr/>
                    <a:lstStyle/>
                    <a:p>
                      <a:endParaRPr lang="es-MX"/>
                    </a:p>
                  </a:txBody>
                  <a:tcPr/>
                </a:tc>
                <a:tc gridSpan="4">
                  <a:txBody>
                    <a:bodyPr/>
                    <a:lstStyle/>
                    <a:p>
                      <a:pPr algn="l" fontAlgn="t"/>
                      <a:r>
                        <a:rPr lang="es-MX" sz="700" b="1" i="0" u="none" strike="noStrike">
                          <a:solidFill>
                            <a:srgbClr val="000000"/>
                          </a:solidFill>
                          <a:effectLst/>
                          <a:latin typeface="Arial" panose="020B0604020202020204" pitchFamily="34" charset="0"/>
                        </a:rPr>
                        <a:t>Contenidos procedimentales</a:t>
                      </a:r>
                    </a:p>
                  </a:txBody>
                  <a:tcPr marL="7340" marR="7340" marT="734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75843">
                <a:tc gridSpan="2" vMerge="1">
                  <a:txBody>
                    <a:bodyPr/>
                    <a:lstStyle/>
                    <a:p>
                      <a:endParaRPr lang="es-MX"/>
                    </a:p>
                  </a:txBody>
                  <a:tcPr/>
                </a:tc>
                <a:tc hMerge="1" vMerge="1">
                  <a:txBody>
                    <a:bodyPr/>
                    <a:lstStyle/>
                    <a:p>
                      <a:endParaRPr lang="es-MX"/>
                    </a:p>
                  </a:txBody>
                  <a:tcPr/>
                </a:tc>
                <a:tc gridSpan="4">
                  <a:txBody>
                    <a:bodyPr/>
                    <a:lstStyle/>
                    <a:p>
                      <a:pPr algn="l" fontAlgn="t"/>
                      <a:r>
                        <a:rPr lang="es-MX" sz="700" b="0" i="0" u="none" strike="noStrike">
                          <a:solidFill>
                            <a:srgbClr val="000000"/>
                          </a:solidFill>
                          <a:effectLst/>
                          <a:latin typeface="Arial" panose="020B0604020202020204" pitchFamily="34" charset="0"/>
                        </a:rPr>
                        <a:t>Manejo de soportes, materiales y técnicas, para la ela-</a:t>
                      </a:r>
                    </a:p>
                  </a:txBody>
                  <a:tcPr marL="7340" marR="7340" marT="734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75843">
                <a:tc gridSpan="2" vMerge="1">
                  <a:txBody>
                    <a:bodyPr/>
                    <a:lstStyle/>
                    <a:p>
                      <a:endParaRPr lang="es-MX"/>
                    </a:p>
                  </a:txBody>
                  <a:tcPr/>
                </a:tc>
                <a:tc hMerge="1" vMerge="1">
                  <a:txBody>
                    <a:bodyPr/>
                    <a:lstStyle/>
                    <a:p>
                      <a:endParaRPr lang="es-MX"/>
                    </a:p>
                  </a:txBody>
                  <a:tcPr/>
                </a:tc>
                <a:tc gridSpan="4">
                  <a:txBody>
                    <a:bodyPr/>
                    <a:lstStyle/>
                    <a:p>
                      <a:pPr algn="l" fontAlgn="t"/>
                      <a:r>
                        <a:rPr lang="es-MX" sz="700" b="0" i="0" u="none" strike="noStrike">
                          <a:solidFill>
                            <a:srgbClr val="000000"/>
                          </a:solidFill>
                          <a:effectLst/>
                          <a:latin typeface="Arial" panose="020B0604020202020204" pitchFamily="34" charset="0"/>
                        </a:rPr>
                        <a:t>boración de proyectos o ejercicios gráficos. </a:t>
                      </a:r>
                    </a:p>
                  </a:txBody>
                  <a:tcPr marL="7340" marR="7340" marT="734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75843">
                <a:tc gridSpan="2" vMerge="1">
                  <a:txBody>
                    <a:bodyPr/>
                    <a:lstStyle/>
                    <a:p>
                      <a:endParaRPr lang="es-MX"/>
                    </a:p>
                  </a:txBody>
                  <a:tcPr/>
                </a:tc>
                <a:tc hMerge="1" vMerge="1">
                  <a:txBody>
                    <a:bodyPr/>
                    <a:lstStyle/>
                    <a:p>
                      <a:endParaRPr lang="es-MX"/>
                    </a:p>
                  </a:txBody>
                  <a:tcPr/>
                </a:tc>
                <a:tc gridSpan="4">
                  <a:txBody>
                    <a:bodyPr/>
                    <a:lstStyle/>
                    <a:p>
                      <a:pPr algn="l" fontAlgn="t"/>
                      <a:r>
                        <a:rPr lang="es-MX" sz="700" b="1" i="0" u="none" strike="noStrike">
                          <a:solidFill>
                            <a:srgbClr val="000000"/>
                          </a:solidFill>
                          <a:effectLst/>
                          <a:latin typeface="Arial" panose="020B0604020202020204" pitchFamily="34" charset="0"/>
                        </a:rPr>
                        <a:t> </a:t>
                      </a:r>
                    </a:p>
                  </a:txBody>
                  <a:tcPr marL="7340" marR="7340" marT="734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rowSpan="12" gridSpan="2">
                  <a:txBody>
                    <a:bodyPr/>
                    <a:lstStyle/>
                    <a:p>
                      <a:pPr algn="just" fontAlgn="t"/>
                      <a:r>
                        <a:rPr lang="es-MX" sz="700" b="0" i="0" u="none" strike="noStrike">
                          <a:solidFill>
                            <a:srgbClr val="000000"/>
                          </a:solidFill>
                          <a:effectLst/>
                          <a:latin typeface="Arial" panose="020B0604020202020204" pitchFamily="34" charset="0"/>
                        </a:rPr>
                        <a:t>Se definirá con el grupo las características y propiedades de los números reales. Localizará números naturales en la recta numérica. Planteará y resolverá problemas significativos de su entorno en los que aplique las propiedades de los números naturales y enteros.</a:t>
                      </a:r>
                    </a:p>
                  </a:txBody>
                  <a:tcPr marL="7340" marR="7340" marT="734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12" hMerge="1">
                  <a:txBody>
                    <a:bodyPr/>
                    <a:lstStyle/>
                    <a:p>
                      <a:endParaRPr lang="es-MX"/>
                    </a:p>
                  </a:txBody>
                  <a:tcPr/>
                </a:tc>
                <a:tc vMerge="1">
                  <a:txBody>
                    <a:bodyPr/>
                    <a:lstStyle/>
                    <a:p>
                      <a:endParaRPr lang="es-MX"/>
                    </a:p>
                  </a:txBody>
                  <a:tcPr/>
                </a:tc>
              </a:tr>
              <a:tr h="175843">
                <a:tc gridSpan="2" vMerge="1">
                  <a:txBody>
                    <a:bodyPr/>
                    <a:lstStyle/>
                    <a:p>
                      <a:endParaRPr lang="es-MX"/>
                    </a:p>
                  </a:txBody>
                  <a:tcPr/>
                </a:tc>
                <a:tc hMerge="1" vMerge="1">
                  <a:txBody>
                    <a:bodyPr/>
                    <a:lstStyle/>
                    <a:p>
                      <a:endParaRPr lang="es-MX"/>
                    </a:p>
                  </a:txBody>
                  <a:tcPr/>
                </a:tc>
                <a:tc gridSpan="4">
                  <a:txBody>
                    <a:bodyPr/>
                    <a:lstStyle/>
                    <a:p>
                      <a:pPr algn="l" fontAlgn="t"/>
                      <a:r>
                        <a:rPr lang="es-MX" sz="700" b="1" i="0" u="none" strike="noStrike">
                          <a:solidFill>
                            <a:srgbClr val="000000"/>
                          </a:solidFill>
                          <a:effectLst/>
                          <a:latin typeface="Arial" panose="020B0604020202020204" pitchFamily="34" charset="0"/>
                        </a:rPr>
                        <a:t>Diseño de solucion</a:t>
                      </a:r>
                    </a:p>
                  </a:txBody>
                  <a:tcPr marL="7340" marR="7340" marT="734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39216">
                <a:tc gridSpan="2" vMerge="1">
                  <a:txBody>
                    <a:bodyPr/>
                    <a:lstStyle/>
                    <a:p>
                      <a:endParaRPr lang="es-MX"/>
                    </a:p>
                  </a:txBody>
                  <a:tcPr/>
                </a:tc>
                <a:tc hMerge="1" vMerge="1">
                  <a:txBody>
                    <a:bodyPr/>
                    <a:lstStyle/>
                    <a:p>
                      <a:endParaRPr lang="es-MX"/>
                    </a:p>
                  </a:txBody>
                  <a:tcPr/>
                </a:tc>
                <a:tc rowSpan="2" gridSpan="4">
                  <a:txBody>
                    <a:bodyPr/>
                    <a:lstStyle/>
                    <a:p>
                      <a:pPr algn="l" fontAlgn="t"/>
                      <a:r>
                        <a:rPr lang="es-MX" sz="700" b="0" i="0" u="none" strike="noStrike">
                          <a:solidFill>
                            <a:srgbClr val="000000"/>
                          </a:solidFill>
                          <a:effectLst/>
                          <a:latin typeface="Arial" panose="020B0604020202020204" pitchFamily="34" charset="0"/>
                        </a:rPr>
                        <a:t>Desarrollar una solucion a un problema mediante las herramientas de diagrama de flujo y pseudocodigo iniciando con la construccion de un algoritmo </a:t>
                      </a:r>
                    </a:p>
                  </a:txBody>
                  <a:tcPr marL="7340" marR="7340" marT="734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356374">
                <a:tc rowSpan="7" gridSpan="2">
                  <a:txBody>
                    <a:bodyPr/>
                    <a:lstStyle/>
                    <a:p>
                      <a:pPr algn="l" fontAlgn="ctr"/>
                      <a:r>
                        <a:rPr lang="es-MX" sz="700" b="0" i="0" u="none" strike="noStrike">
                          <a:solidFill>
                            <a:srgbClr val="FF0000"/>
                          </a:solidFill>
                          <a:effectLst/>
                          <a:latin typeface="Arial" panose="020B0604020202020204" pitchFamily="34" charset="0"/>
                        </a:rPr>
                        <a:t> </a:t>
                      </a:r>
                    </a:p>
                  </a:txBody>
                  <a:tcPr marL="7340" marR="7340" marT="734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7" hMerge="1">
                  <a:txBody>
                    <a:bodyPr/>
                    <a:lstStyle/>
                    <a:p>
                      <a:endParaRPr lang="es-MX"/>
                    </a:p>
                  </a:txBody>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392138">
                <a:tc gridSpan="2" vMerge="1">
                  <a:txBody>
                    <a:bodyPr/>
                    <a:lstStyle/>
                    <a:p>
                      <a:endParaRPr lang="es-MX"/>
                    </a:p>
                  </a:txBody>
                  <a:tcPr/>
                </a:tc>
                <a:tc hMerge="1" vMerge="1">
                  <a:txBody>
                    <a:bodyPr/>
                    <a:lstStyle/>
                    <a:p>
                      <a:endParaRPr lang="es-MX"/>
                    </a:p>
                  </a:txBody>
                  <a:tcPr/>
                </a:tc>
                <a:tc gridSpan="4">
                  <a:txBody>
                    <a:bodyPr/>
                    <a:lstStyle/>
                    <a:p>
                      <a:pPr algn="l" fontAlgn="t"/>
                      <a:r>
                        <a:rPr lang="es-MX" sz="700" b="0" i="0" u="none" strike="noStrike">
                          <a:solidFill>
                            <a:srgbClr val="000000"/>
                          </a:solidFill>
                          <a:effectLst/>
                          <a:latin typeface="Arial" panose="020B0604020202020204" pitchFamily="34" charset="0"/>
                        </a:rPr>
                        <a:t>Resolución de un sistema de dos ecuaciones con dos variables formado por una de primer grado y la otra de segundo grado. </a:t>
                      </a:r>
                    </a:p>
                  </a:txBody>
                  <a:tcPr marL="7340" marR="7340" marT="734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75843">
                <a:tc gridSpan="2" vMerge="1">
                  <a:txBody>
                    <a:bodyPr/>
                    <a:lstStyle/>
                    <a:p>
                      <a:endParaRPr lang="es-MX"/>
                    </a:p>
                  </a:txBody>
                  <a:tcPr/>
                </a:tc>
                <a:tc hMerge="1" vMerge="1">
                  <a:txBody>
                    <a:bodyPr/>
                    <a:lstStyle/>
                    <a:p>
                      <a:endParaRPr lang="es-MX"/>
                    </a:p>
                  </a:txBody>
                  <a:tcPr/>
                </a:tc>
                <a:tc gridSpan="4">
                  <a:txBody>
                    <a:bodyPr/>
                    <a:lstStyle/>
                    <a:p>
                      <a:pPr algn="l" fontAlgn="t"/>
                      <a:r>
                        <a:rPr lang="es-MX" sz="700" b="1" i="0" u="none" strike="noStrike">
                          <a:solidFill>
                            <a:srgbClr val="000000"/>
                          </a:solidFill>
                          <a:effectLst/>
                          <a:latin typeface="Arial" panose="020B0604020202020204" pitchFamily="34" charset="0"/>
                        </a:rPr>
                        <a:t> </a:t>
                      </a:r>
                    </a:p>
                  </a:txBody>
                  <a:tcPr marL="7340" marR="7340" marT="734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75843">
                <a:tc gridSpan="2" vMerge="1">
                  <a:txBody>
                    <a:bodyPr/>
                    <a:lstStyle/>
                    <a:p>
                      <a:endParaRPr lang="es-MX"/>
                    </a:p>
                  </a:txBody>
                  <a:tcPr/>
                </a:tc>
                <a:tc hMerge="1" vMerge="1">
                  <a:txBody>
                    <a:bodyPr/>
                    <a:lstStyle/>
                    <a:p>
                      <a:endParaRPr lang="es-MX"/>
                    </a:p>
                  </a:txBody>
                  <a:tcPr/>
                </a:tc>
                <a:tc gridSpan="4">
                  <a:txBody>
                    <a:bodyPr/>
                    <a:lstStyle/>
                    <a:p>
                      <a:pPr algn="l" fontAlgn="t"/>
                      <a:r>
                        <a:rPr lang="es-MX" sz="700" b="1" i="0" u="none" strike="noStrike">
                          <a:solidFill>
                            <a:srgbClr val="000000"/>
                          </a:solidFill>
                          <a:effectLst/>
                          <a:latin typeface="Arial" panose="020B0604020202020204" pitchFamily="34" charset="0"/>
                        </a:rPr>
                        <a:t>Contenidos procedimentales</a:t>
                      </a:r>
                    </a:p>
                  </a:txBody>
                  <a:tcPr marL="7340" marR="7340" marT="734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64356">
                <a:tc gridSpan="2" vMerge="1">
                  <a:txBody>
                    <a:bodyPr/>
                    <a:lstStyle/>
                    <a:p>
                      <a:endParaRPr lang="es-MX"/>
                    </a:p>
                  </a:txBody>
                  <a:tcPr/>
                </a:tc>
                <a:tc hMerge="1" vMerge="1">
                  <a:txBody>
                    <a:bodyPr/>
                    <a:lstStyle/>
                    <a:p>
                      <a:endParaRPr lang="es-MX"/>
                    </a:p>
                  </a:txBody>
                  <a:tcPr/>
                </a:tc>
                <a:tc gridSpan="4">
                  <a:txBody>
                    <a:bodyPr/>
                    <a:lstStyle/>
                    <a:p>
                      <a:pPr algn="l" fontAlgn="t"/>
                      <a:r>
                        <a:rPr lang="es-MX" sz="700" b="0" i="0" u="none" strike="noStrike">
                          <a:solidFill>
                            <a:srgbClr val="000000"/>
                          </a:solidFill>
                          <a:effectLst/>
                          <a:latin typeface="Arial" panose="020B0604020202020204" pitchFamily="34" charset="0"/>
                        </a:rPr>
                        <a:t>Manejo de soportes materiales, y técnicas para la elaboración</a:t>
                      </a:r>
                    </a:p>
                  </a:txBody>
                  <a:tcPr marL="7340" marR="7340" marT="734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75843">
                <a:tc gridSpan="2" vMerge="1">
                  <a:txBody>
                    <a:bodyPr/>
                    <a:lstStyle/>
                    <a:p>
                      <a:endParaRPr lang="es-MX"/>
                    </a:p>
                  </a:txBody>
                  <a:tcPr/>
                </a:tc>
                <a:tc hMerge="1" vMerge="1">
                  <a:txBody>
                    <a:bodyPr/>
                    <a:lstStyle/>
                    <a:p>
                      <a:endParaRPr lang="es-MX"/>
                    </a:p>
                  </a:txBody>
                  <a:tcPr/>
                </a:tc>
                <a:tc gridSpan="4">
                  <a:txBody>
                    <a:bodyPr/>
                    <a:lstStyle/>
                    <a:p>
                      <a:pPr algn="l" fontAlgn="t"/>
                      <a:r>
                        <a:rPr lang="es-MX" sz="700" b="0" i="0" u="none" strike="noStrike">
                          <a:solidFill>
                            <a:srgbClr val="000000"/>
                          </a:solidFill>
                          <a:effectLst/>
                          <a:latin typeface="Arial" panose="020B0604020202020204" pitchFamily="34" charset="0"/>
                        </a:rPr>
                        <a:t>de proyectos o ejercicios gráficos. </a:t>
                      </a:r>
                    </a:p>
                  </a:txBody>
                  <a:tcPr marL="7340" marR="7340" marT="734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75843">
                <a:tc gridSpan="2" vMerge="1">
                  <a:txBody>
                    <a:bodyPr/>
                    <a:lstStyle/>
                    <a:p>
                      <a:endParaRPr lang="es-MX"/>
                    </a:p>
                  </a:txBody>
                  <a:tcPr/>
                </a:tc>
                <a:tc hMerge="1" vMerge="1">
                  <a:txBody>
                    <a:bodyPr/>
                    <a:lstStyle/>
                    <a:p>
                      <a:endParaRPr lang="es-MX"/>
                    </a:p>
                  </a:txBody>
                  <a:tcPr/>
                </a:tc>
                <a:tc gridSpan="4">
                  <a:txBody>
                    <a:bodyPr/>
                    <a:lstStyle/>
                    <a:p>
                      <a:pPr algn="l" fontAlgn="t"/>
                      <a:r>
                        <a:rPr lang="es-MX" sz="700" b="0" i="0" u="none" strike="noStrike">
                          <a:solidFill>
                            <a:srgbClr val="000000"/>
                          </a:solidFill>
                          <a:effectLst/>
                          <a:latin typeface="Arial" panose="020B0604020202020204" pitchFamily="34" charset="0"/>
                        </a:rPr>
                        <a:t> </a:t>
                      </a:r>
                    </a:p>
                  </a:txBody>
                  <a:tcPr marL="7340" marR="7340" marT="734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75843">
                <a:tc rowSpan="4" gridSpan="2">
                  <a:txBody>
                    <a:bodyPr/>
                    <a:lstStyle/>
                    <a:p>
                      <a:pPr algn="ctr" fontAlgn="t"/>
                      <a:r>
                        <a:rPr lang="es-MX" sz="700" b="0" i="0" u="none" strike="noStrike">
                          <a:solidFill>
                            <a:srgbClr val="FF0000"/>
                          </a:solidFill>
                          <a:effectLst/>
                          <a:latin typeface="Arial" panose="020B0604020202020204" pitchFamily="34" charset="0"/>
                        </a:rPr>
                        <a:t> </a:t>
                      </a:r>
                    </a:p>
                  </a:txBody>
                  <a:tcPr marL="7340" marR="7340" marT="734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4" hMerge="1">
                  <a:txBody>
                    <a:bodyPr/>
                    <a:lstStyle/>
                    <a:p>
                      <a:endParaRPr lang="es-MX"/>
                    </a:p>
                  </a:txBody>
                  <a:tcPr/>
                </a:tc>
                <a:tc gridSpan="4">
                  <a:txBody>
                    <a:bodyPr/>
                    <a:lstStyle/>
                    <a:p>
                      <a:pPr algn="l" fontAlgn="t"/>
                      <a:r>
                        <a:rPr lang="es-MX" sz="700" b="1" i="0" u="none" strike="noStrike">
                          <a:solidFill>
                            <a:srgbClr val="000000"/>
                          </a:solidFill>
                          <a:effectLst/>
                          <a:latin typeface="Arial" panose="020B0604020202020204" pitchFamily="34" charset="0"/>
                        </a:rPr>
                        <a:t>Diseño de solucion</a:t>
                      </a:r>
                    </a:p>
                  </a:txBody>
                  <a:tcPr marL="7340" marR="7340" marT="734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39216">
                <a:tc gridSpan="2" vMerge="1">
                  <a:txBody>
                    <a:bodyPr/>
                    <a:lstStyle/>
                    <a:p>
                      <a:endParaRPr lang="es-MX"/>
                    </a:p>
                  </a:txBody>
                  <a:tcPr/>
                </a:tc>
                <a:tc hMerge="1" vMerge="1">
                  <a:txBody>
                    <a:bodyPr/>
                    <a:lstStyle/>
                    <a:p>
                      <a:endParaRPr lang="es-MX"/>
                    </a:p>
                  </a:txBody>
                  <a:tcPr/>
                </a:tc>
                <a:tc rowSpan="2" gridSpan="4">
                  <a:txBody>
                    <a:bodyPr/>
                    <a:lstStyle/>
                    <a:p>
                      <a:pPr algn="l" fontAlgn="t"/>
                      <a:r>
                        <a:rPr lang="es-MX" sz="700" b="0" i="0" u="none" strike="noStrike">
                          <a:solidFill>
                            <a:srgbClr val="000000"/>
                          </a:solidFill>
                          <a:effectLst/>
                          <a:latin typeface="Arial" panose="020B0604020202020204" pitchFamily="34" charset="0"/>
                        </a:rPr>
                        <a:t>Desarrollar una solucion a un problema mediante las herramientas de diagrama de flujo y pseudocodigo iniciando con la construccion de un algoritmo, con ayuda de sentencias de control para desarrollar el proceso de solucion. </a:t>
                      </a:r>
                    </a:p>
                  </a:txBody>
                  <a:tcPr marL="7340" marR="7340" marT="734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609588">
                <a:tc gridSpan="2" vMerge="1">
                  <a:txBody>
                    <a:bodyPr/>
                    <a:lstStyle/>
                    <a:p>
                      <a:endParaRPr lang="es-MX"/>
                    </a:p>
                  </a:txBody>
                  <a:tcPr/>
                </a:tc>
                <a:tc hMerge="1" vMerge="1">
                  <a:txBody>
                    <a:bodyPr/>
                    <a:lstStyle/>
                    <a:p>
                      <a:endParaRPr lang="es-MX"/>
                    </a:p>
                  </a:txBody>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rowSpan="2">
                  <a:txBody>
                    <a:bodyPr/>
                    <a:lstStyle/>
                    <a:p>
                      <a:pPr algn="ctr" fontAlgn="b"/>
                      <a:r>
                        <a:rPr lang="es-MX" sz="700" b="0" i="0" u="none" strike="noStrike">
                          <a:solidFill>
                            <a:srgbClr val="000000"/>
                          </a:solidFill>
                          <a:effectLst/>
                          <a:latin typeface="Arial" panose="020B0604020202020204" pitchFamily="34" charset="0"/>
                        </a:rPr>
                        <a:t> </a:t>
                      </a:r>
                    </a:p>
                  </a:txBody>
                  <a:tcPr marL="7340" marR="7340" marT="734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2" gridSpan="2">
                  <a:txBody>
                    <a:bodyPr/>
                    <a:lstStyle/>
                    <a:p>
                      <a:pPr algn="ctr" fontAlgn="b"/>
                      <a:r>
                        <a:rPr lang="es-MX" sz="700" b="0" i="0" u="none" strike="noStrike">
                          <a:solidFill>
                            <a:srgbClr val="000000"/>
                          </a:solidFill>
                          <a:effectLst/>
                          <a:latin typeface="Arial" panose="020B0604020202020204" pitchFamily="34" charset="0"/>
                        </a:rPr>
                        <a:t> </a:t>
                      </a:r>
                    </a:p>
                  </a:txBody>
                  <a:tcPr marL="7340" marR="7340" marT="734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2" hMerge="1">
                  <a:txBody>
                    <a:bodyPr/>
                    <a:lstStyle/>
                    <a:p>
                      <a:endParaRPr lang="es-MX"/>
                    </a:p>
                  </a:txBody>
                  <a:tcPr/>
                </a:tc>
                <a:tc rowSpan="2">
                  <a:txBody>
                    <a:bodyPr/>
                    <a:lstStyle/>
                    <a:p>
                      <a:pPr algn="ctr" fontAlgn="b"/>
                      <a:r>
                        <a:rPr lang="es-MX" sz="700" b="0" i="0" u="none" strike="noStrike">
                          <a:solidFill>
                            <a:srgbClr val="000000"/>
                          </a:solidFill>
                          <a:effectLst/>
                          <a:latin typeface="Arial" panose="020B0604020202020204" pitchFamily="34" charset="0"/>
                        </a:rPr>
                        <a:t> </a:t>
                      </a:r>
                    </a:p>
                  </a:txBody>
                  <a:tcPr marL="7340" marR="7340" marT="734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r>
              <a:tr h="136574">
                <a:tc gridSpan="2" vMerge="1">
                  <a:txBody>
                    <a:bodyPr/>
                    <a:lstStyle/>
                    <a:p>
                      <a:endParaRPr lang="es-MX"/>
                    </a:p>
                  </a:txBody>
                  <a:tcPr/>
                </a:tc>
                <a:tc hMerge="1" vMerge="1">
                  <a:txBody>
                    <a:bodyPr/>
                    <a:lstStyle/>
                    <a:p>
                      <a:endParaRPr lang="es-MX"/>
                    </a:p>
                  </a:txBody>
                  <a:tcPr/>
                </a:tc>
                <a:tc gridSpan="4">
                  <a:txBody>
                    <a:bodyPr/>
                    <a:lstStyle/>
                    <a:p>
                      <a:pPr algn="l" fontAlgn="t"/>
                      <a:r>
                        <a:rPr lang="es-MX" sz="700" b="0" i="0" u="none" strike="noStrike" dirty="0">
                          <a:solidFill>
                            <a:srgbClr val="000000"/>
                          </a:solidFill>
                          <a:effectLst/>
                          <a:latin typeface="Arial" panose="020B0604020202020204" pitchFamily="34" charset="0"/>
                        </a:rPr>
                        <a:t> Del 1 al 15 de marzo de 2020</a:t>
                      </a:r>
                    </a:p>
                  </a:txBody>
                  <a:tcPr marL="7340" marR="7340" marT="734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bl>
          </a:graphicData>
        </a:graphic>
      </p:graphicFrame>
      <p:pic>
        <p:nvPicPr>
          <p:cNvPr id="5" name="Imagen 4">
            <a:extLst>
              <a:ext uri="{FF2B5EF4-FFF2-40B4-BE49-F238E27FC236}">
                <a16:creationId xmlns:lc="http://schemas.openxmlformats.org/drawingml/2006/lockedCanvas" xmlns:a16="http://schemas.microsoft.com/office/drawing/2014/main" xmlns="" xmlns:xdr="http://schemas.openxmlformats.org/drawingml/2006/spreadsheetDrawing" id="{00000000-0008-0000-0000-000003000000}"/>
              </a:ext>
            </a:extLst>
          </p:cNvPr>
          <p:cNvPicPr>
            <a:picLocks noChangeAspect="1"/>
          </p:cNvPicPr>
          <p:nvPr/>
        </p:nvPicPr>
        <p:blipFill rotWithShape="1">
          <a:blip r:embed="rId2"/>
          <a:srcRect l="78650" t="4742" r="3947" b="61671"/>
          <a:stretch/>
        </p:blipFill>
        <p:spPr>
          <a:xfrm>
            <a:off x="7740352" y="116632"/>
            <a:ext cx="1204002" cy="1132653"/>
          </a:xfrm>
          <a:prstGeom prst="rect">
            <a:avLst/>
          </a:prstGeom>
        </p:spPr>
      </p:pic>
    </p:spTree>
    <p:extLst>
      <p:ext uri="{BB962C8B-B14F-4D97-AF65-F5344CB8AC3E}">
        <p14:creationId xmlns:p14="http://schemas.microsoft.com/office/powerpoint/2010/main" val="4988625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475656" y="513546"/>
            <a:ext cx="5832648" cy="646331"/>
          </a:xfrm>
          <a:prstGeom prst="rect">
            <a:avLst/>
          </a:prstGeom>
          <a:noFill/>
        </p:spPr>
        <p:txBody>
          <a:bodyPr wrap="square" rtlCol="0">
            <a:spAutoFit/>
          </a:bodyPr>
          <a:lstStyle/>
          <a:p>
            <a:pPr algn="ctr"/>
            <a:r>
              <a:rPr lang="es-MX" sz="3600" dirty="0"/>
              <a:t>Introducción</a:t>
            </a:r>
          </a:p>
        </p:txBody>
      </p:sp>
      <p:sp>
        <p:nvSpPr>
          <p:cNvPr id="5" name="4 CuadroTexto"/>
          <p:cNvSpPr txBox="1"/>
          <p:nvPr/>
        </p:nvSpPr>
        <p:spPr>
          <a:xfrm>
            <a:off x="827584" y="1628800"/>
            <a:ext cx="7776864" cy="3416320"/>
          </a:xfrm>
          <a:prstGeom prst="rect">
            <a:avLst/>
          </a:prstGeom>
          <a:noFill/>
        </p:spPr>
        <p:txBody>
          <a:bodyPr wrap="square" rtlCol="0">
            <a:spAutoFit/>
          </a:bodyPr>
          <a:lstStyle/>
          <a:p>
            <a:pPr algn="just"/>
            <a:r>
              <a:rPr lang="es-MX" dirty="0"/>
              <a:t>     Teniendo en cuenta el problema de enseñanza-aprendizaje, los estudiantes de preparatoria deben estar actualizados para obtener un beneficio en su formación educativa y en su vida cotidiana.</a:t>
            </a:r>
          </a:p>
          <a:p>
            <a:pPr algn="just"/>
            <a:endParaRPr lang="es-MX" dirty="0"/>
          </a:p>
          <a:p>
            <a:pPr algn="just"/>
            <a:r>
              <a:rPr lang="es-MX" dirty="0"/>
              <a:t>     Para ir acorde con los avances de la ciencia y la tecnología es relevante fomentar el interés de los estudiantes, por medio de la construcción </a:t>
            </a:r>
            <a:r>
              <a:rPr lang="es-MX" dirty="0" smtClean="0"/>
              <a:t>y diseño </a:t>
            </a:r>
            <a:r>
              <a:rPr lang="es-MX" dirty="0"/>
              <a:t>de </a:t>
            </a:r>
            <a:r>
              <a:rPr lang="es-MX" dirty="0" smtClean="0"/>
              <a:t>maquetas con ayuda </a:t>
            </a:r>
            <a:r>
              <a:rPr lang="es-MX" dirty="0"/>
              <a:t>de las diferentes áreas como son:  matemáticas, informática y dibujo.</a:t>
            </a:r>
          </a:p>
          <a:p>
            <a:pPr algn="just"/>
            <a:endParaRPr lang="es-MX" dirty="0"/>
          </a:p>
          <a:p>
            <a:pPr algn="just"/>
            <a:r>
              <a:rPr lang="es-MX" dirty="0"/>
              <a:t>     Dentro del plan de mejoramiento se contempla el uso de las nuevas estrategias de avance y mejoramiento, para desarrollar su capacidad de comprender, analizar y proyectar sus conocimientos en su formación académica. </a:t>
            </a:r>
          </a:p>
        </p:txBody>
      </p:sp>
    </p:spTree>
    <p:extLst>
      <p:ext uri="{BB962C8B-B14F-4D97-AF65-F5344CB8AC3E}">
        <p14:creationId xmlns:p14="http://schemas.microsoft.com/office/powerpoint/2010/main" val="35855450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nvPr>
        </p:nvGraphicFramePr>
        <p:xfrm>
          <a:off x="323528" y="908722"/>
          <a:ext cx="8356922" cy="5026147"/>
        </p:xfrm>
        <a:graphic>
          <a:graphicData uri="http://schemas.openxmlformats.org/drawingml/2006/table">
            <a:tbl>
              <a:tblPr/>
              <a:tblGrid>
                <a:gridCol w="774985"/>
                <a:gridCol w="774985"/>
                <a:gridCol w="774985"/>
                <a:gridCol w="774985"/>
                <a:gridCol w="774985"/>
                <a:gridCol w="774985"/>
                <a:gridCol w="1136645"/>
                <a:gridCol w="774985"/>
                <a:gridCol w="774985"/>
                <a:gridCol w="1020397"/>
              </a:tblGrid>
              <a:tr h="231087">
                <a:tc gridSpan="3">
                  <a:txBody>
                    <a:bodyPr/>
                    <a:lstStyle/>
                    <a:p>
                      <a:pPr algn="ctr" fontAlgn="b"/>
                      <a:r>
                        <a:rPr lang="es-MX" sz="1000" b="1" i="0" u="none" strike="noStrike">
                          <a:solidFill>
                            <a:srgbClr val="000000"/>
                          </a:solidFill>
                          <a:effectLst/>
                          <a:latin typeface="Arial" panose="020B0604020202020204" pitchFamily="34" charset="0"/>
                        </a:rPr>
                        <a:t>PLANEACIÓN POR QUINCENA</a:t>
                      </a:r>
                    </a:p>
                  </a:txBody>
                  <a:tcPr marL="9525" marR="9525" marT="9525" marB="0" anchor="b">
                    <a:lnL>
                      <a:noFill/>
                    </a:lnL>
                    <a:lnR>
                      <a:noFill/>
                    </a:lnR>
                    <a:lnT>
                      <a:noFill/>
                    </a:lnT>
                    <a:lnB>
                      <a:noFill/>
                    </a:lnB>
                  </a:tcPr>
                </a:tc>
                <a:tc hMerge="1">
                  <a:txBody>
                    <a:bodyPr/>
                    <a:lstStyle/>
                    <a:p>
                      <a:endParaRPr lang="es-MX"/>
                    </a:p>
                  </a:txBody>
                  <a:tcPr/>
                </a:tc>
                <a:tc hMerge="1">
                  <a:txBody>
                    <a:bodyPr/>
                    <a:lstStyle/>
                    <a:p>
                      <a:endParaRPr lang="es-MX"/>
                    </a:p>
                  </a:txBody>
                  <a:tcPr/>
                </a:tc>
                <a:tc>
                  <a:txBody>
                    <a:bodyPr/>
                    <a:lstStyle/>
                    <a:p>
                      <a:pPr algn="l" fontAlgn="b"/>
                      <a:endParaRPr lang="es-MX" sz="9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r>
              <a:tr h="242642">
                <a:tc>
                  <a:txBody>
                    <a:bodyPr/>
                    <a:lstStyle/>
                    <a:p>
                      <a:pPr algn="l" fontAlgn="b"/>
                      <a:endParaRPr lang="es-MX" sz="9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r>
              <a:tr h="254196">
                <a:tc gridSpan="2">
                  <a:txBody>
                    <a:bodyPr/>
                    <a:lstStyle/>
                    <a:p>
                      <a:pPr algn="ctr" fontAlgn="b"/>
                      <a:r>
                        <a:rPr lang="es-MX" sz="900" b="1" i="0" u="none" strike="noStrike">
                          <a:solidFill>
                            <a:srgbClr val="000000"/>
                          </a:solidFill>
                          <a:effectLst/>
                          <a:latin typeface="Arial" panose="020B0604020202020204" pitchFamily="34" charset="0"/>
                        </a:rPr>
                        <a:t>Unidad/Tema</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gridSpan="6">
                  <a:txBody>
                    <a:bodyPr/>
                    <a:lstStyle/>
                    <a:p>
                      <a:pPr algn="ctr" fontAlgn="b"/>
                      <a:r>
                        <a:rPr lang="es-MX" sz="900" b="1" i="0" u="none" strike="noStrike">
                          <a:solidFill>
                            <a:srgbClr val="000000"/>
                          </a:solidFill>
                          <a:effectLst/>
                          <a:latin typeface="Arial" panose="020B0604020202020204" pitchFamily="34" charset="0"/>
                        </a:rPr>
                        <a:t>ACTIVIDADES</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b"/>
                      <a:r>
                        <a:rPr lang="es-MX" sz="900" b="1" i="0" u="none" strike="noStrike">
                          <a:solidFill>
                            <a:srgbClr val="000000"/>
                          </a:solidFill>
                          <a:effectLst/>
                          <a:latin typeface="Arial" panose="020B0604020202020204" pitchFamily="34" charset="0"/>
                        </a:rPr>
                        <a:t>Número</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FBFBF"/>
                    </a:solidFill>
                  </a:tcPr>
                </a:tc>
                <a:tc>
                  <a:txBody>
                    <a:bodyPr/>
                    <a:lstStyle/>
                    <a:p>
                      <a:pPr algn="ctr" fontAlgn="b"/>
                      <a:r>
                        <a:rPr lang="es-MX" sz="900" b="1" i="0" u="none" strike="noStrike">
                          <a:solidFill>
                            <a:srgbClr val="000000"/>
                          </a:solidFill>
                          <a:effectLst/>
                          <a:latin typeface="Arial" panose="020B0604020202020204" pitchFamily="34" charset="0"/>
                        </a:rPr>
                        <a:t>I</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242642">
                <a:tc gridSpan="2">
                  <a:txBody>
                    <a:bodyPr/>
                    <a:lstStyle/>
                    <a:p>
                      <a:pPr algn="ctr" fontAlgn="b"/>
                      <a:r>
                        <a:rPr lang="es-MX" sz="900" b="0" i="0" u="none" strike="noStrike">
                          <a:solidFill>
                            <a:srgbClr val="000000"/>
                          </a:solidFill>
                          <a:effectLst/>
                          <a:latin typeface="Arial" panose="020B0604020202020204" pitchFamily="34" charset="0"/>
                        </a:rPr>
                        <a:t> </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gridSpan="4">
                  <a:txBody>
                    <a:bodyPr/>
                    <a:lstStyle/>
                    <a:p>
                      <a:pPr algn="ctr" fontAlgn="b"/>
                      <a:r>
                        <a:rPr lang="es-MX" sz="900" b="0" i="0" u="none" strike="noStrike">
                          <a:solidFill>
                            <a:srgbClr val="000000"/>
                          </a:solidFill>
                          <a:effectLst/>
                          <a:latin typeface="Arial" panose="020B0604020202020204" pitchFamily="34" charset="0"/>
                        </a:rPr>
                        <a:t>Contenidos temáticos interdisciplinarios              </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2">
                  <a:txBody>
                    <a:bodyPr/>
                    <a:lstStyle/>
                    <a:p>
                      <a:pPr algn="ctr" fontAlgn="ctr"/>
                      <a:r>
                        <a:rPr lang="es-MX" sz="900" b="0" i="0" u="none" strike="noStrike">
                          <a:solidFill>
                            <a:srgbClr val="000000"/>
                          </a:solidFill>
                          <a:effectLst/>
                          <a:latin typeface="Arial" panose="020B0604020202020204" pitchFamily="34" charset="0"/>
                        </a:rPr>
                        <a:t>Evidencias</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gridSpan="2">
                  <a:txBody>
                    <a:bodyPr/>
                    <a:lstStyle/>
                    <a:p>
                      <a:pPr algn="ctr" fontAlgn="ctr"/>
                      <a:r>
                        <a:rPr lang="es-MX" sz="900" b="0" i="0" u="none" strike="noStrike">
                          <a:solidFill>
                            <a:srgbClr val="000000"/>
                          </a:solidFill>
                          <a:effectLst/>
                          <a:latin typeface="Arial" panose="020B0604020202020204" pitchFamily="34" charset="0"/>
                        </a:rPr>
                        <a:t>Actividades de enseñanza-aprendizaje</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hMerge="1">
                  <a:txBody>
                    <a:bodyPr/>
                    <a:lstStyle/>
                    <a:p>
                      <a:endParaRPr lang="es-MX"/>
                    </a:p>
                  </a:txBody>
                  <a:tcPr/>
                </a:tc>
                <a:tc rowSpan="2">
                  <a:txBody>
                    <a:bodyPr/>
                    <a:lstStyle/>
                    <a:p>
                      <a:pPr algn="ctr" fontAlgn="ctr"/>
                      <a:r>
                        <a:rPr lang="es-MX" sz="900" b="0" i="0" u="none" strike="noStrike">
                          <a:solidFill>
                            <a:srgbClr val="000000"/>
                          </a:solidFill>
                          <a:effectLst/>
                          <a:latin typeface="Arial" panose="020B0604020202020204" pitchFamily="34" charset="0"/>
                        </a:rPr>
                        <a:t>Evaluaciones</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242642">
                <a:tc gridSpan="2">
                  <a:txBody>
                    <a:bodyPr/>
                    <a:lstStyle/>
                    <a:p>
                      <a:pPr algn="ctr" fontAlgn="b"/>
                      <a:r>
                        <a:rPr lang="es-MX" sz="900" b="0" i="0" u="none" strike="noStrike">
                          <a:solidFill>
                            <a:srgbClr val="000000"/>
                          </a:solidFill>
                          <a:effectLst/>
                          <a:latin typeface="Arial" panose="020B0604020202020204" pitchFamily="34" charset="0"/>
                        </a:rPr>
                        <a:t>Objetivo (s)</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gridSpan="4">
                  <a:txBody>
                    <a:bodyPr/>
                    <a:lstStyle/>
                    <a:p>
                      <a:pPr algn="ctr" fontAlgn="b"/>
                      <a:r>
                        <a:rPr lang="es-MX" sz="900" b="0" i="0" u="none" strike="noStrike">
                          <a:solidFill>
                            <a:srgbClr val="000000"/>
                          </a:solidFill>
                          <a:effectLst/>
                          <a:latin typeface="Arial" panose="020B0604020202020204" pitchFamily="34" charset="0"/>
                        </a:rPr>
                        <a:t>Descripción de actividad</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42642">
                <a:tc rowSpan="9" gridSpan="2">
                  <a:txBody>
                    <a:bodyPr/>
                    <a:lstStyle/>
                    <a:p>
                      <a:pPr algn="just" fontAlgn="t"/>
                      <a:r>
                        <a:rPr lang="es-MX" sz="900" b="0" i="0" u="none" strike="noStrike">
                          <a:solidFill>
                            <a:srgbClr val="000000"/>
                          </a:solidFill>
                          <a:effectLst/>
                          <a:latin typeface="Arial" panose="020B0604020202020204" pitchFamily="34" charset="0"/>
                        </a:rPr>
                        <a:t>El alumno desarrollará habilidades de razonamiento lógico al cuantificar fenómenos o eventos a través de modelos gráficos y aritméticos que involucren la resolución de operaciones con números enteros usando procedimientos diversos y aplicando las propiedades pertinentes.</a:t>
                      </a:r>
                    </a:p>
                  </a:txBody>
                  <a:tcPr marL="9525" marR="9525" marT="9525"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9" hMerge="1">
                  <a:txBody>
                    <a:bodyPr/>
                    <a:lstStyle/>
                    <a:p>
                      <a:endParaRPr lang="es-MX"/>
                    </a:p>
                  </a:txBody>
                  <a:tcPr/>
                </a:tc>
                <a:tc gridSpan="4">
                  <a:txBody>
                    <a:bodyPr/>
                    <a:lstStyle/>
                    <a:p>
                      <a:pPr algn="l" fontAlgn="t"/>
                      <a:r>
                        <a:rPr lang="es-MX" sz="900" b="1" i="0" u="none" strike="noStrike">
                          <a:solidFill>
                            <a:srgbClr val="000000"/>
                          </a:solidFill>
                          <a:effectLst/>
                          <a:latin typeface="Arial" panose="020B0604020202020204" pitchFamily="34" charset="0"/>
                        </a:rPr>
                        <a:t>Contenidos procedimentales</a:t>
                      </a:r>
                    </a:p>
                  </a:txBody>
                  <a:tcPr marL="9525" marR="9525" marT="9525"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rowSpan="15">
                  <a:txBody>
                    <a:bodyPr/>
                    <a:lstStyle/>
                    <a:p>
                      <a:pPr algn="just" fontAlgn="t"/>
                      <a:r>
                        <a:rPr lang="es-MX" sz="900" b="0" i="0" u="none" strike="noStrike">
                          <a:solidFill>
                            <a:srgbClr val="000000"/>
                          </a:solidFill>
                          <a:effectLst/>
                          <a:latin typeface="Arial" panose="020B0604020202020204" pitchFamily="34" charset="0"/>
                        </a:rPr>
                        <a:t>Elaboración de una maqueta (plano institucional).       Se llevará a cabo la elaboración de gráficos para analizar propiedades de la división (propiedad distributiva) y analisis de operaciones fundamentales.</a:t>
                      </a:r>
                    </a:p>
                  </a:txBody>
                  <a:tcPr marL="9525" marR="9525" marT="9525"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6" gridSpan="2">
                  <a:txBody>
                    <a:bodyPr/>
                    <a:lstStyle/>
                    <a:p>
                      <a:pPr algn="just" fontAlgn="t"/>
                      <a:r>
                        <a:rPr lang="es-MX" sz="900" b="0" i="0" u="none" strike="noStrike">
                          <a:solidFill>
                            <a:srgbClr val="000000"/>
                          </a:solidFill>
                          <a:effectLst/>
                          <a:latin typeface="Arial" panose="020B0604020202020204" pitchFamily="34" charset="0"/>
                        </a:rPr>
                        <a:t>Dinámica de integración grupal  Realización del plano por  parte de cada alumno   Analizar cada uno de ellos   Selección del plano representativo de las ideas iniciales</a:t>
                      </a:r>
                    </a:p>
                  </a:txBody>
                  <a:tcPr marL="9525" marR="9525" marT="9525"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6" hMerge="1">
                  <a:txBody>
                    <a:bodyPr/>
                    <a:lstStyle/>
                    <a:p>
                      <a:endParaRPr lang="es-MX"/>
                    </a:p>
                  </a:txBody>
                  <a:tcPr/>
                </a:tc>
                <a:tc rowSpan="15">
                  <a:txBody>
                    <a:bodyPr/>
                    <a:lstStyle/>
                    <a:p>
                      <a:pPr algn="just" fontAlgn="t"/>
                      <a:r>
                        <a:rPr lang="es-MX" sz="900" b="0" i="0" u="none" strike="noStrike">
                          <a:solidFill>
                            <a:srgbClr val="000000"/>
                          </a:solidFill>
                          <a:effectLst/>
                          <a:latin typeface="Arial" panose="020B0604020202020204" pitchFamily="34" charset="0"/>
                        </a:rPr>
                        <a:t>Trabajo de los alumnos en lo individual tanto en la asignatura de dibujo como en matemáticas.    Dinámica de los equipos.    Comunicación entre los equipos.    Valores aptitudinales entre los alumnos.</a:t>
                      </a:r>
                    </a:p>
                  </a:txBody>
                  <a:tcPr marL="9525" marR="9525" marT="9525"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r>
              <a:tr h="231087">
                <a:tc gridSpan="2" vMerge="1">
                  <a:txBody>
                    <a:bodyPr/>
                    <a:lstStyle/>
                    <a:p>
                      <a:endParaRPr lang="es-MX"/>
                    </a:p>
                  </a:txBody>
                  <a:tcPr/>
                </a:tc>
                <a:tc hMerge="1" vMerge="1">
                  <a:txBody>
                    <a:bodyPr/>
                    <a:lstStyle/>
                    <a:p>
                      <a:endParaRPr lang="es-MX"/>
                    </a:p>
                  </a:txBody>
                  <a:tcPr/>
                </a:tc>
                <a:tc gridSpan="4">
                  <a:txBody>
                    <a:bodyPr/>
                    <a:lstStyle/>
                    <a:p>
                      <a:pPr algn="l" fontAlgn="t"/>
                      <a:r>
                        <a:rPr lang="es-MX" sz="900" b="0" i="0" u="none" strike="noStrike">
                          <a:solidFill>
                            <a:srgbClr val="000000"/>
                          </a:solidFill>
                          <a:effectLst/>
                          <a:latin typeface="Arial" panose="020B0604020202020204" pitchFamily="34" charset="0"/>
                        </a:rPr>
                        <a:t>Resolución de un problema del entorno (científico, cultural</a:t>
                      </a:r>
                    </a:p>
                  </a:txBody>
                  <a:tcPr marL="9525" marR="9525" marT="9525"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31087">
                <a:tc gridSpan="2" vMerge="1">
                  <a:txBody>
                    <a:bodyPr/>
                    <a:lstStyle/>
                    <a:p>
                      <a:endParaRPr lang="es-MX"/>
                    </a:p>
                  </a:txBody>
                  <a:tcPr/>
                </a:tc>
                <a:tc hMerge="1" vMerge="1">
                  <a:txBody>
                    <a:bodyPr/>
                    <a:lstStyle/>
                    <a:p>
                      <a:endParaRPr lang="es-MX"/>
                    </a:p>
                  </a:txBody>
                  <a:tcPr/>
                </a:tc>
                <a:tc gridSpan="4">
                  <a:txBody>
                    <a:bodyPr/>
                    <a:lstStyle/>
                    <a:p>
                      <a:pPr algn="l" fontAlgn="t"/>
                      <a:r>
                        <a:rPr lang="es-MX" sz="900" b="0" i="0" u="none" strike="noStrike">
                          <a:solidFill>
                            <a:srgbClr val="000000"/>
                          </a:solidFill>
                          <a:effectLst/>
                          <a:latin typeface="Arial" panose="020B0604020202020204" pitchFamily="34" charset="0"/>
                        </a:rPr>
                        <a:t>o social) basada e el proceso creativo. </a:t>
                      </a:r>
                    </a:p>
                  </a:txBody>
                  <a:tcPr marL="9525" marR="9525" marT="9525"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31087">
                <a:tc gridSpan="2" vMerge="1">
                  <a:txBody>
                    <a:bodyPr/>
                    <a:lstStyle/>
                    <a:p>
                      <a:endParaRPr lang="es-MX"/>
                    </a:p>
                  </a:txBody>
                  <a:tcPr/>
                </a:tc>
                <a:tc hMerge="1" vMerge="1">
                  <a:txBody>
                    <a:bodyPr/>
                    <a:lstStyle/>
                    <a:p>
                      <a:endParaRPr lang="es-MX"/>
                    </a:p>
                  </a:txBody>
                  <a:tcPr/>
                </a:tc>
                <a:tc gridSpan="4">
                  <a:txBody>
                    <a:bodyPr/>
                    <a:lstStyle/>
                    <a:p>
                      <a:pPr algn="l" fontAlgn="t"/>
                      <a:r>
                        <a:rPr lang="es-MX" sz="900" b="1" i="0" u="none" strike="noStrike">
                          <a:solidFill>
                            <a:srgbClr val="000000"/>
                          </a:solidFill>
                          <a:effectLst/>
                          <a:latin typeface="Arial" panose="020B0604020202020204" pitchFamily="34" charset="0"/>
                        </a:rPr>
                        <a:t> </a:t>
                      </a:r>
                    </a:p>
                  </a:txBody>
                  <a:tcPr marL="9525" marR="9525" marT="9525"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31087">
                <a:tc gridSpan="2" vMerge="1">
                  <a:txBody>
                    <a:bodyPr/>
                    <a:lstStyle/>
                    <a:p>
                      <a:endParaRPr lang="es-MX"/>
                    </a:p>
                  </a:txBody>
                  <a:tcPr/>
                </a:tc>
                <a:tc hMerge="1" vMerge="1">
                  <a:txBody>
                    <a:bodyPr/>
                    <a:lstStyle/>
                    <a:p>
                      <a:endParaRPr lang="es-MX"/>
                    </a:p>
                  </a:txBody>
                  <a:tcPr/>
                </a:tc>
                <a:tc gridSpan="4">
                  <a:txBody>
                    <a:bodyPr/>
                    <a:lstStyle/>
                    <a:p>
                      <a:pPr algn="l" fontAlgn="t"/>
                      <a:r>
                        <a:rPr lang="es-MX" sz="900" b="1" i="0" u="none" strike="noStrike">
                          <a:solidFill>
                            <a:srgbClr val="000000"/>
                          </a:solidFill>
                          <a:effectLst/>
                          <a:latin typeface="Arial" panose="020B0604020202020204" pitchFamily="34" charset="0"/>
                        </a:rPr>
                        <a:t>Contenidos procedimentales</a:t>
                      </a:r>
                    </a:p>
                  </a:txBody>
                  <a:tcPr marL="9525" marR="9525" marT="9525"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31087">
                <a:tc gridSpan="2" vMerge="1">
                  <a:txBody>
                    <a:bodyPr/>
                    <a:lstStyle/>
                    <a:p>
                      <a:endParaRPr lang="es-MX"/>
                    </a:p>
                  </a:txBody>
                  <a:tcPr/>
                </a:tc>
                <a:tc hMerge="1" vMerge="1">
                  <a:txBody>
                    <a:bodyPr/>
                    <a:lstStyle/>
                    <a:p>
                      <a:endParaRPr lang="es-MX"/>
                    </a:p>
                  </a:txBody>
                  <a:tcPr/>
                </a:tc>
                <a:tc gridSpan="4">
                  <a:txBody>
                    <a:bodyPr/>
                    <a:lstStyle/>
                    <a:p>
                      <a:pPr algn="l" fontAlgn="t"/>
                      <a:r>
                        <a:rPr lang="es-MX" sz="900" b="0" i="0" u="none" strike="noStrike">
                          <a:solidFill>
                            <a:srgbClr val="000000"/>
                          </a:solidFill>
                          <a:effectLst/>
                          <a:latin typeface="Arial" panose="020B0604020202020204" pitchFamily="34" charset="0"/>
                        </a:rPr>
                        <a:t>Elaboración de ilustraciones, esquemas, mapas y/o</a:t>
                      </a:r>
                    </a:p>
                  </a:txBody>
                  <a:tcPr marL="9525" marR="9525" marT="9525"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31087">
                <a:tc gridSpan="2" vMerge="1">
                  <a:txBody>
                    <a:bodyPr/>
                    <a:lstStyle/>
                    <a:p>
                      <a:endParaRPr lang="es-MX"/>
                    </a:p>
                  </a:txBody>
                  <a:tcPr/>
                </a:tc>
                <a:tc hMerge="1" vMerge="1">
                  <a:txBody>
                    <a:bodyPr/>
                    <a:lstStyle/>
                    <a:p>
                      <a:endParaRPr lang="es-MX"/>
                    </a:p>
                  </a:txBody>
                  <a:tcPr/>
                </a:tc>
                <a:tc gridSpan="4">
                  <a:txBody>
                    <a:bodyPr/>
                    <a:lstStyle/>
                    <a:p>
                      <a:pPr algn="l" fontAlgn="t"/>
                      <a:r>
                        <a:rPr lang="es-MX" sz="900" b="0" i="0" u="none" strike="noStrike">
                          <a:solidFill>
                            <a:srgbClr val="000000"/>
                          </a:solidFill>
                          <a:effectLst/>
                          <a:latin typeface="Arial" panose="020B0604020202020204" pitchFamily="34" charset="0"/>
                        </a:rPr>
                        <a:t>diagramas. </a:t>
                      </a:r>
                    </a:p>
                  </a:txBody>
                  <a:tcPr marL="9525" marR="9525" marT="9525"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rowSpan="9" gridSpan="2">
                  <a:txBody>
                    <a:bodyPr/>
                    <a:lstStyle/>
                    <a:p>
                      <a:pPr algn="just" fontAlgn="t"/>
                      <a:r>
                        <a:rPr lang="es-MX" sz="900" b="0" i="0" u="none" strike="noStrike">
                          <a:solidFill>
                            <a:srgbClr val="000000"/>
                          </a:solidFill>
                          <a:effectLst/>
                          <a:latin typeface="Arial" panose="020B0604020202020204" pitchFamily="34" charset="0"/>
                        </a:rPr>
                        <a:t>Se definirá con el grupo las características y propiedades de los números reales. Localizará números naturales en la recta numérica. Planteará y resolverá problemas significativos de su entorno en los que aplique las propiedades de los números naturales y enteros.</a:t>
                      </a:r>
                    </a:p>
                  </a:txBody>
                  <a:tcPr marL="9525" marR="9525" marT="9525"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9" hMerge="1">
                  <a:txBody>
                    <a:bodyPr/>
                    <a:lstStyle/>
                    <a:p>
                      <a:endParaRPr lang="es-MX"/>
                    </a:p>
                  </a:txBody>
                  <a:tcPr/>
                </a:tc>
                <a:tc vMerge="1">
                  <a:txBody>
                    <a:bodyPr/>
                    <a:lstStyle/>
                    <a:p>
                      <a:endParaRPr lang="es-MX"/>
                    </a:p>
                  </a:txBody>
                  <a:tcPr/>
                </a:tc>
              </a:tr>
              <a:tr h="231087">
                <a:tc gridSpan="2" vMerge="1">
                  <a:txBody>
                    <a:bodyPr/>
                    <a:lstStyle/>
                    <a:p>
                      <a:endParaRPr lang="es-MX"/>
                    </a:p>
                  </a:txBody>
                  <a:tcPr/>
                </a:tc>
                <a:tc hMerge="1" vMerge="1">
                  <a:txBody>
                    <a:bodyPr/>
                    <a:lstStyle/>
                    <a:p>
                      <a:endParaRPr lang="es-MX"/>
                    </a:p>
                  </a:txBody>
                  <a:tcPr/>
                </a:tc>
                <a:tc gridSpan="4">
                  <a:txBody>
                    <a:bodyPr/>
                    <a:lstStyle/>
                    <a:p>
                      <a:pPr algn="l" fontAlgn="t"/>
                      <a:r>
                        <a:rPr lang="es-MX" sz="900" b="1" i="0" u="none" strike="noStrike">
                          <a:solidFill>
                            <a:srgbClr val="000000"/>
                          </a:solidFill>
                          <a:effectLst/>
                          <a:latin typeface="Arial" panose="020B0604020202020204" pitchFamily="34" charset="0"/>
                        </a:rPr>
                        <a:t> </a:t>
                      </a:r>
                    </a:p>
                  </a:txBody>
                  <a:tcPr marL="9525" marR="9525" marT="9525"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42366">
                <a:tc gridSpan="2" vMerge="1">
                  <a:txBody>
                    <a:bodyPr/>
                    <a:lstStyle/>
                    <a:p>
                      <a:endParaRPr lang="es-MX"/>
                    </a:p>
                  </a:txBody>
                  <a:tcPr/>
                </a:tc>
                <a:tc hMerge="1" vMerge="1">
                  <a:txBody>
                    <a:bodyPr/>
                    <a:lstStyle/>
                    <a:p>
                      <a:endParaRPr lang="es-MX"/>
                    </a:p>
                  </a:txBody>
                  <a:tcPr/>
                </a:tc>
                <a:tc rowSpan="2" gridSpan="4">
                  <a:txBody>
                    <a:bodyPr/>
                    <a:lstStyle/>
                    <a:p>
                      <a:pPr algn="l" fontAlgn="t"/>
                      <a:r>
                        <a:rPr lang="es-MX" sz="900" b="0" i="0" u="none" strike="noStrike">
                          <a:solidFill>
                            <a:srgbClr val="000000"/>
                          </a:solidFill>
                          <a:effectLst/>
                          <a:latin typeface="Arial" panose="020B0604020202020204" pitchFamily="34" charset="0"/>
                        </a:rPr>
                        <a:t> </a:t>
                      </a:r>
                    </a:p>
                  </a:txBody>
                  <a:tcPr marL="9525" marR="9525" marT="9525"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35571">
                <a:tc rowSpan="4" gridSpan="2">
                  <a:txBody>
                    <a:bodyPr/>
                    <a:lstStyle/>
                    <a:p>
                      <a:pPr algn="l" fontAlgn="ctr"/>
                      <a:r>
                        <a:rPr lang="es-MX" sz="900" b="0" i="0" u="none" strike="noStrike">
                          <a:solidFill>
                            <a:srgbClr val="FF0000"/>
                          </a:solidFill>
                          <a:effectLst/>
                          <a:latin typeface="Arial" panose="020B0604020202020204" pitchFamily="34" charset="0"/>
                        </a:rPr>
                        <a:t> </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4" hMerge="1">
                  <a:txBody>
                    <a:bodyPr/>
                    <a:lstStyle/>
                    <a:p>
                      <a:endParaRPr lang="es-MX"/>
                    </a:p>
                  </a:txBody>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344320">
                <a:tc gridSpan="2" vMerge="1">
                  <a:txBody>
                    <a:bodyPr/>
                    <a:lstStyle/>
                    <a:p>
                      <a:endParaRPr lang="es-MX"/>
                    </a:p>
                  </a:txBody>
                  <a:tcPr/>
                </a:tc>
                <a:tc hMerge="1" vMerge="1">
                  <a:txBody>
                    <a:bodyPr/>
                    <a:lstStyle/>
                    <a:p>
                      <a:endParaRPr lang="es-MX"/>
                    </a:p>
                  </a:txBody>
                  <a:tcPr/>
                </a:tc>
                <a:tc gridSpan="4">
                  <a:txBody>
                    <a:bodyPr/>
                    <a:lstStyle/>
                    <a:p>
                      <a:pPr algn="l" fontAlgn="t"/>
                      <a:r>
                        <a:rPr lang="es-MX" sz="900" b="1" i="0" u="none" strike="noStrike">
                          <a:solidFill>
                            <a:srgbClr val="000000"/>
                          </a:solidFill>
                          <a:effectLst/>
                          <a:latin typeface="Arial" panose="020B0604020202020204" pitchFamily="34" charset="0"/>
                        </a:rPr>
                        <a:t>Inecuaciones para modelar restricciones                                                          </a:t>
                      </a:r>
                      <a:r>
                        <a:rPr lang="es-MX" sz="900" b="0" i="0" u="none" strike="noStrike">
                          <a:solidFill>
                            <a:srgbClr val="000000"/>
                          </a:solidFill>
                          <a:effectLst/>
                          <a:latin typeface="Arial" panose="020B0604020202020204" pitchFamily="34" charset="0"/>
                        </a:rPr>
                        <a:t>inecuaciones de primer grado con una variable</a:t>
                      </a:r>
                      <a:endParaRPr lang="es-MX" sz="900" b="1" i="0" u="none" strike="noStrike">
                        <a:solidFill>
                          <a:srgbClr val="000000"/>
                        </a:solidFill>
                        <a:effectLst/>
                        <a:latin typeface="Arial" panose="020B0604020202020204" pitchFamily="34" charset="0"/>
                      </a:endParaRPr>
                    </a:p>
                  </a:txBody>
                  <a:tcPr marL="9525" marR="9525" marT="9525"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231087">
                <a:tc gridSpan="2" vMerge="1">
                  <a:txBody>
                    <a:bodyPr/>
                    <a:lstStyle/>
                    <a:p>
                      <a:endParaRPr lang="es-MX"/>
                    </a:p>
                  </a:txBody>
                  <a:tcPr/>
                </a:tc>
                <a:tc hMerge="1" vMerge="1">
                  <a:txBody>
                    <a:bodyPr/>
                    <a:lstStyle/>
                    <a:p>
                      <a:endParaRPr lang="es-MX"/>
                    </a:p>
                  </a:txBody>
                  <a:tcPr/>
                </a:tc>
                <a:tc gridSpan="4">
                  <a:txBody>
                    <a:bodyPr/>
                    <a:lstStyle/>
                    <a:p>
                      <a:pPr algn="l" fontAlgn="t"/>
                      <a:r>
                        <a:rPr lang="es-MX" sz="900" b="1" i="0" u="none" strike="noStrike">
                          <a:solidFill>
                            <a:srgbClr val="000000"/>
                          </a:solidFill>
                          <a:effectLst/>
                          <a:latin typeface="Arial" panose="020B0604020202020204" pitchFamily="34" charset="0"/>
                        </a:rPr>
                        <a:t>Diseño de solucion</a:t>
                      </a:r>
                    </a:p>
                  </a:txBody>
                  <a:tcPr marL="9525" marR="9525" marT="9525"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42366">
                <a:tc gridSpan="2" vMerge="1">
                  <a:txBody>
                    <a:bodyPr/>
                    <a:lstStyle/>
                    <a:p>
                      <a:endParaRPr lang="es-MX"/>
                    </a:p>
                  </a:txBody>
                  <a:tcPr/>
                </a:tc>
                <a:tc hMerge="1" vMerge="1">
                  <a:txBody>
                    <a:bodyPr/>
                    <a:lstStyle/>
                    <a:p>
                      <a:endParaRPr lang="es-MX"/>
                    </a:p>
                  </a:txBody>
                  <a:tcPr/>
                </a:tc>
                <a:tc rowSpan="2" gridSpan="4">
                  <a:txBody>
                    <a:bodyPr/>
                    <a:lstStyle/>
                    <a:p>
                      <a:pPr algn="l" fontAlgn="t"/>
                      <a:r>
                        <a:rPr lang="es-MX" sz="900" b="0" i="0" u="none" strike="noStrike">
                          <a:solidFill>
                            <a:srgbClr val="000000"/>
                          </a:solidFill>
                          <a:effectLst/>
                          <a:latin typeface="Arial" panose="020B0604020202020204" pitchFamily="34" charset="0"/>
                        </a:rPr>
                        <a:t>Desarrollar una solucion a un problema mediante las herramientas de diagrama de flujo y pseudocodigo iniciando con la construccion de un algoritmo, con ayuda de sentencias de control para desarrollar el proceso de solucion. </a:t>
                      </a:r>
                    </a:p>
                  </a:txBody>
                  <a:tcPr marL="9525" marR="9525" marT="9525"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801103">
                <a:tc rowSpan="4" gridSpan="2">
                  <a:txBody>
                    <a:bodyPr/>
                    <a:lstStyle/>
                    <a:p>
                      <a:pPr algn="ctr" fontAlgn="t"/>
                      <a:r>
                        <a:rPr lang="es-MX" sz="900" b="0" i="0" u="none" strike="noStrike">
                          <a:solidFill>
                            <a:srgbClr val="FF0000"/>
                          </a:solidFill>
                          <a:effectLst/>
                          <a:latin typeface="Arial" panose="020B0604020202020204" pitchFamily="34" charset="0"/>
                        </a:rPr>
                        <a:t> </a:t>
                      </a:r>
                    </a:p>
                  </a:txBody>
                  <a:tcPr marL="9525" marR="9525" marT="9525"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4" hMerge="1">
                  <a:txBody>
                    <a:bodyPr/>
                    <a:lstStyle/>
                    <a:p>
                      <a:endParaRPr lang="es-MX"/>
                    </a:p>
                  </a:txBody>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42366">
                <a:tc gridSpan="2" vMerge="1">
                  <a:txBody>
                    <a:bodyPr/>
                    <a:lstStyle/>
                    <a:p>
                      <a:endParaRPr lang="es-MX"/>
                    </a:p>
                  </a:txBody>
                  <a:tcPr/>
                </a:tc>
                <a:tc hMerge="1" vMerge="1">
                  <a:txBody>
                    <a:bodyPr/>
                    <a:lstStyle/>
                    <a:p>
                      <a:endParaRPr lang="es-MX"/>
                    </a:p>
                  </a:txBody>
                  <a:tcPr/>
                </a:tc>
                <a:tc rowSpan="2" gridSpan="4">
                  <a:txBody>
                    <a:bodyPr/>
                    <a:lstStyle/>
                    <a:p>
                      <a:pPr algn="l" fontAlgn="t"/>
                      <a:r>
                        <a:rPr lang="es-MX" sz="900" b="0" i="0" u="none" strike="noStrike">
                          <a:solidFill>
                            <a:srgbClr val="000000"/>
                          </a:solidFill>
                          <a:effectLst/>
                          <a:latin typeface="Arial" panose="020B0604020202020204" pitchFamily="34" charset="0"/>
                        </a:rPr>
                        <a:t> </a:t>
                      </a:r>
                    </a:p>
                  </a:txBody>
                  <a:tcPr marL="9525" marR="9525" marT="9525"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r h="135571">
                <a:tc gridSpan="2" vMerge="1">
                  <a:txBody>
                    <a:bodyPr/>
                    <a:lstStyle/>
                    <a:p>
                      <a:endParaRPr lang="es-MX"/>
                    </a:p>
                  </a:txBody>
                  <a:tcPr/>
                </a:tc>
                <a:tc hMerge="1" vMerge="1">
                  <a:txBody>
                    <a:bodyPr/>
                    <a:lstStyle/>
                    <a:p>
                      <a:endParaRPr lang="es-MX"/>
                    </a:p>
                  </a:txBody>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rowSpan="2">
                  <a:txBody>
                    <a:bodyPr/>
                    <a:lstStyle/>
                    <a:p>
                      <a:pPr algn="ctr" fontAlgn="b"/>
                      <a:r>
                        <a:rPr lang="es-MX" sz="900" b="0" i="0" u="none" strike="noStrike">
                          <a:solidFill>
                            <a:srgbClr val="000000"/>
                          </a:solidFill>
                          <a:effectLst/>
                          <a:latin typeface="Arial" panose="020B0604020202020204" pitchFamily="34" charset="0"/>
                        </a:rPr>
                        <a:t> </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2" gridSpan="2">
                  <a:txBody>
                    <a:bodyPr/>
                    <a:lstStyle/>
                    <a:p>
                      <a:pPr algn="ctr" fontAlgn="b"/>
                      <a:r>
                        <a:rPr lang="es-MX" sz="900" b="0" i="0" u="none" strike="noStrike">
                          <a:solidFill>
                            <a:srgbClr val="000000"/>
                          </a:solidFill>
                          <a:effectLst/>
                          <a:latin typeface="Arial" panose="020B0604020202020204" pitchFamily="34" charset="0"/>
                        </a:rPr>
                        <a:t> </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rowSpan="2" hMerge="1">
                  <a:txBody>
                    <a:bodyPr/>
                    <a:lstStyle/>
                    <a:p>
                      <a:endParaRPr lang="es-MX"/>
                    </a:p>
                  </a:txBody>
                  <a:tcPr/>
                </a:tc>
                <a:tc rowSpan="2">
                  <a:txBody>
                    <a:bodyPr/>
                    <a:lstStyle/>
                    <a:p>
                      <a:pPr algn="ctr" fontAlgn="b"/>
                      <a:r>
                        <a:rPr lang="es-MX" sz="900" b="0" i="0" u="none" strike="noStrike">
                          <a:solidFill>
                            <a:srgbClr val="000000"/>
                          </a:solidFill>
                          <a:effectLst/>
                          <a:latin typeface="Arial" panose="020B0604020202020204" pitchFamily="34" charset="0"/>
                        </a:rPr>
                        <a:t> </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r>
              <a:tr h="177937">
                <a:tc gridSpan="2" vMerge="1">
                  <a:txBody>
                    <a:bodyPr/>
                    <a:lstStyle/>
                    <a:p>
                      <a:endParaRPr lang="es-MX"/>
                    </a:p>
                  </a:txBody>
                  <a:tcPr/>
                </a:tc>
                <a:tc hMerge="1" vMerge="1">
                  <a:txBody>
                    <a:bodyPr/>
                    <a:lstStyle/>
                    <a:p>
                      <a:endParaRPr lang="es-MX"/>
                    </a:p>
                  </a:txBody>
                  <a:tcPr/>
                </a:tc>
                <a:tc gridSpan="4">
                  <a:txBody>
                    <a:bodyPr/>
                    <a:lstStyle/>
                    <a:p>
                      <a:pPr algn="l" fontAlgn="t"/>
                      <a:r>
                        <a:rPr lang="es-MX" sz="900" b="0" i="0" u="none" strike="noStrike" dirty="0">
                          <a:solidFill>
                            <a:srgbClr val="000000"/>
                          </a:solidFill>
                          <a:effectLst/>
                          <a:latin typeface="Arial" panose="020B0604020202020204" pitchFamily="34" charset="0"/>
                        </a:rPr>
                        <a:t> Del 15 al 31 de marzo de 2020</a:t>
                      </a:r>
                    </a:p>
                  </a:txBody>
                  <a:tcPr marL="9525" marR="9525" marT="9525"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tr>
            </a:tbl>
          </a:graphicData>
        </a:graphic>
      </p:graphicFrame>
      <p:pic>
        <p:nvPicPr>
          <p:cNvPr id="5" name="Imagen 4">
            <a:extLst>
              <a:ext uri="{FF2B5EF4-FFF2-40B4-BE49-F238E27FC236}">
                <a16:creationId xmlns:lc="http://schemas.openxmlformats.org/drawingml/2006/lockedCanvas" xmlns:a16="http://schemas.microsoft.com/office/drawing/2014/main" xmlns="" xmlns:xdr="http://schemas.openxmlformats.org/drawingml/2006/spreadsheetDrawing" id="{00000000-0008-0000-0000-000003000000}"/>
              </a:ext>
            </a:extLst>
          </p:cNvPr>
          <p:cNvPicPr>
            <a:picLocks noChangeAspect="1"/>
          </p:cNvPicPr>
          <p:nvPr/>
        </p:nvPicPr>
        <p:blipFill rotWithShape="1">
          <a:blip r:embed="rId2"/>
          <a:srcRect l="78650" t="4742" r="3947" b="61671"/>
          <a:stretch/>
        </p:blipFill>
        <p:spPr>
          <a:xfrm>
            <a:off x="7740352" y="116632"/>
            <a:ext cx="1204002" cy="1132653"/>
          </a:xfrm>
          <a:prstGeom prst="rect">
            <a:avLst/>
          </a:prstGeom>
        </p:spPr>
      </p:pic>
    </p:spTree>
    <p:extLst>
      <p:ext uri="{BB962C8B-B14F-4D97-AF65-F5344CB8AC3E}">
        <p14:creationId xmlns:p14="http://schemas.microsoft.com/office/powerpoint/2010/main" val="23208623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a:extLst>
              <a:ext uri="{FF2B5EF4-FFF2-40B4-BE49-F238E27FC236}">
                <a16:creationId xmlns:a16="http://schemas.microsoft.com/office/drawing/2014/main" xmlns="" id="{FE4BE56D-DBAB-4752-8F37-BCC378ED92B3}"/>
              </a:ext>
            </a:extLst>
          </p:cNvPr>
          <p:cNvSpPr txBox="1"/>
          <p:nvPr/>
        </p:nvSpPr>
        <p:spPr>
          <a:xfrm>
            <a:off x="1259632" y="620688"/>
            <a:ext cx="5832648" cy="1754326"/>
          </a:xfrm>
          <a:prstGeom prst="rect">
            <a:avLst/>
          </a:prstGeom>
          <a:noFill/>
        </p:spPr>
        <p:txBody>
          <a:bodyPr wrap="square" rtlCol="0">
            <a:spAutoFit/>
          </a:bodyPr>
          <a:lstStyle/>
          <a:p>
            <a:pPr algn="ctr"/>
            <a:r>
              <a:rPr lang="es-MX" sz="3600" dirty="0" smtClean="0"/>
              <a:t>Evidencias e Integración de las asignaturas de Matemáticas, Informática y Dibujo</a:t>
            </a:r>
            <a:endParaRPr lang="es-MX" sz="3600" dirty="0"/>
          </a:p>
        </p:txBody>
      </p:sp>
      <p:pic>
        <p:nvPicPr>
          <p:cNvPr id="5" name="Imagen 4"/>
          <p:cNvPicPr>
            <a:picLocks noChangeAspect="1"/>
          </p:cNvPicPr>
          <p:nvPr/>
        </p:nvPicPr>
        <p:blipFill>
          <a:blip r:embed="rId2"/>
          <a:stretch>
            <a:fillRect/>
          </a:stretch>
        </p:blipFill>
        <p:spPr>
          <a:xfrm>
            <a:off x="467544" y="3075748"/>
            <a:ext cx="4417766" cy="3312368"/>
          </a:xfrm>
          <a:prstGeom prst="rect">
            <a:avLst/>
          </a:prstGeom>
        </p:spPr>
      </p:pic>
      <p:sp>
        <p:nvSpPr>
          <p:cNvPr id="6" name="CuadroTexto 5"/>
          <p:cNvSpPr txBox="1"/>
          <p:nvPr/>
        </p:nvSpPr>
        <p:spPr>
          <a:xfrm>
            <a:off x="5436096" y="3068960"/>
            <a:ext cx="2952328" cy="1477328"/>
          </a:xfrm>
          <a:prstGeom prst="rect">
            <a:avLst/>
          </a:prstGeom>
          <a:noFill/>
        </p:spPr>
        <p:txBody>
          <a:bodyPr wrap="square" rtlCol="0">
            <a:spAutoFit/>
          </a:bodyPr>
          <a:lstStyle/>
          <a:p>
            <a:r>
              <a:rPr lang="es-MX" dirty="0" smtClean="0"/>
              <a:t>Desarrollo de gráficos mediante programas informáticos.</a:t>
            </a:r>
          </a:p>
          <a:p>
            <a:r>
              <a:rPr lang="es-MX" dirty="0" smtClean="0"/>
              <a:t>En la clase se evalúan los planos de la institución</a:t>
            </a:r>
            <a:endParaRPr lang="es-MX" dirty="0"/>
          </a:p>
        </p:txBody>
      </p:sp>
    </p:spTree>
    <p:extLst>
      <p:ext uri="{BB962C8B-B14F-4D97-AF65-F5344CB8AC3E}">
        <p14:creationId xmlns:p14="http://schemas.microsoft.com/office/powerpoint/2010/main" val="12950657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538" y="692696"/>
            <a:ext cx="3402378" cy="4536504"/>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548680"/>
            <a:ext cx="3867894" cy="5157192"/>
          </a:xfrm>
          <a:prstGeom prst="rect">
            <a:avLst/>
          </a:prstGeom>
        </p:spPr>
      </p:pic>
    </p:spTree>
    <p:extLst>
      <p:ext uri="{BB962C8B-B14F-4D97-AF65-F5344CB8AC3E}">
        <p14:creationId xmlns:p14="http://schemas.microsoft.com/office/powerpoint/2010/main" val="31808489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259632" y="620688"/>
            <a:ext cx="4968552" cy="1200329"/>
          </a:xfrm>
          <a:prstGeom prst="rect">
            <a:avLst/>
          </a:prstGeom>
          <a:noFill/>
        </p:spPr>
        <p:txBody>
          <a:bodyPr wrap="square" rtlCol="0">
            <a:spAutoFit/>
          </a:bodyPr>
          <a:lstStyle/>
          <a:p>
            <a:pPr algn="just"/>
            <a:r>
              <a:rPr lang="es-MX" dirty="0" smtClean="0"/>
              <a:t>En la transversalidad con la informática, se lleva a cabo el programa de </a:t>
            </a:r>
            <a:r>
              <a:rPr lang="es-MX" dirty="0" err="1" smtClean="0"/>
              <a:t>geogebra</a:t>
            </a:r>
            <a:r>
              <a:rPr lang="es-MX" dirty="0" smtClean="0"/>
              <a:t> para analizar gráficos y cuadros y así facilitar la comprensión de resultados.</a:t>
            </a:r>
            <a:endParaRPr lang="es-MX" dirty="0"/>
          </a:p>
        </p:txBody>
      </p:sp>
      <p:sp>
        <p:nvSpPr>
          <p:cNvPr id="6" name="CuadroTexto 5"/>
          <p:cNvSpPr txBox="1"/>
          <p:nvPr/>
        </p:nvSpPr>
        <p:spPr>
          <a:xfrm>
            <a:off x="827584" y="2348880"/>
            <a:ext cx="2736304" cy="3693319"/>
          </a:xfrm>
          <a:prstGeom prst="rect">
            <a:avLst/>
          </a:prstGeom>
          <a:noFill/>
        </p:spPr>
        <p:txBody>
          <a:bodyPr wrap="square" rtlCol="0">
            <a:spAutoFit/>
          </a:bodyPr>
          <a:lstStyle/>
          <a:p>
            <a:pPr algn="just"/>
            <a:r>
              <a:rPr lang="es-MX" dirty="0" smtClean="0"/>
              <a:t>En Dibujo se da a conocer al alumno las formas geométricas, irregulares y elaborarán una maqueta (ULSAB) creando un dibujo tridimensional donde plasme las diferentes maneras de observación de las figuras en dimensional y tridimensional  aplicando técnicas del dibujo para diferenciar la sombra, espacio y volumen</a:t>
            </a:r>
            <a:endParaRPr lang="es-MX"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5976" y="1605087"/>
            <a:ext cx="3327834" cy="4437112"/>
          </a:xfrm>
          <a:prstGeom prst="rect">
            <a:avLst/>
          </a:prstGeom>
        </p:spPr>
      </p:pic>
    </p:spTree>
    <p:extLst>
      <p:ext uri="{BB962C8B-B14F-4D97-AF65-F5344CB8AC3E}">
        <p14:creationId xmlns:p14="http://schemas.microsoft.com/office/powerpoint/2010/main" val="15237188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908720"/>
            <a:ext cx="3435846" cy="4581128"/>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550186"/>
            <a:ext cx="3723878" cy="4965171"/>
          </a:xfrm>
          <a:prstGeom prst="rect">
            <a:avLst/>
          </a:prstGeom>
        </p:spPr>
      </p:pic>
    </p:spTree>
    <p:extLst>
      <p:ext uri="{BB962C8B-B14F-4D97-AF65-F5344CB8AC3E}">
        <p14:creationId xmlns:p14="http://schemas.microsoft.com/office/powerpoint/2010/main" val="41610348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683568" y="332656"/>
            <a:ext cx="3888432" cy="4247317"/>
          </a:xfrm>
          <a:prstGeom prst="rect">
            <a:avLst/>
          </a:prstGeom>
          <a:noFill/>
        </p:spPr>
        <p:txBody>
          <a:bodyPr wrap="square" rtlCol="0">
            <a:spAutoFit/>
          </a:bodyPr>
          <a:lstStyle/>
          <a:p>
            <a:pPr algn="just"/>
            <a:r>
              <a:rPr lang="es-MX" dirty="0" smtClean="0"/>
              <a:t>Una vez adquiridos los conocimientos matemáticos el alumno conecta la importancia de la materia de Dibujo para analizar de manera gráfica como se representa una maqueta dando como resultado figuras tridimensionales; ahora conectamos la materia de Informática para que los alumnos desarrollen soluciones así como toma de decisiones para el calculo de las figuras geométricas, esto mediante herramientas de diagramas de flujo y pseudocódigos iniciando la construcción de algún algoritmo, ayuda de los planos institucionales ya previos.</a:t>
            </a:r>
            <a:endParaRPr lang="es-MX"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836712"/>
            <a:ext cx="4011910" cy="5349213"/>
          </a:xfrm>
          <a:prstGeom prst="rect">
            <a:avLst/>
          </a:prstGeom>
        </p:spPr>
      </p:pic>
    </p:spTree>
    <p:extLst>
      <p:ext uri="{BB962C8B-B14F-4D97-AF65-F5344CB8AC3E}">
        <p14:creationId xmlns:p14="http://schemas.microsoft.com/office/powerpoint/2010/main" val="11339865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683568" y="836712"/>
            <a:ext cx="1512168" cy="1420521"/>
          </a:xfrm>
          <a:prstGeom prst="rect">
            <a:avLst/>
          </a:prstGeom>
        </p:spPr>
      </p:pic>
      <p:sp>
        <p:nvSpPr>
          <p:cNvPr id="5" name="4 CuadroTexto"/>
          <p:cNvSpPr txBox="1"/>
          <p:nvPr/>
        </p:nvSpPr>
        <p:spPr>
          <a:xfrm>
            <a:off x="1835696" y="2756769"/>
            <a:ext cx="4320480" cy="1920526"/>
          </a:xfrm>
          <a:prstGeom prst="rect">
            <a:avLst/>
          </a:prstGeom>
          <a:noFill/>
        </p:spPr>
        <p:txBody>
          <a:bodyPr wrap="square" rtlCol="0">
            <a:spAutoFit/>
          </a:bodyPr>
          <a:lstStyle/>
          <a:p>
            <a:pPr>
              <a:lnSpc>
                <a:spcPct val="90000"/>
              </a:lnSpc>
            </a:pPr>
            <a:r>
              <a:rPr lang="es-MX" sz="2800" b="1" i="1" dirty="0">
                <a:solidFill>
                  <a:schemeClr val="tx1">
                    <a:alpha val="70000"/>
                  </a:schemeClr>
                </a:solidFill>
              </a:rPr>
              <a:t>Proyecto</a:t>
            </a:r>
          </a:p>
          <a:p>
            <a:pPr>
              <a:lnSpc>
                <a:spcPct val="90000"/>
              </a:lnSpc>
            </a:pPr>
            <a:r>
              <a:rPr lang="es-MX" sz="2800" b="1" i="1" dirty="0">
                <a:solidFill>
                  <a:schemeClr val="tx1">
                    <a:alpha val="70000"/>
                  </a:schemeClr>
                </a:solidFill>
              </a:rPr>
              <a:t>Estrategias didácticas para la construcción del plano ULSAB  </a:t>
            </a:r>
          </a:p>
          <a:p>
            <a:endParaRPr lang="es-AR" dirty="0"/>
          </a:p>
        </p:txBody>
      </p:sp>
      <p:sp>
        <p:nvSpPr>
          <p:cNvPr id="6" name="5 CuadroTexto"/>
          <p:cNvSpPr txBox="1"/>
          <p:nvPr/>
        </p:nvSpPr>
        <p:spPr>
          <a:xfrm>
            <a:off x="3059832" y="836712"/>
            <a:ext cx="4680520" cy="769441"/>
          </a:xfrm>
          <a:prstGeom prst="rect">
            <a:avLst/>
          </a:prstGeom>
          <a:noFill/>
        </p:spPr>
        <p:txBody>
          <a:bodyPr wrap="square" rtlCol="0">
            <a:spAutoFit/>
          </a:bodyPr>
          <a:lstStyle/>
          <a:p>
            <a:r>
              <a:rPr lang="es-MX" sz="4400" dirty="0"/>
              <a:t>ETAPA </a:t>
            </a:r>
            <a:r>
              <a:rPr lang="es-MX" sz="4400" dirty="0" smtClean="0"/>
              <a:t>3</a:t>
            </a:r>
            <a:endParaRPr lang="es-AR" sz="4400" dirty="0"/>
          </a:p>
        </p:txBody>
      </p:sp>
    </p:spTree>
    <p:extLst>
      <p:ext uri="{BB962C8B-B14F-4D97-AF65-F5344CB8AC3E}">
        <p14:creationId xmlns:p14="http://schemas.microsoft.com/office/powerpoint/2010/main" val="5526334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1"/>
          <p:cNvGraphicFramePr>
            <a:graphicFrameLocks noGrp="1"/>
          </p:cNvGraphicFramePr>
          <p:nvPr>
            <p:extLst/>
          </p:nvPr>
        </p:nvGraphicFramePr>
        <p:xfrm>
          <a:off x="395536" y="1268760"/>
          <a:ext cx="8216900" cy="3267075"/>
        </p:xfrm>
        <a:graphic>
          <a:graphicData uri="http://schemas.openxmlformats.org/drawingml/2006/table">
            <a:tbl>
              <a:tblPr/>
              <a:tblGrid>
                <a:gridCol w="762000"/>
                <a:gridCol w="762000"/>
                <a:gridCol w="762000"/>
                <a:gridCol w="762000"/>
                <a:gridCol w="762000"/>
                <a:gridCol w="762000"/>
                <a:gridCol w="1117600"/>
                <a:gridCol w="762000"/>
                <a:gridCol w="762000"/>
                <a:gridCol w="1003300"/>
              </a:tblGrid>
              <a:tr h="190500">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200025">
                <a:tc gridSpan="5">
                  <a:txBody>
                    <a:bodyPr/>
                    <a:lstStyle/>
                    <a:p>
                      <a:pPr algn="l" fontAlgn="b"/>
                      <a:r>
                        <a:rPr lang="es-MX" sz="1200" b="1" i="0" u="none" strike="noStrike">
                          <a:solidFill>
                            <a:srgbClr val="000000"/>
                          </a:solidFill>
                          <a:effectLst/>
                          <a:latin typeface="Arial" panose="020B0604020202020204" pitchFamily="34" charset="0"/>
                        </a:rPr>
                        <a:t>UNIVERSIDAD LASALLISTA BENAVENTE</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90500">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90500">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r>
              <a:tr h="190500">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gridSpan="4">
                  <a:txBody>
                    <a:bodyPr/>
                    <a:lstStyle/>
                    <a:p>
                      <a:pPr algn="ctr" fontAlgn="b"/>
                      <a:r>
                        <a:rPr lang="es-MX" sz="800" b="1" i="0" u="none" strike="noStrike">
                          <a:solidFill>
                            <a:srgbClr val="000000"/>
                          </a:solidFill>
                          <a:effectLst/>
                          <a:latin typeface="Arial" panose="020B0604020202020204" pitchFamily="34" charset="0"/>
                        </a:rPr>
                        <a:t>FORMATO PLANEACIÓN POR SESIÓN DEL PROYECTO</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r>
              <a:tr h="200025">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MX" sz="900" b="0" i="0" u="none" strike="noStrike">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r>
              <a:tr h="190500">
                <a:tc gridSpan="2">
                  <a:txBody>
                    <a:bodyPr/>
                    <a:lstStyle/>
                    <a:p>
                      <a:pPr algn="l" fontAlgn="b"/>
                      <a:r>
                        <a:rPr lang="es-MX" sz="900" b="1" i="0" u="none" strike="noStrike">
                          <a:solidFill>
                            <a:srgbClr val="000000"/>
                          </a:solidFill>
                          <a:effectLst/>
                          <a:latin typeface="Arial" panose="020B0604020202020204" pitchFamily="34" charset="0"/>
                        </a:rPr>
                        <a:t>NOMBRE DEL PROYECTO</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gridSpan="8">
                  <a:txBody>
                    <a:bodyPr/>
                    <a:lstStyle/>
                    <a:p>
                      <a:pPr algn="l" fontAlgn="b"/>
                      <a:r>
                        <a:rPr lang="es-MX" sz="900" b="0" i="0" u="none" strike="noStrike">
                          <a:solidFill>
                            <a:srgbClr val="000000"/>
                          </a:solidFill>
                          <a:effectLst/>
                          <a:latin typeface="Arial" panose="020B0604020202020204" pitchFamily="34" charset="0"/>
                        </a:rPr>
                        <a:t>Representación gráfica de problemas matemáticos en la vida cotidiana a través de la tecnología.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gridSpan="2">
                  <a:txBody>
                    <a:bodyPr/>
                    <a:lstStyle/>
                    <a:p>
                      <a:pPr algn="l" fontAlgn="b"/>
                      <a:r>
                        <a:rPr lang="es-MX" sz="900" b="1" i="0" u="none" strike="noStrike">
                          <a:solidFill>
                            <a:srgbClr val="000000"/>
                          </a:solidFill>
                          <a:effectLst/>
                          <a:latin typeface="Arial" panose="020B0604020202020204" pitchFamily="34" charset="0"/>
                        </a:rPr>
                        <a:t>CICLO ESCOLAR</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gridSpan="8">
                  <a:txBody>
                    <a:bodyPr/>
                    <a:lstStyle/>
                    <a:p>
                      <a:pPr algn="l" fontAlgn="b"/>
                      <a:r>
                        <a:rPr lang="es-MX" sz="900" b="0" i="0" u="none" strike="noStrike">
                          <a:solidFill>
                            <a:srgbClr val="000000"/>
                          </a:solidFill>
                          <a:effectLst/>
                          <a:latin typeface="Arial" panose="020B0604020202020204" pitchFamily="34" charset="0"/>
                        </a:rPr>
                        <a:t>201 9- 2020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rowSpan="3" gridSpan="2">
                  <a:txBody>
                    <a:bodyPr/>
                    <a:lstStyle/>
                    <a:p>
                      <a:pPr algn="l" fontAlgn="ctr"/>
                      <a:r>
                        <a:rPr lang="es-MX" sz="900" b="1" i="0" u="none" strike="noStrike">
                          <a:solidFill>
                            <a:srgbClr val="000000"/>
                          </a:solidFill>
                          <a:effectLst/>
                          <a:latin typeface="Arial" panose="020B0604020202020204" pitchFamily="34" charset="0"/>
                        </a:rPr>
                        <a:t>INTEGRANTES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hMerge="1">
                  <a:txBody>
                    <a:bodyPr/>
                    <a:lstStyle/>
                    <a:p>
                      <a:endParaRPr lang="es-MX"/>
                    </a:p>
                  </a:txBody>
                  <a:tcPr/>
                </a:tc>
                <a:tc gridSpan="8">
                  <a:txBody>
                    <a:bodyPr/>
                    <a:lstStyle/>
                    <a:p>
                      <a:pPr algn="l" fontAlgn="b"/>
                      <a:r>
                        <a:rPr lang="es-MX" sz="900" b="0" i="0" u="none" strike="noStrike">
                          <a:solidFill>
                            <a:srgbClr val="000000"/>
                          </a:solidFill>
                          <a:effectLst/>
                          <a:latin typeface="Arial" panose="020B0604020202020204" pitchFamily="34" charset="0"/>
                        </a:rPr>
                        <a:t>Arq. Sandra Colina Ibarra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gridSpan="2" vMerge="1">
                  <a:txBody>
                    <a:bodyPr/>
                    <a:lstStyle/>
                    <a:p>
                      <a:endParaRPr lang="es-MX"/>
                    </a:p>
                  </a:txBody>
                  <a:tcPr/>
                </a:tc>
                <a:tc hMerge="1" vMerge="1">
                  <a:txBody>
                    <a:bodyPr/>
                    <a:lstStyle/>
                    <a:p>
                      <a:endParaRPr lang="es-MX"/>
                    </a:p>
                  </a:txBody>
                  <a:tcPr/>
                </a:tc>
                <a:tc gridSpan="8">
                  <a:txBody>
                    <a:bodyPr/>
                    <a:lstStyle/>
                    <a:p>
                      <a:pPr algn="l" fontAlgn="b"/>
                      <a:r>
                        <a:rPr lang="pt-BR" sz="900" b="0" i="0" u="none" strike="noStrike">
                          <a:solidFill>
                            <a:srgbClr val="000000"/>
                          </a:solidFill>
                          <a:effectLst/>
                          <a:latin typeface="Arial" panose="020B0604020202020204" pitchFamily="34" charset="0"/>
                        </a:rPr>
                        <a:t>Lic. Maria Natalia Navarrete Merino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gridSpan="2" vMerge="1">
                  <a:txBody>
                    <a:bodyPr/>
                    <a:lstStyle/>
                    <a:p>
                      <a:endParaRPr lang="es-MX"/>
                    </a:p>
                  </a:txBody>
                  <a:tcPr/>
                </a:tc>
                <a:tc hMerge="1" vMerge="1">
                  <a:txBody>
                    <a:bodyPr/>
                    <a:lstStyle/>
                    <a:p>
                      <a:endParaRPr lang="es-MX"/>
                    </a:p>
                  </a:txBody>
                  <a:tcPr/>
                </a:tc>
                <a:tc gridSpan="8">
                  <a:txBody>
                    <a:bodyPr/>
                    <a:lstStyle/>
                    <a:p>
                      <a:pPr algn="l" fontAlgn="b"/>
                      <a:r>
                        <a:rPr lang="es-MX" sz="900" b="0" i="0" u="none" strike="noStrike">
                          <a:solidFill>
                            <a:srgbClr val="000000"/>
                          </a:solidFill>
                          <a:effectLst/>
                          <a:latin typeface="Arial" panose="020B0604020202020204" pitchFamily="34" charset="0"/>
                        </a:rPr>
                        <a:t>Lic. Roberto Frías Vázquez</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rowSpan="3" gridSpan="2">
                  <a:txBody>
                    <a:bodyPr/>
                    <a:lstStyle/>
                    <a:p>
                      <a:pPr algn="l" fontAlgn="ctr"/>
                      <a:r>
                        <a:rPr lang="es-MX" sz="900" b="1" i="0" u="none" strike="noStrike">
                          <a:solidFill>
                            <a:srgbClr val="000000"/>
                          </a:solidFill>
                          <a:effectLst/>
                          <a:latin typeface="Arial" panose="020B0604020202020204" pitchFamily="34" charset="0"/>
                        </a:rPr>
                        <a:t>ASIGNATURAS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hMerge="1">
                  <a:txBody>
                    <a:bodyPr/>
                    <a:lstStyle/>
                    <a:p>
                      <a:endParaRPr lang="es-MX"/>
                    </a:p>
                  </a:txBody>
                  <a:tcPr/>
                </a:tc>
                <a:tc gridSpan="8">
                  <a:txBody>
                    <a:bodyPr/>
                    <a:lstStyle/>
                    <a:p>
                      <a:pPr algn="l" fontAlgn="b"/>
                      <a:r>
                        <a:rPr lang="es-MX" sz="900" b="0" i="0" u="none" strike="noStrike">
                          <a:solidFill>
                            <a:srgbClr val="000000"/>
                          </a:solidFill>
                          <a:effectLst/>
                          <a:latin typeface="Arial" panose="020B0604020202020204" pitchFamily="34" charset="0"/>
                        </a:rPr>
                        <a:t>Dibujo II</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gridSpan="2" vMerge="1">
                  <a:txBody>
                    <a:bodyPr/>
                    <a:lstStyle/>
                    <a:p>
                      <a:endParaRPr lang="es-MX"/>
                    </a:p>
                  </a:txBody>
                  <a:tcPr/>
                </a:tc>
                <a:tc hMerge="1" vMerge="1">
                  <a:txBody>
                    <a:bodyPr/>
                    <a:lstStyle/>
                    <a:p>
                      <a:endParaRPr lang="es-MX"/>
                    </a:p>
                  </a:txBody>
                  <a:tcPr/>
                </a:tc>
                <a:tc gridSpan="8">
                  <a:txBody>
                    <a:bodyPr/>
                    <a:lstStyle/>
                    <a:p>
                      <a:pPr algn="l" fontAlgn="b"/>
                      <a:r>
                        <a:rPr lang="es-MX" sz="900" b="0" i="0" u="none" strike="noStrike">
                          <a:solidFill>
                            <a:srgbClr val="000000"/>
                          </a:solidFill>
                          <a:effectLst/>
                          <a:latin typeface="Arial" panose="020B0604020202020204" pitchFamily="34" charset="0"/>
                        </a:rPr>
                        <a:t>Matemáticas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gridSpan="2" vMerge="1">
                  <a:txBody>
                    <a:bodyPr/>
                    <a:lstStyle/>
                    <a:p>
                      <a:endParaRPr lang="es-MX"/>
                    </a:p>
                  </a:txBody>
                  <a:tcPr/>
                </a:tc>
                <a:tc hMerge="1" vMerge="1">
                  <a:txBody>
                    <a:bodyPr/>
                    <a:lstStyle/>
                    <a:p>
                      <a:endParaRPr lang="es-MX"/>
                    </a:p>
                  </a:txBody>
                  <a:tcPr/>
                </a:tc>
                <a:tc gridSpan="8">
                  <a:txBody>
                    <a:bodyPr/>
                    <a:lstStyle/>
                    <a:p>
                      <a:pPr algn="l" fontAlgn="b"/>
                      <a:r>
                        <a:rPr lang="es-MX" sz="900" b="0" i="0" u="none" strike="noStrike">
                          <a:solidFill>
                            <a:srgbClr val="000000"/>
                          </a:solidFill>
                          <a:effectLst/>
                          <a:latin typeface="Arial" panose="020B0604020202020204" pitchFamily="34" charset="0"/>
                        </a:rPr>
                        <a:t>Informática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rowSpan="3" gridSpan="2">
                  <a:txBody>
                    <a:bodyPr/>
                    <a:lstStyle/>
                    <a:p>
                      <a:pPr algn="l" fontAlgn="ctr"/>
                      <a:r>
                        <a:rPr lang="es-MX" sz="900" b="1" i="0" u="none" strike="noStrike">
                          <a:solidFill>
                            <a:srgbClr val="000000"/>
                          </a:solidFill>
                          <a:effectLst/>
                          <a:latin typeface="Arial" panose="020B0604020202020204" pitchFamily="34" charset="0"/>
                        </a:rPr>
                        <a:t>PROYECTO</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es-MX"/>
                    </a:p>
                  </a:txBody>
                  <a:tcPr/>
                </a:tc>
                <a:tc gridSpan="8">
                  <a:txBody>
                    <a:bodyPr/>
                    <a:lstStyle/>
                    <a:p>
                      <a:pPr algn="l" fontAlgn="b"/>
                      <a:r>
                        <a:rPr lang="es-MX" sz="900" b="0" i="0" u="none" strike="noStrike">
                          <a:solidFill>
                            <a:srgbClr val="000000"/>
                          </a:solidFill>
                          <a:effectLst/>
                          <a:latin typeface="Arial" panose="020B0604020202020204" pitchFamily="34" charset="0"/>
                        </a:rPr>
                        <a:t>Elaboración de una maqueta (plano institucional ULSAB) utilizando cuerpos geométricos mediante el dibujo analítico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gridSpan="2" vMerge="1">
                  <a:txBody>
                    <a:bodyPr/>
                    <a:lstStyle/>
                    <a:p>
                      <a:endParaRPr lang="es-MX"/>
                    </a:p>
                  </a:txBody>
                  <a:tcPr/>
                </a:tc>
                <a:tc hMerge="1" vMerge="1">
                  <a:txBody>
                    <a:bodyPr/>
                    <a:lstStyle/>
                    <a:p>
                      <a:endParaRPr lang="es-MX"/>
                    </a:p>
                  </a:txBody>
                  <a:tcPr/>
                </a:tc>
                <a:tc gridSpan="8">
                  <a:txBody>
                    <a:bodyPr/>
                    <a:lstStyle/>
                    <a:p>
                      <a:pPr algn="l" fontAlgn="b"/>
                      <a:r>
                        <a:rPr lang="es-MX" sz="900" b="0" i="0" u="none" strike="noStrike">
                          <a:solidFill>
                            <a:srgbClr val="000000"/>
                          </a:solidFill>
                          <a:effectLst/>
                          <a:latin typeface="Arial" panose="020B060402020202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200025">
                <a:tc gridSpan="2" vMerge="1">
                  <a:txBody>
                    <a:bodyPr/>
                    <a:lstStyle/>
                    <a:p>
                      <a:endParaRPr lang="es-MX"/>
                    </a:p>
                  </a:txBody>
                  <a:tcPr/>
                </a:tc>
                <a:tc hMerge="1" vMerge="1">
                  <a:txBody>
                    <a:bodyPr/>
                    <a:lstStyle/>
                    <a:p>
                      <a:endParaRPr lang="es-MX"/>
                    </a:p>
                  </a:txBody>
                  <a:tcPr/>
                </a:tc>
                <a:tc gridSpan="8">
                  <a:txBody>
                    <a:bodyPr/>
                    <a:lstStyle/>
                    <a:p>
                      <a:pPr algn="l" fontAlgn="b"/>
                      <a:r>
                        <a:rPr lang="es-MX" sz="900" b="0" i="0" u="none" strike="noStrike" dirty="0">
                          <a:solidFill>
                            <a:srgbClr val="000000"/>
                          </a:solidFill>
                          <a:effectLst/>
                          <a:latin typeface="Arial" panose="020B060402020202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bl>
          </a:graphicData>
        </a:graphic>
      </p:graphicFrame>
    </p:spTree>
    <p:extLst>
      <p:ext uri="{BB962C8B-B14F-4D97-AF65-F5344CB8AC3E}">
        <p14:creationId xmlns:p14="http://schemas.microsoft.com/office/powerpoint/2010/main" val="34895402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3"/>
          <p:cNvPicPr>
            <a:picLocks noGrp="1" noChangeAspect="1"/>
          </p:cNvPicPr>
          <p:nvPr>
            <p:ph idx="1"/>
          </p:nvPr>
        </p:nvPicPr>
        <p:blipFill>
          <a:blip r:embed="rId2"/>
          <a:stretch>
            <a:fillRect/>
          </a:stretch>
        </p:blipFill>
        <p:spPr>
          <a:xfrm>
            <a:off x="7380312" y="404664"/>
            <a:ext cx="936104" cy="879370"/>
          </a:xfrm>
          <a:prstGeom prst="rect">
            <a:avLst/>
          </a:prstGeom>
        </p:spPr>
      </p:pic>
      <p:graphicFrame>
        <p:nvGraphicFramePr>
          <p:cNvPr id="6" name="5 Tabla"/>
          <p:cNvGraphicFramePr>
            <a:graphicFrameLocks noGrp="1"/>
          </p:cNvGraphicFramePr>
          <p:nvPr/>
        </p:nvGraphicFramePr>
        <p:xfrm>
          <a:off x="614680" y="1600197"/>
          <a:ext cx="7914639" cy="4525969"/>
        </p:xfrm>
        <a:graphic>
          <a:graphicData uri="http://schemas.openxmlformats.org/drawingml/2006/table">
            <a:tbl>
              <a:tblPr/>
              <a:tblGrid>
                <a:gridCol w="838126"/>
                <a:gridCol w="784629"/>
                <a:gridCol w="713298"/>
                <a:gridCol w="713298"/>
                <a:gridCol w="713298"/>
                <a:gridCol w="713298"/>
                <a:gridCol w="1022394"/>
                <a:gridCol w="740047"/>
                <a:gridCol w="713298"/>
                <a:gridCol w="962953"/>
              </a:tblGrid>
              <a:tr h="178258">
                <a:tc gridSpan="3">
                  <a:txBody>
                    <a:bodyPr/>
                    <a:lstStyle/>
                    <a:p>
                      <a:pPr algn="ctr" fontAlgn="b"/>
                      <a:r>
                        <a:rPr lang="es-AR" sz="900" b="1" i="0" u="none" strike="noStrike">
                          <a:solidFill>
                            <a:srgbClr val="000000"/>
                          </a:solidFill>
                          <a:effectLst/>
                          <a:latin typeface="Arial"/>
                        </a:rPr>
                        <a:t>PLANEACIÓN POR SEMANA</a:t>
                      </a:r>
                    </a:p>
                  </a:txBody>
                  <a:tcPr marL="0" marR="0" marT="0" marB="0" anchor="b">
                    <a:lnL>
                      <a:noFill/>
                    </a:lnL>
                    <a:lnR>
                      <a:noFill/>
                    </a:lnR>
                    <a:lnT>
                      <a:noFill/>
                    </a:lnT>
                    <a:lnB>
                      <a:noFill/>
                    </a:lnB>
                  </a:tcPr>
                </a:tc>
                <a:tc hMerge="1">
                  <a:txBody>
                    <a:bodyPr/>
                    <a:lstStyle/>
                    <a:p>
                      <a:endParaRPr lang="es-AR"/>
                    </a:p>
                  </a:txBody>
                  <a:tcPr/>
                </a:tc>
                <a:tc hMerge="1">
                  <a:txBody>
                    <a:bodyPr/>
                    <a:lstStyle/>
                    <a:p>
                      <a:endParaRPr lang="es-AR"/>
                    </a:p>
                  </a:txBody>
                  <a:tcPr/>
                </a:tc>
                <a:tc>
                  <a:txBody>
                    <a:bodyPr/>
                    <a:lstStyle/>
                    <a:p>
                      <a:pPr algn="l" fontAlgn="b"/>
                      <a:endParaRPr lang="es-AR" sz="800" b="0" i="0" u="none" strike="noStrike">
                        <a:solidFill>
                          <a:srgbClr val="000000"/>
                        </a:solidFill>
                        <a:effectLst/>
                        <a:latin typeface="Arial"/>
                      </a:endParaRPr>
                    </a:p>
                  </a:txBody>
                  <a:tcPr marL="0" marR="0" marT="0" marB="0" anchor="b">
                    <a:lnL>
                      <a:noFill/>
                    </a:lnL>
                    <a:lnR>
                      <a:noFill/>
                    </a:lnR>
                    <a:lnT>
                      <a:noFill/>
                    </a:lnT>
                    <a:lnB>
                      <a:noFill/>
                    </a:lnB>
                  </a:tcPr>
                </a:tc>
                <a:tc>
                  <a:txBody>
                    <a:bodyPr/>
                    <a:lstStyle/>
                    <a:p>
                      <a:pPr algn="l" fontAlgn="b"/>
                      <a:endParaRPr lang="es-AR" sz="800" b="0" i="0" u="none" strike="noStrike">
                        <a:solidFill>
                          <a:srgbClr val="000000"/>
                        </a:solidFill>
                        <a:effectLst/>
                        <a:latin typeface="Arial"/>
                      </a:endParaRPr>
                    </a:p>
                  </a:txBody>
                  <a:tcPr marL="0" marR="0" marT="0" marB="0" anchor="b">
                    <a:lnL>
                      <a:noFill/>
                    </a:lnL>
                    <a:lnR>
                      <a:noFill/>
                    </a:lnR>
                    <a:lnT>
                      <a:noFill/>
                    </a:lnT>
                    <a:lnB>
                      <a:noFill/>
                    </a:lnB>
                  </a:tcPr>
                </a:tc>
                <a:tc>
                  <a:txBody>
                    <a:bodyPr/>
                    <a:lstStyle/>
                    <a:p>
                      <a:pPr algn="l" fontAlgn="b"/>
                      <a:endParaRPr lang="es-AR" sz="800" b="0" i="0" u="none" strike="noStrike">
                        <a:solidFill>
                          <a:srgbClr val="000000"/>
                        </a:solidFill>
                        <a:effectLst/>
                        <a:latin typeface="Arial"/>
                      </a:endParaRPr>
                    </a:p>
                  </a:txBody>
                  <a:tcPr marL="0" marR="0" marT="0" marB="0" anchor="b">
                    <a:lnL>
                      <a:noFill/>
                    </a:lnL>
                    <a:lnR>
                      <a:noFill/>
                    </a:lnR>
                    <a:lnT>
                      <a:noFill/>
                    </a:lnT>
                    <a:lnB>
                      <a:noFill/>
                    </a:lnB>
                  </a:tcPr>
                </a:tc>
                <a:tc>
                  <a:txBody>
                    <a:bodyPr/>
                    <a:lstStyle/>
                    <a:p>
                      <a:pPr algn="l" fontAlgn="b"/>
                      <a:endParaRPr lang="es-AR" sz="800" b="0" i="0" u="none" strike="noStrike">
                        <a:solidFill>
                          <a:srgbClr val="000000"/>
                        </a:solidFill>
                        <a:effectLst/>
                        <a:latin typeface="Arial"/>
                      </a:endParaRPr>
                    </a:p>
                  </a:txBody>
                  <a:tcPr marL="0" marR="0" marT="0" marB="0" anchor="b">
                    <a:lnL>
                      <a:noFill/>
                    </a:lnL>
                    <a:lnR>
                      <a:noFill/>
                    </a:lnR>
                    <a:lnT>
                      <a:noFill/>
                    </a:lnT>
                    <a:lnB>
                      <a:noFill/>
                    </a:lnB>
                  </a:tcPr>
                </a:tc>
                <a:tc>
                  <a:txBody>
                    <a:bodyPr/>
                    <a:lstStyle/>
                    <a:p>
                      <a:pPr algn="l" fontAlgn="b"/>
                      <a:endParaRPr lang="es-AR" sz="800" b="0" i="0" u="none" strike="noStrike">
                        <a:solidFill>
                          <a:srgbClr val="000000"/>
                        </a:solidFill>
                        <a:effectLst/>
                        <a:latin typeface="Arial"/>
                      </a:endParaRPr>
                    </a:p>
                  </a:txBody>
                  <a:tcPr marL="0" marR="0" marT="0" marB="0" anchor="b">
                    <a:lnL>
                      <a:noFill/>
                    </a:lnL>
                    <a:lnR>
                      <a:noFill/>
                    </a:lnR>
                    <a:lnT>
                      <a:noFill/>
                    </a:lnT>
                    <a:lnB>
                      <a:noFill/>
                    </a:lnB>
                  </a:tcPr>
                </a:tc>
                <a:tc>
                  <a:txBody>
                    <a:bodyPr/>
                    <a:lstStyle/>
                    <a:p>
                      <a:pPr algn="l" fontAlgn="b"/>
                      <a:endParaRPr lang="es-AR" sz="800" b="0" i="0" u="none" strike="noStrike">
                        <a:solidFill>
                          <a:srgbClr val="000000"/>
                        </a:solidFill>
                        <a:effectLst/>
                        <a:latin typeface="Arial"/>
                      </a:endParaRPr>
                    </a:p>
                  </a:txBody>
                  <a:tcPr marL="0" marR="0" marT="0" marB="0" anchor="b">
                    <a:lnL>
                      <a:noFill/>
                    </a:lnL>
                    <a:lnR>
                      <a:noFill/>
                    </a:lnR>
                    <a:lnT>
                      <a:noFill/>
                    </a:lnT>
                    <a:lnB>
                      <a:noFill/>
                    </a:lnB>
                  </a:tcPr>
                </a:tc>
                <a:tc>
                  <a:txBody>
                    <a:bodyPr/>
                    <a:lstStyle/>
                    <a:p>
                      <a:pPr algn="l" fontAlgn="b"/>
                      <a:endParaRPr lang="es-AR" sz="800" b="0" i="0" u="none" strike="noStrike">
                        <a:solidFill>
                          <a:srgbClr val="000000"/>
                        </a:solidFill>
                        <a:effectLst/>
                        <a:latin typeface="Arial"/>
                      </a:endParaRPr>
                    </a:p>
                  </a:txBody>
                  <a:tcPr marL="0" marR="0" marT="0" marB="0" anchor="b">
                    <a:lnL>
                      <a:noFill/>
                    </a:lnL>
                    <a:lnR>
                      <a:noFill/>
                    </a:lnR>
                    <a:lnT>
                      <a:noFill/>
                    </a:lnT>
                    <a:lnB>
                      <a:noFill/>
                    </a:lnB>
                  </a:tcPr>
                </a:tc>
              </a:tr>
              <a:tr h="187171">
                <a:tc>
                  <a:txBody>
                    <a:bodyPr/>
                    <a:lstStyle/>
                    <a:p>
                      <a:pPr algn="l" fontAlgn="b"/>
                      <a:endParaRPr lang="es-AR" sz="8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AR" sz="8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AR" sz="8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AR" sz="8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AR" sz="8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AR" sz="8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AR" sz="8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AR" sz="8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AR" sz="8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AR" sz="8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r>
              <a:tr h="196083">
                <a:tc gridSpan="2">
                  <a:txBody>
                    <a:bodyPr/>
                    <a:lstStyle/>
                    <a:p>
                      <a:pPr algn="ctr" fontAlgn="b"/>
                      <a:r>
                        <a:rPr lang="es-AR" sz="800" b="1" i="0" u="none" strike="noStrike">
                          <a:solidFill>
                            <a:srgbClr val="000000"/>
                          </a:solidFill>
                          <a:effectLst/>
                          <a:latin typeface="Arial"/>
                        </a:rPr>
                        <a:t>Unidad/Tema</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AR"/>
                    </a:p>
                  </a:txBody>
                  <a:tcPr/>
                </a:tc>
                <a:tc gridSpan="6">
                  <a:txBody>
                    <a:bodyPr/>
                    <a:lstStyle/>
                    <a:p>
                      <a:pPr algn="ctr" fontAlgn="b"/>
                      <a:r>
                        <a:rPr lang="es-AR" sz="800" b="1" i="0" u="none" strike="noStrike">
                          <a:solidFill>
                            <a:srgbClr val="000000"/>
                          </a:solidFill>
                          <a:effectLst/>
                          <a:latin typeface="Arial"/>
                        </a:rPr>
                        <a:t>ACTIVIDADES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a:txBody>
                    <a:bodyPr/>
                    <a:lstStyle/>
                    <a:p>
                      <a:pPr algn="l" fontAlgn="b"/>
                      <a:r>
                        <a:rPr lang="es-AR" sz="800" b="1" i="0" u="none" strike="noStrike">
                          <a:solidFill>
                            <a:srgbClr val="000000"/>
                          </a:solidFill>
                          <a:effectLst/>
                          <a:latin typeface="Arial"/>
                        </a:rPr>
                        <a:t>Número</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FBFBF"/>
                    </a:solidFill>
                  </a:tcPr>
                </a:tc>
                <a:tc>
                  <a:txBody>
                    <a:bodyPr/>
                    <a:lstStyle/>
                    <a:p>
                      <a:pPr algn="ctr" fontAlgn="b"/>
                      <a:r>
                        <a:rPr lang="es-AR" sz="800" b="1" i="0" u="none" strike="noStrike">
                          <a:solidFill>
                            <a:srgbClr val="000000"/>
                          </a:solidFill>
                          <a:effectLst/>
                          <a:latin typeface="Arial"/>
                        </a:rPr>
                        <a:t>2</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87171">
                <a:tc gridSpan="2">
                  <a:txBody>
                    <a:bodyPr/>
                    <a:lstStyle/>
                    <a:p>
                      <a:pPr algn="ctr" fontAlgn="b"/>
                      <a:r>
                        <a:rPr lang="es-AR" sz="800" b="0" i="0" u="none" strike="noStrike">
                          <a:solidFill>
                            <a:srgbClr val="000000"/>
                          </a:solidFill>
                          <a:effectLst/>
                          <a:latin typeface="Arial"/>
                        </a:rPr>
                        <a:t>Propósito (s)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AR"/>
                    </a:p>
                  </a:txBody>
                  <a:tcPr/>
                </a:tc>
                <a:tc gridSpan="4">
                  <a:txBody>
                    <a:bodyPr/>
                    <a:lstStyle/>
                    <a:p>
                      <a:pPr algn="ctr" fontAlgn="b"/>
                      <a:r>
                        <a:rPr lang="es-AR" sz="800" b="0" i="0" u="none" strike="noStrike">
                          <a:solidFill>
                            <a:srgbClr val="000000"/>
                          </a:solidFill>
                          <a:effectLst/>
                          <a:latin typeface="Arial"/>
                        </a:rPr>
                        <a:t>Contenidos temáticos interdisciplinarios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rowSpan="2">
                  <a:txBody>
                    <a:bodyPr/>
                    <a:lstStyle/>
                    <a:p>
                      <a:pPr algn="ctr" fontAlgn="ctr"/>
                      <a:r>
                        <a:rPr lang="es-AR" sz="800" b="0" i="0" u="none" strike="noStrike">
                          <a:solidFill>
                            <a:srgbClr val="000000"/>
                          </a:solidFill>
                          <a:effectLst/>
                          <a:latin typeface="Arial"/>
                        </a:rPr>
                        <a:t>Evidencias y conclusiones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gridSpan="2">
                  <a:txBody>
                    <a:bodyPr/>
                    <a:lstStyle/>
                    <a:p>
                      <a:pPr algn="ctr" fontAlgn="ctr"/>
                      <a:r>
                        <a:rPr lang="es-AR" sz="800" b="0" i="0" u="none" strike="noStrike">
                          <a:solidFill>
                            <a:srgbClr val="000000"/>
                          </a:solidFill>
                          <a:effectLst/>
                          <a:latin typeface="Arial"/>
                        </a:rPr>
                        <a:t>Actividades de enseñanza-aprendizaje</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hMerge="1">
                  <a:txBody>
                    <a:bodyPr/>
                    <a:lstStyle/>
                    <a:p>
                      <a:endParaRPr lang="es-AR"/>
                    </a:p>
                  </a:txBody>
                  <a:tcPr/>
                </a:tc>
                <a:tc rowSpan="2">
                  <a:txBody>
                    <a:bodyPr/>
                    <a:lstStyle/>
                    <a:p>
                      <a:pPr algn="ctr" fontAlgn="ctr"/>
                      <a:r>
                        <a:rPr lang="es-AR" sz="800" b="0" i="0" u="none" strike="noStrike">
                          <a:solidFill>
                            <a:srgbClr val="000000"/>
                          </a:solidFill>
                          <a:effectLst/>
                          <a:latin typeface="Arial"/>
                        </a:rPr>
                        <a:t>Evaluaciones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87171">
                <a:tc gridSpan="2">
                  <a:txBody>
                    <a:bodyPr/>
                    <a:lstStyle/>
                    <a:p>
                      <a:pPr algn="ctr" fontAlgn="b"/>
                      <a:r>
                        <a:rPr lang="es-AR" sz="800" b="0" i="0" u="none" strike="noStrike">
                          <a:solidFill>
                            <a:srgbClr val="000000"/>
                          </a:solidFill>
                          <a:effectLst/>
                          <a:latin typeface="Arial"/>
                        </a:rPr>
                        <a:t>Objetivo (s)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AR"/>
                    </a:p>
                  </a:txBody>
                  <a:tcPr/>
                </a:tc>
                <a:tc gridSpan="4">
                  <a:txBody>
                    <a:bodyPr/>
                    <a:lstStyle/>
                    <a:p>
                      <a:pPr algn="ctr" fontAlgn="b"/>
                      <a:r>
                        <a:rPr lang="es-AR" sz="800" b="0" i="0" u="none" strike="noStrike">
                          <a:solidFill>
                            <a:srgbClr val="000000"/>
                          </a:solidFill>
                          <a:effectLst/>
                          <a:latin typeface="Arial"/>
                        </a:rPr>
                        <a:t>Descripción de actividad</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7171">
                <a:tc rowSpan="17" gridSpan="2">
                  <a:txBody>
                    <a:bodyPr/>
                    <a:lstStyle/>
                    <a:p>
                      <a:pPr algn="just" fontAlgn="t"/>
                      <a:r>
                        <a:rPr lang="es-ES" sz="800" b="0" i="0" u="none" strike="noStrike">
                          <a:solidFill>
                            <a:srgbClr val="000000"/>
                          </a:solidFill>
                          <a:effectLst/>
                          <a:latin typeface="Arial"/>
                        </a:rPr>
                        <a:t>El alumno desarrollara y distinguira el manejo de valoración matemática y habilidades de razonamiento lógico de abstracción, generalización y comunicación, al representar fenómenos o eventos a través de modelos algebraicos que se involucren mediante procedimientos dieversos aplicando métodos gráficas universales como los diagramas y textos empleados en el dibujo como un medio de síntesis para reconocer y producir significados comunes y comprensibles.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17" hMerge="1">
                  <a:txBody>
                    <a:bodyPr/>
                    <a:lstStyle/>
                    <a:p>
                      <a:endParaRPr lang="es-AR"/>
                    </a:p>
                  </a:txBody>
                  <a:tcPr/>
                </a:tc>
                <a:tc gridSpan="4">
                  <a:txBody>
                    <a:bodyPr/>
                    <a:lstStyle/>
                    <a:p>
                      <a:pPr algn="ctr" fontAlgn="t"/>
                      <a:r>
                        <a:rPr lang="es-ES" sz="800" b="0" i="0" u="none" strike="noStrike">
                          <a:solidFill>
                            <a:srgbClr val="000000"/>
                          </a:solidFill>
                          <a:effectLst/>
                          <a:latin typeface="Arial"/>
                        </a:rPr>
                        <a:t>del 01 al 03 de Abril del 2020</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rowSpan="17">
                  <a:txBody>
                    <a:bodyPr/>
                    <a:lstStyle/>
                    <a:p>
                      <a:pPr algn="just" fontAlgn="t"/>
                      <a:r>
                        <a:rPr lang="es-ES" sz="800" b="0" i="0" u="none" strike="noStrike">
                          <a:solidFill>
                            <a:srgbClr val="000000"/>
                          </a:solidFill>
                          <a:effectLst/>
                          <a:latin typeface="Arial"/>
                        </a:rPr>
                        <a:t>Transversalidad con la informática, llevaremos a cabo el programa geogebra para analizar el dibujo y cuadros para facilitar la comprensión de resultados de ecuaciones de primer y segundo grado.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17" gridSpan="2">
                  <a:txBody>
                    <a:bodyPr/>
                    <a:lstStyle/>
                    <a:p>
                      <a:pPr algn="just" fontAlgn="t"/>
                      <a:r>
                        <a:rPr lang="es-ES" sz="800" b="0" i="0" u="none" strike="noStrike">
                          <a:solidFill>
                            <a:srgbClr val="000000"/>
                          </a:solidFill>
                          <a:effectLst/>
                          <a:latin typeface="Arial"/>
                        </a:rPr>
                        <a:t>Implementar los tres conocimientos como lo son las matemáticas, la informática, resolviendo ecuaciones que al encontrar el o los valores de la variable satisfagan la ecuación. Dando a conocer al alumno las formas geométricas, irregulares y elaborar una maqueta institucional creando un dibujo tridimensional donde plasme las diferentes maneras de observación de las figuras en dimensional y tridimencional aplicando técnicas de dibujo  para diferenciar la sombra, espacio y volúmen.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17" hMerge="1">
                  <a:txBody>
                    <a:bodyPr/>
                    <a:lstStyle/>
                    <a:p>
                      <a:endParaRPr lang="es-AR"/>
                    </a:p>
                  </a:txBody>
                  <a:tcPr/>
                </a:tc>
                <a:tc rowSpan="17">
                  <a:txBody>
                    <a:bodyPr/>
                    <a:lstStyle/>
                    <a:p>
                      <a:pPr algn="just" fontAlgn="t"/>
                      <a:r>
                        <a:rPr lang="es-ES" sz="800" b="0" i="0" u="none" strike="noStrike">
                          <a:solidFill>
                            <a:srgbClr val="000000"/>
                          </a:solidFill>
                          <a:effectLst/>
                          <a:latin typeface="Arial"/>
                        </a:rPr>
                        <a:t>La proyección del dibujo en cualquier espacio geométrico tanto manual como digital. Planteamientos matemáticos de problemas. Procedimientos matemáticos resueltos en papel como reporte. Manipulación de programas digitales para la proyección de planteamientos matemáticos y gráficos.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256691">
                <a:tc gridSpan="2" vMerge="1">
                  <a:txBody>
                    <a:bodyPr/>
                    <a:lstStyle/>
                    <a:p>
                      <a:endParaRPr lang="es-AR"/>
                    </a:p>
                  </a:txBody>
                  <a:tcPr/>
                </a:tc>
                <a:tc hMerge="1" vMerge="1">
                  <a:txBody>
                    <a:bodyPr/>
                    <a:lstStyle/>
                    <a:p>
                      <a:endParaRPr lang="es-AR"/>
                    </a:p>
                  </a:txBody>
                  <a:tcPr/>
                </a:tc>
                <a:tc gridSpan="4">
                  <a:txBody>
                    <a:bodyPr/>
                    <a:lstStyle/>
                    <a:p>
                      <a:pPr algn="l" fontAlgn="t"/>
                      <a:r>
                        <a:rPr lang="es-ES" sz="800" b="0" i="0" u="none" strike="noStrike">
                          <a:solidFill>
                            <a:srgbClr val="000000"/>
                          </a:solidFill>
                          <a:effectLst/>
                          <a:latin typeface="Arial"/>
                        </a:rPr>
                        <a:t>propiedades de las desigualdades y concepto de inecuación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78258">
                <a:tc gridSpan="2" vMerge="1">
                  <a:txBody>
                    <a:bodyPr/>
                    <a:lstStyle/>
                    <a:p>
                      <a:endParaRPr lang="es-AR"/>
                    </a:p>
                  </a:txBody>
                  <a:tcPr/>
                </a:tc>
                <a:tc hMerge="1" vMerge="1">
                  <a:txBody>
                    <a:bodyPr/>
                    <a:lstStyle/>
                    <a:p>
                      <a:endParaRPr lang="es-AR"/>
                    </a:p>
                  </a:txBody>
                  <a:tcPr/>
                </a:tc>
                <a:tc gridSpan="4">
                  <a:txBody>
                    <a:bodyPr/>
                    <a:lstStyle/>
                    <a:p>
                      <a:pPr algn="l" fontAlgn="t"/>
                      <a:r>
                        <a:rPr lang="es-AR" sz="800" b="1" i="0" u="none" strike="noStrike">
                          <a:solidFill>
                            <a:srgbClr val="000000"/>
                          </a:solidFill>
                          <a:effectLst/>
                          <a:latin typeface="Arial"/>
                        </a:rPr>
                        <a:t>Contenidos  actitudinales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78258">
                <a:tc gridSpan="2" vMerge="1">
                  <a:txBody>
                    <a:bodyPr/>
                    <a:lstStyle/>
                    <a:p>
                      <a:endParaRPr lang="es-AR"/>
                    </a:p>
                  </a:txBody>
                  <a:tcPr/>
                </a:tc>
                <a:tc hMerge="1" vMerge="1">
                  <a:txBody>
                    <a:bodyPr/>
                    <a:lstStyle/>
                    <a:p>
                      <a:endParaRPr lang="es-AR"/>
                    </a:p>
                  </a:txBody>
                  <a:tcPr/>
                </a:tc>
                <a:tc gridSpan="4">
                  <a:txBody>
                    <a:bodyPr/>
                    <a:lstStyle/>
                    <a:p>
                      <a:pPr algn="l" fontAlgn="t"/>
                      <a:r>
                        <a:rPr lang="es-ES" sz="800" b="0" i="0" u="none" strike="noStrike">
                          <a:solidFill>
                            <a:srgbClr val="000000"/>
                          </a:solidFill>
                          <a:effectLst/>
                          <a:latin typeface="Arial"/>
                        </a:rPr>
                        <a:t>Valoración y comprensión del dibujo como medio de</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78258">
                <a:tc gridSpan="2" vMerge="1">
                  <a:txBody>
                    <a:bodyPr/>
                    <a:lstStyle/>
                    <a:p>
                      <a:endParaRPr lang="es-AR"/>
                    </a:p>
                  </a:txBody>
                  <a:tcPr/>
                </a:tc>
                <a:tc hMerge="1" vMerge="1">
                  <a:txBody>
                    <a:bodyPr/>
                    <a:lstStyle/>
                    <a:p>
                      <a:endParaRPr lang="es-AR"/>
                    </a:p>
                  </a:txBody>
                  <a:tcPr/>
                </a:tc>
                <a:tc gridSpan="4">
                  <a:txBody>
                    <a:bodyPr/>
                    <a:lstStyle/>
                    <a:p>
                      <a:pPr algn="l" fontAlgn="t"/>
                      <a:r>
                        <a:rPr lang="es-ES" sz="800" b="0" i="0" u="none" strike="noStrike">
                          <a:solidFill>
                            <a:srgbClr val="000000"/>
                          </a:solidFill>
                          <a:effectLst/>
                          <a:latin typeface="Arial"/>
                        </a:rPr>
                        <a:t>de comunicación y manejando una postura  ética sobre</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78258">
                <a:tc gridSpan="2" vMerge="1">
                  <a:txBody>
                    <a:bodyPr/>
                    <a:lstStyle/>
                    <a:p>
                      <a:endParaRPr lang="es-AR"/>
                    </a:p>
                  </a:txBody>
                  <a:tcPr/>
                </a:tc>
                <a:tc hMerge="1" vMerge="1">
                  <a:txBody>
                    <a:bodyPr/>
                    <a:lstStyle/>
                    <a:p>
                      <a:endParaRPr lang="es-AR"/>
                    </a:p>
                  </a:txBody>
                  <a:tcPr/>
                </a:tc>
                <a:tc gridSpan="4">
                  <a:txBody>
                    <a:bodyPr/>
                    <a:lstStyle/>
                    <a:p>
                      <a:pPr algn="l" fontAlgn="t"/>
                      <a:r>
                        <a:rPr lang="es-ES" sz="800" b="0" i="0" u="none" strike="noStrike">
                          <a:solidFill>
                            <a:srgbClr val="000000"/>
                          </a:solidFill>
                          <a:effectLst/>
                          <a:latin typeface="Arial"/>
                        </a:rPr>
                        <a:t>sobre temas de interés social.</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78258">
                <a:tc gridSpan="2" vMerge="1">
                  <a:txBody>
                    <a:bodyPr/>
                    <a:lstStyle/>
                    <a:p>
                      <a:endParaRPr lang="es-AR"/>
                    </a:p>
                  </a:txBody>
                  <a:tcPr/>
                </a:tc>
                <a:tc hMerge="1" vMerge="1">
                  <a:txBody>
                    <a:bodyPr/>
                    <a:lstStyle/>
                    <a:p>
                      <a:endParaRPr lang="es-AR"/>
                    </a:p>
                  </a:txBody>
                  <a:tcPr/>
                </a:tc>
                <a:tc gridSpan="4">
                  <a:txBody>
                    <a:bodyPr/>
                    <a:lstStyle/>
                    <a:p>
                      <a:pPr algn="l" fontAlgn="t"/>
                      <a:r>
                        <a:rPr lang="es-AR" sz="800" b="1" i="0" u="none" strike="noStrike">
                          <a:solidFill>
                            <a:srgbClr val="000000"/>
                          </a:solidFill>
                          <a:effectLst/>
                          <a:latin typeface="Arial"/>
                        </a:rPr>
                        <a:t>Diseño de solucion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641728">
                <a:tc gridSpan="2" vMerge="1">
                  <a:txBody>
                    <a:bodyPr/>
                    <a:lstStyle/>
                    <a:p>
                      <a:endParaRPr lang="es-AR"/>
                    </a:p>
                  </a:txBody>
                  <a:tcPr/>
                </a:tc>
                <a:tc hMerge="1" vMerge="1">
                  <a:txBody>
                    <a:bodyPr/>
                    <a:lstStyle/>
                    <a:p>
                      <a:endParaRPr lang="es-AR"/>
                    </a:p>
                  </a:txBody>
                  <a:tcPr/>
                </a:tc>
                <a:tc gridSpan="4">
                  <a:txBody>
                    <a:bodyPr/>
                    <a:lstStyle/>
                    <a:p>
                      <a:pPr algn="l" fontAlgn="t"/>
                      <a:r>
                        <a:rPr lang="es-ES" sz="800" b="0" i="0" u="none" strike="noStrike">
                          <a:solidFill>
                            <a:srgbClr val="000000"/>
                          </a:solidFill>
                          <a:effectLst/>
                          <a:latin typeface="Arial"/>
                        </a:rPr>
                        <a:t>Desarrollar una solucion a un problema mediante las herramientas de diagrama de flujo y pseudocodigo iniciando con la construccion de un algoritmo, con ayuda de sentencias de control para desarrollar el proceso de solucion.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78258">
                <a:tc gridSpan="2" vMerge="1">
                  <a:txBody>
                    <a:bodyPr/>
                    <a:lstStyle/>
                    <a:p>
                      <a:endParaRPr lang="es-AR"/>
                    </a:p>
                  </a:txBody>
                  <a:tcPr/>
                </a:tc>
                <a:tc hMerge="1" vMerge="1">
                  <a:txBody>
                    <a:bodyPr/>
                    <a:lstStyle/>
                    <a:p>
                      <a:endParaRPr lang="es-AR"/>
                    </a:p>
                  </a:txBody>
                  <a:tcPr/>
                </a:tc>
                <a:tc gridSpan="4">
                  <a:txBody>
                    <a:bodyPr/>
                    <a:lstStyle/>
                    <a:p>
                      <a:pPr algn="ctr" fontAlgn="t"/>
                      <a:r>
                        <a:rPr lang="es-AR" sz="800" b="0" i="0" u="none" strike="noStrike">
                          <a:solidFill>
                            <a:srgbClr val="000000"/>
                          </a:solidFill>
                          <a:effectLst/>
                          <a:latin typeface="Arial"/>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78258">
                <a:tc gridSpan="2" vMerge="1">
                  <a:txBody>
                    <a:bodyPr/>
                    <a:lstStyle/>
                    <a:p>
                      <a:endParaRPr lang="es-AR"/>
                    </a:p>
                  </a:txBody>
                  <a:tcPr/>
                </a:tc>
                <a:tc hMerge="1" vMerge="1">
                  <a:txBody>
                    <a:bodyPr/>
                    <a:lstStyle/>
                    <a:p>
                      <a:endParaRPr lang="es-AR"/>
                    </a:p>
                  </a:txBody>
                  <a:tcPr/>
                </a:tc>
                <a:tc>
                  <a:txBody>
                    <a:bodyPr/>
                    <a:lstStyle/>
                    <a:p>
                      <a:pPr algn="l" fontAlgn="b"/>
                      <a:endParaRPr lang="es-AR" sz="1000" b="0" i="0" u="none" strike="noStrike">
                        <a:solidFill>
                          <a:srgbClr val="000000"/>
                        </a:solidFill>
                        <a:effectLst/>
                        <a:latin typeface="Calibri"/>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AR" sz="8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endParaRPr lang="es-AR" sz="8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r>
                        <a:rPr lang="es-AR" sz="800" b="0" i="0" u="none" strike="noStrike">
                          <a:solidFill>
                            <a:srgbClr val="000000"/>
                          </a:solidFill>
                          <a:effectLst/>
                          <a:latin typeface="Arial"/>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78258">
                <a:tc gridSpan="2" vMerge="1">
                  <a:txBody>
                    <a:bodyPr/>
                    <a:lstStyle/>
                    <a:p>
                      <a:endParaRPr lang="es-AR"/>
                    </a:p>
                  </a:txBody>
                  <a:tcPr/>
                </a:tc>
                <a:tc hMerge="1" vMerge="1">
                  <a:txBody>
                    <a:bodyPr/>
                    <a:lstStyle/>
                    <a:p>
                      <a:endParaRPr lang="es-AR"/>
                    </a:p>
                  </a:txBody>
                  <a:tcPr/>
                </a:tc>
                <a:tc>
                  <a:txBody>
                    <a:bodyPr/>
                    <a:lstStyle/>
                    <a:p>
                      <a:pPr algn="l" fontAlgn="t"/>
                      <a:r>
                        <a:rPr lang="es-AR" sz="800" b="0" i="0" u="none" strike="noStrike">
                          <a:solidFill>
                            <a:srgbClr val="000000"/>
                          </a:solidFill>
                          <a:effectLst/>
                          <a:latin typeface="Arial"/>
                        </a:rPr>
                        <a:t> </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AR" sz="8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endParaRPr lang="es-AR" sz="8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r>
                        <a:rPr lang="es-AR" sz="800" b="0" i="0" u="none" strike="noStrike">
                          <a:solidFill>
                            <a:srgbClr val="000000"/>
                          </a:solidFill>
                          <a:effectLst/>
                          <a:latin typeface="Arial"/>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78258">
                <a:tc gridSpan="2" vMerge="1">
                  <a:txBody>
                    <a:bodyPr/>
                    <a:lstStyle/>
                    <a:p>
                      <a:endParaRPr lang="es-AR"/>
                    </a:p>
                  </a:txBody>
                  <a:tcPr/>
                </a:tc>
                <a:tc hMerge="1" vMerge="1">
                  <a:txBody>
                    <a:bodyPr/>
                    <a:lstStyle/>
                    <a:p>
                      <a:endParaRPr lang="es-AR"/>
                    </a:p>
                  </a:txBody>
                  <a:tcPr/>
                </a:tc>
                <a:tc>
                  <a:txBody>
                    <a:bodyPr/>
                    <a:lstStyle/>
                    <a:p>
                      <a:pPr algn="l" fontAlgn="t"/>
                      <a:r>
                        <a:rPr lang="es-AR" sz="800" b="0" i="0" u="none" strike="noStrike">
                          <a:solidFill>
                            <a:srgbClr val="000000"/>
                          </a:solidFill>
                          <a:effectLst/>
                          <a:latin typeface="Arial"/>
                        </a:rPr>
                        <a:t> </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AR" sz="8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endParaRPr lang="es-AR" sz="8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r>
                        <a:rPr lang="es-AR" sz="800" b="0" i="0" u="none" strike="noStrike">
                          <a:solidFill>
                            <a:srgbClr val="000000"/>
                          </a:solidFill>
                          <a:effectLst/>
                          <a:latin typeface="Arial"/>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78258">
                <a:tc gridSpan="2" vMerge="1">
                  <a:txBody>
                    <a:bodyPr/>
                    <a:lstStyle/>
                    <a:p>
                      <a:endParaRPr lang="es-AR"/>
                    </a:p>
                  </a:txBody>
                  <a:tcPr/>
                </a:tc>
                <a:tc hMerge="1" vMerge="1">
                  <a:txBody>
                    <a:bodyPr/>
                    <a:lstStyle/>
                    <a:p>
                      <a:endParaRPr lang="es-AR"/>
                    </a:p>
                  </a:txBody>
                  <a:tcPr/>
                </a:tc>
                <a:tc>
                  <a:txBody>
                    <a:bodyPr/>
                    <a:lstStyle/>
                    <a:p>
                      <a:pPr algn="l" fontAlgn="t"/>
                      <a:r>
                        <a:rPr lang="es-AR" sz="800" b="0" i="0" u="none" strike="noStrike">
                          <a:solidFill>
                            <a:srgbClr val="000000"/>
                          </a:solidFill>
                          <a:effectLst/>
                          <a:latin typeface="Arial"/>
                        </a:rPr>
                        <a:t> </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AR" sz="8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endParaRPr lang="es-AR" sz="8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r>
                        <a:rPr lang="es-AR" sz="800" b="0" i="0" u="none" strike="noStrike">
                          <a:solidFill>
                            <a:srgbClr val="000000"/>
                          </a:solidFill>
                          <a:effectLst/>
                          <a:latin typeface="Arial"/>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78258">
                <a:tc gridSpan="2" vMerge="1">
                  <a:txBody>
                    <a:bodyPr/>
                    <a:lstStyle/>
                    <a:p>
                      <a:endParaRPr lang="es-AR"/>
                    </a:p>
                  </a:txBody>
                  <a:tcPr/>
                </a:tc>
                <a:tc hMerge="1" vMerge="1">
                  <a:txBody>
                    <a:bodyPr/>
                    <a:lstStyle/>
                    <a:p>
                      <a:endParaRPr lang="es-AR"/>
                    </a:p>
                  </a:txBody>
                  <a:tcPr/>
                </a:tc>
                <a:tc>
                  <a:txBody>
                    <a:bodyPr/>
                    <a:lstStyle/>
                    <a:p>
                      <a:pPr algn="l" fontAlgn="t"/>
                      <a:r>
                        <a:rPr lang="es-AR" sz="800" b="0" i="0" u="none" strike="noStrike">
                          <a:solidFill>
                            <a:srgbClr val="000000"/>
                          </a:solidFill>
                          <a:effectLst/>
                          <a:latin typeface="Arial"/>
                        </a:rPr>
                        <a:t> </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AR" sz="8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endParaRPr lang="es-AR" sz="8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r>
                        <a:rPr lang="es-AR" sz="800" b="0" i="0" u="none" strike="noStrike">
                          <a:solidFill>
                            <a:srgbClr val="000000"/>
                          </a:solidFill>
                          <a:effectLst/>
                          <a:latin typeface="Arial"/>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78258">
                <a:tc gridSpan="2" vMerge="1">
                  <a:txBody>
                    <a:bodyPr/>
                    <a:lstStyle/>
                    <a:p>
                      <a:endParaRPr lang="es-AR"/>
                    </a:p>
                  </a:txBody>
                  <a:tcPr/>
                </a:tc>
                <a:tc hMerge="1" vMerge="1">
                  <a:txBody>
                    <a:bodyPr/>
                    <a:lstStyle/>
                    <a:p>
                      <a:endParaRPr lang="es-AR"/>
                    </a:p>
                  </a:txBody>
                  <a:tcPr/>
                </a:tc>
                <a:tc>
                  <a:txBody>
                    <a:bodyPr/>
                    <a:lstStyle/>
                    <a:p>
                      <a:pPr algn="l" fontAlgn="t"/>
                      <a:r>
                        <a:rPr lang="es-AR" sz="800" b="0" i="0" u="none" strike="noStrike">
                          <a:solidFill>
                            <a:srgbClr val="000000"/>
                          </a:solidFill>
                          <a:effectLst/>
                          <a:latin typeface="Arial"/>
                        </a:rPr>
                        <a:t> </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AR" sz="8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endParaRPr lang="es-AR" sz="8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r>
                        <a:rPr lang="es-AR" sz="800" b="0" i="0" u="none" strike="noStrike">
                          <a:solidFill>
                            <a:srgbClr val="000000"/>
                          </a:solidFill>
                          <a:effectLst/>
                          <a:latin typeface="Arial"/>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78258">
                <a:tc gridSpan="2" vMerge="1">
                  <a:txBody>
                    <a:bodyPr/>
                    <a:lstStyle/>
                    <a:p>
                      <a:endParaRPr lang="es-AR"/>
                    </a:p>
                  </a:txBody>
                  <a:tcPr/>
                </a:tc>
                <a:tc hMerge="1" vMerge="1">
                  <a:txBody>
                    <a:bodyPr/>
                    <a:lstStyle/>
                    <a:p>
                      <a:endParaRPr lang="es-AR"/>
                    </a:p>
                  </a:txBody>
                  <a:tcPr/>
                </a:tc>
                <a:tc gridSpan="4">
                  <a:txBody>
                    <a:bodyPr/>
                    <a:lstStyle/>
                    <a:p>
                      <a:pPr algn="ctr" fontAlgn="t"/>
                      <a:r>
                        <a:rPr lang="es-AR" sz="800" b="0" i="0" u="none" strike="noStrike">
                          <a:solidFill>
                            <a:srgbClr val="000000"/>
                          </a:solidFill>
                          <a:effectLst/>
                          <a:latin typeface="Arial"/>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7171">
                <a:tc gridSpan="2" vMerge="1">
                  <a:txBody>
                    <a:bodyPr/>
                    <a:lstStyle/>
                    <a:p>
                      <a:endParaRPr lang="es-AR"/>
                    </a:p>
                  </a:txBody>
                  <a:tcPr/>
                </a:tc>
                <a:tc hMerge="1" vMerge="1">
                  <a:txBody>
                    <a:bodyPr/>
                    <a:lstStyle/>
                    <a:p>
                      <a:endParaRPr lang="es-AR"/>
                    </a:p>
                  </a:txBody>
                  <a:tcPr/>
                </a:tc>
                <a:tc gridSpan="4">
                  <a:txBody>
                    <a:bodyPr/>
                    <a:lstStyle/>
                    <a:p>
                      <a:pPr algn="ctr" fontAlgn="t"/>
                      <a:r>
                        <a:rPr lang="es-AR" sz="800" b="0" i="0" u="none" strike="noStrike" dirty="0">
                          <a:solidFill>
                            <a:srgbClr val="000000"/>
                          </a:solidFill>
                          <a:effectLst/>
                          <a:latin typeface="Arial"/>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bl>
          </a:graphicData>
        </a:graphic>
      </p:graphicFrame>
    </p:spTree>
    <p:extLst>
      <p:ext uri="{BB962C8B-B14F-4D97-AF65-F5344CB8AC3E}">
        <p14:creationId xmlns:p14="http://schemas.microsoft.com/office/powerpoint/2010/main" val="5853684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499185" y="1516416"/>
          <a:ext cx="8145630" cy="4693531"/>
        </p:xfrm>
        <a:graphic>
          <a:graphicData uri="http://schemas.openxmlformats.org/drawingml/2006/table">
            <a:tbl>
              <a:tblPr/>
              <a:tblGrid>
                <a:gridCol w="862586"/>
                <a:gridCol w="807528"/>
                <a:gridCol w="734116"/>
                <a:gridCol w="734116"/>
                <a:gridCol w="734116"/>
                <a:gridCol w="734116"/>
                <a:gridCol w="1052233"/>
                <a:gridCol w="761646"/>
                <a:gridCol w="734116"/>
                <a:gridCol w="991057"/>
              </a:tblGrid>
              <a:tr h="183460">
                <a:tc gridSpan="3">
                  <a:txBody>
                    <a:bodyPr/>
                    <a:lstStyle/>
                    <a:p>
                      <a:pPr algn="ctr" fontAlgn="b"/>
                      <a:r>
                        <a:rPr lang="es-AR" sz="1000" b="1" i="0" u="none" strike="noStrike">
                          <a:solidFill>
                            <a:srgbClr val="000000"/>
                          </a:solidFill>
                          <a:effectLst/>
                          <a:latin typeface="Arial"/>
                        </a:rPr>
                        <a:t>PLANEACIÓN POR SEMANA</a:t>
                      </a:r>
                    </a:p>
                  </a:txBody>
                  <a:tcPr marL="0" marR="0" marT="0" marB="0" anchor="b">
                    <a:lnL>
                      <a:noFill/>
                    </a:lnL>
                    <a:lnR>
                      <a:noFill/>
                    </a:lnR>
                    <a:lnT>
                      <a:noFill/>
                    </a:lnT>
                    <a:lnB>
                      <a:noFill/>
                    </a:lnB>
                  </a:tcPr>
                </a:tc>
                <a:tc hMerge="1">
                  <a:txBody>
                    <a:bodyPr/>
                    <a:lstStyle/>
                    <a:p>
                      <a:endParaRPr lang="es-AR"/>
                    </a:p>
                  </a:txBody>
                  <a:tcPr/>
                </a:tc>
                <a:tc hMerge="1">
                  <a:txBody>
                    <a:bodyPr/>
                    <a:lstStyle/>
                    <a:p>
                      <a:endParaRPr lang="es-AR"/>
                    </a:p>
                  </a:txBody>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a:noFill/>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a:noFill/>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a:noFill/>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a:noFill/>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a:noFill/>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a:noFill/>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a:noFill/>
                    </a:lnB>
                  </a:tcPr>
                </a:tc>
              </a:tr>
              <a:tr h="192633">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r>
              <a:tr h="201806">
                <a:tc gridSpan="2">
                  <a:txBody>
                    <a:bodyPr/>
                    <a:lstStyle/>
                    <a:p>
                      <a:pPr algn="ctr" fontAlgn="b"/>
                      <a:r>
                        <a:rPr lang="es-AR" sz="900" b="1" i="0" u="none" strike="noStrike">
                          <a:solidFill>
                            <a:srgbClr val="000000"/>
                          </a:solidFill>
                          <a:effectLst/>
                          <a:latin typeface="Arial"/>
                        </a:rPr>
                        <a:t>Unidad/Tema</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AR"/>
                    </a:p>
                  </a:txBody>
                  <a:tcPr/>
                </a:tc>
                <a:tc gridSpan="6">
                  <a:txBody>
                    <a:bodyPr/>
                    <a:lstStyle/>
                    <a:p>
                      <a:pPr algn="ctr" fontAlgn="b"/>
                      <a:r>
                        <a:rPr lang="es-AR" sz="900" b="1" i="0" u="none" strike="noStrike">
                          <a:solidFill>
                            <a:srgbClr val="000000"/>
                          </a:solidFill>
                          <a:effectLst/>
                          <a:latin typeface="Arial"/>
                        </a:rPr>
                        <a:t>ACTIVIDADES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a:txBody>
                    <a:bodyPr/>
                    <a:lstStyle/>
                    <a:p>
                      <a:pPr algn="l" fontAlgn="b"/>
                      <a:r>
                        <a:rPr lang="es-AR" sz="900" b="1" i="0" u="none" strike="noStrike">
                          <a:solidFill>
                            <a:srgbClr val="000000"/>
                          </a:solidFill>
                          <a:effectLst/>
                          <a:latin typeface="Arial"/>
                        </a:rPr>
                        <a:t>Número</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FBFBF"/>
                    </a:solidFill>
                  </a:tcPr>
                </a:tc>
                <a:tc>
                  <a:txBody>
                    <a:bodyPr/>
                    <a:lstStyle/>
                    <a:p>
                      <a:pPr algn="ctr" fontAlgn="b"/>
                      <a:r>
                        <a:rPr lang="es-AR" sz="900" b="1" i="0" u="none" strike="noStrike">
                          <a:solidFill>
                            <a:srgbClr val="000000"/>
                          </a:solidFill>
                          <a:effectLst/>
                          <a:latin typeface="Arial"/>
                        </a:rPr>
                        <a:t>2</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92633">
                <a:tc gridSpan="2">
                  <a:txBody>
                    <a:bodyPr/>
                    <a:lstStyle/>
                    <a:p>
                      <a:pPr algn="ctr" fontAlgn="b"/>
                      <a:r>
                        <a:rPr lang="es-AR" sz="900" b="0" i="0" u="none" strike="noStrike">
                          <a:solidFill>
                            <a:srgbClr val="000000"/>
                          </a:solidFill>
                          <a:effectLst/>
                          <a:latin typeface="Arial"/>
                        </a:rPr>
                        <a:t>Propósito (s)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AR"/>
                    </a:p>
                  </a:txBody>
                  <a:tcPr/>
                </a:tc>
                <a:tc gridSpan="4">
                  <a:txBody>
                    <a:bodyPr/>
                    <a:lstStyle/>
                    <a:p>
                      <a:pPr algn="ctr" fontAlgn="b"/>
                      <a:r>
                        <a:rPr lang="es-AR" sz="900" b="0" i="0" u="none" strike="noStrike">
                          <a:solidFill>
                            <a:srgbClr val="000000"/>
                          </a:solidFill>
                          <a:effectLst/>
                          <a:latin typeface="Arial"/>
                        </a:rPr>
                        <a:t>Contenidos temáticos interdisciplinarios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rowSpan="2">
                  <a:txBody>
                    <a:bodyPr/>
                    <a:lstStyle/>
                    <a:p>
                      <a:pPr algn="ctr" fontAlgn="ctr"/>
                      <a:r>
                        <a:rPr lang="es-AR" sz="900" b="0" i="0" u="none" strike="noStrike">
                          <a:solidFill>
                            <a:srgbClr val="000000"/>
                          </a:solidFill>
                          <a:effectLst/>
                          <a:latin typeface="Arial"/>
                        </a:rPr>
                        <a:t>Evidencias y conclusiones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gridSpan="2">
                  <a:txBody>
                    <a:bodyPr/>
                    <a:lstStyle/>
                    <a:p>
                      <a:pPr algn="ctr" fontAlgn="ctr"/>
                      <a:r>
                        <a:rPr lang="es-AR" sz="900" b="0" i="0" u="none" strike="noStrike">
                          <a:solidFill>
                            <a:srgbClr val="000000"/>
                          </a:solidFill>
                          <a:effectLst/>
                          <a:latin typeface="Arial"/>
                        </a:rPr>
                        <a:t>Actividades de enseñanza-aprendizaje</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hMerge="1">
                  <a:txBody>
                    <a:bodyPr/>
                    <a:lstStyle/>
                    <a:p>
                      <a:endParaRPr lang="es-AR"/>
                    </a:p>
                  </a:txBody>
                  <a:tcPr/>
                </a:tc>
                <a:tc rowSpan="2">
                  <a:txBody>
                    <a:bodyPr/>
                    <a:lstStyle/>
                    <a:p>
                      <a:pPr algn="ctr" fontAlgn="ctr"/>
                      <a:r>
                        <a:rPr lang="es-AR" sz="900" b="0" i="0" u="none" strike="noStrike">
                          <a:solidFill>
                            <a:srgbClr val="000000"/>
                          </a:solidFill>
                          <a:effectLst/>
                          <a:latin typeface="Arial"/>
                        </a:rPr>
                        <a:t>Evaluaciones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92633">
                <a:tc gridSpan="2">
                  <a:txBody>
                    <a:bodyPr/>
                    <a:lstStyle/>
                    <a:p>
                      <a:pPr algn="ctr" fontAlgn="b"/>
                      <a:r>
                        <a:rPr lang="es-AR" sz="900" b="0" i="0" u="none" strike="noStrike">
                          <a:solidFill>
                            <a:srgbClr val="000000"/>
                          </a:solidFill>
                          <a:effectLst/>
                          <a:latin typeface="Arial"/>
                        </a:rPr>
                        <a:t>Objetivo (s)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AR"/>
                    </a:p>
                  </a:txBody>
                  <a:tcPr/>
                </a:tc>
                <a:tc gridSpan="4">
                  <a:txBody>
                    <a:bodyPr/>
                    <a:lstStyle/>
                    <a:p>
                      <a:pPr algn="ctr" fontAlgn="b"/>
                      <a:r>
                        <a:rPr lang="es-AR" sz="900" b="0" i="0" u="none" strike="noStrike">
                          <a:solidFill>
                            <a:srgbClr val="000000"/>
                          </a:solidFill>
                          <a:effectLst/>
                          <a:latin typeface="Arial"/>
                        </a:rPr>
                        <a:t>Descripción de actividad</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92633">
                <a:tc rowSpan="17" gridSpan="2">
                  <a:txBody>
                    <a:bodyPr/>
                    <a:lstStyle/>
                    <a:p>
                      <a:pPr algn="just" fontAlgn="t"/>
                      <a:r>
                        <a:rPr lang="es-ES" sz="900" b="0" i="0" u="none" strike="noStrike">
                          <a:solidFill>
                            <a:srgbClr val="000000"/>
                          </a:solidFill>
                          <a:effectLst/>
                          <a:latin typeface="Arial"/>
                        </a:rPr>
                        <a:t>El alumno desarrollara y distinguira el manejo de valoración matemática y habilidades de razonamiento lógico de abstracción, generalización y comunicación, al representar fenómenos o eventos a través de modelos algebraicos que se involucren mediante procedimientos dieversos aplicando métodos gráficas universales como los diagramas y textos empleados en el dibujo como un medio de síntesis para reconocer y producir significados comunes y comprensibles.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17" hMerge="1">
                  <a:txBody>
                    <a:bodyPr/>
                    <a:lstStyle/>
                    <a:p>
                      <a:endParaRPr lang="es-AR"/>
                    </a:p>
                  </a:txBody>
                  <a:tcPr/>
                </a:tc>
                <a:tc gridSpan="4">
                  <a:txBody>
                    <a:bodyPr/>
                    <a:lstStyle/>
                    <a:p>
                      <a:pPr algn="ctr" fontAlgn="t"/>
                      <a:r>
                        <a:rPr lang="es-ES" sz="900" b="0" i="0" u="none" strike="noStrike">
                          <a:solidFill>
                            <a:srgbClr val="000000"/>
                          </a:solidFill>
                          <a:effectLst/>
                          <a:latin typeface="Arial"/>
                        </a:rPr>
                        <a:t>del 20 de Abril al 30 de Abril del 2020</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rowSpan="17">
                  <a:txBody>
                    <a:bodyPr/>
                    <a:lstStyle/>
                    <a:p>
                      <a:pPr algn="just" fontAlgn="t"/>
                      <a:r>
                        <a:rPr lang="es-ES" sz="900" b="0" i="0" u="none" strike="noStrike">
                          <a:solidFill>
                            <a:srgbClr val="000000"/>
                          </a:solidFill>
                          <a:effectLst/>
                          <a:latin typeface="Arial"/>
                        </a:rPr>
                        <a:t>Transversalidad con la informática, llevaremos a cabo el programa geogebra para analizar el dibujo y cuadros para facilitar la comprensión de resultados de ecuaciones de primer y segundo grado.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17" gridSpan="2">
                  <a:txBody>
                    <a:bodyPr/>
                    <a:lstStyle/>
                    <a:p>
                      <a:pPr algn="just" fontAlgn="t"/>
                      <a:r>
                        <a:rPr lang="es-ES" sz="900" b="0" i="0" u="none" strike="noStrike">
                          <a:solidFill>
                            <a:srgbClr val="000000"/>
                          </a:solidFill>
                          <a:effectLst/>
                          <a:latin typeface="Arial"/>
                        </a:rPr>
                        <a:t>Implementar los tres conocimientos como lo son las matemáticas, la informática, resolviendo ecuaciones con dos variables que al encontrar el o los valores de la variable satisfagan la ecuación. Dando a conocer al alumno las formas geométricas, irregulares y elaborar una maqueta creando un dibujo tridimensional donde plasme las diferentes maneras de observación de las figuras en dimensional y tridimencional aplicando técnicas de dibujo  para diferenciar la sombra, espacio y volúmen.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17" hMerge="1">
                  <a:txBody>
                    <a:bodyPr/>
                    <a:lstStyle/>
                    <a:p>
                      <a:endParaRPr lang="es-AR"/>
                    </a:p>
                  </a:txBody>
                  <a:tcPr/>
                </a:tc>
                <a:tc rowSpan="17">
                  <a:txBody>
                    <a:bodyPr/>
                    <a:lstStyle/>
                    <a:p>
                      <a:pPr algn="just" fontAlgn="t"/>
                      <a:r>
                        <a:rPr lang="es-ES" sz="900" b="0" i="0" u="none" strike="noStrike">
                          <a:solidFill>
                            <a:srgbClr val="000000"/>
                          </a:solidFill>
                          <a:effectLst/>
                          <a:latin typeface="Arial"/>
                        </a:rPr>
                        <a:t>La proyección del dibujo en cualquier espacio geométrico tanto manual como digital. Planteamientos matemáticos de problemas. Procedimientos matemáticos resueltos en papel como reporte. Manipulación de programas digitales para la proyección de planteamientos matemáticos y gráficos.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32091">
                <a:tc gridSpan="2" vMerge="1">
                  <a:txBody>
                    <a:bodyPr/>
                    <a:lstStyle/>
                    <a:p>
                      <a:endParaRPr lang="es-AR"/>
                    </a:p>
                  </a:txBody>
                  <a:tcPr/>
                </a:tc>
                <a:tc hMerge="1" vMerge="1">
                  <a:txBody>
                    <a:bodyPr/>
                    <a:lstStyle/>
                    <a:p>
                      <a:endParaRPr lang="es-AR"/>
                    </a:p>
                  </a:txBody>
                  <a:tcPr/>
                </a:tc>
                <a:tc gridSpan="4">
                  <a:txBody>
                    <a:bodyPr/>
                    <a:lstStyle/>
                    <a:p>
                      <a:pPr algn="l" fontAlgn="t"/>
                      <a:r>
                        <a:rPr lang="es-ES" sz="900" b="0" i="0" u="none" strike="noStrike">
                          <a:solidFill>
                            <a:srgbClr val="000000"/>
                          </a:solidFill>
                          <a:effectLst/>
                          <a:latin typeface="Arial"/>
                        </a:rPr>
                        <a:t>sistema de inecuaciones de primer grado con dos variables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3460">
                <a:tc gridSpan="2" vMerge="1">
                  <a:txBody>
                    <a:bodyPr/>
                    <a:lstStyle/>
                    <a:p>
                      <a:endParaRPr lang="es-AR"/>
                    </a:p>
                  </a:txBody>
                  <a:tcPr/>
                </a:tc>
                <a:tc hMerge="1" vMerge="1">
                  <a:txBody>
                    <a:bodyPr/>
                    <a:lstStyle/>
                    <a:p>
                      <a:endParaRPr lang="es-AR"/>
                    </a:p>
                  </a:txBody>
                  <a:tcPr/>
                </a:tc>
                <a:tc gridSpan="4">
                  <a:txBody>
                    <a:bodyPr/>
                    <a:lstStyle/>
                    <a:p>
                      <a:pPr algn="l" fontAlgn="t"/>
                      <a:r>
                        <a:rPr lang="es-AR" sz="900" b="1" i="0" u="none" strike="noStrike">
                          <a:solidFill>
                            <a:srgbClr val="000000"/>
                          </a:solidFill>
                          <a:effectLst/>
                          <a:latin typeface="Arial"/>
                        </a:rPr>
                        <a:t>Contenidos actitudinales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3460">
                <a:tc gridSpan="2" vMerge="1">
                  <a:txBody>
                    <a:bodyPr/>
                    <a:lstStyle/>
                    <a:p>
                      <a:endParaRPr lang="es-AR"/>
                    </a:p>
                  </a:txBody>
                  <a:tcPr/>
                </a:tc>
                <a:tc hMerge="1" vMerge="1">
                  <a:txBody>
                    <a:bodyPr/>
                    <a:lstStyle/>
                    <a:p>
                      <a:endParaRPr lang="es-AR"/>
                    </a:p>
                  </a:txBody>
                  <a:tcPr/>
                </a:tc>
                <a:tc gridSpan="4">
                  <a:txBody>
                    <a:bodyPr/>
                    <a:lstStyle/>
                    <a:p>
                      <a:pPr algn="l" fontAlgn="t"/>
                      <a:r>
                        <a:rPr lang="es-ES" sz="900" b="0" i="0" u="none" strike="noStrike">
                          <a:solidFill>
                            <a:srgbClr val="000000"/>
                          </a:solidFill>
                          <a:effectLst/>
                          <a:latin typeface="Arial"/>
                        </a:rPr>
                        <a:t>Desarrollo de hábitos de observación sentido del orden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3460">
                <a:tc gridSpan="2" vMerge="1">
                  <a:txBody>
                    <a:bodyPr/>
                    <a:lstStyle/>
                    <a:p>
                      <a:endParaRPr lang="es-AR"/>
                    </a:p>
                  </a:txBody>
                  <a:tcPr/>
                </a:tc>
                <a:tc hMerge="1" vMerge="1">
                  <a:txBody>
                    <a:bodyPr/>
                    <a:lstStyle/>
                    <a:p>
                      <a:endParaRPr lang="es-AR"/>
                    </a:p>
                  </a:txBody>
                  <a:tcPr/>
                </a:tc>
                <a:tc gridSpan="4">
                  <a:txBody>
                    <a:bodyPr/>
                    <a:lstStyle/>
                    <a:p>
                      <a:pPr algn="l" fontAlgn="t"/>
                      <a:r>
                        <a:rPr lang="es-AR" sz="900" b="0" i="0" u="none" strike="noStrike">
                          <a:solidFill>
                            <a:srgbClr val="000000"/>
                          </a:solidFill>
                          <a:effectLst/>
                          <a:latin typeface="Arial"/>
                        </a:rPr>
                        <a:t>y limpieza.</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3460">
                <a:tc gridSpan="2" vMerge="1">
                  <a:txBody>
                    <a:bodyPr/>
                    <a:lstStyle/>
                    <a:p>
                      <a:endParaRPr lang="es-AR"/>
                    </a:p>
                  </a:txBody>
                  <a:tcPr/>
                </a:tc>
                <a:tc hMerge="1" vMerge="1">
                  <a:txBody>
                    <a:bodyPr/>
                    <a:lstStyle/>
                    <a:p>
                      <a:endParaRPr lang="es-AR"/>
                    </a:p>
                  </a:txBody>
                  <a:tcPr/>
                </a:tc>
                <a:tc gridSpan="4">
                  <a:txBody>
                    <a:bodyPr/>
                    <a:lstStyle/>
                    <a:p>
                      <a:pPr algn="l" fontAlgn="t"/>
                      <a:r>
                        <a:rPr lang="es-AR" sz="900" b="0" i="0" u="none" strike="noStrike">
                          <a:solidFill>
                            <a:srgbClr val="000000"/>
                          </a:solidFill>
                          <a:effectLst/>
                          <a:latin typeface="Arial"/>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3460">
                <a:tc gridSpan="2" vMerge="1">
                  <a:txBody>
                    <a:bodyPr/>
                    <a:lstStyle/>
                    <a:p>
                      <a:endParaRPr lang="es-AR"/>
                    </a:p>
                  </a:txBody>
                  <a:tcPr/>
                </a:tc>
                <a:tc hMerge="1" vMerge="1">
                  <a:txBody>
                    <a:bodyPr/>
                    <a:lstStyle/>
                    <a:p>
                      <a:endParaRPr lang="es-AR"/>
                    </a:p>
                  </a:txBody>
                  <a:tcPr/>
                </a:tc>
                <a:tc gridSpan="4">
                  <a:txBody>
                    <a:bodyPr/>
                    <a:lstStyle/>
                    <a:p>
                      <a:pPr algn="l" fontAlgn="t"/>
                      <a:r>
                        <a:rPr lang="es-AR" sz="900" b="1" i="0" u="none" strike="noStrike">
                          <a:solidFill>
                            <a:srgbClr val="000000"/>
                          </a:solidFill>
                          <a:effectLst/>
                          <a:latin typeface="Arial"/>
                        </a:rPr>
                        <a:t>Diseño de solucion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660457">
                <a:tc gridSpan="2" vMerge="1">
                  <a:txBody>
                    <a:bodyPr/>
                    <a:lstStyle/>
                    <a:p>
                      <a:endParaRPr lang="es-AR"/>
                    </a:p>
                  </a:txBody>
                  <a:tcPr/>
                </a:tc>
                <a:tc hMerge="1" vMerge="1">
                  <a:txBody>
                    <a:bodyPr/>
                    <a:lstStyle/>
                    <a:p>
                      <a:endParaRPr lang="es-AR"/>
                    </a:p>
                  </a:txBody>
                  <a:tcPr/>
                </a:tc>
                <a:tc gridSpan="4">
                  <a:txBody>
                    <a:bodyPr/>
                    <a:lstStyle/>
                    <a:p>
                      <a:pPr algn="l" fontAlgn="t"/>
                      <a:r>
                        <a:rPr lang="es-ES" sz="900" b="0" i="0" u="none" strike="noStrike">
                          <a:solidFill>
                            <a:srgbClr val="000000"/>
                          </a:solidFill>
                          <a:effectLst/>
                          <a:latin typeface="Arial"/>
                        </a:rPr>
                        <a:t>Desarrollar una solucion a un problema mediante las herramientas de diagrama de flujo y pseudocodigo iniciando con la construccion de un algoritmo, con ayuda de sentencias de control para desarrollar el proceso de solucion.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3460">
                <a:tc gridSpan="2" vMerge="1">
                  <a:txBody>
                    <a:bodyPr/>
                    <a:lstStyle/>
                    <a:p>
                      <a:endParaRPr lang="es-AR"/>
                    </a:p>
                  </a:txBody>
                  <a:tcPr/>
                </a:tc>
                <a:tc hMerge="1" vMerge="1">
                  <a:txBody>
                    <a:bodyPr/>
                    <a:lstStyle/>
                    <a:p>
                      <a:endParaRPr lang="es-AR"/>
                    </a:p>
                  </a:txBody>
                  <a:tcPr/>
                </a:tc>
                <a:tc gridSpan="4">
                  <a:txBody>
                    <a:bodyPr/>
                    <a:lstStyle/>
                    <a:p>
                      <a:pPr algn="ctr" fontAlgn="t"/>
                      <a:r>
                        <a:rPr lang="es-AR" sz="900" b="0" i="0" u="none" strike="noStrike">
                          <a:solidFill>
                            <a:srgbClr val="000000"/>
                          </a:solidFill>
                          <a:effectLst/>
                          <a:latin typeface="Arial"/>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3460">
                <a:tc gridSpan="2" vMerge="1">
                  <a:txBody>
                    <a:bodyPr/>
                    <a:lstStyle/>
                    <a:p>
                      <a:endParaRPr lang="es-AR"/>
                    </a:p>
                  </a:txBody>
                  <a:tcPr/>
                </a:tc>
                <a:tc hMerge="1" vMerge="1">
                  <a:txBody>
                    <a:bodyPr/>
                    <a:lstStyle/>
                    <a:p>
                      <a:endParaRPr lang="es-AR"/>
                    </a:p>
                  </a:txBody>
                  <a:tcPr/>
                </a:tc>
                <a:tc>
                  <a:txBody>
                    <a:bodyPr/>
                    <a:lstStyle/>
                    <a:p>
                      <a:pPr algn="l" fontAlgn="b"/>
                      <a:endParaRPr lang="es-AR" sz="1100" b="0" i="0" u="none" strike="noStrike">
                        <a:solidFill>
                          <a:srgbClr val="000000"/>
                        </a:solidFill>
                        <a:effectLst/>
                        <a:latin typeface="Calibri"/>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AR" sz="9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endParaRPr lang="es-AR" sz="9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r>
                        <a:rPr lang="es-AR" sz="900" b="0" i="0" u="none" strike="noStrike">
                          <a:solidFill>
                            <a:srgbClr val="000000"/>
                          </a:solidFill>
                          <a:effectLst/>
                          <a:latin typeface="Arial"/>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3460">
                <a:tc gridSpan="2" vMerge="1">
                  <a:txBody>
                    <a:bodyPr/>
                    <a:lstStyle/>
                    <a:p>
                      <a:endParaRPr lang="es-AR"/>
                    </a:p>
                  </a:txBody>
                  <a:tcPr/>
                </a:tc>
                <a:tc hMerge="1" vMerge="1">
                  <a:txBody>
                    <a:bodyPr/>
                    <a:lstStyle/>
                    <a:p>
                      <a:endParaRPr lang="es-AR"/>
                    </a:p>
                  </a:txBody>
                  <a:tcPr/>
                </a:tc>
                <a:tc>
                  <a:txBody>
                    <a:bodyPr/>
                    <a:lstStyle/>
                    <a:p>
                      <a:pPr algn="l" fontAlgn="t"/>
                      <a:r>
                        <a:rPr lang="es-AR" sz="900" b="0" i="0" u="none" strike="noStrike">
                          <a:solidFill>
                            <a:srgbClr val="000000"/>
                          </a:solidFill>
                          <a:effectLst/>
                          <a:latin typeface="Arial"/>
                        </a:rPr>
                        <a:t> </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AR" sz="9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endParaRPr lang="es-AR" sz="9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r>
                        <a:rPr lang="es-AR" sz="900" b="0" i="0" u="none" strike="noStrike">
                          <a:solidFill>
                            <a:srgbClr val="000000"/>
                          </a:solidFill>
                          <a:effectLst/>
                          <a:latin typeface="Arial"/>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3460">
                <a:tc gridSpan="2" vMerge="1">
                  <a:txBody>
                    <a:bodyPr/>
                    <a:lstStyle/>
                    <a:p>
                      <a:endParaRPr lang="es-AR"/>
                    </a:p>
                  </a:txBody>
                  <a:tcPr/>
                </a:tc>
                <a:tc hMerge="1" vMerge="1">
                  <a:txBody>
                    <a:bodyPr/>
                    <a:lstStyle/>
                    <a:p>
                      <a:endParaRPr lang="es-AR"/>
                    </a:p>
                  </a:txBody>
                  <a:tcPr/>
                </a:tc>
                <a:tc>
                  <a:txBody>
                    <a:bodyPr/>
                    <a:lstStyle/>
                    <a:p>
                      <a:pPr algn="l" fontAlgn="t"/>
                      <a:r>
                        <a:rPr lang="es-AR" sz="900" b="0" i="0" u="none" strike="noStrike">
                          <a:solidFill>
                            <a:srgbClr val="000000"/>
                          </a:solidFill>
                          <a:effectLst/>
                          <a:latin typeface="Arial"/>
                        </a:rPr>
                        <a:t> </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AR" sz="9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endParaRPr lang="es-AR" sz="9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r>
                        <a:rPr lang="es-AR" sz="900" b="0" i="0" u="none" strike="noStrike">
                          <a:solidFill>
                            <a:srgbClr val="000000"/>
                          </a:solidFill>
                          <a:effectLst/>
                          <a:latin typeface="Arial"/>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3460">
                <a:tc gridSpan="2" vMerge="1">
                  <a:txBody>
                    <a:bodyPr/>
                    <a:lstStyle/>
                    <a:p>
                      <a:endParaRPr lang="es-AR"/>
                    </a:p>
                  </a:txBody>
                  <a:tcPr/>
                </a:tc>
                <a:tc hMerge="1" vMerge="1">
                  <a:txBody>
                    <a:bodyPr/>
                    <a:lstStyle/>
                    <a:p>
                      <a:endParaRPr lang="es-AR"/>
                    </a:p>
                  </a:txBody>
                  <a:tcPr/>
                </a:tc>
                <a:tc>
                  <a:txBody>
                    <a:bodyPr/>
                    <a:lstStyle/>
                    <a:p>
                      <a:pPr algn="l" fontAlgn="t"/>
                      <a:r>
                        <a:rPr lang="es-AR" sz="900" b="0" i="0" u="none" strike="noStrike">
                          <a:solidFill>
                            <a:srgbClr val="000000"/>
                          </a:solidFill>
                          <a:effectLst/>
                          <a:latin typeface="Arial"/>
                        </a:rPr>
                        <a:t> </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AR" sz="9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endParaRPr lang="es-AR" sz="9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r>
                        <a:rPr lang="es-AR" sz="900" b="0" i="0" u="none" strike="noStrike">
                          <a:solidFill>
                            <a:srgbClr val="000000"/>
                          </a:solidFill>
                          <a:effectLst/>
                          <a:latin typeface="Arial"/>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3460">
                <a:tc gridSpan="2" vMerge="1">
                  <a:txBody>
                    <a:bodyPr/>
                    <a:lstStyle/>
                    <a:p>
                      <a:endParaRPr lang="es-AR"/>
                    </a:p>
                  </a:txBody>
                  <a:tcPr/>
                </a:tc>
                <a:tc hMerge="1" vMerge="1">
                  <a:txBody>
                    <a:bodyPr/>
                    <a:lstStyle/>
                    <a:p>
                      <a:endParaRPr lang="es-AR"/>
                    </a:p>
                  </a:txBody>
                  <a:tcPr/>
                </a:tc>
                <a:tc>
                  <a:txBody>
                    <a:bodyPr/>
                    <a:lstStyle/>
                    <a:p>
                      <a:pPr algn="l" fontAlgn="t"/>
                      <a:r>
                        <a:rPr lang="es-AR" sz="900" b="0" i="0" u="none" strike="noStrike">
                          <a:solidFill>
                            <a:srgbClr val="000000"/>
                          </a:solidFill>
                          <a:effectLst/>
                          <a:latin typeface="Arial"/>
                        </a:rPr>
                        <a:t> </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AR" sz="9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endParaRPr lang="es-AR" sz="9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r>
                        <a:rPr lang="es-AR" sz="900" b="0" i="0" u="none" strike="noStrike">
                          <a:solidFill>
                            <a:srgbClr val="000000"/>
                          </a:solidFill>
                          <a:effectLst/>
                          <a:latin typeface="Arial"/>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3460">
                <a:tc gridSpan="2" vMerge="1">
                  <a:txBody>
                    <a:bodyPr/>
                    <a:lstStyle/>
                    <a:p>
                      <a:endParaRPr lang="es-AR"/>
                    </a:p>
                  </a:txBody>
                  <a:tcPr/>
                </a:tc>
                <a:tc hMerge="1" vMerge="1">
                  <a:txBody>
                    <a:bodyPr/>
                    <a:lstStyle/>
                    <a:p>
                      <a:endParaRPr lang="es-AR"/>
                    </a:p>
                  </a:txBody>
                  <a:tcPr/>
                </a:tc>
                <a:tc>
                  <a:txBody>
                    <a:bodyPr/>
                    <a:lstStyle/>
                    <a:p>
                      <a:pPr algn="l" fontAlgn="t"/>
                      <a:r>
                        <a:rPr lang="es-AR" sz="900" b="0" i="0" u="none" strike="noStrike">
                          <a:solidFill>
                            <a:srgbClr val="000000"/>
                          </a:solidFill>
                          <a:effectLst/>
                          <a:latin typeface="Arial"/>
                        </a:rPr>
                        <a:t> </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AR" sz="9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endParaRPr lang="es-AR" sz="9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r>
                        <a:rPr lang="es-AR" sz="900" b="0" i="0" u="none" strike="noStrike">
                          <a:solidFill>
                            <a:srgbClr val="000000"/>
                          </a:solidFill>
                          <a:effectLst/>
                          <a:latin typeface="Arial"/>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3460">
                <a:tc gridSpan="2" vMerge="1">
                  <a:txBody>
                    <a:bodyPr/>
                    <a:lstStyle/>
                    <a:p>
                      <a:endParaRPr lang="es-AR"/>
                    </a:p>
                  </a:txBody>
                  <a:tcPr/>
                </a:tc>
                <a:tc hMerge="1" vMerge="1">
                  <a:txBody>
                    <a:bodyPr/>
                    <a:lstStyle/>
                    <a:p>
                      <a:endParaRPr lang="es-AR"/>
                    </a:p>
                  </a:txBody>
                  <a:tcPr/>
                </a:tc>
                <a:tc gridSpan="4">
                  <a:txBody>
                    <a:bodyPr/>
                    <a:lstStyle/>
                    <a:p>
                      <a:pPr algn="ctr" fontAlgn="t"/>
                      <a:r>
                        <a:rPr lang="es-AR" sz="900" b="0" i="0" u="none" strike="noStrike">
                          <a:solidFill>
                            <a:srgbClr val="000000"/>
                          </a:solidFill>
                          <a:effectLst/>
                          <a:latin typeface="Arial"/>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92633">
                <a:tc gridSpan="2" vMerge="1">
                  <a:txBody>
                    <a:bodyPr/>
                    <a:lstStyle/>
                    <a:p>
                      <a:endParaRPr lang="es-AR"/>
                    </a:p>
                  </a:txBody>
                  <a:tcPr/>
                </a:tc>
                <a:tc hMerge="1" vMerge="1">
                  <a:txBody>
                    <a:bodyPr/>
                    <a:lstStyle/>
                    <a:p>
                      <a:endParaRPr lang="es-AR"/>
                    </a:p>
                  </a:txBody>
                  <a:tcPr/>
                </a:tc>
                <a:tc gridSpan="4">
                  <a:txBody>
                    <a:bodyPr/>
                    <a:lstStyle/>
                    <a:p>
                      <a:pPr algn="ctr" fontAlgn="t"/>
                      <a:r>
                        <a:rPr lang="es-AR" sz="900" b="0" i="0" u="none" strike="noStrike" dirty="0">
                          <a:solidFill>
                            <a:srgbClr val="000000"/>
                          </a:solidFill>
                          <a:effectLst/>
                          <a:latin typeface="Arial"/>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bl>
          </a:graphicData>
        </a:graphic>
      </p:graphicFrame>
      <p:pic>
        <p:nvPicPr>
          <p:cNvPr id="5" name="Marcador de contenido 3"/>
          <p:cNvPicPr>
            <a:picLocks noGrp="1" noChangeAspect="1"/>
          </p:cNvPicPr>
          <p:nvPr>
            <p:ph idx="1"/>
          </p:nvPr>
        </p:nvPicPr>
        <p:blipFill>
          <a:blip r:embed="rId2"/>
          <a:stretch>
            <a:fillRect/>
          </a:stretch>
        </p:blipFill>
        <p:spPr>
          <a:xfrm>
            <a:off x="7380312" y="404664"/>
            <a:ext cx="936104" cy="879370"/>
          </a:xfrm>
          <a:prstGeom prst="rect">
            <a:avLst/>
          </a:prstGeom>
        </p:spPr>
      </p:pic>
    </p:spTree>
    <p:extLst>
      <p:ext uri="{BB962C8B-B14F-4D97-AF65-F5344CB8AC3E}">
        <p14:creationId xmlns:p14="http://schemas.microsoft.com/office/powerpoint/2010/main" val="1264504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a:extLst>
              <a:ext uri="{FF2B5EF4-FFF2-40B4-BE49-F238E27FC236}">
                <a16:creationId xmlns:a16="http://schemas.microsoft.com/office/drawing/2014/main" xmlns="" id="{AFD760DB-CD47-47DB-BCEC-EDA41A2B4242}"/>
              </a:ext>
            </a:extLst>
          </p:cNvPr>
          <p:cNvSpPr txBox="1"/>
          <p:nvPr/>
        </p:nvSpPr>
        <p:spPr>
          <a:xfrm>
            <a:off x="1475656" y="513546"/>
            <a:ext cx="5832648" cy="646331"/>
          </a:xfrm>
          <a:prstGeom prst="rect">
            <a:avLst/>
          </a:prstGeom>
          <a:noFill/>
        </p:spPr>
        <p:txBody>
          <a:bodyPr wrap="square" rtlCol="0">
            <a:spAutoFit/>
          </a:bodyPr>
          <a:lstStyle/>
          <a:p>
            <a:pPr algn="ctr"/>
            <a:r>
              <a:rPr lang="es-MX" sz="3600" dirty="0"/>
              <a:t>Descripción del Proyecto</a:t>
            </a:r>
          </a:p>
        </p:txBody>
      </p:sp>
      <p:sp>
        <p:nvSpPr>
          <p:cNvPr id="5" name="CuadroTexto 2">
            <a:extLst>
              <a:ext uri="{FF2B5EF4-FFF2-40B4-BE49-F238E27FC236}">
                <a16:creationId xmlns:a16="http://schemas.microsoft.com/office/drawing/2014/main" xmlns="" id="{16A235A4-C18B-40B1-91B0-25D587B0B7BE}"/>
              </a:ext>
            </a:extLst>
          </p:cNvPr>
          <p:cNvSpPr txBox="1"/>
          <p:nvPr/>
        </p:nvSpPr>
        <p:spPr>
          <a:xfrm>
            <a:off x="683568" y="1988840"/>
            <a:ext cx="7416824" cy="3693319"/>
          </a:xfrm>
          <a:prstGeom prst="rect">
            <a:avLst/>
          </a:prstGeom>
          <a:noFill/>
        </p:spPr>
        <p:txBody>
          <a:bodyPr wrap="square" rtlCol="0">
            <a:spAutoFit/>
          </a:bodyPr>
          <a:lstStyle/>
          <a:p>
            <a:pPr algn="just"/>
            <a:r>
              <a:rPr lang="es-MX" dirty="0"/>
              <a:t>     Se busca la interrelación de tres elementos importantes en el aprendizaje como son: matemáticas, dibujo e informática; para que exista una dinámica de coincidencia en temas desde diferentes perspectivas.</a:t>
            </a:r>
          </a:p>
          <a:p>
            <a:pPr algn="just"/>
            <a:endParaRPr lang="es-MX" dirty="0"/>
          </a:p>
          <a:p>
            <a:pPr algn="just"/>
            <a:r>
              <a:rPr lang="es-MX" dirty="0"/>
              <a:t>     Lo que se busca es que a partir de la integración de estas tres asignaturas, el alumno alcance los conocimientos por medio de las estrategias didácticas.</a:t>
            </a:r>
          </a:p>
          <a:p>
            <a:pPr algn="just"/>
            <a:endParaRPr lang="es-MX" dirty="0"/>
          </a:p>
          <a:p>
            <a:pPr algn="just"/>
            <a:r>
              <a:rPr lang="es-MX" dirty="0"/>
              <a:t>     El conocimiento que adquieran gracias a este proyecto es que tanto dentro de la institución como fuera de ella, puedan resolver cualquier problema que se les presente en la vida cotidiana tanto personal como profesionalmente.</a:t>
            </a:r>
          </a:p>
          <a:p>
            <a:endParaRPr lang="es-MX" dirty="0"/>
          </a:p>
          <a:p>
            <a:endParaRPr lang="es-MX" dirty="0"/>
          </a:p>
          <a:p>
            <a:r>
              <a:rPr lang="es-MX" dirty="0"/>
              <a:t> </a:t>
            </a:r>
          </a:p>
        </p:txBody>
      </p:sp>
    </p:spTree>
    <p:extLst>
      <p:ext uri="{BB962C8B-B14F-4D97-AF65-F5344CB8AC3E}">
        <p14:creationId xmlns:p14="http://schemas.microsoft.com/office/powerpoint/2010/main" val="40390407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499185" y="1516416"/>
          <a:ext cx="8145630" cy="4693531"/>
        </p:xfrm>
        <a:graphic>
          <a:graphicData uri="http://schemas.openxmlformats.org/drawingml/2006/table">
            <a:tbl>
              <a:tblPr/>
              <a:tblGrid>
                <a:gridCol w="862586"/>
                <a:gridCol w="807528"/>
                <a:gridCol w="734116"/>
                <a:gridCol w="734116"/>
                <a:gridCol w="734116"/>
                <a:gridCol w="734116"/>
                <a:gridCol w="1052233"/>
                <a:gridCol w="761646"/>
                <a:gridCol w="734116"/>
                <a:gridCol w="991057"/>
              </a:tblGrid>
              <a:tr h="183460">
                <a:tc gridSpan="3">
                  <a:txBody>
                    <a:bodyPr/>
                    <a:lstStyle/>
                    <a:p>
                      <a:pPr algn="ctr" fontAlgn="b"/>
                      <a:r>
                        <a:rPr lang="es-AR" sz="1000" b="1" i="0" u="none" strike="noStrike">
                          <a:solidFill>
                            <a:srgbClr val="000000"/>
                          </a:solidFill>
                          <a:effectLst/>
                          <a:latin typeface="Arial"/>
                        </a:rPr>
                        <a:t>PLANEACIÓN POR SEMANA</a:t>
                      </a:r>
                    </a:p>
                  </a:txBody>
                  <a:tcPr marL="0" marR="0" marT="0" marB="0" anchor="b">
                    <a:lnL>
                      <a:noFill/>
                    </a:lnL>
                    <a:lnR>
                      <a:noFill/>
                    </a:lnR>
                    <a:lnT>
                      <a:noFill/>
                    </a:lnT>
                    <a:lnB>
                      <a:noFill/>
                    </a:lnB>
                  </a:tcPr>
                </a:tc>
                <a:tc hMerge="1">
                  <a:txBody>
                    <a:bodyPr/>
                    <a:lstStyle/>
                    <a:p>
                      <a:endParaRPr lang="es-AR"/>
                    </a:p>
                  </a:txBody>
                  <a:tcPr/>
                </a:tc>
                <a:tc hMerge="1">
                  <a:txBody>
                    <a:bodyPr/>
                    <a:lstStyle/>
                    <a:p>
                      <a:endParaRPr lang="es-AR"/>
                    </a:p>
                  </a:txBody>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a:noFill/>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a:noFill/>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a:noFill/>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a:noFill/>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a:noFill/>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a:noFill/>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a:noFill/>
                    </a:lnB>
                  </a:tcPr>
                </a:tc>
              </a:tr>
              <a:tr h="192633">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s-AR" sz="900" b="0" i="0" u="none" strike="noStrike">
                        <a:solidFill>
                          <a:srgbClr val="000000"/>
                        </a:solidFill>
                        <a:effectLst/>
                        <a:latin typeface="Arial"/>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r>
              <a:tr h="201806">
                <a:tc gridSpan="2">
                  <a:txBody>
                    <a:bodyPr/>
                    <a:lstStyle/>
                    <a:p>
                      <a:pPr algn="ctr" fontAlgn="b"/>
                      <a:r>
                        <a:rPr lang="es-AR" sz="900" b="1" i="0" u="none" strike="noStrike">
                          <a:solidFill>
                            <a:srgbClr val="000000"/>
                          </a:solidFill>
                          <a:effectLst/>
                          <a:latin typeface="Arial"/>
                        </a:rPr>
                        <a:t>Unidad/Tema</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AR"/>
                    </a:p>
                  </a:txBody>
                  <a:tcPr/>
                </a:tc>
                <a:tc gridSpan="6">
                  <a:txBody>
                    <a:bodyPr/>
                    <a:lstStyle/>
                    <a:p>
                      <a:pPr algn="ctr" fontAlgn="b"/>
                      <a:r>
                        <a:rPr lang="es-AR" sz="900" b="1" i="0" u="none" strike="noStrike">
                          <a:solidFill>
                            <a:srgbClr val="000000"/>
                          </a:solidFill>
                          <a:effectLst/>
                          <a:latin typeface="Arial"/>
                        </a:rPr>
                        <a:t>ACTIVIDADES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a:txBody>
                    <a:bodyPr/>
                    <a:lstStyle/>
                    <a:p>
                      <a:pPr algn="l" fontAlgn="b"/>
                      <a:r>
                        <a:rPr lang="es-AR" sz="900" b="1" i="0" u="none" strike="noStrike">
                          <a:solidFill>
                            <a:srgbClr val="000000"/>
                          </a:solidFill>
                          <a:effectLst/>
                          <a:latin typeface="Arial"/>
                        </a:rPr>
                        <a:t>Número</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FBFBF"/>
                    </a:solidFill>
                  </a:tcPr>
                </a:tc>
                <a:tc>
                  <a:txBody>
                    <a:bodyPr/>
                    <a:lstStyle/>
                    <a:p>
                      <a:pPr algn="ctr" fontAlgn="b"/>
                      <a:r>
                        <a:rPr lang="es-AR" sz="900" b="1" i="0" u="none" strike="noStrike">
                          <a:solidFill>
                            <a:srgbClr val="000000"/>
                          </a:solidFill>
                          <a:effectLst/>
                          <a:latin typeface="Arial"/>
                        </a:rPr>
                        <a:t>2</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92633">
                <a:tc gridSpan="2">
                  <a:txBody>
                    <a:bodyPr/>
                    <a:lstStyle/>
                    <a:p>
                      <a:pPr algn="ctr" fontAlgn="b"/>
                      <a:r>
                        <a:rPr lang="es-AR" sz="900" b="0" i="0" u="none" strike="noStrike">
                          <a:solidFill>
                            <a:srgbClr val="000000"/>
                          </a:solidFill>
                          <a:effectLst/>
                          <a:latin typeface="Arial"/>
                        </a:rPr>
                        <a:t>Propósito (s)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AR"/>
                    </a:p>
                  </a:txBody>
                  <a:tcPr/>
                </a:tc>
                <a:tc gridSpan="4">
                  <a:txBody>
                    <a:bodyPr/>
                    <a:lstStyle/>
                    <a:p>
                      <a:pPr algn="ctr" fontAlgn="b"/>
                      <a:r>
                        <a:rPr lang="es-AR" sz="900" b="0" i="0" u="none" strike="noStrike">
                          <a:solidFill>
                            <a:srgbClr val="000000"/>
                          </a:solidFill>
                          <a:effectLst/>
                          <a:latin typeface="Arial"/>
                        </a:rPr>
                        <a:t>Contenidos temáticos interdisciplinarios              </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rowSpan="2">
                  <a:txBody>
                    <a:bodyPr/>
                    <a:lstStyle/>
                    <a:p>
                      <a:pPr algn="ctr" fontAlgn="ctr"/>
                      <a:r>
                        <a:rPr lang="es-AR" sz="900" b="0" i="0" u="none" strike="noStrike">
                          <a:solidFill>
                            <a:srgbClr val="000000"/>
                          </a:solidFill>
                          <a:effectLst/>
                          <a:latin typeface="Arial"/>
                        </a:rPr>
                        <a:t>Evidencias y conclusiones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gridSpan="2">
                  <a:txBody>
                    <a:bodyPr/>
                    <a:lstStyle/>
                    <a:p>
                      <a:pPr algn="ctr" fontAlgn="ctr"/>
                      <a:r>
                        <a:rPr lang="es-AR" sz="900" b="0" i="0" u="none" strike="noStrike">
                          <a:solidFill>
                            <a:srgbClr val="000000"/>
                          </a:solidFill>
                          <a:effectLst/>
                          <a:latin typeface="Arial"/>
                        </a:rPr>
                        <a:t>Actividades de enseñanza-aprendizaje</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2" hMerge="1">
                  <a:txBody>
                    <a:bodyPr/>
                    <a:lstStyle/>
                    <a:p>
                      <a:endParaRPr lang="es-AR"/>
                    </a:p>
                  </a:txBody>
                  <a:tcPr/>
                </a:tc>
                <a:tc rowSpan="2">
                  <a:txBody>
                    <a:bodyPr/>
                    <a:lstStyle/>
                    <a:p>
                      <a:pPr algn="ctr" fontAlgn="ctr"/>
                      <a:r>
                        <a:rPr lang="es-AR" sz="900" b="0" i="0" u="none" strike="noStrike">
                          <a:solidFill>
                            <a:srgbClr val="000000"/>
                          </a:solidFill>
                          <a:effectLst/>
                          <a:latin typeface="Arial"/>
                        </a:rPr>
                        <a:t>Evaluaciones</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92633">
                <a:tc gridSpan="2">
                  <a:txBody>
                    <a:bodyPr/>
                    <a:lstStyle/>
                    <a:p>
                      <a:pPr algn="ctr" fontAlgn="b"/>
                      <a:r>
                        <a:rPr lang="es-AR" sz="900" b="0" i="0" u="none" strike="noStrike">
                          <a:solidFill>
                            <a:srgbClr val="000000"/>
                          </a:solidFill>
                          <a:effectLst/>
                          <a:latin typeface="Arial"/>
                        </a:rPr>
                        <a:t>Objetivo (s)</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AR"/>
                    </a:p>
                  </a:txBody>
                  <a:tcPr/>
                </a:tc>
                <a:tc gridSpan="4">
                  <a:txBody>
                    <a:bodyPr/>
                    <a:lstStyle/>
                    <a:p>
                      <a:pPr algn="ctr" fontAlgn="b"/>
                      <a:r>
                        <a:rPr lang="es-AR" sz="900" b="0" i="0" u="none" strike="noStrike">
                          <a:solidFill>
                            <a:srgbClr val="000000"/>
                          </a:solidFill>
                          <a:effectLst/>
                          <a:latin typeface="Arial"/>
                        </a:rPr>
                        <a:t>Descripción de actividad</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92633">
                <a:tc rowSpan="17" gridSpan="2">
                  <a:txBody>
                    <a:bodyPr/>
                    <a:lstStyle/>
                    <a:p>
                      <a:pPr algn="just" fontAlgn="t"/>
                      <a:r>
                        <a:rPr lang="es-ES" sz="900" b="0" i="0" u="none" strike="noStrike">
                          <a:solidFill>
                            <a:srgbClr val="000000"/>
                          </a:solidFill>
                          <a:effectLst/>
                          <a:latin typeface="Arial"/>
                        </a:rPr>
                        <a:t>El alumno desarrollara y distinguira el manejo de valoración matemática y habilidades de razonamiento lógico de abstracción, generalización y comunicación, al representar fenómenos o eventos a través de modelos algebraicos que se involucren mediante procedimientos dieversos aplicando métodos gráficas universales como los diagramas y textos empleados en el dibujo como un medio de síntesis para reconocer y producir significados comunes y comprensibles.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17" hMerge="1">
                  <a:txBody>
                    <a:bodyPr/>
                    <a:lstStyle/>
                    <a:p>
                      <a:endParaRPr lang="es-AR"/>
                    </a:p>
                  </a:txBody>
                  <a:tcPr/>
                </a:tc>
                <a:tc gridSpan="4">
                  <a:txBody>
                    <a:bodyPr/>
                    <a:lstStyle/>
                    <a:p>
                      <a:pPr algn="ctr" fontAlgn="t"/>
                      <a:r>
                        <a:rPr lang="es-ES" sz="900" b="0" i="0" u="none" strike="noStrike">
                          <a:solidFill>
                            <a:srgbClr val="000000"/>
                          </a:solidFill>
                          <a:effectLst/>
                          <a:latin typeface="Arial"/>
                        </a:rPr>
                        <a:t>del 04 al 14 de Mayo del 2019</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rowSpan="17">
                  <a:txBody>
                    <a:bodyPr/>
                    <a:lstStyle/>
                    <a:p>
                      <a:pPr algn="just" fontAlgn="t"/>
                      <a:r>
                        <a:rPr lang="es-ES" sz="900" b="0" i="0" u="none" strike="noStrike">
                          <a:solidFill>
                            <a:srgbClr val="000000"/>
                          </a:solidFill>
                          <a:effectLst/>
                          <a:latin typeface="Arial"/>
                        </a:rPr>
                        <a:t>Transversalidad con la informática, llevaremos a cabo el programa geogebra para analizar el dibujo y cuadros para facilitar la comprensión de resultados de ecuaciones de primer y segundo grado.</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17" gridSpan="2">
                  <a:txBody>
                    <a:bodyPr/>
                    <a:lstStyle/>
                    <a:p>
                      <a:pPr algn="just" fontAlgn="t"/>
                      <a:r>
                        <a:rPr lang="es-ES" sz="900" b="0" i="0" u="none" strike="noStrike">
                          <a:solidFill>
                            <a:srgbClr val="000000"/>
                          </a:solidFill>
                          <a:effectLst/>
                          <a:latin typeface="Arial"/>
                        </a:rPr>
                        <a:t>Implementar los tres conocimientos como lo son las matemáticas, la informática, resolviendo inecuaciones con dos variables que al encontrar el o los valores de la variable satisfagan la ecuación. Dando a conocer al alumno las formas geométricas, irregulares y elaborar una maqueta creando un dibujo tridimensional donde plasme las diferentes maneras de observación de las figuras en dimensional y tridimencional aplicando técnicas de dibujo  para diferenciar la sombra, espacio y volúmen.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17" hMerge="1">
                  <a:txBody>
                    <a:bodyPr/>
                    <a:lstStyle/>
                    <a:p>
                      <a:endParaRPr lang="es-AR"/>
                    </a:p>
                  </a:txBody>
                  <a:tcPr/>
                </a:tc>
                <a:tc rowSpan="17">
                  <a:txBody>
                    <a:bodyPr/>
                    <a:lstStyle/>
                    <a:p>
                      <a:pPr algn="just" fontAlgn="t"/>
                      <a:r>
                        <a:rPr lang="es-ES" sz="900" b="0" i="0" u="none" strike="noStrike">
                          <a:solidFill>
                            <a:srgbClr val="000000"/>
                          </a:solidFill>
                          <a:effectLst/>
                          <a:latin typeface="Arial"/>
                        </a:rPr>
                        <a:t>La proyección del dibujo en cualquier espacio geométrico tanto manual como digital. Planteamientos matemáticos de problemas. Procedimientos matemáticos resueltos en papel como reporte. Manipulación de programas digitales para la proyección de planteamientos matemáticos y gráficos.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32091">
                <a:tc gridSpan="2" vMerge="1">
                  <a:txBody>
                    <a:bodyPr/>
                    <a:lstStyle/>
                    <a:p>
                      <a:endParaRPr lang="es-AR"/>
                    </a:p>
                  </a:txBody>
                  <a:tcPr/>
                </a:tc>
                <a:tc hMerge="1" vMerge="1">
                  <a:txBody>
                    <a:bodyPr/>
                    <a:lstStyle/>
                    <a:p>
                      <a:endParaRPr lang="es-AR"/>
                    </a:p>
                  </a:txBody>
                  <a:tcPr/>
                </a:tc>
                <a:tc gridSpan="4">
                  <a:txBody>
                    <a:bodyPr/>
                    <a:lstStyle/>
                    <a:p>
                      <a:pPr algn="l" fontAlgn="t"/>
                      <a:r>
                        <a:rPr lang="es-ES" sz="900" b="0" i="0" u="none" strike="noStrike">
                          <a:solidFill>
                            <a:srgbClr val="000000"/>
                          </a:solidFill>
                          <a:effectLst/>
                          <a:latin typeface="Arial"/>
                        </a:rPr>
                        <a:t>sistema de inecuaciones de primer grado con dos variables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3460">
                <a:tc gridSpan="2" vMerge="1">
                  <a:txBody>
                    <a:bodyPr/>
                    <a:lstStyle/>
                    <a:p>
                      <a:endParaRPr lang="es-AR"/>
                    </a:p>
                  </a:txBody>
                  <a:tcPr/>
                </a:tc>
                <a:tc hMerge="1" vMerge="1">
                  <a:txBody>
                    <a:bodyPr/>
                    <a:lstStyle/>
                    <a:p>
                      <a:endParaRPr lang="es-AR"/>
                    </a:p>
                  </a:txBody>
                  <a:tcPr/>
                </a:tc>
                <a:tc gridSpan="4">
                  <a:txBody>
                    <a:bodyPr/>
                    <a:lstStyle/>
                    <a:p>
                      <a:pPr algn="l" fontAlgn="t"/>
                      <a:r>
                        <a:rPr lang="es-AR" sz="900" b="1" i="0" u="none" strike="noStrike">
                          <a:solidFill>
                            <a:srgbClr val="000000"/>
                          </a:solidFill>
                          <a:effectLst/>
                          <a:latin typeface="Arial"/>
                        </a:rPr>
                        <a:t>Contenidos actitudinales</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3460">
                <a:tc gridSpan="2" vMerge="1">
                  <a:txBody>
                    <a:bodyPr/>
                    <a:lstStyle/>
                    <a:p>
                      <a:endParaRPr lang="es-AR"/>
                    </a:p>
                  </a:txBody>
                  <a:tcPr/>
                </a:tc>
                <a:tc hMerge="1" vMerge="1">
                  <a:txBody>
                    <a:bodyPr/>
                    <a:lstStyle/>
                    <a:p>
                      <a:endParaRPr lang="es-AR"/>
                    </a:p>
                  </a:txBody>
                  <a:tcPr/>
                </a:tc>
                <a:tc gridSpan="4">
                  <a:txBody>
                    <a:bodyPr/>
                    <a:lstStyle/>
                    <a:p>
                      <a:pPr algn="l" fontAlgn="t"/>
                      <a:r>
                        <a:rPr lang="es-ES" sz="900" b="0" i="0" u="none" strike="noStrike">
                          <a:solidFill>
                            <a:srgbClr val="000000"/>
                          </a:solidFill>
                          <a:effectLst/>
                          <a:latin typeface="Arial"/>
                        </a:rPr>
                        <a:t>Apreciación del dibujo como estrategia creativa en la</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3460">
                <a:tc gridSpan="2" vMerge="1">
                  <a:txBody>
                    <a:bodyPr/>
                    <a:lstStyle/>
                    <a:p>
                      <a:endParaRPr lang="es-AR"/>
                    </a:p>
                  </a:txBody>
                  <a:tcPr/>
                </a:tc>
                <a:tc hMerge="1" vMerge="1">
                  <a:txBody>
                    <a:bodyPr/>
                    <a:lstStyle/>
                    <a:p>
                      <a:endParaRPr lang="es-AR"/>
                    </a:p>
                  </a:txBody>
                  <a:tcPr/>
                </a:tc>
                <a:tc gridSpan="4">
                  <a:txBody>
                    <a:bodyPr/>
                    <a:lstStyle/>
                    <a:p>
                      <a:pPr algn="l" fontAlgn="t"/>
                      <a:r>
                        <a:rPr lang="es-AR" sz="900" b="0" i="0" u="none" strike="noStrike">
                          <a:solidFill>
                            <a:srgbClr val="000000"/>
                          </a:solidFill>
                          <a:effectLst/>
                          <a:latin typeface="Arial"/>
                        </a:rPr>
                        <a:t>resolución del problema.</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3460">
                <a:tc gridSpan="2" vMerge="1">
                  <a:txBody>
                    <a:bodyPr/>
                    <a:lstStyle/>
                    <a:p>
                      <a:endParaRPr lang="es-AR"/>
                    </a:p>
                  </a:txBody>
                  <a:tcPr/>
                </a:tc>
                <a:tc hMerge="1" vMerge="1">
                  <a:txBody>
                    <a:bodyPr/>
                    <a:lstStyle/>
                    <a:p>
                      <a:endParaRPr lang="es-AR"/>
                    </a:p>
                  </a:txBody>
                  <a:tcPr/>
                </a:tc>
                <a:tc gridSpan="4">
                  <a:txBody>
                    <a:bodyPr/>
                    <a:lstStyle/>
                    <a:p>
                      <a:pPr algn="l" fontAlgn="t"/>
                      <a:r>
                        <a:rPr lang="es-AR" sz="900" b="0" i="0" u="none" strike="noStrike">
                          <a:solidFill>
                            <a:srgbClr val="000000"/>
                          </a:solidFill>
                          <a:effectLst/>
                          <a:latin typeface="Arial"/>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3460">
                <a:tc gridSpan="2" vMerge="1">
                  <a:txBody>
                    <a:bodyPr/>
                    <a:lstStyle/>
                    <a:p>
                      <a:endParaRPr lang="es-AR"/>
                    </a:p>
                  </a:txBody>
                  <a:tcPr/>
                </a:tc>
                <a:tc hMerge="1" vMerge="1">
                  <a:txBody>
                    <a:bodyPr/>
                    <a:lstStyle/>
                    <a:p>
                      <a:endParaRPr lang="es-AR"/>
                    </a:p>
                  </a:txBody>
                  <a:tcPr/>
                </a:tc>
                <a:tc gridSpan="4">
                  <a:txBody>
                    <a:bodyPr/>
                    <a:lstStyle/>
                    <a:p>
                      <a:pPr algn="l" fontAlgn="t"/>
                      <a:r>
                        <a:rPr lang="es-AR" sz="900" b="1" i="0" u="none" strike="noStrike">
                          <a:solidFill>
                            <a:srgbClr val="000000"/>
                          </a:solidFill>
                          <a:effectLst/>
                          <a:latin typeface="Arial"/>
                        </a:rPr>
                        <a:t>Diseño de solucion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660457">
                <a:tc gridSpan="2" vMerge="1">
                  <a:txBody>
                    <a:bodyPr/>
                    <a:lstStyle/>
                    <a:p>
                      <a:endParaRPr lang="es-AR"/>
                    </a:p>
                  </a:txBody>
                  <a:tcPr/>
                </a:tc>
                <a:tc hMerge="1" vMerge="1">
                  <a:txBody>
                    <a:bodyPr/>
                    <a:lstStyle/>
                    <a:p>
                      <a:endParaRPr lang="es-AR"/>
                    </a:p>
                  </a:txBody>
                  <a:tcPr/>
                </a:tc>
                <a:tc gridSpan="4">
                  <a:txBody>
                    <a:bodyPr/>
                    <a:lstStyle/>
                    <a:p>
                      <a:pPr algn="l" fontAlgn="t"/>
                      <a:r>
                        <a:rPr lang="es-ES" sz="900" b="0" i="0" u="none" strike="noStrike">
                          <a:solidFill>
                            <a:srgbClr val="000000"/>
                          </a:solidFill>
                          <a:effectLst/>
                          <a:latin typeface="Arial"/>
                        </a:rPr>
                        <a:t>Desarrollar una solucion a un problema mediante las herramientas de diagrama de flujo y pseudocodigo iniciando con la construccion de un algoritmo, con ayuda de sentencias de control para desarrollar el proceso de solucion.</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3460">
                <a:tc gridSpan="2" vMerge="1">
                  <a:txBody>
                    <a:bodyPr/>
                    <a:lstStyle/>
                    <a:p>
                      <a:endParaRPr lang="es-AR"/>
                    </a:p>
                  </a:txBody>
                  <a:tcPr/>
                </a:tc>
                <a:tc hMerge="1" vMerge="1">
                  <a:txBody>
                    <a:bodyPr/>
                    <a:lstStyle/>
                    <a:p>
                      <a:endParaRPr lang="es-AR"/>
                    </a:p>
                  </a:txBody>
                  <a:tcPr/>
                </a:tc>
                <a:tc gridSpan="4">
                  <a:txBody>
                    <a:bodyPr/>
                    <a:lstStyle/>
                    <a:p>
                      <a:pPr algn="ctr" fontAlgn="t"/>
                      <a:r>
                        <a:rPr lang="es-AR" sz="900" b="0" i="0" u="none" strike="noStrike">
                          <a:solidFill>
                            <a:srgbClr val="000000"/>
                          </a:solidFill>
                          <a:effectLst/>
                          <a:latin typeface="Arial"/>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3460">
                <a:tc gridSpan="2" vMerge="1">
                  <a:txBody>
                    <a:bodyPr/>
                    <a:lstStyle/>
                    <a:p>
                      <a:endParaRPr lang="es-AR"/>
                    </a:p>
                  </a:txBody>
                  <a:tcPr/>
                </a:tc>
                <a:tc hMerge="1" vMerge="1">
                  <a:txBody>
                    <a:bodyPr/>
                    <a:lstStyle/>
                    <a:p>
                      <a:endParaRPr lang="es-AR"/>
                    </a:p>
                  </a:txBody>
                  <a:tcPr/>
                </a:tc>
                <a:tc>
                  <a:txBody>
                    <a:bodyPr/>
                    <a:lstStyle/>
                    <a:p>
                      <a:pPr algn="l" fontAlgn="b"/>
                      <a:endParaRPr lang="es-AR" sz="1100" b="0" i="0" u="none" strike="noStrike">
                        <a:solidFill>
                          <a:srgbClr val="000000"/>
                        </a:solidFill>
                        <a:effectLst/>
                        <a:latin typeface="Calibri"/>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AR" sz="9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endParaRPr lang="es-AR" sz="9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r>
                        <a:rPr lang="es-AR" sz="900" b="0" i="0" u="none" strike="noStrike">
                          <a:solidFill>
                            <a:srgbClr val="000000"/>
                          </a:solidFill>
                          <a:effectLst/>
                          <a:latin typeface="Arial"/>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3460">
                <a:tc gridSpan="2" vMerge="1">
                  <a:txBody>
                    <a:bodyPr/>
                    <a:lstStyle/>
                    <a:p>
                      <a:endParaRPr lang="es-AR"/>
                    </a:p>
                  </a:txBody>
                  <a:tcPr/>
                </a:tc>
                <a:tc hMerge="1" vMerge="1">
                  <a:txBody>
                    <a:bodyPr/>
                    <a:lstStyle/>
                    <a:p>
                      <a:endParaRPr lang="es-AR"/>
                    </a:p>
                  </a:txBody>
                  <a:tcPr/>
                </a:tc>
                <a:tc>
                  <a:txBody>
                    <a:bodyPr/>
                    <a:lstStyle/>
                    <a:p>
                      <a:pPr algn="l" fontAlgn="t"/>
                      <a:r>
                        <a:rPr lang="es-AR" sz="900" b="0" i="0" u="none" strike="noStrike">
                          <a:solidFill>
                            <a:srgbClr val="000000"/>
                          </a:solidFill>
                          <a:effectLst/>
                          <a:latin typeface="Arial"/>
                        </a:rPr>
                        <a:t> </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AR" sz="9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endParaRPr lang="es-AR" sz="9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r>
                        <a:rPr lang="es-AR" sz="900" b="0" i="0" u="none" strike="noStrike">
                          <a:solidFill>
                            <a:srgbClr val="000000"/>
                          </a:solidFill>
                          <a:effectLst/>
                          <a:latin typeface="Arial"/>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3460">
                <a:tc gridSpan="2" vMerge="1">
                  <a:txBody>
                    <a:bodyPr/>
                    <a:lstStyle/>
                    <a:p>
                      <a:endParaRPr lang="es-AR"/>
                    </a:p>
                  </a:txBody>
                  <a:tcPr/>
                </a:tc>
                <a:tc hMerge="1" vMerge="1">
                  <a:txBody>
                    <a:bodyPr/>
                    <a:lstStyle/>
                    <a:p>
                      <a:endParaRPr lang="es-AR"/>
                    </a:p>
                  </a:txBody>
                  <a:tcPr/>
                </a:tc>
                <a:tc>
                  <a:txBody>
                    <a:bodyPr/>
                    <a:lstStyle/>
                    <a:p>
                      <a:pPr algn="l" fontAlgn="t"/>
                      <a:r>
                        <a:rPr lang="es-AR" sz="900" b="0" i="0" u="none" strike="noStrike">
                          <a:solidFill>
                            <a:srgbClr val="000000"/>
                          </a:solidFill>
                          <a:effectLst/>
                          <a:latin typeface="Arial"/>
                        </a:rPr>
                        <a:t> </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AR" sz="9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endParaRPr lang="es-AR" sz="9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r>
                        <a:rPr lang="es-AR" sz="900" b="0" i="0" u="none" strike="noStrike">
                          <a:solidFill>
                            <a:srgbClr val="000000"/>
                          </a:solidFill>
                          <a:effectLst/>
                          <a:latin typeface="Arial"/>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3460">
                <a:tc gridSpan="2" vMerge="1">
                  <a:txBody>
                    <a:bodyPr/>
                    <a:lstStyle/>
                    <a:p>
                      <a:endParaRPr lang="es-AR"/>
                    </a:p>
                  </a:txBody>
                  <a:tcPr/>
                </a:tc>
                <a:tc hMerge="1" vMerge="1">
                  <a:txBody>
                    <a:bodyPr/>
                    <a:lstStyle/>
                    <a:p>
                      <a:endParaRPr lang="es-AR"/>
                    </a:p>
                  </a:txBody>
                  <a:tcPr/>
                </a:tc>
                <a:tc>
                  <a:txBody>
                    <a:bodyPr/>
                    <a:lstStyle/>
                    <a:p>
                      <a:pPr algn="l" fontAlgn="t"/>
                      <a:r>
                        <a:rPr lang="es-AR" sz="900" b="0" i="0" u="none" strike="noStrike">
                          <a:solidFill>
                            <a:srgbClr val="000000"/>
                          </a:solidFill>
                          <a:effectLst/>
                          <a:latin typeface="Arial"/>
                        </a:rPr>
                        <a:t> </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AR" sz="9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endParaRPr lang="es-AR" sz="9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r>
                        <a:rPr lang="es-AR" sz="900" b="0" i="0" u="none" strike="noStrike">
                          <a:solidFill>
                            <a:srgbClr val="000000"/>
                          </a:solidFill>
                          <a:effectLst/>
                          <a:latin typeface="Arial"/>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3460">
                <a:tc gridSpan="2" vMerge="1">
                  <a:txBody>
                    <a:bodyPr/>
                    <a:lstStyle/>
                    <a:p>
                      <a:endParaRPr lang="es-AR"/>
                    </a:p>
                  </a:txBody>
                  <a:tcPr/>
                </a:tc>
                <a:tc hMerge="1" vMerge="1">
                  <a:txBody>
                    <a:bodyPr/>
                    <a:lstStyle/>
                    <a:p>
                      <a:endParaRPr lang="es-AR"/>
                    </a:p>
                  </a:txBody>
                  <a:tcPr/>
                </a:tc>
                <a:tc>
                  <a:txBody>
                    <a:bodyPr/>
                    <a:lstStyle/>
                    <a:p>
                      <a:pPr algn="l" fontAlgn="t"/>
                      <a:r>
                        <a:rPr lang="es-AR" sz="900" b="0" i="0" u="none" strike="noStrike">
                          <a:solidFill>
                            <a:srgbClr val="000000"/>
                          </a:solidFill>
                          <a:effectLst/>
                          <a:latin typeface="Arial"/>
                        </a:rPr>
                        <a:t> </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AR" sz="9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endParaRPr lang="es-AR" sz="9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r>
                        <a:rPr lang="es-AR" sz="900" b="0" i="0" u="none" strike="noStrike">
                          <a:solidFill>
                            <a:srgbClr val="000000"/>
                          </a:solidFill>
                          <a:effectLst/>
                          <a:latin typeface="Arial"/>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3460">
                <a:tc gridSpan="2" vMerge="1">
                  <a:txBody>
                    <a:bodyPr/>
                    <a:lstStyle/>
                    <a:p>
                      <a:endParaRPr lang="es-AR"/>
                    </a:p>
                  </a:txBody>
                  <a:tcPr/>
                </a:tc>
                <a:tc hMerge="1" vMerge="1">
                  <a:txBody>
                    <a:bodyPr/>
                    <a:lstStyle/>
                    <a:p>
                      <a:endParaRPr lang="es-AR"/>
                    </a:p>
                  </a:txBody>
                  <a:tcPr/>
                </a:tc>
                <a:tc>
                  <a:txBody>
                    <a:bodyPr/>
                    <a:lstStyle/>
                    <a:p>
                      <a:pPr algn="l" fontAlgn="t"/>
                      <a:r>
                        <a:rPr lang="es-AR" sz="900" b="0" i="0" u="none" strike="noStrike">
                          <a:solidFill>
                            <a:srgbClr val="000000"/>
                          </a:solidFill>
                          <a:effectLst/>
                          <a:latin typeface="Arial"/>
                        </a:rPr>
                        <a:t> </a:t>
                      </a:r>
                    </a:p>
                  </a:txBody>
                  <a:tcPr marL="0" marR="0" marT="0" marB="0">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t"/>
                      <a:endParaRPr lang="es-AR" sz="9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endParaRPr lang="es-AR" sz="900" b="0" i="0" u="none" strike="noStrike">
                        <a:solidFill>
                          <a:srgbClr val="000000"/>
                        </a:solidFill>
                        <a:effectLst/>
                        <a:latin typeface="Arial"/>
                      </a:endParaRPr>
                    </a:p>
                  </a:txBody>
                  <a:tcPr marL="0" marR="0" marT="0" marB="0">
                    <a:lnL>
                      <a:noFill/>
                    </a:lnL>
                    <a:lnR>
                      <a:noFill/>
                    </a:lnR>
                    <a:lnT>
                      <a:noFill/>
                    </a:lnT>
                    <a:lnB>
                      <a:noFill/>
                    </a:lnB>
                  </a:tcPr>
                </a:tc>
                <a:tc>
                  <a:txBody>
                    <a:bodyPr/>
                    <a:lstStyle/>
                    <a:p>
                      <a:pPr algn="l" fontAlgn="t"/>
                      <a:r>
                        <a:rPr lang="es-AR" sz="900" b="0" i="0" u="none" strike="noStrike">
                          <a:solidFill>
                            <a:srgbClr val="000000"/>
                          </a:solidFill>
                          <a:effectLst/>
                          <a:latin typeface="Arial"/>
                        </a:rPr>
                        <a:t> </a:t>
                      </a:r>
                    </a:p>
                  </a:txBody>
                  <a:tcPr marL="0" marR="0" marT="0" marB="0">
                    <a:lnL>
                      <a:noFill/>
                    </a:lnL>
                    <a:lnR w="25400" cap="flat" cmpd="dbl" algn="ctr">
                      <a:solidFill>
                        <a:srgbClr val="000000"/>
                      </a:solidFill>
                      <a:prstDash val="solid"/>
                      <a:round/>
                      <a:headEnd type="none" w="med" len="med"/>
                      <a:tailEnd type="none" w="med" len="med"/>
                    </a:lnR>
                    <a:lnT>
                      <a:noFill/>
                    </a:lnT>
                    <a:lnB>
                      <a:noFill/>
                    </a:lnB>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83460">
                <a:tc gridSpan="2" vMerge="1">
                  <a:txBody>
                    <a:bodyPr/>
                    <a:lstStyle/>
                    <a:p>
                      <a:endParaRPr lang="es-AR"/>
                    </a:p>
                  </a:txBody>
                  <a:tcPr/>
                </a:tc>
                <a:tc hMerge="1" vMerge="1">
                  <a:txBody>
                    <a:bodyPr/>
                    <a:lstStyle/>
                    <a:p>
                      <a:endParaRPr lang="es-AR"/>
                    </a:p>
                  </a:txBody>
                  <a:tcPr/>
                </a:tc>
                <a:tc gridSpan="4">
                  <a:txBody>
                    <a:bodyPr/>
                    <a:lstStyle/>
                    <a:p>
                      <a:pPr algn="ctr" fontAlgn="t"/>
                      <a:r>
                        <a:rPr lang="es-AR" sz="900" b="0" i="0" u="none" strike="noStrike">
                          <a:solidFill>
                            <a:srgbClr val="000000"/>
                          </a:solidFill>
                          <a:effectLst/>
                          <a:latin typeface="Arial"/>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r h="192633">
                <a:tc gridSpan="2" vMerge="1">
                  <a:txBody>
                    <a:bodyPr/>
                    <a:lstStyle/>
                    <a:p>
                      <a:endParaRPr lang="es-AR"/>
                    </a:p>
                  </a:txBody>
                  <a:tcPr/>
                </a:tc>
                <a:tc hMerge="1" vMerge="1">
                  <a:txBody>
                    <a:bodyPr/>
                    <a:lstStyle/>
                    <a:p>
                      <a:endParaRPr lang="es-AR"/>
                    </a:p>
                  </a:txBody>
                  <a:tcPr/>
                </a:tc>
                <a:tc gridSpan="4">
                  <a:txBody>
                    <a:bodyPr/>
                    <a:lstStyle/>
                    <a:p>
                      <a:pPr algn="ctr" fontAlgn="t"/>
                      <a:r>
                        <a:rPr lang="es-AR" sz="900" b="0" i="0" u="none" strike="noStrike" dirty="0">
                          <a:solidFill>
                            <a:srgbClr val="000000"/>
                          </a:solidFill>
                          <a:effectLst/>
                          <a:latin typeface="Arial"/>
                        </a:rPr>
                        <a:t> </a:t>
                      </a:r>
                    </a:p>
                  </a:txBody>
                  <a:tcPr marL="0" marR="0" marT="0" marB="0">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vMerge="1">
                  <a:txBody>
                    <a:bodyPr/>
                    <a:lstStyle/>
                    <a:p>
                      <a:endParaRPr lang="es-AR"/>
                    </a:p>
                  </a:txBody>
                  <a:tcPr/>
                </a:tc>
                <a:tc gridSpan="2" vMerge="1">
                  <a:txBody>
                    <a:bodyPr/>
                    <a:lstStyle/>
                    <a:p>
                      <a:endParaRPr lang="es-AR"/>
                    </a:p>
                  </a:txBody>
                  <a:tcPr/>
                </a:tc>
                <a:tc hMerge="1" vMerge="1">
                  <a:txBody>
                    <a:bodyPr/>
                    <a:lstStyle/>
                    <a:p>
                      <a:endParaRPr lang="es-AR"/>
                    </a:p>
                  </a:txBody>
                  <a:tcPr/>
                </a:tc>
                <a:tc vMerge="1">
                  <a:txBody>
                    <a:bodyPr/>
                    <a:lstStyle/>
                    <a:p>
                      <a:endParaRPr lang="es-AR"/>
                    </a:p>
                  </a:txBody>
                  <a:tcPr/>
                </a:tc>
              </a:tr>
            </a:tbl>
          </a:graphicData>
        </a:graphic>
      </p:graphicFrame>
      <p:pic>
        <p:nvPicPr>
          <p:cNvPr id="5" name="Marcador de contenido 3"/>
          <p:cNvPicPr>
            <a:picLocks noGrp="1" noChangeAspect="1"/>
          </p:cNvPicPr>
          <p:nvPr>
            <p:ph idx="1"/>
          </p:nvPr>
        </p:nvPicPr>
        <p:blipFill>
          <a:blip r:embed="rId2"/>
          <a:stretch>
            <a:fillRect/>
          </a:stretch>
        </p:blipFill>
        <p:spPr>
          <a:xfrm>
            <a:off x="7020272" y="476672"/>
            <a:ext cx="936104" cy="879370"/>
          </a:xfrm>
          <a:prstGeom prst="rect">
            <a:avLst/>
          </a:prstGeom>
        </p:spPr>
      </p:pic>
    </p:spTree>
    <p:extLst>
      <p:ext uri="{BB962C8B-B14F-4D97-AF65-F5344CB8AC3E}">
        <p14:creationId xmlns:p14="http://schemas.microsoft.com/office/powerpoint/2010/main" val="34907578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36" y="2371204"/>
            <a:ext cx="2952328" cy="378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3573016"/>
            <a:ext cx="4584171" cy="2578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683568" y="476672"/>
            <a:ext cx="4896544" cy="1754326"/>
          </a:xfrm>
          <a:prstGeom prst="rect">
            <a:avLst/>
          </a:prstGeom>
          <a:noFill/>
        </p:spPr>
        <p:txBody>
          <a:bodyPr wrap="square" rtlCol="0">
            <a:spAutoFit/>
          </a:bodyPr>
          <a:lstStyle/>
          <a:p>
            <a:r>
              <a:rPr lang="es-ES_tradnl" dirty="0" smtClean="0"/>
              <a:t>Tercera etapa:</a:t>
            </a:r>
          </a:p>
          <a:p>
            <a:r>
              <a:rPr lang="es-ES_tradnl" dirty="0" smtClean="0"/>
              <a:t>Los alumnos trabajan la parte final del proyecto,</a:t>
            </a:r>
          </a:p>
          <a:p>
            <a:r>
              <a:rPr lang="es-ES_tradnl" dirty="0"/>
              <a:t>p</a:t>
            </a:r>
            <a:r>
              <a:rPr lang="es-ES_tradnl" dirty="0" smtClean="0"/>
              <a:t>ero ahora desde casa debido a la contingencia por el COVID-19.</a:t>
            </a:r>
          </a:p>
          <a:p>
            <a:r>
              <a:rPr lang="es-ES_tradnl" dirty="0" smtClean="0"/>
              <a:t>Toques finales en los detalles de la maqueta Institucional ULSAB </a:t>
            </a:r>
            <a:endParaRPr lang="es-AR" dirty="0"/>
          </a:p>
        </p:txBody>
      </p:sp>
      <p:pic>
        <p:nvPicPr>
          <p:cNvPr id="6" name="Marcador de contenido 3"/>
          <p:cNvPicPr>
            <a:picLocks noGrp="1" noChangeAspect="1"/>
          </p:cNvPicPr>
          <p:nvPr>
            <p:ph idx="1"/>
          </p:nvPr>
        </p:nvPicPr>
        <p:blipFill>
          <a:blip r:embed="rId4"/>
          <a:stretch>
            <a:fillRect/>
          </a:stretch>
        </p:blipFill>
        <p:spPr>
          <a:xfrm>
            <a:off x="4067944" y="2369716"/>
            <a:ext cx="936104" cy="879370"/>
          </a:xfrm>
          <a:prstGeom prst="rect">
            <a:avLst/>
          </a:prstGeom>
        </p:spPr>
      </p:pic>
    </p:spTree>
    <p:extLst>
      <p:ext uri="{BB962C8B-B14F-4D97-AF65-F5344CB8AC3E}">
        <p14:creationId xmlns:p14="http://schemas.microsoft.com/office/powerpoint/2010/main" val="29595480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4525963"/>
          </a:xfrm>
        </p:spPr>
        <p:txBody>
          <a:bodyPr>
            <a:normAutofit/>
          </a:bodyPr>
          <a:lstStyle/>
          <a:p>
            <a:pPr algn="just"/>
            <a:r>
              <a:rPr lang="es-ES" sz="2000" dirty="0" smtClean="0"/>
              <a:t>Análisis de la interdisciplinaridad de las materias, Matemáticas, Dibujo e Informática:</a:t>
            </a:r>
          </a:p>
          <a:p>
            <a:pPr algn="just"/>
            <a:r>
              <a:rPr lang="es-ES" sz="2000" dirty="0" smtClean="0"/>
              <a:t>Los </a:t>
            </a:r>
            <a:r>
              <a:rPr lang="es-ES" sz="2000" dirty="0"/>
              <a:t>p</a:t>
            </a:r>
            <a:r>
              <a:rPr lang="es-ES" sz="2000" dirty="0" smtClean="0"/>
              <a:t>rogramadores </a:t>
            </a:r>
            <a:r>
              <a:rPr lang="es-ES" sz="2000" dirty="0"/>
              <a:t>de software informático, inventores, </a:t>
            </a:r>
            <a:r>
              <a:rPr lang="es-ES" sz="2000" dirty="0" smtClean="0"/>
              <a:t>emprendedores,  </a:t>
            </a:r>
            <a:r>
              <a:rPr lang="es-ES" sz="2000" dirty="0"/>
              <a:t>artistas </a:t>
            </a:r>
            <a:r>
              <a:rPr lang="es-ES" sz="2000" dirty="0" smtClean="0"/>
              <a:t>visuales </a:t>
            </a:r>
            <a:r>
              <a:rPr lang="es-ES" sz="2000" dirty="0"/>
              <a:t>y diseñadores están ocupados creando nuevas experiencias humanas.</a:t>
            </a:r>
            <a:endParaRPr lang="es-ES" sz="2000" dirty="0" smtClean="0"/>
          </a:p>
          <a:p>
            <a:pPr algn="just"/>
            <a:r>
              <a:rPr lang="es-ES" sz="2000" dirty="0" smtClean="0"/>
              <a:t>Gracias </a:t>
            </a:r>
            <a:r>
              <a:rPr lang="es-ES" sz="2000" dirty="0"/>
              <a:t>a ellos, no sólo se está haciendo un arte original en todas partes, sino que formas de arte completamente </a:t>
            </a:r>
            <a:r>
              <a:rPr lang="es-ES" sz="2000" dirty="0" smtClean="0"/>
              <a:t>nuevas como crear maquetas  y estas estar evolucionando.</a:t>
            </a:r>
          </a:p>
          <a:p>
            <a:pPr algn="just"/>
            <a:r>
              <a:rPr lang="es-ES" sz="2000" dirty="0"/>
              <a:t>Cada vez más </a:t>
            </a:r>
            <a:r>
              <a:rPr lang="es-ES" sz="2000" dirty="0" smtClean="0"/>
              <a:t>alumnos </a:t>
            </a:r>
            <a:r>
              <a:rPr lang="es-ES" sz="2000" dirty="0"/>
              <a:t>empujan los límites del arte, mirando más allá de lo que se considera "tradicional" para incorporar otros aspectos en su </a:t>
            </a:r>
            <a:r>
              <a:rPr lang="es-ES" sz="2000" dirty="0" smtClean="0"/>
              <a:t>vida escolar y en su vida diaria.</a:t>
            </a:r>
            <a:endParaRPr lang="es-AR" sz="2000" dirty="0"/>
          </a:p>
        </p:txBody>
      </p:sp>
    </p:spTree>
    <p:extLst>
      <p:ext uri="{BB962C8B-B14F-4D97-AF65-F5344CB8AC3E}">
        <p14:creationId xmlns:p14="http://schemas.microsoft.com/office/powerpoint/2010/main" val="9915648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a:extLst>
              <a:ext uri="{28A0092B-C50C-407E-A947-70E740481C1C}">
                <a14:useLocalDpi xmlns:a14="http://schemas.microsoft.com/office/drawing/2010/main" val="0"/>
              </a:ext>
            </a:extLst>
          </a:blip>
          <a:srcRect l="10192" r="12115"/>
          <a:stretch/>
        </p:blipFill>
        <p:spPr>
          <a:xfrm>
            <a:off x="3312599" y="137220"/>
            <a:ext cx="4969754" cy="3168352"/>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449166"/>
            <a:ext cx="5041900" cy="272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282452"/>
            <a:ext cx="1224136" cy="114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59376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rotWithShape="1">
          <a:blip r:embed="rId2">
            <a:extLst>
              <a:ext uri="{28A0092B-C50C-407E-A947-70E740481C1C}">
                <a14:useLocalDpi xmlns:a14="http://schemas.microsoft.com/office/drawing/2010/main" val="0"/>
              </a:ext>
            </a:extLst>
          </a:blip>
          <a:srcRect l="8611" t="4014"/>
          <a:stretch/>
        </p:blipFill>
        <p:spPr>
          <a:xfrm>
            <a:off x="539552" y="764704"/>
            <a:ext cx="5256584" cy="2520279"/>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830" y="3645023"/>
            <a:ext cx="5012570" cy="2639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42126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956" y="692696"/>
            <a:ext cx="4710492" cy="2649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3695303"/>
            <a:ext cx="4539729" cy="2549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87061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36712"/>
            <a:ext cx="7774832" cy="4373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64750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427" t="-284" r="7427" b="79644"/>
          <a:stretch/>
        </p:blipFill>
        <p:spPr bwMode="auto">
          <a:xfrm>
            <a:off x="2145272" y="-1"/>
            <a:ext cx="4586968" cy="6683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32300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70" t="20386" r="4770" b="59177"/>
          <a:stretch/>
        </p:blipFill>
        <p:spPr bwMode="auto">
          <a:xfrm>
            <a:off x="2195736" y="0"/>
            <a:ext cx="4730984" cy="6825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99169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68" t="40582" r="4268" b="38981"/>
          <a:stretch/>
        </p:blipFill>
        <p:spPr bwMode="auto">
          <a:xfrm>
            <a:off x="2195736" y="0"/>
            <a:ext cx="4730984" cy="6825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3003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a:extLst>
              <a:ext uri="{FF2B5EF4-FFF2-40B4-BE49-F238E27FC236}">
                <a16:creationId xmlns:a16="http://schemas.microsoft.com/office/drawing/2014/main" xmlns="" id="{0C1F161B-C2F7-457A-A373-C2897439BFDD}"/>
              </a:ext>
            </a:extLst>
          </p:cNvPr>
          <p:cNvSpPr txBox="1"/>
          <p:nvPr/>
        </p:nvSpPr>
        <p:spPr>
          <a:xfrm>
            <a:off x="1547664" y="1052736"/>
            <a:ext cx="5832648" cy="1200329"/>
          </a:xfrm>
          <a:prstGeom prst="rect">
            <a:avLst/>
          </a:prstGeom>
          <a:noFill/>
        </p:spPr>
        <p:txBody>
          <a:bodyPr wrap="square" rtlCol="0">
            <a:spAutoFit/>
          </a:bodyPr>
          <a:lstStyle/>
          <a:p>
            <a:pPr algn="ctr"/>
            <a:r>
              <a:rPr lang="es-MX" sz="3600" dirty="0"/>
              <a:t>Objetivo General del Proyecto</a:t>
            </a:r>
          </a:p>
        </p:txBody>
      </p:sp>
      <p:sp>
        <p:nvSpPr>
          <p:cNvPr id="5" name="CuadroTexto 2">
            <a:extLst>
              <a:ext uri="{FF2B5EF4-FFF2-40B4-BE49-F238E27FC236}">
                <a16:creationId xmlns:a16="http://schemas.microsoft.com/office/drawing/2014/main" xmlns="" id="{454A598D-BCD1-4535-BCCF-A4A9ED5AAC8C}"/>
              </a:ext>
            </a:extLst>
          </p:cNvPr>
          <p:cNvSpPr txBox="1"/>
          <p:nvPr/>
        </p:nvSpPr>
        <p:spPr>
          <a:xfrm>
            <a:off x="647564" y="2420888"/>
            <a:ext cx="7632848" cy="1477328"/>
          </a:xfrm>
          <a:prstGeom prst="rect">
            <a:avLst/>
          </a:prstGeom>
          <a:noFill/>
        </p:spPr>
        <p:txBody>
          <a:bodyPr wrap="square" rtlCol="0">
            <a:spAutoFit/>
          </a:bodyPr>
          <a:lstStyle/>
          <a:p>
            <a:pPr algn="just"/>
            <a:r>
              <a:rPr lang="es-MX" dirty="0"/>
              <a:t>Crear un ambiente interactivo para que el alumno comprenda y analice a través de programas informáticos, problemas matemáticos y de dibujo, para estimular el aprendizaje académico en un proyecto interdisciplinario de impacto y trascendencia para su formación académica.</a:t>
            </a:r>
          </a:p>
          <a:p>
            <a:endParaRPr lang="es-MX" dirty="0"/>
          </a:p>
        </p:txBody>
      </p:sp>
    </p:spTree>
    <p:extLst>
      <p:ext uri="{BB962C8B-B14F-4D97-AF65-F5344CB8AC3E}">
        <p14:creationId xmlns:p14="http://schemas.microsoft.com/office/powerpoint/2010/main" val="42160630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172" t="60932" r="9172" b="18631"/>
          <a:stretch/>
        </p:blipFill>
        <p:spPr bwMode="auto">
          <a:xfrm>
            <a:off x="2195736" y="0"/>
            <a:ext cx="4730984" cy="6825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2239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79" t="81200" r="3979" b="-1637"/>
          <a:stretch/>
        </p:blipFill>
        <p:spPr bwMode="auto">
          <a:xfrm>
            <a:off x="2195736" y="0"/>
            <a:ext cx="4730984" cy="6825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30938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a:extLst>
              <a:ext uri="{FF2B5EF4-FFF2-40B4-BE49-F238E27FC236}">
                <a16:creationId xmlns:a16="http://schemas.microsoft.com/office/drawing/2014/main" xmlns="" id="{B61A5E1F-F642-4D48-B950-B1CAAD982BC4}"/>
              </a:ext>
            </a:extLst>
          </p:cNvPr>
          <p:cNvSpPr txBox="1"/>
          <p:nvPr/>
        </p:nvSpPr>
        <p:spPr>
          <a:xfrm>
            <a:off x="1475656" y="513546"/>
            <a:ext cx="5832648" cy="646331"/>
          </a:xfrm>
          <a:prstGeom prst="rect">
            <a:avLst/>
          </a:prstGeom>
          <a:noFill/>
        </p:spPr>
        <p:txBody>
          <a:bodyPr wrap="square" rtlCol="0">
            <a:spAutoFit/>
          </a:bodyPr>
          <a:lstStyle/>
          <a:p>
            <a:pPr algn="ctr"/>
            <a:r>
              <a:rPr lang="es-MX" sz="3600" dirty="0"/>
              <a:t>Objetivo por asignatura</a:t>
            </a:r>
          </a:p>
        </p:txBody>
      </p:sp>
      <p:sp>
        <p:nvSpPr>
          <p:cNvPr id="6" name="CuadroTexto 2">
            <a:extLst>
              <a:ext uri="{FF2B5EF4-FFF2-40B4-BE49-F238E27FC236}">
                <a16:creationId xmlns:a16="http://schemas.microsoft.com/office/drawing/2014/main" xmlns="" id="{390A2FFE-E052-442E-BFEA-66EB4D13FE15}"/>
              </a:ext>
            </a:extLst>
          </p:cNvPr>
          <p:cNvSpPr txBox="1"/>
          <p:nvPr/>
        </p:nvSpPr>
        <p:spPr>
          <a:xfrm>
            <a:off x="899592" y="1988840"/>
            <a:ext cx="7272808" cy="2862322"/>
          </a:xfrm>
          <a:prstGeom prst="rect">
            <a:avLst/>
          </a:prstGeom>
          <a:noFill/>
        </p:spPr>
        <p:txBody>
          <a:bodyPr wrap="square" rtlCol="0">
            <a:spAutoFit/>
          </a:bodyPr>
          <a:lstStyle/>
          <a:p>
            <a:pPr algn="just"/>
            <a:r>
              <a:rPr lang="es-MX" b="1" dirty="0"/>
              <a:t>Matemáticas</a:t>
            </a:r>
            <a:r>
              <a:rPr lang="es-MX" dirty="0"/>
              <a:t>: Formular un problema de la vida cotidiana de manera matemática, generando ecuaciones y dar solución al sistema de ecuaciones.</a:t>
            </a:r>
          </a:p>
          <a:p>
            <a:pPr algn="just"/>
            <a:endParaRPr lang="es-MX" dirty="0"/>
          </a:p>
          <a:p>
            <a:pPr algn="just"/>
            <a:r>
              <a:rPr lang="es-MX" b="1" dirty="0"/>
              <a:t>Informática: </a:t>
            </a:r>
            <a:r>
              <a:rPr lang="es-MX" dirty="0"/>
              <a:t>Visualizar mediante la tecnología el planteamiento de problemas matemáticos, incursionando al alumno en la generación de productos tecnológicos mediante las herramientas básicas.</a:t>
            </a:r>
            <a:r>
              <a:rPr lang="es-MX" b="1" dirty="0"/>
              <a:t> </a:t>
            </a:r>
          </a:p>
          <a:p>
            <a:pPr algn="just"/>
            <a:endParaRPr lang="es-MX" b="1" dirty="0"/>
          </a:p>
          <a:p>
            <a:pPr algn="just"/>
            <a:r>
              <a:rPr lang="es-MX" b="1" dirty="0"/>
              <a:t>Dibujo:</a:t>
            </a:r>
            <a:r>
              <a:rPr lang="es-MX" dirty="0"/>
              <a:t> Lograr que el alumno comprenda a las matemáticas por medio de gráficos para </a:t>
            </a:r>
            <a:r>
              <a:rPr lang="es-MX" dirty="0" smtClean="0"/>
              <a:t>construir </a:t>
            </a:r>
            <a:r>
              <a:rPr lang="es-MX" dirty="0"/>
              <a:t>cualquier espacio geométrico digital.</a:t>
            </a:r>
          </a:p>
          <a:p>
            <a:pPr algn="just"/>
            <a:endParaRPr lang="es-MX" dirty="0"/>
          </a:p>
        </p:txBody>
      </p:sp>
    </p:spTree>
    <p:extLst>
      <p:ext uri="{BB962C8B-B14F-4D97-AF65-F5344CB8AC3E}">
        <p14:creationId xmlns:p14="http://schemas.microsoft.com/office/powerpoint/2010/main" val="32946206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ETAPA 1</a:t>
            </a:r>
            <a:endParaRPr lang="es-MX" dirty="0"/>
          </a:p>
        </p:txBody>
      </p:sp>
      <p:pic>
        <p:nvPicPr>
          <p:cNvPr id="4" name="Marcador de contenido 3"/>
          <p:cNvPicPr>
            <a:picLocks noGrp="1" noChangeAspect="1"/>
          </p:cNvPicPr>
          <p:nvPr>
            <p:ph idx="1"/>
          </p:nvPr>
        </p:nvPicPr>
        <p:blipFill>
          <a:blip r:embed="rId2"/>
          <a:stretch>
            <a:fillRect/>
          </a:stretch>
        </p:blipFill>
        <p:spPr>
          <a:xfrm>
            <a:off x="683568" y="836712"/>
            <a:ext cx="1512168" cy="1420521"/>
          </a:xfrm>
          <a:prstGeom prst="rect">
            <a:avLst/>
          </a:prstGeom>
        </p:spPr>
      </p:pic>
      <p:sp>
        <p:nvSpPr>
          <p:cNvPr id="6" name="Rectángulo 5"/>
          <p:cNvSpPr/>
          <p:nvPr/>
        </p:nvSpPr>
        <p:spPr>
          <a:xfrm>
            <a:off x="1619672" y="2708920"/>
            <a:ext cx="5904656" cy="1089529"/>
          </a:xfrm>
          <a:prstGeom prst="rect">
            <a:avLst/>
          </a:prstGeom>
        </p:spPr>
        <p:txBody>
          <a:bodyPr wrap="square">
            <a:spAutoFit/>
          </a:bodyPr>
          <a:lstStyle/>
          <a:p>
            <a:pPr>
              <a:lnSpc>
                <a:spcPct val="90000"/>
              </a:lnSpc>
            </a:pPr>
            <a:r>
              <a:rPr lang="es-MX" sz="2400" b="1" i="1" dirty="0">
                <a:solidFill>
                  <a:schemeClr val="tx1">
                    <a:alpha val="70000"/>
                  </a:schemeClr>
                </a:solidFill>
              </a:rPr>
              <a:t>Proyecto</a:t>
            </a:r>
          </a:p>
          <a:p>
            <a:pPr>
              <a:lnSpc>
                <a:spcPct val="90000"/>
              </a:lnSpc>
            </a:pPr>
            <a:r>
              <a:rPr lang="es-MX" sz="2400" b="1" i="1" dirty="0">
                <a:solidFill>
                  <a:schemeClr val="tx1">
                    <a:alpha val="70000"/>
                  </a:schemeClr>
                </a:solidFill>
              </a:rPr>
              <a:t>Estrategias didácticas para la construcción del plano ULSAB  </a:t>
            </a:r>
          </a:p>
        </p:txBody>
      </p:sp>
    </p:spTree>
    <p:extLst>
      <p:ext uri="{BB962C8B-B14F-4D97-AF65-F5344CB8AC3E}">
        <p14:creationId xmlns:p14="http://schemas.microsoft.com/office/powerpoint/2010/main" val="28746333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3"/>
          <p:cNvSpPr txBox="1"/>
          <p:nvPr/>
        </p:nvSpPr>
        <p:spPr>
          <a:xfrm>
            <a:off x="1475656" y="3721596"/>
            <a:ext cx="6048672" cy="2308324"/>
          </a:xfrm>
          <a:prstGeom prst="rect">
            <a:avLst/>
          </a:prstGeom>
          <a:noFill/>
        </p:spPr>
        <p:txBody>
          <a:bodyPr wrap="square" rtlCol="0">
            <a:spAutoFit/>
          </a:bodyPr>
          <a:lstStyle/>
          <a:p>
            <a:pPr algn="just"/>
            <a:r>
              <a:rPr lang="es-MX" sz="1200" dirty="0"/>
              <a:t>Teniendo en cuenta el problema de enseñanza-aprendizaje, los estudiantes de preparatoria deben estar actualizados para obtener un beneficio en su formación educativa y en su vida cotidiana.</a:t>
            </a:r>
          </a:p>
          <a:p>
            <a:pPr algn="just"/>
            <a:endParaRPr lang="es-MX" sz="1200" dirty="0"/>
          </a:p>
          <a:p>
            <a:pPr algn="just"/>
            <a:r>
              <a:rPr lang="es-MX" sz="1200" dirty="0"/>
              <a:t>     Para ir acorde con los avances de la ciencia y la tecnología es relevante fomentar el interés de los estudiantes, por medio de la construcción </a:t>
            </a:r>
            <a:r>
              <a:rPr lang="es-MX" sz="1200" dirty="0" smtClean="0"/>
              <a:t>y diseño de maquetas con ayuda </a:t>
            </a:r>
            <a:r>
              <a:rPr lang="es-MX" sz="1200" dirty="0"/>
              <a:t>de las diferentes áreas como son:  matemáticas, informática y dibujo.</a:t>
            </a:r>
          </a:p>
          <a:p>
            <a:pPr algn="just"/>
            <a:endParaRPr lang="es-MX" sz="1200" dirty="0"/>
          </a:p>
          <a:p>
            <a:pPr algn="just"/>
            <a:r>
              <a:rPr lang="es-MX" sz="1200" dirty="0"/>
              <a:t>     Dentro del plan de mejoramiento se contempla el uso de las nuevas estrategias de avance y mejoramiento, para desarrollar su capacidad de comprender, analizar y proyectar sus conocimientos en su formación académica. </a:t>
            </a:r>
          </a:p>
          <a:p>
            <a:endParaRPr lang="es-ES" sz="1200" dirty="0"/>
          </a:p>
        </p:txBody>
      </p:sp>
      <p:graphicFrame>
        <p:nvGraphicFramePr>
          <p:cNvPr id="3" name="Tabla 2"/>
          <p:cNvGraphicFramePr>
            <a:graphicFrameLocks noGrp="1"/>
          </p:cNvGraphicFramePr>
          <p:nvPr>
            <p:extLst/>
          </p:nvPr>
        </p:nvGraphicFramePr>
        <p:xfrm>
          <a:off x="971600" y="620684"/>
          <a:ext cx="6336702" cy="2955036"/>
        </p:xfrm>
        <a:graphic>
          <a:graphicData uri="http://schemas.openxmlformats.org/drawingml/2006/table">
            <a:tbl>
              <a:tblPr/>
              <a:tblGrid>
                <a:gridCol w="1056117"/>
                <a:gridCol w="1056117"/>
                <a:gridCol w="1056117"/>
                <a:gridCol w="1056117"/>
                <a:gridCol w="1056117"/>
                <a:gridCol w="1056117"/>
              </a:tblGrid>
              <a:tr h="211074">
                <a:tc>
                  <a:txBody>
                    <a:bodyPr/>
                    <a:lstStyle/>
                    <a:p>
                      <a:pPr algn="l" fontAlgn="b"/>
                      <a:endParaRPr lang="es-MX"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3">
                  <a:txBody>
                    <a:bodyPr/>
                    <a:lstStyle/>
                    <a:p>
                      <a:pPr algn="l" fontAlgn="b"/>
                      <a:r>
                        <a:rPr lang="es-MX" sz="1100" b="0" i="0" u="none" strike="noStrike">
                          <a:solidFill>
                            <a:srgbClr val="000000"/>
                          </a:solidFill>
                          <a:effectLst/>
                          <a:latin typeface="Calibri" panose="020F0502020204030204" pitchFamily="34" charset="0"/>
                        </a:rPr>
                        <a:t>UNIVERSIDAD LASALLISTA BENAVENTE</a:t>
                      </a:r>
                    </a:p>
                  </a:txBody>
                  <a:tcPr marL="9525" marR="9525" marT="9525" marB="0" anchor="b">
                    <a:lnL>
                      <a:noFill/>
                    </a:lnL>
                    <a:lnR>
                      <a:noFill/>
                    </a:lnR>
                    <a:lnT>
                      <a:noFill/>
                    </a:lnT>
                    <a:lnB>
                      <a:noFill/>
                    </a:lnB>
                  </a:tcPr>
                </a:tc>
                <a:tc hMerge="1">
                  <a:txBody>
                    <a:bodyPr/>
                    <a:lstStyle/>
                    <a:p>
                      <a:endParaRPr lang="es-MX"/>
                    </a:p>
                  </a:txBody>
                  <a:tcPr/>
                </a:tc>
                <a:tc hMerge="1">
                  <a:txBody>
                    <a:bodyPr/>
                    <a:lstStyle/>
                    <a:p>
                      <a:endParaRPr lang="es-MX"/>
                    </a:p>
                  </a:txBody>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r>
              <a:tr h="211074">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r>
              <a:tr h="211074">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3">
                  <a:txBody>
                    <a:bodyPr/>
                    <a:lstStyle/>
                    <a:p>
                      <a:pPr algn="l" fontAlgn="b"/>
                      <a:r>
                        <a:rPr lang="es-MX" sz="1000" b="0" i="0" u="none" strike="noStrike">
                          <a:solidFill>
                            <a:srgbClr val="000000"/>
                          </a:solidFill>
                          <a:effectLst/>
                          <a:latin typeface="Calibri" panose="020F0502020204030204" pitchFamily="34" charset="0"/>
                        </a:rPr>
                        <a:t>Planeación General del Proyecto</a:t>
                      </a:r>
                    </a:p>
                  </a:txBody>
                  <a:tcPr marL="9525" marR="9525" marT="9525" marB="0" anchor="b">
                    <a:lnL>
                      <a:noFill/>
                    </a:lnL>
                    <a:lnR>
                      <a:noFill/>
                    </a:lnR>
                    <a:lnT>
                      <a:noFill/>
                    </a:lnT>
                    <a:lnB>
                      <a:noFill/>
                    </a:lnB>
                  </a:tcPr>
                </a:tc>
                <a:tc hMerge="1">
                  <a:txBody>
                    <a:bodyPr/>
                    <a:lstStyle/>
                    <a:p>
                      <a:endParaRPr lang="es-MX"/>
                    </a:p>
                  </a:txBody>
                  <a:tcPr/>
                </a:tc>
                <a:tc hMerge="1">
                  <a:txBody>
                    <a:bodyPr/>
                    <a:lstStyle/>
                    <a:p>
                      <a:endParaRPr lang="es-MX"/>
                    </a:p>
                  </a:txBody>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r>
              <a:tr h="211074">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r>
              <a:tr h="211074">
                <a:tc gridSpan="2">
                  <a:txBody>
                    <a:bodyPr/>
                    <a:lstStyle/>
                    <a:p>
                      <a:pPr algn="l" fontAlgn="b"/>
                      <a:r>
                        <a:rPr lang="es-MX" sz="1000" b="1" i="0" u="none" strike="noStrike">
                          <a:solidFill>
                            <a:srgbClr val="000000"/>
                          </a:solidFill>
                          <a:effectLst/>
                          <a:latin typeface="Calibri" panose="020F0502020204030204" pitchFamily="34" charset="0"/>
                        </a:rPr>
                        <a:t>Nombre del proyecto:</a:t>
                      </a:r>
                    </a:p>
                  </a:txBody>
                  <a:tcPr marL="9525" marR="9525" marT="9525" marB="0" anchor="b">
                    <a:lnL>
                      <a:noFill/>
                    </a:lnL>
                    <a:lnR>
                      <a:noFill/>
                    </a:lnR>
                    <a:lnT>
                      <a:noFill/>
                    </a:lnT>
                    <a:lnB>
                      <a:noFill/>
                    </a:lnB>
                  </a:tcPr>
                </a:tc>
                <a:tc hMerge="1">
                  <a:txBody>
                    <a:bodyPr/>
                    <a:lstStyle/>
                    <a:p>
                      <a:endParaRPr lang="es-MX"/>
                    </a:p>
                  </a:txBody>
                  <a:tcPr/>
                </a:tc>
                <a:tc gridSpan="3">
                  <a:txBody>
                    <a:bodyPr/>
                    <a:lstStyle/>
                    <a:p>
                      <a:pPr algn="l" fontAlgn="b"/>
                      <a:endParaRPr lang="es-MX"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a:txBody>
                    <a:bodyPr/>
                    <a:lstStyle/>
                    <a:p>
                      <a:pPr algn="l" fontAlgn="b"/>
                      <a:r>
                        <a:rPr lang="es-MX"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211074">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211074">
                <a:tc gridSpan="4">
                  <a:txBody>
                    <a:bodyPr/>
                    <a:lstStyle/>
                    <a:p>
                      <a:pPr algn="l" fontAlgn="b"/>
                      <a:r>
                        <a:rPr lang="es-MX" sz="1000" b="1" i="0" u="none" strike="noStrike">
                          <a:solidFill>
                            <a:srgbClr val="000000"/>
                          </a:solidFill>
                          <a:effectLst/>
                          <a:latin typeface="Calibri" panose="020F0502020204030204" pitchFamily="34" charset="0"/>
                        </a:rPr>
                        <a:t>Nombres de los profesores y sus asignaturas:</a:t>
                      </a:r>
                    </a:p>
                  </a:txBody>
                  <a:tcPr marL="9525" marR="9525" marT="9525" marB="0" anchor="b">
                    <a:lnL>
                      <a:noFill/>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r>
              <a:tr h="211074">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3">
                  <a:txBody>
                    <a:bodyPr/>
                    <a:lstStyle/>
                    <a:p>
                      <a:pPr algn="l" fontAlgn="b"/>
                      <a:r>
                        <a:rPr lang="es-MX" sz="1000" b="0" i="0" u="none" strike="noStrike">
                          <a:solidFill>
                            <a:srgbClr val="000000"/>
                          </a:solidFill>
                          <a:effectLst/>
                          <a:latin typeface="Calibri" panose="020F0502020204030204" pitchFamily="34" charset="0"/>
                        </a:rPr>
                        <a:t>Lic. María Natalia Navarrete Merino</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a:txBody>
                    <a:bodyPr/>
                    <a:lstStyle/>
                    <a:p>
                      <a:pPr algn="l" fontAlgn="b"/>
                      <a:r>
                        <a:rPr lang="es-MX"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211074">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s-MX" sz="1000" b="0" i="0" u="none" strike="noStrike">
                          <a:solidFill>
                            <a:srgbClr val="000000"/>
                          </a:solidFill>
                          <a:effectLst/>
                          <a:latin typeface="Calibri" panose="020F0502020204030204" pitchFamily="34" charset="0"/>
                        </a:rPr>
                        <a:t>Matemáticas</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074">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3">
                  <a:txBody>
                    <a:bodyPr/>
                    <a:lstStyle/>
                    <a:p>
                      <a:pPr algn="l" fontAlgn="b"/>
                      <a:r>
                        <a:rPr lang="pt-BR" sz="1000" b="0" i="0" u="none" strike="noStrike">
                          <a:solidFill>
                            <a:srgbClr val="000000"/>
                          </a:solidFill>
                          <a:effectLst/>
                          <a:latin typeface="Calibri" panose="020F0502020204030204" pitchFamily="34" charset="0"/>
                        </a:rPr>
                        <a:t>Lic. José Roberto Frias Vázquez</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a:txBody>
                    <a:bodyPr/>
                    <a:lstStyle/>
                    <a:p>
                      <a:pPr algn="l" fontAlgn="b"/>
                      <a:r>
                        <a:rPr lang="es-MX"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074">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s-MX" sz="1000" b="0" i="0" u="none" strike="noStrike">
                          <a:solidFill>
                            <a:srgbClr val="000000"/>
                          </a:solidFill>
                          <a:effectLst/>
                          <a:latin typeface="Calibri" panose="020F0502020204030204" pitchFamily="34" charset="0"/>
                        </a:rPr>
                        <a:t>Informática</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074">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2">
                  <a:txBody>
                    <a:bodyPr/>
                    <a:lstStyle/>
                    <a:p>
                      <a:pPr algn="l" fontAlgn="b"/>
                      <a:r>
                        <a:rPr lang="es-MX" sz="1000" b="0" i="0" u="none" strike="noStrike">
                          <a:solidFill>
                            <a:srgbClr val="000000"/>
                          </a:solidFill>
                          <a:effectLst/>
                          <a:latin typeface="Calibri" panose="020F0502020204030204" pitchFamily="34" charset="0"/>
                        </a:rPr>
                        <a:t>Arq. Sandra Colina Ibarra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l" fontAlgn="b"/>
                      <a:r>
                        <a:rPr lang="es-MX"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074">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s-MX" sz="1000" b="0" i="0" u="none" strike="noStrike">
                          <a:solidFill>
                            <a:srgbClr val="000000"/>
                          </a:solidFill>
                          <a:effectLst/>
                          <a:latin typeface="Calibri" panose="020F0502020204030204" pitchFamily="34" charset="0"/>
                        </a:rPr>
                        <a:t>Dibujo II</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211074">
                <a:tc gridSpan="3">
                  <a:txBody>
                    <a:bodyPr/>
                    <a:lstStyle/>
                    <a:p>
                      <a:pPr algn="l" fontAlgn="b"/>
                      <a:r>
                        <a:rPr lang="es-MX" sz="1000" b="1" i="0" u="none" strike="noStrike">
                          <a:solidFill>
                            <a:srgbClr val="000000"/>
                          </a:solidFill>
                          <a:effectLst/>
                          <a:latin typeface="Calibri" panose="020F0502020204030204" pitchFamily="34" charset="0"/>
                        </a:rPr>
                        <a:t>I.I Introducción del Proyecto:</a:t>
                      </a:r>
                    </a:p>
                  </a:txBody>
                  <a:tcPr marL="9525" marR="9525" marT="9525" marB="0" anchor="b">
                    <a:lnL>
                      <a:noFill/>
                    </a:lnL>
                    <a:lnR>
                      <a:noFill/>
                    </a:lnR>
                    <a:lnT>
                      <a:noFill/>
                    </a:lnT>
                    <a:lnB>
                      <a:noFill/>
                    </a:lnB>
                  </a:tcPr>
                </a:tc>
                <a:tc hMerge="1">
                  <a:txBody>
                    <a:bodyPr/>
                    <a:lstStyle/>
                    <a:p>
                      <a:endParaRPr lang="es-MX"/>
                    </a:p>
                  </a:txBody>
                  <a:tcPr/>
                </a:tc>
                <a:tc hMerge="1">
                  <a:txBody>
                    <a:bodyPr/>
                    <a:lstStyle/>
                    <a:p>
                      <a:endParaRPr lang="es-MX"/>
                    </a:p>
                  </a:txBody>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r>
            </a:tbl>
          </a:graphicData>
        </a:graphic>
      </p:graphicFrame>
      <p:pic>
        <p:nvPicPr>
          <p:cNvPr id="6" name="Imagen 5">
            <a:extLst>
              <a:ext uri="{FF2B5EF4-FFF2-40B4-BE49-F238E27FC236}">
                <a16:creationId xmlns:a16="http://schemas.microsoft.com/office/drawing/2014/main" xmlns="" xmlns:xdr="http://schemas.openxmlformats.org/drawingml/2006/spreadsheetDrawing" xmlns:lc="http://schemas.openxmlformats.org/drawingml/2006/lockedCanvas" id="{00000000-0008-0000-0000-000003000000}"/>
              </a:ext>
            </a:extLst>
          </p:cNvPr>
          <p:cNvPicPr>
            <a:picLocks noChangeAspect="1"/>
          </p:cNvPicPr>
          <p:nvPr/>
        </p:nvPicPr>
        <p:blipFill rotWithShape="1">
          <a:blip r:embed="rId2"/>
          <a:srcRect l="78650" t="4742" r="3947" b="61671"/>
          <a:stretch/>
        </p:blipFill>
        <p:spPr>
          <a:xfrm>
            <a:off x="6516216" y="260648"/>
            <a:ext cx="828675" cy="779568"/>
          </a:xfrm>
          <a:prstGeom prst="rect">
            <a:avLst/>
          </a:prstGeom>
        </p:spPr>
      </p:pic>
      <p:sp>
        <p:nvSpPr>
          <p:cNvPr id="8" name="CuadroTexto 7"/>
          <p:cNvSpPr txBox="1"/>
          <p:nvPr/>
        </p:nvSpPr>
        <p:spPr>
          <a:xfrm rot="10800000" flipV="1">
            <a:off x="2987824" y="1412776"/>
            <a:ext cx="5364596" cy="286232"/>
          </a:xfrm>
          <a:prstGeom prst="rect">
            <a:avLst/>
          </a:prstGeom>
          <a:noFill/>
        </p:spPr>
        <p:txBody>
          <a:bodyPr wrap="square" rtlCol="0">
            <a:spAutoFit/>
          </a:bodyPr>
          <a:lstStyle/>
          <a:p>
            <a:pPr>
              <a:lnSpc>
                <a:spcPct val="90000"/>
              </a:lnSpc>
            </a:pPr>
            <a:r>
              <a:rPr lang="es-MX" sz="1400" b="1" i="1" dirty="0">
                <a:solidFill>
                  <a:schemeClr val="tx1">
                    <a:alpha val="70000"/>
                  </a:schemeClr>
                </a:solidFill>
              </a:rPr>
              <a:t>Estrategias didácticas para la construcción del plano ULSAB  </a:t>
            </a:r>
          </a:p>
        </p:txBody>
      </p:sp>
    </p:spTree>
    <p:extLst>
      <p:ext uri="{BB962C8B-B14F-4D97-AF65-F5344CB8AC3E}">
        <p14:creationId xmlns:p14="http://schemas.microsoft.com/office/powerpoint/2010/main" val="229251353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4211</TotalTime>
  <Words>6560</Words>
  <Application>Microsoft Office PowerPoint</Application>
  <PresentationFormat>Presentación en pantalla (4:3)</PresentationFormat>
  <Paragraphs>940</Paragraphs>
  <Slides>61</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61</vt:i4>
      </vt:variant>
    </vt:vector>
  </HeadingPairs>
  <TitlesOfParts>
    <vt:vector size="65" baseType="lpstr">
      <vt:lpstr>Arial</vt:lpstr>
      <vt:lpstr>Calibri</vt:lpstr>
      <vt:lpstr>Tw Cen MT</vt:lpstr>
      <vt:lpstr>Tema de Office</vt:lpstr>
      <vt:lpstr>Presentación de PowerPoint</vt:lpstr>
      <vt:lpstr>ÍNDICE</vt:lpstr>
      <vt:lpstr>Presentación de PowerPoint</vt:lpstr>
      <vt:lpstr>Presentación de PowerPoint</vt:lpstr>
      <vt:lpstr>Presentación de PowerPoint</vt:lpstr>
      <vt:lpstr>Presentación de PowerPoint</vt:lpstr>
      <vt:lpstr>Presentación de PowerPoint</vt:lpstr>
      <vt:lpstr>ETAPA 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ETAPA 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Natalia</cp:lastModifiedBy>
  <cp:revision>68</cp:revision>
  <dcterms:created xsi:type="dcterms:W3CDTF">2020-02-12T00:49:13Z</dcterms:created>
  <dcterms:modified xsi:type="dcterms:W3CDTF">2020-05-05T00:45:55Z</dcterms:modified>
</cp:coreProperties>
</file>