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21" r:id="rId2"/>
    <p:sldId id="327" r:id="rId3"/>
    <p:sldId id="257" r:id="rId4"/>
    <p:sldId id="264" r:id="rId5"/>
    <p:sldId id="265" r:id="rId6"/>
    <p:sldId id="322" r:id="rId7"/>
    <p:sldId id="261" r:id="rId8"/>
    <p:sldId id="328" r:id="rId9"/>
    <p:sldId id="329" r:id="rId10"/>
    <p:sldId id="330" r:id="rId11"/>
    <p:sldId id="331" r:id="rId12"/>
    <p:sldId id="332"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259" r:id="rId28"/>
    <p:sldId id="260" r:id="rId29"/>
    <p:sldId id="305" r:id="rId30"/>
    <p:sldId id="306" r:id="rId31"/>
    <p:sldId id="307" r:id="rId32"/>
    <p:sldId id="308" r:id="rId33"/>
    <p:sldId id="304" r:id="rId34"/>
    <p:sldId id="266" r:id="rId35"/>
    <p:sldId id="267" r:id="rId36"/>
    <p:sldId id="270" r:id="rId37"/>
    <p:sldId id="271" r:id="rId38"/>
    <p:sldId id="272" r:id="rId39"/>
    <p:sldId id="273" r:id="rId40"/>
    <p:sldId id="274" r:id="rId41"/>
    <p:sldId id="268"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9" r:id="rId70"/>
    <p:sldId id="310" r:id="rId71"/>
    <p:sldId id="311" r:id="rId72"/>
    <p:sldId id="312" r:id="rId73"/>
    <p:sldId id="313" r:id="rId74"/>
    <p:sldId id="314" r:id="rId75"/>
    <p:sldId id="315" r:id="rId76"/>
    <p:sldId id="317" r:id="rId77"/>
    <p:sldId id="316" r:id="rId78"/>
    <p:sldId id="318" r:id="rId79"/>
    <p:sldId id="319" r:id="rId80"/>
    <p:sldId id="320" r:id="rId81"/>
    <p:sldId id="302" r:id="rId82"/>
    <p:sldId id="303" r:id="rId8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05" autoAdjust="0"/>
  </p:normalViewPr>
  <p:slideViewPr>
    <p:cSldViewPr>
      <p:cViewPr>
        <p:scale>
          <a:sx n="80" d="100"/>
          <a:sy n="80" d="100"/>
        </p:scale>
        <p:origin x="-864" y="-72"/>
      </p:cViewPr>
      <p:guideLst>
        <p:guide orient="horz" pos="2160"/>
        <p:guide pos="2880"/>
      </p:guideLst>
    </p:cSldViewPr>
  </p:slideViewPr>
  <p:notesTextViewPr>
    <p:cViewPr>
      <p:scale>
        <a:sx n="1" d="1"/>
        <a:sy n="1" d="1"/>
      </p:scale>
      <p:origin x="0" y="0"/>
    </p:cViewPr>
  </p:notesTextViewPr>
  <p:sorterViewPr>
    <p:cViewPr>
      <p:scale>
        <a:sx n="80" d="100"/>
        <a:sy n="80" d="100"/>
      </p:scale>
      <p:origin x="0" y="11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E68B4-05F4-49FA-8728-0379DFA240B0}" type="doc">
      <dgm:prSet loTypeId="urn:microsoft.com/office/officeart/2005/8/layout/pyramid2" loCatId="list" qsTypeId="urn:microsoft.com/office/officeart/2005/8/quickstyle/3d8" qsCatId="3D" csTypeId="urn:microsoft.com/office/officeart/2005/8/colors/accent1_2" csCatId="accent1" phldr="1"/>
      <dgm:spPr/>
      <dgm:t>
        <a:bodyPr/>
        <a:lstStyle/>
        <a:p>
          <a:endParaRPr lang="es-ES"/>
        </a:p>
      </dgm:t>
    </dgm:pt>
    <dgm:pt modelId="{720EDCCD-083F-4CFF-AE51-D392F0927B5A}">
      <dgm:prSet phldrT="[Texto]"/>
      <dgm:spPr/>
      <dgm:t>
        <a:bodyPr/>
        <a:lstStyle/>
        <a:p>
          <a:r>
            <a:rPr lang="es-ES" dirty="0" smtClean="0"/>
            <a:t>UNA MIRA AL MAIZ</a:t>
          </a:r>
          <a:endParaRPr lang="es-ES" dirty="0"/>
        </a:p>
      </dgm:t>
    </dgm:pt>
    <dgm:pt modelId="{55E26CA3-11F4-44E3-B6C2-4F6276EB25E6}" type="parTrans" cxnId="{1B72B3FB-F9BF-49B7-832D-0E5DBC30A81C}">
      <dgm:prSet/>
      <dgm:spPr/>
      <dgm:t>
        <a:bodyPr/>
        <a:lstStyle/>
        <a:p>
          <a:endParaRPr lang="es-ES"/>
        </a:p>
      </dgm:t>
    </dgm:pt>
    <dgm:pt modelId="{E1BBE95D-DA64-49A4-8367-9F97AB54AE45}" type="sibTrans" cxnId="{1B72B3FB-F9BF-49B7-832D-0E5DBC30A81C}">
      <dgm:prSet/>
      <dgm:spPr/>
      <dgm:t>
        <a:bodyPr/>
        <a:lstStyle/>
        <a:p>
          <a:endParaRPr lang="es-ES"/>
        </a:p>
      </dgm:t>
    </dgm:pt>
    <dgm:pt modelId="{799FF8B1-4CC2-4C94-958C-D6040E49311F}">
      <dgm:prSet phldrT="[Texto]"/>
      <dgm:spPr/>
      <dgm:t>
        <a:bodyPr/>
        <a:lstStyle/>
        <a:p>
          <a:r>
            <a:rPr lang="es-ES" dirty="0" smtClean="0"/>
            <a:t>INGLÉS V</a:t>
          </a:r>
          <a:endParaRPr lang="es-ES" dirty="0"/>
        </a:p>
      </dgm:t>
    </dgm:pt>
    <dgm:pt modelId="{84D8ACC3-2F28-4322-A084-E25124CAEFC5}" type="parTrans" cxnId="{539BCFFC-4E9C-4D9A-88A5-24538DA1F201}">
      <dgm:prSet/>
      <dgm:spPr/>
      <dgm:t>
        <a:bodyPr/>
        <a:lstStyle/>
        <a:p>
          <a:endParaRPr lang="es-ES"/>
        </a:p>
      </dgm:t>
    </dgm:pt>
    <dgm:pt modelId="{A75BADFA-C1AC-408B-9FE8-E4DBD136EA05}" type="sibTrans" cxnId="{539BCFFC-4E9C-4D9A-88A5-24538DA1F201}">
      <dgm:prSet/>
      <dgm:spPr/>
      <dgm:t>
        <a:bodyPr/>
        <a:lstStyle/>
        <a:p>
          <a:endParaRPr lang="es-ES"/>
        </a:p>
      </dgm:t>
    </dgm:pt>
    <dgm:pt modelId="{87524E52-EF5D-44DE-A8E3-2814619AA762}">
      <dgm:prSet phldrT="[Texto]"/>
      <dgm:spPr/>
      <dgm:t>
        <a:bodyPr/>
        <a:lstStyle/>
        <a:p>
          <a:r>
            <a:rPr lang="es-ES" dirty="0" smtClean="0"/>
            <a:t>HISTORIA DE MÉXICO</a:t>
          </a:r>
          <a:endParaRPr lang="es-ES" dirty="0"/>
        </a:p>
      </dgm:t>
    </dgm:pt>
    <dgm:pt modelId="{8C1CE635-79A1-48DE-9913-FA4364436344}" type="parTrans" cxnId="{B0C20D0A-C6A2-4618-B0B4-87507FB52E15}">
      <dgm:prSet/>
      <dgm:spPr/>
      <dgm:t>
        <a:bodyPr/>
        <a:lstStyle/>
        <a:p>
          <a:endParaRPr lang="es-ES"/>
        </a:p>
      </dgm:t>
    </dgm:pt>
    <dgm:pt modelId="{FFBC22A4-CC4A-4B05-ADD1-E3A0A69C1A7B}" type="sibTrans" cxnId="{B0C20D0A-C6A2-4618-B0B4-87507FB52E15}">
      <dgm:prSet/>
      <dgm:spPr/>
      <dgm:t>
        <a:bodyPr/>
        <a:lstStyle/>
        <a:p>
          <a:endParaRPr lang="es-ES"/>
        </a:p>
      </dgm:t>
    </dgm:pt>
    <dgm:pt modelId="{499B810C-1ADB-4768-8408-F951F128E6A4}">
      <dgm:prSet phldrT="[Texto]"/>
      <dgm:spPr/>
      <dgm:t>
        <a:bodyPr/>
        <a:lstStyle/>
        <a:p>
          <a:r>
            <a:rPr lang="es-ES" dirty="0" smtClean="0"/>
            <a:t>EDUCACIÓN PARA LA SALUD</a:t>
          </a:r>
          <a:endParaRPr lang="es-ES" dirty="0"/>
        </a:p>
      </dgm:t>
    </dgm:pt>
    <dgm:pt modelId="{8CAC9EA8-F729-418F-B5D3-F624FCE4A88E}" type="parTrans" cxnId="{92E8B4FC-2813-412D-B51D-485621CF400F}">
      <dgm:prSet/>
      <dgm:spPr/>
      <dgm:t>
        <a:bodyPr/>
        <a:lstStyle/>
        <a:p>
          <a:endParaRPr lang="es-ES"/>
        </a:p>
      </dgm:t>
    </dgm:pt>
    <dgm:pt modelId="{7A2D508D-151C-4CAB-A642-DCEC5F57905A}" type="sibTrans" cxnId="{92E8B4FC-2813-412D-B51D-485621CF400F}">
      <dgm:prSet/>
      <dgm:spPr/>
      <dgm:t>
        <a:bodyPr/>
        <a:lstStyle/>
        <a:p>
          <a:endParaRPr lang="es-ES"/>
        </a:p>
      </dgm:t>
    </dgm:pt>
    <dgm:pt modelId="{340E0DD6-0AF1-4DB2-AEB5-DBE89DE08321}" type="pres">
      <dgm:prSet presAssocID="{193E68B4-05F4-49FA-8728-0379DFA240B0}" presName="compositeShape" presStyleCnt="0">
        <dgm:presLayoutVars>
          <dgm:dir/>
          <dgm:resizeHandles/>
        </dgm:presLayoutVars>
      </dgm:prSet>
      <dgm:spPr/>
      <dgm:t>
        <a:bodyPr/>
        <a:lstStyle/>
        <a:p>
          <a:endParaRPr lang="en-US"/>
        </a:p>
      </dgm:t>
    </dgm:pt>
    <dgm:pt modelId="{2C0B5269-1941-4CC1-A8C6-D86EA2D7E723}" type="pres">
      <dgm:prSet presAssocID="{193E68B4-05F4-49FA-8728-0379DFA240B0}" presName="pyramid" presStyleLbl="node1" presStyleIdx="0" presStyleCnt="1"/>
      <dgm:spPr>
        <a:blipFill rotWithShape="0">
          <a:blip xmlns:r="http://schemas.openxmlformats.org/officeDocument/2006/relationships" r:embed="rId1"/>
          <a:stretch>
            <a:fillRect/>
          </a:stretch>
        </a:blipFill>
      </dgm:spPr>
      <dgm:t>
        <a:bodyPr/>
        <a:lstStyle/>
        <a:p>
          <a:endParaRPr lang="es-MX"/>
        </a:p>
      </dgm:t>
    </dgm:pt>
    <dgm:pt modelId="{0EE8129C-5A8D-43B7-9BB8-ABCBB68D9FE1}" type="pres">
      <dgm:prSet presAssocID="{193E68B4-05F4-49FA-8728-0379DFA240B0}" presName="theList" presStyleCnt="0"/>
      <dgm:spPr/>
    </dgm:pt>
    <dgm:pt modelId="{894D6163-43F9-4F7B-8E00-303D05B67651}" type="pres">
      <dgm:prSet presAssocID="{720EDCCD-083F-4CFF-AE51-D392F0927B5A}" presName="aNode" presStyleLbl="fgAcc1" presStyleIdx="0" presStyleCnt="4">
        <dgm:presLayoutVars>
          <dgm:bulletEnabled val="1"/>
        </dgm:presLayoutVars>
      </dgm:prSet>
      <dgm:spPr/>
      <dgm:t>
        <a:bodyPr/>
        <a:lstStyle/>
        <a:p>
          <a:endParaRPr lang="en-US"/>
        </a:p>
      </dgm:t>
    </dgm:pt>
    <dgm:pt modelId="{A929BE4A-8E1D-4888-B649-F72A6BFAB043}" type="pres">
      <dgm:prSet presAssocID="{720EDCCD-083F-4CFF-AE51-D392F0927B5A}" presName="aSpace" presStyleCnt="0"/>
      <dgm:spPr/>
    </dgm:pt>
    <dgm:pt modelId="{7A935752-53D9-41A9-9624-453E441D6ADE}" type="pres">
      <dgm:prSet presAssocID="{799FF8B1-4CC2-4C94-958C-D6040E49311F}" presName="aNode" presStyleLbl="fgAcc1" presStyleIdx="1" presStyleCnt="4">
        <dgm:presLayoutVars>
          <dgm:bulletEnabled val="1"/>
        </dgm:presLayoutVars>
      </dgm:prSet>
      <dgm:spPr/>
      <dgm:t>
        <a:bodyPr/>
        <a:lstStyle/>
        <a:p>
          <a:endParaRPr lang="en-US"/>
        </a:p>
      </dgm:t>
    </dgm:pt>
    <dgm:pt modelId="{B4DAF3E8-D44C-4842-82E6-DA4A8FA3E047}" type="pres">
      <dgm:prSet presAssocID="{799FF8B1-4CC2-4C94-958C-D6040E49311F}" presName="aSpace" presStyleCnt="0"/>
      <dgm:spPr/>
    </dgm:pt>
    <dgm:pt modelId="{64B18F4B-A3ED-453D-B3FF-17C644DA9696}" type="pres">
      <dgm:prSet presAssocID="{87524E52-EF5D-44DE-A8E3-2814619AA762}" presName="aNode" presStyleLbl="fgAcc1" presStyleIdx="2" presStyleCnt="4">
        <dgm:presLayoutVars>
          <dgm:bulletEnabled val="1"/>
        </dgm:presLayoutVars>
      </dgm:prSet>
      <dgm:spPr/>
      <dgm:t>
        <a:bodyPr/>
        <a:lstStyle/>
        <a:p>
          <a:endParaRPr lang="en-US"/>
        </a:p>
      </dgm:t>
    </dgm:pt>
    <dgm:pt modelId="{A54ED004-BAE6-4394-BDED-F6330BBBACEC}" type="pres">
      <dgm:prSet presAssocID="{87524E52-EF5D-44DE-A8E3-2814619AA762}" presName="aSpace" presStyleCnt="0"/>
      <dgm:spPr/>
    </dgm:pt>
    <dgm:pt modelId="{AA417FCD-720E-44C9-8342-83868AE7459F}" type="pres">
      <dgm:prSet presAssocID="{499B810C-1ADB-4768-8408-F951F128E6A4}" presName="aNode" presStyleLbl="fgAcc1" presStyleIdx="3" presStyleCnt="4">
        <dgm:presLayoutVars>
          <dgm:bulletEnabled val="1"/>
        </dgm:presLayoutVars>
      </dgm:prSet>
      <dgm:spPr/>
      <dgm:t>
        <a:bodyPr/>
        <a:lstStyle/>
        <a:p>
          <a:endParaRPr lang="en-US"/>
        </a:p>
      </dgm:t>
    </dgm:pt>
    <dgm:pt modelId="{ED96EA78-7BC3-4648-9107-B819C42D05BD}" type="pres">
      <dgm:prSet presAssocID="{499B810C-1ADB-4768-8408-F951F128E6A4}" presName="aSpace" presStyleCnt="0"/>
      <dgm:spPr/>
    </dgm:pt>
  </dgm:ptLst>
  <dgm:cxnLst>
    <dgm:cxn modelId="{EA75DCA9-3DF4-46E3-8165-C1DD6FABF0C4}" type="presOf" srcId="{799FF8B1-4CC2-4C94-958C-D6040E49311F}" destId="{7A935752-53D9-41A9-9624-453E441D6ADE}" srcOrd="0" destOrd="0" presId="urn:microsoft.com/office/officeart/2005/8/layout/pyramid2"/>
    <dgm:cxn modelId="{92E8B4FC-2813-412D-B51D-485621CF400F}" srcId="{193E68B4-05F4-49FA-8728-0379DFA240B0}" destId="{499B810C-1ADB-4768-8408-F951F128E6A4}" srcOrd="3" destOrd="0" parTransId="{8CAC9EA8-F729-418F-B5D3-F624FCE4A88E}" sibTransId="{7A2D508D-151C-4CAB-A642-DCEC5F57905A}"/>
    <dgm:cxn modelId="{CCDCE8B2-CEB4-4EB7-9206-26847C071AA3}" type="presOf" srcId="{193E68B4-05F4-49FA-8728-0379DFA240B0}" destId="{340E0DD6-0AF1-4DB2-AEB5-DBE89DE08321}" srcOrd="0" destOrd="0" presId="urn:microsoft.com/office/officeart/2005/8/layout/pyramid2"/>
    <dgm:cxn modelId="{92AB07FC-F874-4FFC-B211-F48E84F0C00B}" type="presOf" srcId="{87524E52-EF5D-44DE-A8E3-2814619AA762}" destId="{64B18F4B-A3ED-453D-B3FF-17C644DA9696}" srcOrd="0" destOrd="0" presId="urn:microsoft.com/office/officeart/2005/8/layout/pyramid2"/>
    <dgm:cxn modelId="{1B72B3FB-F9BF-49B7-832D-0E5DBC30A81C}" srcId="{193E68B4-05F4-49FA-8728-0379DFA240B0}" destId="{720EDCCD-083F-4CFF-AE51-D392F0927B5A}" srcOrd="0" destOrd="0" parTransId="{55E26CA3-11F4-44E3-B6C2-4F6276EB25E6}" sibTransId="{E1BBE95D-DA64-49A4-8367-9F97AB54AE45}"/>
    <dgm:cxn modelId="{B0C20D0A-C6A2-4618-B0B4-87507FB52E15}" srcId="{193E68B4-05F4-49FA-8728-0379DFA240B0}" destId="{87524E52-EF5D-44DE-A8E3-2814619AA762}" srcOrd="2" destOrd="0" parTransId="{8C1CE635-79A1-48DE-9913-FA4364436344}" sibTransId="{FFBC22A4-CC4A-4B05-ADD1-E3A0A69C1A7B}"/>
    <dgm:cxn modelId="{7AD7F8EA-5D2F-4769-887F-259D8F8FC598}" type="presOf" srcId="{720EDCCD-083F-4CFF-AE51-D392F0927B5A}" destId="{894D6163-43F9-4F7B-8E00-303D05B67651}" srcOrd="0" destOrd="0" presId="urn:microsoft.com/office/officeart/2005/8/layout/pyramid2"/>
    <dgm:cxn modelId="{539BCFFC-4E9C-4D9A-88A5-24538DA1F201}" srcId="{193E68B4-05F4-49FA-8728-0379DFA240B0}" destId="{799FF8B1-4CC2-4C94-958C-D6040E49311F}" srcOrd="1" destOrd="0" parTransId="{84D8ACC3-2F28-4322-A084-E25124CAEFC5}" sibTransId="{A75BADFA-C1AC-408B-9FE8-E4DBD136EA05}"/>
    <dgm:cxn modelId="{5B9DE680-5989-492F-B03A-FE6F894D55C7}" type="presOf" srcId="{499B810C-1ADB-4768-8408-F951F128E6A4}" destId="{AA417FCD-720E-44C9-8342-83868AE7459F}" srcOrd="0" destOrd="0" presId="urn:microsoft.com/office/officeart/2005/8/layout/pyramid2"/>
    <dgm:cxn modelId="{387810B4-FAAD-4D29-9377-58FBB68472F8}" type="presParOf" srcId="{340E0DD6-0AF1-4DB2-AEB5-DBE89DE08321}" destId="{2C0B5269-1941-4CC1-A8C6-D86EA2D7E723}" srcOrd="0" destOrd="0" presId="urn:microsoft.com/office/officeart/2005/8/layout/pyramid2"/>
    <dgm:cxn modelId="{53F9661A-CAA2-4A16-85B2-94F41863642E}" type="presParOf" srcId="{340E0DD6-0AF1-4DB2-AEB5-DBE89DE08321}" destId="{0EE8129C-5A8D-43B7-9BB8-ABCBB68D9FE1}" srcOrd="1" destOrd="0" presId="urn:microsoft.com/office/officeart/2005/8/layout/pyramid2"/>
    <dgm:cxn modelId="{7FC9DE87-3D99-48B7-84CE-C1FC8DCA6095}" type="presParOf" srcId="{0EE8129C-5A8D-43B7-9BB8-ABCBB68D9FE1}" destId="{894D6163-43F9-4F7B-8E00-303D05B67651}" srcOrd="0" destOrd="0" presId="urn:microsoft.com/office/officeart/2005/8/layout/pyramid2"/>
    <dgm:cxn modelId="{FD55985A-CEDD-46FE-82D6-34ED1548A0A8}" type="presParOf" srcId="{0EE8129C-5A8D-43B7-9BB8-ABCBB68D9FE1}" destId="{A929BE4A-8E1D-4888-B649-F72A6BFAB043}" srcOrd="1" destOrd="0" presId="urn:microsoft.com/office/officeart/2005/8/layout/pyramid2"/>
    <dgm:cxn modelId="{F0318671-C06E-470D-A3BB-5F058968C1D7}" type="presParOf" srcId="{0EE8129C-5A8D-43B7-9BB8-ABCBB68D9FE1}" destId="{7A935752-53D9-41A9-9624-453E441D6ADE}" srcOrd="2" destOrd="0" presId="urn:microsoft.com/office/officeart/2005/8/layout/pyramid2"/>
    <dgm:cxn modelId="{E0A77222-4522-4580-89B6-8987FE5B976A}" type="presParOf" srcId="{0EE8129C-5A8D-43B7-9BB8-ABCBB68D9FE1}" destId="{B4DAF3E8-D44C-4842-82E6-DA4A8FA3E047}" srcOrd="3" destOrd="0" presId="urn:microsoft.com/office/officeart/2005/8/layout/pyramid2"/>
    <dgm:cxn modelId="{600BD3AE-3D99-4754-93B5-45A8D5927220}" type="presParOf" srcId="{0EE8129C-5A8D-43B7-9BB8-ABCBB68D9FE1}" destId="{64B18F4B-A3ED-453D-B3FF-17C644DA9696}" srcOrd="4" destOrd="0" presId="urn:microsoft.com/office/officeart/2005/8/layout/pyramid2"/>
    <dgm:cxn modelId="{6707524D-955B-4E27-A334-633A83D55DAA}" type="presParOf" srcId="{0EE8129C-5A8D-43B7-9BB8-ABCBB68D9FE1}" destId="{A54ED004-BAE6-4394-BDED-F6330BBBACEC}" srcOrd="5" destOrd="0" presId="urn:microsoft.com/office/officeart/2005/8/layout/pyramid2"/>
    <dgm:cxn modelId="{9D207F3E-C953-4C03-818F-F3FAA2F52E50}" type="presParOf" srcId="{0EE8129C-5A8D-43B7-9BB8-ABCBB68D9FE1}" destId="{AA417FCD-720E-44C9-8342-83868AE7459F}" srcOrd="6" destOrd="0" presId="urn:microsoft.com/office/officeart/2005/8/layout/pyramid2"/>
    <dgm:cxn modelId="{277D5E34-BE05-45E8-B3D5-A16142F69991}" type="presParOf" srcId="{0EE8129C-5A8D-43B7-9BB8-ABCBB68D9FE1}" destId="{ED96EA78-7BC3-4648-9107-B819C42D05B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81DA1A-964A-49CC-A19B-1A037864872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C3872DF4-F4F7-465C-AC02-A4D48FFB6571}">
      <dgm:prSet phldrT="[Texto]"/>
      <dgm:spPr>
        <a:blipFill rotWithShape="0">
          <a:blip xmlns:r="http://schemas.openxmlformats.org/officeDocument/2006/relationships" r:embed="rId1"/>
          <a:stretch>
            <a:fillRect/>
          </a:stretch>
        </a:blipFill>
      </dgm:spPr>
      <dgm:t>
        <a:bodyPr/>
        <a:lstStyle/>
        <a:p>
          <a:r>
            <a:rPr lang="es-ES" b="1" dirty="0" smtClean="0">
              <a:effectLst>
                <a:outerShdw blurRad="38100" dist="38100" dir="2700000" algn="tl">
                  <a:srgbClr val="000000">
                    <a:alpha val="43137"/>
                  </a:srgbClr>
                </a:outerShdw>
              </a:effectLst>
            </a:rPr>
            <a:t>HOMBRE</a:t>
          </a:r>
          <a:endParaRPr lang="es-ES" b="1" dirty="0">
            <a:effectLst>
              <a:outerShdw blurRad="38100" dist="38100" dir="2700000" algn="tl">
                <a:srgbClr val="000000">
                  <a:alpha val="43137"/>
                </a:srgbClr>
              </a:outerShdw>
            </a:effectLst>
          </a:endParaRPr>
        </a:p>
      </dgm:t>
    </dgm:pt>
    <dgm:pt modelId="{15BEABC0-CFD8-42AD-8084-E6AF5218019B}" type="parTrans" cxnId="{92F424BA-A000-4552-9F2D-2895C757A727}">
      <dgm:prSet/>
      <dgm:spPr/>
      <dgm:t>
        <a:bodyPr/>
        <a:lstStyle/>
        <a:p>
          <a:endParaRPr lang="es-ES"/>
        </a:p>
      </dgm:t>
    </dgm:pt>
    <dgm:pt modelId="{308BA82F-3E0E-495B-BA40-8D73CF52422F}" type="sibTrans" cxnId="{92F424BA-A000-4552-9F2D-2895C757A727}">
      <dgm:prSet/>
      <dgm:spPr/>
      <dgm:t>
        <a:bodyPr/>
        <a:lstStyle/>
        <a:p>
          <a:endParaRPr lang="es-ES"/>
        </a:p>
      </dgm:t>
    </dgm:pt>
    <dgm:pt modelId="{510C5704-8C1C-4AA8-BF2A-0D6E93A636A4}">
      <dgm:prSet phldrT="[Texto]"/>
      <dgm:spPr>
        <a:solidFill>
          <a:schemeClr val="accent3">
            <a:lumMod val="75000"/>
          </a:schemeClr>
        </a:solidFill>
      </dgm:spPr>
      <dgm:t>
        <a:bodyPr/>
        <a:lstStyle/>
        <a:p>
          <a:r>
            <a:rPr lang="es-ES" b="1" dirty="0" smtClean="0"/>
            <a:t>INDIVIDUO</a:t>
          </a:r>
          <a:endParaRPr lang="es-ES" b="1" dirty="0"/>
        </a:p>
      </dgm:t>
    </dgm:pt>
    <dgm:pt modelId="{90842EC3-7057-41C3-9DEF-C11B848662B8}" type="parTrans" cxnId="{42EB822E-D635-440F-83B0-68F0335A632C}">
      <dgm:prSet/>
      <dgm:spPr/>
      <dgm:t>
        <a:bodyPr/>
        <a:lstStyle/>
        <a:p>
          <a:endParaRPr lang="es-ES"/>
        </a:p>
      </dgm:t>
    </dgm:pt>
    <dgm:pt modelId="{470EC7E9-845E-4394-A275-95CC307C405A}" type="sibTrans" cxnId="{42EB822E-D635-440F-83B0-68F0335A632C}">
      <dgm:prSet/>
      <dgm:spPr/>
      <dgm:t>
        <a:bodyPr/>
        <a:lstStyle/>
        <a:p>
          <a:endParaRPr lang="es-ES"/>
        </a:p>
      </dgm:t>
    </dgm:pt>
    <dgm:pt modelId="{135E923D-7C7D-4897-B0B6-CAAE91E185FB}">
      <dgm:prSet phldrT="[Texto]"/>
      <dgm:spPr>
        <a:solidFill>
          <a:srgbClr val="FF0000"/>
        </a:solidFill>
      </dgm:spPr>
      <dgm:t>
        <a:bodyPr/>
        <a:lstStyle/>
        <a:p>
          <a:r>
            <a:rPr lang="es-ES" b="1" dirty="0" smtClean="0"/>
            <a:t>SER SOCIAL</a:t>
          </a:r>
          <a:endParaRPr lang="es-ES" b="1" dirty="0"/>
        </a:p>
      </dgm:t>
    </dgm:pt>
    <dgm:pt modelId="{C4FB2BBB-39E8-4DC6-944C-6619AFDF9A9C}" type="parTrans" cxnId="{F8FC7DC6-1C75-4674-B59B-6815E4BCAAF2}">
      <dgm:prSet/>
      <dgm:spPr/>
      <dgm:t>
        <a:bodyPr/>
        <a:lstStyle/>
        <a:p>
          <a:endParaRPr lang="es-ES"/>
        </a:p>
      </dgm:t>
    </dgm:pt>
    <dgm:pt modelId="{EF7734C4-44C8-47A6-9768-928A3114905A}" type="sibTrans" cxnId="{F8FC7DC6-1C75-4674-B59B-6815E4BCAAF2}">
      <dgm:prSet/>
      <dgm:spPr/>
      <dgm:t>
        <a:bodyPr/>
        <a:lstStyle/>
        <a:p>
          <a:endParaRPr lang="es-ES"/>
        </a:p>
      </dgm:t>
    </dgm:pt>
    <dgm:pt modelId="{C774CAB8-C854-44BE-B030-BC499BA8CDB8}">
      <dgm:prSet phldrT="[Texto]"/>
      <dgm:spPr>
        <a:solidFill>
          <a:srgbClr val="008000"/>
        </a:solidFill>
      </dgm:spPr>
      <dgm:t>
        <a:bodyPr/>
        <a:lstStyle/>
        <a:p>
          <a:r>
            <a:rPr lang="es-ES" b="1" dirty="0" smtClean="0"/>
            <a:t>ESPECIE</a:t>
          </a:r>
          <a:endParaRPr lang="es-ES" b="1" dirty="0"/>
        </a:p>
      </dgm:t>
    </dgm:pt>
    <dgm:pt modelId="{17F4B2ED-8BCA-4335-8E38-FAC84C718A56}" type="parTrans" cxnId="{D2D36D01-BCFF-4CFA-AE16-A928F845A19D}">
      <dgm:prSet/>
      <dgm:spPr/>
      <dgm:t>
        <a:bodyPr/>
        <a:lstStyle/>
        <a:p>
          <a:endParaRPr lang="es-ES"/>
        </a:p>
      </dgm:t>
    </dgm:pt>
    <dgm:pt modelId="{1F24E8A8-CCB2-465B-9A71-AA83A65A5E53}" type="sibTrans" cxnId="{D2D36D01-BCFF-4CFA-AE16-A928F845A19D}">
      <dgm:prSet/>
      <dgm:spPr/>
      <dgm:t>
        <a:bodyPr/>
        <a:lstStyle/>
        <a:p>
          <a:endParaRPr lang="es-ES"/>
        </a:p>
      </dgm:t>
    </dgm:pt>
    <dgm:pt modelId="{5A3F708B-B36C-4935-9739-F0D98088269F}">
      <dgm:prSet phldrT="[Texto]"/>
      <dgm:spPr>
        <a:solidFill>
          <a:srgbClr val="0070C0"/>
        </a:solidFill>
      </dgm:spPr>
      <dgm:t>
        <a:bodyPr/>
        <a:lstStyle/>
        <a:p>
          <a:r>
            <a:rPr lang="es-ES" b="1" dirty="0" smtClean="0"/>
            <a:t>CUERPO</a:t>
          </a:r>
          <a:endParaRPr lang="es-ES" b="1" dirty="0"/>
        </a:p>
      </dgm:t>
    </dgm:pt>
    <dgm:pt modelId="{6F061295-C93C-4395-A5F1-947EE07C9F01}" type="parTrans" cxnId="{4ED3C283-1008-44D7-B89B-C6B683503A56}">
      <dgm:prSet/>
      <dgm:spPr/>
      <dgm:t>
        <a:bodyPr/>
        <a:lstStyle/>
        <a:p>
          <a:endParaRPr lang="es-ES"/>
        </a:p>
      </dgm:t>
    </dgm:pt>
    <dgm:pt modelId="{EAE5DDDE-0D2F-465F-8F4B-4B8AD3AD3366}" type="sibTrans" cxnId="{4ED3C283-1008-44D7-B89B-C6B683503A56}">
      <dgm:prSet/>
      <dgm:spPr/>
      <dgm:t>
        <a:bodyPr/>
        <a:lstStyle/>
        <a:p>
          <a:endParaRPr lang="es-ES"/>
        </a:p>
      </dgm:t>
    </dgm:pt>
    <dgm:pt modelId="{E333C724-AEB0-41F0-9D46-AC1A5D59DA4A}" type="pres">
      <dgm:prSet presAssocID="{1381DA1A-964A-49CC-A19B-1A0378648721}" presName="Name0" presStyleCnt="0">
        <dgm:presLayoutVars>
          <dgm:chMax val="1"/>
          <dgm:dir/>
          <dgm:animLvl val="ctr"/>
          <dgm:resizeHandles val="exact"/>
        </dgm:presLayoutVars>
      </dgm:prSet>
      <dgm:spPr/>
      <dgm:t>
        <a:bodyPr/>
        <a:lstStyle/>
        <a:p>
          <a:endParaRPr lang="es-ES"/>
        </a:p>
      </dgm:t>
    </dgm:pt>
    <dgm:pt modelId="{549ADB60-0836-4460-8092-6F94CD4C3929}" type="pres">
      <dgm:prSet presAssocID="{C3872DF4-F4F7-465C-AC02-A4D48FFB6571}" presName="centerShape" presStyleLbl="node0" presStyleIdx="0" presStyleCnt="1"/>
      <dgm:spPr/>
      <dgm:t>
        <a:bodyPr/>
        <a:lstStyle/>
        <a:p>
          <a:endParaRPr lang="es-ES"/>
        </a:p>
      </dgm:t>
    </dgm:pt>
    <dgm:pt modelId="{44D71480-A84C-4825-BF51-D88020C27139}" type="pres">
      <dgm:prSet presAssocID="{510C5704-8C1C-4AA8-BF2A-0D6E93A636A4}" presName="node" presStyleLbl="node1" presStyleIdx="0" presStyleCnt="4">
        <dgm:presLayoutVars>
          <dgm:bulletEnabled val="1"/>
        </dgm:presLayoutVars>
      </dgm:prSet>
      <dgm:spPr/>
      <dgm:t>
        <a:bodyPr/>
        <a:lstStyle/>
        <a:p>
          <a:endParaRPr lang="es-ES"/>
        </a:p>
      </dgm:t>
    </dgm:pt>
    <dgm:pt modelId="{395B19C8-1C07-49A9-BD0C-6F7C0C2DDB3F}" type="pres">
      <dgm:prSet presAssocID="{510C5704-8C1C-4AA8-BF2A-0D6E93A636A4}" presName="dummy" presStyleCnt="0"/>
      <dgm:spPr/>
    </dgm:pt>
    <dgm:pt modelId="{D5F55AE1-B287-4B9A-917B-E7CB0750C43C}" type="pres">
      <dgm:prSet presAssocID="{470EC7E9-845E-4394-A275-95CC307C405A}" presName="sibTrans" presStyleLbl="sibTrans2D1" presStyleIdx="0" presStyleCnt="4"/>
      <dgm:spPr/>
      <dgm:t>
        <a:bodyPr/>
        <a:lstStyle/>
        <a:p>
          <a:endParaRPr lang="es-ES"/>
        </a:p>
      </dgm:t>
    </dgm:pt>
    <dgm:pt modelId="{BCC7165B-37EA-4030-BFBF-EAF542365E23}" type="pres">
      <dgm:prSet presAssocID="{135E923D-7C7D-4897-B0B6-CAAE91E185FB}" presName="node" presStyleLbl="node1" presStyleIdx="1" presStyleCnt="4">
        <dgm:presLayoutVars>
          <dgm:bulletEnabled val="1"/>
        </dgm:presLayoutVars>
      </dgm:prSet>
      <dgm:spPr/>
      <dgm:t>
        <a:bodyPr/>
        <a:lstStyle/>
        <a:p>
          <a:endParaRPr lang="es-ES"/>
        </a:p>
      </dgm:t>
    </dgm:pt>
    <dgm:pt modelId="{7B7E09C8-DA1D-4B66-9AE2-CE5EE1E0B3C5}" type="pres">
      <dgm:prSet presAssocID="{135E923D-7C7D-4897-B0B6-CAAE91E185FB}" presName="dummy" presStyleCnt="0"/>
      <dgm:spPr/>
    </dgm:pt>
    <dgm:pt modelId="{BFB7CDA0-E22A-4629-97BA-99CAC007A9B9}" type="pres">
      <dgm:prSet presAssocID="{EF7734C4-44C8-47A6-9768-928A3114905A}" presName="sibTrans" presStyleLbl="sibTrans2D1" presStyleIdx="1" presStyleCnt="4"/>
      <dgm:spPr/>
      <dgm:t>
        <a:bodyPr/>
        <a:lstStyle/>
        <a:p>
          <a:endParaRPr lang="es-ES"/>
        </a:p>
      </dgm:t>
    </dgm:pt>
    <dgm:pt modelId="{41EF3F6F-2C0C-418C-BB1B-653C97C17E8C}" type="pres">
      <dgm:prSet presAssocID="{C774CAB8-C854-44BE-B030-BC499BA8CDB8}" presName="node" presStyleLbl="node1" presStyleIdx="2" presStyleCnt="4">
        <dgm:presLayoutVars>
          <dgm:bulletEnabled val="1"/>
        </dgm:presLayoutVars>
      </dgm:prSet>
      <dgm:spPr/>
      <dgm:t>
        <a:bodyPr/>
        <a:lstStyle/>
        <a:p>
          <a:endParaRPr lang="es-ES"/>
        </a:p>
      </dgm:t>
    </dgm:pt>
    <dgm:pt modelId="{DB5CE146-F8BB-4CC6-A448-2FED3C1CED92}" type="pres">
      <dgm:prSet presAssocID="{C774CAB8-C854-44BE-B030-BC499BA8CDB8}" presName="dummy" presStyleCnt="0"/>
      <dgm:spPr/>
    </dgm:pt>
    <dgm:pt modelId="{A3B14B7B-69A6-45BD-A986-A0B126C0AEB2}" type="pres">
      <dgm:prSet presAssocID="{1F24E8A8-CCB2-465B-9A71-AA83A65A5E53}" presName="sibTrans" presStyleLbl="sibTrans2D1" presStyleIdx="2" presStyleCnt="4"/>
      <dgm:spPr/>
      <dgm:t>
        <a:bodyPr/>
        <a:lstStyle/>
        <a:p>
          <a:endParaRPr lang="es-ES"/>
        </a:p>
      </dgm:t>
    </dgm:pt>
    <dgm:pt modelId="{36780CBA-04C2-4547-81F2-563132C0E06B}" type="pres">
      <dgm:prSet presAssocID="{5A3F708B-B36C-4935-9739-F0D98088269F}" presName="node" presStyleLbl="node1" presStyleIdx="3" presStyleCnt="4">
        <dgm:presLayoutVars>
          <dgm:bulletEnabled val="1"/>
        </dgm:presLayoutVars>
      </dgm:prSet>
      <dgm:spPr/>
      <dgm:t>
        <a:bodyPr/>
        <a:lstStyle/>
        <a:p>
          <a:endParaRPr lang="es-ES"/>
        </a:p>
      </dgm:t>
    </dgm:pt>
    <dgm:pt modelId="{852C69A6-527C-470F-8B5E-299880CD6886}" type="pres">
      <dgm:prSet presAssocID="{5A3F708B-B36C-4935-9739-F0D98088269F}" presName="dummy" presStyleCnt="0"/>
      <dgm:spPr/>
    </dgm:pt>
    <dgm:pt modelId="{07DD2938-E88B-4C9D-B19D-9D8AA1725A95}" type="pres">
      <dgm:prSet presAssocID="{EAE5DDDE-0D2F-465F-8F4B-4B8AD3AD3366}" presName="sibTrans" presStyleLbl="sibTrans2D1" presStyleIdx="3" presStyleCnt="4"/>
      <dgm:spPr/>
      <dgm:t>
        <a:bodyPr/>
        <a:lstStyle/>
        <a:p>
          <a:endParaRPr lang="es-ES"/>
        </a:p>
      </dgm:t>
    </dgm:pt>
  </dgm:ptLst>
  <dgm:cxnLst>
    <dgm:cxn modelId="{F6085351-8F96-4416-9F4F-50159877FA3A}" type="presOf" srcId="{470EC7E9-845E-4394-A275-95CC307C405A}" destId="{D5F55AE1-B287-4B9A-917B-E7CB0750C43C}" srcOrd="0" destOrd="0" presId="urn:microsoft.com/office/officeart/2005/8/layout/radial6"/>
    <dgm:cxn modelId="{F8FC7DC6-1C75-4674-B59B-6815E4BCAAF2}" srcId="{C3872DF4-F4F7-465C-AC02-A4D48FFB6571}" destId="{135E923D-7C7D-4897-B0B6-CAAE91E185FB}" srcOrd="1" destOrd="0" parTransId="{C4FB2BBB-39E8-4DC6-944C-6619AFDF9A9C}" sibTransId="{EF7734C4-44C8-47A6-9768-928A3114905A}"/>
    <dgm:cxn modelId="{4ED3C283-1008-44D7-B89B-C6B683503A56}" srcId="{C3872DF4-F4F7-465C-AC02-A4D48FFB6571}" destId="{5A3F708B-B36C-4935-9739-F0D98088269F}" srcOrd="3" destOrd="0" parTransId="{6F061295-C93C-4395-A5F1-947EE07C9F01}" sibTransId="{EAE5DDDE-0D2F-465F-8F4B-4B8AD3AD3366}"/>
    <dgm:cxn modelId="{92F424BA-A000-4552-9F2D-2895C757A727}" srcId="{1381DA1A-964A-49CC-A19B-1A0378648721}" destId="{C3872DF4-F4F7-465C-AC02-A4D48FFB6571}" srcOrd="0" destOrd="0" parTransId="{15BEABC0-CFD8-42AD-8084-E6AF5218019B}" sibTransId="{308BA82F-3E0E-495B-BA40-8D73CF52422F}"/>
    <dgm:cxn modelId="{132B7864-1531-491A-9EE5-C934FDAD3A09}" type="presOf" srcId="{EAE5DDDE-0D2F-465F-8F4B-4B8AD3AD3366}" destId="{07DD2938-E88B-4C9D-B19D-9D8AA1725A95}" srcOrd="0" destOrd="0" presId="urn:microsoft.com/office/officeart/2005/8/layout/radial6"/>
    <dgm:cxn modelId="{9F62C5A9-F375-4C1C-ACE4-25E311F6D44A}" type="presOf" srcId="{EF7734C4-44C8-47A6-9768-928A3114905A}" destId="{BFB7CDA0-E22A-4629-97BA-99CAC007A9B9}" srcOrd="0" destOrd="0" presId="urn:microsoft.com/office/officeart/2005/8/layout/radial6"/>
    <dgm:cxn modelId="{8818C13B-1509-4523-A4D8-685B94CC0E2A}" type="presOf" srcId="{135E923D-7C7D-4897-B0B6-CAAE91E185FB}" destId="{BCC7165B-37EA-4030-BFBF-EAF542365E23}" srcOrd="0" destOrd="0" presId="urn:microsoft.com/office/officeart/2005/8/layout/radial6"/>
    <dgm:cxn modelId="{8D23C265-65F2-475E-914D-02AD6CC484E7}" type="presOf" srcId="{C774CAB8-C854-44BE-B030-BC499BA8CDB8}" destId="{41EF3F6F-2C0C-418C-BB1B-653C97C17E8C}" srcOrd="0" destOrd="0" presId="urn:microsoft.com/office/officeart/2005/8/layout/radial6"/>
    <dgm:cxn modelId="{D2D36D01-BCFF-4CFA-AE16-A928F845A19D}" srcId="{C3872DF4-F4F7-465C-AC02-A4D48FFB6571}" destId="{C774CAB8-C854-44BE-B030-BC499BA8CDB8}" srcOrd="2" destOrd="0" parTransId="{17F4B2ED-8BCA-4335-8E38-FAC84C718A56}" sibTransId="{1F24E8A8-CCB2-465B-9A71-AA83A65A5E53}"/>
    <dgm:cxn modelId="{97FC88ED-E336-4FAE-864B-4BD2ECD66F5F}" type="presOf" srcId="{5A3F708B-B36C-4935-9739-F0D98088269F}" destId="{36780CBA-04C2-4547-81F2-563132C0E06B}" srcOrd="0" destOrd="0" presId="urn:microsoft.com/office/officeart/2005/8/layout/radial6"/>
    <dgm:cxn modelId="{42EB822E-D635-440F-83B0-68F0335A632C}" srcId="{C3872DF4-F4F7-465C-AC02-A4D48FFB6571}" destId="{510C5704-8C1C-4AA8-BF2A-0D6E93A636A4}" srcOrd="0" destOrd="0" parTransId="{90842EC3-7057-41C3-9DEF-C11B848662B8}" sibTransId="{470EC7E9-845E-4394-A275-95CC307C405A}"/>
    <dgm:cxn modelId="{29D21C86-9E5F-47C6-9545-A641F7528FC5}" type="presOf" srcId="{1F24E8A8-CCB2-465B-9A71-AA83A65A5E53}" destId="{A3B14B7B-69A6-45BD-A986-A0B126C0AEB2}" srcOrd="0" destOrd="0" presId="urn:microsoft.com/office/officeart/2005/8/layout/radial6"/>
    <dgm:cxn modelId="{B412BE94-3C42-41FA-91AB-EFBCD5BDFED4}" type="presOf" srcId="{C3872DF4-F4F7-465C-AC02-A4D48FFB6571}" destId="{549ADB60-0836-4460-8092-6F94CD4C3929}" srcOrd="0" destOrd="0" presId="urn:microsoft.com/office/officeart/2005/8/layout/radial6"/>
    <dgm:cxn modelId="{DF9B30B6-FF0A-4116-8679-ABBAFEE7973C}" type="presOf" srcId="{1381DA1A-964A-49CC-A19B-1A0378648721}" destId="{E333C724-AEB0-41F0-9D46-AC1A5D59DA4A}" srcOrd="0" destOrd="0" presId="urn:microsoft.com/office/officeart/2005/8/layout/radial6"/>
    <dgm:cxn modelId="{B1185DAA-B8A3-4C03-969E-8E86B080CAB8}" type="presOf" srcId="{510C5704-8C1C-4AA8-BF2A-0D6E93A636A4}" destId="{44D71480-A84C-4825-BF51-D88020C27139}" srcOrd="0" destOrd="0" presId="urn:microsoft.com/office/officeart/2005/8/layout/radial6"/>
    <dgm:cxn modelId="{E26C4725-50F0-443F-93BB-6DDC431CEE38}" type="presParOf" srcId="{E333C724-AEB0-41F0-9D46-AC1A5D59DA4A}" destId="{549ADB60-0836-4460-8092-6F94CD4C3929}" srcOrd="0" destOrd="0" presId="urn:microsoft.com/office/officeart/2005/8/layout/radial6"/>
    <dgm:cxn modelId="{A85DC7AA-5359-4012-816C-8378D1F52FB5}" type="presParOf" srcId="{E333C724-AEB0-41F0-9D46-AC1A5D59DA4A}" destId="{44D71480-A84C-4825-BF51-D88020C27139}" srcOrd="1" destOrd="0" presId="urn:microsoft.com/office/officeart/2005/8/layout/radial6"/>
    <dgm:cxn modelId="{F6752709-D6C3-4B7C-BB57-61D1FEE7692A}" type="presParOf" srcId="{E333C724-AEB0-41F0-9D46-AC1A5D59DA4A}" destId="{395B19C8-1C07-49A9-BD0C-6F7C0C2DDB3F}" srcOrd="2" destOrd="0" presId="urn:microsoft.com/office/officeart/2005/8/layout/radial6"/>
    <dgm:cxn modelId="{DBD6930C-1D49-4574-8882-8E6770C471D6}" type="presParOf" srcId="{E333C724-AEB0-41F0-9D46-AC1A5D59DA4A}" destId="{D5F55AE1-B287-4B9A-917B-E7CB0750C43C}" srcOrd="3" destOrd="0" presId="urn:microsoft.com/office/officeart/2005/8/layout/radial6"/>
    <dgm:cxn modelId="{50471AFE-59CB-4B23-AA4A-A3413B93045D}" type="presParOf" srcId="{E333C724-AEB0-41F0-9D46-AC1A5D59DA4A}" destId="{BCC7165B-37EA-4030-BFBF-EAF542365E23}" srcOrd="4" destOrd="0" presId="urn:microsoft.com/office/officeart/2005/8/layout/radial6"/>
    <dgm:cxn modelId="{99C331A7-82A7-4420-88FB-B3063E42E3F3}" type="presParOf" srcId="{E333C724-AEB0-41F0-9D46-AC1A5D59DA4A}" destId="{7B7E09C8-DA1D-4B66-9AE2-CE5EE1E0B3C5}" srcOrd="5" destOrd="0" presId="urn:microsoft.com/office/officeart/2005/8/layout/radial6"/>
    <dgm:cxn modelId="{00A0C8C2-1E87-4817-B437-0F76C3233AC5}" type="presParOf" srcId="{E333C724-AEB0-41F0-9D46-AC1A5D59DA4A}" destId="{BFB7CDA0-E22A-4629-97BA-99CAC007A9B9}" srcOrd="6" destOrd="0" presId="urn:microsoft.com/office/officeart/2005/8/layout/radial6"/>
    <dgm:cxn modelId="{DEEC0963-11AC-477B-84FE-3511CCE1E096}" type="presParOf" srcId="{E333C724-AEB0-41F0-9D46-AC1A5D59DA4A}" destId="{41EF3F6F-2C0C-418C-BB1B-653C97C17E8C}" srcOrd="7" destOrd="0" presId="urn:microsoft.com/office/officeart/2005/8/layout/radial6"/>
    <dgm:cxn modelId="{F4980785-0D55-455C-A0B3-279CE3824B53}" type="presParOf" srcId="{E333C724-AEB0-41F0-9D46-AC1A5D59DA4A}" destId="{DB5CE146-F8BB-4CC6-A448-2FED3C1CED92}" srcOrd="8" destOrd="0" presId="urn:microsoft.com/office/officeart/2005/8/layout/radial6"/>
    <dgm:cxn modelId="{379422D4-ECCC-4C91-AFA6-42F91F7103E5}" type="presParOf" srcId="{E333C724-AEB0-41F0-9D46-AC1A5D59DA4A}" destId="{A3B14B7B-69A6-45BD-A986-A0B126C0AEB2}" srcOrd="9" destOrd="0" presId="urn:microsoft.com/office/officeart/2005/8/layout/radial6"/>
    <dgm:cxn modelId="{88226503-F3A6-46C6-AE7E-80A1A4048897}" type="presParOf" srcId="{E333C724-AEB0-41F0-9D46-AC1A5D59DA4A}" destId="{36780CBA-04C2-4547-81F2-563132C0E06B}" srcOrd="10" destOrd="0" presId="urn:microsoft.com/office/officeart/2005/8/layout/radial6"/>
    <dgm:cxn modelId="{1296AB82-D0A5-4A9B-B066-DFE037E10306}" type="presParOf" srcId="{E333C724-AEB0-41F0-9D46-AC1A5D59DA4A}" destId="{852C69A6-527C-470F-8B5E-299880CD6886}" srcOrd="11" destOrd="0" presId="urn:microsoft.com/office/officeart/2005/8/layout/radial6"/>
    <dgm:cxn modelId="{4A1E1961-3FD1-492E-8094-854A47C74452}" type="presParOf" srcId="{E333C724-AEB0-41F0-9D46-AC1A5D59DA4A}" destId="{07DD2938-E88B-4C9D-B19D-9D8AA1725A9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5269-1941-4CC1-A8C6-D86EA2D7E723}">
      <dsp:nvSpPr>
        <dsp:cNvPr id="0" name=""/>
        <dsp:cNvSpPr/>
      </dsp:nvSpPr>
      <dsp:spPr>
        <a:xfrm>
          <a:off x="544910" y="0"/>
          <a:ext cx="4746644" cy="4746644"/>
        </a:xfrm>
        <a:prstGeom prst="triangle">
          <a:avLst/>
        </a:prstGeom>
        <a:blipFill rotWithShape="0">
          <a:blip xmlns:r="http://schemas.openxmlformats.org/officeDocument/2006/relationships" r:embed="rId1"/>
          <a:stretch>
            <a:fillRect/>
          </a:stretch>
        </a:blip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94D6163-43F9-4F7B-8E00-303D05B67651}">
      <dsp:nvSpPr>
        <dsp:cNvPr id="0" name=""/>
        <dsp:cNvSpPr/>
      </dsp:nvSpPr>
      <dsp:spPr>
        <a:xfrm>
          <a:off x="2918232" y="475127"/>
          <a:ext cx="3085318" cy="843641"/>
        </a:xfrm>
        <a:prstGeom prst="roundRect">
          <a:avLst/>
        </a:prstGeom>
        <a:solidFill>
          <a:schemeClr val="lt1">
            <a:alpha val="9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UNA MIRA AL MAIZ</a:t>
          </a:r>
          <a:endParaRPr lang="es-ES" sz="2100" kern="1200" dirty="0"/>
        </a:p>
      </dsp:txBody>
      <dsp:txXfrm>
        <a:off x="2959415" y="516310"/>
        <a:ext cx="3002952" cy="761275"/>
      </dsp:txXfrm>
    </dsp:sp>
    <dsp:sp modelId="{7A935752-53D9-41A9-9624-453E441D6ADE}">
      <dsp:nvSpPr>
        <dsp:cNvPr id="0" name=""/>
        <dsp:cNvSpPr/>
      </dsp:nvSpPr>
      <dsp:spPr>
        <a:xfrm>
          <a:off x="2918232" y="1424224"/>
          <a:ext cx="3085318" cy="843641"/>
        </a:xfrm>
        <a:prstGeom prst="roundRect">
          <a:avLst/>
        </a:prstGeom>
        <a:solidFill>
          <a:schemeClr val="lt1">
            <a:alpha val="9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INGLÉS V</a:t>
          </a:r>
          <a:endParaRPr lang="es-ES" sz="2100" kern="1200" dirty="0"/>
        </a:p>
      </dsp:txBody>
      <dsp:txXfrm>
        <a:off x="2959415" y="1465407"/>
        <a:ext cx="3002952" cy="761275"/>
      </dsp:txXfrm>
    </dsp:sp>
    <dsp:sp modelId="{64B18F4B-A3ED-453D-B3FF-17C644DA9696}">
      <dsp:nvSpPr>
        <dsp:cNvPr id="0" name=""/>
        <dsp:cNvSpPr/>
      </dsp:nvSpPr>
      <dsp:spPr>
        <a:xfrm>
          <a:off x="2918232" y="2373321"/>
          <a:ext cx="3085318" cy="843641"/>
        </a:xfrm>
        <a:prstGeom prst="roundRect">
          <a:avLst/>
        </a:prstGeom>
        <a:solidFill>
          <a:schemeClr val="lt1">
            <a:alpha val="9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HISTORIA DE MÉXICO</a:t>
          </a:r>
          <a:endParaRPr lang="es-ES" sz="2100" kern="1200" dirty="0"/>
        </a:p>
      </dsp:txBody>
      <dsp:txXfrm>
        <a:off x="2959415" y="2414504"/>
        <a:ext cx="3002952" cy="761275"/>
      </dsp:txXfrm>
    </dsp:sp>
    <dsp:sp modelId="{AA417FCD-720E-44C9-8342-83868AE7459F}">
      <dsp:nvSpPr>
        <dsp:cNvPr id="0" name=""/>
        <dsp:cNvSpPr/>
      </dsp:nvSpPr>
      <dsp:spPr>
        <a:xfrm>
          <a:off x="2918232" y="3322419"/>
          <a:ext cx="3085318" cy="843641"/>
        </a:xfrm>
        <a:prstGeom prst="roundRect">
          <a:avLst/>
        </a:prstGeom>
        <a:solidFill>
          <a:schemeClr val="lt1">
            <a:alpha val="9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EDUCACIÓN PARA LA SALUD</a:t>
          </a:r>
          <a:endParaRPr lang="es-ES" sz="2100" kern="1200" dirty="0"/>
        </a:p>
      </dsp:txBody>
      <dsp:txXfrm>
        <a:off x="2959415" y="3363602"/>
        <a:ext cx="3002952" cy="761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D2938-E88B-4C9D-B19D-9D8AA1725A95}">
      <dsp:nvSpPr>
        <dsp:cNvPr id="0" name=""/>
        <dsp:cNvSpPr/>
      </dsp:nvSpPr>
      <dsp:spPr>
        <a:xfrm>
          <a:off x="2163596" y="677696"/>
          <a:ext cx="4512006" cy="4512006"/>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B14B7B-69A6-45BD-A986-A0B126C0AEB2}">
      <dsp:nvSpPr>
        <dsp:cNvPr id="0" name=""/>
        <dsp:cNvSpPr/>
      </dsp:nvSpPr>
      <dsp:spPr>
        <a:xfrm>
          <a:off x="2163596" y="677696"/>
          <a:ext cx="4512006" cy="4512006"/>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B7CDA0-E22A-4629-97BA-99CAC007A9B9}">
      <dsp:nvSpPr>
        <dsp:cNvPr id="0" name=""/>
        <dsp:cNvSpPr/>
      </dsp:nvSpPr>
      <dsp:spPr>
        <a:xfrm>
          <a:off x="2163596" y="677696"/>
          <a:ext cx="4512006" cy="4512006"/>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55AE1-B287-4B9A-917B-E7CB0750C43C}">
      <dsp:nvSpPr>
        <dsp:cNvPr id="0" name=""/>
        <dsp:cNvSpPr/>
      </dsp:nvSpPr>
      <dsp:spPr>
        <a:xfrm>
          <a:off x="2163596" y="677696"/>
          <a:ext cx="4512006" cy="4512006"/>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ADB60-0836-4460-8092-6F94CD4C3929}">
      <dsp:nvSpPr>
        <dsp:cNvPr id="0" name=""/>
        <dsp:cNvSpPr/>
      </dsp:nvSpPr>
      <dsp:spPr>
        <a:xfrm>
          <a:off x="3380519" y="1894619"/>
          <a:ext cx="2078161" cy="2078161"/>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S" sz="2600" b="1" kern="1200" dirty="0" smtClean="0">
              <a:effectLst>
                <a:outerShdw blurRad="38100" dist="38100" dir="2700000" algn="tl">
                  <a:srgbClr val="000000">
                    <a:alpha val="43137"/>
                  </a:srgbClr>
                </a:outerShdw>
              </a:effectLst>
            </a:rPr>
            <a:t>HOMBRE</a:t>
          </a:r>
          <a:endParaRPr lang="es-ES" sz="2600" b="1" kern="1200" dirty="0">
            <a:effectLst>
              <a:outerShdw blurRad="38100" dist="38100" dir="2700000" algn="tl">
                <a:srgbClr val="000000">
                  <a:alpha val="43137"/>
                </a:srgbClr>
              </a:outerShdw>
            </a:effectLst>
          </a:endParaRPr>
        </a:p>
      </dsp:txBody>
      <dsp:txXfrm>
        <a:off x="3684859" y="2198959"/>
        <a:ext cx="1469481" cy="1469481"/>
      </dsp:txXfrm>
    </dsp:sp>
    <dsp:sp modelId="{44D71480-A84C-4825-BF51-D88020C27139}">
      <dsp:nvSpPr>
        <dsp:cNvPr id="0" name=""/>
        <dsp:cNvSpPr/>
      </dsp:nvSpPr>
      <dsp:spPr>
        <a:xfrm>
          <a:off x="3692243" y="2710"/>
          <a:ext cx="1454713" cy="1454713"/>
        </a:xfrm>
        <a:prstGeom prst="ellipse">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INDIVIDUO</a:t>
          </a:r>
          <a:endParaRPr lang="es-ES" sz="1500" b="1" kern="1200" dirty="0"/>
        </a:p>
      </dsp:txBody>
      <dsp:txXfrm>
        <a:off x="3905281" y="215748"/>
        <a:ext cx="1028637" cy="1028637"/>
      </dsp:txXfrm>
    </dsp:sp>
    <dsp:sp modelId="{BCC7165B-37EA-4030-BFBF-EAF542365E23}">
      <dsp:nvSpPr>
        <dsp:cNvPr id="0" name=""/>
        <dsp:cNvSpPr/>
      </dsp:nvSpPr>
      <dsp:spPr>
        <a:xfrm>
          <a:off x="5895876" y="2206343"/>
          <a:ext cx="1454713" cy="1454713"/>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SER SOCIAL</a:t>
          </a:r>
          <a:endParaRPr lang="es-ES" sz="1500" b="1" kern="1200" dirty="0"/>
        </a:p>
      </dsp:txBody>
      <dsp:txXfrm>
        <a:off x="6108914" y="2419381"/>
        <a:ext cx="1028637" cy="1028637"/>
      </dsp:txXfrm>
    </dsp:sp>
    <dsp:sp modelId="{41EF3F6F-2C0C-418C-BB1B-653C97C17E8C}">
      <dsp:nvSpPr>
        <dsp:cNvPr id="0" name=""/>
        <dsp:cNvSpPr/>
      </dsp:nvSpPr>
      <dsp:spPr>
        <a:xfrm>
          <a:off x="3692243" y="4409976"/>
          <a:ext cx="1454713" cy="1454713"/>
        </a:xfrm>
        <a:prstGeom prst="ellipse">
          <a:avLst/>
        </a:prstGeom>
        <a:solidFill>
          <a:srgbClr val="008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ESPECIE</a:t>
          </a:r>
          <a:endParaRPr lang="es-ES" sz="1500" b="1" kern="1200" dirty="0"/>
        </a:p>
      </dsp:txBody>
      <dsp:txXfrm>
        <a:off x="3905281" y="4623014"/>
        <a:ext cx="1028637" cy="1028637"/>
      </dsp:txXfrm>
    </dsp:sp>
    <dsp:sp modelId="{36780CBA-04C2-4547-81F2-563132C0E06B}">
      <dsp:nvSpPr>
        <dsp:cNvPr id="0" name=""/>
        <dsp:cNvSpPr/>
      </dsp:nvSpPr>
      <dsp:spPr>
        <a:xfrm>
          <a:off x="1488610" y="2206343"/>
          <a:ext cx="1454713" cy="1454713"/>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CUERPO</a:t>
          </a:r>
          <a:endParaRPr lang="es-ES" sz="1500" b="1" kern="1200" dirty="0"/>
        </a:p>
      </dsp:txBody>
      <dsp:txXfrm>
        <a:off x="1701648" y="2419381"/>
        <a:ext cx="1028637" cy="10286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98DE01D-0DE0-427B-A982-294B0A5AE272}" type="datetimeFigureOut">
              <a:rPr lang="es-ES" smtClean="0"/>
              <a:t>14/06/2019</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3EE5F14-69B1-4D75-94F4-C31516827800}"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98DE01D-0DE0-427B-A982-294B0A5AE27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98DE01D-0DE0-427B-A982-294B0A5AE27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8DE01D-0DE0-427B-A982-294B0A5AE27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98DE01D-0DE0-427B-A982-294B0A5AE27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98DE01D-0DE0-427B-A982-294B0A5AE272}" type="datetimeFigureOut">
              <a:rPr lang="es-ES" smtClean="0"/>
              <a:t>14/06/2019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EE5F14-69B1-4D75-94F4-C31516827800}"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98DE01D-0DE0-427B-A982-294B0A5AE272}" type="datetimeFigureOut">
              <a:rPr lang="es-ES" smtClean="0"/>
              <a:t>14/06/2019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98DE01D-0DE0-427B-A982-294B0A5AE272}" type="datetimeFigureOut">
              <a:rPr lang="es-ES" smtClean="0"/>
              <a:t>14/06/2019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DE01D-0DE0-427B-A982-294B0A5AE272}" type="datetimeFigureOut">
              <a:rPr lang="es-ES" smtClean="0"/>
              <a:t>14/06/2019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98DE01D-0DE0-427B-A982-294B0A5AE272}" type="datetimeFigureOut">
              <a:rPr lang="es-ES" smtClean="0"/>
              <a:t>14/06/2019</a:t>
            </a:fld>
            <a:endParaRPr lang="es-ES"/>
          </a:p>
        </p:txBody>
      </p:sp>
      <p:sp>
        <p:nvSpPr>
          <p:cNvPr id="7" name="Slide Number Placeholder 6"/>
          <p:cNvSpPr>
            <a:spLocks noGrp="1"/>
          </p:cNvSpPr>
          <p:nvPr>
            <p:ph type="sldNum" sz="quarter" idx="12"/>
          </p:nvPr>
        </p:nvSpPr>
        <p:spPr/>
        <p:txBody>
          <a:bodyPr/>
          <a:lstStyle/>
          <a:p>
            <a:fld id="{53EE5F14-69B1-4D75-94F4-C31516827800}"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98DE01D-0DE0-427B-A982-294B0A5AE272}" type="datetimeFigureOut">
              <a:rPr lang="es-ES" smtClean="0"/>
              <a:t>14/06/2019</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53EE5F14-69B1-4D75-94F4-C3151682780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98DE01D-0DE0-427B-A982-294B0A5AE272}" type="datetimeFigureOut">
              <a:rPr lang="es-ES" smtClean="0"/>
              <a:t>14/06/2019</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3EE5F14-69B1-4D75-94F4-C3151682780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6.png"/><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771677" y="1676400"/>
            <a:ext cx="5372323" cy="2425700"/>
          </a:xfrm>
        </p:spPr>
        <p:txBody>
          <a:bodyPr>
            <a:normAutofit fontScale="90000"/>
          </a:bodyPr>
          <a:lstStyle/>
          <a:p>
            <a:pPr algn="ctr" eaLnBrk="1" fontAlgn="auto" hangingPunct="1">
              <a:spcAft>
                <a:spcPts val="0"/>
              </a:spcAft>
              <a:defRPr/>
            </a:pP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sz="3100" b="1" dirty="0" smtClean="0"/>
              <a:t>INSTITUTO ZARAGOZA</a:t>
            </a:r>
            <a:r>
              <a:rPr lang="es-MX" sz="3100" dirty="0" smtClean="0"/>
              <a:t/>
            </a:r>
            <a:br>
              <a:rPr lang="es-MX" sz="3100" dirty="0" smtClean="0"/>
            </a:br>
            <a:r>
              <a:rPr lang="es-MX" sz="2700" dirty="0"/>
              <a:t>c</a:t>
            </a:r>
            <a:r>
              <a:rPr lang="es-MX" sz="2700" dirty="0" smtClean="0"/>
              <a:t>lave 6782 </a:t>
            </a:r>
            <a:r>
              <a:rPr lang="es-MX" dirty="0" smtClean="0"/>
              <a:t/>
            </a:r>
            <a:br>
              <a:rPr lang="es-MX" dirty="0" smtClean="0"/>
            </a:br>
            <a:endParaRPr lang="es-MX" dirty="0">
              <a:solidFill>
                <a:schemeClr val="tx2">
                  <a:satMod val="130000"/>
                </a:schemeClr>
              </a:solidFill>
            </a:endParaRPr>
          </a:p>
        </p:txBody>
      </p:sp>
      <p:sp>
        <p:nvSpPr>
          <p:cNvPr id="5" name="4 Subtítulo"/>
          <p:cNvSpPr>
            <a:spLocks noGrp="1"/>
          </p:cNvSpPr>
          <p:nvPr>
            <p:ph type="subTitle" idx="1"/>
          </p:nvPr>
        </p:nvSpPr>
        <p:spPr>
          <a:xfrm>
            <a:off x="4525488" y="3733800"/>
            <a:ext cx="5212263" cy="2016224"/>
          </a:xfrm>
        </p:spPr>
        <p:txBody>
          <a:bodyPr>
            <a:normAutofit lnSpcReduction="10000"/>
          </a:bodyPr>
          <a:lstStyle/>
          <a:p>
            <a:pPr algn="ctr" eaLnBrk="1" fontAlgn="auto" hangingPunct="1">
              <a:spcAft>
                <a:spcPts val="0"/>
              </a:spcAft>
              <a:buFont typeface="Wingdings 2"/>
              <a:buNone/>
              <a:defRPr/>
            </a:pPr>
            <a:endParaRPr lang="es-MX" dirty="0" smtClean="0"/>
          </a:p>
          <a:p>
            <a:pPr eaLnBrk="1" fontAlgn="auto" hangingPunct="1">
              <a:spcAft>
                <a:spcPts val="0"/>
              </a:spcAft>
              <a:buFont typeface="Wingdings 2"/>
              <a:buNone/>
              <a:defRPr/>
            </a:pPr>
            <a:endParaRPr lang="es-MX" dirty="0" smtClean="0"/>
          </a:p>
          <a:p>
            <a:pPr>
              <a:defRPr/>
            </a:pPr>
            <a:r>
              <a:rPr lang="es-MX" sz="2400" b="1" i="1" dirty="0"/>
              <a:t>EQUIPO No.3 </a:t>
            </a:r>
            <a:endParaRPr lang="es-MX" sz="2400" b="1" i="1" dirty="0" smtClean="0"/>
          </a:p>
          <a:p>
            <a:pPr>
              <a:defRPr/>
            </a:pPr>
            <a:endParaRPr lang="es-MX" dirty="0"/>
          </a:p>
          <a:p>
            <a:pPr>
              <a:defRPr/>
            </a:pPr>
            <a:r>
              <a:rPr lang="es-MX" b="1" i="1" dirty="0" smtClean="0"/>
              <a:t>Dirigido a alumnos de 5to. grado</a:t>
            </a:r>
            <a:r>
              <a:rPr lang="es-MX" i="1" dirty="0"/>
              <a:t/>
            </a:r>
            <a:br>
              <a:rPr lang="es-MX" i="1" dirty="0"/>
            </a:br>
            <a:endParaRPr lang="es-MX" i="1" dirty="0" smtClean="0"/>
          </a:p>
        </p:txBody>
      </p:sp>
      <p:pic>
        <p:nvPicPr>
          <p:cNvPr id="819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89016"/>
            <a:ext cx="1781857" cy="1828800"/>
          </a:xfrm>
          <a:prstGeom prst="rect">
            <a:avLst/>
          </a:prstGeom>
          <a:noFill/>
          <a:ln w="9525">
            <a:noFill/>
            <a:miter lim="800000"/>
            <a:headEnd/>
            <a:tailEnd/>
          </a:ln>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7" y="5562600"/>
            <a:ext cx="4570021" cy="12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501743" y="6498273"/>
            <a:ext cx="609600" cy="369332"/>
          </a:xfrm>
          <a:prstGeom prst="rect">
            <a:avLst/>
          </a:prstGeom>
          <a:noFill/>
        </p:spPr>
        <p:txBody>
          <a:bodyPr wrap="square" rtlCol="0">
            <a:spAutoFit/>
          </a:bodyPr>
          <a:lstStyle/>
          <a:p>
            <a:r>
              <a:rPr lang="es-ES" dirty="0" smtClean="0"/>
              <a:t>1</a:t>
            </a:r>
            <a:endParaRPr lang="es-ES" dirty="0"/>
          </a:p>
        </p:txBody>
      </p:sp>
    </p:spTree>
    <p:extLst>
      <p:ext uri="{BB962C8B-B14F-4D97-AF65-F5344CB8AC3E}">
        <p14:creationId xmlns:p14="http://schemas.microsoft.com/office/powerpoint/2010/main" val="128778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762000"/>
            <a:ext cx="7296150" cy="57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534400" y="6477088"/>
            <a:ext cx="609600" cy="369332"/>
          </a:xfrm>
          <a:prstGeom prst="rect">
            <a:avLst/>
          </a:prstGeom>
          <a:noFill/>
        </p:spPr>
        <p:txBody>
          <a:bodyPr wrap="square" rtlCol="0">
            <a:spAutoFit/>
          </a:bodyPr>
          <a:lstStyle/>
          <a:p>
            <a:r>
              <a:rPr lang="es-ES" dirty="0" smtClean="0"/>
              <a:t>8.2</a:t>
            </a:r>
            <a:endParaRPr lang="es-ES" dirty="0"/>
          </a:p>
        </p:txBody>
      </p:sp>
    </p:spTree>
    <p:extLst>
      <p:ext uri="{BB962C8B-B14F-4D97-AF65-F5344CB8AC3E}">
        <p14:creationId xmlns:p14="http://schemas.microsoft.com/office/powerpoint/2010/main" val="77736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866"/>
          <a:stretch/>
        </p:blipFill>
        <p:spPr bwMode="auto">
          <a:xfrm>
            <a:off x="685799" y="533401"/>
            <a:ext cx="7467601"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542317" y="6488668"/>
            <a:ext cx="609600" cy="369332"/>
          </a:xfrm>
          <a:prstGeom prst="rect">
            <a:avLst/>
          </a:prstGeom>
          <a:noFill/>
        </p:spPr>
        <p:txBody>
          <a:bodyPr wrap="square" rtlCol="0">
            <a:spAutoFit/>
          </a:bodyPr>
          <a:lstStyle/>
          <a:p>
            <a:r>
              <a:rPr lang="es-ES" dirty="0" smtClean="0"/>
              <a:t>8.3</a:t>
            </a:r>
            <a:endParaRPr lang="es-ES" dirty="0"/>
          </a:p>
        </p:txBody>
      </p:sp>
    </p:spTree>
    <p:extLst>
      <p:ext uri="{BB962C8B-B14F-4D97-AF65-F5344CB8AC3E}">
        <p14:creationId xmlns:p14="http://schemas.microsoft.com/office/powerpoint/2010/main" val="217899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8153400" cy="593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534400" y="6498273"/>
            <a:ext cx="609600" cy="369332"/>
          </a:xfrm>
          <a:prstGeom prst="rect">
            <a:avLst/>
          </a:prstGeom>
          <a:noFill/>
        </p:spPr>
        <p:txBody>
          <a:bodyPr wrap="square" rtlCol="0">
            <a:spAutoFit/>
          </a:bodyPr>
          <a:lstStyle/>
          <a:p>
            <a:r>
              <a:rPr lang="es-ES" dirty="0" smtClean="0"/>
              <a:t>8.4</a:t>
            </a:r>
            <a:endParaRPr lang="es-ES" dirty="0"/>
          </a:p>
        </p:txBody>
      </p:sp>
    </p:spTree>
    <p:extLst>
      <p:ext uri="{BB962C8B-B14F-4D97-AF65-F5344CB8AC3E}">
        <p14:creationId xmlns:p14="http://schemas.microsoft.com/office/powerpoint/2010/main" val="37364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1" b="15433"/>
          <a:stretch/>
        </p:blipFill>
        <p:spPr bwMode="auto">
          <a:xfrm>
            <a:off x="553192" y="666750"/>
            <a:ext cx="7905008" cy="594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521535" y="6488668"/>
            <a:ext cx="609600" cy="369332"/>
          </a:xfrm>
          <a:prstGeom prst="rect">
            <a:avLst/>
          </a:prstGeom>
          <a:noFill/>
        </p:spPr>
        <p:txBody>
          <a:bodyPr wrap="square" rtlCol="0">
            <a:spAutoFit/>
          </a:bodyPr>
          <a:lstStyle/>
          <a:p>
            <a:r>
              <a:rPr lang="es-ES" dirty="0" smtClean="0"/>
              <a:t>8.5</a:t>
            </a:r>
            <a:endParaRPr lang="es-ES" dirty="0"/>
          </a:p>
        </p:txBody>
      </p:sp>
    </p:spTree>
    <p:extLst>
      <p:ext uri="{BB962C8B-B14F-4D97-AF65-F5344CB8AC3E}">
        <p14:creationId xmlns:p14="http://schemas.microsoft.com/office/powerpoint/2010/main" val="64733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268"/>
          <a:stretch/>
        </p:blipFill>
        <p:spPr bwMode="auto">
          <a:xfrm>
            <a:off x="609600" y="1219200"/>
            <a:ext cx="8077200" cy="52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534400" y="6486397"/>
            <a:ext cx="609600" cy="369332"/>
          </a:xfrm>
          <a:prstGeom prst="rect">
            <a:avLst/>
          </a:prstGeom>
          <a:noFill/>
        </p:spPr>
        <p:txBody>
          <a:bodyPr wrap="square" rtlCol="0">
            <a:spAutoFit/>
          </a:bodyPr>
          <a:lstStyle/>
          <a:p>
            <a:r>
              <a:rPr lang="es-ES" dirty="0" smtClean="0"/>
              <a:t>8.6</a:t>
            </a:r>
            <a:endParaRPr lang="es-ES" dirty="0"/>
          </a:p>
        </p:txBody>
      </p:sp>
    </p:spTree>
    <p:extLst>
      <p:ext uri="{BB962C8B-B14F-4D97-AF65-F5344CB8AC3E}">
        <p14:creationId xmlns:p14="http://schemas.microsoft.com/office/powerpoint/2010/main" val="350733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43" y="293689"/>
            <a:ext cx="7346757" cy="54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43" y="5562601"/>
            <a:ext cx="7346757" cy="143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534400" y="6474522"/>
            <a:ext cx="609600" cy="369332"/>
          </a:xfrm>
          <a:prstGeom prst="rect">
            <a:avLst/>
          </a:prstGeom>
          <a:noFill/>
        </p:spPr>
        <p:txBody>
          <a:bodyPr wrap="square" rtlCol="0">
            <a:spAutoFit/>
          </a:bodyPr>
          <a:lstStyle/>
          <a:p>
            <a:r>
              <a:rPr lang="es-ES" dirty="0"/>
              <a:t>9</a:t>
            </a:r>
          </a:p>
        </p:txBody>
      </p:sp>
    </p:spTree>
    <p:extLst>
      <p:ext uri="{BB962C8B-B14F-4D97-AF65-F5344CB8AC3E}">
        <p14:creationId xmlns:p14="http://schemas.microsoft.com/office/powerpoint/2010/main" val="294352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85800"/>
            <a:ext cx="7086600" cy="522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694"/>
          <a:stretch/>
        </p:blipFill>
        <p:spPr bwMode="auto">
          <a:xfrm>
            <a:off x="1066800" y="5791200"/>
            <a:ext cx="7086601" cy="70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534400" y="6480751"/>
            <a:ext cx="609600" cy="369332"/>
          </a:xfrm>
          <a:prstGeom prst="rect">
            <a:avLst/>
          </a:prstGeom>
          <a:noFill/>
        </p:spPr>
        <p:txBody>
          <a:bodyPr wrap="square" rtlCol="0">
            <a:spAutoFit/>
          </a:bodyPr>
          <a:lstStyle/>
          <a:p>
            <a:r>
              <a:rPr lang="es-ES" dirty="0" smtClean="0"/>
              <a:t>9.2</a:t>
            </a:r>
            <a:endParaRPr lang="es-ES" dirty="0"/>
          </a:p>
        </p:txBody>
      </p:sp>
    </p:spTree>
    <p:extLst>
      <p:ext uri="{BB962C8B-B14F-4D97-AF65-F5344CB8AC3E}">
        <p14:creationId xmlns:p14="http://schemas.microsoft.com/office/powerpoint/2010/main" val="215225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1"/>
            <a:ext cx="758666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0"/>
            <a:ext cx="76962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534400" y="6486397"/>
            <a:ext cx="609600" cy="369332"/>
          </a:xfrm>
          <a:prstGeom prst="rect">
            <a:avLst/>
          </a:prstGeom>
          <a:noFill/>
        </p:spPr>
        <p:txBody>
          <a:bodyPr wrap="square" rtlCol="0">
            <a:spAutoFit/>
          </a:bodyPr>
          <a:lstStyle/>
          <a:p>
            <a:r>
              <a:rPr lang="es-ES" dirty="0" smtClean="0"/>
              <a:t>9.3</a:t>
            </a:r>
            <a:endParaRPr lang="es-ES" dirty="0"/>
          </a:p>
        </p:txBody>
      </p:sp>
    </p:spTree>
    <p:extLst>
      <p:ext uri="{BB962C8B-B14F-4D97-AF65-F5344CB8AC3E}">
        <p14:creationId xmlns:p14="http://schemas.microsoft.com/office/powerpoint/2010/main" val="254654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85800"/>
            <a:ext cx="7053263" cy="52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7319"/>
          <a:stretch/>
        </p:blipFill>
        <p:spPr bwMode="auto">
          <a:xfrm>
            <a:off x="1143000" y="5890537"/>
            <a:ext cx="7065963" cy="78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8530442" y="6488668"/>
            <a:ext cx="609600" cy="369332"/>
          </a:xfrm>
          <a:prstGeom prst="rect">
            <a:avLst/>
          </a:prstGeom>
          <a:noFill/>
        </p:spPr>
        <p:txBody>
          <a:bodyPr wrap="square" rtlCol="0">
            <a:spAutoFit/>
          </a:bodyPr>
          <a:lstStyle/>
          <a:p>
            <a:r>
              <a:rPr lang="es-ES" dirty="0" smtClean="0"/>
              <a:t>9.4</a:t>
            </a:r>
            <a:endParaRPr lang="es-ES" dirty="0"/>
          </a:p>
        </p:txBody>
      </p:sp>
    </p:spTree>
    <p:extLst>
      <p:ext uri="{BB962C8B-B14F-4D97-AF65-F5344CB8AC3E}">
        <p14:creationId xmlns:p14="http://schemas.microsoft.com/office/powerpoint/2010/main" val="43583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09600"/>
            <a:ext cx="7086600" cy="522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491"/>
          <a:stretch/>
        </p:blipFill>
        <p:spPr bwMode="auto">
          <a:xfrm>
            <a:off x="990600" y="5773741"/>
            <a:ext cx="7086599" cy="69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8501743" y="6469230"/>
            <a:ext cx="609600" cy="369332"/>
          </a:xfrm>
          <a:prstGeom prst="rect">
            <a:avLst/>
          </a:prstGeom>
          <a:noFill/>
        </p:spPr>
        <p:txBody>
          <a:bodyPr wrap="square" rtlCol="0">
            <a:spAutoFit/>
          </a:bodyPr>
          <a:lstStyle/>
          <a:p>
            <a:r>
              <a:rPr lang="es-ES" dirty="0" smtClean="0"/>
              <a:t>9.5</a:t>
            </a:r>
            <a:endParaRPr lang="es-ES" dirty="0"/>
          </a:p>
        </p:txBody>
      </p:sp>
    </p:spTree>
    <p:extLst>
      <p:ext uri="{BB962C8B-B14F-4D97-AF65-F5344CB8AC3E}">
        <p14:creationId xmlns:p14="http://schemas.microsoft.com/office/powerpoint/2010/main" val="112475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648200" y="1371600"/>
            <a:ext cx="3313355" cy="1702160"/>
          </a:xfrm>
        </p:spPr>
        <p:txBody>
          <a:bodyPr/>
          <a:lstStyle/>
          <a:p>
            <a:r>
              <a:rPr lang="es-ES" dirty="0" smtClean="0"/>
              <a:t>Integrantes :</a:t>
            </a:r>
            <a:endParaRPr lang="es-ES" dirty="0"/>
          </a:p>
        </p:txBody>
      </p:sp>
      <p:sp>
        <p:nvSpPr>
          <p:cNvPr id="5" name="4 Subtítulo"/>
          <p:cNvSpPr>
            <a:spLocks noGrp="1"/>
          </p:cNvSpPr>
          <p:nvPr>
            <p:ph type="subTitle" idx="1"/>
          </p:nvPr>
        </p:nvSpPr>
        <p:spPr>
          <a:xfrm>
            <a:off x="4572000" y="3200400"/>
            <a:ext cx="3309803" cy="3200400"/>
          </a:xfrm>
        </p:spPr>
        <p:txBody>
          <a:bodyPr>
            <a:normAutofit fontScale="77500" lnSpcReduction="20000"/>
          </a:bodyPr>
          <a:lstStyle/>
          <a:p>
            <a:pPr lvl="0">
              <a:buClr>
                <a:srgbClr val="94C600"/>
              </a:buClr>
              <a:defRPr/>
            </a:pPr>
            <a:r>
              <a:rPr lang="es-MX" sz="2100" b="1" i="1" dirty="0" smtClean="0"/>
              <a:t>Alma </a:t>
            </a:r>
            <a:r>
              <a:rPr lang="es-MX" sz="2100" b="1" i="1" dirty="0"/>
              <a:t>Rosa Bárcenas </a:t>
            </a:r>
            <a:r>
              <a:rPr lang="es-MX" sz="2100" b="1" i="1" dirty="0" smtClean="0"/>
              <a:t>Díaz </a:t>
            </a:r>
          </a:p>
          <a:p>
            <a:pPr marL="1028700" lvl="1" indent="-571500">
              <a:buClr>
                <a:srgbClr val="94C600"/>
              </a:buClr>
              <a:buFont typeface="Arial" pitchFamily="34" charset="0"/>
              <a:buChar char="•"/>
              <a:defRPr/>
            </a:pPr>
            <a:r>
              <a:rPr lang="es-MX" sz="2100" b="1" i="1" dirty="0" smtClean="0"/>
              <a:t>Historia </a:t>
            </a:r>
            <a:r>
              <a:rPr lang="es-MX" sz="2100" b="1" i="1" dirty="0"/>
              <a:t>de México</a:t>
            </a:r>
            <a:r>
              <a:rPr lang="es-MX" sz="2100" b="1" i="1" dirty="0" smtClean="0"/>
              <a:t>.</a:t>
            </a:r>
          </a:p>
          <a:p>
            <a:pPr marL="1028700" lvl="1" indent="-571500">
              <a:buClr>
                <a:srgbClr val="94C600"/>
              </a:buClr>
              <a:buFont typeface="Arial" pitchFamily="34" charset="0"/>
              <a:buChar char="•"/>
              <a:defRPr/>
            </a:pPr>
            <a:endParaRPr lang="es-MX" sz="2100" b="1" i="1" dirty="0"/>
          </a:p>
          <a:p>
            <a:pPr lvl="0">
              <a:buClr>
                <a:srgbClr val="94C600"/>
              </a:buClr>
              <a:defRPr/>
            </a:pPr>
            <a:r>
              <a:rPr lang="es-MX" sz="2100" b="1" i="1" dirty="0" smtClean="0"/>
              <a:t>Alicia </a:t>
            </a:r>
            <a:r>
              <a:rPr lang="es-MX" sz="2100" b="1" i="1" dirty="0" err="1"/>
              <a:t>Ariadne</a:t>
            </a:r>
            <a:r>
              <a:rPr lang="es-MX" sz="2100" b="1" i="1" dirty="0"/>
              <a:t> Jiménez </a:t>
            </a:r>
            <a:r>
              <a:rPr lang="es-MX" sz="2100" b="1" i="1" dirty="0" err="1" smtClean="0"/>
              <a:t>Amezquita</a:t>
            </a:r>
            <a:endParaRPr lang="es-MX" sz="2100" b="1" i="1" dirty="0" smtClean="0"/>
          </a:p>
          <a:p>
            <a:pPr marL="1028700" lvl="1" indent="-571500">
              <a:buClr>
                <a:srgbClr val="94C600"/>
              </a:buClr>
              <a:buFont typeface="Arial" pitchFamily="34" charset="0"/>
              <a:buChar char="•"/>
              <a:defRPr/>
            </a:pPr>
            <a:r>
              <a:rPr lang="es-MX" sz="2100" b="1" i="1" dirty="0" smtClean="0"/>
              <a:t>- </a:t>
            </a:r>
            <a:r>
              <a:rPr lang="es-MX" sz="2100" b="1" i="1" dirty="0"/>
              <a:t>Lengua Extranjera Inglés V</a:t>
            </a:r>
            <a:r>
              <a:rPr lang="es-MX" sz="2100" b="1" i="1" dirty="0" smtClean="0"/>
              <a:t>.</a:t>
            </a:r>
          </a:p>
          <a:p>
            <a:pPr marL="1028700" lvl="1" indent="-571500">
              <a:buClr>
                <a:srgbClr val="94C600"/>
              </a:buClr>
              <a:buFont typeface="Arial" pitchFamily="34" charset="0"/>
              <a:buChar char="•"/>
              <a:defRPr/>
            </a:pPr>
            <a:endParaRPr lang="es-MX" sz="2100" b="1" i="1" dirty="0"/>
          </a:p>
          <a:p>
            <a:pPr lvl="0">
              <a:buClr>
                <a:srgbClr val="94C600"/>
              </a:buClr>
              <a:defRPr/>
            </a:pPr>
            <a:r>
              <a:rPr lang="es-MX" sz="2100" b="1" i="1" dirty="0" smtClean="0"/>
              <a:t>César </a:t>
            </a:r>
            <a:r>
              <a:rPr lang="es-MX" sz="2100" b="1" i="1" dirty="0"/>
              <a:t>Andrés Santamaría </a:t>
            </a:r>
            <a:r>
              <a:rPr lang="es-MX" sz="2100" b="1" i="1" dirty="0" smtClean="0"/>
              <a:t>Vallejo</a:t>
            </a:r>
          </a:p>
          <a:p>
            <a:pPr marL="1028700" lvl="1" indent="-571500">
              <a:buClr>
                <a:srgbClr val="94C600"/>
              </a:buClr>
              <a:buFont typeface="Arial" pitchFamily="34" charset="0"/>
              <a:buChar char="•"/>
              <a:defRPr/>
            </a:pPr>
            <a:r>
              <a:rPr lang="es-MX" sz="2100" b="1" i="1" dirty="0" smtClean="0"/>
              <a:t>Educación </a:t>
            </a:r>
            <a:r>
              <a:rPr lang="es-MX" sz="2100" b="1" i="1" dirty="0"/>
              <a:t>para la salud.</a:t>
            </a:r>
          </a:p>
          <a:p>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4466112" cy="104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534400" y="6488668"/>
            <a:ext cx="609600" cy="369332"/>
          </a:xfrm>
          <a:prstGeom prst="rect">
            <a:avLst/>
          </a:prstGeom>
          <a:noFill/>
        </p:spPr>
        <p:txBody>
          <a:bodyPr wrap="square" rtlCol="0">
            <a:spAutoFit/>
          </a:bodyPr>
          <a:lstStyle/>
          <a:p>
            <a:r>
              <a:rPr lang="es-ES" dirty="0" smtClean="0"/>
              <a:t>2</a:t>
            </a:r>
            <a:endParaRPr lang="es-ES" dirty="0"/>
          </a:p>
        </p:txBody>
      </p:sp>
    </p:spTree>
    <p:extLst>
      <p:ext uri="{BB962C8B-B14F-4D97-AF65-F5344CB8AC3E}">
        <p14:creationId xmlns:p14="http://schemas.microsoft.com/office/powerpoint/2010/main" val="118566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821377"/>
            <a:ext cx="7205663" cy="529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506691" y="6474522"/>
            <a:ext cx="609600" cy="369332"/>
          </a:xfrm>
          <a:prstGeom prst="rect">
            <a:avLst/>
          </a:prstGeom>
          <a:noFill/>
        </p:spPr>
        <p:txBody>
          <a:bodyPr wrap="square" rtlCol="0">
            <a:spAutoFit/>
          </a:bodyPr>
          <a:lstStyle/>
          <a:p>
            <a:r>
              <a:rPr lang="es-ES" dirty="0" smtClean="0"/>
              <a:t>9.6</a:t>
            </a:r>
            <a:endParaRPr lang="es-ES" dirty="0"/>
          </a:p>
        </p:txBody>
      </p:sp>
    </p:spTree>
    <p:extLst>
      <p:ext uri="{BB962C8B-B14F-4D97-AF65-F5344CB8AC3E}">
        <p14:creationId xmlns:p14="http://schemas.microsoft.com/office/powerpoint/2010/main" val="247375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08216"/>
            <a:ext cx="768514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28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38200"/>
            <a:ext cx="74978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38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1377514"/>
            <a:ext cx="7543801" cy="366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0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762000"/>
            <a:ext cx="7358063" cy="545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91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400"/>
            <a:ext cx="7370763" cy="358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92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38199"/>
            <a:ext cx="7391400" cy="549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528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7024744" cy="1143000"/>
          </a:xfrm>
        </p:spPr>
        <p:txBody>
          <a:bodyPr/>
          <a:lstStyle/>
          <a:p>
            <a:r>
              <a:rPr lang="es-MX" dirty="0" smtClean="0"/>
              <a:t>1 .- Conclusiones Generales</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769607512"/>
              </p:ext>
            </p:extLst>
          </p:nvPr>
        </p:nvGraphicFramePr>
        <p:xfrm>
          <a:off x="609600" y="1371600"/>
          <a:ext cx="7848872" cy="4960096"/>
        </p:xfrm>
        <a:graphic>
          <a:graphicData uri="http://schemas.openxmlformats.org/drawingml/2006/table">
            <a:tbl>
              <a:tblPr/>
              <a:tblGrid>
                <a:gridCol w="1120338"/>
                <a:gridCol w="6728534"/>
              </a:tblGrid>
              <a:tr h="160638">
                <a:tc gridSpan="2">
                  <a:txBody>
                    <a:bodyPr/>
                    <a:lstStyle/>
                    <a:p>
                      <a:pPr marL="0" marR="0" algn="ctr">
                        <a:lnSpc>
                          <a:spcPct val="115000"/>
                        </a:lnSpc>
                        <a:spcBef>
                          <a:spcPts val="0"/>
                        </a:spcBef>
                        <a:spcAft>
                          <a:spcPts val="0"/>
                        </a:spcAft>
                      </a:pPr>
                      <a:r>
                        <a:rPr lang="es-ES" sz="800" b="1" dirty="0">
                          <a:solidFill>
                            <a:srgbClr val="000000"/>
                          </a:solidFill>
                          <a:effectLst/>
                          <a:latin typeface="Century Gothic"/>
                          <a:ea typeface="Century Gothic"/>
                          <a:cs typeface="Century Gothic"/>
                        </a:rPr>
                        <a:t>La Interdisciplinariedad</a:t>
                      </a:r>
                      <a:endParaRPr lang="en-US" sz="800" dirty="0">
                        <a:solidFill>
                          <a:srgbClr val="000000"/>
                        </a:solidFill>
                        <a:effectLst/>
                        <a:latin typeface="Arial"/>
                        <a:ea typeface="Arial"/>
                      </a:endParaRPr>
                    </a:p>
                  </a:txBody>
                  <a:tcPr marL="43072" marR="43072" marT="43072" marB="43072">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n-US"/>
                    </a:p>
                  </a:txBody>
                  <a:tcPr/>
                </a:tc>
              </a:tr>
              <a:tr h="323136">
                <a:tc>
                  <a:txBody>
                    <a:bodyPr/>
                    <a:lstStyle/>
                    <a:p>
                      <a:pPr marL="0" marR="0">
                        <a:lnSpc>
                          <a:spcPct val="115000"/>
                        </a:lnSpc>
                        <a:spcBef>
                          <a:spcPts val="0"/>
                        </a:spcBef>
                        <a:spcAft>
                          <a:spcPts val="0"/>
                        </a:spcAft>
                      </a:pPr>
                      <a:r>
                        <a:rPr lang="es-ES" sz="800" b="1" dirty="0">
                          <a:solidFill>
                            <a:srgbClr val="000000"/>
                          </a:solidFill>
                          <a:effectLst/>
                          <a:latin typeface="Century Gothic"/>
                          <a:ea typeface="Century Gothic"/>
                          <a:cs typeface="Century Gothic"/>
                        </a:rPr>
                        <a:t>1.</a:t>
                      </a:r>
                      <a:r>
                        <a:rPr lang="es-ES" sz="800" dirty="0">
                          <a:solidFill>
                            <a:srgbClr val="000000"/>
                          </a:solidFill>
                          <a:effectLst/>
                          <a:latin typeface="Century Gothic"/>
                          <a:ea typeface="Century Gothic"/>
                          <a:cs typeface="Century Gothic"/>
                        </a:rPr>
                        <a:t> ¿Qué es?</a:t>
                      </a:r>
                      <a:endParaRPr lang="en-US" sz="800" dirty="0">
                        <a:solidFill>
                          <a:srgbClr val="000000"/>
                        </a:solidFill>
                        <a:effectLst/>
                        <a:latin typeface="Arial"/>
                        <a:ea typeface="Arial"/>
                      </a:endParaRPr>
                    </a:p>
                  </a:txBody>
                  <a:tcPr marL="43072" marR="43072" marT="43072" marB="4307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Enfoque que fomenta la interacción de conceptos, métodos y procesos de diferentes ciencia con el fin de crear aprendizajes significativos, inclusive en el campo de la metodología</a:t>
                      </a:r>
                      <a:endParaRPr lang="en-US" sz="800" dirty="0">
                        <a:solidFill>
                          <a:srgbClr val="000000"/>
                        </a:solidFill>
                        <a:effectLst/>
                        <a:latin typeface="Arial"/>
                        <a:ea typeface="Arial"/>
                      </a:endParaRPr>
                    </a:p>
                  </a:txBody>
                  <a:tcPr marL="49532" marR="49532"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411497">
                <a:tc>
                  <a:txBody>
                    <a:bodyPr/>
                    <a:lstStyle/>
                    <a:p>
                      <a:pPr marL="0" marR="0">
                        <a:lnSpc>
                          <a:spcPct val="115000"/>
                        </a:lnSpc>
                        <a:spcBef>
                          <a:spcPts val="0"/>
                        </a:spcBef>
                        <a:spcAft>
                          <a:spcPts val="0"/>
                        </a:spcAft>
                      </a:pPr>
                      <a:r>
                        <a:rPr lang="es-ES" sz="800" b="1">
                          <a:solidFill>
                            <a:srgbClr val="000000"/>
                          </a:solidFill>
                          <a:effectLst/>
                          <a:latin typeface="Century Gothic"/>
                          <a:ea typeface="Century Gothic"/>
                          <a:cs typeface="Century Gothic"/>
                        </a:rPr>
                        <a:t>2.</a:t>
                      </a:r>
                      <a:r>
                        <a:rPr lang="es-ES" sz="800">
                          <a:solidFill>
                            <a:srgbClr val="000000"/>
                          </a:solidFill>
                          <a:effectLst/>
                          <a:latin typeface="Century Gothic"/>
                          <a:ea typeface="Century Gothic"/>
                          <a:cs typeface="Century Gothic"/>
                        </a:rPr>
                        <a:t> ¿Qué</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características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tiene ?</a:t>
                      </a:r>
                      <a:endParaRPr lang="en-US" sz="800">
                        <a:solidFill>
                          <a:srgbClr val="000000"/>
                        </a:solidFill>
                        <a:effectLst/>
                        <a:latin typeface="Arial"/>
                        <a:ea typeface="Arial"/>
                      </a:endParaRPr>
                    </a:p>
                  </a:txBody>
                  <a:tcPr marL="43072" marR="43072" marT="43072" marB="4307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Trabajo en equipo</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Integración de saberes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Creación de nuevos métodos, herramientas e ideas.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Es un metodología integradora y didáctica</a:t>
                      </a:r>
                      <a:endParaRPr lang="en-US" sz="800">
                        <a:solidFill>
                          <a:srgbClr val="000000"/>
                        </a:solidFill>
                        <a:effectLst/>
                        <a:latin typeface="Arial"/>
                        <a:ea typeface="Arial"/>
                      </a:endParaRPr>
                    </a:p>
                  </a:txBody>
                  <a:tcPr marL="49532" marR="49532"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370957">
                <a:tc>
                  <a:txBody>
                    <a:bodyPr/>
                    <a:lstStyle/>
                    <a:p>
                      <a:pPr marL="0" marR="0">
                        <a:lnSpc>
                          <a:spcPct val="115000"/>
                        </a:lnSpc>
                        <a:spcBef>
                          <a:spcPts val="0"/>
                        </a:spcBef>
                        <a:spcAft>
                          <a:spcPts val="0"/>
                        </a:spcAft>
                      </a:pPr>
                      <a:r>
                        <a:rPr lang="es-ES" sz="800" b="1">
                          <a:solidFill>
                            <a:srgbClr val="000000"/>
                          </a:solidFill>
                          <a:effectLst/>
                          <a:latin typeface="Century Gothic"/>
                          <a:ea typeface="Century Gothic"/>
                          <a:cs typeface="Century Gothic"/>
                        </a:rPr>
                        <a:t>3.</a:t>
                      </a:r>
                      <a:r>
                        <a:rPr lang="es-ES" sz="800">
                          <a:solidFill>
                            <a:srgbClr val="000000"/>
                          </a:solidFill>
                          <a:effectLst/>
                          <a:latin typeface="Century Gothic"/>
                          <a:ea typeface="Century Gothic"/>
                          <a:cs typeface="Century Gothic"/>
                        </a:rPr>
                        <a:t> ¿Por qué es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importante en la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educación?</a:t>
                      </a:r>
                      <a:endParaRPr lang="en-US" sz="800">
                        <a:solidFill>
                          <a:srgbClr val="000000"/>
                        </a:solidFill>
                        <a:effectLst/>
                        <a:latin typeface="Arial"/>
                        <a:ea typeface="Arial"/>
                      </a:endParaRPr>
                    </a:p>
                  </a:txBody>
                  <a:tcPr marL="43072" marR="43072" marT="43072" marB="4307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Para optimizar el desarrollo de nuestros alumnos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Abre alternativas de pensamiento</a:t>
                      </a:r>
                      <a:endParaRPr lang="en-US" sz="800">
                        <a:solidFill>
                          <a:srgbClr val="000000"/>
                        </a:solidFill>
                        <a:effectLst/>
                        <a:latin typeface="Arial"/>
                        <a:ea typeface="Arial"/>
                      </a:endParaRPr>
                    </a:p>
                  </a:txBody>
                  <a:tcPr marL="49532" marR="49532"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581229">
                <a:tc>
                  <a:txBody>
                    <a:bodyPr/>
                    <a:lstStyle/>
                    <a:p>
                      <a:pPr marL="0" marR="0">
                        <a:lnSpc>
                          <a:spcPct val="115000"/>
                        </a:lnSpc>
                        <a:spcBef>
                          <a:spcPts val="0"/>
                        </a:spcBef>
                        <a:spcAft>
                          <a:spcPts val="0"/>
                        </a:spcAft>
                      </a:pPr>
                      <a:r>
                        <a:rPr lang="es-ES" sz="800" b="1" dirty="0">
                          <a:solidFill>
                            <a:srgbClr val="000000"/>
                          </a:solidFill>
                          <a:effectLst/>
                          <a:latin typeface="Century Gothic"/>
                          <a:ea typeface="Century Gothic"/>
                          <a:cs typeface="Century Gothic"/>
                        </a:rPr>
                        <a:t>4.</a:t>
                      </a:r>
                      <a:r>
                        <a:rPr lang="es-ES" sz="800" dirty="0">
                          <a:solidFill>
                            <a:srgbClr val="000000"/>
                          </a:solidFill>
                          <a:effectLst/>
                          <a:latin typeface="Century Gothic"/>
                          <a:ea typeface="Century Gothic"/>
                          <a:cs typeface="Century Gothic"/>
                        </a:rPr>
                        <a:t> ¿Cómo motivar </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a los alumnos</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para el trabajo </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interdisciplinario?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a:t>
                      </a:r>
                      <a:endParaRPr lang="en-US" sz="800" dirty="0">
                        <a:solidFill>
                          <a:srgbClr val="000000"/>
                        </a:solidFill>
                        <a:effectLst/>
                        <a:latin typeface="Arial"/>
                        <a:ea typeface="Arial"/>
                      </a:endParaRPr>
                    </a:p>
                  </a:txBody>
                  <a:tcPr marL="43072" marR="43072" marT="43072" marB="4307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Fomentando la identificación de su contexto sociocultural, y, por ende, su problemática.</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Procurando que se sientan productores de su propio aprendizaje; no sólo receptores pasivos.</a:t>
                      </a:r>
                      <a:endParaRPr lang="en-US" sz="800">
                        <a:solidFill>
                          <a:srgbClr val="000000"/>
                        </a:solidFill>
                        <a:effectLst/>
                        <a:latin typeface="Arial"/>
                        <a:ea typeface="Arial"/>
                      </a:endParaRPr>
                    </a:p>
                  </a:txBody>
                  <a:tcPr marL="49532" marR="49532"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001774">
                <a:tc>
                  <a:txBody>
                    <a:bodyPr/>
                    <a:lstStyle/>
                    <a:p>
                      <a:pPr marL="0" marR="0">
                        <a:lnSpc>
                          <a:spcPct val="115000"/>
                        </a:lnSpc>
                        <a:spcBef>
                          <a:spcPts val="0"/>
                        </a:spcBef>
                        <a:spcAft>
                          <a:spcPts val="0"/>
                        </a:spcAft>
                      </a:pPr>
                      <a:r>
                        <a:rPr lang="es-ES" sz="800" b="1">
                          <a:solidFill>
                            <a:srgbClr val="000000"/>
                          </a:solidFill>
                          <a:effectLst/>
                          <a:latin typeface="Century Gothic"/>
                          <a:ea typeface="Century Gothic"/>
                          <a:cs typeface="Century Gothic"/>
                        </a:rPr>
                        <a:t>5.</a:t>
                      </a:r>
                      <a:r>
                        <a:rPr lang="es-ES" sz="800">
                          <a:solidFill>
                            <a:srgbClr val="000000"/>
                          </a:solidFill>
                          <a:effectLst/>
                          <a:latin typeface="Century Gothic"/>
                          <a:ea typeface="Century Gothic"/>
                          <a:cs typeface="Century Gothic"/>
                        </a:rPr>
                        <a:t> ¿Cuáles son los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prerrequisitos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materiales,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organizacionales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y personales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para la</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planeación del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trabajo           interdisciplinario?</a:t>
                      </a:r>
                      <a:endParaRPr lang="en-US" sz="800">
                        <a:solidFill>
                          <a:srgbClr val="000000"/>
                        </a:solidFill>
                        <a:effectLst/>
                        <a:latin typeface="Arial"/>
                        <a:ea typeface="Arial"/>
                      </a:endParaRPr>
                    </a:p>
                  </a:txBody>
                  <a:tcPr marL="43072" marR="43072" marT="43072" marB="4307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Tiempo.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Planeación.</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Disposición por parte de los actores (DGIRE, Institución, profesorado, alumnos y padres de familia).</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Conocimiento de los contenidos del programa de cada asignatura.</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Espacios para el trabajo colaborativo.</a:t>
                      </a:r>
                      <a:endParaRPr lang="en-US" sz="800" dirty="0">
                        <a:solidFill>
                          <a:srgbClr val="000000"/>
                        </a:solidFill>
                        <a:effectLst/>
                        <a:latin typeface="Arial"/>
                        <a:ea typeface="Arial"/>
                      </a:endParaRPr>
                    </a:p>
                  </a:txBody>
                  <a:tcPr marL="49532" marR="49532"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896638">
                <a:tc>
                  <a:txBody>
                    <a:bodyPr/>
                    <a:lstStyle/>
                    <a:p>
                      <a:pPr marL="0" marR="0">
                        <a:lnSpc>
                          <a:spcPct val="115000"/>
                        </a:lnSpc>
                        <a:spcBef>
                          <a:spcPts val="0"/>
                        </a:spcBef>
                        <a:spcAft>
                          <a:spcPts val="0"/>
                        </a:spcAft>
                      </a:pPr>
                      <a:r>
                        <a:rPr lang="es-ES" sz="800" b="1" dirty="0">
                          <a:solidFill>
                            <a:srgbClr val="000000"/>
                          </a:solidFill>
                          <a:effectLst/>
                          <a:latin typeface="Century Gothic"/>
                          <a:ea typeface="Century Gothic"/>
                          <a:cs typeface="Century Gothic"/>
                        </a:rPr>
                        <a:t>6.</a:t>
                      </a:r>
                      <a:r>
                        <a:rPr lang="es-ES" sz="800" dirty="0">
                          <a:solidFill>
                            <a:srgbClr val="000000"/>
                          </a:solidFill>
                          <a:effectLst/>
                          <a:latin typeface="Century Gothic"/>
                          <a:ea typeface="Century Gothic"/>
                          <a:cs typeface="Century Gothic"/>
                        </a:rPr>
                        <a:t> ¿Qué papel </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juega la </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planeación en</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el trabajo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interdisciplinario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y qué </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características</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debe tener? </a:t>
                      </a:r>
                      <a:endParaRPr lang="en-US" sz="800" dirty="0">
                        <a:solidFill>
                          <a:srgbClr val="000000"/>
                        </a:solidFill>
                        <a:effectLst/>
                        <a:latin typeface="Arial"/>
                        <a:ea typeface="Arial"/>
                      </a:endParaRPr>
                    </a:p>
                  </a:txBody>
                  <a:tcPr marL="43072" marR="43072" marT="43072" marB="4307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Dirige y simplifica el camino.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Es evidente, es profesor debe planear una ruta de aprendizaje, siendo flexible para modificarla según las características del grupo.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a:t>
                      </a:r>
                      <a:endParaRPr lang="en-US" sz="800" dirty="0">
                        <a:solidFill>
                          <a:srgbClr val="000000"/>
                        </a:solidFill>
                        <a:effectLst/>
                        <a:latin typeface="Arial"/>
                        <a:ea typeface="Arial"/>
                      </a:endParaRPr>
                    </a:p>
                  </a:txBody>
                  <a:tcPr marL="49532" marR="49532"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608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95048020"/>
              </p:ext>
            </p:extLst>
          </p:nvPr>
        </p:nvGraphicFramePr>
        <p:xfrm>
          <a:off x="395536" y="1752600"/>
          <a:ext cx="8280920" cy="4866592"/>
        </p:xfrm>
        <a:graphic>
          <a:graphicData uri="http://schemas.openxmlformats.org/drawingml/2006/table">
            <a:tbl>
              <a:tblPr/>
              <a:tblGrid>
                <a:gridCol w="1182008"/>
                <a:gridCol w="7098912"/>
              </a:tblGrid>
              <a:tr h="221551">
                <a:tc gridSpan="2">
                  <a:txBody>
                    <a:bodyPr/>
                    <a:lstStyle/>
                    <a:p>
                      <a:pPr marL="0" marR="0" algn="ctr">
                        <a:lnSpc>
                          <a:spcPct val="115000"/>
                        </a:lnSpc>
                        <a:spcBef>
                          <a:spcPts val="0"/>
                        </a:spcBef>
                        <a:spcAft>
                          <a:spcPts val="0"/>
                        </a:spcAft>
                      </a:pPr>
                      <a:r>
                        <a:rPr lang="es-ES" sz="800" b="1" dirty="0">
                          <a:solidFill>
                            <a:srgbClr val="000000"/>
                          </a:solidFill>
                          <a:effectLst/>
                          <a:latin typeface="Century Gothic"/>
                          <a:ea typeface="Century Gothic"/>
                          <a:cs typeface="Century Gothic"/>
                        </a:rPr>
                        <a:t>El Aprendizaje Cooperativo</a:t>
                      </a:r>
                      <a:endParaRPr lang="en-US" sz="800" dirty="0">
                        <a:solidFill>
                          <a:srgbClr val="000000"/>
                        </a:solidFill>
                        <a:effectLst/>
                        <a:latin typeface="Arial"/>
                        <a:ea typeface="Arial"/>
                      </a:endParaRPr>
                    </a:p>
                  </a:txBody>
                  <a:tcPr marL="46544" marR="46544" marT="46544" marB="4654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n-US"/>
                    </a:p>
                  </a:txBody>
                  <a:tcPr/>
                </a:tc>
              </a:tr>
              <a:tr h="521296">
                <a:tc>
                  <a:txBody>
                    <a:bodyPr/>
                    <a:lstStyle/>
                    <a:p>
                      <a:pPr marL="0" marR="0">
                        <a:lnSpc>
                          <a:spcPct val="115000"/>
                        </a:lnSpc>
                        <a:spcBef>
                          <a:spcPts val="0"/>
                        </a:spcBef>
                        <a:spcAft>
                          <a:spcPts val="0"/>
                        </a:spcAft>
                      </a:pPr>
                      <a:r>
                        <a:rPr lang="es-ES" sz="800" b="1" dirty="0">
                          <a:solidFill>
                            <a:srgbClr val="000000"/>
                          </a:solidFill>
                          <a:effectLst/>
                          <a:latin typeface="Century Gothic"/>
                          <a:ea typeface="Century Gothic"/>
                          <a:cs typeface="Century Gothic"/>
                        </a:rPr>
                        <a:t>1.</a:t>
                      </a:r>
                      <a:r>
                        <a:rPr lang="es-ES" sz="800" dirty="0">
                          <a:solidFill>
                            <a:srgbClr val="000000"/>
                          </a:solidFill>
                          <a:effectLst/>
                          <a:latin typeface="Century Gothic"/>
                          <a:ea typeface="Century Gothic"/>
                          <a:cs typeface="Century Gothic"/>
                        </a:rPr>
                        <a:t> ¿Qué es?</a:t>
                      </a:r>
                      <a:endParaRPr lang="en-US" sz="800" dirty="0">
                        <a:solidFill>
                          <a:srgbClr val="000000"/>
                        </a:solidFill>
                        <a:effectLst/>
                        <a:latin typeface="Arial"/>
                        <a:ea typeface="Arial"/>
                      </a:endParaRPr>
                    </a:p>
                  </a:txBody>
                  <a:tcPr marL="46544" marR="46544" marT="46544" marB="4654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El aprendizaje cooperativo se enfoca en grupos pequeños en los que los alumnos trabajan juntos para maximizar sus aprendizajes, se asume que la interacción es la vía idónea para la adquisición de conocimientos.</a:t>
                      </a:r>
                      <a:endParaRPr lang="en-US" sz="800" dirty="0">
                        <a:solidFill>
                          <a:srgbClr val="000000"/>
                        </a:solidFill>
                        <a:effectLst/>
                        <a:latin typeface="Arial"/>
                        <a:ea typeface="Arial"/>
                      </a:endParaRPr>
                    </a:p>
                  </a:txBody>
                  <a:tcPr marL="53526" marR="53526"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770773">
                <a:tc>
                  <a:txBody>
                    <a:bodyPr/>
                    <a:lstStyle/>
                    <a:p>
                      <a:pPr marL="0" marR="0">
                        <a:lnSpc>
                          <a:spcPct val="115000"/>
                        </a:lnSpc>
                        <a:spcBef>
                          <a:spcPts val="0"/>
                        </a:spcBef>
                        <a:spcAft>
                          <a:spcPts val="0"/>
                        </a:spcAft>
                      </a:pPr>
                      <a:r>
                        <a:rPr lang="es-ES" sz="800" b="1">
                          <a:solidFill>
                            <a:srgbClr val="000000"/>
                          </a:solidFill>
                          <a:effectLst/>
                          <a:latin typeface="Century Gothic"/>
                          <a:ea typeface="Century Gothic"/>
                          <a:cs typeface="Century Gothic"/>
                        </a:rPr>
                        <a:t>2.</a:t>
                      </a:r>
                      <a:r>
                        <a:rPr lang="es-ES" sz="800">
                          <a:solidFill>
                            <a:srgbClr val="000000"/>
                          </a:solidFill>
                          <a:effectLst/>
                          <a:latin typeface="Century Gothic"/>
                          <a:ea typeface="Century Gothic"/>
                          <a:cs typeface="Century Gothic"/>
                        </a:rPr>
                        <a:t> ¿Cuáles son</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sus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características?</a:t>
                      </a:r>
                      <a:endParaRPr lang="en-US" sz="800">
                        <a:solidFill>
                          <a:srgbClr val="000000"/>
                        </a:solidFill>
                        <a:effectLst/>
                        <a:latin typeface="Arial"/>
                        <a:ea typeface="Arial"/>
                      </a:endParaRPr>
                    </a:p>
                  </a:txBody>
                  <a:tcPr marL="46544" marR="46544" marT="46544" marB="4654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Las metas son compartidas.</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Maximiza el aprendizaje al poseer constante intercambio de conocimientos.</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Fomenta la ayuda mutua y el diálogo.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Crea empatía.</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Fomenta la tolerancia.</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Capacita en el control de emociones e impulsos.</a:t>
                      </a:r>
                      <a:endParaRPr lang="en-US" sz="800" dirty="0">
                        <a:solidFill>
                          <a:srgbClr val="000000"/>
                        </a:solidFill>
                        <a:effectLst/>
                        <a:latin typeface="Arial"/>
                        <a:ea typeface="Arial"/>
                      </a:endParaRPr>
                    </a:p>
                  </a:txBody>
                  <a:tcPr marL="53526" marR="53526"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770773">
                <a:tc>
                  <a:txBody>
                    <a:bodyPr/>
                    <a:lstStyle/>
                    <a:p>
                      <a:pPr marL="0" marR="0">
                        <a:lnSpc>
                          <a:spcPct val="115000"/>
                        </a:lnSpc>
                        <a:spcBef>
                          <a:spcPts val="0"/>
                        </a:spcBef>
                        <a:spcAft>
                          <a:spcPts val="0"/>
                        </a:spcAft>
                      </a:pPr>
                      <a:r>
                        <a:rPr lang="es-ES" sz="800" b="1">
                          <a:solidFill>
                            <a:srgbClr val="000000"/>
                          </a:solidFill>
                          <a:effectLst/>
                          <a:latin typeface="Century Gothic"/>
                          <a:ea typeface="Century Gothic"/>
                          <a:cs typeface="Century Gothic"/>
                        </a:rPr>
                        <a:t>3.</a:t>
                      </a:r>
                      <a:r>
                        <a:rPr lang="es-ES" sz="800">
                          <a:solidFill>
                            <a:srgbClr val="000000"/>
                          </a:solidFill>
                          <a:effectLst/>
                          <a:latin typeface="Century Gothic"/>
                          <a:ea typeface="Century Gothic"/>
                          <a:cs typeface="Century Gothic"/>
                        </a:rPr>
                        <a:t> ¿ Cuáles son sus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objetivos?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a:t>
                      </a:r>
                      <a:endParaRPr lang="en-US" sz="800">
                        <a:solidFill>
                          <a:srgbClr val="000000"/>
                        </a:solidFill>
                        <a:effectLst/>
                        <a:latin typeface="Arial"/>
                        <a:ea typeface="Arial"/>
                      </a:endParaRPr>
                    </a:p>
                  </a:txBody>
                  <a:tcPr marL="46544" marR="46544" marT="46544" marB="4654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Delimitar 2 tipos de objetivos:</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Académicos: referentes a aprendizajes en referencia al contenido curricular</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Enfocados al desarrollo de habilidades de colaboración</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Empatía</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Tolerancia</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		Control de emociones e impulsos</a:t>
                      </a:r>
                      <a:endParaRPr lang="en-US" sz="800" dirty="0">
                        <a:solidFill>
                          <a:srgbClr val="000000"/>
                        </a:solidFill>
                        <a:effectLst/>
                        <a:latin typeface="Arial"/>
                        <a:ea typeface="Arial"/>
                      </a:endParaRPr>
                    </a:p>
                  </a:txBody>
                  <a:tcPr marL="53526" marR="53526"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49248">
                <a:tc>
                  <a:txBody>
                    <a:bodyPr/>
                    <a:lstStyle/>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4. ¿Cuáles son las</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acciones de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planeación y   acompañamiento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más importantes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del  profesor, en</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éste tipo de</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trabajo?</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a:t>
                      </a:r>
                      <a:endParaRPr lang="en-US" sz="800">
                        <a:solidFill>
                          <a:srgbClr val="000000"/>
                        </a:solidFill>
                        <a:effectLst/>
                        <a:latin typeface="Arial"/>
                        <a:ea typeface="Arial"/>
                      </a:endParaRPr>
                    </a:p>
                  </a:txBody>
                  <a:tcPr marL="46544" marR="46544" marT="46544" marB="4654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Especificar con claridad los propósitos del curso y contenido temático expuesto.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Ser claros en las instrucciones y el objetivo.</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Monitoreo constante.</a:t>
                      </a:r>
                      <a:endParaRPr lang="en-US" sz="800" dirty="0">
                        <a:solidFill>
                          <a:srgbClr val="000000"/>
                        </a:solidFill>
                        <a:effectLst/>
                        <a:latin typeface="Arial"/>
                        <a:ea typeface="Arial"/>
                      </a:endParaRPr>
                    </a:p>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Evaluar en varias etapas.</a:t>
                      </a:r>
                      <a:endParaRPr lang="en-US" sz="800" dirty="0">
                        <a:solidFill>
                          <a:srgbClr val="000000"/>
                        </a:solidFill>
                        <a:effectLst/>
                        <a:latin typeface="Arial"/>
                        <a:ea typeface="Arial"/>
                      </a:endParaRPr>
                    </a:p>
                  </a:txBody>
                  <a:tcPr marL="53526" marR="53526"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992323">
                <a:tc>
                  <a:txBody>
                    <a:bodyPr/>
                    <a:lstStyle/>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5. ¿De qué</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manera</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se  vinculan  el</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trabajo</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interdisciplinario, </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y el aprendizaje</a:t>
                      </a:r>
                      <a:endParaRPr lang="en-US" sz="800">
                        <a:solidFill>
                          <a:srgbClr val="000000"/>
                        </a:solidFill>
                        <a:effectLst/>
                        <a:latin typeface="Arial"/>
                        <a:ea typeface="Arial"/>
                      </a:endParaRPr>
                    </a:p>
                    <a:p>
                      <a:pPr marL="0" marR="0">
                        <a:lnSpc>
                          <a:spcPct val="115000"/>
                        </a:lnSpc>
                        <a:spcBef>
                          <a:spcPts val="0"/>
                        </a:spcBef>
                        <a:spcAft>
                          <a:spcPts val="0"/>
                        </a:spcAft>
                      </a:pPr>
                      <a:r>
                        <a:rPr lang="es-ES" sz="800">
                          <a:solidFill>
                            <a:srgbClr val="000000"/>
                          </a:solidFill>
                          <a:effectLst/>
                          <a:latin typeface="Century Gothic"/>
                          <a:ea typeface="Century Gothic"/>
                          <a:cs typeface="Century Gothic"/>
                        </a:rPr>
                        <a:t>    cooperativo?</a:t>
                      </a:r>
                      <a:endParaRPr lang="en-US" sz="800">
                        <a:solidFill>
                          <a:srgbClr val="000000"/>
                        </a:solidFill>
                        <a:effectLst/>
                        <a:latin typeface="Arial"/>
                        <a:ea typeface="Arial"/>
                      </a:endParaRPr>
                    </a:p>
                  </a:txBody>
                  <a:tcPr marL="46544" marR="46544" marT="46544" marB="4654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800" dirty="0">
                          <a:solidFill>
                            <a:srgbClr val="000000"/>
                          </a:solidFill>
                          <a:effectLst/>
                          <a:latin typeface="Century Gothic"/>
                          <a:ea typeface="Century Gothic"/>
                          <a:cs typeface="Century Gothic"/>
                        </a:rPr>
                        <a:t>Se basa en la interdependencia social , donde la estructura interdisciplinaria cobra relevancia al realizar el trabajo cooperativo tanto en el rendimiento académico como en las relaciones socio- afectivas.</a:t>
                      </a:r>
                      <a:endParaRPr lang="en-US" sz="800" dirty="0">
                        <a:solidFill>
                          <a:srgbClr val="000000"/>
                        </a:solidFill>
                        <a:effectLst/>
                        <a:latin typeface="Arial"/>
                        <a:ea typeface="Arial"/>
                      </a:endParaRPr>
                    </a:p>
                  </a:txBody>
                  <a:tcPr marL="53526" marR="53526" marT="0" marB="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pic>
        <p:nvPicPr>
          <p:cNvPr id="20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26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1.2 .-Fotografías grupo homogéneo</a:t>
            </a:r>
            <a:br>
              <a:rPr lang="es-MX" dirty="0" smtClean="0"/>
            </a:br>
            <a:r>
              <a:rPr lang="es-MX" sz="1000" dirty="0" smtClean="0"/>
              <a:t>1ra </a:t>
            </a:r>
            <a:r>
              <a:rPr lang="es-MX" sz="1000" dirty="0" err="1" smtClean="0"/>
              <a:t>sesion</a:t>
            </a:r>
            <a:r>
              <a:rPr lang="es-MX" sz="1000" dirty="0" smtClean="0"/>
              <a:t>.</a:t>
            </a:r>
            <a:endParaRPr lang="es-MX"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915816" y="4149080"/>
            <a:ext cx="3312368" cy="1863207"/>
          </a:xfrm>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040" y="1987138"/>
            <a:ext cx="3353848" cy="1886540"/>
          </a:xfrm>
          <a:prstGeom prst="rect">
            <a:avLst/>
          </a:prstGeom>
        </p:spPr>
      </p:pic>
      <p:pic>
        <p:nvPicPr>
          <p:cNvPr id="6" name="5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1981200"/>
            <a:ext cx="3353848" cy="1886540"/>
          </a:xfrm>
          <a:prstGeom prst="rect">
            <a:avLst/>
          </a:prstGeom>
        </p:spPr>
      </p:pic>
    </p:spTree>
    <p:extLst>
      <p:ext uri="{BB962C8B-B14F-4D97-AF65-F5344CB8AC3E}">
        <p14:creationId xmlns:p14="http://schemas.microsoft.com/office/powerpoint/2010/main" val="257079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8906" y="2819400"/>
            <a:ext cx="4648200" cy="1371600"/>
          </a:xfrm>
        </p:spPr>
        <p:txBody>
          <a:bodyPr>
            <a:normAutofit/>
          </a:bodyPr>
          <a:lstStyle/>
          <a:p>
            <a:pPr>
              <a:buNone/>
              <a:defRPr/>
            </a:pPr>
            <a:r>
              <a:rPr lang="es-MX" sz="3600" dirty="0" smtClean="0"/>
              <a:t> </a:t>
            </a:r>
            <a:r>
              <a:rPr lang="es-MX" sz="2800" b="1" dirty="0" smtClean="0">
                <a:solidFill>
                  <a:schemeClr val="bg1"/>
                </a:solidFill>
                <a:effectLst>
                  <a:outerShdw blurRad="38100" dist="38100" dir="2700000" algn="tl">
                    <a:srgbClr val="000000">
                      <a:alpha val="43137"/>
                    </a:srgbClr>
                  </a:outerShdw>
                </a:effectLst>
              </a:rPr>
              <a:t>“UNA MIRADA AL MAÍZ “</a:t>
            </a:r>
          </a:p>
          <a:p>
            <a:pPr>
              <a:buNone/>
              <a:defRPr/>
            </a:pPr>
            <a:endParaRPr lang="es-MX" sz="3600" dirty="0" smtClean="0"/>
          </a:p>
          <a:p>
            <a:pPr>
              <a:buNone/>
              <a:defRPr/>
            </a:pPr>
            <a:endParaRPr lang="es-MX" sz="3600" dirty="0" smtClean="0"/>
          </a:p>
          <a:p>
            <a:pPr>
              <a:buNone/>
              <a:defRPr/>
            </a:pPr>
            <a:endParaRPr lang="es-MX" sz="3600" dirty="0" smtClean="0"/>
          </a:p>
          <a:p>
            <a:pPr>
              <a:buNone/>
              <a:defRPr/>
            </a:pPr>
            <a:endParaRPr lang="es-MX" sz="3600" dirty="0" smtClean="0"/>
          </a:p>
          <a:p>
            <a:pPr>
              <a:buNone/>
              <a:defRPr/>
            </a:pPr>
            <a:endParaRPr lang="es-MX" sz="3600" dirty="0"/>
          </a:p>
          <a:p>
            <a:pPr marL="285750" indent="-285750">
              <a:buFont typeface="Arial" pitchFamily="34" charset="0"/>
              <a:buChar char="•"/>
            </a:pPr>
            <a:endParaRPr lang="es-MX" b="1" i="1" dirty="0"/>
          </a:p>
        </p:txBody>
      </p:sp>
      <p:pic>
        <p:nvPicPr>
          <p:cNvPr id="5" name="4 Imagen" descr="Resultado de imagen para imágenes del hombre de maíz"/>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228600"/>
            <a:ext cx="1828800" cy="2033315"/>
          </a:xfrm>
          <a:prstGeom prst="rect">
            <a:avLst/>
          </a:prstGeom>
          <a:noFill/>
          <a:ln w="9525">
            <a:noFill/>
            <a:miter lim="800000"/>
            <a:headEnd/>
            <a:tailEnd/>
          </a:ln>
        </p:spPr>
      </p:pic>
      <p:pic>
        <p:nvPicPr>
          <p:cNvPr id="6" name="5 Imagen" descr="Resultado de imagen para imágenes del hombre de maíz"/>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63434"/>
            <a:ext cx="1676400" cy="1998481"/>
          </a:xfrm>
          <a:prstGeom prst="rect">
            <a:avLst/>
          </a:prstGeom>
          <a:noFill/>
          <a:ln w="9525">
            <a:noFill/>
            <a:miter lim="800000"/>
            <a:headEnd/>
            <a:tailEnd/>
          </a:ln>
        </p:spPr>
      </p:pic>
      <p:sp>
        <p:nvSpPr>
          <p:cNvPr id="4" name="3 Título"/>
          <p:cNvSpPr>
            <a:spLocks noGrp="1"/>
          </p:cNvSpPr>
          <p:nvPr>
            <p:ph type="ctrTitle"/>
          </p:nvPr>
        </p:nvSpPr>
        <p:spPr>
          <a:xfrm>
            <a:off x="4733365" y="2708476"/>
            <a:ext cx="3313355" cy="3844724"/>
          </a:xfrm>
        </p:spPr>
        <p:txBody>
          <a:bodyPr>
            <a:normAutofit fontScale="90000"/>
          </a:bodyPr>
          <a:lstStyle/>
          <a:p>
            <a:r>
              <a:rPr lang="es-ES" dirty="0" smtClean="0"/>
              <a:t>      Proyecto </a:t>
            </a:r>
            <a:br>
              <a:rPr lang="es-ES" dirty="0" smtClean="0"/>
            </a:br>
            <a:r>
              <a:rPr lang="es-ES" dirty="0" smtClean="0"/>
              <a:t>   </a:t>
            </a:r>
            <a:r>
              <a:rPr lang="es-ES" i="1" dirty="0" smtClean="0"/>
              <a:t>Ciclo </a:t>
            </a:r>
            <a:r>
              <a:rPr lang="es-ES" i="1" dirty="0"/>
              <a:t>E</a:t>
            </a:r>
            <a:r>
              <a:rPr lang="es-ES" i="1" dirty="0" smtClean="0"/>
              <a:t>scolar               </a:t>
            </a:r>
            <a:br>
              <a:rPr lang="es-ES" i="1" dirty="0" smtClean="0"/>
            </a:br>
            <a:r>
              <a:rPr lang="es-ES" i="1" dirty="0"/>
              <a:t> </a:t>
            </a:r>
            <a:r>
              <a:rPr lang="es-ES" i="1" dirty="0" smtClean="0"/>
              <a:t>     2019-2020</a:t>
            </a:r>
            <a:r>
              <a:rPr lang="es-ES" dirty="0" smtClean="0"/>
              <a:t/>
            </a:r>
            <a:br>
              <a:rPr lang="es-ES" dirty="0" smtClean="0"/>
            </a:br>
            <a:r>
              <a:rPr lang="es-ES" dirty="0" smtClean="0"/>
              <a:t/>
            </a:r>
            <a:br>
              <a:rPr lang="es-ES" dirty="0" smtClean="0"/>
            </a:br>
            <a:r>
              <a:rPr lang="es-ES" dirty="0" smtClean="0"/>
              <a:t/>
            </a:r>
            <a:br>
              <a:rPr lang="es-ES" dirty="0" smtClean="0"/>
            </a:br>
            <a:r>
              <a:rPr lang="es-MX" sz="1600" dirty="0" smtClean="0">
                <a:solidFill>
                  <a:srgbClr val="94C600"/>
                </a:solidFill>
              </a:rPr>
              <a:t>Fecha </a:t>
            </a:r>
            <a:r>
              <a:rPr lang="es-MX" sz="1600" dirty="0">
                <a:solidFill>
                  <a:srgbClr val="94C600"/>
                </a:solidFill>
              </a:rPr>
              <a:t>de inicio 10-09-19</a:t>
            </a:r>
            <a:br>
              <a:rPr lang="es-MX" sz="1600" dirty="0">
                <a:solidFill>
                  <a:srgbClr val="94C600"/>
                </a:solidFill>
              </a:rPr>
            </a:br>
            <a:r>
              <a:rPr lang="es-MX" sz="1600" dirty="0">
                <a:solidFill>
                  <a:srgbClr val="94C600"/>
                </a:solidFill>
              </a:rPr>
              <a:t>Fecha de termino </a:t>
            </a:r>
            <a:r>
              <a:rPr lang="es-MX" sz="1600" dirty="0" smtClean="0">
                <a:solidFill>
                  <a:srgbClr val="94C600"/>
                </a:solidFill>
              </a:rPr>
              <a:t>09-05-20</a:t>
            </a:r>
            <a:r>
              <a:rPr lang="es-ES" dirty="0" smtClean="0"/>
              <a:t/>
            </a:r>
            <a:br>
              <a:rPr lang="es-ES" dirty="0" smtClean="0"/>
            </a:br>
            <a:r>
              <a:rPr lang="es-ES" dirty="0"/>
              <a:t/>
            </a:r>
            <a:br>
              <a:rPr lang="es-ES" dirty="0"/>
            </a:br>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5" y="5562600"/>
            <a:ext cx="4527550" cy="120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8534400" y="6477536"/>
            <a:ext cx="609600" cy="369332"/>
          </a:xfrm>
          <a:prstGeom prst="rect">
            <a:avLst/>
          </a:prstGeom>
          <a:noFill/>
        </p:spPr>
        <p:txBody>
          <a:bodyPr wrap="square" rtlCol="0">
            <a:spAutoFit/>
          </a:bodyPr>
          <a:lstStyle/>
          <a:p>
            <a:r>
              <a:rPr lang="es-ES" dirty="0"/>
              <a:t>3</a:t>
            </a:r>
          </a:p>
        </p:txBody>
      </p:sp>
    </p:spTree>
    <p:extLst>
      <p:ext uri="{BB962C8B-B14F-4D97-AF65-F5344CB8AC3E}">
        <p14:creationId xmlns:p14="http://schemas.microsoft.com/office/powerpoint/2010/main" val="130267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7620" y="533400"/>
            <a:ext cx="7024744" cy="1143000"/>
          </a:xfrm>
        </p:spPr>
        <p:txBody>
          <a:bodyPr>
            <a:normAutofit/>
          </a:bodyPr>
          <a:lstStyle/>
          <a:p>
            <a:r>
              <a:rPr lang="es-MX" sz="3100" dirty="0" smtClean="0"/>
              <a:t>Fotografías grupo heterogéneo</a:t>
            </a:r>
            <a:r>
              <a:rPr lang="es-MX" dirty="0" smtClean="0"/>
              <a:t/>
            </a:r>
            <a:br>
              <a:rPr lang="es-MX" dirty="0" smtClean="0"/>
            </a:br>
            <a:r>
              <a:rPr lang="es-MX" sz="1000" dirty="0" smtClean="0"/>
              <a:t>1ra. Sesión.</a:t>
            </a:r>
            <a:endParaRPr lang="es-MX" sz="1000"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895278" y="4437112"/>
            <a:ext cx="3209428" cy="1805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772816"/>
            <a:ext cx="3929912" cy="2210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1772816"/>
            <a:ext cx="3929912" cy="2210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664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3 Imagen" descr="IMG-20171020-WA001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72100" y="3767361"/>
            <a:ext cx="3210694" cy="1805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1" name="7 Imagen" descr="IMG-20171020-WA00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3767361"/>
            <a:ext cx="3210694" cy="1805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2" name="8 Imagen" descr="IMG-20171020-WA004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2100" y="1052736"/>
            <a:ext cx="3210694" cy="1805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3" name="9 Imagen" descr="IMG-20171020-WA004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052736"/>
            <a:ext cx="3210694" cy="1805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Título"/>
          <p:cNvSpPr>
            <a:spLocks noGrp="1"/>
          </p:cNvSpPr>
          <p:nvPr>
            <p:ph type="title"/>
          </p:nvPr>
        </p:nvSpPr>
        <p:spPr>
          <a:xfrm>
            <a:off x="448494" y="533400"/>
            <a:ext cx="7467600" cy="638944"/>
          </a:xfrm>
        </p:spPr>
        <p:txBody>
          <a:bodyPr>
            <a:normAutofit fontScale="90000"/>
          </a:bodyPr>
          <a:lstStyle/>
          <a:p>
            <a:pPr eaLnBrk="1" hangingPunct="1">
              <a:defRPr/>
            </a:pPr>
            <a:r>
              <a:rPr lang="es-ES" dirty="0" smtClean="0"/>
              <a:t>- </a:t>
            </a:r>
            <a:r>
              <a:rPr lang="es-ES" sz="2200" dirty="0" smtClean="0"/>
              <a:t>EVIDENCIAS</a:t>
            </a:r>
            <a:r>
              <a:rPr lang="es-ES" dirty="0" smtClean="0"/>
              <a:t> </a:t>
            </a:r>
            <a:r>
              <a:rPr lang="es-ES" sz="1100" dirty="0" smtClean="0"/>
              <a:t>1ra sesión</a:t>
            </a:r>
            <a:r>
              <a:rPr lang="es-ES" dirty="0" smtClean="0"/>
              <a:t>.</a:t>
            </a:r>
            <a:endParaRPr lang="es-ES" dirty="0"/>
          </a:p>
        </p:txBody>
      </p:sp>
    </p:spTree>
    <p:extLst>
      <p:ext uri="{BB962C8B-B14F-4D97-AF65-F5344CB8AC3E}">
        <p14:creationId xmlns:p14="http://schemas.microsoft.com/office/powerpoint/2010/main" val="138376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descr="IMG-20171020-WA001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5826" y="4357688"/>
            <a:ext cx="3714750" cy="208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5" name="4 Imagen" descr="IMG-20171020-WA00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643063"/>
            <a:ext cx="3714750" cy="208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6" name="5 Imagen" descr="IMG-20171020-WA001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3201" y="1643063"/>
            <a:ext cx="3714750" cy="208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Título"/>
          <p:cNvSpPr>
            <a:spLocks noGrp="1"/>
          </p:cNvSpPr>
          <p:nvPr>
            <p:ph type="title"/>
          </p:nvPr>
        </p:nvSpPr>
        <p:spPr/>
        <p:txBody>
          <a:bodyPr>
            <a:normAutofit/>
          </a:bodyPr>
          <a:lstStyle/>
          <a:p>
            <a:r>
              <a:rPr lang="es-ES" sz="1000" dirty="0" smtClean="0"/>
              <a:t>1ra sesión</a:t>
            </a:r>
            <a:endParaRPr lang="es-ES" sz="1000" dirty="0"/>
          </a:p>
        </p:txBody>
      </p:sp>
    </p:spTree>
    <p:extLst>
      <p:ext uri="{BB962C8B-B14F-4D97-AF65-F5344CB8AC3E}">
        <p14:creationId xmlns:p14="http://schemas.microsoft.com/office/powerpoint/2010/main" val="418213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1.1 .-Fotografías del trabajo general</a:t>
            </a:r>
            <a:br>
              <a:rPr lang="es-MX" dirty="0" smtClean="0"/>
            </a:br>
            <a:r>
              <a:rPr lang="es-MX" sz="1000" dirty="0" smtClean="0"/>
              <a:t>1ra. Sesión .</a:t>
            </a:r>
            <a:endParaRPr lang="es-MX" sz="1000"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718152" y="2142059"/>
            <a:ext cx="2845736" cy="1684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4313901"/>
            <a:ext cx="2918352" cy="1646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2142059"/>
            <a:ext cx="2993808" cy="1684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4313901"/>
            <a:ext cx="2993808" cy="1611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7561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PREGUNTAS GENERADORAS </a:t>
            </a:r>
            <a:endParaRPr lang="es-ES"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527" b="52634"/>
          <a:stretch/>
        </p:blipFill>
        <p:spPr bwMode="auto">
          <a:xfrm>
            <a:off x="1219200" y="2573382"/>
            <a:ext cx="6781801" cy="347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21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TEMAS </a:t>
            </a:r>
            <a:endParaRPr lang="es-ES" dirty="0"/>
          </a:p>
        </p:txBody>
      </p:sp>
      <p:pic>
        <p:nvPicPr>
          <p:cNvPr id="5" name="Picture 2"/>
          <p:cNvPicPr>
            <a:picLocks noGrp="1" noChangeAspect="1" noChangeArrowheads="1"/>
          </p:cNvPicPr>
          <p:nvPr>
            <p:ph sz="quarter" idx="4294967295"/>
          </p:nvPr>
        </p:nvPicPr>
        <p:blipFill rotWithShape="1">
          <a:blip r:embed="rId2" cstate="email">
            <a:extLst>
              <a:ext uri="{28A0092B-C50C-407E-A947-70E740481C1C}">
                <a14:useLocalDpi xmlns:a14="http://schemas.microsoft.com/office/drawing/2010/main"/>
              </a:ext>
            </a:extLst>
          </a:blip>
          <a:srcRect t="8979" b="31250"/>
          <a:stretch/>
        </p:blipFill>
        <p:spPr bwMode="auto">
          <a:xfrm>
            <a:off x="685800" y="2209800"/>
            <a:ext cx="791936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15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
          </p:nvPr>
        </p:nvSpPr>
        <p:spPr>
          <a:xfrm>
            <a:off x="457199" y="1676400"/>
            <a:ext cx="7467600" cy="4585800"/>
          </a:xfrm>
        </p:spPr>
        <p:txBody>
          <a:bodyPr>
            <a:normAutofit/>
          </a:bodyPr>
          <a:lstStyle/>
          <a:p>
            <a:r>
              <a:rPr lang="en-US" sz="2000" dirty="0" smtClean="0"/>
              <a:t>FORMATO </a:t>
            </a:r>
            <a:r>
              <a:rPr lang="en-US" sz="2000" dirty="0"/>
              <a:t>EN </a:t>
            </a:r>
            <a:r>
              <a:rPr lang="en-US" sz="2000" dirty="0" smtClean="0"/>
              <a:t>WORD PLANEACIÓN </a:t>
            </a:r>
            <a:r>
              <a:rPr lang="en-US" sz="2000" dirty="0"/>
              <a:t>SESIÓN POR SESIÓN</a:t>
            </a:r>
          </a:p>
        </p:txBody>
      </p:sp>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297461"/>
            <a:ext cx="6248399" cy="433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37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
          </p:nvPr>
        </p:nvSpPr>
        <p:spPr>
          <a:xfrm>
            <a:off x="1016854" y="1471464"/>
            <a:ext cx="6777317" cy="3508977"/>
          </a:xfrm>
        </p:spPr>
        <p:txBody>
          <a:bodyPr>
            <a:normAutofit/>
          </a:bodyPr>
          <a:lstStyle/>
          <a:p>
            <a:r>
              <a:rPr lang="en-US" sz="2000" dirty="0" smtClean="0"/>
              <a:t>FORMATO DE WORD PLANEACION GENERAL</a:t>
            </a:r>
            <a:endParaRPr lang="en-US" sz="20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71" y="2057400"/>
            <a:ext cx="7010400" cy="437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178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42636"/>
            <a:ext cx="6400800" cy="392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015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
          </p:nvPr>
        </p:nvSpPr>
        <p:spPr>
          <a:xfrm>
            <a:off x="943711" y="1471464"/>
            <a:ext cx="6777317" cy="3508977"/>
          </a:xfrm>
        </p:spPr>
        <p:txBody>
          <a:bodyPr/>
          <a:lstStyle/>
          <a:p>
            <a:r>
              <a:rPr lang="en-US" sz="2000" dirty="0"/>
              <a:t>FORMATO DE WORD PLANEACION GENERAL</a:t>
            </a:r>
          </a:p>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496" y="2057400"/>
            <a:ext cx="6477000" cy="42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72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3280" y="1676400"/>
            <a:ext cx="7024744" cy="1143000"/>
          </a:xfrm>
        </p:spPr>
        <p:txBody>
          <a:bodyPr>
            <a:normAutofit fontScale="90000"/>
          </a:bodyPr>
          <a:lstStyle/>
          <a:p>
            <a:r>
              <a:rPr lang="es-ES" dirty="0" smtClean="0"/>
              <a:t>UNA MIRA AL MAIZ </a:t>
            </a:r>
            <a:br>
              <a:rPr lang="es-ES" dirty="0" smtClean="0"/>
            </a:br>
            <a:r>
              <a:rPr lang="es-ES" dirty="0" smtClean="0"/>
              <a:t>               JUSTIFICACIÓN.</a:t>
            </a:r>
            <a:endParaRPr lang="es-ES" dirty="0"/>
          </a:p>
        </p:txBody>
      </p:sp>
      <p:sp>
        <p:nvSpPr>
          <p:cNvPr id="3" name="2 Marcador de contenido"/>
          <p:cNvSpPr>
            <a:spLocks noGrp="1"/>
          </p:cNvSpPr>
          <p:nvPr>
            <p:ph sz="quarter" idx="13"/>
          </p:nvPr>
        </p:nvSpPr>
        <p:spPr>
          <a:xfrm>
            <a:off x="1066800" y="2590800"/>
            <a:ext cx="6501384" cy="3493008"/>
          </a:xfrm>
        </p:spPr>
        <p:txBody>
          <a:bodyPr>
            <a:normAutofit/>
          </a:bodyPr>
          <a:lstStyle/>
          <a:p>
            <a:pPr algn="just"/>
            <a:endParaRPr lang="es-ES" dirty="0" smtClean="0"/>
          </a:p>
          <a:p>
            <a:pPr algn="just"/>
            <a:r>
              <a:rPr lang="es-ES" dirty="0" smtClean="0"/>
              <a:t>Comprender el proceso histórico social y económico del maíz , </a:t>
            </a:r>
            <a:r>
              <a:rPr lang="es-MX" dirty="0" smtClean="0"/>
              <a:t>Identificar </a:t>
            </a:r>
            <a:r>
              <a:rPr lang="es-MX" dirty="0"/>
              <a:t>y aportar elementos que permitan ampliar el conocimiento </a:t>
            </a:r>
            <a:r>
              <a:rPr lang="es-MX" dirty="0" smtClean="0"/>
              <a:t>de los problemas de salud que presenta México, basándonos en una dieta con productos hechos a base maíz </a:t>
            </a:r>
            <a:r>
              <a:rPr lang="es-ES" dirty="0" smtClean="0"/>
              <a:t>.</a:t>
            </a:r>
            <a:endParaRPr lang="es-E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909" y="380997"/>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534400" y="6504334"/>
            <a:ext cx="609600" cy="369332"/>
          </a:xfrm>
          <a:prstGeom prst="rect">
            <a:avLst/>
          </a:prstGeom>
          <a:noFill/>
        </p:spPr>
        <p:txBody>
          <a:bodyPr wrap="square" rtlCol="0">
            <a:spAutoFit/>
          </a:bodyPr>
          <a:lstStyle/>
          <a:p>
            <a:r>
              <a:rPr lang="es-ES" dirty="0"/>
              <a:t>5</a:t>
            </a:r>
          </a:p>
        </p:txBody>
      </p:sp>
    </p:spTree>
    <p:extLst>
      <p:ext uri="{BB962C8B-B14F-4D97-AF65-F5344CB8AC3E}">
        <p14:creationId xmlns:p14="http://schemas.microsoft.com/office/powerpoint/2010/main" val="2727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
          </p:nvPr>
        </p:nvSpPr>
        <p:spPr>
          <a:xfrm>
            <a:off x="609600" y="1676400"/>
            <a:ext cx="6777317" cy="3508977"/>
          </a:xfrm>
        </p:spPr>
        <p:txBody>
          <a:bodyPr/>
          <a:lstStyle/>
          <a:p>
            <a:r>
              <a:rPr lang="en-US" sz="2000" dirty="0"/>
              <a:t>FORMATO DE WORD PLANEACION GENERAL</a:t>
            </a:r>
          </a:p>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96" y="2438400"/>
            <a:ext cx="6858000" cy="395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08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3"/>
          <p:cNvGraphicFramePr>
            <a:graphicFrameLocks noGrp="1"/>
          </p:cNvGraphicFramePr>
          <p:nvPr>
            <p:extLst>
              <p:ext uri="{D42A27DB-BD31-4B8C-83A1-F6EECF244321}">
                <p14:modId xmlns:p14="http://schemas.microsoft.com/office/powerpoint/2010/main" val="4074617419"/>
              </p:ext>
            </p:extLst>
          </p:nvPr>
        </p:nvGraphicFramePr>
        <p:xfrm>
          <a:off x="685800" y="1905000"/>
          <a:ext cx="7765472" cy="4202665"/>
        </p:xfrm>
        <a:graphic>
          <a:graphicData uri="http://schemas.openxmlformats.org/drawingml/2006/table">
            <a:tbl>
              <a:tblPr firstRow="1" bandRow="1">
                <a:tableStyleId>{5C22544A-7EE6-4342-B048-85BDC9FD1C3A}</a:tableStyleId>
              </a:tblPr>
              <a:tblGrid>
                <a:gridCol w="3882736"/>
                <a:gridCol w="3882736"/>
              </a:tblGrid>
              <a:tr h="301668">
                <a:tc>
                  <a:txBody>
                    <a:bodyPr/>
                    <a:lstStyle/>
                    <a:p>
                      <a:pPr marL="285750" indent="-285750" algn="ctr">
                        <a:buFont typeface="Wingdings" panose="05000000000000000000" pitchFamily="2" charset="2"/>
                        <a:buChar char="ü"/>
                      </a:pPr>
                      <a:r>
                        <a:rPr lang="es-MX" sz="1200" b="1" dirty="0" smtClean="0">
                          <a:solidFill>
                            <a:schemeClr val="tx1"/>
                          </a:solidFill>
                        </a:rPr>
                        <a:t>AVANCES</a:t>
                      </a:r>
                      <a:endParaRPr lang="es-MX" sz="1200" b="1" dirty="0">
                        <a:solidFill>
                          <a:schemeClr val="tx1"/>
                        </a:solidFill>
                      </a:endParaRPr>
                    </a:p>
                  </a:txBody>
                  <a:tcPr/>
                </a:tc>
                <a:tc>
                  <a:txBody>
                    <a:bodyPr/>
                    <a:lstStyle/>
                    <a:p>
                      <a:pPr marL="285750" indent="-285750" algn="ctr">
                        <a:buFont typeface="Wingdings" panose="05000000000000000000" pitchFamily="2" charset="2"/>
                        <a:buChar char="v"/>
                      </a:pPr>
                      <a:r>
                        <a:rPr lang="es-MX" sz="1200" dirty="0" smtClean="0">
                          <a:solidFill>
                            <a:schemeClr val="tx1"/>
                          </a:solidFill>
                        </a:rPr>
                        <a:t>TROPIEZOS</a:t>
                      </a:r>
                      <a:endParaRPr lang="es-MX" sz="1200" dirty="0">
                        <a:solidFill>
                          <a:schemeClr val="tx1"/>
                        </a:solidFill>
                      </a:endParaRPr>
                    </a:p>
                  </a:txBody>
                  <a:tcPr/>
                </a:tc>
              </a:tr>
              <a:tr h="3900997">
                <a:tc>
                  <a:txBody>
                    <a:bodyPr/>
                    <a:lstStyle/>
                    <a:p>
                      <a:pPr marL="742950" lvl="1" indent="-285750">
                        <a:buFont typeface="Wingdings" panose="05000000000000000000" pitchFamily="2" charset="2"/>
                        <a:buChar char="ü"/>
                      </a:pPr>
                      <a:r>
                        <a:rPr lang="es-MX" sz="1200" dirty="0" smtClean="0"/>
                        <a:t>Se da un acercamiento</a:t>
                      </a:r>
                      <a:r>
                        <a:rPr lang="es-MX" sz="1200" baseline="0" dirty="0" smtClean="0"/>
                        <a:t> entre profesores de distintas áreas.</a:t>
                      </a:r>
                    </a:p>
                    <a:p>
                      <a:pPr marL="742950" lvl="1" indent="-285750">
                        <a:buFont typeface="Wingdings" panose="05000000000000000000" pitchFamily="2" charset="2"/>
                        <a:buChar char="ü"/>
                      </a:pPr>
                      <a:r>
                        <a:rPr lang="es-MX" sz="1200" baseline="0" dirty="0" smtClean="0"/>
                        <a:t>Se conoce el trabajo que realizan en otras materias.</a:t>
                      </a:r>
                    </a:p>
                    <a:p>
                      <a:pPr marL="742950" lvl="1" indent="-285750">
                        <a:buFont typeface="Wingdings" panose="05000000000000000000" pitchFamily="2" charset="2"/>
                        <a:buChar char="ü"/>
                      </a:pPr>
                      <a:r>
                        <a:rPr lang="es-MX" sz="1200" baseline="0" dirty="0" smtClean="0"/>
                        <a:t>Se fomenta la interdisciplinariedad.</a:t>
                      </a:r>
                    </a:p>
                    <a:p>
                      <a:pPr marL="742950" lvl="1" indent="-285750">
                        <a:buFont typeface="Wingdings" panose="05000000000000000000" pitchFamily="2" charset="2"/>
                        <a:buChar char="ü"/>
                      </a:pPr>
                      <a:r>
                        <a:rPr lang="es-MX" sz="1200" baseline="0" dirty="0" smtClean="0"/>
                        <a:t> Se propicia el trabajo cooperativo .</a:t>
                      </a:r>
                    </a:p>
                    <a:p>
                      <a:pPr marL="742950" lvl="1" indent="-285750">
                        <a:buFont typeface="Wingdings" panose="05000000000000000000" pitchFamily="2" charset="2"/>
                        <a:buChar char="ü"/>
                      </a:pPr>
                      <a:r>
                        <a:rPr lang="es-MX" sz="1200" baseline="0" dirty="0" smtClean="0"/>
                        <a:t>Se dan a conocer los métodos de las diferentes disciplinas.</a:t>
                      </a:r>
                    </a:p>
                    <a:p>
                      <a:pPr marL="742950" lvl="1" indent="-285750">
                        <a:buFont typeface="Wingdings" panose="05000000000000000000" pitchFamily="2" charset="2"/>
                        <a:buChar char="ü"/>
                      </a:pPr>
                      <a:r>
                        <a:rPr lang="es-MX" sz="1200" baseline="0" dirty="0" smtClean="0"/>
                        <a:t>Se ponen en práctica valores como la tolerancia entre docentes.</a:t>
                      </a:r>
                    </a:p>
                    <a:p>
                      <a:pPr marL="742950" lvl="1" indent="-285750">
                        <a:buFont typeface="Wingdings" panose="05000000000000000000" pitchFamily="2" charset="2"/>
                        <a:buChar char="ü"/>
                      </a:pPr>
                      <a:r>
                        <a:rPr lang="es-MX" sz="1200" baseline="0" dirty="0" smtClean="0"/>
                        <a:t>Se ponen en práctica habilidades diferentes en cada participante del proyecto.</a:t>
                      </a:r>
                    </a:p>
                    <a:p>
                      <a:pPr marL="742950" lvl="1" indent="-285750">
                        <a:buFont typeface="Wingdings" panose="05000000000000000000" pitchFamily="2" charset="2"/>
                        <a:buChar char="ü"/>
                      </a:pPr>
                      <a:r>
                        <a:rPr lang="es-MX" sz="1200" baseline="0" dirty="0" smtClean="0"/>
                        <a:t>Se refuerzan conocimientos en los alumnos y profesores.</a:t>
                      </a:r>
                    </a:p>
                    <a:p>
                      <a:pPr marL="742950" lvl="1" indent="-285750">
                        <a:buFont typeface="Wingdings" panose="05000000000000000000" pitchFamily="2" charset="2"/>
                        <a:buChar char="ü"/>
                      </a:pPr>
                      <a:r>
                        <a:rPr lang="es-MX" sz="1200" baseline="0" dirty="0" smtClean="0"/>
                        <a:t>Se plasma en actividades concretas.</a:t>
                      </a:r>
                    </a:p>
                    <a:p>
                      <a:pPr marL="742950" lvl="1" indent="-285750">
                        <a:buFont typeface="Wingdings" panose="05000000000000000000" pitchFamily="2" charset="2"/>
                        <a:buChar char="ü"/>
                      </a:pPr>
                      <a:endParaRPr lang="es-MX" sz="1200" baseline="0" dirty="0" smtClean="0"/>
                    </a:p>
                    <a:p>
                      <a:pPr marL="457200" lvl="1" indent="0">
                        <a:buFont typeface="Wingdings" panose="05000000000000000000" pitchFamily="2" charset="2"/>
                        <a:buNone/>
                      </a:pPr>
                      <a:endParaRPr lang="es-MX" sz="1200" dirty="0"/>
                    </a:p>
                  </a:txBody>
                  <a:tcPr/>
                </a:tc>
                <a:tc>
                  <a:txBody>
                    <a:bodyPr/>
                    <a:lstStyle/>
                    <a:p>
                      <a:pPr marL="285750" indent="-285750">
                        <a:buFont typeface="Wingdings" panose="05000000000000000000" pitchFamily="2" charset="2"/>
                        <a:buChar char="v"/>
                      </a:pPr>
                      <a:r>
                        <a:rPr lang="es-MX" sz="1200" dirty="0" smtClean="0"/>
                        <a:t>Al inicio se dio una resistencia a estas actividades.</a:t>
                      </a:r>
                    </a:p>
                    <a:p>
                      <a:pPr marL="285750" indent="-285750">
                        <a:buFont typeface="Wingdings" panose="05000000000000000000" pitchFamily="2" charset="2"/>
                        <a:buChar char="v"/>
                      </a:pPr>
                      <a:r>
                        <a:rPr lang="es-MX" sz="1200" dirty="0" smtClean="0"/>
                        <a:t>Dificultad para salir de la zona de confort.</a:t>
                      </a:r>
                    </a:p>
                    <a:p>
                      <a:pPr marL="285750" indent="-285750">
                        <a:buFont typeface="Wingdings" panose="05000000000000000000" pitchFamily="2" charset="2"/>
                        <a:buChar char="v"/>
                      </a:pPr>
                      <a:r>
                        <a:rPr lang="es-MX" sz="1200" dirty="0" smtClean="0"/>
                        <a:t>Falta</a:t>
                      </a:r>
                      <a:r>
                        <a:rPr lang="es-MX" sz="1200" baseline="0" dirty="0" smtClean="0"/>
                        <a:t> de tiempo para las reuniones entre equipos heterogéneos.</a:t>
                      </a:r>
                    </a:p>
                    <a:p>
                      <a:pPr marL="285750" indent="-285750">
                        <a:buFont typeface="Wingdings" panose="05000000000000000000" pitchFamily="2" charset="2"/>
                        <a:buChar char="v"/>
                      </a:pPr>
                      <a:r>
                        <a:rPr lang="es-MX" sz="1200" baseline="0" dirty="0" smtClean="0"/>
                        <a:t>El poco o nulo manejo de las TIC por parte de algunos integrantes.</a:t>
                      </a:r>
                    </a:p>
                    <a:p>
                      <a:pPr marL="285750" indent="-285750">
                        <a:buFont typeface="Wingdings" panose="05000000000000000000" pitchFamily="2" charset="2"/>
                        <a:buChar char="v"/>
                      </a:pPr>
                      <a:r>
                        <a:rPr lang="es-MX" sz="1200" baseline="0" dirty="0" smtClean="0"/>
                        <a:t>El discurso argumentativo es diferente en cada área y en ocasiones dificulta la comprensión entre docentes.</a:t>
                      </a:r>
                    </a:p>
                    <a:p>
                      <a:pPr marL="285750" indent="-285750">
                        <a:buFont typeface="Wingdings" panose="05000000000000000000" pitchFamily="2" charset="2"/>
                        <a:buChar char="v"/>
                      </a:pPr>
                      <a:r>
                        <a:rPr lang="es-MX" sz="1200" baseline="0" dirty="0" smtClean="0"/>
                        <a:t>La manera de abordar proyectos en las diferentes disciplinas, es diferente.</a:t>
                      </a:r>
                    </a:p>
                    <a:p>
                      <a:pPr marL="285750" indent="-285750">
                        <a:buFont typeface="Wingdings" panose="05000000000000000000" pitchFamily="2" charset="2"/>
                        <a:buChar char="v"/>
                      </a:pPr>
                      <a:r>
                        <a:rPr lang="es-MX" sz="1200" baseline="0" dirty="0" smtClean="0"/>
                        <a:t>Resistencia a cambiar métodos pertenecientes a la escuela tradicional.</a:t>
                      </a:r>
                    </a:p>
                    <a:p>
                      <a:pPr marL="285750" indent="-285750">
                        <a:buFont typeface="Wingdings" panose="05000000000000000000" pitchFamily="2" charset="2"/>
                        <a:buChar char="v"/>
                      </a:pPr>
                      <a:r>
                        <a:rPr lang="es-MX" sz="1200" baseline="0" dirty="0" smtClean="0"/>
                        <a:t>Instrucciones poco claras en la plataforma de conexiones, lo cual provocó confusión al momento de subir las evidencias.</a:t>
                      </a:r>
                      <a:endParaRPr lang="es-MX" sz="1200" dirty="0"/>
                    </a:p>
                  </a:txBody>
                  <a:tcPr/>
                </a:tc>
              </a:tr>
            </a:tbl>
          </a:graphicData>
        </a:graphic>
      </p:graphicFrame>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70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2857500" y="383177"/>
            <a:ext cx="2362200" cy="6096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FFFFFF"/>
                </a:solidFill>
              </a:rPr>
              <a:t>El </a:t>
            </a:r>
            <a:r>
              <a:rPr lang="en-US" sz="1400" dirty="0" err="1">
                <a:solidFill>
                  <a:srgbClr val="FFFFFF"/>
                </a:solidFill>
              </a:rPr>
              <a:t>Poder</a:t>
            </a:r>
            <a:r>
              <a:rPr lang="en-US" sz="1400" dirty="0">
                <a:solidFill>
                  <a:srgbClr val="FFFFFF"/>
                </a:solidFill>
              </a:rPr>
              <a:t> De Las </a:t>
            </a:r>
            <a:r>
              <a:rPr lang="en-US" sz="1400" dirty="0" err="1">
                <a:solidFill>
                  <a:srgbClr val="FFFFFF"/>
                </a:solidFill>
              </a:rPr>
              <a:t>Preguntas</a:t>
            </a:r>
            <a:r>
              <a:rPr lang="en-US" sz="1400" dirty="0">
                <a:solidFill>
                  <a:srgbClr val="FFFFFF"/>
                </a:solidFill>
              </a:rPr>
              <a:t> </a:t>
            </a:r>
            <a:r>
              <a:rPr lang="en-US" sz="1400" dirty="0" err="1">
                <a:solidFill>
                  <a:srgbClr val="FFFFFF"/>
                </a:solidFill>
              </a:rPr>
              <a:t>Escenciales</a:t>
            </a:r>
            <a:r>
              <a:rPr lang="en-US" sz="1400" dirty="0">
                <a:solidFill>
                  <a:srgbClr val="FFFFFF"/>
                </a:solidFill>
              </a:rPr>
              <a:t> </a:t>
            </a:r>
          </a:p>
        </p:txBody>
      </p:sp>
      <p:sp>
        <p:nvSpPr>
          <p:cNvPr id="13" name="12 Rectángulo redondeado"/>
          <p:cNvSpPr/>
          <p:nvPr/>
        </p:nvSpPr>
        <p:spPr>
          <a:xfrm>
            <a:off x="5257800" y="1354176"/>
            <a:ext cx="1371600" cy="46590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Impulsan</a:t>
            </a:r>
            <a:r>
              <a:rPr lang="en-US" sz="1000" dirty="0">
                <a:solidFill>
                  <a:srgbClr val="FFFFFF"/>
                </a:solidFill>
              </a:rPr>
              <a:t> el </a:t>
            </a:r>
            <a:r>
              <a:rPr lang="en-US" sz="1000" dirty="0" err="1">
                <a:solidFill>
                  <a:srgbClr val="FFFFFF"/>
                </a:solidFill>
              </a:rPr>
              <a:t>pensar</a:t>
            </a:r>
            <a:r>
              <a:rPr lang="en-US" sz="1000" dirty="0">
                <a:solidFill>
                  <a:srgbClr val="FFFFFF"/>
                </a:solidFill>
              </a:rPr>
              <a:t> </a:t>
            </a:r>
            <a:r>
              <a:rPr lang="en-US" sz="1000" dirty="0" err="1">
                <a:solidFill>
                  <a:srgbClr val="FFFFFF"/>
                </a:solidFill>
              </a:rPr>
              <a:t>hacia</a:t>
            </a:r>
            <a:r>
              <a:rPr lang="en-US" sz="1000" dirty="0">
                <a:solidFill>
                  <a:srgbClr val="FFFFFF"/>
                </a:solidFill>
              </a:rPr>
              <a:t> </a:t>
            </a:r>
            <a:r>
              <a:rPr lang="en-US" sz="1000" dirty="0" err="1">
                <a:solidFill>
                  <a:srgbClr val="FFFFFF"/>
                </a:solidFill>
              </a:rPr>
              <a:t>adelante</a:t>
            </a:r>
            <a:endParaRPr lang="en-US" sz="1000" dirty="0">
              <a:solidFill>
                <a:srgbClr val="FFFFFF"/>
              </a:solidFill>
            </a:endParaRPr>
          </a:p>
        </p:txBody>
      </p:sp>
      <p:sp>
        <p:nvSpPr>
          <p:cNvPr id="14" name="13 Rectángulo redondeado"/>
          <p:cNvSpPr/>
          <p:nvPr/>
        </p:nvSpPr>
        <p:spPr>
          <a:xfrm>
            <a:off x="6933112" y="1354176"/>
            <a:ext cx="990600" cy="465909"/>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solidFill>
                  <a:srgbClr val="FFFFFF"/>
                </a:solidFill>
              </a:rPr>
              <a:t>Las </a:t>
            </a:r>
            <a:r>
              <a:rPr lang="en-US" sz="800" dirty="0" err="1">
                <a:solidFill>
                  <a:srgbClr val="FFFFFF"/>
                </a:solidFill>
              </a:rPr>
              <a:t>preguntas</a:t>
            </a:r>
            <a:r>
              <a:rPr lang="en-US" sz="800" dirty="0">
                <a:solidFill>
                  <a:srgbClr val="FFFFFF"/>
                </a:solidFill>
              </a:rPr>
              <a:t> se </a:t>
            </a:r>
            <a:r>
              <a:rPr lang="en-US" sz="800" dirty="0" err="1">
                <a:solidFill>
                  <a:srgbClr val="FFFFFF"/>
                </a:solidFill>
              </a:rPr>
              <a:t>transforman</a:t>
            </a:r>
            <a:endParaRPr lang="en-US" sz="800" dirty="0">
              <a:solidFill>
                <a:srgbClr val="FFFFFF"/>
              </a:solidFill>
            </a:endParaRPr>
          </a:p>
        </p:txBody>
      </p:sp>
      <p:sp>
        <p:nvSpPr>
          <p:cNvPr id="15" name="14 Rectángulo redondeado"/>
          <p:cNvSpPr/>
          <p:nvPr/>
        </p:nvSpPr>
        <p:spPr>
          <a:xfrm>
            <a:off x="7546521" y="374468"/>
            <a:ext cx="9144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err="1">
                <a:solidFill>
                  <a:srgbClr val="FFFFFF"/>
                </a:solidFill>
              </a:rPr>
              <a:t>Generan</a:t>
            </a:r>
            <a:r>
              <a:rPr lang="en-US" sz="800" dirty="0">
                <a:solidFill>
                  <a:srgbClr val="FFFFFF"/>
                </a:solidFill>
              </a:rPr>
              <a:t> mas </a:t>
            </a:r>
            <a:r>
              <a:rPr lang="en-US" sz="800" dirty="0" err="1">
                <a:solidFill>
                  <a:srgbClr val="FFFFFF"/>
                </a:solidFill>
              </a:rPr>
              <a:t>preguntas</a:t>
            </a:r>
            <a:endParaRPr lang="en-US" sz="800" dirty="0">
              <a:solidFill>
                <a:srgbClr val="FFFFFF"/>
              </a:solidFill>
            </a:endParaRPr>
          </a:p>
        </p:txBody>
      </p:sp>
      <p:sp>
        <p:nvSpPr>
          <p:cNvPr id="16" name="15 Rectángulo redondeado"/>
          <p:cNvSpPr/>
          <p:nvPr/>
        </p:nvSpPr>
        <p:spPr>
          <a:xfrm>
            <a:off x="8077200" y="1142999"/>
            <a:ext cx="914399" cy="677085"/>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err="1">
                <a:solidFill>
                  <a:srgbClr val="FFFFFF"/>
                </a:solidFill>
              </a:rPr>
              <a:t>Estimulan</a:t>
            </a:r>
            <a:r>
              <a:rPr lang="en-US" sz="800" dirty="0">
                <a:solidFill>
                  <a:srgbClr val="FFFFFF"/>
                </a:solidFill>
              </a:rPr>
              <a:t> </a:t>
            </a:r>
            <a:r>
              <a:rPr lang="en-US" sz="800" dirty="0" err="1">
                <a:solidFill>
                  <a:srgbClr val="FFFFFF"/>
                </a:solidFill>
              </a:rPr>
              <a:t>nuevas</a:t>
            </a:r>
            <a:r>
              <a:rPr lang="en-US" sz="800" dirty="0">
                <a:solidFill>
                  <a:srgbClr val="FFFFFF"/>
                </a:solidFill>
              </a:rPr>
              <a:t> </a:t>
            </a:r>
            <a:r>
              <a:rPr lang="en-US" sz="800" dirty="0" err="1">
                <a:solidFill>
                  <a:srgbClr val="FFFFFF"/>
                </a:solidFill>
              </a:rPr>
              <a:t>maneras</a:t>
            </a:r>
            <a:r>
              <a:rPr lang="en-US" sz="800" dirty="0">
                <a:solidFill>
                  <a:srgbClr val="FFFFFF"/>
                </a:solidFill>
              </a:rPr>
              <a:t> de </a:t>
            </a:r>
            <a:r>
              <a:rPr lang="en-US" sz="800" dirty="0" err="1">
                <a:solidFill>
                  <a:srgbClr val="FFFFFF"/>
                </a:solidFill>
              </a:rPr>
              <a:t>pensar</a:t>
            </a:r>
            <a:endParaRPr lang="en-US" sz="800" dirty="0">
              <a:solidFill>
                <a:srgbClr val="FFFFFF"/>
              </a:solidFill>
            </a:endParaRPr>
          </a:p>
        </p:txBody>
      </p:sp>
      <p:cxnSp>
        <p:nvCxnSpPr>
          <p:cNvPr id="26" name="25 Conector angular"/>
          <p:cNvCxnSpPr>
            <a:stCxn id="15" idx="3"/>
            <a:endCxn id="16" idx="0"/>
          </p:cNvCxnSpPr>
          <p:nvPr/>
        </p:nvCxnSpPr>
        <p:spPr>
          <a:xfrm>
            <a:off x="8460921" y="526868"/>
            <a:ext cx="73479" cy="61613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32 Llamada de flecha izquierda y derecha"/>
          <p:cNvSpPr/>
          <p:nvPr/>
        </p:nvSpPr>
        <p:spPr>
          <a:xfrm>
            <a:off x="2895600" y="1160398"/>
            <a:ext cx="2286000" cy="1049401"/>
          </a:xfrm>
          <a:prstGeom prst="lef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sz="1000" dirty="0">
                <a:solidFill>
                  <a:srgbClr val="FFFFFF"/>
                </a:solidFill>
              </a:rPr>
              <a:t>Las </a:t>
            </a:r>
            <a:r>
              <a:rPr lang="en-US" sz="1000" dirty="0" err="1">
                <a:solidFill>
                  <a:srgbClr val="FFFFFF"/>
                </a:solidFill>
              </a:rPr>
              <a:t>preguntas</a:t>
            </a:r>
            <a:r>
              <a:rPr lang="en-US" sz="1000" dirty="0">
                <a:solidFill>
                  <a:srgbClr val="FFFFFF"/>
                </a:solidFill>
              </a:rPr>
              <a:t> </a:t>
            </a:r>
            <a:r>
              <a:rPr lang="en-US" sz="1000" dirty="0" err="1">
                <a:solidFill>
                  <a:srgbClr val="FFFFFF"/>
                </a:solidFill>
              </a:rPr>
              <a:t>definen</a:t>
            </a:r>
            <a:r>
              <a:rPr lang="en-US" sz="1000" dirty="0">
                <a:solidFill>
                  <a:srgbClr val="FFFFFF"/>
                </a:solidFill>
              </a:rPr>
              <a:t> </a:t>
            </a:r>
            <a:r>
              <a:rPr lang="en-US" sz="1000" dirty="0" err="1">
                <a:solidFill>
                  <a:srgbClr val="FFFFFF"/>
                </a:solidFill>
              </a:rPr>
              <a:t>tareas</a:t>
            </a:r>
            <a:r>
              <a:rPr lang="en-US" sz="1000" dirty="0">
                <a:solidFill>
                  <a:srgbClr val="FFFFFF"/>
                </a:solidFill>
              </a:rPr>
              <a:t> </a:t>
            </a:r>
            <a:r>
              <a:rPr lang="en-US" sz="1000" dirty="0" err="1">
                <a:solidFill>
                  <a:srgbClr val="FFFFFF"/>
                </a:solidFill>
              </a:rPr>
              <a:t>expresan</a:t>
            </a:r>
            <a:r>
              <a:rPr lang="en-US" sz="1000" dirty="0">
                <a:solidFill>
                  <a:srgbClr val="FFFFFF"/>
                </a:solidFill>
              </a:rPr>
              <a:t> </a:t>
            </a:r>
            <a:r>
              <a:rPr lang="en-US" sz="1000" dirty="0" err="1">
                <a:solidFill>
                  <a:srgbClr val="FFFFFF"/>
                </a:solidFill>
              </a:rPr>
              <a:t>problemas</a:t>
            </a:r>
            <a:r>
              <a:rPr lang="en-US" sz="1000" dirty="0">
                <a:solidFill>
                  <a:srgbClr val="FFFFFF"/>
                </a:solidFill>
              </a:rPr>
              <a:t> y </a:t>
            </a:r>
            <a:r>
              <a:rPr lang="en-US" sz="1000" dirty="0" err="1">
                <a:solidFill>
                  <a:srgbClr val="FFFFFF"/>
                </a:solidFill>
              </a:rPr>
              <a:t>delimitan</a:t>
            </a:r>
            <a:r>
              <a:rPr lang="en-US" sz="1000" dirty="0">
                <a:solidFill>
                  <a:srgbClr val="FFFFFF"/>
                </a:solidFill>
              </a:rPr>
              <a:t> </a:t>
            </a:r>
            <a:r>
              <a:rPr lang="en-US" sz="1000" dirty="0" err="1">
                <a:solidFill>
                  <a:srgbClr val="FFFFFF"/>
                </a:solidFill>
              </a:rPr>
              <a:t>asuntos</a:t>
            </a:r>
            <a:endParaRPr lang="en-US" sz="1000" dirty="0">
              <a:solidFill>
                <a:srgbClr val="FFFFFF"/>
              </a:solidFill>
            </a:endParaRPr>
          </a:p>
        </p:txBody>
      </p:sp>
      <p:sp>
        <p:nvSpPr>
          <p:cNvPr id="36" name="35 Rectángulo redondeado"/>
          <p:cNvSpPr/>
          <p:nvPr/>
        </p:nvSpPr>
        <p:spPr>
          <a:xfrm>
            <a:off x="7824107" y="2019299"/>
            <a:ext cx="636814" cy="1905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err="1">
                <a:solidFill>
                  <a:srgbClr val="FFFFFF"/>
                </a:solidFill>
              </a:rPr>
              <a:t>analiza</a:t>
            </a:r>
            <a:endParaRPr lang="en-US" sz="800" dirty="0">
              <a:solidFill>
                <a:srgbClr val="FFFFFF"/>
              </a:solidFill>
            </a:endParaRPr>
          </a:p>
        </p:txBody>
      </p:sp>
      <p:sp>
        <p:nvSpPr>
          <p:cNvPr id="37" name="36 Rectángulo redondeado"/>
          <p:cNvSpPr/>
          <p:nvPr/>
        </p:nvSpPr>
        <p:spPr>
          <a:xfrm>
            <a:off x="8534401" y="2019299"/>
            <a:ext cx="641166" cy="1905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err="1">
                <a:solidFill>
                  <a:srgbClr val="FFFFFF"/>
                </a:solidFill>
              </a:rPr>
              <a:t>evalua</a:t>
            </a:r>
            <a:endParaRPr lang="en-US" sz="800" dirty="0">
              <a:solidFill>
                <a:srgbClr val="FFFFFF"/>
              </a:solidFill>
            </a:endParaRPr>
          </a:p>
        </p:txBody>
      </p:sp>
      <p:sp>
        <p:nvSpPr>
          <p:cNvPr id="38" name="37 Rectángulo redondeado"/>
          <p:cNvSpPr/>
          <p:nvPr/>
        </p:nvSpPr>
        <p:spPr>
          <a:xfrm>
            <a:off x="8215992" y="2364921"/>
            <a:ext cx="636814" cy="1905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err="1">
                <a:solidFill>
                  <a:srgbClr val="FFFFFF"/>
                </a:solidFill>
              </a:rPr>
              <a:t>pensar</a:t>
            </a:r>
            <a:endParaRPr lang="en-US" sz="800" dirty="0">
              <a:solidFill>
                <a:srgbClr val="FFFFFF"/>
              </a:solidFill>
            </a:endParaRPr>
          </a:p>
        </p:txBody>
      </p:sp>
      <p:cxnSp>
        <p:nvCxnSpPr>
          <p:cNvPr id="40" name="39 Conector angular"/>
          <p:cNvCxnSpPr>
            <a:stCxn id="16" idx="2"/>
            <a:endCxn id="37" idx="0"/>
          </p:cNvCxnSpPr>
          <p:nvPr/>
        </p:nvCxnSpPr>
        <p:spPr>
          <a:xfrm rot="16200000" flipH="1">
            <a:off x="8595085" y="1759399"/>
            <a:ext cx="199215" cy="3205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angular"/>
          <p:cNvCxnSpPr>
            <a:stCxn id="16" idx="2"/>
            <a:endCxn id="36" idx="0"/>
          </p:cNvCxnSpPr>
          <p:nvPr/>
        </p:nvCxnSpPr>
        <p:spPr>
          <a:xfrm rot="5400000">
            <a:off x="8238850" y="1723748"/>
            <a:ext cx="199215" cy="39188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angular"/>
          <p:cNvCxnSpPr>
            <a:stCxn id="36" idx="2"/>
            <a:endCxn id="38" idx="0"/>
          </p:cNvCxnSpPr>
          <p:nvPr/>
        </p:nvCxnSpPr>
        <p:spPr>
          <a:xfrm rot="16200000" flipH="1">
            <a:off x="8260895" y="2091417"/>
            <a:ext cx="155122" cy="3918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angular"/>
          <p:cNvCxnSpPr>
            <a:stCxn id="37" idx="2"/>
            <a:endCxn id="38" idx="0"/>
          </p:cNvCxnSpPr>
          <p:nvPr/>
        </p:nvCxnSpPr>
        <p:spPr>
          <a:xfrm rot="5400000">
            <a:off x="8617131" y="2127068"/>
            <a:ext cx="155122" cy="3205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46 Flecha abajo"/>
          <p:cNvSpPr/>
          <p:nvPr/>
        </p:nvSpPr>
        <p:spPr>
          <a:xfrm>
            <a:off x="3771900" y="2231025"/>
            <a:ext cx="533400" cy="53340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47 Rectángulo redondeado"/>
          <p:cNvSpPr/>
          <p:nvPr/>
        </p:nvSpPr>
        <p:spPr>
          <a:xfrm>
            <a:off x="1524000" y="1354176"/>
            <a:ext cx="1371600" cy="66512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Realiza</a:t>
            </a:r>
            <a:r>
              <a:rPr lang="en-US" sz="1000" dirty="0">
                <a:solidFill>
                  <a:srgbClr val="FFFFFF"/>
                </a:solidFill>
              </a:rPr>
              <a:t> </a:t>
            </a:r>
            <a:r>
              <a:rPr lang="en-US" sz="1000" dirty="0" err="1">
                <a:solidFill>
                  <a:srgbClr val="FFFFFF"/>
                </a:solidFill>
              </a:rPr>
              <a:t>preguntas</a:t>
            </a:r>
            <a:r>
              <a:rPr lang="en-US" sz="1000" dirty="0">
                <a:solidFill>
                  <a:srgbClr val="FFFFFF"/>
                </a:solidFill>
              </a:rPr>
              <a:t> </a:t>
            </a:r>
            <a:r>
              <a:rPr lang="en-US" sz="1000" dirty="0" err="1">
                <a:solidFill>
                  <a:srgbClr val="FFFFFF"/>
                </a:solidFill>
              </a:rPr>
              <a:t>analiticas</a:t>
            </a:r>
            <a:r>
              <a:rPr lang="en-US" sz="1000" dirty="0">
                <a:solidFill>
                  <a:srgbClr val="FFFFFF"/>
                </a:solidFill>
              </a:rPr>
              <a:t> </a:t>
            </a:r>
            <a:r>
              <a:rPr lang="en-US" sz="1000" dirty="0" err="1">
                <a:solidFill>
                  <a:srgbClr val="FFFFFF"/>
                </a:solidFill>
              </a:rPr>
              <a:t>es</a:t>
            </a:r>
            <a:r>
              <a:rPr lang="en-US" sz="1000" dirty="0">
                <a:solidFill>
                  <a:srgbClr val="FFFFFF"/>
                </a:solidFill>
              </a:rPr>
              <a:t> vital </a:t>
            </a:r>
            <a:r>
              <a:rPr lang="en-US" sz="1000" dirty="0" err="1">
                <a:solidFill>
                  <a:srgbClr val="FFFFFF"/>
                </a:solidFill>
              </a:rPr>
              <a:t>para</a:t>
            </a:r>
            <a:r>
              <a:rPr lang="en-US" sz="1000" dirty="0">
                <a:solidFill>
                  <a:srgbClr val="FFFFFF"/>
                </a:solidFill>
              </a:rPr>
              <a:t> la </a:t>
            </a:r>
            <a:r>
              <a:rPr lang="en-US" sz="1000" dirty="0" err="1">
                <a:solidFill>
                  <a:srgbClr val="FFFFFF"/>
                </a:solidFill>
              </a:rPr>
              <a:t>excelencia</a:t>
            </a:r>
            <a:endParaRPr lang="en-US" sz="1000" dirty="0">
              <a:solidFill>
                <a:srgbClr val="FFFFFF"/>
              </a:solidFill>
            </a:endParaRPr>
          </a:p>
        </p:txBody>
      </p:sp>
      <p:sp>
        <p:nvSpPr>
          <p:cNvPr id="49" name="48 Rectángulo"/>
          <p:cNvSpPr/>
          <p:nvPr/>
        </p:nvSpPr>
        <p:spPr>
          <a:xfrm>
            <a:off x="3390900" y="2764426"/>
            <a:ext cx="1447800" cy="5883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Existen</a:t>
            </a:r>
            <a:r>
              <a:rPr lang="en-US" sz="1000" dirty="0">
                <a:solidFill>
                  <a:srgbClr val="FFFFFF"/>
                </a:solidFill>
              </a:rPr>
              <a:t> 3 </a:t>
            </a:r>
            <a:r>
              <a:rPr lang="en-US" sz="1000" dirty="0" err="1">
                <a:solidFill>
                  <a:srgbClr val="FFFFFF"/>
                </a:solidFill>
              </a:rPr>
              <a:t>tipos</a:t>
            </a:r>
            <a:r>
              <a:rPr lang="en-US" sz="1000" dirty="0">
                <a:solidFill>
                  <a:srgbClr val="FFFFFF"/>
                </a:solidFill>
              </a:rPr>
              <a:t> de </a:t>
            </a:r>
            <a:r>
              <a:rPr lang="en-US" sz="1000" dirty="0" err="1">
                <a:solidFill>
                  <a:srgbClr val="FFFFFF"/>
                </a:solidFill>
              </a:rPr>
              <a:t>preguntas</a:t>
            </a:r>
            <a:endParaRPr lang="en-US" sz="1000" dirty="0">
              <a:solidFill>
                <a:srgbClr val="FFFFFF"/>
              </a:solidFill>
            </a:endParaRPr>
          </a:p>
        </p:txBody>
      </p:sp>
      <p:sp>
        <p:nvSpPr>
          <p:cNvPr id="53" name="52 Rectángulo"/>
          <p:cNvSpPr/>
          <p:nvPr/>
        </p:nvSpPr>
        <p:spPr>
          <a:xfrm>
            <a:off x="247106" y="2364922"/>
            <a:ext cx="1905000" cy="213087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fontAlgn="base">
              <a:spcBef>
                <a:spcPct val="0"/>
              </a:spcBef>
              <a:spcAft>
                <a:spcPct val="0"/>
              </a:spcAft>
              <a:buFont typeface="+mj-lt"/>
              <a:buAutoNum type="arabicParenR"/>
            </a:pPr>
            <a:r>
              <a:rPr lang="en-US" sz="900" dirty="0">
                <a:solidFill>
                  <a:srgbClr val="FFFFFF"/>
                </a:solidFill>
              </a:rPr>
              <a:t>METAS Y PROPOSITOS.</a:t>
            </a:r>
          </a:p>
          <a:p>
            <a:pPr marL="228600" indent="-228600" fontAlgn="base">
              <a:spcBef>
                <a:spcPct val="0"/>
              </a:spcBef>
              <a:spcAft>
                <a:spcPct val="0"/>
              </a:spcAft>
              <a:buFont typeface="+mj-lt"/>
              <a:buAutoNum type="arabicParenR"/>
            </a:pPr>
            <a:r>
              <a:rPr lang="en-US" sz="900" dirty="0">
                <a:solidFill>
                  <a:srgbClr val="FFFFFF"/>
                </a:solidFill>
              </a:rPr>
              <a:t>PREGUNTAS.</a:t>
            </a:r>
          </a:p>
          <a:p>
            <a:pPr marL="228600" indent="-228600" fontAlgn="base">
              <a:spcBef>
                <a:spcPct val="0"/>
              </a:spcBef>
              <a:spcAft>
                <a:spcPct val="0"/>
              </a:spcAft>
              <a:buFont typeface="+mj-lt"/>
              <a:buAutoNum type="arabicParenR"/>
            </a:pPr>
            <a:r>
              <a:rPr lang="en-US" sz="900" dirty="0">
                <a:solidFill>
                  <a:srgbClr val="FFFFFF"/>
                </a:solidFill>
              </a:rPr>
              <a:t>INFORMACION, DATOS Y EXPERIENCIAS.</a:t>
            </a:r>
          </a:p>
          <a:p>
            <a:pPr marL="228600" indent="-228600" fontAlgn="base">
              <a:spcBef>
                <a:spcPct val="0"/>
              </a:spcBef>
              <a:spcAft>
                <a:spcPct val="0"/>
              </a:spcAft>
              <a:buFont typeface="+mj-lt"/>
              <a:buAutoNum type="arabicParenR"/>
            </a:pPr>
            <a:r>
              <a:rPr lang="en-US" sz="900" dirty="0">
                <a:solidFill>
                  <a:srgbClr val="FFFFFF"/>
                </a:solidFill>
              </a:rPr>
              <a:t>INFERENCIAS Y CONCLUSIONES.</a:t>
            </a:r>
          </a:p>
          <a:p>
            <a:pPr marL="228600" indent="-228600" fontAlgn="base">
              <a:spcBef>
                <a:spcPct val="0"/>
              </a:spcBef>
              <a:spcAft>
                <a:spcPct val="0"/>
              </a:spcAft>
              <a:buFont typeface="+mj-lt"/>
              <a:buAutoNum type="arabicParenR"/>
            </a:pPr>
            <a:r>
              <a:rPr lang="en-US" sz="900" dirty="0">
                <a:solidFill>
                  <a:srgbClr val="FFFFFF"/>
                </a:solidFill>
              </a:rPr>
              <a:t>CONCEPTOS E IDEAS.</a:t>
            </a:r>
          </a:p>
          <a:p>
            <a:pPr marL="228600" indent="-228600" fontAlgn="base">
              <a:spcBef>
                <a:spcPct val="0"/>
              </a:spcBef>
              <a:spcAft>
                <a:spcPct val="0"/>
              </a:spcAft>
              <a:buFont typeface="+mj-lt"/>
              <a:buAutoNum type="arabicParenR"/>
            </a:pPr>
            <a:r>
              <a:rPr lang="en-US" sz="900" dirty="0">
                <a:solidFill>
                  <a:srgbClr val="FFFFFF"/>
                </a:solidFill>
              </a:rPr>
              <a:t>SUPOSICIONES.</a:t>
            </a:r>
          </a:p>
          <a:p>
            <a:pPr marL="228600" indent="-228600" fontAlgn="base">
              <a:spcBef>
                <a:spcPct val="0"/>
              </a:spcBef>
              <a:spcAft>
                <a:spcPct val="0"/>
              </a:spcAft>
              <a:buFont typeface="+mj-lt"/>
              <a:buAutoNum type="arabicParenR"/>
            </a:pPr>
            <a:r>
              <a:rPr lang="en-US" sz="900" dirty="0">
                <a:solidFill>
                  <a:srgbClr val="FFFFFF"/>
                </a:solidFill>
              </a:rPr>
              <a:t>IMPLICACIONES Y CONSECUENCIAS.</a:t>
            </a:r>
          </a:p>
          <a:p>
            <a:pPr marL="228600" indent="-228600" fontAlgn="base">
              <a:spcBef>
                <a:spcPct val="0"/>
              </a:spcBef>
              <a:spcAft>
                <a:spcPct val="0"/>
              </a:spcAft>
              <a:buFont typeface="+mj-lt"/>
              <a:buAutoNum type="arabicParenR"/>
            </a:pPr>
            <a:r>
              <a:rPr lang="en-US" sz="900" dirty="0">
                <a:solidFill>
                  <a:srgbClr val="FFFFFF"/>
                </a:solidFill>
              </a:rPr>
              <a:t>PUNTOS DE VISTA Y PERSPECTIVAS.</a:t>
            </a:r>
          </a:p>
        </p:txBody>
      </p:sp>
      <p:sp>
        <p:nvSpPr>
          <p:cNvPr id="54" name="53 Rectángulo redondeado"/>
          <p:cNvSpPr/>
          <p:nvPr/>
        </p:nvSpPr>
        <p:spPr>
          <a:xfrm>
            <a:off x="247106" y="1354175"/>
            <a:ext cx="1048294" cy="66512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Sus</a:t>
            </a:r>
            <a:r>
              <a:rPr lang="en-US" sz="1000" dirty="0">
                <a:solidFill>
                  <a:srgbClr val="FFFFFF"/>
                </a:solidFill>
              </a:rPr>
              <a:t> </a:t>
            </a:r>
            <a:r>
              <a:rPr lang="en-US" sz="1000" dirty="0" err="1">
                <a:solidFill>
                  <a:srgbClr val="FFFFFF"/>
                </a:solidFill>
              </a:rPr>
              <a:t>preguntas</a:t>
            </a:r>
            <a:r>
              <a:rPr lang="en-US" sz="1000" dirty="0">
                <a:solidFill>
                  <a:srgbClr val="FFFFFF"/>
                </a:solidFill>
              </a:rPr>
              <a:t> se </a:t>
            </a:r>
            <a:r>
              <a:rPr lang="en-US" sz="1000" dirty="0" err="1">
                <a:solidFill>
                  <a:srgbClr val="FFFFFF"/>
                </a:solidFill>
              </a:rPr>
              <a:t>enfocan</a:t>
            </a:r>
            <a:r>
              <a:rPr lang="en-US" sz="1000" dirty="0">
                <a:solidFill>
                  <a:srgbClr val="FFFFFF"/>
                </a:solidFill>
              </a:rPr>
              <a:t> en </a:t>
            </a:r>
            <a:r>
              <a:rPr lang="en-US" sz="1000" dirty="0" err="1">
                <a:solidFill>
                  <a:srgbClr val="FFFFFF"/>
                </a:solidFill>
              </a:rPr>
              <a:t>cuastionar</a:t>
            </a:r>
            <a:r>
              <a:rPr lang="en-US" sz="1000" dirty="0">
                <a:solidFill>
                  <a:srgbClr val="FFFFFF"/>
                </a:solidFill>
              </a:rPr>
              <a:t>:</a:t>
            </a:r>
          </a:p>
        </p:txBody>
      </p:sp>
      <p:cxnSp>
        <p:nvCxnSpPr>
          <p:cNvPr id="57" name="56 Conector angular"/>
          <p:cNvCxnSpPr>
            <a:stCxn id="54" idx="2"/>
            <a:endCxn id="53" idx="0"/>
          </p:cNvCxnSpPr>
          <p:nvPr/>
        </p:nvCxnSpPr>
        <p:spPr>
          <a:xfrm rot="16200000" flipH="1">
            <a:off x="812617" y="1977933"/>
            <a:ext cx="345624" cy="42835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58 Conector angular"/>
          <p:cNvCxnSpPr>
            <a:stCxn id="48" idx="1"/>
            <a:endCxn id="54" idx="3"/>
          </p:cNvCxnSpPr>
          <p:nvPr/>
        </p:nvCxnSpPr>
        <p:spPr>
          <a:xfrm rot="10800000">
            <a:off x="1295400" y="1686738"/>
            <a:ext cx="22860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stCxn id="13" idx="3"/>
            <a:endCxn id="14" idx="1"/>
          </p:cNvCxnSpPr>
          <p:nvPr/>
        </p:nvCxnSpPr>
        <p:spPr>
          <a:xfrm>
            <a:off x="6629400" y="1587131"/>
            <a:ext cx="3037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11" idx="2"/>
            <a:endCxn id="33" idx="0"/>
          </p:cNvCxnSpPr>
          <p:nvPr/>
        </p:nvCxnSpPr>
        <p:spPr>
          <a:xfrm>
            <a:off x="4038600" y="992777"/>
            <a:ext cx="0" cy="167621"/>
          </a:xfrm>
          <a:prstGeom prst="line">
            <a:avLst/>
          </a:prstGeom>
        </p:spPr>
        <p:style>
          <a:lnRef idx="1">
            <a:schemeClr val="accent1"/>
          </a:lnRef>
          <a:fillRef idx="0">
            <a:schemeClr val="accent1"/>
          </a:fillRef>
          <a:effectRef idx="0">
            <a:schemeClr val="accent1"/>
          </a:effectRef>
          <a:fontRef idx="minor">
            <a:schemeClr val="tx1"/>
          </a:fontRef>
        </p:style>
      </p:cxnSp>
      <p:sp>
        <p:nvSpPr>
          <p:cNvPr id="70" name="69 Rectángulo redondeado"/>
          <p:cNvSpPr/>
          <p:nvPr/>
        </p:nvSpPr>
        <p:spPr>
          <a:xfrm>
            <a:off x="3489959" y="4347755"/>
            <a:ext cx="14478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De </a:t>
            </a:r>
            <a:r>
              <a:rPr lang="en-US" sz="1000" dirty="0" err="1">
                <a:solidFill>
                  <a:srgbClr val="FFFFFF"/>
                </a:solidFill>
              </a:rPr>
              <a:t>Procedimiento</a:t>
            </a:r>
            <a:endParaRPr lang="en-US" sz="1000" dirty="0">
              <a:solidFill>
                <a:srgbClr val="FFFFFF"/>
              </a:solidFill>
            </a:endParaRPr>
          </a:p>
        </p:txBody>
      </p:sp>
      <p:sp>
        <p:nvSpPr>
          <p:cNvPr id="71" name="70 Rectángulo redondeado"/>
          <p:cNvSpPr/>
          <p:nvPr/>
        </p:nvSpPr>
        <p:spPr>
          <a:xfrm>
            <a:off x="3489959" y="5082540"/>
            <a:ext cx="14478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 De </a:t>
            </a:r>
            <a:r>
              <a:rPr lang="en-US" sz="1000" dirty="0" err="1">
                <a:solidFill>
                  <a:srgbClr val="FFFFFF"/>
                </a:solidFill>
              </a:rPr>
              <a:t>Preferencia</a:t>
            </a:r>
            <a:endParaRPr lang="en-US" sz="1000" dirty="0">
              <a:solidFill>
                <a:srgbClr val="FFFFFF"/>
              </a:solidFill>
            </a:endParaRPr>
          </a:p>
        </p:txBody>
      </p:sp>
      <p:sp>
        <p:nvSpPr>
          <p:cNvPr id="72" name="71 Rectángulo redondeado"/>
          <p:cNvSpPr/>
          <p:nvPr/>
        </p:nvSpPr>
        <p:spPr>
          <a:xfrm>
            <a:off x="3489959" y="5715000"/>
            <a:ext cx="1447800" cy="457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De </a:t>
            </a:r>
            <a:r>
              <a:rPr lang="en-US" sz="1000" dirty="0" err="1">
                <a:solidFill>
                  <a:srgbClr val="FFFFFF"/>
                </a:solidFill>
              </a:rPr>
              <a:t>Juicio</a:t>
            </a:r>
            <a:endParaRPr lang="en-US" sz="1000" dirty="0">
              <a:solidFill>
                <a:srgbClr val="FFFFFF"/>
              </a:solidFill>
            </a:endParaRPr>
          </a:p>
        </p:txBody>
      </p:sp>
      <p:sp>
        <p:nvSpPr>
          <p:cNvPr id="80" name="79 Recortar rectángulo de esquina diagonal"/>
          <p:cNvSpPr/>
          <p:nvPr/>
        </p:nvSpPr>
        <p:spPr>
          <a:xfrm>
            <a:off x="2258785" y="3253739"/>
            <a:ext cx="1057003" cy="847725"/>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Las </a:t>
            </a:r>
            <a:r>
              <a:rPr lang="en-US" sz="1000" dirty="0" err="1">
                <a:solidFill>
                  <a:srgbClr val="FFFFFF"/>
                </a:solidFill>
              </a:rPr>
              <a:t>que</a:t>
            </a:r>
            <a:r>
              <a:rPr lang="en-US" sz="1000" dirty="0">
                <a:solidFill>
                  <a:srgbClr val="FFFFFF"/>
                </a:solidFill>
              </a:rPr>
              <a:t> </a:t>
            </a:r>
            <a:r>
              <a:rPr lang="en-US" sz="1000" dirty="0" err="1">
                <a:solidFill>
                  <a:srgbClr val="FFFFFF"/>
                </a:solidFill>
              </a:rPr>
              <a:t>tienen</a:t>
            </a:r>
            <a:r>
              <a:rPr lang="en-US" sz="1000" dirty="0">
                <a:solidFill>
                  <a:srgbClr val="FFFFFF"/>
                </a:solidFill>
              </a:rPr>
              <a:t>  </a:t>
            </a:r>
            <a:r>
              <a:rPr lang="en-US" sz="1000" dirty="0" err="1">
                <a:solidFill>
                  <a:srgbClr val="FFFFFF"/>
                </a:solidFill>
              </a:rPr>
              <a:t>una</a:t>
            </a:r>
            <a:r>
              <a:rPr lang="en-US" sz="1000" dirty="0">
                <a:solidFill>
                  <a:srgbClr val="FFFFFF"/>
                </a:solidFill>
              </a:rPr>
              <a:t> sola </a:t>
            </a:r>
            <a:r>
              <a:rPr lang="en-US" sz="1000" dirty="0" err="1">
                <a:solidFill>
                  <a:srgbClr val="FFFFFF"/>
                </a:solidFill>
              </a:rPr>
              <a:t>contestacion</a:t>
            </a:r>
            <a:endParaRPr lang="en-US" sz="1000" dirty="0">
              <a:solidFill>
                <a:srgbClr val="FFFFFF"/>
              </a:solidFill>
            </a:endParaRPr>
          </a:p>
        </p:txBody>
      </p:sp>
      <p:sp>
        <p:nvSpPr>
          <p:cNvPr id="81" name="80 Recortar rectángulo de esquina diagonal"/>
          <p:cNvSpPr/>
          <p:nvPr/>
        </p:nvSpPr>
        <p:spPr>
          <a:xfrm>
            <a:off x="4937759" y="3253739"/>
            <a:ext cx="1057003" cy="847725"/>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Las </a:t>
            </a:r>
            <a:r>
              <a:rPr lang="en-US" sz="1000" dirty="0" err="1">
                <a:solidFill>
                  <a:srgbClr val="FFFFFF"/>
                </a:solidFill>
              </a:rPr>
              <a:t>que</a:t>
            </a:r>
            <a:r>
              <a:rPr lang="en-US" sz="1000" dirty="0">
                <a:solidFill>
                  <a:srgbClr val="FFFFFF"/>
                </a:solidFill>
              </a:rPr>
              <a:t> </a:t>
            </a:r>
            <a:r>
              <a:rPr lang="en-US" sz="1000" dirty="0" err="1">
                <a:solidFill>
                  <a:srgbClr val="FFFFFF"/>
                </a:solidFill>
              </a:rPr>
              <a:t>sugieren</a:t>
            </a:r>
            <a:r>
              <a:rPr lang="en-US" sz="1000" dirty="0">
                <a:solidFill>
                  <a:srgbClr val="FFFFFF"/>
                </a:solidFill>
              </a:rPr>
              <a:t> </a:t>
            </a:r>
            <a:r>
              <a:rPr lang="en-US" sz="1000" dirty="0" err="1">
                <a:solidFill>
                  <a:srgbClr val="FFFFFF"/>
                </a:solidFill>
              </a:rPr>
              <a:t>opciones</a:t>
            </a:r>
            <a:r>
              <a:rPr lang="en-US" sz="1000" dirty="0">
                <a:solidFill>
                  <a:srgbClr val="FFFFFF"/>
                </a:solidFill>
              </a:rPr>
              <a:t> </a:t>
            </a:r>
            <a:r>
              <a:rPr lang="en-US" sz="1000" dirty="0" err="1">
                <a:solidFill>
                  <a:srgbClr val="FFFFFF"/>
                </a:solidFill>
              </a:rPr>
              <a:t>subjetivas</a:t>
            </a:r>
            <a:endParaRPr lang="en-US" sz="1000" dirty="0">
              <a:solidFill>
                <a:srgbClr val="FFFFFF"/>
              </a:solidFill>
            </a:endParaRPr>
          </a:p>
        </p:txBody>
      </p:sp>
      <p:cxnSp>
        <p:nvCxnSpPr>
          <p:cNvPr id="83" name="82 Conector angular"/>
          <p:cNvCxnSpPr>
            <a:stCxn id="49" idx="3"/>
            <a:endCxn id="81" idx="3"/>
          </p:cNvCxnSpPr>
          <p:nvPr/>
        </p:nvCxnSpPr>
        <p:spPr>
          <a:xfrm>
            <a:off x="4838700" y="3058613"/>
            <a:ext cx="627561" cy="1951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84 Conector angular"/>
          <p:cNvCxnSpPr>
            <a:stCxn id="49" idx="1"/>
            <a:endCxn id="80" idx="3"/>
          </p:cNvCxnSpPr>
          <p:nvPr/>
        </p:nvCxnSpPr>
        <p:spPr>
          <a:xfrm rot="10800000" flipV="1">
            <a:off x="2787288" y="3058613"/>
            <a:ext cx="603613" cy="1951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91 Rectángulo redondeado"/>
          <p:cNvSpPr/>
          <p:nvPr/>
        </p:nvSpPr>
        <p:spPr>
          <a:xfrm>
            <a:off x="5385570" y="4402183"/>
            <a:ext cx="867320" cy="32657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solidFill>
                  <a:srgbClr val="FFFFFF"/>
                </a:solidFill>
              </a:rPr>
              <a:t>Un </a:t>
            </a:r>
            <a:r>
              <a:rPr lang="en-US" sz="800" dirty="0" err="1">
                <a:solidFill>
                  <a:srgbClr val="FFFFFF"/>
                </a:solidFill>
              </a:rPr>
              <a:t>sistema</a:t>
            </a:r>
            <a:endParaRPr lang="en-US" sz="800" dirty="0">
              <a:solidFill>
                <a:srgbClr val="FFFFFF"/>
              </a:solidFill>
            </a:endParaRPr>
          </a:p>
        </p:txBody>
      </p:sp>
      <p:sp>
        <p:nvSpPr>
          <p:cNvPr id="93" name="92 Rectángulo redondeado"/>
          <p:cNvSpPr/>
          <p:nvPr/>
        </p:nvSpPr>
        <p:spPr>
          <a:xfrm>
            <a:off x="5385570" y="5191398"/>
            <a:ext cx="867320" cy="2721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solidFill>
                  <a:srgbClr val="FFFFFF"/>
                </a:solidFill>
              </a:rPr>
              <a:t>Sin </a:t>
            </a:r>
            <a:r>
              <a:rPr lang="en-US" sz="800" dirty="0" err="1">
                <a:solidFill>
                  <a:srgbClr val="FFFFFF"/>
                </a:solidFill>
              </a:rPr>
              <a:t>sistema</a:t>
            </a:r>
            <a:endParaRPr lang="en-US" sz="800" dirty="0">
              <a:solidFill>
                <a:srgbClr val="FFFFFF"/>
              </a:solidFill>
            </a:endParaRPr>
          </a:p>
        </p:txBody>
      </p:sp>
      <p:sp>
        <p:nvSpPr>
          <p:cNvPr id="94" name="93 Rectángulo redondeado"/>
          <p:cNvSpPr/>
          <p:nvPr/>
        </p:nvSpPr>
        <p:spPr>
          <a:xfrm>
            <a:off x="5304880" y="5807527"/>
            <a:ext cx="1028700" cy="36467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err="1">
                <a:solidFill>
                  <a:srgbClr val="FFFFFF"/>
                </a:solidFill>
              </a:rPr>
              <a:t>Sistemas</a:t>
            </a:r>
            <a:r>
              <a:rPr lang="en-US" sz="800" dirty="0">
                <a:solidFill>
                  <a:srgbClr val="FFFFFF"/>
                </a:solidFill>
              </a:rPr>
              <a:t> en </a:t>
            </a:r>
            <a:r>
              <a:rPr lang="en-US" sz="800" dirty="0" err="1">
                <a:solidFill>
                  <a:srgbClr val="FFFFFF"/>
                </a:solidFill>
              </a:rPr>
              <a:t>conflictosistema</a:t>
            </a:r>
            <a:endParaRPr lang="en-US" sz="800" dirty="0">
              <a:solidFill>
                <a:srgbClr val="FFFFFF"/>
              </a:solidFill>
            </a:endParaRPr>
          </a:p>
        </p:txBody>
      </p:sp>
      <p:sp>
        <p:nvSpPr>
          <p:cNvPr id="95" name="94 Rectángulo redondeado"/>
          <p:cNvSpPr/>
          <p:nvPr/>
        </p:nvSpPr>
        <p:spPr>
          <a:xfrm>
            <a:off x="6781257" y="4101464"/>
            <a:ext cx="1142456" cy="69913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Requieren</a:t>
            </a:r>
            <a:r>
              <a:rPr lang="en-US" sz="1000" dirty="0">
                <a:solidFill>
                  <a:srgbClr val="FFFFFF"/>
                </a:solidFill>
              </a:rPr>
              <a:t> de </a:t>
            </a:r>
            <a:r>
              <a:rPr lang="en-US" sz="1000" dirty="0" err="1">
                <a:solidFill>
                  <a:srgbClr val="FFFFFF"/>
                </a:solidFill>
              </a:rPr>
              <a:t>evidencia</a:t>
            </a:r>
            <a:r>
              <a:rPr lang="en-US" sz="1000" dirty="0">
                <a:solidFill>
                  <a:srgbClr val="FFFFFF"/>
                </a:solidFill>
              </a:rPr>
              <a:t> , </a:t>
            </a:r>
            <a:r>
              <a:rPr lang="en-US" sz="1000" dirty="0" err="1">
                <a:solidFill>
                  <a:srgbClr val="FFFFFF"/>
                </a:solidFill>
              </a:rPr>
              <a:t>razonamiento</a:t>
            </a:r>
            <a:endParaRPr lang="en-US" sz="1000" dirty="0">
              <a:solidFill>
                <a:srgbClr val="FFFFFF"/>
              </a:solidFill>
            </a:endParaRPr>
          </a:p>
        </p:txBody>
      </p:sp>
      <p:sp>
        <p:nvSpPr>
          <p:cNvPr id="98" name="97 Rectángulo redondeado"/>
          <p:cNvSpPr/>
          <p:nvPr/>
        </p:nvSpPr>
        <p:spPr>
          <a:xfrm>
            <a:off x="6787787" y="5082540"/>
            <a:ext cx="1142456"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Afirma</a:t>
            </a:r>
            <a:r>
              <a:rPr lang="en-US" sz="1000" dirty="0">
                <a:solidFill>
                  <a:srgbClr val="FFFFFF"/>
                </a:solidFill>
              </a:rPr>
              <a:t> </a:t>
            </a:r>
            <a:r>
              <a:rPr lang="en-US" sz="1000" dirty="0" err="1">
                <a:solidFill>
                  <a:srgbClr val="FFFFFF"/>
                </a:solidFill>
              </a:rPr>
              <a:t>una</a:t>
            </a:r>
            <a:r>
              <a:rPr lang="en-US" sz="1000" dirty="0">
                <a:solidFill>
                  <a:srgbClr val="FFFFFF"/>
                </a:solidFill>
              </a:rPr>
              <a:t> </a:t>
            </a:r>
            <a:r>
              <a:rPr lang="en-US" sz="1000" dirty="0" err="1">
                <a:solidFill>
                  <a:srgbClr val="FFFFFF"/>
                </a:solidFill>
              </a:rPr>
              <a:t>preferencia</a:t>
            </a:r>
            <a:endParaRPr lang="en-US" sz="1000" dirty="0">
              <a:solidFill>
                <a:srgbClr val="FFFFFF"/>
              </a:solidFill>
            </a:endParaRPr>
          </a:p>
        </p:txBody>
      </p:sp>
      <p:sp>
        <p:nvSpPr>
          <p:cNvPr id="99" name="98 Rectángulo redondeado"/>
          <p:cNvSpPr/>
          <p:nvPr/>
        </p:nvSpPr>
        <p:spPr>
          <a:xfrm>
            <a:off x="6813368" y="5715000"/>
            <a:ext cx="1142456" cy="69913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Requiere</a:t>
            </a:r>
            <a:r>
              <a:rPr lang="en-US" sz="1000" dirty="0">
                <a:solidFill>
                  <a:srgbClr val="FFFFFF"/>
                </a:solidFill>
              </a:rPr>
              <a:t> de </a:t>
            </a:r>
            <a:r>
              <a:rPr lang="en-US" sz="1000" dirty="0" err="1">
                <a:solidFill>
                  <a:srgbClr val="FFFFFF"/>
                </a:solidFill>
              </a:rPr>
              <a:t>evidencia</a:t>
            </a:r>
            <a:r>
              <a:rPr lang="en-US" sz="1000" dirty="0">
                <a:solidFill>
                  <a:srgbClr val="FFFFFF"/>
                </a:solidFill>
              </a:rPr>
              <a:t> y </a:t>
            </a:r>
            <a:r>
              <a:rPr lang="en-US" sz="1000" dirty="0" err="1">
                <a:solidFill>
                  <a:srgbClr val="FFFFFF"/>
                </a:solidFill>
              </a:rPr>
              <a:t>razonamiento</a:t>
            </a:r>
            <a:r>
              <a:rPr lang="en-US" sz="1000" dirty="0">
                <a:solidFill>
                  <a:srgbClr val="FFFFFF"/>
                </a:solidFill>
              </a:rPr>
              <a:t> </a:t>
            </a:r>
          </a:p>
        </p:txBody>
      </p:sp>
      <p:cxnSp>
        <p:nvCxnSpPr>
          <p:cNvPr id="101" name="100 Conector recto"/>
          <p:cNvCxnSpPr>
            <a:stCxn id="80" idx="0"/>
            <a:endCxn id="81" idx="2"/>
          </p:cNvCxnSpPr>
          <p:nvPr/>
        </p:nvCxnSpPr>
        <p:spPr>
          <a:xfrm>
            <a:off x="3315788" y="3677602"/>
            <a:ext cx="1621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106 Conector angular"/>
          <p:cNvCxnSpPr>
            <a:endCxn id="70" idx="1"/>
          </p:cNvCxnSpPr>
          <p:nvPr/>
        </p:nvCxnSpPr>
        <p:spPr>
          <a:xfrm rot="5400000">
            <a:off x="3372054" y="3795508"/>
            <a:ext cx="860653" cy="624841"/>
          </a:xfrm>
          <a:prstGeom prst="bentConnector4">
            <a:avLst>
              <a:gd name="adj1" fmla="val 38933"/>
              <a:gd name="adj2" fmla="val 13658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108 Conector angular"/>
          <p:cNvCxnSpPr>
            <a:endCxn id="71" idx="1"/>
          </p:cNvCxnSpPr>
          <p:nvPr/>
        </p:nvCxnSpPr>
        <p:spPr>
          <a:xfrm rot="16200000" flipH="1">
            <a:off x="3035481" y="4818561"/>
            <a:ext cx="734785" cy="17417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110 Conector angular"/>
          <p:cNvCxnSpPr>
            <a:endCxn id="72" idx="1"/>
          </p:cNvCxnSpPr>
          <p:nvPr/>
        </p:nvCxnSpPr>
        <p:spPr>
          <a:xfrm rot="16200000" flipH="1">
            <a:off x="3067593" y="5521233"/>
            <a:ext cx="670561" cy="17417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113 Conector angular"/>
          <p:cNvCxnSpPr>
            <a:stCxn id="70" idx="3"/>
            <a:endCxn id="92" idx="1"/>
          </p:cNvCxnSpPr>
          <p:nvPr/>
        </p:nvCxnSpPr>
        <p:spPr>
          <a:xfrm>
            <a:off x="4937759" y="4538255"/>
            <a:ext cx="447811" cy="2721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115 Conector angular"/>
          <p:cNvCxnSpPr>
            <a:stCxn id="71" idx="3"/>
            <a:endCxn id="93" idx="1"/>
          </p:cNvCxnSpPr>
          <p:nvPr/>
        </p:nvCxnSpPr>
        <p:spPr>
          <a:xfrm>
            <a:off x="4937759" y="5273040"/>
            <a:ext cx="447811" cy="5442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117 Conector angular"/>
          <p:cNvCxnSpPr>
            <a:stCxn id="72" idx="3"/>
            <a:endCxn id="94" idx="1"/>
          </p:cNvCxnSpPr>
          <p:nvPr/>
        </p:nvCxnSpPr>
        <p:spPr>
          <a:xfrm>
            <a:off x="4937759" y="5943600"/>
            <a:ext cx="367121" cy="4626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119 Conector angular"/>
          <p:cNvCxnSpPr>
            <a:stCxn id="92" idx="3"/>
            <a:endCxn id="95" idx="1"/>
          </p:cNvCxnSpPr>
          <p:nvPr/>
        </p:nvCxnSpPr>
        <p:spPr>
          <a:xfrm flipV="1">
            <a:off x="6252890" y="4451032"/>
            <a:ext cx="528367" cy="11443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121 Conector angular"/>
          <p:cNvCxnSpPr>
            <a:stCxn id="93" idx="3"/>
            <a:endCxn id="98" idx="1"/>
          </p:cNvCxnSpPr>
          <p:nvPr/>
        </p:nvCxnSpPr>
        <p:spPr>
          <a:xfrm flipV="1">
            <a:off x="6252890" y="5273040"/>
            <a:ext cx="534897" cy="5442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123 Conector angular"/>
          <p:cNvCxnSpPr>
            <a:stCxn id="94" idx="3"/>
            <a:endCxn id="99" idx="1"/>
          </p:cNvCxnSpPr>
          <p:nvPr/>
        </p:nvCxnSpPr>
        <p:spPr>
          <a:xfrm>
            <a:off x="6333580" y="5989863"/>
            <a:ext cx="479788" cy="7470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130 Conector angular"/>
          <p:cNvCxnSpPr>
            <a:stCxn id="14" idx="0"/>
            <a:endCxn id="15" idx="1"/>
          </p:cNvCxnSpPr>
          <p:nvPr/>
        </p:nvCxnSpPr>
        <p:spPr>
          <a:xfrm rot="5400000" flipH="1" flipV="1">
            <a:off x="7073812" y="881468"/>
            <a:ext cx="827308" cy="1181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209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581400" y="3581400"/>
            <a:ext cx="1447800" cy="457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srgbClr val="FFFFFF"/>
                </a:solidFill>
              </a:rPr>
              <a:t>INDAGACION</a:t>
            </a:r>
          </a:p>
        </p:txBody>
      </p:sp>
      <p:sp>
        <p:nvSpPr>
          <p:cNvPr id="5" name="4 Placa"/>
          <p:cNvSpPr/>
          <p:nvPr/>
        </p:nvSpPr>
        <p:spPr>
          <a:xfrm>
            <a:off x="3581400" y="2057400"/>
            <a:ext cx="1447800" cy="990600"/>
          </a:xfrm>
          <a:prstGeom prst="plaqu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Las </a:t>
            </a:r>
            <a:r>
              <a:rPr lang="en-US" sz="1000" dirty="0" err="1">
                <a:solidFill>
                  <a:srgbClr val="FFFFFF"/>
                </a:solidFill>
              </a:rPr>
              <a:t>habilidades</a:t>
            </a:r>
            <a:r>
              <a:rPr lang="en-US" sz="1000" dirty="0">
                <a:solidFill>
                  <a:srgbClr val="FFFFFF"/>
                </a:solidFill>
              </a:rPr>
              <a:t> </a:t>
            </a:r>
            <a:r>
              <a:rPr lang="en-US" sz="1000" dirty="0" err="1">
                <a:solidFill>
                  <a:srgbClr val="FFFFFF"/>
                </a:solidFill>
              </a:rPr>
              <a:t>para</a:t>
            </a:r>
            <a:r>
              <a:rPr lang="en-US" sz="1000" dirty="0">
                <a:solidFill>
                  <a:srgbClr val="FFFFFF"/>
                </a:solidFill>
              </a:rPr>
              <a:t> </a:t>
            </a:r>
            <a:r>
              <a:rPr lang="en-US" sz="1000" dirty="0" err="1">
                <a:solidFill>
                  <a:srgbClr val="FFFFFF"/>
                </a:solidFill>
              </a:rPr>
              <a:t>desarrollar</a:t>
            </a:r>
            <a:r>
              <a:rPr lang="en-US" sz="1000" dirty="0">
                <a:solidFill>
                  <a:srgbClr val="FFFFFF"/>
                </a:solidFill>
              </a:rPr>
              <a:t> y </a:t>
            </a:r>
            <a:r>
              <a:rPr lang="en-US" sz="1000" dirty="0" err="1">
                <a:solidFill>
                  <a:srgbClr val="FFFFFF"/>
                </a:solidFill>
              </a:rPr>
              <a:t>promover</a:t>
            </a:r>
            <a:r>
              <a:rPr lang="en-US" sz="1000" dirty="0">
                <a:solidFill>
                  <a:srgbClr val="FFFFFF"/>
                </a:solidFill>
              </a:rPr>
              <a:t> el </a:t>
            </a:r>
            <a:r>
              <a:rPr lang="en-US" sz="1000" dirty="0" err="1">
                <a:solidFill>
                  <a:srgbClr val="FFFFFF"/>
                </a:solidFill>
              </a:rPr>
              <a:t>aprendizaje</a:t>
            </a:r>
            <a:endParaRPr lang="en-US" sz="1000" dirty="0">
              <a:solidFill>
                <a:srgbClr val="FFFFFF"/>
              </a:solidFill>
            </a:endParaRPr>
          </a:p>
        </p:txBody>
      </p:sp>
      <p:sp>
        <p:nvSpPr>
          <p:cNvPr id="6" name="5 Placa"/>
          <p:cNvSpPr/>
          <p:nvPr/>
        </p:nvSpPr>
        <p:spPr>
          <a:xfrm>
            <a:off x="3581400" y="4648200"/>
            <a:ext cx="1447800" cy="990600"/>
          </a:xfrm>
          <a:prstGeom prst="plaqu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Se </a:t>
            </a:r>
            <a:r>
              <a:rPr lang="en-US" sz="1000" dirty="0" err="1">
                <a:solidFill>
                  <a:srgbClr val="FFFFFF"/>
                </a:solidFill>
              </a:rPr>
              <a:t>refiere</a:t>
            </a:r>
            <a:r>
              <a:rPr lang="en-US" sz="1000" dirty="0">
                <a:solidFill>
                  <a:srgbClr val="FFFFFF"/>
                </a:solidFill>
              </a:rPr>
              <a:t> a </a:t>
            </a:r>
            <a:r>
              <a:rPr lang="en-US" sz="1000" dirty="0" err="1">
                <a:solidFill>
                  <a:srgbClr val="FFFFFF"/>
                </a:solidFill>
              </a:rPr>
              <a:t>las</a:t>
            </a:r>
            <a:r>
              <a:rPr lang="en-US" sz="1000" dirty="0">
                <a:solidFill>
                  <a:srgbClr val="FFFFFF"/>
                </a:solidFill>
              </a:rPr>
              <a:t> </a:t>
            </a:r>
            <a:r>
              <a:rPr lang="en-US" sz="1000" dirty="0" err="1">
                <a:solidFill>
                  <a:srgbClr val="FFFFFF"/>
                </a:solidFill>
              </a:rPr>
              <a:t>diversas</a:t>
            </a:r>
            <a:r>
              <a:rPr lang="en-US" sz="1000" dirty="0">
                <a:solidFill>
                  <a:srgbClr val="FFFFFF"/>
                </a:solidFill>
              </a:rPr>
              <a:t> </a:t>
            </a:r>
            <a:r>
              <a:rPr lang="en-US" sz="1000" dirty="0" err="1">
                <a:solidFill>
                  <a:srgbClr val="FFFFFF"/>
                </a:solidFill>
              </a:rPr>
              <a:t>formas</a:t>
            </a:r>
            <a:r>
              <a:rPr lang="en-US" sz="1000" dirty="0">
                <a:solidFill>
                  <a:srgbClr val="FFFFFF"/>
                </a:solidFill>
              </a:rPr>
              <a:t> en </a:t>
            </a:r>
            <a:r>
              <a:rPr lang="en-US" sz="1000" dirty="0" err="1">
                <a:solidFill>
                  <a:srgbClr val="FFFFFF"/>
                </a:solidFill>
              </a:rPr>
              <a:t>que</a:t>
            </a:r>
            <a:r>
              <a:rPr lang="en-US" sz="1000" dirty="0">
                <a:solidFill>
                  <a:srgbClr val="FFFFFF"/>
                </a:solidFill>
              </a:rPr>
              <a:t> se </a:t>
            </a:r>
            <a:r>
              <a:rPr lang="en-US" sz="1000" dirty="0" err="1">
                <a:solidFill>
                  <a:srgbClr val="FFFFFF"/>
                </a:solidFill>
              </a:rPr>
              <a:t>aborda</a:t>
            </a:r>
            <a:r>
              <a:rPr lang="en-US" sz="1000" dirty="0">
                <a:solidFill>
                  <a:srgbClr val="FFFFFF"/>
                </a:solidFill>
              </a:rPr>
              <a:t> el </a:t>
            </a:r>
            <a:r>
              <a:rPr lang="en-US" sz="1000" dirty="0" err="1">
                <a:solidFill>
                  <a:srgbClr val="FFFFFF"/>
                </a:solidFill>
              </a:rPr>
              <a:t>conocimiento</a:t>
            </a:r>
            <a:endParaRPr lang="en-US" sz="1000" dirty="0">
              <a:solidFill>
                <a:srgbClr val="FFFFFF"/>
              </a:solidFill>
            </a:endParaRPr>
          </a:p>
        </p:txBody>
      </p:sp>
      <p:sp>
        <p:nvSpPr>
          <p:cNvPr id="7" name="6 Bisel"/>
          <p:cNvSpPr/>
          <p:nvPr/>
        </p:nvSpPr>
        <p:spPr>
          <a:xfrm>
            <a:off x="457200" y="114300"/>
            <a:ext cx="2133600" cy="1295400"/>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1000" dirty="0">
                <a:solidFill>
                  <a:srgbClr val="FFFFFF"/>
                </a:solidFill>
              </a:rPr>
              <a:t>SCHWAB (1960)</a:t>
            </a:r>
          </a:p>
          <a:p>
            <a:pPr algn="just" fontAlgn="base">
              <a:spcBef>
                <a:spcPct val="0"/>
              </a:spcBef>
              <a:spcAft>
                <a:spcPct val="0"/>
              </a:spcAft>
            </a:pPr>
            <a:endParaRPr lang="en-US" sz="1000" dirty="0">
              <a:solidFill>
                <a:srgbClr val="FFFFFF"/>
              </a:solidFill>
            </a:endParaRPr>
          </a:p>
          <a:p>
            <a:pPr algn="just" fontAlgn="base">
              <a:spcBef>
                <a:spcPct val="0"/>
              </a:spcBef>
              <a:spcAft>
                <a:spcPct val="0"/>
              </a:spcAft>
            </a:pPr>
            <a:r>
              <a:rPr lang="en-US" sz="1000" dirty="0">
                <a:solidFill>
                  <a:srgbClr val="FFFFFF"/>
                </a:solidFill>
              </a:rPr>
              <a:t>Se </a:t>
            </a:r>
            <a:r>
              <a:rPr lang="en-US" sz="1000" dirty="0" err="1">
                <a:solidFill>
                  <a:srgbClr val="FFFFFF"/>
                </a:solidFill>
              </a:rPr>
              <a:t>refiere</a:t>
            </a:r>
            <a:r>
              <a:rPr lang="en-US" sz="1000" dirty="0">
                <a:solidFill>
                  <a:srgbClr val="FFFFFF"/>
                </a:solidFill>
              </a:rPr>
              <a:t> a </a:t>
            </a:r>
            <a:r>
              <a:rPr lang="en-US" sz="1000" dirty="0" err="1">
                <a:solidFill>
                  <a:srgbClr val="FFFFFF"/>
                </a:solidFill>
              </a:rPr>
              <a:t>las</a:t>
            </a:r>
            <a:r>
              <a:rPr lang="en-US" sz="1000" dirty="0">
                <a:solidFill>
                  <a:srgbClr val="FFFFFF"/>
                </a:solidFill>
              </a:rPr>
              <a:t> </a:t>
            </a:r>
            <a:r>
              <a:rPr lang="en-US" sz="1000" dirty="0" err="1">
                <a:solidFill>
                  <a:srgbClr val="FFFFFF"/>
                </a:solidFill>
              </a:rPr>
              <a:t>actividades</a:t>
            </a:r>
            <a:r>
              <a:rPr lang="en-US" sz="1000" dirty="0">
                <a:solidFill>
                  <a:srgbClr val="FFFFFF"/>
                </a:solidFill>
              </a:rPr>
              <a:t> </a:t>
            </a:r>
            <a:r>
              <a:rPr lang="en-US" sz="1000" dirty="0" err="1">
                <a:solidFill>
                  <a:srgbClr val="FFFFFF"/>
                </a:solidFill>
              </a:rPr>
              <a:t>estudiantiles</a:t>
            </a:r>
            <a:r>
              <a:rPr lang="en-US" sz="1000" dirty="0">
                <a:solidFill>
                  <a:srgbClr val="FFFFFF"/>
                </a:solidFill>
              </a:rPr>
              <a:t> </a:t>
            </a:r>
            <a:r>
              <a:rPr lang="en-US" sz="1000" dirty="0" err="1">
                <a:solidFill>
                  <a:srgbClr val="FFFFFF"/>
                </a:solidFill>
              </a:rPr>
              <a:t>donde</a:t>
            </a:r>
            <a:r>
              <a:rPr lang="en-US" sz="1000" dirty="0">
                <a:solidFill>
                  <a:srgbClr val="FFFFFF"/>
                </a:solidFill>
              </a:rPr>
              <a:t> se </a:t>
            </a:r>
            <a:r>
              <a:rPr lang="en-US" sz="1000" dirty="0" err="1">
                <a:solidFill>
                  <a:srgbClr val="FFFFFF"/>
                </a:solidFill>
              </a:rPr>
              <a:t>desarrolla</a:t>
            </a:r>
            <a:r>
              <a:rPr lang="en-US" sz="1000" dirty="0">
                <a:solidFill>
                  <a:srgbClr val="FFFFFF"/>
                </a:solidFill>
              </a:rPr>
              <a:t> </a:t>
            </a:r>
            <a:r>
              <a:rPr lang="en-US" sz="1000" dirty="0" err="1">
                <a:solidFill>
                  <a:srgbClr val="FFFFFF"/>
                </a:solidFill>
              </a:rPr>
              <a:t>conocimiento</a:t>
            </a:r>
            <a:r>
              <a:rPr lang="en-US" sz="1000" dirty="0">
                <a:solidFill>
                  <a:srgbClr val="FFFFFF"/>
                </a:solidFill>
              </a:rPr>
              <a:t> y </a:t>
            </a:r>
            <a:r>
              <a:rPr lang="en-US" sz="1000" dirty="0" err="1">
                <a:solidFill>
                  <a:srgbClr val="FFFFFF"/>
                </a:solidFill>
              </a:rPr>
              <a:t>entendimiento</a:t>
            </a:r>
            <a:r>
              <a:rPr lang="en-US" sz="1000" dirty="0">
                <a:solidFill>
                  <a:srgbClr val="FFFFFF"/>
                </a:solidFill>
              </a:rPr>
              <a:t>.</a:t>
            </a:r>
          </a:p>
        </p:txBody>
      </p:sp>
      <p:sp>
        <p:nvSpPr>
          <p:cNvPr id="8" name="7 Bisel"/>
          <p:cNvSpPr/>
          <p:nvPr/>
        </p:nvSpPr>
        <p:spPr>
          <a:xfrm>
            <a:off x="472440" y="1600200"/>
            <a:ext cx="2133600" cy="1295400"/>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1000" dirty="0">
                <a:solidFill>
                  <a:srgbClr val="FFFFFF"/>
                </a:solidFill>
              </a:rPr>
              <a:t>GORDON (1990)</a:t>
            </a:r>
          </a:p>
          <a:p>
            <a:pPr algn="just" fontAlgn="base">
              <a:spcBef>
                <a:spcPct val="0"/>
              </a:spcBef>
              <a:spcAft>
                <a:spcPct val="0"/>
              </a:spcAft>
            </a:pPr>
            <a:endParaRPr lang="en-US" sz="1000" dirty="0">
              <a:solidFill>
                <a:srgbClr val="FFFFFF"/>
              </a:solidFill>
            </a:endParaRPr>
          </a:p>
          <a:p>
            <a:pPr algn="just" fontAlgn="base">
              <a:spcBef>
                <a:spcPct val="0"/>
              </a:spcBef>
              <a:spcAft>
                <a:spcPct val="0"/>
              </a:spcAft>
            </a:pPr>
            <a:r>
              <a:rPr lang="en-US" sz="1000" dirty="0">
                <a:solidFill>
                  <a:srgbClr val="FFFFFF"/>
                </a:solidFill>
              </a:rPr>
              <a:t>Un </a:t>
            </a:r>
            <a:r>
              <a:rPr lang="en-US" sz="1000" dirty="0" err="1">
                <a:solidFill>
                  <a:srgbClr val="FFFFFF"/>
                </a:solidFill>
              </a:rPr>
              <a:t>modelo</a:t>
            </a:r>
            <a:r>
              <a:rPr lang="en-US" sz="1000" dirty="0">
                <a:solidFill>
                  <a:srgbClr val="FFFFFF"/>
                </a:solidFill>
              </a:rPr>
              <a:t> </a:t>
            </a:r>
            <a:r>
              <a:rPr lang="en-US" sz="1000" dirty="0" err="1">
                <a:solidFill>
                  <a:srgbClr val="FFFFFF"/>
                </a:solidFill>
              </a:rPr>
              <a:t>pedagogico</a:t>
            </a:r>
            <a:r>
              <a:rPr lang="en-US" sz="1000" dirty="0">
                <a:solidFill>
                  <a:srgbClr val="FFFFFF"/>
                </a:solidFill>
              </a:rPr>
              <a:t> </a:t>
            </a:r>
            <a:r>
              <a:rPr lang="en-US" sz="1000" dirty="0" err="1">
                <a:solidFill>
                  <a:srgbClr val="FFFFFF"/>
                </a:solidFill>
              </a:rPr>
              <a:t>que</a:t>
            </a:r>
            <a:r>
              <a:rPr lang="en-US" sz="1000" dirty="0">
                <a:solidFill>
                  <a:srgbClr val="FFFFFF"/>
                </a:solidFill>
              </a:rPr>
              <a:t> </a:t>
            </a:r>
            <a:r>
              <a:rPr lang="en-US" sz="1000" dirty="0" err="1">
                <a:solidFill>
                  <a:srgbClr val="FFFFFF"/>
                </a:solidFill>
              </a:rPr>
              <a:t>combina</a:t>
            </a:r>
            <a:r>
              <a:rPr lang="en-US" sz="1000" dirty="0">
                <a:solidFill>
                  <a:srgbClr val="FFFFFF"/>
                </a:solidFill>
              </a:rPr>
              <a:t> </a:t>
            </a:r>
            <a:r>
              <a:rPr lang="en-US" sz="1000" dirty="0" err="1">
                <a:solidFill>
                  <a:srgbClr val="FFFFFF"/>
                </a:solidFill>
              </a:rPr>
              <a:t>actividades</a:t>
            </a:r>
            <a:r>
              <a:rPr lang="en-US" sz="1000" dirty="0">
                <a:solidFill>
                  <a:srgbClr val="FFFFFF"/>
                </a:solidFill>
              </a:rPr>
              <a:t> con </a:t>
            </a:r>
            <a:r>
              <a:rPr lang="en-US" sz="1000" dirty="0" err="1">
                <a:solidFill>
                  <a:srgbClr val="FFFFFF"/>
                </a:solidFill>
              </a:rPr>
              <a:t>discurso</a:t>
            </a:r>
            <a:r>
              <a:rPr lang="en-US" sz="1000" dirty="0">
                <a:solidFill>
                  <a:srgbClr val="FFFFFF"/>
                </a:solidFill>
              </a:rPr>
              <a:t> y </a:t>
            </a:r>
            <a:r>
              <a:rPr lang="en-US" sz="1000" dirty="0" err="1">
                <a:solidFill>
                  <a:srgbClr val="FFFFFF"/>
                </a:solidFill>
              </a:rPr>
              <a:t>descubrimiento</a:t>
            </a:r>
            <a:r>
              <a:rPr lang="en-US" sz="1000" dirty="0">
                <a:solidFill>
                  <a:srgbClr val="FFFFFF"/>
                </a:solidFill>
              </a:rPr>
              <a:t> de </a:t>
            </a:r>
            <a:r>
              <a:rPr lang="en-US" sz="1000" dirty="0" err="1">
                <a:solidFill>
                  <a:srgbClr val="FFFFFF"/>
                </a:solidFill>
              </a:rPr>
              <a:t>conceptos</a:t>
            </a:r>
            <a:r>
              <a:rPr lang="en-US" sz="1000" dirty="0">
                <a:solidFill>
                  <a:srgbClr val="FFFFFF"/>
                </a:solidFill>
              </a:rPr>
              <a:t>.</a:t>
            </a:r>
          </a:p>
        </p:txBody>
      </p:sp>
      <p:sp>
        <p:nvSpPr>
          <p:cNvPr id="9" name="8 Bisel"/>
          <p:cNvSpPr/>
          <p:nvPr/>
        </p:nvSpPr>
        <p:spPr>
          <a:xfrm>
            <a:off x="472440" y="3162300"/>
            <a:ext cx="2133600" cy="1981200"/>
          </a:xfrm>
          <a:prstGeom prst="bevel">
            <a:avLst>
              <a:gd name="adj" fmla="val 590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1000" dirty="0">
                <a:solidFill>
                  <a:srgbClr val="FFFFFF"/>
                </a:solidFill>
              </a:rPr>
              <a:t>NSES</a:t>
            </a:r>
          </a:p>
          <a:p>
            <a:pPr algn="just" fontAlgn="base">
              <a:spcBef>
                <a:spcPct val="0"/>
              </a:spcBef>
              <a:spcAft>
                <a:spcPct val="0"/>
              </a:spcAft>
            </a:pPr>
            <a:endParaRPr lang="en-US" sz="1000" dirty="0">
              <a:solidFill>
                <a:srgbClr val="FFFFFF"/>
              </a:solidFill>
            </a:endParaRPr>
          </a:p>
          <a:p>
            <a:pPr algn="just" fontAlgn="base">
              <a:spcBef>
                <a:spcPct val="0"/>
              </a:spcBef>
              <a:spcAft>
                <a:spcPct val="0"/>
              </a:spcAft>
            </a:pPr>
            <a:r>
              <a:rPr lang="en-US" sz="1000" dirty="0">
                <a:solidFill>
                  <a:srgbClr val="FFFFFF"/>
                </a:solidFill>
              </a:rPr>
              <a:t>Define </a:t>
            </a:r>
            <a:r>
              <a:rPr lang="en-US" sz="1000" dirty="0" err="1">
                <a:solidFill>
                  <a:srgbClr val="FFFFFF"/>
                </a:solidFill>
              </a:rPr>
              <a:t>como</a:t>
            </a:r>
            <a:r>
              <a:rPr lang="en-US" sz="1000" dirty="0">
                <a:solidFill>
                  <a:srgbClr val="FFFFFF"/>
                </a:solidFill>
              </a:rPr>
              <a:t> </a:t>
            </a:r>
            <a:r>
              <a:rPr lang="en-US" sz="1000" dirty="0" err="1">
                <a:solidFill>
                  <a:srgbClr val="FFFFFF"/>
                </a:solidFill>
              </a:rPr>
              <a:t>conjunto</a:t>
            </a:r>
            <a:r>
              <a:rPr lang="en-US" sz="1000" dirty="0">
                <a:solidFill>
                  <a:srgbClr val="FFFFFF"/>
                </a:solidFill>
              </a:rPr>
              <a:t> de </a:t>
            </a:r>
            <a:r>
              <a:rPr lang="en-US" sz="1000" dirty="0" err="1">
                <a:solidFill>
                  <a:srgbClr val="FFFFFF"/>
                </a:solidFill>
              </a:rPr>
              <a:t>actividades</a:t>
            </a:r>
            <a:r>
              <a:rPr lang="en-US" sz="1000" dirty="0">
                <a:solidFill>
                  <a:srgbClr val="FFFFFF"/>
                </a:solidFill>
              </a:rPr>
              <a:t>:</a:t>
            </a:r>
          </a:p>
          <a:p>
            <a:pPr marL="171450" indent="-171450" algn="just" fontAlgn="base">
              <a:spcBef>
                <a:spcPct val="0"/>
              </a:spcBef>
              <a:spcAft>
                <a:spcPct val="0"/>
              </a:spcAft>
              <a:buFontTx/>
              <a:buChar char="-"/>
            </a:pPr>
            <a:r>
              <a:rPr lang="en-US" sz="1000" dirty="0" err="1">
                <a:solidFill>
                  <a:srgbClr val="FFFFFF"/>
                </a:solidFill>
              </a:rPr>
              <a:t>Polifacetica</a:t>
            </a:r>
            <a:endParaRPr lang="en-US" sz="1000" dirty="0">
              <a:solidFill>
                <a:srgbClr val="FFFFFF"/>
              </a:solidFill>
            </a:endParaRPr>
          </a:p>
          <a:p>
            <a:pPr marL="171450" indent="-171450" algn="just" fontAlgn="base">
              <a:spcBef>
                <a:spcPct val="0"/>
              </a:spcBef>
              <a:spcAft>
                <a:spcPct val="0"/>
              </a:spcAft>
              <a:buFontTx/>
              <a:buChar char="-"/>
            </a:pPr>
            <a:r>
              <a:rPr lang="en-US" sz="1000" dirty="0" err="1">
                <a:solidFill>
                  <a:srgbClr val="FFFFFF"/>
                </a:solidFill>
              </a:rPr>
              <a:t>Plantear</a:t>
            </a:r>
            <a:r>
              <a:rPr lang="en-US" sz="1000" dirty="0">
                <a:solidFill>
                  <a:srgbClr val="FFFFFF"/>
                </a:solidFill>
              </a:rPr>
              <a:t> </a:t>
            </a:r>
            <a:r>
              <a:rPr lang="en-US" sz="1000" dirty="0" err="1">
                <a:solidFill>
                  <a:srgbClr val="FFFFFF"/>
                </a:solidFill>
              </a:rPr>
              <a:t>preguntas</a:t>
            </a:r>
            <a:endParaRPr lang="en-US" sz="1000" dirty="0">
              <a:solidFill>
                <a:srgbClr val="FFFFFF"/>
              </a:solidFill>
            </a:endParaRPr>
          </a:p>
          <a:p>
            <a:pPr marL="171450" indent="-171450" algn="just" fontAlgn="base">
              <a:spcBef>
                <a:spcPct val="0"/>
              </a:spcBef>
              <a:spcAft>
                <a:spcPct val="0"/>
              </a:spcAft>
              <a:buFontTx/>
              <a:buChar char="-"/>
            </a:pPr>
            <a:r>
              <a:rPr lang="en-US" sz="1000" dirty="0" err="1">
                <a:solidFill>
                  <a:srgbClr val="FFFFFF"/>
                </a:solidFill>
              </a:rPr>
              <a:t>Examinar</a:t>
            </a:r>
            <a:r>
              <a:rPr lang="en-US" sz="1000" dirty="0">
                <a:solidFill>
                  <a:srgbClr val="FFFFFF"/>
                </a:solidFill>
              </a:rPr>
              <a:t> </a:t>
            </a:r>
            <a:r>
              <a:rPr lang="en-US" sz="1000" dirty="0" err="1">
                <a:solidFill>
                  <a:srgbClr val="FFFFFF"/>
                </a:solidFill>
              </a:rPr>
              <a:t>libros</a:t>
            </a:r>
            <a:r>
              <a:rPr lang="en-US" sz="1000" dirty="0">
                <a:solidFill>
                  <a:srgbClr val="FFFFFF"/>
                </a:solidFill>
              </a:rPr>
              <a:t> y </a:t>
            </a:r>
            <a:r>
              <a:rPr lang="en-US" sz="1000" dirty="0" err="1">
                <a:solidFill>
                  <a:srgbClr val="FFFFFF"/>
                </a:solidFill>
              </a:rPr>
              <a:t>otras</a:t>
            </a:r>
            <a:r>
              <a:rPr lang="en-US" sz="1000" dirty="0">
                <a:solidFill>
                  <a:srgbClr val="FFFFFF"/>
                </a:solidFill>
              </a:rPr>
              <a:t> </a:t>
            </a:r>
            <a:r>
              <a:rPr lang="en-US" sz="1000" dirty="0" err="1">
                <a:solidFill>
                  <a:srgbClr val="FFFFFF"/>
                </a:solidFill>
              </a:rPr>
              <a:t>fuentes</a:t>
            </a:r>
            <a:endParaRPr lang="en-US" sz="1000" dirty="0">
              <a:solidFill>
                <a:srgbClr val="FFFFFF"/>
              </a:solidFill>
            </a:endParaRPr>
          </a:p>
          <a:p>
            <a:pPr marL="171450" indent="-171450" algn="just" fontAlgn="base">
              <a:spcBef>
                <a:spcPct val="0"/>
              </a:spcBef>
              <a:spcAft>
                <a:spcPct val="0"/>
              </a:spcAft>
              <a:buFontTx/>
              <a:buChar char="-"/>
            </a:pPr>
            <a:r>
              <a:rPr lang="en-US" sz="1000" dirty="0" err="1">
                <a:solidFill>
                  <a:srgbClr val="FFFFFF"/>
                </a:solidFill>
              </a:rPr>
              <a:t>Investigaciones</a:t>
            </a:r>
            <a:endParaRPr lang="en-US" sz="1000" dirty="0">
              <a:solidFill>
                <a:srgbClr val="FFFFFF"/>
              </a:solidFill>
            </a:endParaRPr>
          </a:p>
          <a:p>
            <a:pPr marL="171450" indent="-171450" algn="just" fontAlgn="base">
              <a:spcBef>
                <a:spcPct val="0"/>
              </a:spcBef>
              <a:spcAft>
                <a:spcPct val="0"/>
              </a:spcAft>
              <a:buFontTx/>
              <a:buChar char="-"/>
            </a:pPr>
            <a:r>
              <a:rPr lang="en-US" sz="1000" dirty="0" err="1">
                <a:solidFill>
                  <a:srgbClr val="FFFFFF"/>
                </a:solidFill>
              </a:rPr>
              <a:t>Pruebas</a:t>
            </a:r>
            <a:r>
              <a:rPr lang="en-US" sz="1000" dirty="0">
                <a:solidFill>
                  <a:srgbClr val="FFFFFF"/>
                </a:solidFill>
              </a:rPr>
              <a:t> </a:t>
            </a:r>
            <a:r>
              <a:rPr lang="en-US" sz="1000" dirty="0" err="1">
                <a:solidFill>
                  <a:srgbClr val="FFFFFF"/>
                </a:solidFill>
              </a:rPr>
              <a:t>experimentales</a:t>
            </a:r>
            <a:endParaRPr lang="en-US" sz="1000" dirty="0">
              <a:solidFill>
                <a:srgbClr val="FFFFFF"/>
              </a:solidFill>
            </a:endParaRPr>
          </a:p>
          <a:p>
            <a:pPr marL="171450" indent="-171450" algn="just" fontAlgn="base">
              <a:spcBef>
                <a:spcPct val="0"/>
              </a:spcBef>
              <a:spcAft>
                <a:spcPct val="0"/>
              </a:spcAft>
              <a:buFontTx/>
              <a:buChar char="-"/>
            </a:pPr>
            <a:endParaRPr lang="en-US" sz="1000" dirty="0">
              <a:solidFill>
                <a:srgbClr val="FFFFFF"/>
              </a:solidFill>
            </a:endParaRPr>
          </a:p>
          <a:p>
            <a:pPr algn="just" fontAlgn="base">
              <a:spcBef>
                <a:spcPct val="0"/>
              </a:spcBef>
              <a:spcAft>
                <a:spcPct val="0"/>
              </a:spcAft>
            </a:pPr>
            <a:endParaRPr lang="en-US" sz="1000" dirty="0">
              <a:solidFill>
                <a:srgbClr val="FFFFFF"/>
              </a:solidFill>
            </a:endParaRPr>
          </a:p>
        </p:txBody>
      </p:sp>
      <p:sp>
        <p:nvSpPr>
          <p:cNvPr id="10" name="9 Bisel"/>
          <p:cNvSpPr/>
          <p:nvPr/>
        </p:nvSpPr>
        <p:spPr>
          <a:xfrm>
            <a:off x="457200" y="5410200"/>
            <a:ext cx="2133600" cy="1295400"/>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1000" dirty="0">
                <a:solidFill>
                  <a:srgbClr val="FFFFFF"/>
                </a:solidFill>
              </a:rPr>
              <a:t>LISA MARTIN-HASEN (2002)</a:t>
            </a:r>
          </a:p>
          <a:p>
            <a:pPr algn="just" fontAlgn="base">
              <a:spcBef>
                <a:spcPct val="0"/>
              </a:spcBef>
              <a:spcAft>
                <a:spcPct val="0"/>
              </a:spcAft>
            </a:pPr>
            <a:r>
              <a:rPr lang="en-US" sz="1000" dirty="0" err="1">
                <a:solidFill>
                  <a:srgbClr val="FFFFFF"/>
                </a:solidFill>
              </a:rPr>
              <a:t>Refiere</a:t>
            </a:r>
            <a:r>
              <a:rPr lang="en-US" sz="1000" dirty="0">
                <a:solidFill>
                  <a:srgbClr val="FFFFFF"/>
                </a:solidFill>
              </a:rPr>
              <a:t> </a:t>
            </a:r>
            <a:r>
              <a:rPr lang="en-US" sz="1000" dirty="0" err="1">
                <a:solidFill>
                  <a:srgbClr val="FFFFFF"/>
                </a:solidFill>
              </a:rPr>
              <a:t>que</a:t>
            </a:r>
            <a:r>
              <a:rPr lang="en-US" sz="1000" dirty="0">
                <a:solidFill>
                  <a:srgbClr val="FFFFFF"/>
                </a:solidFill>
              </a:rPr>
              <a:t> la </a:t>
            </a:r>
            <a:r>
              <a:rPr lang="en-US" sz="1000" dirty="0" err="1">
                <a:solidFill>
                  <a:srgbClr val="FFFFFF"/>
                </a:solidFill>
              </a:rPr>
              <a:t>indagacion</a:t>
            </a:r>
            <a:r>
              <a:rPr lang="en-US" sz="1000" dirty="0">
                <a:solidFill>
                  <a:srgbClr val="FFFFFF"/>
                </a:solidFill>
              </a:rPr>
              <a:t> </a:t>
            </a:r>
            <a:r>
              <a:rPr lang="en-US" sz="1000" dirty="0" err="1">
                <a:solidFill>
                  <a:srgbClr val="FFFFFF"/>
                </a:solidFill>
              </a:rPr>
              <a:t>debe</a:t>
            </a:r>
            <a:r>
              <a:rPr lang="en-US" sz="1000" dirty="0">
                <a:solidFill>
                  <a:srgbClr val="FFFFFF"/>
                </a:solidFill>
              </a:rPr>
              <a:t> </a:t>
            </a:r>
            <a:r>
              <a:rPr lang="en-US" sz="1000" dirty="0" err="1">
                <a:solidFill>
                  <a:srgbClr val="FFFFFF"/>
                </a:solidFill>
              </a:rPr>
              <a:t>ser</a:t>
            </a:r>
            <a:r>
              <a:rPr lang="en-US" sz="1000" dirty="0">
                <a:solidFill>
                  <a:srgbClr val="FFFFFF"/>
                </a:solidFill>
              </a:rPr>
              <a:t> </a:t>
            </a:r>
            <a:r>
              <a:rPr lang="en-US" sz="1000" dirty="0" err="1">
                <a:solidFill>
                  <a:srgbClr val="FFFFFF"/>
                </a:solidFill>
              </a:rPr>
              <a:t>abierta</a:t>
            </a:r>
            <a:r>
              <a:rPr lang="en-US" sz="1000" dirty="0">
                <a:solidFill>
                  <a:srgbClr val="FFFFFF"/>
                </a:solidFill>
              </a:rPr>
              <a:t>, </a:t>
            </a:r>
            <a:r>
              <a:rPr lang="en-US" sz="1000" dirty="0" err="1">
                <a:solidFill>
                  <a:srgbClr val="FFFFFF"/>
                </a:solidFill>
              </a:rPr>
              <a:t>guiada</a:t>
            </a:r>
            <a:r>
              <a:rPr lang="en-US" sz="1000" dirty="0">
                <a:solidFill>
                  <a:srgbClr val="FFFFFF"/>
                </a:solidFill>
              </a:rPr>
              <a:t>, </a:t>
            </a:r>
            <a:r>
              <a:rPr lang="en-US" sz="1000" dirty="0" err="1">
                <a:solidFill>
                  <a:srgbClr val="FFFFFF"/>
                </a:solidFill>
              </a:rPr>
              <a:t>acopiada</a:t>
            </a:r>
            <a:r>
              <a:rPr lang="en-US" sz="1000" dirty="0">
                <a:solidFill>
                  <a:srgbClr val="FFFFFF"/>
                </a:solidFill>
              </a:rPr>
              <a:t>  y </a:t>
            </a:r>
            <a:r>
              <a:rPr lang="en-US" sz="1000" dirty="0" err="1">
                <a:solidFill>
                  <a:srgbClr val="FFFFFF"/>
                </a:solidFill>
              </a:rPr>
              <a:t>estructurada</a:t>
            </a:r>
            <a:endParaRPr lang="en-US" sz="1000" dirty="0">
              <a:solidFill>
                <a:srgbClr val="FFFFFF"/>
              </a:solidFill>
            </a:endParaRPr>
          </a:p>
        </p:txBody>
      </p:sp>
      <p:cxnSp>
        <p:nvCxnSpPr>
          <p:cNvPr id="12" name="11 Conector angular"/>
          <p:cNvCxnSpPr>
            <a:stCxn id="3" idx="1"/>
            <a:endCxn id="7" idx="0"/>
          </p:cNvCxnSpPr>
          <p:nvPr/>
        </p:nvCxnSpPr>
        <p:spPr>
          <a:xfrm rot="10800000">
            <a:off x="2590800" y="762000"/>
            <a:ext cx="990600" cy="3048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angular"/>
          <p:cNvCxnSpPr>
            <a:stCxn id="3" idx="1"/>
            <a:endCxn id="8" idx="0"/>
          </p:cNvCxnSpPr>
          <p:nvPr/>
        </p:nvCxnSpPr>
        <p:spPr>
          <a:xfrm rot="10800000">
            <a:off x="2606040" y="2247900"/>
            <a:ext cx="975360" cy="15621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stCxn id="3" idx="1"/>
            <a:endCxn id="9" idx="0"/>
          </p:cNvCxnSpPr>
          <p:nvPr/>
        </p:nvCxnSpPr>
        <p:spPr>
          <a:xfrm rot="10800000" flipV="1">
            <a:off x="2606040" y="3810000"/>
            <a:ext cx="975360" cy="3429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3" idx="1"/>
            <a:endCxn id="10" idx="0"/>
          </p:cNvCxnSpPr>
          <p:nvPr/>
        </p:nvCxnSpPr>
        <p:spPr>
          <a:xfrm rot="10800000" flipV="1">
            <a:off x="2590800" y="3810000"/>
            <a:ext cx="990600" cy="22479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7" idx="0"/>
            <a:endCxn id="21" idx="2"/>
          </p:cNvCxnSpPr>
          <p:nvPr/>
        </p:nvCxnSpPr>
        <p:spPr>
          <a:xfrm flipV="1">
            <a:off x="2590800" y="616131"/>
            <a:ext cx="1714500" cy="145869"/>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20 Recortar rectángulo de esquina diagonal"/>
          <p:cNvSpPr/>
          <p:nvPr/>
        </p:nvSpPr>
        <p:spPr>
          <a:xfrm>
            <a:off x="4305300" y="120831"/>
            <a:ext cx="2400300" cy="99060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Describio</a:t>
            </a:r>
            <a:r>
              <a:rPr lang="en-US" sz="1000" dirty="0">
                <a:solidFill>
                  <a:srgbClr val="FFFFFF"/>
                </a:solidFill>
              </a:rPr>
              <a:t> 2 </a:t>
            </a:r>
            <a:r>
              <a:rPr lang="en-US" sz="1000" dirty="0" err="1">
                <a:solidFill>
                  <a:srgbClr val="FFFFFF"/>
                </a:solidFill>
              </a:rPr>
              <a:t>tipos</a:t>
            </a:r>
            <a:r>
              <a:rPr lang="en-US" sz="1000" dirty="0">
                <a:solidFill>
                  <a:srgbClr val="FFFFFF"/>
                </a:solidFill>
              </a:rPr>
              <a:t>:</a:t>
            </a:r>
          </a:p>
          <a:p>
            <a:pPr fontAlgn="base">
              <a:spcBef>
                <a:spcPct val="0"/>
              </a:spcBef>
              <a:spcAft>
                <a:spcPct val="0"/>
              </a:spcAft>
            </a:pPr>
            <a:r>
              <a:rPr lang="en-US" sz="1000" dirty="0">
                <a:solidFill>
                  <a:srgbClr val="FFFFFF"/>
                </a:solidFill>
              </a:rPr>
              <a:t> La </a:t>
            </a:r>
            <a:r>
              <a:rPr lang="en-US" sz="1000" dirty="0" err="1">
                <a:solidFill>
                  <a:srgbClr val="FFFFFF"/>
                </a:solidFill>
              </a:rPr>
              <a:t>estable</a:t>
            </a:r>
            <a:r>
              <a:rPr lang="en-US" sz="1000" dirty="0">
                <a:solidFill>
                  <a:srgbClr val="FFFFFF"/>
                </a:solidFill>
              </a:rPr>
              <a:t>.- </a:t>
            </a:r>
            <a:r>
              <a:rPr lang="en-US" sz="1000" dirty="0" err="1">
                <a:solidFill>
                  <a:srgbClr val="FFFFFF"/>
                </a:solidFill>
              </a:rPr>
              <a:t>conocimiento</a:t>
            </a:r>
            <a:r>
              <a:rPr lang="en-US" sz="1000" dirty="0">
                <a:solidFill>
                  <a:srgbClr val="FFFFFF"/>
                </a:solidFill>
              </a:rPr>
              <a:t> </a:t>
            </a:r>
            <a:r>
              <a:rPr lang="en-US" sz="1000" dirty="0" err="1">
                <a:solidFill>
                  <a:srgbClr val="FFFFFF"/>
                </a:solidFill>
              </a:rPr>
              <a:t>creciente</a:t>
            </a:r>
            <a:r>
              <a:rPr lang="en-US" sz="1000" dirty="0">
                <a:solidFill>
                  <a:srgbClr val="FFFFFF"/>
                </a:solidFill>
              </a:rPr>
              <a:t>.</a:t>
            </a:r>
          </a:p>
          <a:p>
            <a:pPr fontAlgn="base">
              <a:spcBef>
                <a:spcPct val="0"/>
              </a:spcBef>
              <a:spcAft>
                <a:spcPct val="0"/>
              </a:spcAft>
            </a:pPr>
            <a:r>
              <a:rPr lang="en-US" sz="1000" dirty="0">
                <a:solidFill>
                  <a:srgbClr val="FFFFFF"/>
                </a:solidFill>
              </a:rPr>
              <a:t>La </a:t>
            </a:r>
            <a:r>
              <a:rPr lang="en-US" sz="1000" dirty="0" err="1">
                <a:solidFill>
                  <a:srgbClr val="FFFFFF"/>
                </a:solidFill>
              </a:rPr>
              <a:t>Emergente</a:t>
            </a:r>
            <a:r>
              <a:rPr lang="en-US" sz="1000" dirty="0">
                <a:solidFill>
                  <a:srgbClr val="FFFFFF"/>
                </a:solidFill>
              </a:rPr>
              <a:t>.- </a:t>
            </a:r>
            <a:r>
              <a:rPr lang="en-US" sz="1000" dirty="0" err="1">
                <a:solidFill>
                  <a:srgbClr val="FFFFFF"/>
                </a:solidFill>
              </a:rPr>
              <a:t>invension</a:t>
            </a:r>
            <a:r>
              <a:rPr lang="en-US" sz="1000" dirty="0">
                <a:solidFill>
                  <a:srgbClr val="FFFFFF"/>
                </a:solidFill>
              </a:rPr>
              <a:t> de </a:t>
            </a:r>
            <a:r>
              <a:rPr lang="en-US" sz="1000" dirty="0" err="1">
                <a:solidFill>
                  <a:srgbClr val="FFFFFF"/>
                </a:solidFill>
              </a:rPr>
              <a:t>nuevas</a:t>
            </a:r>
            <a:r>
              <a:rPr lang="en-US" sz="1000" dirty="0">
                <a:solidFill>
                  <a:srgbClr val="FFFFFF"/>
                </a:solidFill>
              </a:rPr>
              <a:t> </a:t>
            </a:r>
            <a:r>
              <a:rPr lang="en-US" sz="1000" dirty="0" err="1">
                <a:solidFill>
                  <a:srgbClr val="FFFFFF"/>
                </a:solidFill>
              </a:rPr>
              <a:t>estructuras</a:t>
            </a:r>
            <a:r>
              <a:rPr lang="en-US" sz="1000" dirty="0">
                <a:solidFill>
                  <a:srgbClr val="FFFFFF"/>
                </a:solidFill>
              </a:rPr>
              <a:t> </a:t>
            </a:r>
            <a:r>
              <a:rPr lang="en-US" sz="1000" dirty="0" err="1">
                <a:solidFill>
                  <a:srgbClr val="FFFFFF"/>
                </a:solidFill>
              </a:rPr>
              <a:t>conceptuales</a:t>
            </a:r>
            <a:r>
              <a:rPr lang="en-US" sz="1000" dirty="0">
                <a:solidFill>
                  <a:srgbClr val="FFFFFF"/>
                </a:solidFill>
              </a:rPr>
              <a:t> </a:t>
            </a:r>
          </a:p>
          <a:p>
            <a:pPr algn="ctr" fontAlgn="base">
              <a:spcBef>
                <a:spcPct val="0"/>
              </a:spcBef>
              <a:spcAft>
                <a:spcPct val="0"/>
              </a:spcAft>
            </a:pPr>
            <a:endParaRPr lang="en-US" sz="1000" dirty="0">
              <a:solidFill>
                <a:srgbClr val="FFFFFF"/>
              </a:solidFill>
            </a:endParaRPr>
          </a:p>
        </p:txBody>
      </p:sp>
      <p:cxnSp>
        <p:nvCxnSpPr>
          <p:cNvPr id="25" name="24 Conector recto"/>
          <p:cNvCxnSpPr>
            <a:stCxn id="5" idx="2"/>
            <a:endCxn id="3" idx="0"/>
          </p:cNvCxnSpPr>
          <p:nvPr/>
        </p:nvCxnSpPr>
        <p:spPr>
          <a:xfrm>
            <a:off x="4305300" y="30480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3" idx="2"/>
            <a:endCxn id="6" idx="0"/>
          </p:cNvCxnSpPr>
          <p:nvPr/>
        </p:nvCxnSpPr>
        <p:spPr>
          <a:xfrm>
            <a:off x="4305300" y="40386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27 Bisel"/>
          <p:cNvSpPr/>
          <p:nvPr/>
        </p:nvSpPr>
        <p:spPr>
          <a:xfrm>
            <a:off x="5867400" y="5490754"/>
            <a:ext cx="2133600" cy="1331323"/>
          </a:xfrm>
          <a:prstGeom prst="bevel">
            <a:avLst>
              <a:gd name="adj" fmla="val 759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1000" dirty="0">
                <a:solidFill>
                  <a:srgbClr val="FFFFFF"/>
                </a:solidFill>
              </a:rPr>
              <a:t>NRC (2000)</a:t>
            </a:r>
          </a:p>
          <a:p>
            <a:pPr algn="just" fontAlgn="base">
              <a:spcBef>
                <a:spcPct val="0"/>
              </a:spcBef>
              <a:spcAft>
                <a:spcPct val="0"/>
              </a:spcAft>
            </a:pPr>
            <a:r>
              <a:rPr lang="en-US" sz="1000" dirty="0">
                <a:solidFill>
                  <a:srgbClr val="FFFFFF"/>
                </a:solidFill>
              </a:rPr>
              <a:t>En el aula:</a:t>
            </a:r>
          </a:p>
          <a:p>
            <a:pPr algn="just" fontAlgn="base">
              <a:spcBef>
                <a:spcPct val="0"/>
              </a:spcBef>
              <a:spcAft>
                <a:spcPct val="0"/>
              </a:spcAft>
            </a:pPr>
            <a:r>
              <a:rPr lang="en-US" sz="1000" dirty="0">
                <a:solidFill>
                  <a:srgbClr val="FFFFFF"/>
                </a:solidFill>
              </a:rPr>
              <a:t>-</a:t>
            </a:r>
            <a:r>
              <a:rPr lang="en-US" sz="1000" dirty="0" err="1">
                <a:solidFill>
                  <a:srgbClr val="FFFFFF"/>
                </a:solidFill>
              </a:rPr>
              <a:t>Ser</a:t>
            </a:r>
            <a:r>
              <a:rPr lang="en-US" sz="1000" dirty="0">
                <a:solidFill>
                  <a:srgbClr val="FFFFFF"/>
                </a:solidFill>
              </a:rPr>
              <a:t> </a:t>
            </a:r>
            <a:r>
              <a:rPr lang="en-US" sz="1000" dirty="0" err="1">
                <a:solidFill>
                  <a:srgbClr val="FFFFFF"/>
                </a:solidFill>
              </a:rPr>
              <a:t>atraidos</a:t>
            </a:r>
            <a:r>
              <a:rPr lang="en-US" sz="1000" dirty="0">
                <a:solidFill>
                  <a:srgbClr val="FFFFFF"/>
                </a:solidFill>
              </a:rPr>
              <a:t> </a:t>
            </a:r>
            <a:r>
              <a:rPr lang="en-US" sz="1000" dirty="0" err="1">
                <a:solidFill>
                  <a:srgbClr val="FFFFFF"/>
                </a:solidFill>
              </a:rPr>
              <a:t>por</a:t>
            </a:r>
            <a:r>
              <a:rPr lang="en-US" sz="1000" dirty="0">
                <a:solidFill>
                  <a:srgbClr val="FFFFFF"/>
                </a:solidFill>
              </a:rPr>
              <a:t> </a:t>
            </a:r>
            <a:r>
              <a:rPr lang="en-US" sz="1000" dirty="0" err="1">
                <a:solidFill>
                  <a:srgbClr val="FFFFFF"/>
                </a:solidFill>
              </a:rPr>
              <a:t>preguntas</a:t>
            </a:r>
            <a:r>
              <a:rPr lang="en-US" sz="1000" dirty="0">
                <a:solidFill>
                  <a:srgbClr val="FFFFFF"/>
                </a:solidFill>
              </a:rPr>
              <a:t> </a:t>
            </a:r>
            <a:r>
              <a:rPr lang="en-US" sz="1000" dirty="0" err="1">
                <a:solidFill>
                  <a:srgbClr val="FFFFFF"/>
                </a:solidFill>
              </a:rPr>
              <a:t>orientadas</a:t>
            </a:r>
            <a:endParaRPr lang="en-US" sz="1000" dirty="0">
              <a:solidFill>
                <a:srgbClr val="FFFFFF"/>
              </a:solidFill>
            </a:endParaRPr>
          </a:p>
          <a:p>
            <a:pPr algn="just" fontAlgn="base">
              <a:spcBef>
                <a:spcPct val="0"/>
              </a:spcBef>
              <a:spcAft>
                <a:spcPct val="0"/>
              </a:spcAft>
            </a:pPr>
            <a:r>
              <a:rPr lang="en-US" sz="1000" dirty="0">
                <a:solidFill>
                  <a:srgbClr val="FFFFFF"/>
                </a:solidFill>
              </a:rPr>
              <a:t>-Dar </a:t>
            </a:r>
            <a:r>
              <a:rPr lang="en-US" sz="1000" dirty="0" err="1">
                <a:solidFill>
                  <a:srgbClr val="FFFFFF"/>
                </a:solidFill>
              </a:rPr>
              <a:t>prioridad</a:t>
            </a:r>
            <a:r>
              <a:rPr lang="en-US" sz="1000" dirty="0">
                <a:solidFill>
                  <a:srgbClr val="FFFFFF"/>
                </a:solidFill>
              </a:rPr>
              <a:t> a </a:t>
            </a:r>
            <a:r>
              <a:rPr lang="en-US" sz="1000" dirty="0" err="1">
                <a:solidFill>
                  <a:srgbClr val="FFFFFF"/>
                </a:solidFill>
              </a:rPr>
              <a:t>pruebas</a:t>
            </a:r>
            <a:endParaRPr lang="en-US" sz="1000" dirty="0">
              <a:solidFill>
                <a:srgbClr val="FFFFFF"/>
              </a:solidFill>
            </a:endParaRPr>
          </a:p>
          <a:p>
            <a:pPr algn="just" fontAlgn="base">
              <a:spcBef>
                <a:spcPct val="0"/>
              </a:spcBef>
              <a:spcAft>
                <a:spcPct val="0"/>
              </a:spcAft>
            </a:pPr>
            <a:r>
              <a:rPr lang="en-US" sz="1000" dirty="0">
                <a:solidFill>
                  <a:srgbClr val="FFFFFF"/>
                </a:solidFill>
              </a:rPr>
              <a:t>-</a:t>
            </a:r>
            <a:r>
              <a:rPr lang="en-US" sz="1000" dirty="0" err="1">
                <a:solidFill>
                  <a:srgbClr val="FFFFFF"/>
                </a:solidFill>
              </a:rPr>
              <a:t>Evaluar</a:t>
            </a:r>
            <a:r>
              <a:rPr lang="en-US" sz="1000" dirty="0">
                <a:solidFill>
                  <a:srgbClr val="FFFFFF"/>
                </a:solidFill>
              </a:rPr>
              <a:t> </a:t>
            </a:r>
            <a:r>
              <a:rPr lang="en-US" sz="1000" dirty="0" err="1">
                <a:solidFill>
                  <a:srgbClr val="FFFFFF"/>
                </a:solidFill>
              </a:rPr>
              <a:t>loas</a:t>
            </a:r>
            <a:r>
              <a:rPr lang="en-US" sz="1000" dirty="0">
                <a:solidFill>
                  <a:srgbClr val="FFFFFF"/>
                </a:solidFill>
              </a:rPr>
              <a:t> </a:t>
            </a:r>
            <a:r>
              <a:rPr lang="en-US" sz="1000" dirty="0" err="1">
                <a:solidFill>
                  <a:srgbClr val="FFFFFF"/>
                </a:solidFill>
              </a:rPr>
              <a:t>explicaciones</a:t>
            </a:r>
            <a:endParaRPr lang="en-US" sz="1000" dirty="0">
              <a:solidFill>
                <a:srgbClr val="FFFFFF"/>
              </a:solidFill>
            </a:endParaRPr>
          </a:p>
          <a:p>
            <a:pPr algn="just" fontAlgn="base">
              <a:spcBef>
                <a:spcPct val="0"/>
              </a:spcBef>
              <a:spcAft>
                <a:spcPct val="0"/>
              </a:spcAft>
            </a:pPr>
            <a:r>
              <a:rPr lang="en-US" sz="1000" dirty="0">
                <a:solidFill>
                  <a:srgbClr val="FFFFFF"/>
                </a:solidFill>
              </a:rPr>
              <a:t>-</a:t>
            </a:r>
            <a:r>
              <a:rPr lang="en-US" sz="1000" dirty="0" err="1">
                <a:solidFill>
                  <a:srgbClr val="FFFFFF"/>
                </a:solidFill>
              </a:rPr>
              <a:t>Comunicar</a:t>
            </a:r>
            <a:r>
              <a:rPr lang="en-US" sz="1000" dirty="0">
                <a:solidFill>
                  <a:srgbClr val="FFFFFF"/>
                </a:solidFill>
              </a:rPr>
              <a:t> y </a:t>
            </a:r>
            <a:r>
              <a:rPr lang="en-US" sz="1000" dirty="0" err="1">
                <a:solidFill>
                  <a:srgbClr val="FFFFFF"/>
                </a:solidFill>
              </a:rPr>
              <a:t>justificar</a:t>
            </a:r>
            <a:endParaRPr lang="en-US" sz="1000" dirty="0">
              <a:solidFill>
                <a:srgbClr val="FFFFFF"/>
              </a:solidFill>
            </a:endParaRPr>
          </a:p>
        </p:txBody>
      </p:sp>
      <p:sp>
        <p:nvSpPr>
          <p:cNvPr id="33" name="32 Bisel"/>
          <p:cNvSpPr/>
          <p:nvPr/>
        </p:nvSpPr>
        <p:spPr>
          <a:xfrm>
            <a:off x="5867400" y="2972344"/>
            <a:ext cx="2196737" cy="2438401"/>
          </a:xfrm>
          <a:prstGeom prst="bevel">
            <a:avLst>
              <a:gd name="adj" fmla="val 515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000" dirty="0">
                <a:solidFill>
                  <a:srgbClr val="FFFFFF"/>
                </a:solidFill>
              </a:rPr>
              <a:t>NRC (1996)</a:t>
            </a:r>
          </a:p>
          <a:p>
            <a:pPr fontAlgn="base">
              <a:spcBef>
                <a:spcPct val="0"/>
              </a:spcBef>
              <a:spcAft>
                <a:spcPct val="0"/>
              </a:spcAft>
            </a:pPr>
            <a:endParaRPr lang="en-US" sz="1000" dirty="0">
              <a:solidFill>
                <a:srgbClr val="FFFFFF"/>
              </a:solidFill>
            </a:endParaRPr>
          </a:p>
          <a:p>
            <a:pPr marL="228600" indent="-228600" fontAlgn="base">
              <a:spcBef>
                <a:spcPct val="0"/>
              </a:spcBef>
              <a:spcAft>
                <a:spcPct val="0"/>
              </a:spcAft>
              <a:buFont typeface="+mj-lt"/>
              <a:buAutoNum type="arabicParenR"/>
            </a:pPr>
            <a:r>
              <a:rPr lang="en-US" sz="1000" dirty="0" err="1">
                <a:solidFill>
                  <a:srgbClr val="FFFFFF"/>
                </a:solidFill>
              </a:rPr>
              <a:t>Identificar</a:t>
            </a:r>
            <a:r>
              <a:rPr lang="en-US" sz="1000" dirty="0">
                <a:solidFill>
                  <a:srgbClr val="FFFFFF"/>
                </a:solidFill>
              </a:rPr>
              <a:t> </a:t>
            </a:r>
            <a:r>
              <a:rPr lang="en-US" sz="1000" dirty="0" err="1">
                <a:solidFill>
                  <a:srgbClr val="FFFFFF"/>
                </a:solidFill>
              </a:rPr>
              <a:t>preguntas</a:t>
            </a:r>
            <a:r>
              <a:rPr lang="en-US" sz="1000" dirty="0">
                <a:solidFill>
                  <a:srgbClr val="FFFFFF"/>
                </a:solidFill>
              </a:rPr>
              <a:t> y </a:t>
            </a:r>
            <a:r>
              <a:rPr lang="en-US" sz="1000" dirty="0" err="1">
                <a:solidFill>
                  <a:srgbClr val="FFFFFF"/>
                </a:solidFill>
              </a:rPr>
              <a:t>conceptos</a:t>
            </a:r>
            <a:r>
              <a:rPr lang="en-US" sz="1000" dirty="0">
                <a:solidFill>
                  <a:srgbClr val="FFFFFF"/>
                </a:solidFill>
              </a:rPr>
              <a:t>.</a:t>
            </a:r>
          </a:p>
          <a:p>
            <a:pPr marL="228600" indent="-228600" fontAlgn="base">
              <a:spcBef>
                <a:spcPct val="0"/>
              </a:spcBef>
              <a:spcAft>
                <a:spcPct val="0"/>
              </a:spcAft>
              <a:buFont typeface="+mj-lt"/>
              <a:buAutoNum type="arabicParenR"/>
            </a:pPr>
            <a:r>
              <a:rPr lang="en-US" sz="1000" dirty="0" err="1">
                <a:solidFill>
                  <a:srgbClr val="FFFFFF"/>
                </a:solidFill>
              </a:rPr>
              <a:t>Disenar</a:t>
            </a:r>
            <a:r>
              <a:rPr lang="en-US" sz="1000" dirty="0">
                <a:solidFill>
                  <a:srgbClr val="FFFFFF"/>
                </a:solidFill>
              </a:rPr>
              <a:t> y </a:t>
            </a:r>
            <a:r>
              <a:rPr lang="en-US" sz="1000" dirty="0" err="1">
                <a:solidFill>
                  <a:srgbClr val="FFFFFF"/>
                </a:solidFill>
              </a:rPr>
              <a:t>conducir</a:t>
            </a:r>
            <a:r>
              <a:rPr lang="en-US" sz="1000" dirty="0">
                <a:solidFill>
                  <a:srgbClr val="FFFFFF"/>
                </a:solidFill>
              </a:rPr>
              <a:t> </a:t>
            </a:r>
            <a:r>
              <a:rPr lang="en-US" sz="1000" dirty="0" err="1">
                <a:solidFill>
                  <a:srgbClr val="FFFFFF"/>
                </a:solidFill>
              </a:rPr>
              <a:t>mediante</a:t>
            </a:r>
            <a:r>
              <a:rPr lang="en-US" sz="1000" dirty="0">
                <a:solidFill>
                  <a:srgbClr val="FFFFFF"/>
                </a:solidFill>
              </a:rPr>
              <a:t> </a:t>
            </a:r>
            <a:r>
              <a:rPr lang="en-US" sz="1000" dirty="0" err="1">
                <a:solidFill>
                  <a:srgbClr val="FFFFFF"/>
                </a:solidFill>
              </a:rPr>
              <a:t>conceptos</a:t>
            </a:r>
            <a:r>
              <a:rPr lang="en-US" sz="1000" dirty="0">
                <a:solidFill>
                  <a:srgbClr val="FFFFFF"/>
                </a:solidFill>
              </a:rPr>
              <a:t> </a:t>
            </a:r>
            <a:r>
              <a:rPr lang="en-US" sz="1000" dirty="0" err="1">
                <a:solidFill>
                  <a:srgbClr val="FFFFFF"/>
                </a:solidFill>
              </a:rPr>
              <a:t>claros</a:t>
            </a:r>
            <a:r>
              <a:rPr lang="en-US" sz="1000" dirty="0">
                <a:solidFill>
                  <a:srgbClr val="FFFFFF"/>
                </a:solidFill>
              </a:rPr>
              <a:t> y </a:t>
            </a:r>
            <a:r>
              <a:rPr lang="en-US" sz="1000" dirty="0" err="1">
                <a:solidFill>
                  <a:srgbClr val="FFFFFF"/>
                </a:solidFill>
              </a:rPr>
              <a:t>bien</a:t>
            </a:r>
            <a:r>
              <a:rPr lang="en-US" sz="1000" dirty="0">
                <a:solidFill>
                  <a:srgbClr val="FFFFFF"/>
                </a:solidFill>
              </a:rPr>
              <a:t> </a:t>
            </a:r>
            <a:r>
              <a:rPr lang="en-US" sz="1000" dirty="0" err="1">
                <a:solidFill>
                  <a:srgbClr val="FFFFFF"/>
                </a:solidFill>
              </a:rPr>
              <a:t>definidos</a:t>
            </a:r>
            <a:r>
              <a:rPr lang="en-US" sz="1000" dirty="0">
                <a:solidFill>
                  <a:srgbClr val="FFFFFF"/>
                </a:solidFill>
              </a:rPr>
              <a:t>.</a:t>
            </a:r>
          </a:p>
          <a:p>
            <a:pPr marL="228600" indent="-228600" fontAlgn="base">
              <a:spcBef>
                <a:spcPct val="0"/>
              </a:spcBef>
              <a:spcAft>
                <a:spcPct val="0"/>
              </a:spcAft>
              <a:buFont typeface="+mj-lt"/>
              <a:buAutoNum type="arabicParenR"/>
            </a:pPr>
            <a:r>
              <a:rPr lang="en-US" sz="1000" dirty="0" err="1">
                <a:solidFill>
                  <a:srgbClr val="FFFFFF"/>
                </a:solidFill>
              </a:rPr>
              <a:t>Utilizar</a:t>
            </a:r>
            <a:r>
              <a:rPr lang="en-US" sz="1000" dirty="0">
                <a:solidFill>
                  <a:srgbClr val="FFFFFF"/>
                </a:solidFill>
              </a:rPr>
              <a:t> </a:t>
            </a:r>
            <a:r>
              <a:rPr lang="en-US" sz="1000" dirty="0" err="1">
                <a:solidFill>
                  <a:srgbClr val="FFFFFF"/>
                </a:solidFill>
              </a:rPr>
              <a:t>tecnologias</a:t>
            </a:r>
            <a:r>
              <a:rPr lang="en-US" sz="1000" dirty="0">
                <a:solidFill>
                  <a:srgbClr val="FFFFFF"/>
                </a:solidFill>
              </a:rPr>
              <a:t>.</a:t>
            </a:r>
          </a:p>
          <a:p>
            <a:pPr marL="228600" indent="-228600" fontAlgn="base">
              <a:spcBef>
                <a:spcPct val="0"/>
              </a:spcBef>
              <a:spcAft>
                <a:spcPct val="0"/>
              </a:spcAft>
              <a:buFont typeface="+mj-lt"/>
              <a:buAutoNum type="arabicParenR"/>
            </a:pPr>
            <a:r>
              <a:rPr lang="en-US" sz="1000" dirty="0" err="1">
                <a:solidFill>
                  <a:srgbClr val="FFFFFF"/>
                </a:solidFill>
              </a:rPr>
              <a:t>Reconocer</a:t>
            </a:r>
            <a:r>
              <a:rPr lang="en-US" sz="1000" dirty="0">
                <a:solidFill>
                  <a:srgbClr val="FFFFFF"/>
                </a:solidFill>
              </a:rPr>
              <a:t> y </a:t>
            </a:r>
            <a:r>
              <a:rPr lang="en-US" sz="1000" dirty="0" err="1">
                <a:solidFill>
                  <a:srgbClr val="FFFFFF"/>
                </a:solidFill>
              </a:rPr>
              <a:t>analizar</a:t>
            </a:r>
            <a:r>
              <a:rPr lang="en-US" sz="1000" dirty="0">
                <a:solidFill>
                  <a:srgbClr val="FFFFFF"/>
                </a:solidFill>
              </a:rPr>
              <a:t> </a:t>
            </a:r>
            <a:r>
              <a:rPr lang="en-US" sz="1000" dirty="0" err="1">
                <a:solidFill>
                  <a:srgbClr val="FFFFFF"/>
                </a:solidFill>
              </a:rPr>
              <a:t>modelos</a:t>
            </a:r>
            <a:r>
              <a:rPr lang="en-US" sz="1000" dirty="0">
                <a:solidFill>
                  <a:srgbClr val="FFFFFF"/>
                </a:solidFill>
              </a:rPr>
              <a:t> </a:t>
            </a:r>
            <a:r>
              <a:rPr lang="en-US" sz="1000" dirty="0" err="1">
                <a:solidFill>
                  <a:srgbClr val="FFFFFF"/>
                </a:solidFill>
              </a:rPr>
              <a:t>alternativos</a:t>
            </a:r>
            <a:endParaRPr lang="en-US" sz="1000" dirty="0">
              <a:solidFill>
                <a:srgbClr val="FFFFFF"/>
              </a:solidFill>
            </a:endParaRPr>
          </a:p>
          <a:p>
            <a:pPr marL="228600" indent="-228600" fontAlgn="base">
              <a:spcBef>
                <a:spcPct val="0"/>
              </a:spcBef>
              <a:spcAft>
                <a:spcPct val="0"/>
              </a:spcAft>
              <a:buFont typeface="+mj-lt"/>
              <a:buAutoNum type="arabicParenR"/>
            </a:pPr>
            <a:r>
              <a:rPr lang="en-US" sz="1000" dirty="0" err="1">
                <a:solidFill>
                  <a:srgbClr val="FFFFFF"/>
                </a:solidFill>
              </a:rPr>
              <a:t>Formular</a:t>
            </a:r>
            <a:r>
              <a:rPr lang="en-US" sz="1000" dirty="0">
                <a:solidFill>
                  <a:srgbClr val="FFFFFF"/>
                </a:solidFill>
              </a:rPr>
              <a:t> y </a:t>
            </a:r>
            <a:r>
              <a:rPr lang="en-US" sz="1000" dirty="0" err="1">
                <a:solidFill>
                  <a:srgbClr val="FFFFFF"/>
                </a:solidFill>
              </a:rPr>
              <a:t>analizar</a:t>
            </a:r>
            <a:r>
              <a:rPr lang="en-US" sz="1000" dirty="0">
                <a:solidFill>
                  <a:srgbClr val="FFFFFF"/>
                </a:solidFill>
              </a:rPr>
              <a:t> </a:t>
            </a:r>
            <a:r>
              <a:rPr lang="en-US" sz="1000" dirty="0" err="1">
                <a:solidFill>
                  <a:srgbClr val="FFFFFF"/>
                </a:solidFill>
              </a:rPr>
              <a:t>explicaciones</a:t>
            </a:r>
            <a:r>
              <a:rPr lang="en-US" sz="1000" dirty="0">
                <a:solidFill>
                  <a:srgbClr val="FFFFFF"/>
                </a:solidFill>
              </a:rPr>
              <a:t>.</a:t>
            </a:r>
          </a:p>
          <a:p>
            <a:pPr marL="228600" indent="-228600" fontAlgn="base">
              <a:spcBef>
                <a:spcPct val="0"/>
              </a:spcBef>
              <a:spcAft>
                <a:spcPct val="0"/>
              </a:spcAft>
              <a:buFont typeface="+mj-lt"/>
              <a:buAutoNum type="arabicParenR"/>
            </a:pPr>
            <a:r>
              <a:rPr lang="en-US" sz="1000" dirty="0" err="1">
                <a:solidFill>
                  <a:srgbClr val="FFFFFF"/>
                </a:solidFill>
              </a:rPr>
              <a:t>Comunicar</a:t>
            </a:r>
            <a:r>
              <a:rPr lang="en-US" sz="1000" dirty="0">
                <a:solidFill>
                  <a:srgbClr val="FFFFFF"/>
                </a:solidFill>
              </a:rPr>
              <a:t> y defender un </a:t>
            </a:r>
            <a:r>
              <a:rPr lang="en-US" sz="1000" dirty="0" err="1">
                <a:solidFill>
                  <a:srgbClr val="FFFFFF"/>
                </a:solidFill>
              </a:rPr>
              <a:t>argumento</a:t>
            </a:r>
            <a:r>
              <a:rPr lang="en-US" sz="1000" dirty="0">
                <a:solidFill>
                  <a:srgbClr val="FFFFFF"/>
                </a:solidFill>
              </a:rPr>
              <a:t>.</a:t>
            </a:r>
          </a:p>
        </p:txBody>
      </p:sp>
      <p:sp>
        <p:nvSpPr>
          <p:cNvPr id="35" name="34 Bisel"/>
          <p:cNvSpPr/>
          <p:nvPr/>
        </p:nvSpPr>
        <p:spPr>
          <a:xfrm>
            <a:off x="5867400" y="1293222"/>
            <a:ext cx="2196737" cy="1528355"/>
          </a:xfrm>
          <a:prstGeom prst="bevel">
            <a:avLst>
              <a:gd name="adj" fmla="val 634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1000" dirty="0">
                <a:solidFill>
                  <a:srgbClr val="FFFFFF"/>
                </a:solidFill>
              </a:rPr>
              <a:t>JOHN DEWEY</a:t>
            </a:r>
          </a:p>
          <a:p>
            <a:pPr algn="just" fontAlgn="base">
              <a:spcBef>
                <a:spcPct val="0"/>
              </a:spcBef>
              <a:spcAft>
                <a:spcPct val="0"/>
              </a:spcAft>
            </a:pPr>
            <a:r>
              <a:rPr lang="en-US" sz="1000" dirty="0" err="1">
                <a:solidFill>
                  <a:srgbClr val="FFFFFF"/>
                </a:solidFill>
              </a:rPr>
              <a:t>Profesores</a:t>
            </a:r>
            <a:r>
              <a:rPr lang="en-US" sz="1000" dirty="0">
                <a:solidFill>
                  <a:srgbClr val="FFFFFF"/>
                </a:solidFill>
              </a:rPr>
              <a:t> </a:t>
            </a:r>
            <a:r>
              <a:rPr lang="en-US" sz="1000" dirty="0" err="1">
                <a:solidFill>
                  <a:srgbClr val="FFFFFF"/>
                </a:solidFill>
              </a:rPr>
              <a:t>utilizaran</a:t>
            </a:r>
            <a:r>
              <a:rPr lang="en-US" sz="1000" dirty="0">
                <a:solidFill>
                  <a:srgbClr val="FFFFFF"/>
                </a:solidFill>
              </a:rPr>
              <a:t> </a:t>
            </a:r>
            <a:r>
              <a:rPr lang="en-US" sz="1000" dirty="0" err="1">
                <a:solidFill>
                  <a:srgbClr val="FFFFFF"/>
                </a:solidFill>
              </a:rPr>
              <a:t>como</a:t>
            </a:r>
            <a:r>
              <a:rPr lang="en-US" sz="1000" dirty="0">
                <a:solidFill>
                  <a:srgbClr val="FFFFFF"/>
                </a:solidFill>
              </a:rPr>
              <a:t> </a:t>
            </a:r>
            <a:r>
              <a:rPr lang="en-US" sz="1000" dirty="0" err="1">
                <a:solidFill>
                  <a:srgbClr val="FFFFFF"/>
                </a:solidFill>
              </a:rPr>
              <a:t>estrategia</a:t>
            </a:r>
            <a:r>
              <a:rPr lang="en-US" sz="1000" dirty="0">
                <a:solidFill>
                  <a:srgbClr val="FFFFFF"/>
                </a:solidFill>
              </a:rPr>
              <a:t> de </a:t>
            </a:r>
            <a:r>
              <a:rPr lang="en-US" sz="1000" dirty="0" err="1">
                <a:solidFill>
                  <a:srgbClr val="FFFFFF"/>
                </a:solidFill>
              </a:rPr>
              <a:t>ensenanza</a:t>
            </a:r>
            <a:r>
              <a:rPr lang="en-US" sz="1000" dirty="0">
                <a:solidFill>
                  <a:srgbClr val="FFFFFF"/>
                </a:solidFill>
              </a:rPr>
              <a:t>  el </a:t>
            </a:r>
            <a:r>
              <a:rPr lang="en-US" sz="1000" dirty="0" err="1">
                <a:solidFill>
                  <a:srgbClr val="FFFFFF"/>
                </a:solidFill>
              </a:rPr>
              <a:t>metodo</a:t>
            </a:r>
            <a:r>
              <a:rPr lang="en-US" sz="1000" dirty="0">
                <a:solidFill>
                  <a:srgbClr val="FFFFFF"/>
                </a:solidFill>
              </a:rPr>
              <a:t> </a:t>
            </a:r>
            <a:r>
              <a:rPr lang="en-US" sz="1000" dirty="0" err="1">
                <a:solidFill>
                  <a:srgbClr val="FFFFFF"/>
                </a:solidFill>
              </a:rPr>
              <a:t>cientifico</a:t>
            </a:r>
            <a:r>
              <a:rPr lang="en-US" sz="1000" dirty="0">
                <a:solidFill>
                  <a:srgbClr val="FFFFFF"/>
                </a:solidFill>
              </a:rPr>
              <a:t>.</a:t>
            </a:r>
          </a:p>
          <a:p>
            <a:pPr algn="just" fontAlgn="base">
              <a:spcBef>
                <a:spcPct val="0"/>
              </a:spcBef>
              <a:spcAft>
                <a:spcPct val="0"/>
              </a:spcAft>
            </a:pPr>
            <a:r>
              <a:rPr lang="en-US" sz="1000" dirty="0">
                <a:solidFill>
                  <a:srgbClr val="FFFFFF"/>
                </a:solidFill>
              </a:rPr>
              <a:t>El </a:t>
            </a:r>
            <a:r>
              <a:rPr lang="en-US" sz="1000" dirty="0" err="1">
                <a:solidFill>
                  <a:srgbClr val="FFFFFF"/>
                </a:solidFill>
              </a:rPr>
              <a:t>estudiante</a:t>
            </a:r>
            <a:r>
              <a:rPr lang="en-US" sz="1000" dirty="0">
                <a:solidFill>
                  <a:srgbClr val="FFFFFF"/>
                </a:solidFill>
              </a:rPr>
              <a:t> </a:t>
            </a:r>
            <a:r>
              <a:rPr lang="en-US" sz="1000" dirty="0" err="1">
                <a:solidFill>
                  <a:srgbClr val="FFFFFF"/>
                </a:solidFill>
              </a:rPr>
              <a:t>es</a:t>
            </a:r>
            <a:r>
              <a:rPr lang="en-US" sz="1000" dirty="0">
                <a:solidFill>
                  <a:srgbClr val="FFFFFF"/>
                </a:solidFill>
              </a:rPr>
              <a:t> </a:t>
            </a:r>
            <a:r>
              <a:rPr lang="en-US" sz="1000" dirty="0" err="1">
                <a:solidFill>
                  <a:srgbClr val="FFFFFF"/>
                </a:solidFill>
              </a:rPr>
              <a:t>participativo</a:t>
            </a:r>
            <a:r>
              <a:rPr lang="en-US" sz="1000" dirty="0">
                <a:solidFill>
                  <a:srgbClr val="FFFFFF"/>
                </a:solidFill>
              </a:rPr>
              <a:t> y </a:t>
            </a:r>
            <a:r>
              <a:rPr lang="en-US" sz="1000" dirty="0" err="1">
                <a:solidFill>
                  <a:srgbClr val="FFFFFF"/>
                </a:solidFill>
              </a:rPr>
              <a:t>esta</a:t>
            </a:r>
            <a:r>
              <a:rPr lang="en-US" sz="1000" dirty="0">
                <a:solidFill>
                  <a:srgbClr val="FFFFFF"/>
                </a:solidFill>
              </a:rPr>
              <a:t> </a:t>
            </a:r>
            <a:r>
              <a:rPr lang="en-US" sz="1000" dirty="0" err="1">
                <a:solidFill>
                  <a:srgbClr val="FFFFFF"/>
                </a:solidFill>
              </a:rPr>
              <a:t>involucrado</a:t>
            </a:r>
            <a:r>
              <a:rPr lang="en-US" sz="1000" dirty="0">
                <a:solidFill>
                  <a:srgbClr val="FFFFFF"/>
                </a:solidFill>
              </a:rPr>
              <a:t>.</a:t>
            </a:r>
          </a:p>
          <a:p>
            <a:pPr algn="just" fontAlgn="base">
              <a:spcBef>
                <a:spcPct val="0"/>
              </a:spcBef>
              <a:spcAft>
                <a:spcPct val="0"/>
              </a:spcAft>
            </a:pPr>
            <a:r>
              <a:rPr lang="en-US" sz="1000" dirty="0">
                <a:solidFill>
                  <a:srgbClr val="FFFFFF"/>
                </a:solidFill>
              </a:rPr>
              <a:t>El </a:t>
            </a:r>
            <a:r>
              <a:rPr lang="en-US" sz="1000" dirty="0" err="1">
                <a:solidFill>
                  <a:srgbClr val="FFFFFF"/>
                </a:solidFill>
              </a:rPr>
              <a:t>profesor</a:t>
            </a:r>
            <a:r>
              <a:rPr lang="en-US" sz="1000" dirty="0">
                <a:solidFill>
                  <a:srgbClr val="FFFFFF"/>
                </a:solidFill>
              </a:rPr>
              <a:t> </a:t>
            </a:r>
            <a:r>
              <a:rPr lang="en-US" sz="1000" dirty="0" err="1">
                <a:solidFill>
                  <a:srgbClr val="FFFFFF"/>
                </a:solidFill>
              </a:rPr>
              <a:t>es</a:t>
            </a:r>
            <a:r>
              <a:rPr lang="en-US" sz="1000" dirty="0">
                <a:solidFill>
                  <a:srgbClr val="FFFFFF"/>
                </a:solidFill>
              </a:rPr>
              <a:t> un </a:t>
            </a:r>
            <a:r>
              <a:rPr lang="en-US" sz="1000" dirty="0" err="1">
                <a:solidFill>
                  <a:srgbClr val="FFFFFF"/>
                </a:solidFill>
              </a:rPr>
              <a:t>guia</a:t>
            </a:r>
            <a:r>
              <a:rPr lang="en-US" sz="1000" dirty="0">
                <a:solidFill>
                  <a:srgbClr val="FFFFFF"/>
                </a:solidFill>
              </a:rPr>
              <a:t> y un </a:t>
            </a:r>
            <a:r>
              <a:rPr lang="en-US" sz="1000" dirty="0" err="1">
                <a:solidFill>
                  <a:srgbClr val="FFFFFF"/>
                </a:solidFill>
              </a:rPr>
              <a:t>facilitador</a:t>
            </a:r>
            <a:r>
              <a:rPr lang="en-US" sz="1000" dirty="0">
                <a:solidFill>
                  <a:srgbClr val="FFFFFF"/>
                </a:solidFill>
              </a:rPr>
              <a:t>.</a:t>
            </a:r>
          </a:p>
          <a:p>
            <a:pPr algn="just" fontAlgn="base">
              <a:spcBef>
                <a:spcPct val="0"/>
              </a:spcBef>
              <a:spcAft>
                <a:spcPct val="0"/>
              </a:spcAft>
            </a:pPr>
            <a:endParaRPr lang="en-US" sz="1000" dirty="0">
              <a:solidFill>
                <a:srgbClr val="FFFFFF"/>
              </a:solidFill>
            </a:endParaRPr>
          </a:p>
        </p:txBody>
      </p:sp>
      <p:cxnSp>
        <p:nvCxnSpPr>
          <p:cNvPr id="37" name="36 Conector angular"/>
          <p:cNvCxnSpPr>
            <a:stCxn id="3" idx="3"/>
            <a:endCxn id="35" idx="4"/>
          </p:cNvCxnSpPr>
          <p:nvPr/>
        </p:nvCxnSpPr>
        <p:spPr>
          <a:xfrm flipV="1">
            <a:off x="5029200" y="2057400"/>
            <a:ext cx="838200" cy="1752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3" idx="3"/>
            <a:endCxn id="33" idx="4"/>
          </p:cNvCxnSpPr>
          <p:nvPr/>
        </p:nvCxnSpPr>
        <p:spPr>
          <a:xfrm>
            <a:off x="5029200" y="3810000"/>
            <a:ext cx="838200" cy="38154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310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969532"/>
            <a:ext cx="8381999"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62000" y="1600200"/>
            <a:ext cx="3773996" cy="369332"/>
          </a:xfrm>
          <a:prstGeom prst="rect">
            <a:avLst/>
          </a:prstGeom>
          <a:noFill/>
        </p:spPr>
        <p:txBody>
          <a:bodyPr wrap="square" rtlCol="0">
            <a:spAutoFit/>
          </a:bodyPr>
          <a:lstStyle/>
          <a:p>
            <a:r>
              <a:rPr lang="en-US" dirty="0" err="1" smtClean="0"/>
              <a:t>Producto</a:t>
            </a:r>
            <a:r>
              <a:rPr lang="en-US" dirty="0" smtClean="0"/>
              <a:t>  6. A.M.E. GENERAL</a:t>
            </a:r>
            <a:endParaRPr lang="en-US" dirty="0"/>
          </a:p>
        </p:txBody>
      </p:sp>
    </p:spTree>
    <p:extLst>
      <p:ext uri="{BB962C8B-B14F-4D97-AF65-F5344CB8AC3E}">
        <p14:creationId xmlns:p14="http://schemas.microsoft.com/office/powerpoint/2010/main" val="2169910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762000" y="1828800"/>
            <a:ext cx="6777449" cy="35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41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sz="quarter"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575" y="1600200"/>
            <a:ext cx="8192121" cy="472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197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3594" y="1598339"/>
            <a:ext cx="5372100" cy="393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145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735012" y="1600200"/>
            <a:ext cx="6911976"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037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726424"/>
            <a:ext cx="7467600" cy="462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61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a:t>
            </a:r>
            <a:endParaRPr lang="es-ES" dirty="0"/>
          </a:p>
        </p:txBody>
      </p:sp>
      <p:sp>
        <p:nvSpPr>
          <p:cNvPr id="3" name="2 Marcador de contenido"/>
          <p:cNvSpPr>
            <a:spLocks noGrp="1"/>
          </p:cNvSpPr>
          <p:nvPr>
            <p:ph sz="quarter" idx="13"/>
          </p:nvPr>
        </p:nvSpPr>
        <p:spPr>
          <a:xfrm>
            <a:off x="1066800" y="2438400"/>
            <a:ext cx="7110984" cy="3493008"/>
          </a:xfrm>
        </p:spPr>
        <p:txBody>
          <a:bodyPr>
            <a:normAutofit/>
          </a:bodyPr>
          <a:lstStyle/>
          <a:p>
            <a:pPr algn="just"/>
            <a:endParaRPr lang="es-ES" dirty="0" smtClean="0"/>
          </a:p>
          <a:p>
            <a:pPr algn="just"/>
            <a:endParaRPr lang="es-ES" dirty="0"/>
          </a:p>
          <a:p>
            <a:pPr algn="just"/>
            <a:r>
              <a:rPr lang="es-ES" dirty="0" smtClean="0"/>
              <a:t>Elaborar un proyecto interdisciplinario vinculando los nuevos hábitos alimenticios para rescatar una dieta sana que mejore la calidad de vida de la población mexicana.</a:t>
            </a:r>
            <a:endParaRPr lang="es-E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44015"/>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522525" y="6488668"/>
            <a:ext cx="609600" cy="369332"/>
          </a:xfrm>
          <a:prstGeom prst="rect">
            <a:avLst/>
          </a:prstGeom>
          <a:noFill/>
        </p:spPr>
        <p:txBody>
          <a:bodyPr wrap="square" rtlCol="0">
            <a:spAutoFit/>
          </a:bodyPr>
          <a:lstStyle/>
          <a:p>
            <a:r>
              <a:rPr lang="es-ES" dirty="0"/>
              <a:t>6</a:t>
            </a:r>
          </a:p>
        </p:txBody>
      </p:sp>
    </p:spTree>
    <p:extLst>
      <p:ext uri="{BB962C8B-B14F-4D97-AF65-F5344CB8AC3E}">
        <p14:creationId xmlns:p14="http://schemas.microsoft.com/office/powerpoint/2010/main" val="2084217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729364" y="1600200"/>
            <a:ext cx="6923271"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772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404998"/>
            <a:ext cx="7467600" cy="326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610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sz="quarter" idx="1"/>
          </p:nvPr>
        </p:nvPicPr>
        <p:blipFill rotWithShape="1">
          <a:blip r:embed="rId3" cstate="email">
            <a:extLst>
              <a:ext uri="{28A0092B-C50C-407E-A947-70E740481C1C}">
                <a14:useLocalDpi xmlns:a14="http://schemas.microsoft.com/office/drawing/2010/main"/>
              </a:ext>
            </a:extLst>
          </a:blip>
          <a:srcRect b="5787"/>
          <a:stretch/>
        </p:blipFill>
        <p:spPr bwMode="auto">
          <a:xfrm>
            <a:off x="772652" y="1600201"/>
            <a:ext cx="6836695" cy="459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1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226765"/>
            <a:ext cx="7467600" cy="362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849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782277" y="1600200"/>
            <a:ext cx="681744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25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756025" y="1600200"/>
            <a:ext cx="686995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115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356682"/>
            <a:ext cx="7467600" cy="336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662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564422" y="18288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547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699581"/>
            <a:ext cx="7467600" cy="46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587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689312" y="1600200"/>
            <a:ext cx="700337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3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1066800"/>
            <a:ext cx="7024744" cy="1143000"/>
          </a:xfrm>
        </p:spPr>
        <p:txBody>
          <a:bodyPr>
            <a:normAutofit fontScale="90000"/>
          </a:bodyPr>
          <a:lstStyle/>
          <a:p>
            <a:r>
              <a:rPr lang="es-ES" dirty="0" smtClean="0"/>
              <a:t>Objetivos particulares de cada asignatura.</a:t>
            </a:r>
            <a:endParaRPr lang="es-ES" dirty="0"/>
          </a:p>
        </p:txBody>
      </p:sp>
      <p:sp>
        <p:nvSpPr>
          <p:cNvPr id="3" name="2 Marcador de contenido"/>
          <p:cNvSpPr>
            <a:spLocks noGrp="1"/>
          </p:cNvSpPr>
          <p:nvPr>
            <p:ph sz="quarter" idx="13"/>
          </p:nvPr>
        </p:nvSpPr>
        <p:spPr>
          <a:xfrm>
            <a:off x="533400" y="2362200"/>
            <a:ext cx="2743200" cy="2944368"/>
          </a:xfrm>
        </p:spPr>
        <p:txBody>
          <a:bodyPr>
            <a:normAutofit fontScale="85000" lnSpcReduction="10000"/>
          </a:bodyPr>
          <a:lstStyle/>
          <a:p>
            <a:r>
              <a:rPr lang="es-ES" dirty="0" smtClean="0"/>
              <a:t>Historia de México:</a:t>
            </a:r>
          </a:p>
          <a:p>
            <a:endParaRPr lang="es-ES" dirty="0"/>
          </a:p>
          <a:p>
            <a:pPr lvl="1"/>
            <a:r>
              <a:rPr lang="es-ES" dirty="0" smtClean="0"/>
              <a:t>Revalorar una actividad fundamental representativa de México como es el cultivo del maíz. </a:t>
            </a:r>
          </a:p>
          <a:p>
            <a:endParaRPr lang="es-ES" dirty="0"/>
          </a:p>
        </p:txBody>
      </p:sp>
      <p:sp>
        <p:nvSpPr>
          <p:cNvPr id="4" name="3 Marcador de contenido"/>
          <p:cNvSpPr>
            <a:spLocks noGrp="1"/>
          </p:cNvSpPr>
          <p:nvPr>
            <p:ph sz="quarter" idx="14"/>
          </p:nvPr>
        </p:nvSpPr>
        <p:spPr>
          <a:xfrm>
            <a:off x="2971800" y="2418113"/>
            <a:ext cx="2667000" cy="2895600"/>
          </a:xfrm>
        </p:spPr>
        <p:txBody>
          <a:bodyPr>
            <a:normAutofit fontScale="92500" lnSpcReduction="10000"/>
          </a:bodyPr>
          <a:lstStyle/>
          <a:p>
            <a:r>
              <a:rPr lang="es-ES" sz="2200" dirty="0" smtClean="0"/>
              <a:t>Educación para la salud:</a:t>
            </a:r>
          </a:p>
          <a:p>
            <a:endParaRPr lang="es-ES" dirty="0" smtClean="0"/>
          </a:p>
          <a:p>
            <a:pPr lvl="1" algn="just"/>
            <a:r>
              <a:rPr lang="es-ES" sz="2100" dirty="0" smtClean="0"/>
              <a:t>Revalorar el uso del maíz como fuente  alimenticia en la dieta del mexicano. </a:t>
            </a:r>
          </a:p>
          <a:p>
            <a:pPr lvl="1"/>
            <a:endParaRPr lang="es-ES" dirty="0"/>
          </a:p>
        </p:txBody>
      </p:sp>
      <p:sp>
        <p:nvSpPr>
          <p:cNvPr id="5" name="3 Marcador de contenido"/>
          <p:cNvSpPr txBox="1">
            <a:spLocks/>
          </p:cNvSpPr>
          <p:nvPr/>
        </p:nvSpPr>
        <p:spPr>
          <a:xfrm>
            <a:off x="5334000" y="2327564"/>
            <a:ext cx="3352800" cy="3124200"/>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S" sz="2200" dirty="0" smtClean="0"/>
              <a:t>Lengua extranjera:</a:t>
            </a:r>
          </a:p>
          <a:p>
            <a:endParaRPr lang="es-ES" dirty="0" smtClean="0"/>
          </a:p>
          <a:p>
            <a:pPr lvl="1" algn="just"/>
            <a:r>
              <a:rPr lang="es-ES" sz="2100" dirty="0" smtClean="0"/>
              <a:t>La comercialización  interna y externa dan como resultado la introducción del maíz transgénico en México. </a:t>
            </a:r>
          </a:p>
          <a:p>
            <a:pPr lvl="1"/>
            <a:endParaRPr lang="es-ES" dirty="0"/>
          </a:p>
        </p:txBody>
      </p:sp>
      <p:sp>
        <p:nvSpPr>
          <p:cNvPr id="6" name="5 CuadroTexto"/>
          <p:cNvSpPr txBox="1"/>
          <p:nvPr/>
        </p:nvSpPr>
        <p:spPr>
          <a:xfrm>
            <a:off x="8501743" y="6488668"/>
            <a:ext cx="609600" cy="369332"/>
          </a:xfrm>
          <a:prstGeom prst="rect">
            <a:avLst/>
          </a:prstGeom>
          <a:noFill/>
        </p:spPr>
        <p:txBody>
          <a:bodyPr wrap="square" rtlCol="0">
            <a:spAutoFit/>
          </a:bodyPr>
          <a:lstStyle/>
          <a:p>
            <a:r>
              <a:rPr lang="es-ES" dirty="0"/>
              <a:t>7</a:t>
            </a:r>
          </a:p>
        </p:txBody>
      </p:sp>
    </p:spTree>
    <p:extLst>
      <p:ext uri="{BB962C8B-B14F-4D97-AF65-F5344CB8AC3E}">
        <p14:creationId xmlns:p14="http://schemas.microsoft.com/office/powerpoint/2010/main" val="4033026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802196" y="2286000"/>
            <a:ext cx="7467600" cy="3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201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762972" y="1600200"/>
            <a:ext cx="731422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958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689312" y="1600200"/>
            <a:ext cx="7387888"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327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438282"/>
            <a:ext cx="7467600" cy="319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991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502704"/>
            <a:ext cx="7467600" cy="30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711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8280920" cy="1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944384"/>
            <a:ext cx="7467600" cy="418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945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2857500" y="383177"/>
            <a:ext cx="2362200" cy="6096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rPr>
              <a:t>EVALAUACION DIAGNOSTICA </a:t>
            </a:r>
            <a:endParaRPr lang="en-US" sz="1400" dirty="0">
              <a:solidFill>
                <a:srgbClr val="FFFFFF"/>
              </a:solidFill>
            </a:endParaRPr>
          </a:p>
        </p:txBody>
      </p:sp>
      <p:sp>
        <p:nvSpPr>
          <p:cNvPr id="13" name="12 Rectángulo redondeado"/>
          <p:cNvSpPr/>
          <p:nvPr/>
        </p:nvSpPr>
        <p:spPr>
          <a:xfrm>
            <a:off x="5257800" y="1219200"/>
            <a:ext cx="1676400" cy="8000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auto">
              <a:spcBef>
                <a:spcPts val="0"/>
              </a:spcBef>
              <a:spcAft>
                <a:spcPts val="0"/>
              </a:spcAft>
            </a:pPr>
            <a:r>
              <a:rPr lang="en-US" sz="1000" dirty="0" err="1" smtClean="0">
                <a:solidFill>
                  <a:srgbClr val="FFFFFF"/>
                </a:solidFill>
              </a:rPr>
              <a:t>Denominada</a:t>
            </a:r>
            <a:r>
              <a:rPr lang="en-US" sz="1000" dirty="0" smtClean="0">
                <a:solidFill>
                  <a:srgbClr val="FFFFFF"/>
                </a:solidFill>
              </a:rPr>
              <a:t> </a:t>
            </a:r>
            <a:r>
              <a:rPr lang="en-US" sz="1000" dirty="0" err="1" smtClean="0">
                <a:solidFill>
                  <a:srgbClr val="FFFFFF"/>
                </a:solidFill>
              </a:rPr>
              <a:t>evaluacion</a:t>
            </a:r>
            <a:r>
              <a:rPr lang="en-US" sz="1000" dirty="0" smtClean="0">
                <a:solidFill>
                  <a:srgbClr val="FFFFFF"/>
                </a:solidFill>
              </a:rPr>
              <a:t> </a:t>
            </a:r>
            <a:r>
              <a:rPr lang="en-US" sz="1000" dirty="0" err="1" smtClean="0">
                <a:solidFill>
                  <a:srgbClr val="FFFFFF"/>
                </a:solidFill>
              </a:rPr>
              <a:t>predictiva</a:t>
            </a:r>
            <a:endParaRPr lang="en-US" sz="1000" dirty="0">
              <a:solidFill>
                <a:srgbClr val="FFFFFF"/>
              </a:solidFill>
            </a:endParaRPr>
          </a:p>
        </p:txBody>
      </p:sp>
      <p:sp>
        <p:nvSpPr>
          <p:cNvPr id="33" name="32 Llamada de flecha izquierda y derecha"/>
          <p:cNvSpPr/>
          <p:nvPr/>
        </p:nvSpPr>
        <p:spPr>
          <a:xfrm>
            <a:off x="2895600" y="1160398"/>
            <a:ext cx="2286000" cy="1049401"/>
          </a:xfrm>
          <a:prstGeom prst="lef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US" sz="1000" dirty="0">
                <a:solidFill>
                  <a:srgbClr val="FFFFFF"/>
                </a:solidFill>
              </a:rPr>
              <a:t>S</a:t>
            </a:r>
            <a:r>
              <a:rPr lang="en-US" sz="1000" dirty="0" smtClean="0">
                <a:solidFill>
                  <a:srgbClr val="FFFFFF"/>
                </a:solidFill>
              </a:rPr>
              <a:t>e </a:t>
            </a:r>
            <a:r>
              <a:rPr lang="en-US" sz="1000" dirty="0" err="1" smtClean="0">
                <a:solidFill>
                  <a:srgbClr val="FFFFFF"/>
                </a:solidFill>
              </a:rPr>
              <a:t>realiza</a:t>
            </a:r>
            <a:r>
              <a:rPr lang="en-US" sz="1000" dirty="0" smtClean="0">
                <a:solidFill>
                  <a:srgbClr val="FFFFFF"/>
                </a:solidFill>
              </a:rPr>
              <a:t> </a:t>
            </a:r>
            <a:r>
              <a:rPr lang="en-US" sz="1000" dirty="0" err="1" smtClean="0">
                <a:solidFill>
                  <a:srgbClr val="FFFFFF"/>
                </a:solidFill>
              </a:rPr>
              <a:t>previamente</a:t>
            </a:r>
            <a:r>
              <a:rPr lang="en-US" sz="1000" dirty="0" smtClean="0">
                <a:solidFill>
                  <a:srgbClr val="FFFFFF"/>
                </a:solidFill>
              </a:rPr>
              <a:t> al </a:t>
            </a:r>
            <a:r>
              <a:rPr lang="en-US" sz="1000" dirty="0" err="1" smtClean="0">
                <a:solidFill>
                  <a:srgbClr val="FFFFFF"/>
                </a:solidFill>
              </a:rPr>
              <a:t>desarrrollo</a:t>
            </a:r>
            <a:r>
              <a:rPr lang="en-US" sz="1000" dirty="0" smtClean="0">
                <a:solidFill>
                  <a:srgbClr val="FFFFFF"/>
                </a:solidFill>
              </a:rPr>
              <a:t> de un </a:t>
            </a:r>
            <a:r>
              <a:rPr lang="en-US" sz="1000" dirty="0" err="1" smtClean="0">
                <a:solidFill>
                  <a:srgbClr val="FFFFFF"/>
                </a:solidFill>
              </a:rPr>
              <a:t>proceso</a:t>
            </a:r>
            <a:r>
              <a:rPr lang="en-US" sz="1000" dirty="0" smtClean="0">
                <a:solidFill>
                  <a:srgbClr val="FFFFFF"/>
                </a:solidFill>
              </a:rPr>
              <a:t> </a:t>
            </a:r>
            <a:r>
              <a:rPr lang="en-US" sz="1000" dirty="0" err="1" smtClean="0">
                <a:solidFill>
                  <a:srgbClr val="FFFFFF"/>
                </a:solidFill>
              </a:rPr>
              <a:t>educativo</a:t>
            </a:r>
            <a:endParaRPr lang="en-US" sz="1000" dirty="0">
              <a:solidFill>
                <a:srgbClr val="FFFFFF"/>
              </a:solidFill>
            </a:endParaRPr>
          </a:p>
        </p:txBody>
      </p:sp>
      <p:sp>
        <p:nvSpPr>
          <p:cNvPr id="47" name="46 Flecha abajo"/>
          <p:cNvSpPr/>
          <p:nvPr/>
        </p:nvSpPr>
        <p:spPr>
          <a:xfrm>
            <a:off x="3771900" y="2231025"/>
            <a:ext cx="533400" cy="53340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48" name="47 Rectángulo redondeado"/>
          <p:cNvSpPr/>
          <p:nvPr/>
        </p:nvSpPr>
        <p:spPr>
          <a:xfrm>
            <a:off x="1268186" y="1219200"/>
            <a:ext cx="1627414" cy="80009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auto">
              <a:spcBef>
                <a:spcPts val="0"/>
              </a:spcBef>
              <a:spcAft>
                <a:spcPts val="0"/>
              </a:spcAft>
            </a:pPr>
            <a:r>
              <a:rPr lang="en-US" sz="1000" dirty="0" err="1" smtClean="0">
                <a:solidFill>
                  <a:srgbClr val="FFFFFF"/>
                </a:solidFill>
              </a:rPr>
              <a:t>Cuando</a:t>
            </a:r>
            <a:r>
              <a:rPr lang="en-US" sz="1000" dirty="0" smtClean="0">
                <a:solidFill>
                  <a:srgbClr val="FFFFFF"/>
                </a:solidFill>
              </a:rPr>
              <a:t> se </a:t>
            </a:r>
            <a:r>
              <a:rPr lang="en-US" sz="1000" dirty="0" err="1" smtClean="0">
                <a:solidFill>
                  <a:srgbClr val="FFFFFF"/>
                </a:solidFill>
              </a:rPr>
              <a:t>evalua</a:t>
            </a:r>
            <a:r>
              <a:rPr lang="en-US" sz="1000" dirty="0" smtClean="0">
                <a:solidFill>
                  <a:srgbClr val="FFFFFF"/>
                </a:solidFill>
              </a:rPr>
              <a:t> un </a:t>
            </a:r>
            <a:r>
              <a:rPr lang="en-US" sz="1000" dirty="0" err="1" smtClean="0">
                <a:solidFill>
                  <a:srgbClr val="FFFFFF"/>
                </a:solidFill>
              </a:rPr>
              <a:t>grupo</a:t>
            </a:r>
            <a:r>
              <a:rPr lang="en-US" sz="1000" dirty="0" smtClean="0">
                <a:solidFill>
                  <a:srgbClr val="FFFFFF"/>
                </a:solidFill>
              </a:rPr>
              <a:t> </a:t>
            </a:r>
            <a:r>
              <a:rPr lang="en-US" sz="1000" dirty="0" err="1" smtClean="0">
                <a:solidFill>
                  <a:srgbClr val="FFFFFF"/>
                </a:solidFill>
              </a:rPr>
              <a:t>colectivo</a:t>
            </a:r>
            <a:r>
              <a:rPr lang="en-US" sz="1000" dirty="0" smtClean="0">
                <a:solidFill>
                  <a:srgbClr val="FFFFFF"/>
                </a:solidFill>
              </a:rPr>
              <a:t> se </a:t>
            </a:r>
            <a:r>
              <a:rPr lang="en-US" sz="1000" dirty="0" err="1" smtClean="0">
                <a:solidFill>
                  <a:srgbClr val="FFFFFF"/>
                </a:solidFill>
              </a:rPr>
              <a:t>denomina</a:t>
            </a:r>
            <a:r>
              <a:rPr lang="en-US" sz="1000" dirty="0" smtClean="0">
                <a:solidFill>
                  <a:srgbClr val="FFFFFF"/>
                </a:solidFill>
              </a:rPr>
              <a:t>  PROGNOSIS</a:t>
            </a:r>
            <a:endParaRPr lang="en-US" sz="1000" dirty="0">
              <a:solidFill>
                <a:srgbClr val="FFFFFF"/>
              </a:solidFill>
            </a:endParaRPr>
          </a:p>
        </p:txBody>
      </p:sp>
      <p:sp>
        <p:nvSpPr>
          <p:cNvPr id="49" name="48 Rectángulo"/>
          <p:cNvSpPr/>
          <p:nvPr/>
        </p:nvSpPr>
        <p:spPr>
          <a:xfrm>
            <a:off x="3390900" y="2764426"/>
            <a:ext cx="1447800" cy="5883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auto">
              <a:spcBef>
                <a:spcPts val="0"/>
              </a:spcBef>
              <a:spcAft>
                <a:spcPts val="0"/>
              </a:spcAft>
            </a:pPr>
            <a:r>
              <a:rPr lang="en-US" sz="1000" dirty="0" smtClean="0">
                <a:solidFill>
                  <a:srgbClr val="FFFFFF"/>
                </a:solidFill>
              </a:rPr>
              <a:t>PUEDE SER DE DOS TIPOS</a:t>
            </a:r>
            <a:endParaRPr lang="en-US" sz="1000" dirty="0">
              <a:solidFill>
                <a:srgbClr val="FFFFFF"/>
              </a:solidFill>
            </a:endParaRPr>
          </a:p>
        </p:txBody>
      </p:sp>
      <p:sp>
        <p:nvSpPr>
          <p:cNvPr id="53" name="52 Rectángulo"/>
          <p:cNvSpPr/>
          <p:nvPr/>
        </p:nvSpPr>
        <p:spPr>
          <a:xfrm>
            <a:off x="2933700" y="4649561"/>
            <a:ext cx="1905000" cy="213087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900" dirty="0" smtClean="0">
                <a:solidFill>
                  <a:srgbClr val="FFFFFF"/>
                </a:solidFill>
              </a:rPr>
              <a:t>PROPONE SEIS PASOS:</a:t>
            </a:r>
          </a:p>
          <a:p>
            <a:pPr marL="228600" indent="-228600" fontAlgn="auto">
              <a:spcBef>
                <a:spcPts val="0"/>
              </a:spcBef>
              <a:spcAft>
                <a:spcPts val="0"/>
              </a:spcAft>
              <a:buFont typeface="+mj-lt"/>
              <a:buAutoNum type="arabicParenR"/>
            </a:pPr>
            <a:r>
              <a:rPr lang="en-US" sz="900" dirty="0" err="1" smtClean="0">
                <a:solidFill>
                  <a:srgbClr val="FFFFFF"/>
                </a:solidFill>
              </a:rPr>
              <a:t>Identificar</a:t>
            </a:r>
            <a:r>
              <a:rPr lang="en-US" sz="900" dirty="0" smtClean="0">
                <a:solidFill>
                  <a:srgbClr val="FFFFFF"/>
                </a:solidFill>
              </a:rPr>
              <a:t> y </a:t>
            </a:r>
            <a:r>
              <a:rPr lang="en-US" sz="900" dirty="0" err="1" smtClean="0">
                <a:solidFill>
                  <a:srgbClr val="FFFFFF"/>
                </a:solidFill>
              </a:rPr>
              <a:t>decidir</a:t>
            </a:r>
            <a:r>
              <a:rPr lang="en-US" sz="900" dirty="0" smtClean="0">
                <a:solidFill>
                  <a:srgbClr val="FFFFFF"/>
                </a:solidFill>
              </a:rPr>
              <a:t> </a:t>
            </a:r>
            <a:r>
              <a:rPr lang="en-US" sz="900" dirty="0" err="1" smtClean="0">
                <a:solidFill>
                  <a:srgbClr val="FFFFFF"/>
                </a:solidFill>
              </a:rPr>
              <a:t>contenidos</a:t>
            </a:r>
            <a:r>
              <a:rPr lang="en-US" sz="900" dirty="0" smtClean="0">
                <a:solidFill>
                  <a:srgbClr val="FFFFFF"/>
                </a:solidFill>
              </a:rPr>
              <a:t>.</a:t>
            </a:r>
          </a:p>
          <a:p>
            <a:pPr marL="228600" indent="-228600" fontAlgn="auto">
              <a:spcBef>
                <a:spcPts val="0"/>
              </a:spcBef>
              <a:spcAft>
                <a:spcPts val="0"/>
              </a:spcAft>
              <a:buFont typeface="+mj-lt"/>
              <a:buAutoNum type="arabicParenR"/>
            </a:pPr>
            <a:r>
              <a:rPr lang="en-US" sz="900" dirty="0" smtClean="0">
                <a:solidFill>
                  <a:srgbClr val="FFFFFF"/>
                </a:solidFill>
              </a:rPr>
              <a:t>De </a:t>
            </a:r>
            <a:r>
              <a:rPr lang="en-US" sz="900" dirty="0" err="1" smtClean="0">
                <a:solidFill>
                  <a:srgbClr val="FFFFFF"/>
                </a:solidFill>
              </a:rPr>
              <a:t>terminar</a:t>
            </a:r>
            <a:r>
              <a:rPr lang="en-US" sz="900" dirty="0" smtClean="0">
                <a:solidFill>
                  <a:srgbClr val="FFFFFF"/>
                </a:solidFill>
              </a:rPr>
              <a:t> </a:t>
            </a:r>
            <a:r>
              <a:rPr lang="en-US" sz="900" dirty="0" err="1" smtClean="0">
                <a:solidFill>
                  <a:srgbClr val="FFFFFF"/>
                </a:solidFill>
              </a:rPr>
              <a:t>conocimientos</a:t>
            </a:r>
            <a:r>
              <a:rPr lang="en-US" sz="900" dirty="0" smtClean="0">
                <a:solidFill>
                  <a:srgbClr val="FFFFFF"/>
                </a:solidFill>
              </a:rPr>
              <a:t> </a:t>
            </a:r>
            <a:r>
              <a:rPr lang="en-US" sz="900" dirty="0" err="1" smtClean="0">
                <a:solidFill>
                  <a:srgbClr val="FFFFFF"/>
                </a:solidFill>
              </a:rPr>
              <a:t>previos</a:t>
            </a:r>
            <a:r>
              <a:rPr lang="en-US" sz="900" dirty="0" smtClean="0">
                <a:solidFill>
                  <a:srgbClr val="FFFFFF"/>
                </a:solidFill>
              </a:rPr>
              <a:t>.</a:t>
            </a:r>
          </a:p>
          <a:p>
            <a:pPr marL="228600" indent="-228600" fontAlgn="auto">
              <a:spcBef>
                <a:spcPts val="0"/>
              </a:spcBef>
              <a:spcAft>
                <a:spcPts val="0"/>
              </a:spcAft>
              <a:buFont typeface="+mj-lt"/>
              <a:buAutoNum type="arabicParenR"/>
            </a:pPr>
            <a:r>
              <a:rPr lang="en-US" sz="900" dirty="0" err="1">
                <a:solidFill>
                  <a:srgbClr val="FFFFFF"/>
                </a:solidFill>
              </a:rPr>
              <a:t>S</a:t>
            </a:r>
            <a:r>
              <a:rPr lang="en-US" sz="900" dirty="0" err="1" smtClean="0">
                <a:solidFill>
                  <a:srgbClr val="FFFFFF"/>
                </a:solidFill>
              </a:rPr>
              <a:t>eleccionar</a:t>
            </a:r>
            <a:r>
              <a:rPr lang="en-US" sz="900" dirty="0" smtClean="0">
                <a:solidFill>
                  <a:srgbClr val="FFFFFF"/>
                </a:solidFill>
              </a:rPr>
              <a:t> y/o </a:t>
            </a:r>
            <a:r>
              <a:rPr lang="en-US" sz="900" dirty="0" err="1" smtClean="0">
                <a:solidFill>
                  <a:srgbClr val="FFFFFF"/>
                </a:solidFill>
              </a:rPr>
              <a:t>disenar</a:t>
            </a:r>
            <a:r>
              <a:rPr lang="en-US" sz="900" dirty="0" smtClean="0">
                <a:solidFill>
                  <a:srgbClr val="FFFFFF"/>
                </a:solidFill>
              </a:rPr>
              <a:t> </a:t>
            </a:r>
            <a:r>
              <a:rPr lang="en-US" sz="900" dirty="0" err="1" smtClean="0">
                <a:solidFill>
                  <a:srgbClr val="FFFFFF"/>
                </a:solidFill>
              </a:rPr>
              <a:t>instrumentos</a:t>
            </a:r>
            <a:r>
              <a:rPr lang="en-US" sz="900" dirty="0" smtClean="0">
                <a:solidFill>
                  <a:srgbClr val="FFFFFF"/>
                </a:solidFill>
              </a:rPr>
              <a:t>: FORMAL O INFORMAL</a:t>
            </a:r>
          </a:p>
          <a:p>
            <a:pPr marL="228600" indent="-228600" fontAlgn="auto">
              <a:spcBef>
                <a:spcPts val="0"/>
              </a:spcBef>
              <a:spcAft>
                <a:spcPts val="0"/>
              </a:spcAft>
              <a:buFont typeface="+mj-lt"/>
              <a:buAutoNum type="arabicParenR"/>
            </a:pPr>
            <a:r>
              <a:rPr lang="en-US" sz="900" dirty="0" err="1" smtClean="0">
                <a:solidFill>
                  <a:srgbClr val="FFFFFF"/>
                </a:solidFill>
              </a:rPr>
              <a:t>Aplicar</a:t>
            </a:r>
            <a:r>
              <a:rPr lang="en-US" sz="900" dirty="0" smtClean="0">
                <a:solidFill>
                  <a:srgbClr val="FFFFFF"/>
                </a:solidFill>
              </a:rPr>
              <a:t> el </a:t>
            </a:r>
            <a:r>
              <a:rPr lang="en-US" sz="900" dirty="0" err="1" smtClean="0">
                <a:solidFill>
                  <a:srgbClr val="FFFFFF"/>
                </a:solidFill>
              </a:rPr>
              <a:t>instrumento</a:t>
            </a:r>
            <a:r>
              <a:rPr lang="en-US" sz="900" dirty="0" smtClean="0">
                <a:solidFill>
                  <a:srgbClr val="FFFFFF"/>
                </a:solidFill>
              </a:rPr>
              <a:t> KIPS</a:t>
            </a:r>
          </a:p>
          <a:p>
            <a:pPr marL="228600" indent="-228600" fontAlgn="auto">
              <a:spcBef>
                <a:spcPts val="0"/>
              </a:spcBef>
              <a:spcAft>
                <a:spcPts val="0"/>
              </a:spcAft>
              <a:buFont typeface="+mj-lt"/>
              <a:buAutoNum type="arabicParenR"/>
            </a:pPr>
            <a:r>
              <a:rPr lang="en-US" sz="900" dirty="0" err="1" smtClean="0">
                <a:solidFill>
                  <a:srgbClr val="FFFFFF"/>
                </a:solidFill>
              </a:rPr>
              <a:t>Analizar</a:t>
            </a:r>
            <a:r>
              <a:rPr lang="en-US" sz="900" dirty="0" smtClean="0">
                <a:solidFill>
                  <a:srgbClr val="FFFFFF"/>
                </a:solidFill>
              </a:rPr>
              <a:t> y </a:t>
            </a:r>
            <a:r>
              <a:rPr lang="en-US" sz="900" dirty="0" err="1" smtClean="0">
                <a:solidFill>
                  <a:srgbClr val="FFFFFF"/>
                </a:solidFill>
              </a:rPr>
              <a:t>evaluar</a:t>
            </a:r>
            <a:r>
              <a:rPr lang="en-US" sz="900" dirty="0" smtClean="0">
                <a:solidFill>
                  <a:srgbClr val="FFFFFF"/>
                </a:solidFill>
              </a:rPr>
              <a:t> los </a:t>
            </a:r>
            <a:r>
              <a:rPr lang="en-US" sz="900" dirty="0" err="1" smtClean="0">
                <a:solidFill>
                  <a:srgbClr val="FFFFFF"/>
                </a:solidFill>
              </a:rPr>
              <a:t>resultados</a:t>
            </a:r>
            <a:r>
              <a:rPr lang="en-US" sz="900" dirty="0" smtClean="0">
                <a:solidFill>
                  <a:srgbClr val="FFFFFF"/>
                </a:solidFill>
              </a:rPr>
              <a:t>.</a:t>
            </a:r>
          </a:p>
          <a:p>
            <a:pPr marL="228600" indent="-228600" fontAlgn="auto">
              <a:spcBef>
                <a:spcPts val="0"/>
              </a:spcBef>
              <a:spcAft>
                <a:spcPts val="0"/>
              </a:spcAft>
              <a:buFont typeface="+mj-lt"/>
              <a:buAutoNum type="arabicParenR"/>
            </a:pPr>
            <a:r>
              <a:rPr lang="en-US" sz="900" dirty="0" err="1" smtClean="0">
                <a:solidFill>
                  <a:srgbClr val="FFFFFF"/>
                </a:solidFill>
              </a:rPr>
              <a:t>Toma</a:t>
            </a:r>
            <a:r>
              <a:rPr lang="en-US" sz="900" dirty="0" smtClean="0">
                <a:solidFill>
                  <a:srgbClr val="FFFFFF"/>
                </a:solidFill>
              </a:rPr>
              <a:t> de </a:t>
            </a:r>
            <a:r>
              <a:rPr lang="en-US" sz="900" dirty="0" err="1" smtClean="0">
                <a:solidFill>
                  <a:srgbClr val="FFFFFF"/>
                </a:solidFill>
              </a:rPr>
              <a:t>decisiones</a:t>
            </a:r>
            <a:r>
              <a:rPr lang="en-US" sz="900" dirty="0" smtClean="0">
                <a:solidFill>
                  <a:srgbClr val="FFFFFF"/>
                </a:solidFill>
              </a:rPr>
              <a:t>.</a:t>
            </a:r>
            <a:endParaRPr lang="en-US" sz="900" dirty="0">
              <a:solidFill>
                <a:srgbClr val="FFFFFF"/>
              </a:solidFill>
            </a:endParaRPr>
          </a:p>
        </p:txBody>
      </p:sp>
      <p:sp>
        <p:nvSpPr>
          <p:cNvPr id="54" name="53 Rectángulo redondeado"/>
          <p:cNvSpPr/>
          <p:nvPr/>
        </p:nvSpPr>
        <p:spPr>
          <a:xfrm>
            <a:off x="1268186" y="2345459"/>
            <a:ext cx="1570808" cy="88820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err="1" smtClean="0">
                <a:solidFill>
                  <a:srgbClr val="FFFFFF"/>
                </a:solidFill>
              </a:rPr>
              <a:t>Cuando</a:t>
            </a:r>
            <a:r>
              <a:rPr lang="en-US" sz="1000" dirty="0" smtClean="0">
                <a:solidFill>
                  <a:srgbClr val="FFFFFF"/>
                </a:solidFill>
              </a:rPr>
              <a:t> </a:t>
            </a:r>
            <a:r>
              <a:rPr lang="en-US" sz="1000" dirty="0" err="1" smtClean="0">
                <a:solidFill>
                  <a:srgbClr val="FFFFFF"/>
                </a:solidFill>
              </a:rPr>
              <a:t>es</a:t>
            </a:r>
            <a:r>
              <a:rPr lang="en-US" sz="1000" dirty="0" smtClean="0">
                <a:solidFill>
                  <a:srgbClr val="FFFFFF"/>
                </a:solidFill>
              </a:rPr>
              <a:t> </a:t>
            </a:r>
            <a:r>
              <a:rPr lang="en-US" sz="1000" dirty="0" err="1" smtClean="0">
                <a:solidFill>
                  <a:srgbClr val="FFFFFF"/>
                </a:solidFill>
              </a:rPr>
              <a:t>especifica</a:t>
            </a:r>
            <a:r>
              <a:rPr lang="en-US" sz="1000" dirty="0" smtClean="0">
                <a:solidFill>
                  <a:srgbClr val="FFFFFF"/>
                </a:solidFill>
              </a:rPr>
              <a:t> y </a:t>
            </a:r>
            <a:r>
              <a:rPr lang="en-US" sz="1000" dirty="0" err="1" smtClean="0">
                <a:solidFill>
                  <a:srgbClr val="FFFFFF"/>
                </a:solidFill>
              </a:rPr>
              <a:t>deferida</a:t>
            </a:r>
            <a:r>
              <a:rPr lang="en-US" sz="1000" dirty="0" smtClean="0">
                <a:solidFill>
                  <a:srgbClr val="FFFFFF"/>
                </a:solidFill>
              </a:rPr>
              <a:t> </a:t>
            </a:r>
            <a:r>
              <a:rPr lang="en-US" sz="1000" dirty="0" err="1" smtClean="0">
                <a:solidFill>
                  <a:srgbClr val="FFFFFF"/>
                </a:solidFill>
              </a:rPr>
              <a:t>para</a:t>
            </a:r>
            <a:r>
              <a:rPr lang="en-US" sz="1000" dirty="0" smtClean="0">
                <a:solidFill>
                  <a:srgbClr val="FFFFFF"/>
                </a:solidFill>
              </a:rPr>
              <a:t> </a:t>
            </a:r>
            <a:r>
              <a:rPr lang="en-US" sz="1000" dirty="0" err="1" smtClean="0">
                <a:solidFill>
                  <a:srgbClr val="FFFFFF"/>
                </a:solidFill>
              </a:rPr>
              <a:t>cada</a:t>
            </a:r>
            <a:r>
              <a:rPr lang="en-US" sz="1000" dirty="0" smtClean="0">
                <a:solidFill>
                  <a:srgbClr val="FFFFFF"/>
                </a:solidFill>
              </a:rPr>
              <a:t> </a:t>
            </a:r>
            <a:r>
              <a:rPr lang="en-US" sz="1000" dirty="0" err="1" smtClean="0">
                <a:solidFill>
                  <a:srgbClr val="FFFFFF"/>
                </a:solidFill>
              </a:rPr>
              <a:t>alumno</a:t>
            </a:r>
            <a:r>
              <a:rPr lang="en-US" sz="1000" dirty="0" smtClean="0">
                <a:solidFill>
                  <a:srgbClr val="FFFFFF"/>
                </a:solidFill>
              </a:rPr>
              <a:t> </a:t>
            </a:r>
            <a:r>
              <a:rPr lang="en-US" sz="1000" dirty="0" err="1" smtClean="0">
                <a:solidFill>
                  <a:srgbClr val="FFFFFF"/>
                </a:solidFill>
              </a:rPr>
              <a:t>es</a:t>
            </a:r>
            <a:r>
              <a:rPr lang="en-US" sz="1000" dirty="0" smtClean="0">
                <a:solidFill>
                  <a:srgbClr val="FFFFFF"/>
                </a:solidFill>
              </a:rPr>
              <a:t> DIAGNOSIS</a:t>
            </a:r>
            <a:endParaRPr lang="en-US" sz="1000" dirty="0">
              <a:solidFill>
                <a:srgbClr val="FFFFFF"/>
              </a:solidFill>
            </a:endParaRPr>
          </a:p>
        </p:txBody>
      </p:sp>
      <p:cxnSp>
        <p:nvCxnSpPr>
          <p:cNvPr id="68" name="67 Conector recto"/>
          <p:cNvCxnSpPr>
            <a:stCxn id="11" idx="2"/>
            <a:endCxn id="33" idx="0"/>
          </p:cNvCxnSpPr>
          <p:nvPr/>
        </p:nvCxnSpPr>
        <p:spPr>
          <a:xfrm>
            <a:off x="4038600" y="992777"/>
            <a:ext cx="0" cy="167621"/>
          </a:xfrm>
          <a:prstGeom prst="line">
            <a:avLst/>
          </a:prstGeom>
        </p:spPr>
        <p:style>
          <a:lnRef idx="1">
            <a:schemeClr val="accent1"/>
          </a:lnRef>
          <a:fillRef idx="0">
            <a:schemeClr val="accent1"/>
          </a:fillRef>
          <a:effectRef idx="0">
            <a:schemeClr val="accent1"/>
          </a:effectRef>
          <a:fontRef idx="minor">
            <a:schemeClr val="tx1"/>
          </a:fontRef>
        </p:style>
      </p:cxnSp>
      <p:sp>
        <p:nvSpPr>
          <p:cNvPr id="80" name="79 Recortar rectángulo de esquina diagonal"/>
          <p:cNvSpPr/>
          <p:nvPr/>
        </p:nvSpPr>
        <p:spPr>
          <a:xfrm>
            <a:off x="6605865" y="2682633"/>
            <a:ext cx="1676399" cy="104409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srgbClr val="FFFFFF"/>
                </a:solidFill>
              </a:rPr>
              <a:t>PUNTUAL</a:t>
            </a:r>
          </a:p>
          <a:p>
            <a:pPr algn="ctr" fontAlgn="auto">
              <a:spcBef>
                <a:spcPts val="0"/>
              </a:spcBef>
              <a:spcAft>
                <a:spcPts val="0"/>
              </a:spcAft>
            </a:pPr>
            <a:r>
              <a:rPr lang="en-US" sz="1000" dirty="0" smtClean="0">
                <a:solidFill>
                  <a:srgbClr val="FFFFFF"/>
                </a:solidFill>
              </a:rPr>
              <a:t>Se </a:t>
            </a:r>
            <a:r>
              <a:rPr lang="en-US" sz="1000" dirty="0" err="1" smtClean="0">
                <a:solidFill>
                  <a:srgbClr val="FFFFFF"/>
                </a:solidFill>
              </a:rPr>
              <a:t>realiza</a:t>
            </a:r>
            <a:r>
              <a:rPr lang="en-US" sz="1000" dirty="0" smtClean="0">
                <a:solidFill>
                  <a:srgbClr val="FFFFFF"/>
                </a:solidFill>
              </a:rPr>
              <a:t> en </a:t>
            </a:r>
            <a:r>
              <a:rPr lang="en-US" sz="1000" dirty="0" err="1" smtClean="0">
                <a:solidFill>
                  <a:srgbClr val="FFFFFF"/>
                </a:solidFill>
              </a:rPr>
              <a:t>distintaos</a:t>
            </a:r>
            <a:r>
              <a:rPr lang="en-US" sz="1000" dirty="0" smtClean="0">
                <a:solidFill>
                  <a:srgbClr val="FFFFFF"/>
                </a:solidFill>
              </a:rPr>
              <a:t> </a:t>
            </a:r>
            <a:r>
              <a:rPr lang="en-US" sz="1000" dirty="0" err="1" smtClean="0">
                <a:solidFill>
                  <a:srgbClr val="FFFFFF"/>
                </a:solidFill>
              </a:rPr>
              <a:t>momentos</a:t>
            </a:r>
            <a:r>
              <a:rPr lang="en-US" sz="1000" dirty="0" smtClean="0">
                <a:solidFill>
                  <a:srgbClr val="FFFFFF"/>
                </a:solidFill>
              </a:rPr>
              <a:t> antes de </a:t>
            </a:r>
            <a:r>
              <a:rPr lang="en-US" sz="1000" dirty="0" err="1" smtClean="0">
                <a:solidFill>
                  <a:srgbClr val="FFFFFF"/>
                </a:solidFill>
              </a:rPr>
              <a:t>iniciar</a:t>
            </a:r>
            <a:r>
              <a:rPr lang="en-US" sz="1000" dirty="0" smtClean="0">
                <a:solidFill>
                  <a:srgbClr val="FFFFFF"/>
                </a:solidFill>
              </a:rPr>
              <a:t> </a:t>
            </a:r>
            <a:r>
              <a:rPr lang="en-US" sz="1000" dirty="0" err="1" smtClean="0">
                <a:solidFill>
                  <a:srgbClr val="FFFFFF"/>
                </a:solidFill>
              </a:rPr>
              <a:t>una</a:t>
            </a:r>
            <a:r>
              <a:rPr lang="en-US" sz="1000" dirty="0" smtClean="0">
                <a:solidFill>
                  <a:srgbClr val="FFFFFF"/>
                </a:solidFill>
              </a:rPr>
              <a:t> </a:t>
            </a:r>
            <a:r>
              <a:rPr lang="en-US" sz="1000" dirty="0" err="1" smtClean="0">
                <a:solidFill>
                  <a:srgbClr val="FFFFFF"/>
                </a:solidFill>
              </a:rPr>
              <a:t>secuencia</a:t>
            </a:r>
            <a:r>
              <a:rPr lang="en-US" sz="1000" dirty="0" smtClean="0">
                <a:solidFill>
                  <a:srgbClr val="FFFFFF"/>
                </a:solidFill>
              </a:rPr>
              <a:t>.</a:t>
            </a:r>
            <a:endParaRPr lang="en-US" sz="1000" dirty="0">
              <a:solidFill>
                <a:srgbClr val="FFFFFF"/>
              </a:solidFill>
            </a:endParaRPr>
          </a:p>
        </p:txBody>
      </p:sp>
      <p:sp>
        <p:nvSpPr>
          <p:cNvPr id="81" name="80 Recortar rectángulo de esquina diagonal"/>
          <p:cNvSpPr/>
          <p:nvPr/>
        </p:nvSpPr>
        <p:spPr>
          <a:xfrm>
            <a:off x="1268186" y="3726723"/>
            <a:ext cx="1570808" cy="1044089"/>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srgbClr val="FFFFFF"/>
                </a:solidFill>
              </a:rPr>
              <a:t>INICIAL</a:t>
            </a:r>
          </a:p>
          <a:p>
            <a:pPr algn="ctr" fontAlgn="auto">
              <a:spcBef>
                <a:spcPts val="0"/>
              </a:spcBef>
              <a:spcAft>
                <a:spcPts val="0"/>
              </a:spcAft>
            </a:pPr>
            <a:r>
              <a:rPr lang="en-US" sz="1000" dirty="0" err="1" smtClean="0">
                <a:solidFill>
                  <a:srgbClr val="FFFFFF"/>
                </a:solidFill>
              </a:rPr>
              <a:t>Es</a:t>
            </a:r>
            <a:r>
              <a:rPr lang="en-US" sz="1000" dirty="0" smtClean="0">
                <a:solidFill>
                  <a:srgbClr val="FFFFFF"/>
                </a:solidFill>
              </a:rPr>
              <a:t> </a:t>
            </a:r>
            <a:r>
              <a:rPr lang="en-US" sz="1000" dirty="0" err="1" smtClean="0">
                <a:solidFill>
                  <a:srgbClr val="FFFFFF"/>
                </a:solidFill>
              </a:rPr>
              <a:t>unica</a:t>
            </a:r>
            <a:r>
              <a:rPr lang="en-US" sz="1000" dirty="0" smtClean="0">
                <a:solidFill>
                  <a:srgbClr val="FFFFFF"/>
                </a:solidFill>
              </a:rPr>
              <a:t> y </a:t>
            </a:r>
            <a:r>
              <a:rPr lang="en-US" sz="1000" dirty="0" err="1" smtClean="0">
                <a:solidFill>
                  <a:srgbClr val="FFFFFF"/>
                </a:solidFill>
              </a:rPr>
              <a:t>exclusiva</a:t>
            </a:r>
            <a:r>
              <a:rPr lang="en-US" sz="1000" dirty="0" smtClean="0">
                <a:solidFill>
                  <a:srgbClr val="FFFFFF"/>
                </a:solidFill>
              </a:rPr>
              <a:t> antes de </a:t>
            </a:r>
            <a:r>
              <a:rPr lang="en-US" sz="1000" dirty="0" err="1" smtClean="0">
                <a:solidFill>
                  <a:srgbClr val="FFFFFF"/>
                </a:solidFill>
              </a:rPr>
              <a:t>alguin</a:t>
            </a:r>
            <a:r>
              <a:rPr lang="en-US" sz="1000" dirty="0" smtClean="0">
                <a:solidFill>
                  <a:srgbClr val="FFFFFF"/>
                </a:solidFill>
              </a:rPr>
              <a:t> </a:t>
            </a:r>
            <a:r>
              <a:rPr lang="en-US" sz="1000" dirty="0" err="1" smtClean="0">
                <a:solidFill>
                  <a:srgbClr val="FFFFFF"/>
                </a:solidFill>
              </a:rPr>
              <a:t>proceso</a:t>
            </a:r>
            <a:r>
              <a:rPr lang="en-US" sz="1000" dirty="0" smtClean="0">
                <a:solidFill>
                  <a:srgbClr val="FFFFFF"/>
                </a:solidFill>
              </a:rPr>
              <a:t> o </a:t>
            </a:r>
            <a:r>
              <a:rPr lang="en-US" sz="1000" dirty="0" err="1" smtClean="0">
                <a:solidFill>
                  <a:srgbClr val="FFFFFF"/>
                </a:solidFill>
              </a:rPr>
              <a:t>ciclo</a:t>
            </a:r>
            <a:r>
              <a:rPr lang="en-US" sz="1000" dirty="0" smtClean="0">
                <a:solidFill>
                  <a:srgbClr val="FFFFFF"/>
                </a:solidFill>
              </a:rPr>
              <a:t>.</a:t>
            </a:r>
            <a:endParaRPr lang="en-US" sz="1000" dirty="0">
              <a:solidFill>
                <a:srgbClr val="FFFFFF"/>
              </a:solidFill>
            </a:endParaRPr>
          </a:p>
        </p:txBody>
      </p:sp>
      <p:cxnSp>
        <p:nvCxnSpPr>
          <p:cNvPr id="85" name="84 Conector angular"/>
          <p:cNvCxnSpPr>
            <a:stCxn id="48" idx="2"/>
            <a:endCxn id="54" idx="0"/>
          </p:cNvCxnSpPr>
          <p:nvPr/>
        </p:nvCxnSpPr>
        <p:spPr>
          <a:xfrm rot="5400000">
            <a:off x="1904662" y="2168228"/>
            <a:ext cx="326160" cy="283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97 Rectángulo redondeado"/>
          <p:cNvSpPr/>
          <p:nvPr/>
        </p:nvSpPr>
        <p:spPr>
          <a:xfrm>
            <a:off x="6529665" y="3827178"/>
            <a:ext cx="1752599" cy="131383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srgbClr val="FFFFFF"/>
                </a:solidFill>
              </a:rPr>
              <a:t>TECNICAS INFORMALES:</a:t>
            </a:r>
          </a:p>
          <a:p>
            <a:pPr algn="ctr" fontAlgn="auto">
              <a:spcBef>
                <a:spcPts val="0"/>
              </a:spcBef>
              <a:spcAft>
                <a:spcPts val="0"/>
              </a:spcAft>
            </a:pPr>
            <a:r>
              <a:rPr lang="en-US" sz="1000" dirty="0" smtClean="0">
                <a:solidFill>
                  <a:srgbClr val="FFFFFF"/>
                </a:solidFill>
              </a:rPr>
              <a:t>Son </a:t>
            </a:r>
            <a:r>
              <a:rPr lang="en-US" sz="1000" dirty="0" err="1" smtClean="0">
                <a:solidFill>
                  <a:srgbClr val="FFFFFF"/>
                </a:solidFill>
              </a:rPr>
              <a:t>Observaciones</a:t>
            </a:r>
            <a:r>
              <a:rPr lang="en-US" sz="1000" dirty="0" smtClean="0">
                <a:solidFill>
                  <a:srgbClr val="FFFFFF"/>
                </a:solidFill>
              </a:rPr>
              <a:t>, </a:t>
            </a:r>
            <a:r>
              <a:rPr lang="en-US" sz="1000" dirty="0" err="1" smtClean="0">
                <a:solidFill>
                  <a:srgbClr val="FFFFFF"/>
                </a:solidFill>
              </a:rPr>
              <a:t>entrevistas</a:t>
            </a:r>
            <a:r>
              <a:rPr lang="en-US" sz="1000" dirty="0" smtClean="0">
                <a:solidFill>
                  <a:srgbClr val="FFFFFF"/>
                </a:solidFill>
              </a:rPr>
              <a:t>, debates, </a:t>
            </a:r>
            <a:r>
              <a:rPr lang="en-US" sz="1000" dirty="0" err="1" smtClean="0">
                <a:solidFill>
                  <a:srgbClr val="FFFFFF"/>
                </a:solidFill>
              </a:rPr>
              <a:t>exposicion</a:t>
            </a:r>
            <a:r>
              <a:rPr lang="en-US" sz="1000" dirty="0" smtClean="0">
                <a:solidFill>
                  <a:srgbClr val="FFFFFF"/>
                </a:solidFill>
              </a:rPr>
              <a:t> de ideas.</a:t>
            </a:r>
            <a:endParaRPr lang="en-US" sz="1000" dirty="0">
              <a:solidFill>
                <a:srgbClr val="FFFFFF"/>
              </a:solidFill>
            </a:endParaRPr>
          </a:p>
        </p:txBody>
      </p:sp>
      <p:sp>
        <p:nvSpPr>
          <p:cNvPr id="99" name="98 Rectángulo redondeado"/>
          <p:cNvSpPr/>
          <p:nvPr/>
        </p:nvSpPr>
        <p:spPr>
          <a:xfrm>
            <a:off x="6477000" y="5410201"/>
            <a:ext cx="1752599" cy="137023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srgbClr val="FFFFFF"/>
                </a:solidFill>
              </a:rPr>
              <a:t>TECNICAS FORMALES:</a:t>
            </a:r>
          </a:p>
          <a:p>
            <a:pPr algn="ctr" fontAlgn="auto">
              <a:spcBef>
                <a:spcPts val="0"/>
              </a:spcBef>
              <a:spcAft>
                <a:spcPts val="0"/>
              </a:spcAft>
            </a:pPr>
            <a:r>
              <a:rPr lang="en-US" sz="1000" dirty="0" smtClean="0">
                <a:solidFill>
                  <a:srgbClr val="FFFFFF"/>
                </a:solidFill>
              </a:rPr>
              <a:t>Son </a:t>
            </a:r>
            <a:r>
              <a:rPr lang="en-US" sz="1000" dirty="0" err="1" smtClean="0">
                <a:solidFill>
                  <a:srgbClr val="FFFFFF"/>
                </a:solidFill>
              </a:rPr>
              <a:t>pruebas</a:t>
            </a:r>
            <a:r>
              <a:rPr lang="en-US" sz="1000" dirty="0" smtClean="0">
                <a:solidFill>
                  <a:srgbClr val="FFFFFF"/>
                </a:solidFill>
              </a:rPr>
              <a:t> </a:t>
            </a:r>
            <a:r>
              <a:rPr lang="en-US" sz="1000" dirty="0" err="1" smtClean="0">
                <a:solidFill>
                  <a:srgbClr val="FFFFFF"/>
                </a:solidFill>
              </a:rPr>
              <a:t>objetivas,cuestionarios</a:t>
            </a:r>
            <a:r>
              <a:rPr lang="en-US" sz="1000" dirty="0" smtClean="0">
                <a:solidFill>
                  <a:srgbClr val="FFFFFF"/>
                </a:solidFill>
              </a:rPr>
              <a:t> </a:t>
            </a:r>
            <a:r>
              <a:rPr lang="en-US" sz="1000" dirty="0" err="1" smtClean="0">
                <a:solidFill>
                  <a:srgbClr val="FFFFFF"/>
                </a:solidFill>
              </a:rPr>
              <a:t>abiertos</a:t>
            </a:r>
            <a:r>
              <a:rPr lang="en-US" sz="1000" dirty="0" smtClean="0">
                <a:solidFill>
                  <a:srgbClr val="FFFFFF"/>
                </a:solidFill>
              </a:rPr>
              <a:t> y </a:t>
            </a:r>
            <a:r>
              <a:rPr lang="en-US" sz="1000" dirty="0" err="1" smtClean="0">
                <a:solidFill>
                  <a:srgbClr val="FFFFFF"/>
                </a:solidFill>
              </a:rPr>
              <a:t>cerrados</a:t>
            </a:r>
            <a:r>
              <a:rPr lang="en-US" sz="1000" dirty="0" smtClean="0">
                <a:solidFill>
                  <a:srgbClr val="FFFFFF"/>
                </a:solidFill>
              </a:rPr>
              <a:t>, </a:t>
            </a:r>
            <a:r>
              <a:rPr lang="en-US" sz="1000" dirty="0" err="1" smtClean="0">
                <a:solidFill>
                  <a:srgbClr val="FFFFFF"/>
                </a:solidFill>
              </a:rPr>
              <a:t>mapas</a:t>
            </a:r>
            <a:r>
              <a:rPr lang="en-US" sz="1000" dirty="0" smtClean="0">
                <a:solidFill>
                  <a:srgbClr val="FFFFFF"/>
                </a:solidFill>
              </a:rPr>
              <a:t> </a:t>
            </a:r>
            <a:r>
              <a:rPr lang="en-US" sz="1000" dirty="0" err="1" smtClean="0">
                <a:solidFill>
                  <a:srgbClr val="FFFFFF"/>
                </a:solidFill>
              </a:rPr>
              <a:t>conceptuales,informes</a:t>
            </a:r>
            <a:r>
              <a:rPr lang="en-US" sz="1000" dirty="0" smtClean="0">
                <a:solidFill>
                  <a:srgbClr val="FFFFFF"/>
                </a:solidFill>
              </a:rPr>
              <a:t> </a:t>
            </a:r>
            <a:r>
              <a:rPr lang="en-US" sz="1000" dirty="0" err="1" smtClean="0">
                <a:solidFill>
                  <a:srgbClr val="FFFFFF"/>
                </a:solidFill>
              </a:rPr>
              <a:t>personales</a:t>
            </a:r>
            <a:r>
              <a:rPr lang="en-US" sz="1000" dirty="0" smtClean="0">
                <a:solidFill>
                  <a:srgbClr val="FFFFFF"/>
                </a:solidFill>
              </a:rPr>
              <a:t> KIPS</a:t>
            </a:r>
            <a:endParaRPr lang="en-US" sz="1000" dirty="0">
              <a:solidFill>
                <a:srgbClr val="FFFFFF"/>
              </a:solidFill>
            </a:endParaRPr>
          </a:p>
        </p:txBody>
      </p:sp>
      <p:cxnSp>
        <p:nvCxnSpPr>
          <p:cNvPr id="107" name="106 Conector angular"/>
          <p:cNvCxnSpPr>
            <a:endCxn id="81" idx="0"/>
          </p:cNvCxnSpPr>
          <p:nvPr/>
        </p:nvCxnSpPr>
        <p:spPr>
          <a:xfrm rot="10800000" flipV="1">
            <a:off x="2838994" y="3790266"/>
            <a:ext cx="1275806" cy="45850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108 Conector angular"/>
          <p:cNvCxnSpPr>
            <a:endCxn id="80" idx="2"/>
          </p:cNvCxnSpPr>
          <p:nvPr/>
        </p:nvCxnSpPr>
        <p:spPr>
          <a:xfrm flipV="1">
            <a:off x="4056924" y="3204678"/>
            <a:ext cx="2548941" cy="585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110 Conector angular"/>
          <p:cNvCxnSpPr/>
          <p:nvPr/>
        </p:nvCxnSpPr>
        <p:spPr>
          <a:xfrm rot="5400000">
            <a:off x="3831840" y="3571533"/>
            <a:ext cx="437467"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119 Conector angular"/>
          <p:cNvCxnSpPr>
            <a:endCxn id="98" idx="1"/>
          </p:cNvCxnSpPr>
          <p:nvPr/>
        </p:nvCxnSpPr>
        <p:spPr>
          <a:xfrm flipV="1">
            <a:off x="4769614" y="4484094"/>
            <a:ext cx="1760051" cy="82373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121 Conector angular"/>
          <p:cNvCxnSpPr>
            <a:stCxn id="81" idx="1"/>
            <a:endCxn id="53" idx="1"/>
          </p:cNvCxnSpPr>
          <p:nvPr/>
        </p:nvCxnSpPr>
        <p:spPr>
          <a:xfrm rot="16200000" flipH="1">
            <a:off x="2021551" y="4802851"/>
            <a:ext cx="944188" cy="88011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123 Conector angular"/>
          <p:cNvCxnSpPr>
            <a:stCxn id="53" idx="3"/>
          </p:cNvCxnSpPr>
          <p:nvPr/>
        </p:nvCxnSpPr>
        <p:spPr>
          <a:xfrm>
            <a:off x="4838700" y="5715000"/>
            <a:ext cx="1638300" cy="3803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2" name="131 CuadroTexto"/>
          <p:cNvSpPr txBox="1"/>
          <p:nvPr/>
        </p:nvSpPr>
        <p:spPr>
          <a:xfrm>
            <a:off x="457200" y="526868"/>
            <a:ext cx="2209800" cy="369332"/>
          </a:xfrm>
          <a:prstGeom prst="rect">
            <a:avLst/>
          </a:prstGeom>
          <a:noFill/>
        </p:spPr>
        <p:txBody>
          <a:bodyPr wrap="square" rtlCol="0">
            <a:spAutoFit/>
          </a:bodyPr>
          <a:lstStyle/>
          <a:p>
            <a:pPr fontAlgn="auto">
              <a:spcBef>
                <a:spcPts val="0"/>
              </a:spcBef>
              <a:spcAft>
                <a:spcPts val="0"/>
              </a:spcAft>
            </a:pPr>
            <a:r>
              <a:rPr lang="en-US" dirty="0" err="1" smtClean="0">
                <a:solidFill>
                  <a:srgbClr val="000000"/>
                </a:solidFill>
                <a:latin typeface="Century Schoolbook"/>
                <a:cs typeface="+mn-cs"/>
              </a:rPr>
              <a:t>Producto</a:t>
            </a:r>
            <a:r>
              <a:rPr lang="en-US" dirty="0" smtClean="0">
                <a:solidFill>
                  <a:srgbClr val="000000"/>
                </a:solidFill>
                <a:latin typeface="Century Schoolbook"/>
                <a:cs typeface="+mn-cs"/>
              </a:rPr>
              <a:t> </a:t>
            </a:r>
            <a:endParaRPr lang="en-US" dirty="0">
              <a:solidFill>
                <a:srgbClr val="000000"/>
              </a:solidFill>
              <a:latin typeface="Century Schoolbook"/>
              <a:cs typeface="+mn-cs"/>
            </a:endParaRPr>
          </a:p>
        </p:txBody>
      </p:sp>
    </p:spTree>
    <p:extLst>
      <p:ext uri="{BB962C8B-B14F-4D97-AF65-F5344CB8AC3E}">
        <p14:creationId xmlns:p14="http://schemas.microsoft.com/office/powerpoint/2010/main" val="2149967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581400" y="3581400"/>
            <a:ext cx="1447800" cy="457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srgbClr val="FFFFFF"/>
                </a:solidFill>
              </a:rPr>
              <a:t>FORMATIVA</a:t>
            </a:r>
            <a:endParaRPr lang="en-US" sz="1200" dirty="0">
              <a:solidFill>
                <a:srgbClr val="FFFFFF"/>
              </a:solidFill>
            </a:endParaRPr>
          </a:p>
        </p:txBody>
      </p:sp>
      <p:sp>
        <p:nvSpPr>
          <p:cNvPr id="5" name="4 Placa"/>
          <p:cNvSpPr/>
          <p:nvPr/>
        </p:nvSpPr>
        <p:spPr>
          <a:xfrm>
            <a:off x="3581400" y="2057400"/>
            <a:ext cx="1447800" cy="990600"/>
          </a:xfrm>
          <a:prstGeom prst="plaqu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000" dirty="0">
                <a:solidFill>
                  <a:srgbClr val="FFFFFF"/>
                </a:solidFill>
              </a:rPr>
              <a:t>Es una herramienta para mejorar la enseñanza y la práctica docente </a:t>
            </a:r>
            <a:endParaRPr lang="en-US" sz="1000" dirty="0">
              <a:solidFill>
                <a:srgbClr val="FFFFFF"/>
              </a:solidFill>
            </a:endParaRPr>
          </a:p>
        </p:txBody>
      </p:sp>
      <p:sp>
        <p:nvSpPr>
          <p:cNvPr id="6" name="5 Placa"/>
          <p:cNvSpPr/>
          <p:nvPr/>
        </p:nvSpPr>
        <p:spPr>
          <a:xfrm>
            <a:off x="3581400" y="4648200"/>
            <a:ext cx="1447800" cy="990600"/>
          </a:xfrm>
          <a:prstGeom prst="plaqu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1000" dirty="0">
                <a:solidFill>
                  <a:srgbClr val="FFFFFF"/>
                </a:solidFill>
              </a:rPr>
              <a:t>Tiene 2 funciones, uno pedagógico y otro social. </a:t>
            </a:r>
            <a:endParaRPr lang="en-US" sz="1000" dirty="0">
              <a:solidFill>
                <a:srgbClr val="FFFFFF"/>
              </a:solidFill>
            </a:endParaRPr>
          </a:p>
        </p:txBody>
      </p:sp>
      <p:sp>
        <p:nvSpPr>
          <p:cNvPr id="7" name="6 Bisel"/>
          <p:cNvSpPr/>
          <p:nvPr/>
        </p:nvSpPr>
        <p:spPr>
          <a:xfrm>
            <a:off x="457200" y="1409699"/>
            <a:ext cx="2133600" cy="1295400"/>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900" dirty="0">
                <a:solidFill>
                  <a:srgbClr val="FFFFFF"/>
                </a:solidFill>
              </a:rPr>
              <a:t>Usa diferentes instrumentos:</a:t>
            </a:r>
            <a:endParaRPr lang="en-US" sz="900" dirty="0">
              <a:solidFill>
                <a:srgbClr val="FFFFFF"/>
              </a:solidFill>
            </a:endParaRPr>
          </a:p>
          <a:p>
            <a:pPr fontAlgn="auto">
              <a:spcBef>
                <a:spcPts val="0"/>
              </a:spcBef>
              <a:spcAft>
                <a:spcPts val="0"/>
              </a:spcAft>
            </a:pPr>
            <a:r>
              <a:rPr lang="es-ES" sz="900" dirty="0">
                <a:solidFill>
                  <a:srgbClr val="FFFFFF"/>
                </a:solidFill>
              </a:rPr>
              <a:t>Individual: formación y actualización en campo su capacidad analítica y autocritica para tomar decisiones correctas (profesional y ético).</a:t>
            </a:r>
            <a:endParaRPr lang="en-US" sz="900" dirty="0">
              <a:solidFill>
                <a:srgbClr val="FFFFFF"/>
              </a:solidFill>
            </a:endParaRPr>
          </a:p>
        </p:txBody>
      </p:sp>
      <p:sp>
        <p:nvSpPr>
          <p:cNvPr id="8" name="7 Bisel"/>
          <p:cNvSpPr/>
          <p:nvPr/>
        </p:nvSpPr>
        <p:spPr>
          <a:xfrm>
            <a:off x="487680" y="3024595"/>
            <a:ext cx="2133600" cy="1295400"/>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900" dirty="0">
                <a:solidFill>
                  <a:srgbClr val="FFFFFF"/>
                </a:solidFill>
              </a:rPr>
              <a:t>El pedagógico es mediante la reflexión , útil para orientar el desempeño docente social-creación de  oportunidades para seguir aprendiendo y comulación de resultados.</a:t>
            </a:r>
            <a:endParaRPr lang="en-US" sz="900" dirty="0">
              <a:solidFill>
                <a:srgbClr val="FFFFFF"/>
              </a:solidFill>
            </a:endParaRPr>
          </a:p>
        </p:txBody>
      </p:sp>
      <p:sp>
        <p:nvSpPr>
          <p:cNvPr id="9" name="8 Bisel"/>
          <p:cNvSpPr/>
          <p:nvPr/>
        </p:nvSpPr>
        <p:spPr>
          <a:xfrm>
            <a:off x="472440" y="4710249"/>
            <a:ext cx="2133600" cy="1981200"/>
          </a:xfrm>
          <a:prstGeom prst="bevel">
            <a:avLst>
              <a:gd name="adj" fmla="val 590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es-ES" sz="1000" dirty="0">
                <a:solidFill>
                  <a:srgbClr val="FFFFFF"/>
                </a:solidFill>
              </a:rPr>
              <a:t>El docente con el fin de mejorar el aprendizaje implementando estrategias, técnicas y los instrumentos o recursos de evaluación. Para permitir el desarrollo de habilidades</a:t>
            </a:r>
            <a:endParaRPr lang="en-US" sz="1000" dirty="0">
              <a:solidFill>
                <a:srgbClr val="FFFFFF"/>
              </a:solidFill>
            </a:endParaRPr>
          </a:p>
        </p:txBody>
      </p:sp>
      <p:cxnSp>
        <p:nvCxnSpPr>
          <p:cNvPr id="12" name="11 Conector angular"/>
          <p:cNvCxnSpPr>
            <a:stCxn id="3" idx="1"/>
            <a:endCxn id="7" idx="0"/>
          </p:cNvCxnSpPr>
          <p:nvPr/>
        </p:nvCxnSpPr>
        <p:spPr>
          <a:xfrm rot="10800000">
            <a:off x="2590800" y="2057400"/>
            <a:ext cx="990600" cy="175260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angular"/>
          <p:cNvCxnSpPr>
            <a:stCxn id="3" idx="1"/>
            <a:endCxn id="8" idx="0"/>
          </p:cNvCxnSpPr>
          <p:nvPr/>
        </p:nvCxnSpPr>
        <p:spPr>
          <a:xfrm rot="10800000">
            <a:off x="2621280" y="3672296"/>
            <a:ext cx="960120" cy="13770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stCxn id="3" idx="1"/>
            <a:endCxn id="9" idx="0"/>
          </p:cNvCxnSpPr>
          <p:nvPr/>
        </p:nvCxnSpPr>
        <p:spPr>
          <a:xfrm rot="10800000" flipV="1">
            <a:off x="2606040" y="3809999"/>
            <a:ext cx="975360" cy="189084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7" idx="0"/>
            <a:endCxn id="21" idx="2"/>
          </p:cNvCxnSpPr>
          <p:nvPr/>
        </p:nvCxnSpPr>
        <p:spPr>
          <a:xfrm flipV="1">
            <a:off x="2590800" y="618308"/>
            <a:ext cx="531767" cy="1439091"/>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20 Recortar rectángulo de esquina diagonal"/>
          <p:cNvSpPr/>
          <p:nvPr/>
        </p:nvSpPr>
        <p:spPr>
          <a:xfrm>
            <a:off x="3122567" y="123008"/>
            <a:ext cx="2400300" cy="9906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Colectiva: que trabaja de manera colegiada, colaborativa, dialogo entre docentes.</a:t>
            </a:r>
            <a:endParaRPr lang="en-US" sz="1000" dirty="0">
              <a:solidFill>
                <a:srgbClr val="FFFFFF"/>
              </a:solidFill>
            </a:endParaRPr>
          </a:p>
          <a:p>
            <a:pPr fontAlgn="auto">
              <a:spcBef>
                <a:spcPts val="0"/>
              </a:spcBef>
              <a:spcAft>
                <a:spcPts val="0"/>
              </a:spcAft>
            </a:pPr>
            <a:r>
              <a:rPr lang="es-ES" sz="1000" dirty="0">
                <a:solidFill>
                  <a:srgbClr val="FFFFFF"/>
                </a:solidFill>
              </a:rPr>
              <a:t>Material: tener evidencias </a:t>
            </a:r>
            <a:endParaRPr lang="en-US" sz="1000" dirty="0">
              <a:solidFill>
                <a:srgbClr val="FFFFFF"/>
              </a:solidFill>
            </a:endParaRPr>
          </a:p>
        </p:txBody>
      </p:sp>
      <p:cxnSp>
        <p:nvCxnSpPr>
          <p:cNvPr id="25" name="24 Conector recto"/>
          <p:cNvCxnSpPr>
            <a:stCxn id="5" idx="2"/>
            <a:endCxn id="3" idx="0"/>
          </p:cNvCxnSpPr>
          <p:nvPr/>
        </p:nvCxnSpPr>
        <p:spPr>
          <a:xfrm>
            <a:off x="4305300" y="30480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3" idx="2"/>
            <a:endCxn id="6" idx="0"/>
          </p:cNvCxnSpPr>
          <p:nvPr/>
        </p:nvCxnSpPr>
        <p:spPr>
          <a:xfrm>
            <a:off x="4305300" y="40386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27 Bisel"/>
          <p:cNvSpPr/>
          <p:nvPr/>
        </p:nvSpPr>
        <p:spPr>
          <a:xfrm>
            <a:off x="5867400" y="5490754"/>
            <a:ext cx="2133600" cy="1331323"/>
          </a:xfrm>
          <a:prstGeom prst="bevel">
            <a:avLst>
              <a:gd name="adj" fmla="val 759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Valorando resultados de las evaluaciones.</a:t>
            </a:r>
            <a:endParaRPr lang="en-US" sz="1000" dirty="0">
              <a:solidFill>
                <a:srgbClr val="FFFFFF"/>
              </a:solidFill>
            </a:endParaRPr>
          </a:p>
          <a:p>
            <a:pPr fontAlgn="auto">
              <a:spcBef>
                <a:spcPts val="0"/>
              </a:spcBef>
              <a:spcAft>
                <a:spcPts val="0"/>
              </a:spcAft>
            </a:pPr>
            <a:r>
              <a:rPr lang="es-ES" sz="1000" dirty="0">
                <a:solidFill>
                  <a:srgbClr val="FFFFFF"/>
                </a:solidFill>
              </a:rPr>
              <a:t>Evaluando para aprender y en consecuencia mejorar el proceso de enseñanza y de aprendizaje.</a:t>
            </a:r>
            <a:endParaRPr lang="en-US" sz="1000" dirty="0">
              <a:solidFill>
                <a:srgbClr val="FFFFFF"/>
              </a:solidFill>
            </a:endParaRPr>
          </a:p>
        </p:txBody>
      </p:sp>
      <p:sp>
        <p:nvSpPr>
          <p:cNvPr id="33" name="32 Bisel"/>
          <p:cNvSpPr/>
          <p:nvPr/>
        </p:nvSpPr>
        <p:spPr>
          <a:xfrm>
            <a:off x="5867400" y="2972344"/>
            <a:ext cx="2196737" cy="2438401"/>
          </a:xfrm>
          <a:prstGeom prst="bevel">
            <a:avLst>
              <a:gd name="adj" fmla="val 515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Es un proceso cíclico de 3 momentos iniciales y de proceso y final es de tres tipos:</a:t>
            </a:r>
            <a:endParaRPr lang="en-US" sz="1000" dirty="0">
              <a:solidFill>
                <a:srgbClr val="FFFFFF"/>
              </a:solidFill>
            </a:endParaRPr>
          </a:p>
          <a:p>
            <a:pPr fontAlgn="auto">
              <a:spcBef>
                <a:spcPts val="0"/>
              </a:spcBef>
              <a:spcAft>
                <a:spcPts val="0"/>
              </a:spcAft>
            </a:pPr>
            <a:r>
              <a:rPr lang="es-ES" sz="1000" dirty="0" err="1">
                <a:solidFill>
                  <a:srgbClr val="FFFFFF"/>
                </a:solidFill>
              </a:rPr>
              <a:t>Sumativa</a:t>
            </a:r>
            <a:r>
              <a:rPr lang="es-ES" sz="1000" dirty="0">
                <a:solidFill>
                  <a:srgbClr val="FFFFFF"/>
                </a:solidFill>
              </a:rPr>
              <a:t>.- se realiza continuamente en  periodos de corte. Recolección de resultados para obtener un final.</a:t>
            </a:r>
            <a:endParaRPr lang="en-US" sz="1000" dirty="0">
              <a:solidFill>
                <a:srgbClr val="FFFFFF"/>
              </a:solidFill>
            </a:endParaRPr>
          </a:p>
          <a:p>
            <a:pPr fontAlgn="auto">
              <a:spcBef>
                <a:spcPts val="0"/>
              </a:spcBef>
              <a:spcAft>
                <a:spcPts val="0"/>
              </a:spcAft>
            </a:pPr>
            <a:r>
              <a:rPr lang="es-ES" sz="1000" dirty="0">
                <a:solidFill>
                  <a:srgbClr val="FFFFFF"/>
                </a:solidFill>
              </a:rPr>
              <a:t>Formativa: para valorar el avance y ver si se realiza según lo planeado.</a:t>
            </a:r>
            <a:endParaRPr lang="en-US" sz="1000" dirty="0">
              <a:solidFill>
                <a:srgbClr val="FFFFFF"/>
              </a:solidFill>
            </a:endParaRPr>
          </a:p>
          <a:p>
            <a:pPr fontAlgn="auto">
              <a:spcBef>
                <a:spcPts val="0"/>
              </a:spcBef>
              <a:spcAft>
                <a:spcPts val="0"/>
              </a:spcAft>
            </a:pPr>
            <a:r>
              <a:rPr lang="es-ES" sz="1000" dirty="0">
                <a:solidFill>
                  <a:srgbClr val="FFFFFF"/>
                </a:solidFill>
              </a:rPr>
              <a:t>Diagnostica: previa al desarrollo de exploración.</a:t>
            </a:r>
            <a:endParaRPr lang="en-US" sz="1000" dirty="0">
              <a:solidFill>
                <a:srgbClr val="FFFFFF"/>
              </a:solidFill>
            </a:endParaRPr>
          </a:p>
        </p:txBody>
      </p:sp>
      <p:sp>
        <p:nvSpPr>
          <p:cNvPr id="35" name="34 Bisel"/>
          <p:cNvSpPr/>
          <p:nvPr/>
        </p:nvSpPr>
        <p:spPr>
          <a:xfrm>
            <a:off x="5867400" y="1293222"/>
            <a:ext cx="2196737" cy="1528355"/>
          </a:xfrm>
          <a:prstGeom prst="bevel">
            <a:avLst>
              <a:gd name="adj" fmla="val 634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Recolectando evidencias en el proceso y crear oportunidades , instrumentos para conocer sus logros.</a:t>
            </a:r>
            <a:endParaRPr lang="en-US" sz="1000" dirty="0">
              <a:solidFill>
                <a:srgbClr val="FFFFFF"/>
              </a:solidFill>
            </a:endParaRPr>
          </a:p>
        </p:txBody>
      </p:sp>
      <p:cxnSp>
        <p:nvCxnSpPr>
          <p:cNvPr id="37" name="36 Conector angular"/>
          <p:cNvCxnSpPr>
            <a:stCxn id="3" idx="3"/>
            <a:endCxn id="35" idx="4"/>
          </p:cNvCxnSpPr>
          <p:nvPr/>
        </p:nvCxnSpPr>
        <p:spPr>
          <a:xfrm flipV="1">
            <a:off x="5029200" y="2057400"/>
            <a:ext cx="838200" cy="1752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3" idx="3"/>
            <a:endCxn id="33" idx="4"/>
          </p:cNvCxnSpPr>
          <p:nvPr/>
        </p:nvCxnSpPr>
        <p:spPr>
          <a:xfrm>
            <a:off x="5029200" y="3810000"/>
            <a:ext cx="838200" cy="38154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7086600" y="120831"/>
            <a:ext cx="1524000" cy="369332"/>
          </a:xfrm>
          <a:prstGeom prst="rect">
            <a:avLst/>
          </a:prstGeom>
          <a:noFill/>
        </p:spPr>
        <p:txBody>
          <a:bodyPr wrap="square" rtlCol="0">
            <a:spAutoFit/>
          </a:bodyPr>
          <a:lstStyle/>
          <a:p>
            <a:pPr fontAlgn="auto">
              <a:spcBef>
                <a:spcPts val="0"/>
              </a:spcBef>
              <a:spcAft>
                <a:spcPts val="0"/>
              </a:spcAft>
            </a:pPr>
            <a:r>
              <a:rPr lang="en-US" dirty="0" err="1" smtClean="0">
                <a:solidFill>
                  <a:srgbClr val="000000"/>
                </a:solidFill>
                <a:latin typeface="Century Schoolbook"/>
                <a:cs typeface="+mn-cs"/>
              </a:rPr>
              <a:t>Producto</a:t>
            </a:r>
            <a:r>
              <a:rPr lang="en-US" dirty="0" smtClean="0">
                <a:solidFill>
                  <a:srgbClr val="000000"/>
                </a:solidFill>
                <a:latin typeface="Century Schoolbook"/>
                <a:cs typeface="+mn-cs"/>
              </a:rPr>
              <a:t> </a:t>
            </a:r>
            <a:endParaRPr lang="en-US" dirty="0">
              <a:solidFill>
                <a:srgbClr val="000000"/>
              </a:solidFill>
              <a:latin typeface="Century Schoolbook"/>
              <a:cs typeface="+mn-cs"/>
            </a:endParaRPr>
          </a:p>
        </p:txBody>
      </p:sp>
    </p:spTree>
    <p:extLst>
      <p:ext uri="{BB962C8B-B14F-4D97-AF65-F5344CB8AC3E}">
        <p14:creationId xmlns:p14="http://schemas.microsoft.com/office/powerpoint/2010/main" val="2780228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581400" y="3581400"/>
            <a:ext cx="1447800" cy="457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smtClean="0">
                <a:solidFill>
                  <a:srgbClr val="FFFFFF"/>
                </a:solidFill>
              </a:rPr>
              <a:t>SUMATIVA</a:t>
            </a:r>
            <a:endParaRPr lang="en-US" sz="1200" dirty="0">
              <a:solidFill>
                <a:srgbClr val="FFFFFF"/>
              </a:solidFill>
            </a:endParaRPr>
          </a:p>
        </p:txBody>
      </p:sp>
      <p:sp>
        <p:nvSpPr>
          <p:cNvPr id="5" name="4 Placa"/>
          <p:cNvSpPr/>
          <p:nvPr/>
        </p:nvSpPr>
        <p:spPr>
          <a:xfrm>
            <a:off x="3505200" y="1735727"/>
            <a:ext cx="1600200" cy="1295400"/>
          </a:xfrm>
          <a:prstGeom prst="plaqu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900" dirty="0">
                <a:solidFill>
                  <a:srgbClr val="FFFFFF"/>
                </a:solidFill>
              </a:rPr>
              <a:t>También denominada evolución final es aquella que se realiza al término de un proceso </a:t>
            </a:r>
            <a:r>
              <a:rPr lang="es-ES" sz="900" dirty="0" err="1">
                <a:solidFill>
                  <a:srgbClr val="FFFFFF"/>
                </a:solidFill>
              </a:rPr>
              <a:t>instrccional</a:t>
            </a:r>
            <a:r>
              <a:rPr lang="es-ES" sz="900" dirty="0">
                <a:solidFill>
                  <a:srgbClr val="FFFFFF"/>
                </a:solidFill>
              </a:rPr>
              <a:t> o ciclo educativo cualquiera</a:t>
            </a:r>
            <a:r>
              <a:rPr lang="es-ES" sz="1000" dirty="0">
                <a:solidFill>
                  <a:srgbClr val="FFFFFF"/>
                </a:solidFill>
              </a:rPr>
              <a:t>.</a:t>
            </a:r>
            <a:endParaRPr lang="en-US" sz="1000" dirty="0">
              <a:solidFill>
                <a:srgbClr val="FFFFFF"/>
              </a:solidFill>
            </a:endParaRPr>
          </a:p>
        </p:txBody>
      </p:sp>
      <p:sp>
        <p:nvSpPr>
          <p:cNvPr id="6" name="5 Placa"/>
          <p:cNvSpPr/>
          <p:nvPr/>
        </p:nvSpPr>
        <p:spPr>
          <a:xfrm>
            <a:off x="3448050" y="4648200"/>
            <a:ext cx="1733550" cy="1600200"/>
          </a:xfrm>
          <a:prstGeom prst="plaque">
            <a:avLst>
              <a:gd name="adj" fmla="val 1203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900" dirty="0">
                <a:solidFill>
                  <a:srgbClr val="FFFFFF"/>
                </a:solidFill>
              </a:rPr>
              <a:t>Tiene  coherencia plena concordancia </a:t>
            </a:r>
            <a:endParaRPr lang="en-US" sz="900" dirty="0">
              <a:solidFill>
                <a:srgbClr val="FFFFFF"/>
              </a:solidFill>
            </a:endParaRPr>
          </a:p>
          <a:p>
            <a:pPr fontAlgn="auto">
              <a:spcBef>
                <a:spcPts val="0"/>
              </a:spcBef>
              <a:spcAft>
                <a:spcPts val="0"/>
              </a:spcAft>
            </a:pPr>
            <a:r>
              <a:rPr lang="es-ES" sz="900" dirty="0">
                <a:solidFill>
                  <a:srgbClr val="FFFFFF"/>
                </a:solidFill>
              </a:rPr>
              <a:t>Suficiencia. </a:t>
            </a:r>
            <a:endParaRPr lang="en-US" sz="900" dirty="0">
              <a:solidFill>
                <a:srgbClr val="FFFFFF"/>
              </a:solidFill>
            </a:endParaRPr>
          </a:p>
          <a:p>
            <a:pPr fontAlgn="auto">
              <a:spcBef>
                <a:spcPts val="0"/>
              </a:spcBef>
              <a:spcAft>
                <a:spcPts val="0"/>
              </a:spcAft>
            </a:pPr>
            <a:r>
              <a:rPr lang="es-ES" sz="900" dirty="0">
                <a:solidFill>
                  <a:srgbClr val="FFFFFF"/>
                </a:solidFill>
              </a:rPr>
              <a:t>Representatividad</a:t>
            </a:r>
            <a:endParaRPr lang="en-US" sz="900" dirty="0">
              <a:solidFill>
                <a:srgbClr val="FFFFFF"/>
              </a:solidFill>
            </a:endParaRPr>
          </a:p>
          <a:p>
            <a:pPr fontAlgn="auto">
              <a:spcBef>
                <a:spcPts val="0"/>
              </a:spcBef>
              <a:spcAft>
                <a:spcPts val="0"/>
              </a:spcAft>
            </a:pPr>
            <a:r>
              <a:rPr lang="es-ES" sz="900" dirty="0">
                <a:solidFill>
                  <a:srgbClr val="FFFFFF"/>
                </a:solidFill>
              </a:rPr>
              <a:t>Ponderación</a:t>
            </a:r>
            <a:endParaRPr lang="en-US" sz="900" dirty="0">
              <a:solidFill>
                <a:srgbClr val="FFFFFF"/>
              </a:solidFill>
            </a:endParaRPr>
          </a:p>
          <a:p>
            <a:pPr fontAlgn="auto">
              <a:spcBef>
                <a:spcPts val="0"/>
              </a:spcBef>
              <a:spcAft>
                <a:spcPts val="0"/>
              </a:spcAft>
            </a:pPr>
            <a:r>
              <a:rPr lang="es-ES" sz="900" dirty="0">
                <a:solidFill>
                  <a:srgbClr val="FFFFFF"/>
                </a:solidFill>
              </a:rPr>
              <a:t>Relevancia social</a:t>
            </a:r>
            <a:endParaRPr lang="en-US" sz="900" dirty="0">
              <a:solidFill>
                <a:srgbClr val="FFFFFF"/>
              </a:solidFill>
            </a:endParaRPr>
          </a:p>
          <a:p>
            <a:pPr fontAlgn="auto">
              <a:spcBef>
                <a:spcPts val="0"/>
              </a:spcBef>
              <a:spcAft>
                <a:spcPts val="0"/>
              </a:spcAft>
            </a:pPr>
            <a:r>
              <a:rPr lang="es-ES" sz="900" dirty="0">
                <a:solidFill>
                  <a:srgbClr val="FFFFFF"/>
                </a:solidFill>
              </a:rPr>
              <a:t>Relevancia científica académica</a:t>
            </a:r>
            <a:endParaRPr lang="en-US" sz="900" dirty="0">
              <a:solidFill>
                <a:srgbClr val="FFFFFF"/>
              </a:solidFill>
            </a:endParaRPr>
          </a:p>
          <a:p>
            <a:pPr fontAlgn="auto">
              <a:spcBef>
                <a:spcPts val="0"/>
              </a:spcBef>
              <a:spcAft>
                <a:spcPts val="0"/>
              </a:spcAft>
            </a:pPr>
            <a:r>
              <a:rPr lang="es-ES" sz="900" dirty="0">
                <a:solidFill>
                  <a:srgbClr val="FFFFFF"/>
                </a:solidFill>
              </a:rPr>
              <a:t>Relevancia pedagógica.</a:t>
            </a:r>
            <a:endParaRPr lang="en-US" sz="900" dirty="0">
              <a:solidFill>
                <a:srgbClr val="FFFFFF"/>
              </a:solidFill>
            </a:endParaRPr>
          </a:p>
        </p:txBody>
      </p:sp>
      <p:sp>
        <p:nvSpPr>
          <p:cNvPr id="7" name="6 Bisel"/>
          <p:cNvSpPr/>
          <p:nvPr/>
        </p:nvSpPr>
        <p:spPr>
          <a:xfrm>
            <a:off x="472440" y="490163"/>
            <a:ext cx="2133600" cy="1621427"/>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900" dirty="0">
                <a:solidFill>
                  <a:srgbClr val="FFFFFF"/>
                </a:solidFill>
              </a:rPr>
              <a:t>Autoevaluación, </a:t>
            </a:r>
            <a:r>
              <a:rPr lang="es-ES" sz="900" dirty="0" err="1">
                <a:solidFill>
                  <a:srgbClr val="FFFFFF"/>
                </a:solidFill>
              </a:rPr>
              <a:t>heteroevaluacion</a:t>
            </a:r>
            <a:r>
              <a:rPr lang="es-ES" sz="900" dirty="0">
                <a:solidFill>
                  <a:srgbClr val="FFFFFF"/>
                </a:solidFill>
              </a:rPr>
              <a:t>: </a:t>
            </a:r>
            <a:endParaRPr lang="en-US" sz="900" dirty="0">
              <a:solidFill>
                <a:srgbClr val="FFFFFF"/>
              </a:solidFill>
            </a:endParaRPr>
          </a:p>
          <a:p>
            <a:pPr fontAlgn="auto">
              <a:spcBef>
                <a:spcPts val="0"/>
              </a:spcBef>
              <a:spcAft>
                <a:spcPts val="0"/>
              </a:spcAft>
            </a:pPr>
            <a:r>
              <a:rPr lang="es-ES" sz="900" dirty="0">
                <a:solidFill>
                  <a:srgbClr val="FFFFFF"/>
                </a:solidFill>
              </a:rPr>
              <a:t>Deben ser completadas oportunamente ya que no son aceptadas como elementó exclusivo de la estimación de la superación o no de los objetivos mínimos.</a:t>
            </a:r>
            <a:endParaRPr lang="en-US" sz="900" dirty="0">
              <a:solidFill>
                <a:srgbClr val="FFFFFF"/>
              </a:solidFill>
            </a:endParaRPr>
          </a:p>
        </p:txBody>
      </p:sp>
      <p:sp>
        <p:nvSpPr>
          <p:cNvPr id="8" name="7 Bisel"/>
          <p:cNvSpPr/>
          <p:nvPr/>
        </p:nvSpPr>
        <p:spPr>
          <a:xfrm>
            <a:off x="457200" y="2514601"/>
            <a:ext cx="2133600" cy="1295400"/>
          </a:xfrm>
          <a:prstGeom prst="beve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900" dirty="0">
                <a:solidFill>
                  <a:srgbClr val="FFFFFF"/>
                </a:solidFill>
              </a:rPr>
              <a:t>Pruebas presenciales: ponen al alumno en disposición de mostrar hasta qué punto los trabajos realizados a distancia han sido fruto de su exclusivo esfuerzo personal.</a:t>
            </a:r>
            <a:endParaRPr lang="en-US" sz="900" dirty="0">
              <a:solidFill>
                <a:srgbClr val="FFFFFF"/>
              </a:solidFill>
            </a:endParaRPr>
          </a:p>
        </p:txBody>
      </p:sp>
      <p:sp>
        <p:nvSpPr>
          <p:cNvPr id="9" name="8 Bisel"/>
          <p:cNvSpPr/>
          <p:nvPr/>
        </p:nvSpPr>
        <p:spPr>
          <a:xfrm>
            <a:off x="472440" y="4267200"/>
            <a:ext cx="2133600" cy="1981200"/>
          </a:xfrm>
          <a:prstGeom prst="bevel">
            <a:avLst>
              <a:gd name="adj" fmla="val 590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Pruebas a distancia :</a:t>
            </a:r>
            <a:endParaRPr lang="en-US" sz="1000" dirty="0">
              <a:solidFill>
                <a:srgbClr val="FFFFFF"/>
              </a:solidFill>
            </a:endParaRPr>
          </a:p>
          <a:p>
            <a:pPr fontAlgn="auto">
              <a:spcBef>
                <a:spcPts val="0"/>
              </a:spcBef>
              <a:spcAft>
                <a:spcPts val="0"/>
              </a:spcAft>
            </a:pPr>
            <a:r>
              <a:rPr lang="es-ES" sz="1000" dirty="0">
                <a:solidFill>
                  <a:srgbClr val="FFFFFF"/>
                </a:solidFill>
              </a:rPr>
              <a:t>Cuadernillos de evaluación, cuadernos de </a:t>
            </a:r>
            <a:r>
              <a:rPr lang="es-ES" sz="1000" dirty="0" err="1">
                <a:solidFill>
                  <a:srgbClr val="FFFFFF"/>
                </a:solidFill>
              </a:rPr>
              <a:t>trabnajo</a:t>
            </a:r>
            <a:r>
              <a:rPr lang="es-ES" sz="1000" dirty="0">
                <a:solidFill>
                  <a:srgbClr val="FFFFFF"/>
                </a:solidFill>
              </a:rPr>
              <a:t>, unidades de evaluación, páginas web. Trabajos que requieren poner en juego diversas capacidades cognitivas del alumno que evalúen distintos objetivos de formación.</a:t>
            </a:r>
            <a:endParaRPr lang="en-US" sz="1000" dirty="0">
              <a:solidFill>
                <a:srgbClr val="FFFFFF"/>
              </a:solidFill>
            </a:endParaRPr>
          </a:p>
        </p:txBody>
      </p:sp>
      <p:cxnSp>
        <p:nvCxnSpPr>
          <p:cNvPr id="12" name="11 Conector angular"/>
          <p:cNvCxnSpPr>
            <a:stCxn id="3" idx="1"/>
            <a:endCxn id="7" idx="0"/>
          </p:cNvCxnSpPr>
          <p:nvPr/>
        </p:nvCxnSpPr>
        <p:spPr>
          <a:xfrm rot="10800000">
            <a:off x="2606040" y="1300878"/>
            <a:ext cx="975360" cy="25091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angular"/>
          <p:cNvCxnSpPr>
            <a:stCxn id="3" idx="1"/>
            <a:endCxn id="8" idx="0"/>
          </p:cNvCxnSpPr>
          <p:nvPr/>
        </p:nvCxnSpPr>
        <p:spPr>
          <a:xfrm rot="10800000">
            <a:off x="2590800" y="3162302"/>
            <a:ext cx="990600" cy="64769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stCxn id="3" idx="1"/>
            <a:endCxn id="9" idx="0"/>
          </p:cNvCxnSpPr>
          <p:nvPr/>
        </p:nvCxnSpPr>
        <p:spPr>
          <a:xfrm rot="10800000" flipV="1">
            <a:off x="2606040" y="3810000"/>
            <a:ext cx="975360" cy="1447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5" idx="2"/>
            <a:endCxn id="3" idx="0"/>
          </p:cNvCxnSpPr>
          <p:nvPr/>
        </p:nvCxnSpPr>
        <p:spPr>
          <a:xfrm>
            <a:off x="4305300" y="3031127"/>
            <a:ext cx="0" cy="550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3" idx="2"/>
            <a:endCxn id="6" idx="0"/>
          </p:cNvCxnSpPr>
          <p:nvPr/>
        </p:nvCxnSpPr>
        <p:spPr>
          <a:xfrm>
            <a:off x="4305300" y="4038600"/>
            <a:ext cx="9525"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27 Bisel"/>
          <p:cNvSpPr/>
          <p:nvPr/>
        </p:nvSpPr>
        <p:spPr>
          <a:xfrm>
            <a:off x="5922917" y="5442856"/>
            <a:ext cx="2133600" cy="1331323"/>
          </a:xfrm>
          <a:prstGeom prst="bevel">
            <a:avLst>
              <a:gd name="adj" fmla="val 759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Al final de una etapa o del proceso, y su propósito es hacer un recuento de las competencias alcanzando por los estudiantes durante el grado.  </a:t>
            </a:r>
            <a:endParaRPr lang="en-US" sz="1000" dirty="0">
              <a:solidFill>
                <a:srgbClr val="FFFFFF"/>
              </a:solidFill>
            </a:endParaRPr>
          </a:p>
        </p:txBody>
      </p:sp>
      <p:sp>
        <p:nvSpPr>
          <p:cNvPr id="33" name="32 Bisel"/>
          <p:cNvSpPr/>
          <p:nvPr/>
        </p:nvSpPr>
        <p:spPr>
          <a:xfrm>
            <a:off x="5867400" y="2708093"/>
            <a:ext cx="2196737" cy="2438401"/>
          </a:xfrm>
          <a:prstGeom prst="bevel">
            <a:avLst>
              <a:gd name="adj" fmla="val 515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s-ES" sz="1000" dirty="0">
                <a:solidFill>
                  <a:srgbClr val="FFFFFF"/>
                </a:solidFill>
              </a:rPr>
              <a:t>Vincular con la evaluación del proceso de enseñanza aprendizaje. Procurar que los resultados de la evaluación </a:t>
            </a:r>
            <a:r>
              <a:rPr lang="es-ES" sz="1000" dirty="0" err="1">
                <a:solidFill>
                  <a:srgbClr val="FFFFFF"/>
                </a:solidFill>
              </a:rPr>
              <a:t>sumativa</a:t>
            </a:r>
            <a:r>
              <a:rPr lang="es-ES" sz="1000" dirty="0">
                <a:solidFill>
                  <a:srgbClr val="FFFFFF"/>
                </a:solidFill>
              </a:rPr>
              <a:t> repercutan en las mejoras del proceso de enseñanza aprendizaje.</a:t>
            </a:r>
            <a:endParaRPr lang="en-US" sz="1000" dirty="0">
              <a:solidFill>
                <a:srgbClr val="FFFFFF"/>
              </a:solidFill>
            </a:endParaRPr>
          </a:p>
          <a:p>
            <a:pPr fontAlgn="auto">
              <a:spcBef>
                <a:spcPts val="0"/>
              </a:spcBef>
              <a:spcAft>
                <a:spcPts val="0"/>
              </a:spcAft>
            </a:pPr>
            <a:r>
              <a:rPr lang="es-ES" sz="1000" dirty="0">
                <a:solidFill>
                  <a:srgbClr val="FFFFFF"/>
                </a:solidFill>
              </a:rPr>
              <a:t>Contribuye a una mejor adaptación del nuevo programa al cual se integran los alumnos.</a:t>
            </a:r>
            <a:endParaRPr lang="en-US" sz="1000" dirty="0">
              <a:solidFill>
                <a:srgbClr val="FFFFFF"/>
              </a:solidFill>
            </a:endParaRPr>
          </a:p>
          <a:p>
            <a:pPr fontAlgn="auto">
              <a:spcBef>
                <a:spcPts val="0"/>
              </a:spcBef>
              <a:spcAft>
                <a:spcPts val="0"/>
              </a:spcAft>
            </a:pPr>
            <a:r>
              <a:rPr lang="es-ES" sz="1000" dirty="0">
                <a:solidFill>
                  <a:srgbClr val="FFFFFF"/>
                </a:solidFill>
              </a:rPr>
              <a:t>Permitirán al docente reflexionar y derivar conclusiones.</a:t>
            </a:r>
            <a:endParaRPr lang="en-US" sz="1000" dirty="0">
              <a:solidFill>
                <a:srgbClr val="FFFFFF"/>
              </a:solidFill>
            </a:endParaRPr>
          </a:p>
        </p:txBody>
      </p:sp>
      <p:sp>
        <p:nvSpPr>
          <p:cNvPr id="35" name="34 Bisel"/>
          <p:cNvSpPr/>
          <p:nvPr/>
        </p:nvSpPr>
        <p:spPr>
          <a:xfrm>
            <a:off x="5835831" y="842008"/>
            <a:ext cx="2196737" cy="1528355"/>
          </a:xfrm>
          <a:prstGeom prst="bevel">
            <a:avLst>
              <a:gd name="adj" fmla="val 634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es-ES" sz="1000" dirty="0">
                <a:solidFill>
                  <a:srgbClr val="FFFFFF"/>
                </a:solidFill>
              </a:rPr>
              <a:t>La institución y el docente, responsables de expedir ciertos juicios pará acreditar el nivel de aprendizaje logrado en él. </a:t>
            </a:r>
            <a:endParaRPr lang="en-US" sz="1000" dirty="0">
              <a:solidFill>
                <a:srgbClr val="FFFFFF"/>
              </a:solidFill>
            </a:endParaRPr>
          </a:p>
        </p:txBody>
      </p:sp>
      <p:cxnSp>
        <p:nvCxnSpPr>
          <p:cNvPr id="37" name="36 Conector angular"/>
          <p:cNvCxnSpPr>
            <a:stCxn id="3" idx="3"/>
            <a:endCxn id="35" idx="4"/>
          </p:cNvCxnSpPr>
          <p:nvPr/>
        </p:nvCxnSpPr>
        <p:spPr>
          <a:xfrm flipV="1">
            <a:off x="5029200" y="1606186"/>
            <a:ext cx="806631" cy="220381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3" idx="3"/>
            <a:endCxn id="33" idx="4"/>
          </p:cNvCxnSpPr>
          <p:nvPr/>
        </p:nvCxnSpPr>
        <p:spPr>
          <a:xfrm>
            <a:off x="5029200" y="3810000"/>
            <a:ext cx="838200" cy="11729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7086600" y="120831"/>
            <a:ext cx="1524000" cy="369332"/>
          </a:xfrm>
          <a:prstGeom prst="rect">
            <a:avLst/>
          </a:prstGeom>
          <a:noFill/>
        </p:spPr>
        <p:txBody>
          <a:bodyPr wrap="square" rtlCol="0">
            <a:spAutoFit/>
          </a:bodyPr>
          <a:lstStyle/>
          <a:p>
            <a:pPr fontAlgn="auto">
              <a:spcBef>
                <a:spcPts val="0"/>
              </a:spcBef>
              <a:spcAft>
                <a:spcPts val="0"/>
              </a:spcAft>
            </a:pPr>
            <a:r>
              <a:rPr lang="en-US" dirty="0" err="1" smtClean="0">
                <a:solidFill>
                  <a:srgbClr val="000000"/>
                </a:solidFill>
                <a:latin typeface="Century Schoolbook"/>
                <a:cs typeface="+mn-cs"/>
              </a:rPr>
              <a:t>Producto</a:t>
            </a:r>
            <a:r>
              <a:rPr lang="en-US" dirty="0" smtClean="0">
                <a:solidFill>
                  <a:srgbClr val="000000"/>
                </a:solidFill>
                <a:latin typeface="Century Schoolbook"/>
                <a:cs typeface="+mn-cs"/>
              </a:rPr>
              <a:t> </a:t>
            </a:r>
            <a:endParaRPr lang="en-US" dirty="0">
              <a:solidFill>
                <a:srgbClr val="000000"/>
              </a:solidFill>
              <a:latin typeface="Century Schoolbook"/>
              <a:cs typeface="+mn-cs"/>
            </a:endParaRPr>
          </a:p>
        </p:txBody>
      </p:sp>
    </p:spTree>
    <p:extLst>
      <p:ext uri="{BB962C8B-B14F-4D97-AF65-F5344CB8AC3E}">
        <p14:creationId xmlns:p14="http://schemas.microsoft.com/office/powerpoint/2010/main" val="3690611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200" dirty="0"/>
              <a:t>	Fotografías de la sesión</a:t>
            </a:r>
            <a:r>
              <a:rPr lang="es-MX" sz="2200" dirty="0" smtClean="0"/>
              <a:t>.</a:t>
            </a:r>
            <a:br>
              <a:rPr lang="es-MX" sz="2200" dirty="0" smtClean="0"/>
            </a:br>
            <a:r>
              <a:rPr lang="es-MX" sz="1100" dirty="0" smtClean="0"/>
              <a:t>2da. Sesión.</a:t>
            </a:r>
            <a:r>
              <a:rPr lang="es-MX" sz="3200" dirty="0"/>
              <a:t/>
            </a:r>
            <a:br>
              <a:rPr lang="es-MX" sz="3200" dirty="0"/>
            </a:br>
            <a:endParaRPr lang="en-US"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42098" y="1981200"/>
            <a:ext cx="33528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895600"/>
            <a:ext cx="3731400" cy="2798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6000"/>
            <a:ext cx="413940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30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92642"/>
            <a:ext cx="7024744" cy="1143000"/>
          </a:xfrm>
        </p:spPr>
        <p:txBody>
          <a:bodyPr/>
          <a:lstStyle/>
          <a:p>
            <a:pPr eaLnBrk="1" hangingPunct="1">
              <a:defRPr/>
            </a:pPr>
            <a:r>
              <a:rPr lang="es-ES" dirty="0" smtClean="0"/>
              <a:t>ASIGNATURAS </a:t>
            </a:r>
            <a:endParaRPr lang="es-ES" dirty="0"/>
          </a:p>
        </p:txBody>
      </p:sp>
      <p:graphicFrame>
        <p:nvGraphicFramePr>
          <p:cNvPr id="7" name="6 Diagrama"/>
          <p:cNvGraphicFramePr/>
          <p:nvPr>
            <p:extLst>
              <p:ext uri="{D42A27DB-BD31-4B8C-83A1-F6EECF244321}">
                <p14:modId xmlns:p14="http://schemas.microsoft.com/office/powerpoint/2010/main" val="3930300768"/>
              </p:ext>
            </p:extLst>
          </p:nvPr>
        </p:nvGraphicFramePr>
        <p:xfrm>
          <a:off x="1524000" y="1397000"/>
          <a:ext cx="6548462"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Resultado de imagen para imágenes de norteamericanos comiendo tacos"/>
          <p:cNvPicPr/>
          <p:nvPr/>
        </p:nvPicPr>
        <p:blipFill>
          <a:blip r:embed="rId7" cstate="email">
            <a:extLst>
              <a:ext uri="{28A0092B-C50C-407E-A947-70E740481C1C}">
                <a14:useLocalDpi xmlns:a14="http://schemas.microsoft.com/office/drawing/2010/main"/>
              </a:ext>
            </a:extLst>
          </a:blip>
          <a:srcRect/>
          <a:stretch>
            <a:fillRect/>
          </a:stretch>
        </p:blipFill>
        <p:spPr bwMode="auto">
          <a:xfrm>
            <a:off x="1259632" y="2924944"/>
            <a:ext cx="2016224" cy="1440160"/>
          </a:xfrm>
          <a:prstGeom prst="rect">
            <a:avLst/>
          </a:prstGeom>
          <a:noFill/>
          <a:ln w="9525">
            <a:noFill/>
            <a:miter lim="800000"/>
            <a:headEnd/>
            <a:tailEnd/>
          </a:ln>
        </p:spPr>
      </p:pic>
      <p:pic>
        <p:nvPicPr>
          <p:cNvPr id="5" name="4 Imagen" descr="Tamales de acelgas con queso (fáciles de preparar) www.pizcadesabor.com"/>
          <p:cNvPicPr/>
          <p:nvPr/>
        </p:nvPicPr>
        <p:blipFill>
          <a:blip r:embed="rId8" cstate="email">
            <a:extLst>
              <a:ext uri="{28A0092B-C50C-407E-A947-70E740481C1C}">
                <a14:useLocalDpi xmlns:a14="http://schemas.microsoft.com/office/drawing/2010/main"/>
              </a:ext>
            </a:extLst>
          </a:blip>
          <a:srcRect/>
          <a:stretch>
            <a:fillRect/>
          </a:stretch>
        </p:blipFill>
        <p:spPr bwMode="auto">
          <a:xfrm>
            <a:off x="1619672" y="1700808"/>
            <a:ext cx="1631646" cy="1231114"/>
          </a:xfrm>
          <a:prstGeom prst="rect">
            <a:avLst/>
          </a:prstGeom>
          <a:noFill/>
          <a:ln w="9525">
            <a:noFill/>
            <a:miter lim="800000"/>
            <a:headEnd/>
            <a:tailEnd/>
          </a:ln>
        </p:spPr>
      </p:pic>
      <p:pic>
        <p:nvPicPr>
          <p:cNvPr id="6" name="5 Imagen" descr="Imagen relacionada"/>
          <p:cNvPicPr/>
          <p:nvPr/>
        </p:nvPicPr>
        <p:blipFill>
          <a:blip r:embed="rId9" cstate="email">
            <a:extLst>
              <a:ext uri="{28A0092B-C50C-407E-A947-70E740481C1C}">
                <a14:useLocalDpi xmlns:a14="http://schemas.microsoft.com/office/drawing/2010/main"/>
              </a:ext>
            </a:extLst>
          </a:blip>
          <a:srcRect/>
          <a:stretch>
            <a:fillRect/>
          </a:stretch>
        </p:blipFill>
        <p:spPr bwMode="auto">
          <a:xfrm>
            <a:off x="1835696" y="4437112"/>
            <a:ext cx="1117987" cy="1486894"/>
          </a:xfrm>
          <a:prstGeom prst="rect">
            <a:avLst/>
          </a:prstGeom>
          <a:noFill/>
          <a:ln w="9525">
            <a:noFill/>
            <a:miter lim="800000"/>
            <a:headEnd/>
            <a:tailEnd/>
          </a:ln>
        </p:spPr>
      </p:pic>
    </p:spTree>
    <p:extLst>
      <p:ext uri="{BB962C8B-B14F-4D97-AF65-F5344CB8AC3E}">
        <p14:creationId xmlns:p14="http://schemas.microsoft.com/office/powerpoint/2010/main" val="1688714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200" dirty="0">
                <a:solidFill>
                  <a:srgbClr val="46464A"/>
                </a:solidFill>
              </a:rPr>
              <a:t>	Fotografías de la sesión</a:t>
            </a:r>
            <a:r>
              <a:rPr lang="es-MX" sz="2200" dirty="0" smtClean="0">
                <a:solidFill>
                  <a:srgbClr val="46464A"/>
                </a:solidFill>
              </a:rPr>
              <a:t>.</a:t>
            </a:r>
            <a:br>
              <a:rPr lang="es-MX" sz="2200" dirty="0" smtClean="0">
                <a:solidFill>
                  <a:srgbClr val="46464A"/>
                </a:solidFill>
              </a:rPr>
            </a:br>
            <a:r>
              <a:rPr lang="es-MX" sz="1000" dirty="0" smtClean="0">
                <a:solidFill>
                  <a:srgbClr val="46464A"/>
                </a:solidFill>
              </a:rPr>
              <a:t>2da. Sesión.</a:t>
            </a:r>
            <a:endParaRPr lang="en-US" sz="1000"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876800" y="2057400"/>
            <a:ext cx="2651712" cy="1988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895600"/>
            <a:ext cx="3731400" cy="2798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7863" y="6172200"/>
            <a:ext cx="413940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270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35096" y="1752600"/>
            <a:ext cx="3174607" cy="23809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7800" y="2971800"/>
            <a:ext cx="4060800" cy="304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2 Título"/>
          <p:cNvSpPr>
            <a:spLocks noGrp="1"/>
          </p:cNvSpPr>
          <p:nvPr>
            <p:ph type="title"/>
          </p:nvPr>
        </p:nvSpPr>
        <p:spPr/>
        <p:txBody>
          <a:bodyPr>
            <a:normAutofit/>
          </a:bodyPr>
          <a:lstStyle/>
          <a:p>
            <a:r>
              <a:rPr lang="en-US" sz="1000" dirty="0" smtClean="0"/>
              <a:t>2da. </a:t>
            </a:r>
            <a:r>
              <a:rPr lang="en-US" sz="1000" dirty="0" err="1" smtClean="0"/>
              <a:t>Sesion</a:t>
            </a:r>
            <a:r>
              <a:rPr lang="en-US" sz="1000" dirty="0" smtClean="0"/>
              <a:t>.</a:t>
            </a:r>
            <a:endParaRPr lang="en-US" sz="1000" dirty="0"/>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249398"/>
            <a:ext cx="4139406"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292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200" dirty="0"/>
              <a:t>	</a:t>
            </a:r>
            <a:r>
              <a:rPr lang="es-MX" sz="2200" b="1" dirty="0">
                <a:solidFill>
                  <a:srgbClr val="FF0000"/>
                </a:solidFill>
              </a:rPr>
              <a:t>Producto </a:t>
            </a:r>
            <a:r>
              <a:rPr lang="es-MX" sz="2200" b="1" dirty="0" smtClean="0">
                <a:solidFill>
                  <a:srgbClr val="FF0000"/>
                </a:solidFill>
              </a:rPr>
              <a:t>4 y 5 </a:t>
            </a:r>
            <a:r>
              <a:rPr lang="es-MX" sz="2200" dirty="0" smtClean="0"/>
              <a:t>Organizador </a:t>
            </a:r>
            <a:r>
              <a:rPr lang="es-MX" sz="2200" dirty="0"/>
              <a:t>Gráfico</a:t>
            </a:r>
            <a:r>
              <a:rPr lang="es-MX" sz="2200" dirty="0" smtClean="0"/>
              <a:t>.</a:t>
            </a:r>
            <a:br>
              <a:rPr lang="es-MX" sz="2200" dirty="0" smtClean="0"/>
            </a:br>
            <a:r>
              <a:rPr lang="es-MX" sz="1100" dirty="0" smtClean="0"/>
              <a:t>2da. Sesión.</a:t>
            </a:r>
            <a:r>
              <a:rPr lang="es-MX" sz="3200" dirty="0"/>
              <a:t/>
            </a:r>
            <a:br>
              <a:rPr lang="es-MX" sz="3200" dirty="0"/>
            </a:br>
            <a:endParaRPr lang="en-US"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85800" y="2895600"/>
            <a:ext cx="3249084" cy="24368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676400"/>
            <a:ext cx="257175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6248400"/>
            <a:ext cx="3452813" cy="50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171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200" dirty="0"/>
              <a:t>	Fotografías de la sesión</a:t>
            </a:r>
            <a:r>
              <a:rPr lang="es-MX" sz="2200" dirty="0" smtClean="0"/>
              <a:t>.</a:t>
            </a:r>
            <a:br>
              <a:rPr lang="es-MX" sz="2200" dirty="0" smtClean="0"/>
            </a:br>
            <a:r>
              <a:rPr lang="es-MX" sz="1100" dirty="0" smtClean="0"/>
              <a:t>3ra. Sesión.</a:t>
            </a:r>
            <a:r>
              <a:rPr lang="es-MX" sz="3200" dirty="0"/>
              <a:t/>
            </a:r>
            <a:br>
              <a:rPr lang="es-MX" sz="3200" dirty="0"/>
            </a:br>
            <a:endParaRPr lang="en-US"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42098" y="1981200"/>
            <a:ext cx="33528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895600"/>
            <a:ext cx="3731400" cy="2798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6000"/>
            <a:ext cx="413940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86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200" dirty="0">
                <a:solidFill>
                  <a:srgbClr val="46464A"/>
                </a:solidFill>
              </a:rPr>
              <a:t>	Fotografías de la sesión</a:t>
            </a:r>
            <a:r>
              <a:rPr lang="es-MX" sz="2200" dirty="0" smtClean="0">
                <a:solidFill>
                  <a:srgbClr val="46464A"/>
                </a:solidFill>
              </a:rPr>
              <a:t>.</a:t>
            </a:r>
            <a:br>
              <a:rPr lang="es-MX" sz="2200" dirty="0" smtClean="0">
                <a:solidFill>
                  <a:srgbClr val="46464A"/>
                </a:solidFill>
              </a:rPr>
            </a:br>
            <a:r>
              <a:rPr lang="es-MX" sz="1000" dirty="0" smtClean="0">
                <a:solidFill>
                  <a:srgbClr val="46464A"/>
                </a:solidFill>
              </a:rPr>
              <a:t>3ra. sesión.</a:t>
            </a:r>
            <a:endParaRPr lang="en-US" sz="1000" dirty="0"/>
          </a:p>
        </p:txBody>
      </p:sp>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876800" y="2057400"/>
            <a:ext cx="2651712" cy="1988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895600"/>
            <a:ext cx="3731400" cy="2798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7863" y="6172200"/>
            <a:ext cx="413940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395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35096" y="1752600"/>
            <a:ext cx="3174607" cy="23809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7800" y="2971800"/>
            <a:ext cx="4060800" cy="304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2 Título"/>
          <p:cNvSpPr>
            <a:spLocks noGrp="1"/>
          </p:cNvSpPr>
          <p:nvPr>
            <p:ph type="title"/>
          </p:nvPr>
        </p:nvSpPr>
        <p:spPr>
          <a:xfrm>
            <a:off x="1053544" y="1066800"/>
            <a:ext cx="7024744" cy="570464"/>
          </a:xfrm>
        </p:spPr>
        <p:txBody>
          <a:bodyPr>
            <a:normAutofit/>
          </a:bodyPr>
          <a:lstStyle/>
          <a:p>
            <a:r>
              <a:rPr lang="en-US" sz="1800" dirty="0" smtClean="0"/>
              <a:t>3ra. </a:t>
            </a:r>
            <a:r>
              <a:rPr lang="en-US" sz="1800" dirty="0" err="1" smtClean="0"/>
              <a:t>sesion</a:t>
            </a:r>
            <a:r>
              <a:rPr lang="en-US" sz="1800" dirty="0" smtClean="0"/>
              <a:t>.</a:t>
            </a:r>
            <a:endParaRPr lang="en-US" sz="1800" dirty="0"/>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249398"/>
            <a:ext cx="4139406"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403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3280" y="1484783"/>
            <a:ext cx="7024744" cy="1143000"/>
          </a:xfrm>
        </p:spPr>
        <p:txBody>
          <a:bodyPr>
            <a:normAutofit/>
          </a:bodyPr>
          <a:lstStyle/>
          <a:p>
            <a:r>
              <a:rPr lang="es-ES" sz="2000" dirty="0"/>
              <a:t>Los pasos para crear una infografía son: </a:t>
            </a:r>
            <a:r>
              <a:rPr lang="es-ES" dirty="0"/>
              <a:t/>
            </a:r>
            <a:br>
              <a:rPr lang="es-ES" dirty="0"/>
            </a:br>
            <a:endParaRPr lang="es-ES" dirty="0"/>
          </a:p>
        </p:txBody>
      </p:sp>
      <p:sp>
        <p:nvSpPr>
          <p:cNvPr id="3" name="2 Marcador de contenido"/>
          <p:cNvSpPr>
            <a:spLocks noGrp="1"/>
          </p:cNvSpPr>
          <p:nvPr>
            <p:ph idx="1"/>
          </p:nvPr>
        </p:nvSpPr>
        <p:spPr/>
        <p:txBody>
          <a:bodyPr>
            <a:normAutofit fontScale="70000" lnSpcReduction="20000"/>
          </a:bodyPr>
          <a:lstStyle/>
          <a:p>
            <a:pPr marL="68580" indent="0">
              <a:buNone/>
            </a:pPr>
            <a:r>
              <a:rPr lang="es-ES" dirty="0" smtClean="0"/>
              <a:t>1.Elija </a:t>
            </a:r>
            <a:r>
              <a:rPr lang="es-ES" dirty="0"/>
              <a:t>el tema de la infografía </a:t>
            </a:r>
            <a:endParaRPr lang="es-ES" dirty="0" smtClean="0"/>
          </a:p>
          <a:p>
            <a:pPr marL="68580" indent="0">
              <a:buNone/>
            </a:pPr>
            <a:endParaRPr lang="es-ES" dirty="0" smtClean="0"/>
          </a:p>
          <a:p>
            <a:pPr marL="68580" indent="0">
              <a:buNone/>
            </a:pPr>
            <a:r>
              <a:rPr lang="es-ES" dirty="0" smtClean="0"/>
              <a:t>Elija </a:t>
            </a:r>
            <a:r>
              <a:rPr lang="es-ES" dirty="0"/>
              <a:t>el tema de la infografía El primer paso para hacer una infografía es elegir el tema de la infografía. Algunos ejemplos generales de temas para hacer infografías son: </a:t>
            </a:r>
            <a:endParaRPr lang="es-ES" dirty="0" smtClean="0"/>
          </a:p>
          <a:p>
            <a:pPr marL="68580" indent="0">
              <a:buNone/>
            </a:pPr>
            <a:endParaRPr lang="es-ES" dirty="0" smtClean="0"/>
          </a:p>
          <a:p>
            <a:pPr marL="68580" indent="0">
              <a:buNone/>
            </a:pPr>
            <a:r>
              <a:rPr lang="es-ES" dirty="0" smtClean="0"/>
              <a:t>	1</a:t>
            </a:r>
            <a:r>
              <a:rPr lang="es-ES" dirty="0"/>
              <a:t>. La explicación de un </a:t>
            </a:r>
            <a:r>
              <a:rPr lang="es-ES" dirty="0" smtClean="0"/>
              <a:t>concepto.</a:t>
            </a:r>
          </a:p>
          <a:p>
            <a:pPr marL="68580" indent="0">
              <a:buNone/>
            </a:pPr>
            <a:r>
              <a:rPr lang="es-ES" dirty="0" smtClean="0"/>
              <a:t>	2</a:t>
            </a:r>
            <a:r>
              <a:rPr lang="es-ES" dirty="0"/>
              <a:t>. La explicación de una </a:t>
            </a:r>
            <a:r>
              <a:rPr lang="es-ES" dirty="0" smtClean="0"/>
              <a:t>tecnología.</a:t>
            </a:r>
          </a:p>
          <a:p>
            <a:pPr marL="68580" indent="0">
              <a:buNone/>
            </a:pPr>
            <a:r>
              <a:rPr lang="es-ES" dirty="0" smtClean="0"/>
              <a:t>	3</a:t>
            </a:r>
            <a:r>
              <a:rPr lang="es-ES" dirty="0"/>
              <a:t>. Datos estadísticos </a:t>
            </a:r>
            <a:r>
              <a:rPr lang="es-ES" dirty="0" smtClean="0"/>
              <a:t>.</a:t>
            </a:r>
          </a:p>
          <a:p>
            <a:pPr marL="68580" indent="0">
              <a:buNone/>
            </a:pPr>
            <a:r>
              <a:rPr lang="es-ES" dirty="0" smtClean="0"/>
              <a:t>	4</a:t>
            </a:r>
            <a:r>
              <a:rPr lang="es-ES" dirty="0"/>
              <a:t>. Resumen de un </a:t>
            </a:r>
            <a:r>
              <a:rPr lang="es-ES" dirty="0" smtClean="0"/>
              <a:t>documento.</a:t>
            </a:r>
          </a:p>
          <a:p>
            <a:pPr marL="68580" indent="0">
              <a:buNone/>
            </a:pPr>
            <a:endParaRPr lang="es-ES" dirty="0"/>
          </a:p>
          <a:p>
            <a:pPr marL="68580" indent="0">
              <a:buNone/>
            </a:pPr>
            <a:r>
              <a:rPr lang="es-ES" dirty="0" smtClean="0"/>
              <a:t> </a:t>
            </a:r>
            <a:r>
              <a:rPr lang="es-ES" dirty="0"/>
              <a:t>Es ideal que la idea sea popular en Internet y en especial en las redes sociales ya que esto facilitará la </a:t>
            </a:r>
            <a:r>
              <a:rPr lang="es-ES" dirty="0" err="1"/>
              <a:t>viralidad</a:t>
            </a:r>
            <a:r>
              <a:rPr lang="es-ES" dirty="0"/>
              <a:t> de la infografía cuando esté concluida.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067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r>
              <a:rPr lang="es-ES" dirty="0"/>
              <a:t>2. Identificar las fuentes de información para la infografía </a:t>
            </a:r>
            <a:endParaRPr lang="es-ES" dirty="0" smtClean="0"/>
          </a:p>
          <a:p>
            <a:endParaRPr lang="es-ES" dirty="0"/>
          </a:p>
          <a:p>
            <a:pPr marL="68580" indent="0">
              <a:buNone/>
            </a:pPr>
            <a:r>
              <a:rPr lang="es-ES" dirty="0" smtClean="0"/>
              <a:t>	1</a:t>
            </a:r>
            <a:r>
              <a:rPr lang="es-ES" dirty="0"/>
              <a:t>. Se debe realizar un proceso de recolección de </a:t>
            </a:r>
            <a:r>
              <a:rPr lang="es-ES" dirty="0" smtClean="0"/>
              <a:t>	datos </a:t>
            </a:r>
            <a:r>
              <a:rPr lang="es-ES" dirty="0"/>
              <a:t>del tema a abordar. Es muy importante ir </a:t>
            </a:r>
            <a:r>
              <a:rPr lang="es-ES" dirty="0" smtClean="0"/>
              <a:t>	registrando 	las </a:t>
            </a:r>
            <a:r>
              <a:rPr lang="es-ES" dirty="0"/>
              <a:t>fuentes de información ya que son un </a:t>
            </a:r>
            <a:r>
              <a:rPr lang="es-ES" dirty="0" smtClean="0"/>
              <a:t>elemento 	importante </a:t>
            </a:r>
            <a:r>
              <a:rPr lang="es-ES" dirty="0"/>
              <a:t>en la infografía. </a:t>
            </a:r>
            <a:endParaRPr lang="es-ES" dirty="0" smtClean="0"/>
          </a:p>
          <a:p>
            <a:pPr marL="68580" indent="0">
              <a:buNone/>
            </a:pPr>
            <a:endParaRPr lang="es-ES" dirty="0" smtClean="0"/>
          </a:p>
          <a:p>
            <a:pPr marL="68580" indent="0">
              <a:buNone/>
            </a:pPr>
            <a:r>
              <a:rPr lang="es-ES" dirty="0" smtClean="0"/>
              <a:t>	2. </a:t>
            </a:r>
            <a:r>
              <a:rPr lang="es-ES" dirty="0"/>
              <a:t>Dentro de las fuentes de información también se </a:t>
            </a:r>
            <a:r>
              <a:rPr lang="es-ES" dirty="0" smtClean="0"/>
              <a:t>	pueden </a:t>
            </a:r>
            <a:r>
              <a:rPr lang="es-ES" dirty="0"/>
              <a:t>incluir encuestas online u offline realizadas </a:t>
            </a:r>
            <a:r>
              <a:rPr lang="es-ES" dirty="0" smtClean="0"/>
              <a:t>	por </a:t>
            </a:r>
            <a:r>
              <a:rPr lang="es-ES" dirty="0"/>
              <a:t>nosotros. </a:t>
            </a:r>
            <a:endParaRPr lang="es-ES" dirty="0" smtClean="0"/>
          </a:p>
          <a:p>
            <a:pPr marL="68580" indent="0">
              <a:buNone/>
            </a:pPr>
            <a:endParaRPr lang="es-ES" dirty="0" smtClean="0"/>
          </a:p>
          <a:p>
            <a:pPr marL="68580" indent="0">
              <a:buNone/>
            </a:pPr>
            <a:r>
              <a:rPr lang="es-ES" dirty="0" smtClean="0"/>
              <a:t>	3. </a:t>
            </a:r>
            <a:r>
              <a:rPr lang="es-ES" dirty="0"/>
              <a:t>Un aspecto muy importante en este paso es validar </a:t>
            </a:r>
            <a:r>
              <a:rPr lang="es-ES" dirty="0" smtClean="0"/>
              <a:t>	que </a:t>
            </a:r>
            <a:r>
              <a:rPr lang="es-ES" dirty="0"/>
              <a:t>la información recopilada sea cierta ya que </a:t>
            </a:r>
            <a:r>
              <a:rPr lang="es-ES" dirty="0" smtClean="0"/>
              <a:t>	existen 	fuentes </a:t>
            </a:r>
            <a:r>
              <a:rPr lang="es-ES" dirty="0"/>
              <a:t>de información poco confiables. Los </a:t>
            </a:r>
            <a:r>
              <a:rPr lang="es-ES" dirty="0" smtClean="0"/>
              <a:t>sitios </a:t>
            </a:r>
            <a:r>
              <a:rPr lang="es-ES" dirty="0"/>
              <a:t>.</a:t>
            </a:r>
            <a:r>
              <a:rPr lang="es-ES" dirty="0" err="1"/>
              <a:t>gov</a:t>
            </a:r>
            <a:r>
              <a:rPr lang="es-ES" dirty="0"/>
              <a:t> y .</a:t>
            </a:r>
            <a:r>
              <a:rPr lang="es-ES" dirty="0" err="1"/>
              <a:t>edu</a:t>
            </a:r>
            <a:r>
              <a:rPr lang="es-ES" dirty="0"/>
              <a:t> </a:t>
            </a:r>
            <a:r>
              <a:rPr lang="es-ES" dirty="0" smtClean="0"/>
              <a:t>	suelen </a:t>
            </a:r>
            <a:r>
              <a:rPr lang="es-ES" dirty="0"/>
              <a:t>ser muy buenas fuentes de </a:t>
            </a:r>
            <a:r>
              <a:rPr lang="es-ES" dirty="0" smtClean="0"/>
              <a:t>información</a:t>
            </a:r>
            <a:r>
              <a:rPr lang="es-ES" dirty="0"/>
              <a:t>.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38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68580" indent="0">
              <a:buNone/>
            </a:pPr>
            <a:r>
              <a:rPr lang="es-ES" dirty="0"/>
              <a:t>3. Organizar las ideas </a:t>
            </a:r>
            <a:endParaRPr lang="es-ES" dirty="0" smtClean="0"/>
          </a:p>
          <a:p>
            <a:pPr marL="68580" indent="0">
              <a:buNone/>
            </a:pPr>
            <a:endParaRPr lang="es-ES" dirty="0" smtClean="0"/>
          </a:p>
          <a:p>
            <a:pPr marL="68580" indent="0">
              <a:buNone/>
            </a:pPr>
            <a:r>
              <a:rPr lang="es-ES" dirty="0" smtClean="0"/>
              <a:t>	1.Es </a:t>
            </a:r>
            <a:r>
              <a:rPr lang="es-ES" dirty="0"/>
              <a:t>importante organizar la información </a:t>
            </a:r>
            <a:r>
              <a:rPr lang="es-ES" dirty="0" smtClean="0"/>
              <a:t>	recopilada </a:t>
            </a:r>
            <a:r>
              <a:rPr lang="es-ES" dirty="0"/>
              <a:t>agruparla por tema y </a:t>
            </a:r>
            <a:r>
              <a:rPr lang="es-ES" dirty="0" smtClean="0"/>
              <a:t>	subtemas</a:t>
            </a:r>
            <a:r>
              <a:rPr lang="es-ES" dirty="0"/>
              <a:t>, para esto puede ser útil un </a:t>
            </a:r>
            <a:r>
              <a:rPr lang="es-ES" dirty="0" smtClean="0"/>
              <a:t>	programa </a:t>
            </a:r>
            <a:r>
              <a:rPr lang="es-ES" dirty="0"/>
              <a:t>de mapa conceptual</a:t>
            </a:r>
            <a:r>
              <a:rPr lang="es-ES" dirty="0" smtClean="0"/>
              <a:t>.</a:t>
            </a:r>
          </a:p>
          <a:p>
            <a:pPr marL="68580" indent="0">
              <a:buNone/>
            </a:pPr>
            <a:endParaRPr lang="es-ES" dirty="0" smtClean="0"/>
          </a:p>
          <a:p>
            <a:pPr marL="68580" indent="0">
              <a:buNone/>
            </a:pPr>
            <a:r>
              <a:rPr lang="es-ES" dirty="0" smtClean="0"/>
              <a:t>	2</a:t>
            </a:r>
            <a:r>
              <a:rPr lang="es-ES" dirty="0"/>
              <a:t>. Se deben descartar los aspectos que </a:t>
            </a:r>
            <a:r>
              <a:rPr lang="es-ES" dirty="0" smtClean="0"/>
              <a:t>	sean </a:t>
            </a:r>
            <a:r>
              <a:rPr lang="es-ES" dirty="0"/>
              <a:t>poco relevantes o poco interesantes, </a:t>
            </a:r>
            <a:r>
              <a:rPr lang="es-ES" dirty="0" smtClean="0"/>
              <a:t>	esto </a:t>
            </a:r>
            <a:r>
              <a:rPr lang="es-ES" dirty="0"/>
              <a:t>evitará que nos ahoguemos en el mar </a:t>
            </a:r>
            <a:r>
              <a:rPr lang="es-ES" dirty="0" smtClean="0"/>
              <a:t>	de </a:t>
            </a:r>
            <a:r>
              <a:rPr lang="es-ES" dirty="0"/>
              <a:t>información recopilada en el punto </a:t>
            </a:r>
            <a:r>
              <a:rPr lang="es-ES" dirty="0" smtClean="0"/>
              <a:t>	anterior</a:t>
            </a:r>
            <a:r>
              <a:rPr lang="es-ES" dirty="0"/>
              <a:t>.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33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pPr marL="68580" indent="0">
              <a:buNone/>
            </a:pPr>
            <a:r>
              <a:rPr lang="es-ES" dirty="0"/>
              <a:t>4. Crear el borrador de la infografía </a:t>
            </a:r>
            <a:endParaRPr lang="es-ES" dirty="0" smtClean="0"/>
          </a:p>
          <a:p>
            <a:pPr marL="68580" indent="0">
              <a:buNone/>
            </a:pPr>
            <a:endParaRPr lang="es-ES" dirty="0"/>
          </a:p>
          <a:p>
            <a:pPr marL="68580" indent="0" algn="just">
              <a:buNone/>
            </a:pPr>
            <a:r>
              <a:rPr lang="es-ES" dirty="0" smtClean="0"/>
              <a:t>	1.Una </a:t>
            </a:r>
            <a:r>
              <a:rPr lang="es-ES" dirty="0"/>
              <a:t>vez organizada la información recopilada, se debe </a:t>
            </a:r>
            <a:r>
              <a:rPr lang="es-ES" dirty="0" smtClean="0"/>
              <a:t>	empezar </a:t>
            </a:r>
            <a:r>
              <a:rPr lang="es-ES" dirty="0"/>
              <a:t>a realizar un borrador de la infografía. </a:t>
            </a:r>
            <a:endParaRPr lang="es-ES" dirty="0" smtClean="0"/>
          </a:p>
          <a:p>
            <a:pPr marL="68580" indent="0" algn="just">
              <a:buNone/>
            </a:pPr>
            <a:endParaRPr lang="es-ES" dirty="0" smtClean="0"/>
          </a:p>
          <a:p>
            <a:pPr marL="68580" indent="0" algn="just">
              <a:buNone/>
            </a:pPr>
            <a:r>
              <a:rPr lang="es-ES" dirty="0" smtClean="0"/>
              <a:t>	2</a:t>
            </a:r>
            <a:r>
              <a:rPr lang="es-ES" dirty="0"/>
              <a:t>. Es posible que durante esta etapa no percatemos de la </a:t>
            </a:r>
            <a:r>
              <a:rPr lang="es-ES" dirty="0" smtClean="0"/>
              <a:t>	necesidad </a:t>
            </a:r>
            <a:r>
              <a:rPr lang="es-ES" dirty="0"/>
              <a:t>de descartar más información que consideremos </a:t>
            </a:r>
            <a:r>
              <a:rPr lang="es-ES" dirty="0" smtClean="0"/>
              <a:t>	que </a:t>
            </a:r>
            <a:r>
              <a:rPr lang="es-ES" dirty="0"/>
              <a:t>no es indispensable para transmitir la idea que </a:t>
            </a:r>
            <a:r>
              <a:rPr lang="es-ES" dirty="0" smtClean="0"/>
              <a:t>	queremos 	plasmar </a:t>
            </a:r>
            <a:r>
              <a:rPr lang="es-ES" dirty="0"/>
              <a:t>en la infografía</a:t>
            </a:r>
            <a:r>
              <a:rPr lang="es-ES" dirty="0" smtClean="0"/>
              <a:t>.</a:t>
            </a:r>
          </a:p>
          <a:p>
            <a:pPr marL="68580" indent="0" algn="just">
              <a:buNone/>
            </a:pPr>
            <a:endParaRPr lang="es-ES" dirty="0" smtClean="0"/>
          </a:p>
          <a:p>
            <a:pPr marL="68580" indent="0" algn="just">
              <a:buNone/>
            </a:pPr>
            <a:r>
              <a:rPr lang="es-ES" dirty="0" smtClean="0"/>
              <a:t>	3</a:t>
            </a:r>
            <a:r>
              <a:rPr lang="es-ES" dirty="0"/>
              <a:t>. Esta etapa es fundamental ya que será la que le de creatividad y </a:t>
            </a:r>
            <a:r>
              <a:rPr lang="es-ES" dirty="0" smtClean="0"/>
              <a:t>	claridad </a:t>
            </a:r>
            <a:r>
              <a:rPr lang="es-ES" dirty="0"/>
              <a:t>a la infografía</a:t>
            </a:r>
            <a:r>
              <a:rPr lang="es-ES" dirty="0" smtClean="0"/>
              <a:t>.</a:t>
            </a:r>
          </a:p>
          <a:p>
            <a:pPr marL="68580" indent="0" algn="just">
              <a:buNone/>
            </a:pPr>
            <a:endParaRPr lang="es-ES" dirty="0" smtClean="0"/>
          </a:p>
          <a:p>
            <a:pPr marL="68580" indent="0" algn="just">
              <a:buNone/>
            </a:pPr>
            <a:r>
              <a:rPr lang="es-ES" dirty="0" smtClean="0"/>
              <a:t>	4</a:t>
            </a:r>
            <a:r>
              <a:rPr lang="es-ES" dirty="0"/>
              <a:t>. Para que la información se pueda entender fácilmente pueden ser </a:t>
            </a:r>
            <a:r>
              <a:rPr lang="es-ES" dirty="0" smtClean="0"/>
              <a:t>	útiles </a:t>
            </a:r>
            <a:r>
              <a:rPr lang="es-ES" dirty="0"/>
              <a:t>los iconos. Hacen la información más amena junto con los </a:t>
            </a:r>
            <a:r>
              <a:rPr lang="es-ES" dirty="0" smtClean="0"/>
              <a:t>	gráficos </a:t>
            </a:r>
            <a:r>
              <a:rPr lang="es-ES" dirty="0"/>
              <a:t>y los colores y no tienen por qué ser una barrera para quienes </a:t>
            </a:r>
            <a:r>
              <a:rPr lang="es-ES" dirty="0" smtClean="0"/>
              <a:t>	tengan </a:t>
            </a:r>
            <a:r>
              <a:rPr lang="es-ES" dirty="0"/>
              <a:t>menos conocimientos básicos, puesto que existen páginas </a:t>
            </a:r>
            <a:r>
              <a:rPr lang="es-ES" dirty="0" smtClean="0"/>
              <a:t>	que </a:t>
            </a:r>
            <a:r>
              <a:rPr lang="es-ES" dirty="0"/>
              <a:t>albergan una gran variedad.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91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93923021"/>
              </p:ext>
            </p:extLst>
          </p:nvPr>
        </p:nvGraphicFramePr>
        <p:xfrm>
          <a:off x="152400" y="533400"/>
          <a:ext cx="8839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4395" y="4724400"/>
            <a:ext cx="1903153"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4395" y="1002475"/>
            <a:ext cx="1912060" cy="148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2600" y="990600"/>
            <a:ext cx="1711325" cy="1481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125" y="4724400"/>
            <a:ext cx="1711325"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3108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36993" y="1676400"/>
            <a:ext cx="6777317" cy="4613429"/>
          </a:xfrm>
        </p:spPr>
        <p:txBody>
          <a:bodyPr>
            <a:normAutofit fontScale="55000" lnSpcReduction="20000"/>
          </a:bodyPr>
          <a:lstStyle/>
          <a:p>
            <a:pPr marL="68580" indent="0">
              <a:buNone/>
            </a:pPr>
            <a:r>
              <a:rPr lang="es-ES" dirty="0"/>
              <a:t>5. Diseñar la infografía En el diseño se debe tener en cuenta: </a:t>
            </a:r>
            <a:endParaRPr lang="es-ES" dirty="0" smtClean="0"/>
          </a:p>
          <a:p>
            <a:pPr marL="68580" indent="0">
              <a:buNone/>
            </a:pPr>
            <a:endParaRPr lang="es-ES" dirty="0" smtClean="0"/>
          </a:p>
          <a:p>
            <a:pPr marL="68580" indent="0" algn="just">
              <a:buNone/>
            </a:pPr>
            <a:r>
              <a:rPr lang="es-ES" dirty="0" smtClean="0"/>
              <a:t>	1.Estilo </a:t>
            </a:r>
            <a:r>
              <a:rPr lang="es-ES" dirty="0"/>
              <a:t>original: Se debe evitar copiar conceptos </a:t>
            </a:r>
            <a:r>
              <a:rPr lang="es-ES" dirty="0" smtClean="0"/>
              <a:t>Estilo </a:t>
            </a:r>
            <a:r>
              <a:rPr lang="es-ES" dirty="0"/>
              <a:t>original </a:t>
            </a:r>
            <a:r>
              <a:rPr lang="es-ES" dirty="0" smtClean="0"/>
              <a:t>	</a:t>
            </a:r>
            <a:r>
              <a:rPr lang="es-ES" dirty="0"/>
              <a:t>gr</a:t>
            </a:r>
            <a:r>
              <a:rPr lang="es-ES" dirty="0" smtClean="0"/>
              <a:t>áficos </a:t>
            </a:r>
            <a:r>
              <a:rPr lang="es-ES" dirty="0"/>
              <a:t>de otras </a:t>
            </a:r>
            <a:r>
              <a:rPr lang="es-ES" dirty="0" smtClean="0"/>
              <a:t> infografías</a:t>
            </a:r>
            <a:r>
              <a:rPr lang="es-ES" dirty="0"/>
              <a:t>. </a:t>
            </a:r>
            <a:endParaRPr lang="es-ES" dirty="0" smtClean="0"/>
          </a:p>
          <a:p>
            <a:pPr marL="68580" indent="0" algn="just">
              <a:buNone/>
            </a:pPr>
            <a:endParaRPr lang="es-ES" dirty="0" smtClean="0"/>
          </a:p>
          <a:p>
            <a:pPr marL="68580" indent="0" algn="just">
              <a:buNone/>
            </a:pPr>
            <a:r>
              <a:rPr lang="es-ES" dirty="0" smtClean="0"/>
              <a:t>	2</a:t>
            </a:r>
            <a:r>
              <a:rPr lang="es-ES" dirty="0"/>
              <a:t>. Integración: Una infografía debe ser rica </a:t>
            </a:r>
            <a:r>
              <a:rPr lang="es-ES" dirty="0" smtClean="0"/>
              <a:t>gráficame</a:t>
            </a:r>
            <a:r>
              <a:rPr lang="es-ES" dirty="0"/>
              <a:t>nte</a:t>
            </a:r>
            <a:r>
              <a:rPr lang="es-ES" dirty="0" smtClean="0"/>
              <a:t> </a:t>
            </a:r>
            <a:r>
              <a:rPr lang="es-ES" dirty="0"/>
              <a:t>Integración </a:t>
            </a:r>
            <a:r>
              <a:rPr lang="es-ES" dirty="0" smtClean="0"/>
              <a:t>	evitando 	diseñarla </a:t>
            </a:r>
            <a:r>
              <a:rPr lang="es-ES" dirty="0"/>
              <a:t>con mucho texto. </a:t>
            </a:r>
            <a:endParaRPr lang="es-ES" dirty="0" smtClean="0"/>
          </a:p>
          <a:p>
            <a:pPr marL="68580" indent="0" algn="just">
              <a:buNone/>
            </a:pPr>
            <a:endParaRPr lang="es-ES" dirty="0" smtClean="0"/>
          </a:p>
          <a:p>
            <a:pPr marL="68580" indent="0" algn="just">
              <a:buNone/>
            </a:pPr>
            <a:r>
              <a:rPr lang="es-ES" dirty="0" smtClean="0"/>
              <a:t>	3</a:t>
            </a:r>
            <a:r>
              <a:rPr lang="es-ES" dirty="0"/>
              <a:t>. Color: Se deben usar colores con buen contraste par Color a </a:t>
            </a:r>
            <a:r>
              <a:rPr lang="es-ES" dirty="0" smtClean="0"/>
              <a:t>	facilitar </a:t>
            </a:r>
            <a:r>
              <a:rPr lang="es-ES" dirty="0"/>
              <a:t>la lectura. </a:t>
            </a:r>
            <a:r>
              <a:rPr lang="es-ES" dirty="0" smtClean="0"/>
              <a:t>	</a:t>
            </a:r>
          </a:p>
          <a:p>
            <a:pPr marL="68580" indent="0" algn="just">
              <a:buNone/>
            </a:pPr>
            <a:r>
              <a:rPr lang="es-ES" dirty="0" smtClean="0"/>
              <a:t>	4</a:t>
            </a:r>
            <a:r>
              <a:rPr lang="es-ES" dirty="0"/>
              <a:t>. Fuentes: Una infografía debe tener un uso creativo Fuentes de </a:t>
            </a:r>
            <a:r>
              <a:rPr lang="es-ES" dirty="0" smtClean="0"/>
              <a:t>	fuentes </a:t>
            </a:r>
            <a:r>
              <a:rPr lang="es-ES" dirty="0"/>
              <a:t>y tamaños </a:t>
            </a:r>
            <a:r>
              <a:rPr lang="es-ES" dirty="0" smtClean="0"/>
              <a:t>	de </a:t>
            </a:r>
            <a:r>
              <a:rPr lang="es-ES" dirty="0"/>
              <a:t>letras. </a:t>
            </a:r>
            <a:endParaRPr lang="es-ES" dirty="0" smtClean="0"/>
          </a:p>
          <a:p>
            <a:pPr marL="68580" indent="0" algn="just">
              <a:buNone/>
            </a:pPr>
            <a:endParaRPr lang="es-ES" dirty="0" smtClean="0"/>
          </a:p>
          <a:p>
            <a:pPr marL="68580" indent="0" algn="just">
              <a:buNone/>
            </a:pPr>
            <a:r>
              <a:rPr lang="es-ES" dirty="0" smtClean="0"/>
              <a:t>	5</a:t>
            </a:r>
            <a:r>
              <a:rPr lang="es-ES" dirty="0"/>
              <a:t>. Íconos: Una infografía debe contener imágenes simples (íconos) </a:t>
            </a:r>
            <a:r>
              <a:rPr lang="es-ES" dirty="0" smtClean="0"/>
              <a:t>	para </a:t>
            </a:r>
            <a:r>
              <a:rPr lang="es-ES" dirty="0"/>
              <a:t>poder </a:t>
            </a:r>
            <a:r>
              <a:rPr lang="es-ES" dirty="0" smtClean="0"/>
              <a:t> comunicar </a:t>
            </a:r>
            <a:r>
              <a:rPr lang="es-ES" dirty="0"/>
              <a:t>de manera adecuada. </a:t>
            </a:r>
            <a:endParaRPr lang="es-ES" dirty="0" smtClean="0"/>
          </a:p>
          <a:p>
            <a:pPr marL="68580" indent="0" algn="just">
              <a:buNone/>
            </a:pPr>
            <a:endParaRPr lang="es-ES" dirty="0" smtClean="0"/>
          </a:p>
          <a:p>
            <a:pPr marL="68580" indent="0" algn="just">
              <a:buNone/>
            </a:pPr>
            <a:r>
              <a:rPr lang="es-ES" dirty="0" smtClean="0"/>
              <a:t>	6</a:t>
            </a:r>
            <a:r>
              <a:rPr lang="es-ES" dirty="0"/>
              <a:t>. A parte de los datos y desde un punto de vista de diseño, es </a:t>
            </a:r>
            <a:r>
              <a:rPr lang="es-ES" dirty="0" smtClean="0"/>
              <a:t>	importante </a:t>
            </a:r>
            <a:r>
              <a:rPr lang="es-ES" dirty="0"/>
              <a:t>crear un </a:t>
            </a:r>
            <a:r>
              <a:rPr lang="es-ES" dirty="0" smtClean="0"/>
              <a:t>	estilo </a:t>
            </a:r>
            <a:r>
              <a:rPr lang="es-ES" dirty="0"/>
              <a:t>y mantener una coherencia con los </a:t>
            </a:r>
            <a:r>
              <a:rPr lang="es-ES" dirty="0" smtClean="0"/>
              <a:t>	colores </a:t>
            </a:r>
            <a:r>
              <a:rPr lang="es-ES" dirty="0"/>
              <a:t>utilizados</a:t>
            </a:r>
            <a:r>
              <a:rPr lang="es-ES" dirty="0" smtClean="0"/>
              <a:t>.</a:t>
            </a:r>
          </a:p>
          <a:p>
            <a:pPr marL="525780" indent="-457200">
              <a:buAutoNum type="arabicPeriod"/>
            </a:pPr>
            <a:endParaRPr lang="es-ES" dirty="0"/>
          </a:p>
          <a:p>
            <a:pPr marL="68580" indent="0">
              <a:buNone/>
            </a:pPr>
            <a:r>
              <a:rPr lang="es-ES" dirty="0" smtClean="0"/>
              <a:t>De </a:t>
            </a:r>
            <a:r>
              <a:rPr lang="es-ES" dirty="0"/>
              <a:t>esta manera, se puede crear un estilo propio que identifique todas las infografías creadas por un mismo autor, creando algo similar a una imagen de marca aplicada a las infografías. La coherencia entre los colores es fundamental para que el resultado sea óptimo y los datos sean interpretados de manera correcta.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0998"/>
            <a:ext cx="8136904" cy="11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64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97" y="228600"/>
            <a:ext cx="6400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761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01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5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85800"/>
            <a:ext cx="6705600" cy="423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105400"/>
            <a:ext cx="6705600" cy="12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547265" y="6488668"/>
            <a:ext cx="609600" cy="369332"/>
          </a:xfrm>
          <a:prstGeom prst="rect">
            <a:avLst/>
          </a:prstGeom>
          <a:noFill/>
        </p:spPr>
        <p:txBody>
          <a:bodyPr wrap="square" rtlCol="0">
            <a:spAutoFit/>
          </a:bodyPr>
          <a:lstStyle/>
          <a:p>
            <a:r>
              <a:rPr lang="es-ES" dirty="0" smtClean="0"/>
              <a:t>8.1</a:t>
            </a:r>
            <a:endParaRPr lang="es-ES" dirty="0"/>
          </a:p>
        </p:txBody>
      </p:sp>
    </p:spTree>
    <p:extLst>
      <p:ext uri="{BB962C8B-B14F-4D97-AF65-F5344CB8AC3E}">
        <p14:creationId xmlns:p14="http://schemas.microsoft.com/office/powerpoint/2010/main" val="1091161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9887</TotalTime>
  <Words>1916</Words>
  <Application>Microsoft Office PowerPoint</Application>
  <PresentationFormat>Presentación en pantalla (4:3)</PresentationFormat>
  <Paragraphs>368</Paragraphs>
  <Slides>82</Slides>
  <Notes>0</Notes>
  <HiddenSlides>0</HiddenSlides>
  <MMClips>0</MMClips>
  <ScaleCrop>false</ScaleCrop>
  <HeadingPairs>
    <vt:vector size="4" baseType="variant">
      <vt:variant>
        <vt:lpstr>Tema</vt:lpstr>
      </vt:variant>
      <vt:variant>
        <vt:i4>1</vt:i4>
      </vt:variant>
      <vt:variant>
        <vt:lpstr>Títulos de diapositiva</vt:lpstr>
      </vt:variant>
      <vt:variant>
        <vt:i4>82</vt:i4>
      </vt:variant>
    </vt:vector>
  </HeadingPairs>
  <TitlesOfParts>
    <vt:vector size="83" baseType="lpstr">
      <vt:lpstr>Austin</vt:lpstr>
      <vt:lpstr>           INSTITUTO ZARAGOZA clave 6782  </vt:lpstr>
      <vt:lpstr>Integrantes :</vt:lpstr>
      <vt:lpstr>      Proyecto     Ciclo Escolar                      2019-2020   Fecha de inicio 10-09-19 Fecha de termino 09-05-20  </vt:lpstr>
      <vt:lpstr>UNA MIRA AL MAIZ                 JUSTIFICACIÓN.</vt:lpstr>
      <vt:lpstr>OBJETIVO </vt:lpstr>
      <vt:lpstr>Objetivos particulares de cada asignatura.</vt:lpstr>
      <vt:lpstr>ASIGNATURAS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 Conclusiones Generales</vt:lpstr>
      <vt:lpstr>Presentación de PowerPoint</vt:lpstr>
      <vt:lpstr>1.2 .-Fotografías grupo homogéneo 1ra sesion.</vt:lpstr>
      <vt:lpstr>Fotografías grupo heterogéneo 1ra. Sesión.</vt:lpstr>
      <vt:lpstr>- EVIDENCIAS 1ra sesión.</vt:lpstr>
      <vt:lpstr>1ra sesión</vt:lpstr>
      <vt:lpstr>1.1 .-Fotografías del trabajo general 1ra. Sesión .</vt:lpstr>
      <vt:lpstr>PREGUNTAS GENERADORAS </vt:lpstr>
      <vt:lpstr>TEMAS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Fotografías de la sesión. 2da. Sesión. </vt:lpstr>
      <vt:lpstr> Fotografías de la sesión. 2da. Sesión.</vt:lpstr>
      <vt:lpstr>2da. Sesion.</vt:lpstr>
      <vt:lpstr> Producto 4 y 5 Organizador Gráfico. 2da. Sesión. </vt:lpstr>
      <vt:lpstr> Fotografías de la sesión. 3ra. Sesión. </vt:lpstr>
      <vt:lpstr> Fotografías de la sesión. 3ra. sesión.</vt:lpstr>
      <vt:lpstr>3ra. sesion.</vt:lpstr>
      <vt:lpstr>Los pasos para crear una infografía son: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Conexiones 2018-2019  Fecha de inicio 10-09-18 Fecha de termino 15-05-19</dc:title>
  <dc:creator>Usuario</dc:creator>
  <cp:lastModifiedBy>Usuario</cp:lastModifiedBy>
  <cp:revision>44</cp:revision>
  <dcterms:created xsi:type="dcterms:W3CDTF">2018-06-19T19:43:22Z</dcterms:created>
  <dcterms:modified xsi:type="dcterms:W3CDTF">2019-06-17T16:13:12Z</dcterms:modified>
</cp:coreProperties>
</file>