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65" r:id="rId5"/>
    <p:sldId id="259" r:id="rId6"/>
    <p:sldId id="260" r:id="rId7"/>
    <p:sldId id="261" r:id="rId8"/>
    <p:sldId id="262" r:id="rId9"/>
    <p:sldId id="267" r:id="rId10"/>
    <p:sldId id="263" r:id="rId11"/>
    <p:sldId id="264"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F2F6D0-86B9-4188-AF5A-73492C8D1211}" type="doc">
      <dgm:prSet loTypeId="urn:microsoft.com/office/officeart/2008/layout/RadialCluster" loCatId="relationship" qsTypeId="urn:microsoft.com/office/officeart/2005/8/quickstyle/3d2" qsCatId="3D" csTypeId="urn:microsoft.com/office/officeart/2005/8/colors/accent1_2" csCatId="accent1" phldr="1"/>
      <dgm:spPr/>
      <dgm:t>
        <a:bodyPr/>
        <a:lstStyle/>
        <a:p>
          <a:endParaRPr lang="es-ES"/>
        </a:p>
      </dgm:t>
    </dgm:pt>
    <dgm:pt modelId="{16BB5B89-BCEE-4C0A-B14B-60CA5F64E22E}">
      <dgm:prSet phldrT="[Texto]"/>
      <dgm:spPr/>
      <dgm:t>
        <a:bodyPr/>
        <a:lstStyle/>
        <a:p>
          <a:r>
            <a:rPr lang="es-MX" dirty="0"/>
            <a:t>Interpretación y utilización del cerebro (</a:t>
          </a:r>
          <a:r>
            <a:rPr lang="es-MX" dirty="0" err="1"/>
            <a:t>der</a:t>
          </a:r>
          <a:r>
            <a:rPr lang="es-MX" dirty="0"/>
            <a:t>,-izq.) en la resolución de problemas del área físico-matemáticas</a:t>
          </a:r>
          <a:endParaRPr lang="es-ES" dirty="0"/>
        </a:p>
      </dgm:t>
    </dgm:pt>
    <dgm:pt modelId="{008FE3D9-021B-4F7B-A660-E106B1C105A0}" type="parTrans" cxnId="{498D9E01-6E24-437B-9CFE-0CA41BE19A55}">
      <dgm:prSet/>
      <dgm:spPr/>
      <dgm:t>
        <a:bodyPr/>
        <a:lstStyle/>
        <a:p>
          <a:endParaRPr lang="es-ES"/>
        </a:p>
      </dgm:t>
    </dgm:pt>
    <dgm:pt modelId="{AB0A84EE-D72F-49FE-904F-A341C5A6F0E4}" type="sibTrans" cxnId="{498D9E01-6E24-437B-9CFE-0CA41BE19A55}">
      <dgm:prSet/>
      <dgm:spPr/>
      <dgm:t>
        <a:bodyPr/>
        <a:lstStyle/>
        <a:p>
          <a:endParaRPr lang="es-ES"/>
        </a:p>
      </dgm:t>
    </dgm:pt>
    <dgm:pt modelId="{E581DA76-E407-4236-825C-414064695ACB}">
      <dgm:prSet phldrT="[Texto]"/>
      <dgm:spPr/>
      <dgm:t>
        <a:bodyPr/>
        <a:lstStyle/>
        <a:p>
          <a:r>
            <a:rPr lang="es-MX" dirty="0"/>
            <a:t>Literatura Universal y Español</a:t>
          </a:r>
        </a:p>
        <a:p>
          <a:r>
            <a:rPr lang="es-MX" dirty="0"/>
            <a:t>Lic. </a:t>
          </a:r>
          <a:r>
            <a:rPr lang="es-MX" dirty="0" err="1"/>
            <a:t>Audías</a:t>
          </a:r>
          <a:r>
            <a:rPr lang="es-MX" dirty="0"/>
            <a:t> Flores Ocampo</a:t>
          </a:r>
        </a:p>
        <a:p>
          <a:r>
            <a:rPr lang="es-MX" dirty="0"/>
            <a:t>Interpretación y utilización en la resolución de problemas.</a:t>
          </a:r>
          <a:endParaRPr lang="es-ES" dirty="0"/>
        </a:p>
      </dgm:t>
    </dgm:pt>
    <dgm:pt modelId="{112FC1D0-82FB-40EC-8915-6148A135261C}" type="parTrans" cxnId="{5027087E-7229-4F6E-89A5-8F14B159E47F}">
      <dgm:prSet/>
      <dgm:spPr/>
      <dgm:t>
        <a:bodyPr/>
        <a:lstStyle/>
        <a:p>
          <a:endParaRPr lang="es-ES"/>
        </a:p>
      </dgm:t>
    </dgm:pt>
    <dgm:pt modelId="{C4F524F3-1304-471E-B96B-A3C2C0267130}" type="sibTrans" cxnId="{5027087E-7229-4F6E-89A5-8F14B159E47F}">
      <dgm:prSet/>
      <dgm:spPr/>
      <dgm:t>
        <a:bodyPr/>
        <a:lstStyle/>
        <a:p>
          <a:endParaRPr lang="es-ES"/>
        </a:p>
      </dgm:t>
    </dgm:pt>
    <dgm:pt modelId="{E84D3EE9-B989-42E7-86D8-25C9DC9D1BB1}">
      <dgm:prSet phldrT="[Texto]"/>
      <dgm:spPr/>
      <dgm:t>
        <a:bodyPr/>
        <a:lstStyle/>
        <a:p>
          <a:r>
            <a:rPr lang="es-MX" dirty="0"/>
            <a:t>Dibujo Constructivo</a:t>
          </a:r>
        </a:p>
        <a:p>
          <a:r>
            <a:rPr lang="es-MX" dirty="0"/>
            <a:t>Arq. Martha Patricia Garduño Rueda</a:t>
          </a:r>
        </a:p>
        <a:p>
          <a:r>
            <a:rPr lang="es-MX" dirty="0"/>
            <a:t>Resolución de problemas del área físico-matemáticas.</a:t>
          </a:r>
          <a:endParaRPr lang="es-ES" dirty="0"/>
        </a:p>
      </dgm:t>
    </dgm:pt>
    <dgm:pt modelId="{573BEB55-A5CD-434F-B0AE-F2D33B49844A}" type="parTrans" cxnId="{1B6202F0-81A7-4A4D-98D0-2817C05178D0}">
      <dgm:prSet/>
      <dgm:spPr/>
      <dgm:t>
        <a:bodyPr/>
        <a:lstStyle/>
        <a:p>
          <a:endParaRPr lang="es-ES"/>
        </a:p>
      </dgm:t>
    </dgm:pt>
    <dgm:pt modelId="{91B8F74C-4205-491E-89E2-FD9DEBED2F43}" type="sibTrans" cxnId="{1B6202F0-81A7-4A4D-98D0-2817C05178D0}">
      <dgm:prSet/>
      <dgm:spPr/>
      <dgm:t>
        <a:bodyPr/>
        <a:lstStyle/>
        <a:p>
          <a:endParaRPr lang="es-ES"/>
        </a:p>
      </dgm:t>
    </dgm:pt>
    <dgm:pt modelId="{53FA8869-72A4-4D69-B343-DCF979D56E87}">
      <dgm:prSet phldrT="[Texto]"/>
      <dgm:spPr/>
      <dgm:t>
        <a:bodyPr/>
        <a:lstStyle/>
        <a:p>
          <a:r>
            <a:rPr lang="es-MX" dirty="0"/>
            <a:t>Psicología</a:t>
          </a:r>
        </a:p>
        <a:p>
          <a:r>
            <a:rPr lang="es-MX" dirty="0"/>
            <a:t>Psico. Ariane Cruz Jaramillo</a:t>
          </a:r>
        </a:p>
        <a:p>
          <a:r>
            <a:rPr lang="es-MX" dirty="0"/>
            <a:t>El cerebro, hemisferio izquierdo y derecho y su utilización.</a:t>
          </a:r>
          <a:endParaRPr lang="es-ES" dirty="0"/>
        </a:p>
      </dgm:t>
    </dgm:pt>
    <dgm:pt modelId="{086E0828-2037-460F-921C-57127F3CA4B2}" type="parTrans" cxnId="{B11B4131-47BB-482D-B2F5-6CE6629D3AD3}">
      <dgm:prSet/>
      <dgm:spPr/>
      <dgm:t>
        <a:bodyPr/>
        <a:lstStyle/>
        <a:p>
          <a:endParaRPr lang="es-ES"/>
        </a:p>
      </dgm:t>
    </dgm:pt>
    <dgm:pt modelId="{7D54E991-CBE4-4690-9248-0DD8B61EAEAE}" type="sibTrans" cxnId="{B11B4131-47BB-482D-B2F5-6CE6629D3AD3}">
      <dgm:prSet/>
      <dgm:spPr/>
      <dgm:t>
        <a:bodyPr/>
        <a:lstStyle/>
        <a:p>
          <a:endParaRPr lang="es-ES"/>
        </a:p>
      </dgm:t>
    </dgm:pt>
    <dgm:pt modelId="{A061F62F-4BE9-4995-95F8-8BBDF7EA27D2}" type="pres">
      <dgm:prSet presAssocID="{7BF2F6D0-86B9-4188-AF5A-73492C8D1211}" presName="Name0" presStyleCnt="0">
        <dgm:presLayoutVars>
          <dgm:chMax val="1"/>
          <dgm:chPref val="1"/>
          <dgm:dir/>
          <dgm:animOne val="branch"/>
          <dgm:animLvl val="lvl"/>
        </dgm:presLayoutVars>
      </dgm:prSet>
      <dgm:spPr/>
    </dgm:pt>
    <dgm:pt modelId="{E4445747-E679-49CE-8624-A9A5F23D3376}" type="pres">
      <dgm:prSet presAssocID="{16BB5B89-BCEE-4C0A-B14B-60CA5F64E22E}" presName="singleCycle" presStyleCnt="0"/>
      <dgm:spPr/>
    </dgm:pt>
    <dgm:pt modelId="{65D866A8-3B38-4253-8368-A710955F905E}" type="pres">
      <dgm:prSet presAssocID="{16BB5B89-BCEE-4C0A-B14B-60CA5F64E22E}" presName="singleCenter" presStyleLbl="node1" presStyleIdx="0" presStyleCnt="4" custScaleX="182468" custLinFactNeighborY="-4114">
        <dgm:presLayoutVars>
          <dgm:chMax val="7"/>
          <dgm:chPref val="7"/>
        </dgm:presLayoutVars>
      </dgm:prSet>
      <dgm:spPr/>
    </dgm:pt>
    <dgm:pt modelId="{42BB2B52-C354-482D-83A1-C271D8586782}" type="pres">
      <dgm:prSet presAssocID="{112FC1D0-82FB-40EC-8915-6148A135261C}" presName="Name56" presStyleLbl="parChTrans1D2" presStyleIdx="0" presStyleCnt="3"/>
      <dgm:spPr/>
    </dgm:pt>
    <dgm:pt modelId="{CBEB72F2-E34A-44D1-8F69-E060230B90D4}" type="pres">
      <dgm:prSet presAssocID="{E581DA76-E407-4236-825C-414064695ACB}" presName="text0" presStyleLbl="node1" presStyleIdx="1" presStyleCnt="4" custScaleX="396099">
        <dgm:presLayoutVars>
          <dgm:bulletEnabled val="1"/>
        </dgm:presLayoutVars>
      </dgm:prSet>
      <dgm:spPr/>
    </dgm:pt>
    <dgm:pt modelId="{D1ED6F52-103C-40A8-B59B-B0345A7CA4B3}" type="pres">
      <dgm:prSet presAssocID="{573BEB55-A5CD-434F-B0AE-F2D33B49844A}" presName="Name56" presStyleLbl="parChTrans1D2" presStyleIdx="1" presStyleCnt="3"/>
      <dgm:spPr/>
    </dgm:pt>
    <dgm:pt modelId="{F76C0BF4-5EEB-4341-8AC5-682E8D14CE43}" type="pres">
      <dgm:prSet presAssocID="{E84D3EE9-B989-42E7-86D8-25C9DC9D1BB1}" presName="text0" presStyleLbl="node1" presStyleIdx="2" presStyleCnt="4" custScaleX="268487" custScaleY="104655" custRadScaleRad="151394" custRadScaleInc="-17519">
        <dgm:presLayoutVars>
          <dgm:bulletEnabled val="1"/>
        </dgm:presLayoutVars>
      </dgm:prSet>
      <dgm:spPr/>
    </dgm:pt>
    <dgm:pt modelId="{B65BE538-5A47-4202-9F5A-E7E9074CA072}" type="pres">
      <dgm:prSet presAssocID="{086E0828-2037-460F-921C-57127F3CA4B2}" presName="Name56" presStyleLbl="parChTrans1D2" presStyleIdx="2" presStyleCnt="3"/>
      <dgm:spPr/>
    </dgm:pt>
    <dgm:pt modelId="{FB90CF89-48C0-4212-971B-CB1FAC53D0AB}" type="pres">
      <dgm:prSet presAssocID="{53FA8869-72A4-4D69-B343-DCF979D56E87}" presName="text0" presStyleLbl="node1" presStyleIdx="3" presStyleCnt="4" custScaleX="284625" custRadScaleRad="155659" custRadScaleInc="20543">
        <dgm:presLayoutVars>
          <dgm:bulletEnabled val="1"/>
        </dgm:presLayoutVars>
      </dgm:prSet>
      <dgm:spPr/>
    </dgm:pt>
  </dgm:ptLst>
  <dgm:cxnLst>
    <dgm:cxn modelId="{498D9E01-6E24-437B-9CFE-0CA41BE19A55}" srcId="{7BF2F6D0-86B9-4188-AF5A-73492C8D1211}" destId="{16BB5B89-BCEE-4C0A-B14B-60CA5F64E22E}" srcOrd="0" destOrd="0" parTransId="{008FE3D9-021B-4F7B-A660-E106B1C105A0}" sibTransId="{AB0A84EE-D72F-49FE-904F-A341C5A6F0E4}"/>
    <dgm:cxn modelId="{A5AC1617-4FF9-4530-970A-97E6A4FCF658}" type="presOf" srcId="{16BB5B89-BCEE-4C0A-B14B-60CA5F64E22E}" destId="{65D866A8-3B38-4253-8368-A710955F905E}" srcOrd="0" destOrd="0" presId="urn:microsoft.com/office/officeart/2008/layout/RadialCluster"/>
    <dgm:cxn modelId="{9DDECD2D-3C02-4B3B-8FB0-463AC78A1409}" type="presOf" srcId="{E84D3EE9-B989-42E7-86D8-25C9DC9D1BB1}" destId="{F76C0BF4-5EEB-4341-8AC5-682E8D14CE43}" srcOrd="0" destOrd="0" presId="urn:microsoft.com/office/officeart/2008/layout/RadialCluster"/>
    <dgm:cxn modelId="{B11B4131-47BB-482D-B2F5-6CE6629D3AD3}" srcId="{16BB5B89-BCEE-4C0A-B14B-60CA5F64E22E}" destId="{53FA8869-72A4-4D69-B343-DCF979D56E87}" srcOrd="2" destOrd="0" parTransId="{086E0828-2037-460F-921C-57127F3CA4B2}" sibTransId="{7D54E991-CBE4-4690-9248-0DD8B61EAEAE}"/>
    <dgm:cxn modelId="{B7205E43-B1CE-4E66-81D4-E5725232BD7E}" type="presOf" srcId="{E581DA76-E407-4236-825C-414064695ACB}" destId="{CBEB72F2-E34A-44D1-8F69-E060230B90D4}" srcOrd="0" destOrd="0" presId="urn:microsoft.com/office/officeart/2008/layout/RadialCluster"/>
    <dgm:cxn modelId="{03ECB157-7B37-4D20-9B48-495DDDB76B88}" type="presOf" srcId="{53FA8869-72A4-4D69-B343-DCF979D56E87}" destId="{FB90CF89-48C0-4212-971B-CB1FAC53D0AB}" srcOrd="0" destOrd="0" presId="urn:microsoft.com/office/officeart/2008/layout/RadialCluster"/>
    <dgm:cxn modelId="{5027087E-7229-4F6E-89A5-8F14B159E47F}" srcId="{16BB5B89-BCEE-4C0A-B14B-60CA5F64E22E}" destId="{E581DA76-E407-4236-825C-414064695ACB}" srcOrd="0" destOrd="0" parTransId="{112FC1D0-82FB-40EC-8915-6148A135261C}" sibTransId="{C4F524F3-1304-471E-B96B-A3C2C0267130}"/>
    <dgm:cxn modelId="{5BD5317F-2EB4-491B-A384-166827BE6713}" type="presOf" srcId="{7BF2F6D0-86B9-4188-AF5A-73492C8D1211}" destId="{A061F62F-4BE9-4995-95F8-8BBDF7EA27D2}" srcOrd="0" destOrd="0" presId="urn:microsoft.com/office/officeart/2008/layout/RadialCluster"/>
    <dgm:cxn modelId="{4B186897-EFDF-4C22-97DA-EBD804624E55}" type="presOf" srcId="{112FC1D0-82FB-40EC-8915-6148A135261C}" destId="{42BB2B52-C354-482D-83A1-C271D8586782}" srcOrd="0" destOrd="0" presId="urn:microsoft.com/office/officeart/2008/layout/RadialCluster"/>
    <dgm:cxn modelId="{ED3B92D6-2C75-4A57-8AAC-8E38415700FD}" type="presOf" srcId="{573BEB55-A5CD-434F-B0AE-F2D33B49844A}" destId="{D1ED6F52-103C-40A8-B59B-B0345A7CA4B3}" srcOrd="0" destOrd="0" presId="urn:microsoft.com/office/officeart/2008/layout/RadialCluster"/>
    <dgm:cxn modelId="{9392D8E5-2CC4-4A91-97B9-36B2DB31422F}" type="presOf" srcId="{086E0828-2037-460F-921C-57127F3CA4B2}" destId="{B65BE538-5A47-4202-9F5A-E7E9074CA072}" srcOrd="0" destOrd="0" presId="urn:microsoft.com/office/officeart/2008/layout/RadialCluster"/>
    <dgm:cxn modelId="{1B6202F0-81A7-4A4D-98D0-2817C05178D0}" srcId="{16BB5B89-BCEE-4C0A-B14B-60CA5F64E22E}" destId="{E84D3EE9-B989-42E7-86D8-25C9DC9D1BB1}" srcOrd="1" destOrd="0" parTransId="{573BEB55-A5CD-434F-B0AE-F2D33B49844A}" sibTransId="{91B8F74C-4205-491E-89E2-FD9DEBED2F43}"/>
    <dgm:cxn modelId="{C03F6B66-99D1-48A0-93E3-E6C719D59575}" type="presParOf" srcId="{A061F62F-4BE9-4995-95F8-8BBDF7EA27D2}" destId="{E4445747-E679-49CE-8624-A9A5F23D3376}" srcOrd="0" destOrd="0" presId="urn:microsoft.com/office/officeart/2008/layout/RadialCluster"/>
    <dgm:cxn modelId="{EF5B4044-79BE-4025-8AC2-0690055FF1F7}" type="presParOf" srcId="{E4445747-E679-49CE-8624-A9A5F23D3376}" destId="{65D866A8-3B38-4253-8368-A710955F905E}" srcOrd="0" destOrd="0" presId="urn:microsoft.com/office/officeart/2008/layout/RadialCluster"/>
    <dgm:cxn modelId="{900CB755-E5E5-480F-9A15-773EA60020DC}" type="presParOf" srcId="{E4445747-E679-49CE-8624-A9A5F23D3376}" destId="{42BB2B52-C354-482D-83A1-C271D8586782}" srcOrd="1" destOrd="0" presId="urn:microsoft.com/office/officeart/2008/layout/RadialCluster"/>
    <dgm:cxn modelId="{B752482D-71FE-4C20-B01A-24771E06037C}" type="presParOf" srcId="{E4445747-E679-49CE-8624-A9A5F23D3376}" destId="{CBEB72F2-E34A-44D1-8F69-E060230B90D4}" srcOrd="2" destOrd="0" presId="urn:microsoft.com/office/officeart/2008/layout/RadialCluster"/>
    <dgm:cxn modelId="{A1D14056-056A-4741-881C-4560A00DEBB0}" type="presParOf" srcId="{E4445747-E679-49CE-8624-A9A5F23D3376}" destId="{D1ED6F52-103C-40A8-B59B-B0345A7CA4B3}" srcOrd="3" destOrd="0" presId="urn:microsoft.com/office/officeart/2008/layout/RadialCluster"/>
    <dgm:cxn modelId="{6F00A421-2FD3-4892-BFBF-FF6BD4C76AF4}" type="presParOf" srcId="{E4445747-E679-49CE-8624-A9A5F23D3376}" destId="{F76C0BF4-5EEB-4341-8AC5-682E8D14CE43}" srcOrd="4" destOrd="0" presId="urn:microsoft.com/office/officeart/2008/layout/RadialCluster"/>
    <dgm:cxn modelId="{F4DAFC41-D45E-42D8-A19E-2D29325B1CCC}" type="presParOf" srcId="{E4445747-E679-49CE-8624-A9A5F23D3376}" destId="{B65BE538-5A47-4202-9F5A-E7E9074CA072}" srcOrd="5" destOrd="0" presId="urn:microsoft.com/office/officeart/2008/layout/RadialCluster"/>
    <dgm:cxn modelId="{43575126-BA8F-4DF5-AF65-C14DB2B3417A}" type="presParOf" srcId="{E4445747-E679-49CE-8624-A9A5F23D3376}" destId="{FB90CF89-48C0-4212-971B-CB1FAC53D0AB}"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866A8-3B38-4253-8368-A710955F905E}">
      <dsp:nvSpPr>
        <dsp:cNvPr id="0" name=""/>
        <dsp:cNvSpPr/>
      </dsp:nvSpPr>
      <dsp:spPr>
        <a:xfrm>
          <a:off x="3512251" y="2144629"/>
          <a:ext cx="2762502" cy="151396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s-MX" sz="1600" kern="1200" dirty="0"/>
            <a:t>Interpretación y utilización del cerebro (</a:t>
          </a:r>
          <a:r>
            <a:rPr lang="es-MX" sz="1600" kern="1200" dirty="0" err="1"/>
            <a:t>der</a:t>
          </a:r>
          <a:r>
            <a:rPr lang="es-MX" sz="1600" kern="1200" dirty="0"/>
            <a:t>,-izq.) en la resolución de problemas del área físico-matemáticas</a:t>
          </a:r>
          <a:endParaRPr lang="es-ES" sz="1600" kern="1200" dirty="0"/>
        </a:p>
      </dsp:txBody>
      <dsp:txXfrm>
        <a:off x="3586157" y="2218535"/>
        <a:ext cx="2614690" cy="1366153"/>
      </dsp:txXfrm>
    </dsp:sp>
    <dsp:sp modelId="{42BB2B52-C354-482D-83A1-C271D8586782}">
      <dsp:nvSpPr>
        <dsp:cNvPr id="0" name=""/>
        <dsp:cNvSpPr/>
      </dsp:nvSpPr>
      <dsp:spPr>
        <a:xfrm rot="16200000">
          <a:off x="4458208" y="1709335"/>
          <a:ext cx="870588" cy="0"/>
        </a:xfrm>
        <a:custGeom>
          <a:avLst/>
          <a:gdLst/>
          <a:ahLst/>
          <a:cxnLst/>
          <a:rect l="0" t="0" r="0" b="0"/>
          <a:pathLst>
            <a:path>
              <a:moveTo>
                <a:pt x="0" y="0"/>
              </a:moveTo>
              <a:lnTo>
                <a:pt x="870588" y="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BEB72F2-E34A-44D1-8F69-E060230B90D4}">
      <dsp:nvSpPr>
        <dsp:cNvPr id="0" name=""/>
        <dsp:cNvSpPr/>
      </dsp:nvSpPr>
      <dsp:spPr>
        <a:xfrm>
          <a:off x="2884573" y="259684"/>
          <a:ext cx="4017857" cy="1014356"/>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s-MX" sz="1300" kern="1200" dirty="0"/>
            <a:t>Literatura Universal y Español</a:t>
          </a:r>
        </a:p>
        <a:p>
          <a:pPr marL="0" lvl="0" indent="0" algn="ctr" defTabSz="577850">
            <a:lnSpc>
              <a:spcPct val="90000"/>
            </a:lnSpc>
            <a:spcBef>
              <a:spcPct val="0"/>
            </a:spcBef>
            <a:spcAft>
              <a:spcPct val="35000"/>
            </a:spcAft>
            <a:buNone/>
          </a:pPr>
          <a:r>
            <a:rPr lang="es-MX" sz="1300" kern="1200" dirty="0"/>
            <a:t>Lic. </a:t>
          </a:r>
          <a:r>
            <a:rPr lang="es-MX" sz="1300" kern="1200" dirty="0" err="1"/>
            <a:t>Audías</a:t>
          </a:r>
          <a:r>
            <a:rPr lang="es-MX" sz="1300" kern="1200" dirty="0"/>
            <a:t> Flores Ocampo</a:t>
          </a:r>
        </a:p>
        <a:p>
          <a:pPr marL="0" lvl="0" indent="0" algn="ctr" defTabSz="577850">
            <a:lnSpc>
              <a:spcPct val="90000"/>
            </a:lnSpc>
            <a:spcBef>
              <a:spcPct val="0"/>
            </a:spcBef>
            <a:spcAft>
              <a:spcPct val="35000"/>
            </a:spcAft>
            <a:buNone/>
          </a:pPr>
          <a:r>
            <a:rPr lang="es-MX" sz="1300" kern="1200" dirty="0"/>
            <a:t>Interpretación y utilización en la resolución de problemas.</a:t>
          </a:r>
          <a:endParaRPr lang="es-ES" sz="1300" kern="1200" dirty="0"/>
        </a:p>
      </dsp:txBody>
      <dsp:txXfrm>
        <a:off x="2934090" y="309201"/>
        <a:ext cx="3918823" cy="915322"/>
      </dsp:txXfrm>
    </dsp:sp>
    <dsp:sp modelId="{D1ED6F52-103C-40A8-B59B-B0345A7CA4B3}">
      <dsp:nvSpPr>
        <dsp:cNvPr id="0" name=""/>
        <dsp:cNvSpPr/>
      </dsp:nvSpPr>
      <dsp:spPr>
        <a:xfrm rot="1342165">
          <a:off x="6248352" y="3603584"/>
          <a:ext cx="701691" cy="0"/>
        </a:xfrm>
        <a:custGeom>
          <a:avLst/>
          <a:gdLst/>
          <a:ahLst/>
          <a:cxnLst/>
          <a:rect l="0" t="0" r="0" b="0"/>
          <a:pathLst>
            <a:path>
              <a:moveTo>
                <a:pt x="0" y="0"/>
              </a:moveTo>
              <a:lnTo>
                <a:pt x="701691" y="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6C0BF4-5EEB-4341-8AC5-682E8D14CE43}">
      <dsp:nvSpPr>
        <dsp:cNvPr id="0" name=""/>
        <dsp:cNvSpPr/>
      </dsp:nvSpPr>
      <dsp:spPr>
        <a:xfrm>
          <a:off x="6851676" y="3737108"/>
          <a:ext cx="2723416" cy="106157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es-MX" sz="1200" kern="1200" dirty="0"/>
            <a:t>Dibujo Constructivo</a:t>
          </a:r>
        </a:p>
        <a:p>
          <a:pPr marL="0" lvl="0" indent="0" algn="ctr" defTabSz="533400">
            <a:lnSpc>
              <a:spcPct val="90000"/>
            </a:lnSpc>
            <a:spcBef>
              <a:spcPct val="0"/>
            </a:spcBef>
            <a:spcAft>
              <a:spcPct val="35000"/>
            </a:spcAft>
            <a:buNone/>
          </a:pPr>
          <a:r>
            <a:rPr lang="es-MX" sz="1200" kern="1200" dirty="0"/>
            <a:t>Arq. Martha Patricia Garduño Rueda</a:t>
          </a:r>
        </a:p>
        <a:p>
          <a:pPr marL="0" lvl="0" indent="0" algn="ctr" defTabSz="533400">
            <a:lnSpc>
              <a:spcPct val="90000"/>
            </a:lnSpc>
            <a:spcBef>
              <a:spcPct val="0"/>
            </a:spcBef>
            <a:spcAft>
              <a:spcPct val="35000"/>
            </a:spcAft>
            <a:buNone/>
          </a:pPr>
          <a:r>
            <a:rPr lang="es-MX" sz="1200" kern="1200" dirty="0"/>
            <a:t>Resolución de problemas del área físico-matemáticas.</a:t>
          </a:r>
          <a:endParaRPr lang="es-ES" sz="1200" kern="1200" dirty="0"/>
        </a:p>
      </dsp:txBody>
      <dsp:txXfrm>
        <a:off x="6903498" y="3788930"/>
        <a:ext cx="2619772" cy="957931"/>
      </dsp:txXfrm>
    </dsp:sp>
    <dsp:sp modelId="{B65BE538-5A47-4202-9F5A-E7E9074CA072}">
      <dsp:nvSpPr>
        <dsp:cNvPr id="0" name=""/>
        <dsp:cNvSpPr/>
      </dsp:nvSpPr>
      <dsp:spPr>
        <a:xfrm rot="9569283">
          <a:off x="2775073" y="3551752"/>
          <a:ext cx="761311" cy="0"/>
        </a:xfrm>
        <a:custGeom>
          <a:avLst/>
          <a:gdLst/>
          <a:ahLst/>
          <a:cxnLst/>
          <a:rect l="0" t="0" r="0" b="0"/>
          <a:pathLst>
            <a:path>
              <a:moveTo>
                <a:pt x="0" y="0"/>
              </a:moveTo>
              <a:lnTo>
                <a:pt x="761311" y="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B90CF89-48C0-4212-971B-CB1FAC53D0AB}">
      <dsp:nvSpPr>
        <dsp:cNvPr id="0" name=""/>
        <dsp:cNvSpPr/>
      </dsp:nvSpPr>
      <dsp:spPr>
        <a:xfrm>
          <a:off x="2" y="3685135"/>
          <a:ext cx="2887113" cy="1014356"/>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s-MX" sz="1300" kern="1200" dirty="0"/>
            <a:t>Psicología</a:t>
          </a:r>
        </a:p>
        <a:p>
          <a:pPr marL="0" lvl="0" indent="0" algn="ctr" defTabSz="577850">
            <a:lnSpc>
              <a:spcPct val="90000"/>
            </a:lnSpc>
            <a:spcBef>
              <a:spcPct val="0"/>
            </a:spcBef>
            <a:spcAft>
              <a:spcPct val="35000"/>
            </a:spcAft>
            <a:buNone/>
          </a:pPr>
          <a:r>
            <a:rPr lang="es-MX" sz="1300" kern="1200" dirty="0"/>
            <a:t>Psico. Ariane Cruz Jaramillo</a:t>
          </a:r>
        </a:p>
        <a:p>
          <a:pPr marL="0" lvl="0" indent="0" algn="ctr" defTabSz="577850">
            <a:lnSpc>
              <a:spcPct val="90000"/>
            </a:lnSpc>
            <a:spcBef>
              <a:spcPct val="0"/>
            </a:spcBef>
            <a:spcAft>
              <a:spcPct val="35000"/>
            </a:spcAft>
            <a:buNone/>
          </a:pPr>
          <a:r>
            <a:rPr lang="es-MX" sz="1300" kern="1200" dirty="0"/>
            <a:t>El cerebro, hemisferio izquierdo y derecho y su utilización.</a:t>
          </a:r>
          <a:endParaRPr lang="es-ES" sz="1300" kern="1200" dirty="0"/>
        </a:p>
      </dsp:txBody>
      <dsp:txXfrm>
        <a:off x="49519" y="3734652"/>
        <a:ext cx="2788079" cy="91532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xml"/><Relationship Id="rId7" Type="http://schemas.openxmlformats.org/officeDocument/2006/relationships/image" Target="../media/image1.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9.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D4A63-04CF-4E5D-A1FD-3E91015A1E59}"/>
              </a:ext>
            </a:extLst>
          </p:cNvPr>
          <p:cNvSpPr>
            <a:spLocks noGrp="1"/>
          </p:cNvSpPr>
          <p:nvPr>
            <p:ph type="ctrTitle"/>
          </p:nvPr>
        </p:nvSpPr>
        <p:spPr>
          <a:xfrm>
            <a:off x="992459" y="1250066"/>
            <a:ext cx="8544946" cy="2800770"/>
          </a:xfrm>
        </p:spPr>
        <p:txBody>
          <a:bodyPr/>
          <a:lstStyle/>
          <a:p>
            <a:endParaRPr lang="es-ES" dirty="0"/>
          </a:p>
        </p:txBody>
      </p:sp>
      <p:sp>
        <p:nvSpPr>
          <p:cNvPr id="3" name="Subtítulo 2">
            <a:extLst>
              <a:ext uri="{FF2B5EF4-FFF2-40B4-BE49-F238E27FC236}">
                <a16:creationId xmlns:a16="http://schemas.microsoft.com/office/drawing/2014/main" id="{A3ECF908-8E4D-43D1-BD77-E4AEC5A19C2A}"/>
              </a:ext>
            </a:extLst>
          </p:cNvPr>
          <p:cNvSpPr>
            <a:spLocks noGrp="1"/>
          </p:cNvSpPr>
          <p:nvPr>
            <p:ph type="subTitle" idx="1"/>
          </p:nvPr>
        </p:nvSpPr>
        <p:spPr>
          <a:xfrm>
            <a:off x="1" y="4050833"/>
            <a:ext cx="10792046" cy="1680116"/>
          </a:xfrm>
        </p:spPr>
        <p:txBody>
          <a:bodyPr>
            <a:normAutofit/>
          </a:bodyPr>
          <a:lstStyle/>
          <a:p>
            <a:pPr algn="ctr"/>
            <a:endParaRPr lang="es-ES" sz="2400" b="1" dirty="0">
              <a:solidFill>
                <a:schemeClr val="accent2">
                  <a:lumMod val="50000"/>
                </a:schemeClr>
              </a:solidFill>
            </a:endParaRPr>
          </a:p>
          <a:p>
            <a:pPr algn="ctr"/>
            <a:r>
              <a:rPr lang="es-ES" sz="2400" b="1" dirty="0">
                <a:solidFill>
                  <a:schemeClr val="accent2">
                    <a:lumMod val="50000"/>
                  </a:schemeClr>
                </a:solidFill>
              </a:rPr>
              <a:t>Portafolios Virtual de Evidencias “Conexiones” O</a:t>
            </a:r>
            <a:r>
              <a:rPr lang="x-none" sz="2400" b="1" dirty="0">
                <a:solidFill>
                  <a:schemeClr val="accent2">
                    <a:lumMod val="50000"/>
                  </a:schemeClr>
                </a:solidFill>
              </a:rPr>
              <a:t>ctubre 2</a:t>
            </a:r>
            <a:r>
              <a:rPr lang="es-MX" sz="2400" b="1" dirty="0">
                <a:solidFill>
                  <a:schemeClr val="accent2">
                    <a:lumMod val="50000"/>
                  </a:schemeClr>
                </a:solidFill>
              </a:rPr>
              <a:t>8</a:t>
            </a:r>
            <a:r>
              <a:rPr lang="x-none" sz="2400" b="1" dirty="0">
                <a:solidFill>
                  <a:schemeClr val="accent2">
                    <a:lumMod val="50000"/>
                  </a:schemeClr>
                </a:solidFill>
              </a:rPr>
              <a:t> de</a:t>
            </a:r>
            <a:r>
              <a:rPr lang="es-MX" sz="2400" b="1" dirty="0">
                <a:solidFill>
                  <a:schemeClr val="accent2">
                    <a:lumMod val="50000"/>
                  </a:schemeClr>
                </a:solidFill>
              </a:rPr>
              <a:t>l</a:t>
            </a:r>
            <a:r>
              <a:rPr lang="x-none" sz="2400" b="1" dirty="0">
                <a:solidFill>
                  <a:schemeClr val="accent2">
                    <a:lumMod val="50000"/>
                  </a:schemeClr>
                </a:solidFill>
              </a:rPr>
              <a:t> 2017</a:t>
            </a:r>
          </a:p>
          <a:p>
            <a:pPr algn="ctr"/>
            <a:r>
              <a:rPr lang="es-ES" sz="2400" b="1" dirty="0">
                <a:solidFill>
                  <a:schemeClr val="accent2">
                    <a:lumMod val="50000"/>
                  </a:schemeClr>
                </a:solidFill>
              </a:rPr>
              <a:t>E</a:t>
            </a:r>
            <a:r>
              <a:rPr lang="x-none" sz="2400" b="1" dirty="0">
                <a:solidFill>
                  <a:schemeClr val="accent2">
                    <a:lumMod val="50000"/>
                  </a:schemeClr>
                </a:solidFill>
              </a:rPr>
              <a:t>quipo </a:t>
            </a:r>
            <a:r>
              <a:rPr lang="es-MX" sz="2400" b="1" dirty="0">
                <a:solidFill>
                  <a:schemeClr val="accent2">
                    <a:lumMod val="50000"/>
                  </a:schemeClr>
                </a:solidFill>
              </a:rPr>
              <a:t>5</a:t>
            </a:r>
            <a:endParaRPr lang="es-ES" sz="2400" b="1" dirty="0">
              <a:solidFill>
                <a:schemeClr val="accent2">
                  <a:lumMod val="50000"/>
                </a:schemeClr>
              </a:solidFill>
            </a:endParaRPr>
          </a:p>
          <a:p>
            <a:endParaRPr lang="es-ES" sz="2400" dirty="0"/>
          </a:p>
        </p:txBody>
      </p:sp>
      <p:pic>
        <p:nvPicPr>
          <p:cNvPr id="4" name="Imagen 3">
            <a:extLst>
              <a:ext uri="{FF2B5EF4-FFF2-40B4-BE49-F238E27FC236}">
                <a16:creationId xmlns:a16="http://schemas.microsoft.com/office/drawing/2014/main" id="{A14CBE40-3253-4AF3-B650-C6F577490E4A}"/>
              </a:ext>
            </a:extLst>
          </p:cNvPr>
          <p:cNvPicPr/>
          <p:nvPr/>
        </p:nvPicPr>
        <p:blipFill>
          <a:blip r:embed="rId2" cstate="print">
            <a:duotone>
              <a:prstClr val="black"/>
              <a:schemeClr val="tx2">
                <a:tint val="45000"/>
                <a:satMod val="400000"/>
              </a:schemeClr>
            </a:duotone>
          </a:blip>
          <a:srcRect/>
          <a:stretch>
            <a:fillRect/>
          </a:stretch>
        </p:blipFill>
        <p:spPr bwMode="auto">
          <a:xfrm>
            <a:off x="1172530" y="1300280"/>
            <a:ext cx="1928678" cy="2279943"/>
          </a:xfrm>
          <a:prstGeom prst="rect">
            <a:avLst/>
          </a:prstGeom>
          <a:noFill/>
          <a:ln w="9525">
            <a:noFill/>
            <a:miter lim="800000"/>
            <a:headEnd/>
            <a:tailEnd/>
          </a:ln>
        </p:spPr>
      </p:pic>
      <p:sp>
        <p:nvSpPr>
          <p:cNvPr id="5" name="CuadroTexto 4">
            <a:extLst>
              <a:ext uri="{FF2B5EF4-FFF2-40B4-BE49-F238E27FC236}">
                <a16:creationId xmlns:a16="http://schemas.microsoft.com/office/drawing/2014/main" id="{A49B8E0E-F7D1-480F-981C-C91DF37BBC95}"/>
              </a:ext>
            </a:extLst>
          </p:cNvPr>
          <p:cNvSpPr txBox="1"/>
          <p:nvPr/>
        </p:nvSpPr>
        <p:spPr>
          <a:xfrm>
            <a:off x="3101208" y="1909284"/>
            <a:ext cx="6436197" cy="1200329"/>
          </a:xfrm>
          <a:prstGeom prst="rect">
            <a:avLst/>
          </a:prstGeom>
          <a:noFill/>
          <a:ln>
            <a:noFill/>
          </a:ln>
        </p:spPr>
        <p:txBody>
          <a:bodyPr wrap="square" rtlCol="0">
            <a:spAutoFit/>
          </a:bodyPr>
          <a:lstStyle/>
          <a:p>
            <a:pPr algn="ctr"/>
            <a:r>
              <a:rPr lang="es-MX" sz="3600" b="1" dirty="0">
                <a:ln w="22225">
                  <a:solidFill>
                    <a:schemeClr val="accent2"/>
                  </a:solidFill>
                  <a:prstDash val="solid"/>
                </a:ln>
                <a:solidFill>
                  <a:schemeClr val="accent2">
                    <a:lumMod val="40000"/>
                    <a:lumOff val="60000"/>
                  </a:schemeClr>
                </a:solidFill>
              </a:rPr>
              <a:t>UNIVERSIDAD LATINA DE CUERNAVACA</a:t>
            </a:r>
            <a:endParaRPr lang="es-ES" sz="3600" dirty="0"/>
          </a:p>
        </p:txBody>
      </p:sp>
    </p:spTree>
    <p:extLst>
      <p:ext uri="{BB962C8B-B14F-4D97-AF65-F5344CB8AC3E}">
        <p14:creationId xmlns:p14="http://schemas.microsoft.com/office/powerpoint/2010/main" val="37397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F65CD-E9E9-4030-B449-74E1B846D5B1}"/>
              </a:ext>
            </a:extLst>
          </p:cNvPr>
          <p:cNvSpPr>
            <a:spLocks noGrp="1"/>
          </p:cNvSpPr>
          <p:nvPr>
            <p:ph type="title"/>
          </p:nvPr>
        </p:nvSpPr>
        <p:spPr/>
        <p:txBody>
          <a:bodyPr/>
          <a:lstStyle/>
          <a:p>
            <a:r>
              <a:rPr lang="es-MX" dirty="0"/>
              <a:t>Producto 3. Fotografías de la sesión</a:t>
            </a:r>
            <a:endParaRPr lang="es-ES" dirty="0"/>
          </a:p>
        </p:txBody>
      </p:sp>
      <p:sp>
        <p:nvSpPr>
          <p:cNvPr id="3" name="Marcador de contenido 2">
            <a:extLst>
              <a:ext uri="{FF2B5EF4-FFF2-40B4-BE49-F238E27FC236}">
                <a16:creationId xmlns:a16="http://schemas.microsoft.com/office/drawing/2014/main" id="{2BE734E2-04CA-4F9B-B8A7-8B4057A4BD0B}"/>
              </a:ext>
            </a:extLst>
          </p:cNvPr>
          <p:cNvSpPr>
            <a:spLocks noGrp="1"/>
          </p:cNvSpPr>
          <p:nvPr>
            <p:ph idx="1"/>
          </p:nvPr>
        </p:nvSpPr>
        <p:spPr>
          <a:xfrm>
            <a:off x="185195" y="1485477"/>
            <a:ext cx="11794602" cy="5372523"/>
          </a:xfrm>
        </p:spPr>
        <p:txBody>
          <a:bodyPr/>
          <a:lstStyle/>
          <a:p>
            <a:pPr marL="0" indent="0">
              <a:buNone/>
            </a:pPr>
            <a:r>
              <a:rPr lang="es-MX" b="1" dirty="0"/>
              <a:t>Producto 3. </a:t>
            </a:r>
            <a:r>
              <a:rPr lang="es-MX" dirty="0"/>
              <a:t>Fotografías de la sesión (Trabajo en equipos para la discusión sobre la Interdisciplinariedad)</a:t>
            </a:r>
          </a:p>
          <a:p>
            <a:pPr marL="0" indent="0">
              <a:buNone/>
            </a:pPr>
            <a:endParaRPr lang="es-MX" dirty="0"/>
          </a:p>
          <a:p>
            <a:endParaRPr lang="es-ES" dirty="0"/>
          </a:p>
        </p:txBody>
      </p:sp>
      <p:pic>
        <p:nvPicPr>
          <p:cNvPr id="4" name="Imagen 3">
            <a:extLst>
              <a:ext uri="{FF2B5EF4-FFF2-40B4-BE49-F238E27FC236}">
                <a16:creationId xmlns:a16="http://schemas.microsoft.com/office/drawing/2014/main" id="{3B378770-3424-47C8-924B-C04F2B196250}"/>
              </a:ext>
            </a:extLst>
          </p:cNvPr>
          <p:cNvPicPr/>
          <p:nvPr/>
        </p:nvPicPr>
        <p:blipFill>
          <a:blip r:embed="rId2" cstate="print">
            <a:duotone>
              <a:schemeClr val="accent2">
                <a:shade val="45000"/>
                <a:satMod val="135000"/>
              </a:schemeClr>
              <a:prstClr val="white"/>
            </a:duotone>
          </a:blip>
          <a:srcRect/>
          <a:stretch>
            <a:fillRect/>
          </a:stretch>
        </p:blipFill>
        <p:spPr bwMode="auto">
          <a:xfrm>
            <a:off x="677333" y="365439"/>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30F5B48E-212E-4250-908F-490080C8F08E}"/>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6" name="Imagen 5">
            <a:extLst>
              <a:ext uri="{FF2B5EF4-FFF2-40B4-BE49-F238E27FC236}">
                <a16:creationId xmlns:a16="http://schemas.microsoft.com/office/drawing/2014/main" id="{B2EBB9CA-9728-4E0C-9AE2-C91802398C68}"/>
              </a:ext>
            </a:extLst>
          </p:cNvPr>
          <p:cNvPicPr>
            <a:picLocks noChangeAspect="1"/>
          </p:cNvPicPr>
          <p:nvPr/>
        </p:nvPicPr>
        <p:blipFill>
          <a:blip r:embed="rId3"/>
          <a:stretch>
            <a:fillRect/>
          </a:stretch>
        </p:blipFill>
        <p:spPr>
          <a:xfrm>
            <a:off x="8238884" y="365577"/>
            <a:ext cx="1125035" cy="1119899"/>
          </a:xfrm>
          <a:prstGeom prst="rect">
            <a:avLst/>
          </a:prstGeom>
        </p:spPr>
      </p:pic>
      <p:pic>
        <p:nvPicPr>
          <p:cNvPr id="8" name="Imagen 7">
            <a:extLst>
              <a:ext uri="{FF2B5EF4-FFF2-40B4-BE49-F238E27FC236}">
                <a16:creationId xmlns:a16="http://schemas.microsoft.com/office/drawing/2014/main" id="{BB4E7429-AFCD-4FFA-94C9-D91C56337F2D}"/>
              </a:ext>
            </a:extLst>
          </p:cNvPr>
          <p:cNvPicPr>
            <a:picLocks noChangeAspect="1"/>
          </p:cNvPicPr>
          <p:nvPr/>
        </p:nvPicPr>
        <p:blipFill>
          <a:blip r:embed="rId4"/>
          <a:stretch>
            <a:fillRect/>
          </a:stretch>
        </p:blipFill>
        <p:spPr>
          <a:xfrm>
            <a:off x="130002" y="1858666"/>
            <a:ext cx="5965998" cy="4900949"/>
          </a:xfrm>
          <a:prstGeom prst="rect">
            <a:avLst/>
          </a:prstGeom>
        </p:spPr>
      </p:pic>
      <p:pic>
        <p:nvPicPr>
          <p:cNvPr id="10" name="Imagen 9">
            <a:extLst>
              <a:ext uri="{FF2B5EF4-FFF2-40B4-BE49-F238E27FC236}">
                <a16:creationId xmlns:a16="http://schemas.microsoft.com/office/drawing/2014/main" id="{65A6DE45-B5DB-47E8-820A-6101594D035F}"/>
              </a:ext>
            </a:extLst>
          </p:cNvPr>
          <p:cNvPicPr>
            <a:picLocks noChangeAspect="1"/>
          </p:cNvPicPr>
          <p:nvPr/>
        </p:nvPicPr>
        <p:blipFill>
          <a:blip r:embed="rId5"/>
          <a:stretch>
            <a:fillRect/>
          </a:stretch>
        </p:blipFill>
        <p:spPr>
          <a:xfrm>
            <a:off x="6096000" y="1858666"/>
            <a:ext cx="5910805" cy="4900949"/>
          </a:xfrm>
          <a:prstGeom prst="rect">
            <a:avLst/>
          </a:prstGeom>
        </p:spPr>
      </p:pic>
    </p:spTree>
    <p:extLst>
      <p:ext uri="{BB962C8B-B14F-4D97-AF65-F5344CB8AC3E}">
        <p14:creationId xmlns:p14="http://schemas.microsoft.com/office/powerpoint/2010/main" val="617014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87D760-5B98-4419-B34F-DA1C5852107F}"/>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85DF880C-2E2D-4CCA-A8A7-21AF3E219476}"/>
              </a:ext>
            </a:extLst>
          </p:cNvPr>
          <p:cNvSpPr>
            <a:spLocks noGrp="1"/>
          </p:cNvSpPr>
          <p:nvPr>
            <p:ph idx="1"/>
          </p:nvPr>
        </p:nvSpPr>
        <p:spPr>
          <a:xfrm>
            <a:off x="262360" y="1485476"/>
            <a:ext cx="11667280" cy="5239414"/>
          </a:xfrm>
        </p:spPr>
        <p:txBody>
          <a:bodyPr/>
          <a:lstStyle/>
          <a:p>
            <a:pPr marL="0" indent="0">
              <a:buNone/>
            </a:pPr>
            <a:r>
              <a:rPr lang="es-MX" b="1" dirty="0"/>
              <a:t>Organizador gráfico:</a:t>
            </a:r>
          </a:p>
          <a:p>
            <a:pPr marL="0" indent="0">
              <a:buNone/>
            </a:pPr>
            <a:endParaRPr lang="es-ES" b="1" dirty="0"/>
          </a:p>
        </p:txBody>
      </p:sp>
      <p:pic>
        <p:nvPicPr>
          <p:cNvPr id="4" name="Imagen 3">
            <a:extLst>
              <a:ext uri="{FF2B5EF4-FFF2-40B4-BE49-F238E27FC236}">
                <a16:creationId xmlns:a16="http://schemas.microsoft.com/office/drawing/2014/main" id="{A9953F37-9119-41DB-8205-4705A8FB6E6C}"/>
              </a:ext>
            </a:extLst>
          </p:cNvPr>
          <p:cNvPicPr/>
          <p:nvPr/>
        </p:nvPicPr>
        <p:blipFill>
          <a:blip r:embed="rId2" cstate="print">
            <a:duotone>
              <a:schemeClr val="accent2">
                <a:shade val="45000"/>
                <a:satMod val="135000"/>
              </a:schemeClr>
              <a:prstClr val="white"/>
            </a:duotone>
          </a:blip>
          <a:srcRect/>
          <a:stretch>
            <a:fillRect/>
          </a:stretch>
        </p:blipFill>
        <p:spPr bwMode="auto">
          <a:xfrm>
            <a:off x="687250" y="325833"/>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1CA66D8F-22A8-4A91-8141-61DB5DA77FA0}"/>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6" name="Imagen 5">
            <a:extLst>
              <a:ext uri="{FF2B5EF4-FFF2-40B4-BE49-F238E27FC236}">
                <a16:creationId xmlns:a16="http://schemas.microsoft.com/office/drawing/2014/main" id="{EC8FA1CE-7369-4E5F-A5C6-FE6DC0D60507}"/>
              </a:ext>
            </a:extLst>
          </p:cNvPr>
          <p:cNvPicPr>
            <a:picLocks noChangeAspect="1"/>
          </p:cNvPicPr>
          <p:nvPr/>
        </p:nvPicPr>
        <p:blipFill>
          <a:blip r:embed="rId3"/>
          <a:stretch>
            <a:fillRect/>
          </a:stretch>
        </p:blipFill>
        <p:spPr>
          <a:xfrm>
            <a:off x="8238884" y="365577"/>
            <a:ext cx="1125035" cy="1119899"/>
          </a:xfrm>
          <a:prstGeom prst="rect">
            <a:avLst/>
          </a:prstGeom>
        </p:spPr>
      </p:pic>
      <p:pic>
        <p:nvPicPr>
          <p:cNvPr id="8" name="Imagen 7">
            <a:extLst>
              <a:ext uri="{FF2B5EF4-FFF2-40B4-BE49-F238E27FC236}">
                <a16:creationId xmlns:a16="http://schemas.microsoft.com/office/drawing/2014/main" id="{2EAF7079-3F1C-4862-9398-077CA2CDAE32}"/>
              </a:ext>
            </a:extLst>
          </p:cNvPr>
          <p:cNvPicPr>
            <a:picLocks noChangeAspect="1"/>
          </p:cNvPicPr>
          <p:nvPr/>
        </p:nvPicPr>
        <p:blipFill>
          <a:blip r:embed="rId4"/>
          <a:stretch>
            <a:fillRect/>
          </a:stretch>
        </p:blipFill>
        <p:spPr>
          <a:xfrm>
            <a:off x="92598" y="1930400"/>
            <a:ext cx="5104436" cy="4794491"/>
          </a:xfrm>
          <a:prstGeom prst="rect">
            <a:avLst/>
          </a:prstGeom>
        </p:spPr>
      </p:pic>
      <p:pic>
        <p:nvPicPr>
          <p:cNvPr id="10" name="Imagen 9">
            <a:extLst>
              <a:ext uri="{FF2B5EF4-FFF2-40B4-BE49-F238E27FC236}">
                <a16:creationId xmlns:a16="http://schemas.microsoft.com/office/drawing/2014/main" id="{C1520349-163F-418A-93BE-F6182A8AB2B9}"/>
              </a:ext>
            </a:extLst>
          </p:cNvPr>
          <p:cNvPicPr>
            <a:picLocks noChangeAspect="1"/>
          </p:cNvPicPr>
          <p:nvPr/>
        </p:nvPicPr>
        <p:blipFill>
          <a:blip r:embed="rId5"/>
          <a:stretch>
            <a:fillRect/>
          </a:stretch>
        </p:blipFill>
        <p:spPr>
          <a:xfrm>
            <a:off x="5116010" y="1930399"/>
            <a:ext cx="7075990" cy="4794491"/>
          </a:xfrm>
          <a:prstGeom prst="rect">
            <a:avLst/>
          </a:prstGeom>
        </p:spPr>
      </p:pic>
    </p:spTree>
    <p:extLst>
      <p:ext uri="{BB962C8B-B14F-4D97-AF65-F5344CB8AC3E}">
        <p14:creationId xmlns:p14="http://schemas.microsoft.com/office/powerpoint/2010/main" val="247792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C391BB-1063-45DA-9EC0-1646A51F853F}"/>
              </a:ext>
            </a:extLst>
          </p:cNvPr>
          <p:cNvSpPr>
            <a:spLocks noGrp="1"/>
          </p:cNvSpPr>
          <p:nvPr>
            <p:ph type="title"/>
          </p:nvPr>
        </p:nvSpPr>
        <p:spPr/>
        <p:txBody>
          <a:bodyPr/>
          <a:lstStyle/>
          <a:p>
            <a:endParaRPr lang="es-ES" dirty="0"/>
          </a:p>
        </p:txBody>
      </p:sp>
      <p:graphicFrame>
        <p:nvGraphicFramePr>
          <p:cNvPr id="7" name="Marcador de contenido 6">
            <a:extLst>
              <a:ext uri="{FF2B5EF4-FFF2-40B4-BE49-F238E27FC236}">
                <a16:creationId xmlns:a16="http://schemas.microsoft.com/office/drawing/2014/main" id="{E0E4E87D-6986-41DD-8661-D79151D2F4E7}"/>
              </a:ext>
            </a:extLst>
          </p:cNvPr>
          <p:cNvGraphicFramePr>
            <a:graphicFrameLocks noGrp="1"/>
          </p:cNvGraphicFramePr>
          <p:nvPr>
            <p:ph idx="1"/>
            <p:extLst>
              <p:ext uri="{D42A27DB-BD31-4B8C-83A1-F6EECF244321}">
                <p14:modId xmlns:p14="http://schemas.microsoft.com/office/powerpoint/2010/main" val="2625155973"/>
              </p:ext>
            </p:extLst>
          </p:nvPr>
        </p:nvGraphicFramePr>
        <p:xfrm>
          <a:off x="677333" y="1445871"/>
          <a:ext cx="9705157" cy="5046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a:extLst>
              <a:ext uri="{FF2B5EF4-FFF2-40B4-BE49-F238E27FC236}">
                <a16:creationId xmlns:a16="http://schemas.microsoft.com/office/drawing/2014/main" id="{06F5752D-6E3E-4A11-BD1A-AC9574C86FE8}"/>
              </a:ext>
            </a:extLst>
          </p:cNvPr>
          <p:cNvPicPr/>
          <p:nvPr/>
        </p:nvPicPr>
        <p:blipFill>
          <a:blip r:embed="rId7" cstate="print">
            <a:duotone>
              <a:schemeClr val="accent2">
                <a:shade val="45000"/>
                <a:satMod val="135000"/>
              </a:schemeClr>
              <a:prstClr val="white"/>
            </a:duotone>
          </a:blip>
          <a:srcRect/>
          <a:stretch>
            <a:fillRect/>
          </a:stretch>
        </p:blipFill>
        <p:spPr bwMode="auto">
          <a:xfrm>
            <a:off x="687250" y="325833"/>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1E574CCC-A71D-4D40-8927-606A78E82C39}"/>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6" name="Imagen 5">
            <a:extLst>
              <a:ext uri="{FF2B5EF4-FFF2-40B4-BE49-F238E27FC236}">
                <a16:creationId xmlns:a16="http://schemas.microsoft.com/office/drawing/2014/main" id="{C842E200-5EF6-4731-A35B-4D4A2DB17FBE}"/>
              </a:ext>
            </a:extLst>
          </p:cNvPr>
          <p:cNvPicPr>
            <a:picLocks noChangeAspect="1"/>
          </p:cNvPicPr>
          <p:nvPr/>
        </p:nvPicPr>
        <p:blipFill>
          <a:blip r:embed="rId8"/>
          <a:stretch>
            <a:fillRect/>
          </a:stretch>
        </p:blipFill>
        <p:spPr>
          <a:xfrm>
            <a:off x="8238884" y="365577"/>
            <a:ext cx="1125035" cy="1119899"/>
          </a:xfrm>
          <a:prstGeom prst="rect">
            <a:avLst/>
          </a:prstGeom>
        </p:spPr>
      </p:pic>
    </p:spTree>
    <p:extLst>
      <p:ext uri="{BB962C8B-B14F-4D97-AF65-F5344CB8AC3E}">
        <p14:creationId xmlns:p14="http://schemas.microsoft.com/office/powerpoint/2010/main" val="154967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484B8A-B330-4FF5-BF4C-F8056A76072E}"/>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3CC04D33-EE5C-45F6-8A37-0F0AC95C7206}"/>
              </a:ext>
            </a:extLst>
          </p:cNvPr>
          <p:cNvSpPr>
            <a:spLocks noGrp="1"/>
          </p:cNvSpPr>
          <p:nvPr>
            <p:ph idx="1"/>
          </p:nvPr>
        </p:nvSpPr>
        <p:spPr/>
        <p:txBody>
          <a:bodyPr>
            <a:normAutofit/>
          </a:bodyPr>
          <a:lstStyle/>
          <a:p>
            <a:pPr marL="0" indent="0" algn="just">
              <a:buNone/>
            </a:pPr>
            <a:r>
              <a:rPr lang="es-MX" sz="3200" dirty="0"/>
              <a:t>Interpretación y Utilización del Cerebro (Izq.-</a:t>
            </a:r>
            <a:r>
              <a:rPr lang="es-MX" sz="3200" dirty="0" err="1"/>
              <a:t>Der</a:t>
            </a:r>
            <a:r>
              <a:rPr lang="es-MX" sz="3200" dirty="0"/>
              <a:t>.) en la resolución de problemas del área Físico-Matemáticas.</a:t>
            </a:r>
            <a:endParaRPr lang="es-MX" sz="2400" dirty="0"/>
          </a:p>
          <a:p>
            <a:pPr marL="0" indent="0" algn="just">
              <a:buNone/>
            </a:pPr>
            <a:endParaRPr lang="es-MX" sz="2400" dirty="0"/>
          </a:p>
          <a:p>
            <a:pPr marL="0" indent="0" algn="ctr">
              <a:buNone/>
            </a:pPr>
            <a:r>
              <a:rPr lang="es-MX" sz="2400" dirty="0"/>
              <a:t>Equipo 5</a:t>
            </a:r>
          </a:p>
          <a:p>
            <a:pPr marL="0" indent="0" algn="ctr">
              <a:buNone/>
            </a:pPr>
            <a:r>
              <a:rPr lang="es-MX" sz="2400" dirty="0"/>
              <a:t>2018-2019</a:t>
            </a:r>
            <a:endParaRPr lang="es-ES" sz="2400" dirty="0"/>
          </a:p>
        </p:txBody>
      </p:sp>
      <p:pic>
        <p:nvPicPr>
          <p:cNvPr id="4" name="Imagen 3">
            <a:extLst>
              <a:ext uri="{FF2B5EF4-FFF2-40B4-BE49-F238E27FC236}">
                <a16:creationId xmlns:a16="http://schemas.microsoft.com/office/drawing/2014/main" id="{2B794117-C8CB-45FA-88F6-852F0E78553E}"/>
              </a:ext>
            </a:extLst>
          </p:cNvPr>
          <p:cNvPicPr/>
          <p:nvPr/>
        </p:nvPicPr>
        <p:blipFill>
          <a:blip r:embed="rId2" cstate="print">
            <a:duotone>
              <a:schemeClr val="accent2">
                <a:shade val="45000"/>
                <a:satMod val="135000"/>
              </a:schemeClr>
              <a:prstClr val="white"/>
            </a:duotone>
          </a:blip>
          <a:srcRect/>
          <a:stretch>
            <a:fillRect/>
          </a:stretch>
        </p:blipFill>
        <p:spPr bwMode="auto">
          <a:xfrm>
            <a:off x="677333" y="365439"/>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E1542166-CABE-415F-9034-A4829E8190D8}"/>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6" name="Imagen 5">
            <a:extLst>
              <a:ext uri="{FF2B5EF4-FFF2-40B4-BE49-F238E27FC236}">
                <a16:creationId xmlns:a16="http://schemas.microsoft.com/office/drawing/2014/main" id="{78193BDB-C7AC-407B-976E-85266362D022}"/>
              </a:ext>
            </a:extLst>
          </p:cNvPr>
          <p:cNvPicPr>
            <a:picLocks noChangeAspect="1"/>
          </p:cNvPicPr>
          <p:nvPr/>
        </p:nvPicPr>
        <p:blipFill>
          <a:blip r:embed="rId3"/>
          <a:stretch>
            <a:fillRect/>
          </a:stretch>
        </p:blipFill>
        <p:spPr>
          <a:xfrm>
            <a:off x="8238884" y="365577"/>
            <a:ext cx="1125035" cy="1119899"/>
          </a:xfrm>
          <a:prstGeom prst="rect">
            <a:avLst/>
          </a:prstGeom>
        </p:spPr>
      </p:pic>
    </p:spTree>
    <p:extLst>
      <p:ext uri="{BB962C8B-B14F-4D97-AF65-F5344CB8AC3E}">
        <p14:creationId xmlns:p14="http://schemas.microsoft.com/office/powerpoint/2010/main" val="3442566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E08B0C-E2E0-4A9B-A8C3-1EFF1A6AB990}"/>
              </a:ext>
            </a:extLst>
          </p:cNvPr>
          <p:cNvSpPr>
            <a:spLocks noGrp="1"/>
          </p:cNvSpPr>
          <p:nvPr>
            <p:ph type="title"/>
          </p:nvPr>
        </p:nvSpPr>
        <p:spPr>
          <a:xfrm>
            <a:off x="677333" y="300942"/>
            <a:ext cx="9867203" cy="1629458"/>
          </a:xfrm>
        </p:spPr>
        <p:txBody>
          <a:bodyPr/>
          <a:lstStyle/>
          <a:p>
            <a:br>
              <a:rPr lang="es-MX" dirty="0">
                <a:solidFill>
                  <a:schemeClr val="accent2">
                    <a:lumMod val="50000"/>
                  </a:schemeClr>
                </a:solidFill>
              </a:rPr>
            </a:br>
            <a:endParaRPr lang="es-ES" dirty="0">
              <a:solidFill>
                <a:schemeClr val="accent2">
                  <a:lumMod val="50000"/>
                </a:schemeClr>
              </a:solidFill>
            </a:endParaRPr>
          </a:p>
        </p:txBody>
      </p:sp>
      <p:sp>
        <p:nvSpPr>
          <p:cNvPr id="3" name="Marcador de contenido 2">
            <a:extLst>
              <a:ext uri="{FF2B5EF4-FFF2-40B4-BE49-F238E27FC236}">
                <a16:creationId xmlns:a16="http://schemas.microsoft.com/office/drawing/2014/main" id="{40C9D0EE-1AD7-43CB-BF91-AB7D35158E70}"/>
              </a:ext>
            </a:extLst>
          </p:cNvPr>
          <p:cNvSpPr>
            <a:spLocks noGrp="1"/>
          </p:cNvSpPr>
          <p:nvPr>
            <p:ph idx="1"/>
          </p:nvPr>
        </p:nvSpPr>
        <p:spPr/>
        <p:txBody>
          <a:bodyPr/>
          <a:lstStyle/>
          <a:p>
            <a:pPr marL="0" indent="0">
              <a:buNone/>
            </a:pPr>
            <a:r>
              <a:rPr lang="es-MX" dirty="0">
                <a:solidFill>
                  <a:schemeClr val="accent2">
                    <a:lumMod val="50000"/>
                  </a:schemeClr>
                </a:solidFill>
              </a:rPr>
              <a:t>EQUIPO DE TRABAJO:</a:t>
            </a:r>
            <a:endParaRPr lang="es-MX" dirty="0"/>
          </a:p>
          <a:p>
            <a:pPr marL="0" indent="0">
              <a:buNone/>
            </a:pPr>
            <a:r>
              <a:rPr lang="es-MX" dirty="0"/>
              <a:t>Equipo 5</a:t>
            </a:r>
          </a:p>
          <a:p>
            <a:pPr marL="0" indent="0">
              <a:buNone/>
            </a:pPr>
            <a:endParaRPr lang="es-MX" dirty="0"/>
          </a:p>
          <a:p>
            <a:pPr marL="0" indent="0">
              <a:buNone/>
            </a:pPr>
            <a:r>
              <a:rPr lang="es-MX" dirty="0"/>
              <a:t>INTEGRANTES:</a:t>
            </a:r>
          </a:p>
          <a:p>
            <a:r>
              <a:rPr lang="es-MX" dirty="0"/>
              <a:t>Arq. Martha patricia Garduño Rueda (Dibujo Constructivo)</a:t>
            </a:r>
          </a:p>
          <a:p>
            <a:r>
              <a:rPr lang="es-MX" dirty="0"/>
              <a:t>Lic. </a:t>
            </a:r>
            <a:r>
              <a:rPr lang="es-MX" dirty="0" err="1"/>
              <a:t>Audías</a:t>
            </a:r>
            <a:r>
              <a:rPr lang="es-MX" dirty="0"/>
              <a:t> Flores Ocampo (Literatura Universal y Español)</a:t>
            </a:r>
          </a:p>
          <a:p>
            <a:r>
              <a:rPr lang="es-MX" dirty="0" err="1"/>
              <a:t>Psic</a:t>
            </a:r>
            <a:r>
              <a:rPr lang="es-MX" dirty="0"/>
              <a:t>. </a:t>
            </a:r>
            <a:r>
              <a:rPr lang="es-MX" dirty="0" err="1"/>
              <a:t>Ariani</a:t>
            </a:r>
            <a:r>
              <a:rPr lang="es-MX" dirty="0"/>
              <a:t> Cruz Jaramillo (Psicología)</a:t>
            </a:r>
          </a:p>
          <a:p>
            <a:endParaRPr lang="es-ES" dirty="0"/>
          </a:p>
        </p:txBody>
      </p:sp>
      <p:pic>
        <p:nvPicPr>
          <p:cNvPr id="4" name="Imagen 3">
            <a:extLst>
              <a:ext uri="{FF2B5EF4-FFF2-40B4-BE49-F238E27FC236}">
                <a16:creationId xmlns:a16="http://schemas.microsoft.com/office/drawing/2014/main" id="{A2967939-D8E0-4E6B-ACC6-12BF261A0519}"/>
              </a:ext>
            </a:extLst>
          </p:cNvPr>
          <p:cNvPicPr/>
          <p:nvPr/>
        </p:nvPicPr>
        <p:blipFill>
          <a:blip r:embed="rId2" cstate="print">
            <a:duotone>
              <a:schemeClr val="accent2">
                <a:shade val="45000"/>
                <a:satMod val="135000"/>
              </a:schemeClr>
              <a:prstClr val="white"/>
            </a:duotone>
          </a:blip>
          <a:srcRect/>
          <a:stretch>
            <a:fillRect/>
          </a:stretch>
        </p:blipFill>
        <p:spPr bwMode="auto">
          <a:xfrm>
            <a:off x="677333" y="365439"/>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93C747AC-D579-4E6A-B35D-2D63CBE1AC73}"/>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7" name="Imagen 6">
            <a:extLst>
              <a:ext uri="{FF2B5EF4-FFF2-40B4-BE49-F238E27FC236}">
                <a16:creationId xmlns:a16="http://schemas.microsoft.com/office/drawing/2014/main" id="{F25F2915-CB4C-4D84-A29E-1871FBB18523}"/>
              </a:ext>
            </a:extLst>
          </p:cNvPr>
          <p:cNvPicPr>
            <a:picLocks noChangeAspect="1"/>
          </p:cNvPicPr>
          <p:nvPr/>
        </p:nvPicPr>
        <p:blipFill>
          <a:blip r:embed="rId3"/>
          <a:stretch>
            <a:fillRect/>
          </a:stretch>
        </p:blipFill>
        <p:spPr>
          <a:xfrm>
            <a:off x="8238884" y="365577"/>
            <a:ext cx="1125035" cy="1119899"/>
          </a:xfrm>
          <a:prstGeom prst="rect">
            <a:avLst/>
          </a:prstGeom>
        </p:spPr>
      </p:pic>
    </p:spTree>
    <p:extLst>
      <p:ext uri="{BB962C8B-B14F-4D97-AF65-F5344CB8AC3E}">
        <p14:creationId xmlns:p14="http://schemas.microsoft.com/office/powerpoint/2010/main" val="321129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08041F-EC18-471A-952C-4871EA5BB202}"/>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43501BD2-3402-4EAD-9559-4DC6F8B0E170}"/>
              </a:ext>
            </a:extLst>
          </p:cNvPr>
          <p:cNvSpPr>
            <a:spLocks noGrp="1"/>
          </p:cNvSpPr>
          <p:nvPr>
            <p:ph idx="1"/>
          </p:nvPr>
        </p:nvSpPr>
        <p:spPr/>
        <p:txBody>
          <a:bodyPr/>
          <a:lstStyle/>
          <a:p>
            <a:pPr marL="0" indent="0">
              <a:buNone/>
            </a:pPr>
            <a:r>
              <a:rPr lang="es-MX" b="1" dirty="0">
                <a:solidFill>
                  <a:prstClr val="black"/>
                </a:solidFill>
                <a:latin typeface="Bookman Old Style" panose="02050604050505020204" pitchFamily="18" charset="0"/>
              </a:rPr>
              <a:t>Índice de Contenidos:</a:t>
            </a:r>
          </a:p>
          <a:p>
            <a:pPr marL="0" indent="0">
              <a:buNone/>
            </a:pPr>
            <a:endParaRPr lang="es-MX" b="1" dirty="0">
              <a:solidFill>
                <a:prstClr val="black"/>
              </a:solidFill>
              <a:latin typeface="Bookman Old Style" panose="02050604050505020204" pitchFamily="18" charset="0"/>
            </a:endParaRPr>
          </a:p>
          <a:p>
            <a:pPr marL="0" indent="0">
              <a:buNone/>
            </a:pPr>
            <a:r>
              <a:rPr lang="es-MX" dirty="0">
                <a:solidFill>
                  <a:prstClr val="black"/>
                </a:solidFill>
                <a:latin typeface="Bookman Old Style" panose="02050604050505020204" pitchFamily="18" charset="0"/>
              </a:rPr>
              <a:t>Productos generados en la primera sesión de trabajo</a:t>
            </a:r>
            <a:br>
              <a:rPr lang="es-MX" dirty="0">
                <a:solidFill>
                  <a:prstClr val="black"/>
                </a:solidFill>
                <a:latin typeface="Bookman Old Style" panose="02050604050505020204" pitchFamily="18" charset="0"/>
              </a:rPr>
            </a:br>
            <a:r>
              <a:rPr lang="es-MX" dirty="0">
                <a:solidFill>
                  <a:prstClr val="black"/>
                </a:solidFill>
                <a:latin typeface="Bookman Old Style" panose="02050604050505020204" pitchFamily="18" charset="0"/>
              </a:rPr>
              <a:t> </a:t>
            </a:r>
            <a:r>
              <a:rPr lang="es-MX" b="1" dirty="0">
                <a:solidFill>
                  <a:prstClr val="black"/>
                </a:solidFill>
                <a:latin typeface="Bookman Old Style" panose="02050604050505020204" pitchFamily="18" charset="0"/>
              </a:rPr>
              <a:t>Producto 1. </a:t>
            </a:r>
            <a:r>
              <a:rPr lang="es-MX" dirty="0">
                <a:solidFill>
                  <a:prstClr val="black"/>
                </a:solidFill>
                <a:latin typeface="Bookman Old Style" panose="02050604050505020204" pitchFamily="18" charset="0"/>
              </a:rPr>
              <a:t>C.A.I.A.C. Conclusiones Generales.</a:t>
            </a:r>
            <a:br>
              <a:rPr lang="es-MX" dirty="0">
                <a:solidFill>
                  <a:prstClr val="black"/>
                </a:solidFill>
                <a:latin typeface="Bookman Old Style" panose="02050604050505020204" pitchFamily="18" charset="0"/>
              </a:rPr>
            </a:br>
            <a:r>
              <a:rPr lang="es-MX" dirty="0">
                <a:solidFill>
                  <a:prstClr val="black"/>
                </a:solidFill>
                <a:latin typeface="Bookman Old Style" panose="02050604050505020204" pitchFamily="18" charset="0"/>
              </a:rPr>
              <a:t> </a:t>
            </a:r>
            <a:r>
              <a:rPr lang="es-MX" b="1" dirty="0">
                <a:solidFill>
                  <a:prstClr val="black"/>
                </a:solidFill>
                <a:latin typeface="Bookman Old Style" panose="02050604050505020204" pitchFamily="18" charset="0"/>
              </a:rPr>
              <a:t>Producto 3.</a:t>
            </a:r>
            <a:r>
              <a:rPr lang="es-MX" dirty="0">
                <a:solidFill>
                  <a:prstClr val="black"/>
                </a:solidFill>
                <a:latin typeface="Bookman Old Style" panose="02050604050505020204" pitchFamily="18" charset="0"/>
              </a:rPr>
              <a:t> Fotografías de la sesión tomadas por los propios 			grupos y la persona asignada para tal fin.</a:t>
            </a:r>
          </a:p>
          <a:p>
            <a:pPr marL="0" indent="0">
              <a:buNone/>
            </a:pPr>
            <a:r>
              <a:rPr lang="es-MX" b="1" dirty="0">
                <a:solidFill>
                  <a:prstClr val="black"/>
                </a:solidFill>
                <a:latin typeface="Bookman Old Style" panose="02050604050505020204" pitchFamily="18" charset="0"/>
              </a:rPr>
              <a:t> Producto 2. </a:t>
            </a:r>
            <a:r>
              <a:rPr lang="es-MX" dirty="0">
                <a:solidFill>
                  <a:prstClr val="black"/>
                </a:solidFill>
                <a:latin typeface="Bookman Old Style" panose="02050604050505020204" pitchFamily="18" charset="0"/>
              </a:rPr>
              <a:t>Gráfico de planeación.</a:t>
            </a:r>
            <a:endParaRPr lang="es-ES" dirty="0"/>
          </a:p>
        </p:txBody>
      </p:sp>
      <p:pic>
        <p:nvPicPr>
          <p:cNvPr id="4" name="Imagen 3">
            <a:extLst>
              <a:ext uri="{FF2B5EF4-FFF2-40B4-BE49-F238E27FC236}">
                <a16:creationId xmlns:a16="http://schemas.microsoft.com/office/drawing/2014/main" id="{BCFEC4E1-1DD1-49E1-BB86-B15B5F576618}"/>
              </a:ext>
            </a:extLst>
          </p:cNvPr>
          <p:cNvPicPr/>
          <p:nvPr/>
        </p:nvPicPr>
        <p:blipFill>
          <a:blip r:embed="rId2" cstate="print">
            <a:duotone>
              <a:schemeClr val="accent2">
                <a:shade val="45000"/>
                <a:satMod val="135000"/>
              </a:schemeClr>
              <a:prstClr val="white"/>
            </a:duotone>
          </a:blip>
          <a:srcRect/>
          <a:stretch>
            <a:fillRect/>
          </a:stretch>
        </p:blipFill>
        <p:spPr bwMode="auto">
          <a:xfrm>
            <a:off x="677333" y="365439"/>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8F74C8CB-2F91-4262-B77D-B68316581107}"/>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6" name="Imagen 5">
            <a:extLst>
              <a:ext uri="{FF2B5EF4-FFF2-40B4-BE49-F238E27FC236}">
                <a16:creationId xmlns:a16="http://schemas.microsoft.com/office/drawing/2014/main" id="{C6EE4FA3-3600-4C22-830E-51A78C39388E}"/>
              </a:ext>
            </a:extLst>
          </p:cNvPr>
          <p:cNvPicPr>
            <a:picLocks noChangeAspect="1"/>
          </p:cNvPicPr>
          <p:nvPr/>
        </p:nvPicPr>
        <p:blipFill>
          <a:blip r:embed="rId3"/>
          <a:stretch>
            <a:fillRect/>
          </a:stretch>
        </p:blipFill>
        <p:spPr>
          <a:xfrm>
            <a:off x="8238884" y="365577"/>
            <a:ext cx="1125035" cy="1119899"/>
          </a:xfrm>
          <a:prstGeom prst="rect">
            <a:avLst/>
          </a:prstGeom>
        </p:spPr>
      </p:pic>
    </p:spTree>
    <p:extLst>
      <p:ext uri="{BB962C8B-B14F-4D97-AF65-F5344CB8AC3E}">
        <p14:creationId xmlns:p14="http://schemas.microsoft.com/office/powerpoint/2010/main" val="267192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02A25-FE77-479B-8271-144EC2E9F5D5}"/>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9FCA4D5B-A45B-4475-9F62-D1D618E787C6}"/>
              </a:ext>
            </a:extLst>
          </p:cNvPr>
          <p:cNvSpPr>
            <a:spLocks noGrp="1"/>
          </p:cNvSpPr>
          <p:nvPr>
            <p:ph idx="1"/>
          </p:nvPr>
        </p:nvSpPr>
        <p:spPr/>
        <p:txBody>
          <a:bodyPr/>
          <a:lstStyle/>
          <a:p>
            <a:endParaRPr lang="es-ES"/>
          </a:p>
        </p:txBody>
      </p:sp>
      <p:pic>
        <p:nvPicPr>
          <p:cNvPr id="4" name="Imagen 3">
            <a:extLst>
              <a:ext uri="{FF2B5EF4-FFF2-40B4-BE49-F238E27FC236}">
                <a16:creationId xmlns:a16="http://schemas.microsoft.com/office/drawing/2014/main" id="{BEBAC5E0-E4B5-4E72-BAAC-6BDFEE6A0B95}"/>
              </a:ext>
            </a:extLst>
          </p:cNvPr>
          <p:cNvPicPr>
            <a:picLocks noChangeAspect="1"/>
          </p:cNvPicPr>
          <p:nvPr/>
        </p:nvPicPr>
        <p:blipFill>
          <a:blip r:embed="rId2"/>
          <a:stretch>
            <a:fillRect/>
          </a:stretch>
        </p:blipFill>
        <p:spPr>
          <a:xfrm>
            <a:off x="677334" y="1682037"/>
            <a:ext cx="9611035" cy="2418938"/>
          </a:xfrm>
          <a:prstGeom prst="rect">
            <a:avLst/>
          </a:prstGeom>
        </p:spPr>
      </p:pic>
      <p:graphicFrame>
        <p:nvGraphicFramePr>
          <p:cNvPr id="5" name="Tabla 4">
            <a:extLst>
              <a:ext uri="{FF2B5EF4-FFF2-40B4-BE49-F238E27FC236}">
                <a16:creationId xmlns:a16="http://schemas.microsoft.com/office/drawing/2014/main" id="{2AEB8407-79AD-4A47-8F7B-23BC92E3C507}"/>
              </a:ext>
            </a:extLst>
          </p:cNvPr>
          <p:cNvGraphicFramePr>
            <a:graphicFrameLocks noGrp="1"/>
          </p:cNvGraphicFramePr>
          <p:nvPr>
            <p:extLst>
              <p:ext uri="{D42A27DB-BD31-4B8C-83A1-F6EECF244321}">
                <p14:modId xmlns:p14="http://schemas.microsoft.com/office/powerpoint/2010/main" val="3382777894"/>
              </p:ext>
            </p:extLst>
          </p:nvPr>
        </p:nvGraphicFramePr>
        <p:xfrm>
          <a:off x="0" y="4124140"/>
          <a:ext cx="10648709" cy="2316734"/>
        </p:xfrm>
        <a:graphic>
          <a:graphicData uri="http://schemas.openxmlformats.org/drawingml/2006/table">
            <a:tbl>
              <a:tblPr/>
              <a:tblGrid>
                <a:gridCol w="1519983">
                  <a:extLst>
                    <a:ext uri="{9D8B030D-6E8A-4147-A177-3AD203B41FA5}">
                      <a16:colId xmlns:a16="http://schemas.microsoft.com/office/drawing/2014/main" val="20000"/>
                    </a:ext>
                  </a:extLst>
                </a:gridCol>
                <a:gridCol w="9128726">
                  <a:extLst>
                    <a:ext uri="{9D8B030D-6E8A-4147-A177-3AD203B41FA5}">
                      <a16:colId xmlns:a16="http://schemas.microsoft.com/office/drawing/2014/main" val="20001"/>
                    </a:ext>
                  </a:extLst>
                </a:gridCol>
              </a:tblGrid>
              <a:tr h="0">
                <a:tc gridSpan="2">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gn="ctr">
                        <a:lnSpc>
                          <a:spcPct val="115000"/>
                        </a:lnSpc>
                        <a:spcAft>
                          <a:spcPts val="0"/>
                        </a:spcAft>
                      </a:pPr>
                      <a:r>
                        <a:rPr lang="es-E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La Interdisciplinariedad</a:t>
                      </a:r>
                      <a:endParaRPr lang="es-ES" sz="1100" dirty="0">
                        <a:solidFill>
                          <a:srgbClr val="000000"/>
                        </a:solidFill>
                        <a:effectLst/>
                        <a:latin typeface="Arial" panose="020B0604020202020204" pitchFamily="34" charset="0"/>
                        <a:ea typeface="Arial" panose="020B0604020202020204" pitchFamily="34" charset="0"/>
                      </a:endParaRPr>
                    </a:p>
                  </a:txBody>
                  <a:tcPr marL="63500" marR="63500" marT="63500" marB="63500">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a:p>
                  </a:txBody>
                  <a:tcPr/>
                </a:tc>
                <a:extLst>
                  <a:ext uri="{0D108BD9-81ED-4DB2-BD59-A6C34878D82A}">
                    <a16:rowId xmlns:a16="http://schemas.microsoft.com/office/drawing/2014/main" val="10000"/>
                  </a:ext>
                </a:extLst>
              </a:tr>
              <a:tr h="1629565">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s-ES" sz="1000" b="1" i="0" u="none" strike="noStrike" kern="1200" cap="none" spc="0" normalizeH="0" baseline="0" noProof="0" dirty="0">
                          <a:ln>
                            <a:noFill/>
                          </a:ln>
                          <a:solidFill>
                            <a:srgbClr val="000000"/>
                          </a:solidFill>
                          <a:effectLst/>
                          <a:uLnTx/>
                          <a:uFillTx/>
                          <a:latin typeface="Century Gothic" panose="020B0502020202020204" pitchFamily="34" charset="0"/>
                          <a:ea typeface="Century Gothic" panose="020B0502020202020204" pitchFamily="34" charset="0"/>
                          <a:cs typeface="Century Gothic" panose="020B0502020202020204" pitchFamily="34" charset="0"/>
                        </a:rPr>
                        <a:t>1.</a:t>
                      </a:r>
                      <a:r>
                        <a:rPr kumimoji="0" lang="es-ES" sz="1000" b="0" i="0" u="none" strike="noStrike" kern="1200" cap="none" spc="0" normalizeH="0" baseline="0" noProof="0" dirty="0">
                          <a:ln>
                            <a:noFill/>
                          </a:ln>
                          <a:solidFill>
                            <a:srgbClr val="000000"/>
                          </a:solidFill>
                          <a:effectLst/>
                          <a:uLnTx/>
                          <a:uFillTx/>
                          <a:latin typeface="Century Gothic" panose="020B0502020202020204" pitchFamily="34" charset="0"/>
                          <a:ea typeface="Century Gothic" panose="020B0502020202020204" pitchFamily="34" charset="0"/>
                          <a:cs typeface="Century Gothic" panose="020B0502020202020204" pitchFamily="34" charset="0"/>
                        </a:rPr>
                        <a:t> ¿Qué es?</a:t>
                      </a:r>
                      <a:endParaRPr kumimoji="0" lang="es-ES" sz="11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endParaRPr>
                    </a:p>
                    <a:p>
                      <a:endParaRPr lang="es-ES" dirty="0"/>
                    </a:p>
                  </a:txBody>
                  <a:tcPr marL="63500" marR="63500" marT="63500" marB="63500"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r>
                        <a:rPr lang="es-ES"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s-ES" sz="1000" kern="1200" dirty="0">
                        <a:solidFill>
                          <a:srgbClr val="000000"/>
                        </a:solidFill>
                        <a:effectLst/>
                        <a:latin typeface="Century Gothic" panose="020B0502020202020204" pitchFamily="34" charset="0"/>
                        <a:ea typeface="+mn-ea"/>
                        <a:cs typeface="+mn-cs"/>
                      </a:endParaRPr>
                    </a:p>
                    <a:p>
                      <a:pPr>
                        <a:lnSpc>
                          <a:spcPct val="115000"/>
                        </a:lnSpc>
                        <a:spcAft>
                          <a:spcPts val="0"/>
                        </a:spcAft>
                      </a:pPr>
                      <a:r>
                        <a:rPr lang="es-MX" sz="1100" dirty="0">
                          <a:solidFill>
                            <a:srgbClr val="000000"/>
                          </a:solidFill>
                          <a:effectLst/>
                          <a:latin typeface="Arial" panose="020B0604020202020204" pitchFamily="34" charset="0"/>
                          <a:ea typeface="Arial" panose="020B0604020202020204" pitchFamily="34" charset="0"/>
                        </a:rPr>
                        <a:t> La interdisciplinariedad puede verse como una estrategia pedagógica que</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implica la interacción de varias disciplinas, entendida como el diálogo y la</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colaboración de éstas para lograr la meta de un nuevo conocimiento se define como el</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esfuerzo indagatorio y convergente entre varias disciplinas (en ese sentido,</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presupone la </a:t>
                      </a:r>
                      <a:r>
                        <a:rPr lang="es-MX" sz="1100" dirty="0" err="1">
                          <a:solidFill>
                            <a:srgbClr val="000000"/>
                          </a:solidFill>
                          <a:effectLst/>
                          <a:latin typeface="Arial" panose="020B0604020202020204" pitchFamily="34" charset="0"/>
                          <a:ea typeface="Arial" panose="020B0604020202020204" pitchFamily="34" charset="0"/>
                        </a:rPr>
                        <a:t>multidisciplinariedad</a:t>
                      </a:r>
                      <a:r>
                        <a:rPr lang="es-MX" sz="1100" dirty="0">
                          <a:solidFill>
                            <a:srgbClr val="000000"/>
                          </a:solidFill>
                          <a:effectLst/>
                          <a:latin typeface="Arial" panose="020B0604020202020204" pitchFamily="34" charset="0"/>
                          <a:ea typeface="Arial" panose="020B0604020202020204" pitchFamily="34" charset="0"/>
                        </a:rPr>
                        <a:t>) pero que persigue el objetivo de obtener</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“cuotas de saber” acerca de un objeto de estudio nuevo, diferente a los que</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pudieran estar previamente delimitados disciplinaria o multidisciplinariamente.</a:t>
                      </a:r>
                    </a:p>
                    <a:p>
                      <a:pPr>
                        <a:lnSpc>
                          <a:spcPct val="115000"/>
                        </a:lnSpc>
                        <a:spcAft>
                          <a:spcPts val="0"/>
                        </a:spcAft>
                      </a:pPr>
                      <a:r>
                        <a:rPr lang="es-MX" sz="1100" dirty="0">
                          <a:solidFill>
                            <a:srgbClr val="000000"/>
                          </a:solidFill>
                          <a:effectLst/>
                          <a:latin typeface="Arial" panose="020B0604020202020204" pitchFamily="34" charset="0"/>
                          <a:ea typeface="Arial" panose="020B0604020202020204" pitchFamily="34" charset="0"/>
                        </a:rPr>
                        <a:t>Es</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el segundo nivel de integración disciplinar, en el</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cual la cooperación entre disciplinas conlleva interacciones reales; es decir,</a:t>
                      </a:r>
                    </a:p>
                    <a:p>
                      <a:pPr>
                        <a:lnSpc>
                          <a:spcPct val="115000"/>
                        </a:lnSpc>
                        <a:spcAft>
                          <a:spcPts val="0"/>
                        </a:spcAft>
                      </a:pPr>
                      <a:r>
                        <a:rPr lang="es-MX" sz="1100" dirty="0">
                          <a:solidFill>
                            <a:srgbClr val="000000"/>
                          </a:solidFill>
                          <a:effectLst/>
                          <a:latin typeface="Arial" panose="020B0604020202020204" pitchFamily="34" charset="0"/>
                          <a:ea typeface="Arial" panose="020B0604020202020204" pitchFamily="34" charset="0"/>
                        </a:rPr>
                        <a:t>reciprocidad en los intercambios y, por consiguiente, un enriquecimiento mutuo.</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En consecuencia, se logra una transformación de conceptos, metodologías de</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investigación y de enseñanza. Implica también, la</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elaboración de marcos conceptuales más generales, en los cuales las diferentes</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disciplinas en contacto son a la vez modificadas y pasan a depender unas de</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otras. La interdisciplinariedad cobra sentido en la medida en que flexibiliza y</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amplía los marcos de referencia de la realidad, a partir de la permeabilidad entre</a:t>
                      </a:r>
                      <a:r>
                        <a:rPr lang="es-MX" sz="1100" baseline="0" dirty="0">
                          <a:solidFill>
                            <a:srgbClr val="000000"/>
                          </a:solidFill>
                          <a:effectLst/>
                          <a:latin typeface="Arial" panose="020B0604020202020204" pitchFamily="34" charset="0"/>
                          <a:ea typeface="Arial" panose="020B0604020202020204" pitchFamily="34" charset="0"/>
                        </a:rPr>
                        <a:t> </a:t>
                      </a:r>
                      <a:r>
                        <a:rPr lang="es-MX" sz="1100" dirty="0">
                          <a:solidFill>
                            <a:srgbClr val="000000"/>
                          </a:solidFill>
                          <a:effectLst/>
                          <a:latin typeface="Arial" panose="020B0604020202020204" pitchFamily="34" charset="0"/>
                          <a:ea typeface="Arial" panose="020B0604020202020204" pitchFamily="34" charset="0"/>
                        </a:rPr>
                        <a:t>las verdades de cada uno de los saberes. </a:t>
                      </a:r>
                      <a:endParaRPr lang="es-ES" sz="1100" dirty="0">
                        <a:solidFill>
                          <a:srgbClr val="000000"/>
                        </a:solidFill>
                        <a:effectLst/>
                        <a:latin typeface="Arial" panose="020B0604020202020204" pitchFamily="34" charset="0"/>
                        <a:ea typeface="Arial" panose="020B0604020202020204" pitchFamily="34" charset="0"/>
                      </a:endParaRPr>
                    </a:p>
                  </a:txBody>
                  <a:tcPr marL="63500" marR="63500" marT="63500" marB="63500">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pic>
        <p:nvPicPr>
          <p:cNvPr id="6" name="Imagen 5">
            <a:extLst>
              <a:ext uri="{FF2B5EF4-FFF2-40B4-BE49-F238E27FC236}">
                <a16:creationId xmlns:a16="http://schemas.microsoft.com/office/drawing/2014/main" id="{ADF0DE6E-45C1-429A-A8E4-2630E82FFB21}"/>
              </a:ext>
            </a:extLst>
          </p:cNvPr>
          <p:cNvPicPr/>
          <p:nvPr/>
        </p:nvPicPr>
        <p:blipFill>
          <a:blip r:embed="rId3" cstate="print">
            <a:duotone>
              <a:schemeClr val="accent2">
                <a:shade val="45000"/>
                <a:satMod val="135000"/>
              </a:schemeClr>
              <a:prstClr val="white"/>
            </a:duotone>
          </a:blip>
          <a:srcRect/>
          <a:stretch>
            <a:fillRect/>
          </a:stretch>
        </p:blipFill>
        <p:spPr bwMode="auto">
          <a:xfrm>
            <a:off x="677333" y="365439"/>
            <a:ext cx="1292878" cy="1120037"/>
          </a:xfrm>
          <a:prstGeom prst="rect">
            <a:avLst/>
          </a:prstGeom>
          <a:noFill/>
          <a:ln w="9525">
            <a:noFill/>
            <a:miter lim="800000"/>
            <a:headEnd/>
            <a:tailEnd/>
          </a:ln>
        </p:spPr>
      </p:pic>
      <p:sp>
        <p:nvSpPr>
          <p:cNvPr id="7" name="CuadroTexto 6">
            <a:extLst>
              <a:ext uri="{FF2B5EF4-FFF2-40B4-BE49-F238E27FC236}">
                <a16:creationId xmlns:a16="http://schemas.microsoft.com/office/drawing/2014/main" id="{34336975-CE69-4DA8-A5C4-F2193CEA79DA}"/>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8" name="Imagen 7">
            <a:extLst>
              <a:ext uri="{FF2B5EF4-FFF2-40B4-BE49-F238E27FC236}">
                <a16:creationId xmlns:a16="http://schemas.microsoft.com/office/drawing/2014/main" id="{2B3956C4-5862-4326-B77A-7F797C6EB8A1}"/>
              </a:ext>
            </a:extLst>
          </p:cNvPr>
          <p:cNvPicPr>
            <a:picLocks noChangeAspect="1"/>
          </p:cNvPicPr>
          <p:nvPr/>
        </p:nvPicPr>
        <p:blipFill>
          <a:blip r:embed="rId4"/>
          <a:stretch>
            <a:fillRect/>
          </a:stretch>
        </p:blipFill>
        <p:spPr>
          <a:xfrm>
            <a:off x="8238884" y="365577"/>
            <a:ext cx="1125035" cy="1119899"/>
          </a:xfrm>
          <a:prstGeom prst="rect">
            <a:avLst/>
          </a:prstGeom>
        </p:spPr>
      </p:pic>
    </p:spTree>
    <p:extLst>
      <p:ext uri="{BB962C8B-B14F-4D97-AF65-F5344CB8AC3E}">
        <p14:creationId xmlns:p14="http://schemas.microsoft.com/office/powerpoint/2010/main" val="403714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C8B10A-048E-4D72-9223-4ED129AE73AC}"/>
              </a:ext>
            </a:extLst>
          </p:cNvPr>
          <p:cNvSpPr>
            <a:spLocks noGrp="1"/>
          </p:cNvSpPr>
          <p:nvPr>
            <p:ph type="title"/>
          </p:nvPr>
        </p:nvSpPr>
        <p:spPr>
          <a:xfrm>
            <a:off x="249071" y="605883"/>
            <a:ext cx="8596668" cy="1320800"/>
          </a:xfrm>
        </p:spPr>
        <p:txBody>
          <a:bodyPr/>
          <a:lstStyle/>
          <a:p>
            <a:endParaRPr lang="es-ES" dirty="0"/>
          </a:p>
        </p:txBody>
      </p:sp>
      <p:sp>
        <p:nvSpPr>
          <p:cNvPr id="3" name="Marcador de contenido 2">
            <a:extLst>
              <a:ext uri="{FF2B5EF4-FFF2-40B4-BE49-F238E27FC236}">
                <a16:creationId xmlns:a16="http://schemas.microsoft.com/office/drawing/2014/main" id="{32C79309-2E8E-4BCB-846E-7947E855075C}"/>
              </a:ext>
            </a:extLst>
          </p:cNvPr>
          <p:cNvSpPr>
            <a:spLocks noGrp="1"/>
          </p:cNvSpPr>
          <p:nvPr>
            <p:ph idx="1"/>
          </p:nvPr>
        </p:nvSpPr>
        <p:spPr>
          <a:xfrm>
            <a:off x="249071" y="2156872"/>
            <a:ext cx="8596668" cy="3880773"/>
          </a:xfrm>
        </p:spPr>
        <p:txBody>
          <a:bodyPr/>
          <a:lstStyle/>
          <a:p>
            <a:endParaRPr lang="es-ES"/>
          </a:p>
        </p:txBody>
      </p:sp>
      <p:graphicFrame>
        <p:nvGraphicFramePr>
          <p:cNvPr id="4" name="Tabla 3">
            <a:extLst>
              <a:ext uri="{FF2B5EF4-FFF2-40B4-BE49-F238E27FC236}">
                <a16:creationId xmlns:a16="http://schemas.microsoft.com/office/drawing/2014/main" id="{06C3BE43-959F-4220-90A5-0ECDE92CFC2F}"/>
              </a:ext>
            </a:extLst>
          </p:cNvPr>
          <p:cNvGraphicFramePr>
            <a:graphicFrameLocks noGrp="1"/>
          </p:cNvGraphicFramePr>
          <p:nvPr>
            <p:extLst>
              <p:ext uri="{D42A27DB-BD31-4B8C-83A1-F6EECF244321}">
                <p14:modId xmlns:p14="http://schemas.microsoft.com/office/powerpoint/2010/main" val="3072282142"/>
              </p:ext>
            </p:extLst>
          </p:nvPr>
        </p:nvGraphicFramePr>
        <p:xfrm>
          <a:off x="249071" y="605883"/>
          <a:ext cx="9681738" cy="2048107"/>
        </p:xfrm>
        <a:graphic>
          <a:graphicData uri="http://schemas.openxmlformats.org/drawingml/2006/table">
            <a:tbl>
              <a:tblPr/>
              <a:tblGrid>
                <a:gridCol w="1413460">
                  <a:extLst>
                    <a:ext uri="{9D8B030D-6E8A-4147-A177-3AD203B41FA5}">
                      <a16:colId xmlns:a16="http://schemas.microsoft.com/office/drawing/2014/main" val="20000"/>
                    </a:ext>
                  </a:extLst>
                </a:gridCol>
                <a:gridCol w="8268278">
                  <a:extLst>
                    <a:ext uri="{9D8B030D-6E8A-4147-A177-3AD203B41FA5}">
                      <a16:colId xmlns:a16="http://schemas.microsoft.com/office/drawing/2014/main" val="20001"/>
                    </a:ext>
                  </a:extLst>
                </a:gridCol>
              </a:tblGrid>
              <a:tr h="1243223">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2.</a:t>
                      </a:r>
                      <a:r>
                        <a:rPr lang="es-ES"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¿Qué</a:t>
                      </a:r>
                      <a:endParaRPr lang="es-ES" sz="11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características </a:t>
                      </a:r>
                      <a:endParaRPr lang="es-ES" sz="11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tiene ?</a:t>
                      </a:r>
                      <a:endParaRPr lang="es-ES" sz="1100" dirty="0">
                        <a:solidFill>
                          <a:srgbClr val="000000"/>
                        </a:solidFill>
                        <a:effectLst/>
                        <a:latin typeface="Arial" panose="020B0604020202020204" pitchFamily="34" charset="0"/>
                        <a:ea typeface="Arial" panose="020B0604020202020204" pitchFamily="34" charset="0"/>
                      </a:endParaRPr>
                    </a:p>
                  </a:txBody>
                  <a:tcPr marL="63500" marR="63500" marT="63500" marB="63500"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 estos dos enfoques interdisciplinarios, donde uno avala el saber (“polo objeto”) y el otro el saber-hacer (“polo sujeto”) y un determinado tipo de saber ser, yo integrador.  La interdisciplinariedad gira en torno a las interacciones internas del sujeto, en busca de respuestas a preguntas personales. La integración social del saber elemento que constituye desde ahora el poder, y el poder está esencialmente interesado en el saber aplicable, el único capaz de guiarlo en una formulación de programas que articulen su ejercicio”.</a:t>
                      </a:r>
                    </a:p>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La interdisciplinariedad exige la creación de enfoques integradores y no la imposición de un </a:t>
                      </a:r>
                      <a:r>
                        <a:rPr lang="es-ES" sz="800" kern="12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curriculum</a:t>
                      </a:r>
                      <a:endPar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La interdisciplinariedad es un medio, la integración es la finalidad del proceso de aprendizaje. Una característica primordial de la interdisciplinariedad reside en su búsqueda de convergencias entre las disciplinas, no la marcación de diferencias.</a:t>
                      </a:r>
                    </a:p>
                  </a:txBody>
                  <a:tcPr marL="63500" marR="63500" marT="63500" marB="63500">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04884">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3.</a:t>
                      </a:r>
                      <a:r>
                        <a:rPr lang="es-ES"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¿Por qué es </a:t>
                      </a:r>
                      <a:endParaRPr lang="es-ES" sz="11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importante en la </a:t>
                      </a:r>
                      <a:endParaRPr lang="es-ES" sz="11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educación?</a:t>
                      </a:r>
                      <a:endParaRPr lang="es-ES" sz="1100" dirty="0">
                        <a:solidFill>
                          <a:srgbClr val="000000"/>
                        </a:solidFill>
                        <a:effectLst/>
                        <a:latin typeface="Arial" panose="020B0604020202020204" pitchFamily="34" charset="0"/>
                        <a:ea typeface="Arial" panose="020B0604020202020204" pitchFamily="34" charset="0"/>
                      </a:endParaRPr>
                    </a:p>
                  </a:txBody>
                  <a:tcPr marL="63500" marR="63500" marT="63500" marB="63500"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La aplicación de un único enfoque de aprendizaje, conlleva a que no solo aprendamos aisladamente, sino que aprendamos a resolver todo tipo de problemas en como profesores y estudiantes.</a:t>
                      </a:r>
                    </a:p>
                  </a:txBody>
                  <a:tcPr marL="63500" marR="63500" marT="63500" marB="63500">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la 4">
            <a:extLst>
              <a:ext uri="{FF2B5EF4-FFF2-40B4-BE49-F238E27FC236}">
                <a16:creationId xmlns:a16="http://schemas.microsoft.com/office/drawing/2014/main" id="{38B89849-EF3F-403E-A034-403D7C135C17}"/>
              </a:ext>
            </a:extLst>
          </p:cNvPr>
          <p:cNvGraphicFramePr>
            <a:graphicFrameLocks noGrp="1"/>
          </p:cNvGraphicFramePr>
          <p:nvPr>
            <p:extLst>
              <p:ext uri="{D42A27DB-BD31-4B8C-83A1-F6EECF244321}">
                <p14:modId xmlns:p14="http://schemas.microsoft.com/office/powerpoint/2010/main" val="1189176023"/>
              </p:ext>
            </p:extLst>
          </p:nvPr>
        </p:nvGraphicFramePr>
        <p:xfrm>
          <a:off x="255181" y="2754351"/>
          <a:ext cx="10015870" cy="3492016"/>
        </p:xfrm>
        <a:graphic>
          <a:graphicData uri="http://schemas.openxmlformats.org/drawingml/2006/table">
            <a:tbl>
              <a:tblPr/>
              <a:tblGrid>
                <a:gridCol w="1738278">
                  <a:extLst>
                    <a:ext uri="{9D8B030D-6E8A-4147-A177-3AD203B41FA5}">
                      <a16:colId xmlns:a16="http://schemas.microsoft.com/office/drawing/2014/main" val="20000"/>
                    </a:ext>
                  </a:extLst>
                </a:gridCol>
                <a:gridCol w="8277592">
                  <a:extLst>
                    <a:ext uri="{9D8B030D-6E8A-4147-A177-3AD203B41FA5}">
                      <a16:colId xmlns:a16="http://schemas.microsoft.com/office/drawing/2014/main" val="20001"/>
                    </a:ext>
                  </a:extLst>
                </a:gridCol>
              </a:tblGrid>
              <a:tr h="867399">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4.</a:t>
                      </a: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¿Cómo motivar </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 los alumnos</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para el trabajo </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interdisciplinario?</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s-ES" sz="900" dirty="0">
                        <a:solidFill>
                          <a:srgbClr val="000000"/>
                        </a:solidFill>
                        <a:effectLst/>
                        <a:latin typeface="Arial" panose="020B0604020202020204" pitchFamily="34" charset="0"/>
                        <a:ea typeface="Arial" panose="020B0604020202020204" pitchFamily="34" charset="0"/>
                      </a:endParaRPr>
                    </a:p>
                  </a:txBody>
                  <a:tcPr marL="49728" marR="49728" marT="49728" marB="49728"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El propio aprendizaje genera motivación,  cuando</a:t>
                      </a:r>
                      <a:r>
                        <a:rPr lang="es-ES" sz="800" baseline="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hay estructura, organización y los resultados se van visualizando, los alumnos se motivan por condicionamiento operante. Refuerzo positivo.</a:t>
                      </a:r>
                      <a:endParaRPr lang="es-ES" sz="900" dirty="0">
                        <a:solidFill>
                          <a:srgbClr val="000000"/>
                        </a:solidFill>
                        <a:effectLst/>
                        <a:latin typeface="Arial" panose="020B0604020202020204" pitchFamily="34" charset="0"/>
                        <a:ea typeface="Arial" panose="020B0604020202020204" pitchFamily="34" charset="0"/>
                      </a:endParaRPr>
                    </a:p>
                  </a:txBody>
                  <a:tcPr marL="49728" marR="49728" marT="49728" marB="49728">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63289">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5.</a:t>
                      </a: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¿Cuáles son los</a:t>
                      </a:r>
                      <a:endParaRPr lang="es-ES" sz="9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prerrequisitos </a:t>
                      </a:r>
                      <a:endParaRPr lang="es-ES" sz="9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materiales,</a:t>
                      </a:r>
                      <a:endParaRPr lang="es-ES" sz="9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organizacionales </a:t>
                      </a:r>
                      <a:endParaRPr lang="es-ES" sz="9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y personales </a:t>
                      </a:r>
                      <a:endParaRPr lang="es-ES" sz="9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para la</a:t>
                      </a:r>
                      <a:endParaRPr lang="es-ES" sz="9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planeación del </a:t>
                      </a:r>
                      <a:endParaRPr lang="es-ES" sz="9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trabajo           interdisciplinario?</a:t>
                      </a:r>
                      <a:endParaRPr lang="es-ES" sz="900">
                        <a:solidFill>
                          <a:srgbClr val="000000"/>
                        </a:solidFill>
                        <a:effectLst/>
                        <a:latin typeface="Arial" panose="020B0604020202020204" pitchFamily="34" charset="0"/>
                        <a:ea typeface="Arial" panose="020B0604020202020204" pitchFamily="34" charset="0"/>
                      </a:endParaRPr>
                    </a:p>
                  </a:txBody>
                  <a:tcPr marL="49728" marR="49728" marT="49728" marB="49728"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La primera radica en la voluntad y la responsabilidad de una acción política rigurosa, coherente (incluyendo la elaboración del currículum y textos escolares), estable y duradera. </a:t>
                      </a: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La segunda requiere la implementación de una formación inicial y continua, sistemática y rigurosa. </a:t>
                      </a:r>
                    </a:p>
                    <a:p>
                      <a:pPr>
                        <a:lnSpc>
                          <a:spcPct val="115000"/>
                        </a:lnSpc>
                        <a:spcAft>
                          <a:spcPts val="0"/>
                        </a:spcAft>
                      </a:pPr>
                      <a:r>
                        <a:rPr lang="x-none" sz="800" dirty="0">
                          <a:solidFill>
                            <a:srgbClr val="000000"/>
                          </a:solidFill>
                          <a:effectLst/>
                          <a:latin typeface="Century Gothic" panose="020B0502020202020204" pitchFamily="34" charset="0"/>
                          <a:ea typeface="Arial" panose="020B0604020202020204" pitchFamily="34" charset="0"/>
                        </a:rPr>
                        <a:t>La</a:t>
                      </a:r>
                      <a:r>
                        <a:rPr lang="x-none" sz="800" baseline="0" dirty="0">
                          <a:solidFill>
                            <a:srgbClr val="000000"/>
                          </a:solidFill>
                          <a:effectLst/>
                          <a:latin typeface="Century Gothic" panose="020B0502020202020204" pitchFamily="34" charset="0"/>
                          <a:ea typeface="Arial" panose="020B0604020202020204" pitchFamily="34" charset="0"/>
                        </a:rPr>
                        <a:t> tercera, se requiere compromiso y responsabilidad de todas las partes</a:t>
                      </a:r>
                    </a:p>
                    <a:p>
                      <a:pPr>
                        <a:lnSpc>
                          <a:spcPct val="115000"/>
                        </a:lnSpc>
                        <a:spcAft>
                          <a:spcPts val="0"/>
                        </a:spcAft>
                      </a:pPr>
                      <a:r>
                        <a:rPr lang="es-ES" sz="800" baseline="0" dirty="0">
                          <a:solidFill>
                            <a:srgbClr val="000000"/>
                          </a:solidFill>
                          <a:effectLst/>
                          <a:latin typeface="Century Gothic" panose="020B0502020202020204" pitchFamily="34" charset="0"/>
                          <a:ea typeface="Arial" panose="020B0604020202020204" pitchFamily="34" charset="0"/>
                        </a:rPr>
                        <a:t>L</a:t>
                      </a:r>
                      <a:r>
                        <a:rPr lang="x-none" sz="800" baseline="0" dirty="0">
                          <a:solidFill>
                            <a:srgbClr val="000000"/>
                          </a:solidFill>
                          <a:effectLst/>
                          <a:latin typeface="Century Gothic" panose="020B0502020202020204" pitchFamily="34" charset="0"/>
                          <a:ea typeface="Arial" panose="020B0604020202020204" pitchFamily="34" charset="0"/>
                        </a:rPr>
                        <a:t>a cuarta, contar con infraestructura y la tecnología necesaria para realizar cada proyecto</a:t>
                      </a:r>
                    </a:p>
                    <a:p>
                      <a:pPr>
                        <a:lnSpc>
                          <a:spcPct val="115000"/>
                        </a:lnSpc>
                        <a:spcAft>
                          <a:spcPts val="0"/>
                        </a:spcAft>
                      </a:pPr>
                      <a:r>
                        <a:rPr lang="es-ES" sz="800" baseline="0" dirty="0">
                          <a:solidFill>
                            <a:srgbClr val="000000"/>
                          </a:solidFill>
                          <a:effectLst/>
                          <a:latin typeface="Century Gothic" panose="020B0502020202020204" pitchFamily="34" charset="0"/>
                          <a:ea typeface="Arial" panose="020B0604020202020204" pitchFamily="34" charset="0"/>
                        </a:rPr>
                        <a:t>L</a:t>
                      </a:r>
                      <a:r>
                        <a:rPr lang="x-none" sz="800" baseline="0" dirty="0">
                          <a:solidFill>
                            <a:srgbClr val="000000"/>
                          </a:solidFill>
                          <a:effectLst/>
                          <a:latin typeface="Century Gothic" panose="020B0502020202020204" pitchFamily="34" charset="0"/>
                          <a:ea typeface="Arial" panose="020B0604020202020204" pitchFamily="34" charset="0"/>
                        </a:rPr>
                        <a:t>a quinta, tiempo, esfuerzo trabajo</a:t>
                      </a:r>
                    </a:p>
                    <a:p>
                      <a:pPr>
                        <a:lnSpc>
                          <a:spcPct val="115000"/>
                        </a:lnSpc>
                        <a:spcAft>
                          <a:spcPts val="0"/>
                        </a:spcAft>
                      </a:pPr>
                      <a:r>
                        <a:rPr lang="es-ES" sz="800" baseline="0" dirty="0">
                          <a:solidFill>
                            <a:srgbClr val="000000"/>
                          </a:solidFill>
                          <a:effectLst/>
                          <a:latin typeface="Century Gothic" panose="020B0502020202020204" pitchFamily="34" charset="0"/>
                          <a:ea typeface="Arial" panose="020B0604020202020204" pitchFamily="34" charset="0"/>
                        </a:rPr>
                        <a:t>L</a:t>
                      </a:r>
                      <a:r>
                        <a:rPr lang="x-none" sz="800" baseline="0" dirty="0">
                          <a:solidFill>
                            <a:srgbClr val="000000"/>
                          </a:solidFill>
                          <a:effectLst/>
                          <a:latin typeface="Century Gothic" panose="020B0502020202020204" pitchFamily="34" charset="0"/>
                          <a:ea typeface="Arial" panose="020B0604020202020204" pitchFamily="34" charset="0"/>
                        </a:rPr>
                        <a:t>a sexta, eficiencia, eficatividad y eficacia</a:t>
                      </a:r>
                    </a:p>
                    <a:p>
                      <a:pPr>
                        <a:lnSpc>
                          <a:spcPct val="115000"/>
                        </a:lnSpc>
                        <a:spcAft>
                          <a:spcPts val="0"/>
                        </a:spcAft>
                      </a:pPr>
                      <a:endParaRPr lang="es-ES" sz="900" dirty="0">
                        <a:solidFill>
                          <a:srgbClr val="000000"/>
                        </a:solidFill>
                        <a:effectLst/>
                        <a:latin typeface="Arial" panose="020B0604020202020204" pitchFamily="34" charset="0"/>
                        <a:ea typeface="Arial" panose="020B0604020202020204" pitchFamily="34" charset="0"/>
                      </a:endParaRPr>
                    </a:p>
                  </a:txBody>
                  <a:tcPr marL="49728" marR="49728" marT="49728" marB="49728">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32015">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6.</a:t>
                      </a: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¿Qué papel </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juega la </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planeación en</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el trabajo</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interdisciplinario</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y qué </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características</a:t>
                      </a:r>
                      <a:endParaRPr lang="es-ES" sz="900" dirty="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debe tener? </a:t>
                      </a:r>
                      <a:endParaRPr lang="es-ES" sz="900" dirty="0">
                        <a:solidFill>
                          <a:srgbClr val="000000"/>
                        </a:solidFill>
                        <a:effectLst/>
                        <a:latin typeface="Arial" panose="020B0604020202020204" pitchFamily="34" charset="0"/>
                        <a:ea typeface="Arial" panose="020B0604020202020204" pitchFamily="34" charset="0"/>
                      </a:endParaRPr>
                    </a:p>
                  </a:txBody>
                  <a:tcPr marL="49728" marR="49728" marT="49728" marB="49728"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marL="0" algn="l" defTabSz="457200" rtl="0" eaLnBrk="1" latinLnBrk="0" hangingPunct="1">
                        <a:lnSpc>
                          <a:spcPct val="115000"/>
                        </a:lnSpc>
                        <a:spcAft>
                          <a:spcPts val="0"/>
                        </a:spcAft>
                      </a:pPr>
                      <a:r>
                        <a:rPr lang="es-ES" sz="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1.  ¿Por qué integrar, cuáles son las finalidades esperadas para tal opción? ¿Promover la integración de aprendizajes y saberes?  ¿Promover la gestión del aula? ¿Justificar la ausencia de una materia escolar? ¿Promover un enfoque por temas? Etc. </a:t>
                      </a:r>
                    </a:p>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2. ¿Qué integrar, o cuáles son los objetos implicados en este proceso? ¿Objetos de estudio? ¿Nociones? ¿Temas? ¿Estrategias? ¿Competencias? Etc. </a:t>
                      </a:r>
                    </a:p>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3.  ¿A quién integrar, o cuáles son los actores verdaderamente implicados? ¿Los alumnos? ¿El maestro? ¿Los creadores de programas? ¿Los autores de textos escolares? Etc. </a:t>
                      </a:r>
                    </a:p>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4. ¿Cuál es la concepción de saber asumida por el formador(a), o cuál es la relación con el saber que éste posee? ¿La revelación del saber (</a:t>
                      </a:r>
                      <a:r>
                        <a:rPr lang="es-ES" sz="800" kern="12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hétero</a:t>
                      </a: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-estructuración cognitiva tradicional)? ¿La contemplación del saber (</a:t>
                      </a:r>
                      <a:r>
                        <a:rPr lang="es-ES" sz="800" kern="12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hétero</a:t>
                      </a: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-estructuración cognitiva tradicional)? ¿El descubrimiento del saber (</a:t>
                      </a:r>
                      <a:r>
                        <a:rPr lang="es-ES" sz="800" kern="1200" dirty="0" err="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hétero</a:t>
                      </a: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-estructuración cognitiva de tipo restructurada)? ¿El laissez-faire  (auto-estructuración cognitiva)? ¿La construcción del saber (inter-estructuración cognitiva)? Etc. </a:t>
                      </a:r>
                    </a:p>
                    <a:p>
                      <a:pPr marL="0" algn="l" defTabSz="457200" rtl="0" eaLnBrk="1" latinLnBrk="0" hangingPunct="1">
                        <a:lnSpc>
                          <a:spcPct val="115000"/>
                        </a:lnSpc>
                        <a:spcAft>
                          <a:spcPts val="0"/>
                        </a:spcAft>
                      </a:pPr>
                      <a:r>
                        <a:rPr lang="es-ES" sz="800" kern="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5. ¿Cómo se lleva a cabo la integración, o cuáles son los modelos didácticos, los métodos, los procedimientos, las estrategias, etc. que el profesor utiliza?</a:t>
                      </a:r>
                    </a:p>
                  </a:txBody>
                  <a:tcPr marL="49728" marR="49728" marT="49728" marB="49728">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7839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2">
            <a:extLst>
              <a:ext uri="{FF2B5EF4-FFF2-40B4-BE49-F238E27FC236}">
                <a16:creationId xmlns:a16="http://schemas.microsoft.com/office/drawing/2014/main" id="{3FBF91E1-B094-4BC2-93D0-58D04DBC8889}"/>
              </a:ext>
            </a:extLst>
          </p:cNvPr>
          <p:cNvSpPr>
            <a:spLocks noGrp="1"/>
          </p:cNvSpPr>
          <p:nvPr>
            <p:ph idx="1"/>
          </p:nvPr>
        </p:nvSpPr>
        <p:spPr>
          <a:xfrm>
            <a:off x="677334" y="2160589"/>
            <a:ext cx="8596668" cy="3880773"/>
          </a:xfrm>
        </p:spPr>
        <p:txBody>
          <a:bodyPr/>
          <a:lstStyle/>
          <a:p>
            <a:endParaRPr lang="es-ES"/>
          </a:p>
        </p:txBody>
      </p:sp>
      <p:graphicFrame>
        <p:nvGraphicFramePr>
          <p:cNvPr id="7" name="Tabla 6">
            <a:extLst>
              <a:ext uri="{FF2B5EF4-FFF2-40B4-BE49-F238E27FC236}">
                <a16:creationId xmlns:a16="http://schemas.microsoft.com/office/drawing/2014/main" id="{4382929D-D1A3-42F9-9FC3-33F93BD53CCC}"/>
              </a:ext>
            </a:extLst>
          </p:cNvPr>
          <p:cNvGraphicFramePr>
            <a:graphicFrameLocks noGrp="1"/>
          </p:cNvGraphicFramePr>
          <p:nvPr>
            <p:extLst>
              <p:ext uri="{D42A27DB-BD31-4B8C-83A1-F6EECF244321}">
                <p14:modId xmlns:p14="http://schemas.microsoft.com/office/powerpoint/2010/main" val="3048715649"/>
              </p:ext>
            </p:extLst>
          </p:nvPr>
        </p:nvGraphicFramePr>
        <p:xfrm>
          <a:off x="223284" y="191386"/>
          <a:ext cx="9813851" cy="6597121"/>
        </p:xfrm>
        <a:graphic>
          <a:graphicData uri="http://schemas.openxmlformats.org/drawingml/2006/table">
            <a:tbl>
              <a:tblPr/>
              <a:tblGrid>
                <a:gridCol w="1400817">
                  <a:extLst>
                    <a:ext uri="{9D8B030D-6E8A-4147-A177-3AD203B41FA5}">
                      <a16:colId xmlns:a16="http://schemas.microsoft.com/office/drawing/2014/main" val="20000"/>
                    </a:ext>
                  </a:extLst>
                </a:gridCol>
                <a:gridCol w="8413034">
                  <a:extLst>
                    <a:ext uri="{9D8B030D-6E8A-4147-A177-3AD203B41FA5}">
                      <a16:colId xmlns:a16="http://schemas.microsoft.com/office/drawing/2014/main" val="20001"/>
                    </a:ext>
                  </a:extLst>
                </a:gridCol>
              </a:tblGrid>
              <a:tr h="911768">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1.</a:t>
                      </a:r>
                      <a:r>
                        <a:rPr lang="es-ES"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¿Qué es?</a:t>
                      </a:r>
                      <a:endParaRPr lang="es-ES" sz="1000" dirty="0">
                        <a:solidFill>
                          <a:srgbClr val="000000"/>
                        </a:solidFill>
                        <a:effectLst/>
                        <a:latin typeface="Arial" panose="020B0604020202020204" pitchFamily="34" charset="0"/>
                        <a:ea typeface="Arial" panose="020B0604020202020204" pitchFamily="34" charset="0"/>
                      </a:endParaRPr>
                    </a:p>
                  </a:txBody>
                  <a:tcPr marL="54895" marR="54895" marT="54895" marB="54895"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kern="1200" baseline="0" dirty="0">
                          <a:solidFill>
                            <a:srgbClr val="000000"/>
                          </a:solidFill>
                          <a:effectLst/>
                          <a:latin typeface="Century Gothic" panose="020B0502020202020204" pitchFamily="34" charset="0"/>
                          <a:ea typeface="Arial" panose="020B0604020202020204" pitchFamily="34" charset="0"/>
                          <a:cs typeface="+mn-cs"/>
                        </a:rPr>
                        <a:t> </a:t>
                      </a:r>
                      <a:r>
                        <a:rPr lang="es-MX" sz="800" kern="1200" baseline="0" dirty="0">
                          <a:solidFill>
                            <a:srgbClr val="000000"/>
                          </a:solidFill>
                          <a:effectLst/>
                          <a:latin typeface="Century Gothic" panose="020B0502020202020204" pitchFamily="34" charset="0"/>
                          <a:ea typeface="Arial" panose="020B0604020202020204" pitchFamily="34" charset="0"/>
                          <a:cs typeface="+mn-cs"/>
                        </a:rPr>
                        <a:t>Aprender es algo que los alumnos hacen, y no algo que se les hace a ellos. El aprendizaje no es un encuentro deportivo al que uno puede asistir como espectador. Requiere la participación directa y activa de los estudiantes. Al igual que los alpinistas, los alumnos escalan más fácilmente las cimas del aprendizaje cuando lo</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hacen formando parte de un equipo cooperativo.</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La cooperación consiste en trabajar juntos para alcanzar objetivos comunes. En una situación cooperativa, los individuos procuran obtener resultados que sean beneficiosos para ellos mismos y para todos los demás miembros del grupo. El aprendizaje cooperativo es el empleo didáctico de grupos reducidos en los que los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alumnos trabajan juntos para maximizar su propio aprendizaje y el de los demás. </a:t>
                      </a:r>
                      <a:endParaRPr lang="es-ES" sz="800" kern="1200" baseline="0" dirty="0">
                        <a:solidFill>
                          <a:srgbClr val="000000"/>
                        </a:solidFill>
                        <a:effectLst/>
                        <a:latin typeface="Century Gothic" panose="020B0502020202020204" pitchFamily="34" charset="0"/>
                        <a:ea typeface="Arial" panose="020B0604020202020204" pitchFamily="34" charset="0"/>
                        <a:cs typeface="+mn-cs"/>
                      </a:endParaRPr>
                    </a:p>
                  </a:txBody>
                  <a:tcPr marL="54895" marR="54895" marT="54895" marB="54895">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320398">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9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2.</a:t>
                      </a: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¿Cuáles son</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sus </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características?</a:t>
                      </a:r>
                      <a:endParaRPr lang="es-ES" sz="1000">
                        <a:solidFill>
                          <a:srgbClr val="000000"/>
                        </a:solidFill>
                        <a:effectLst/>
                        <a:latin typeface="Arial" panose="020B0604020202020204" pitchFamily="34" charset="0"/>
                        <a:ea typeface="Arial" panose="020B0604020202020204" pitchFamily="34" charset="0"/>
                      </a:endParaRPr>
                    </a:p>
                  </a:txBody>
                  <a:tcPr marL="54895" marR="54895" marT="54895" marB="54895"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kern="1200" baseline="0" dirty="0">
                          <a:solidFill>
                            <a:srgbClr val="000000"/>
                          </a:solidFill>
                          <a:effectLst/>
                          <a:latin typeface="Century Gothic" panose="020B0502020202020204" pitchFamily="34" charset="0"/>
                          <a:ea typeface="Arial" panose="020B0604020202020204" pitchFamily="34" charset="0"/>
                          <a:cs typeface="+mn-cs"/>
                        </a:rPr>
                        <a:t> </a:t>
                      </a:r>
                      <a:r>
                        <a:rPr lang="es-MX" sz="800" kern="1200" baseline="0" dirty="0">
                          <a:solidFill>
                            <a:srgbClr val="000000"/>
                          </a:solidFill>
                          <a:effectLst/>
                          <a:latin typeface="Century Gothic" panose="020B0502020202020204" pitchFamily="34" charset="0"/>
                          <a:ea typeface="Arial" panose="020B0604020202020204" pitchFamily="34" charset="0"/>
                          <a:cs typeface="+mn-cs"/>
                        </a:rPr>
                        <a:t>La interdependencia positiva: puede definirse como el sentimiento de necesidad hacia el trabajo de los demás. -La interacción “cara a cara” o simultánea: en el AC, los estudiantes tienen que trabajar juntos, “aprender con otros” La responsabilidad individual: cada miembro, individualmente, tiene</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que asumir la responsabilidad de conseguir las metas que se le han asignado. Las habilidades sociales: necesarias para el buen funcionamiento y</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armonía del grupo, en lo referente al aprendizaje y también vinculadas a las relaciones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entre los miembros. Los roles que cada persona vaya ejerciendo en el equipo (líder,</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organizador, animador, el “pasota”, etc.), su aceptación o no por parte del resto de</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compañeros, la gestión que hagan de los posibles conflictos que surjan, el ambiente</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general que existe en el mismo,… son temas que los estudiantes tienen que aprender</a:t>
                      </a:r>
                    </a:p>
                    <a:p>
                      <a:pPr>
                        <a:lnSpc>
                          <a:spcPct val="115000"/>
                        </a:lnSpc>
                        <a:spcAft>
                          <a:spcPts val="0"/>
                        </a:spcAft>
                      </a:pPr>
                      <a:r>
                        <a:rPr lang="es-MX" sz="800" kern="1200" baseline="0">
                          <a:solidFill>
                            <a:srgbClr val="000000"/>
                          </a:solidFill>
                          <a:effectLst/>
                          <a:latin typeface="Century Gothic" panose="020B0502020202020204" pitchFamily="34" charset="0"/>
                          <a:ea typeface="Arial" panose="020B0604020202020204" pitchFamily="34" charset="0"/>
                          <a:cs typeface="+mn-cs"/>
                        </a:rPr>
                        <a:t>a manejar. </a:t>
                      </a:r>
                      <a:endParaRPr lang="es-ES" sz="800" kern="1200" baseline="0" dirty="0">
                        <a:solidFill>
                          <a:srgbClr val="000000"/>
                        </a:solidFill>
                        <a:effectLst/>
                        <a:latin typeface="Century Gothic" panose="020B0502020202020204" pitchFamily="34" charset="0"/>
                        <a:ea typeface="Arial" panose="020B0604020202020204" pitchFamily="34" charset="0"/>
                        <a:cs typeface="+mn-cs"/>
                      </a:endParaRPr>
                    </a:p>
                  </a:txBody>
                  <a:tcPr marL="54895" marR="54895" marT="54895" marB="54895">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29029">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9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3.</a:t>
                      </a: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 Cuáles son sus</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objetivos? </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s-ES" sz="1000">
                        <a:solidFill>
                          <a:srgbClr val="000000"/>
                        </a:solidFill>
                        <a:effectLst/>
                        <a:latin typeface="Arial" panose="020B0604020202020204" pitchFamily="34" charset="0"/>
                        <a:ea typeface="Arial" panose="020B0604020202020204" pitchFamily="34" charset="0"/>
                      </a:endParaRPr>
                    </a:p>
                  </a:txBody>
                  <a:tcPr marL="54895" marR="54895" marT="54895" marB="54895"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El alumnado se sienta seguro y no tenga miedo a realizar las tareas propias, es decir, se siente seguro y apreciado en su diversidad, en su</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forma de ser, dentro de un clima de participación y aceptación.</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 La tarea escolar se basa en la serie de actividades de carácter cooperativo adecuado a las posibilidades individuales y con la consideración</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por parte del alumno de que está haciendo algo valioso y que es considerado</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como tal, al ser valorada como positiva su contribución al grupo en el que comparte proyectos comunes.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 Cada alumno debe tener la oportunidad de afirmar su identidad personal</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y cultural, debe sentir que es un miembro valioso del </a:t>
                      </a:r>
                      <a:r>
                        <a:rPr lang="es-MX" sz="800" kern="1200" baseline="0" dirty="0" err="1">
                          <a:solidFill>
                            <a:srgbClr val="000000"/>
                          </a:solidFill>
                          <a:effectLst/>
                          <a:latin typeface="Century Gothic" panose="020B0502020202020204" pitchFamily="34" charset="0"/>
                          <a:ea typeface="Arial" panose="020B0604020202020204" pitchFamily="34" charset="0"/>
                          <a:cs typeface="+mn-cs"/>
                        </a:rPr>
                        <a:t>grupoclase</a:t>
                      </a:r>
                      <a:r>
                        <a:rPr lang="es-MX" sz="800" kern="1200" baseline="0" dirty="0">
                          <a:solidFill>
                            <a:srgbClr val="000000"/>
                          </a:solidFill>
                          <a:effectLst/>
                          <a:latin typeface="Century Gothic" panose="020B0502020202020204" pitchFamily="34" charset="0"/>
                          <a:ea typeface="Arial" panose="020B0604020202020204" pitchFamily="34" charset="0"/>
                          <a:cs typeface="+mn-cs"/>
                        </a:rPr>
                        <a:t>,</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no sólo por lo que tiene en común con los demás, sino también</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por aquellas características que le son únicas y personales. Todos tienen</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algo que puede ser valorado por sus compañeros: su buen</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humor, su compañía, su amistad, su capacidad por aprender matemáticas,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su capacidad física, etc. </a:t>
                      </a:r>
                      <a:endParaRPr lang="es-ES" sz="800" kern="1200" baseline="0" dirty="0">
                        <a:solidFill>
                          <a:srgbClr val="000000"/>
                        </a:solidFill>
                        <a:effectLst/>
                        <a:latin typeface="Century Gothic" panose="020B0502020202020204" pitchFamily="34" charset="0"/>
                        <a:ea typeface="Arial" panose="020B0604020202020204" pitchFamily="34" charset="0"/>
                        <a:cs typeface="+mn-cs"/>
                      </a:endParaRPr>
                    </a:p>
                  </a:txBody>
                  <a:tcPr marL="54895" marR="54895" marT="54895" marB="54895">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82135">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4. ¿Cuáles son las</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acciones de  </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planeación y   acompañamiento </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más importantes </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del  profesor, en</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éste tipo de</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trabajo?</a:t>
                      </a:r>
                      <a:endParaRPr lang="es-ES" sz="1000">
                        <a:solidFill>
                          <a:srgbClr val="000000"/>
                        </a:solidFill>
                        <a:effectLst/>
                        <a:latin typeface="Arial" panose="020B0604020202020204" pitchFamily="34" charset="0"/>
                        <a:ea typeface="Arial" panose="020B0604020202020204" pitchFamily="34" charset="0"/>
                      </a:endParaRPr>
                    </a:p>
                    <a:p>
                      <a:pPr>
                        <a:lnSpc>
                          <a:spcPct val="115000"/>
                        </a:lnSpc>
                        <a:spcAft>
                          <a:spcPts val="0"/>
                        </a:spcAft>
                      </a:pPr>
                      <a:r>
                        <a:rPr lang="es-ES"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s-ES" sz="1000">
                        <a:solidFill>
                          <a:srgbClr val="000000"/>
                        </a:solidFill>
                        <a:effectLst/>
                        <a:latin typeface="Arial" panose="020B0604020202020204" pitchFamily="34" charset="0"/>
                        <a:ea typeface="Arial" panose="020B0604020202020204" pitchFamily="34" charset="0"/>
                      </a:endParaRPr>
                    </a:p>
                  </a:txBody>
                  <a:tcPr marL="54895" marR="54895" marT="54895" marB="54895" anchor="ctr">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lvl1pPr marL="0" algn="l" defTabSz="457200" rtl="0" eaLnBrk="1" latinLnBrk="0" hangingPunct="1">
                        <a:defRPr sz="1800" kern="1200">
                          <a:solidFill>
                            <a:schemeClr val="tx1"/>
                          </a:solidFill>
                          <a:latin typeface="Garamond"/>
                        </a:defRPr>
                      </a:lvl1pPr>
                      <a:lvl2pPr marL="457200" algn="l" defTabSz="457200" rtl="0" eaLnBrk="1" latinLnBrk="0" hangingPunct="1">
                        <a:defRPr sz="1800" kern="1200">
                          <a:solidFill>
                            <a:schemeClr val="tx1"/>
                          </a:solidFill>
                          <a:latin typeface="Garamond"/>
                        </a:defRPr>
                      </a:lvl2pPr>
                      <a:lvl3pPr marL="914400" algn="l" defTabSz="457200" rtl="0" eaLnBrk="1" latinLnBrk="0" hangingPunct="1">
                        <a:defRPr sz="1800" kern="1200">
                          <a:solidFill>
                            <a:schemeClr val="tx1"/>
                          </a:solidFill>
                          <a:latin typeface="Garamond"/>
                        </a:defRPr>
                      </a:lvl3pPr>
                      <a:lvl4pPr marL="1371600" algn="l" defTabSz="457200" rtl="0" eaLnBrk="1" latinLnBrk="0" hangingPunct="1">
                        <a:defRPr sz="1800" kern="1200">
                          <a:solidFill>
                            <a:schemeClr val="tx1"/>
                          </a:solidFill>
                          <a:latin typeface="Garamond"/>
                        </a:defRPr>
                      </a:lvl4pPr>
                      <a:lvl5pPr marL="1828800" algn="l" defTabSz="457200" rtl="0" eaLnBrk="1" latinLnBrk="0" hangingPunct="1">
                        <a:defRPr sz="1800" kern="1200">
                          <a:solidFill>
                            <a:schemeClr val="tx1"/>
                          </a:solidFill>
                          <a:latin typeface="Garamond"/>
                        </a:defRPr>
                      </a:lvl5pPr>
                      <a:lvl6pPr marL="2286000" algn="l" defTabSz="457200" rtl="0" eaLnBrk="1" latinLnBrk="0" hangingPunct="1">
                        <a:defRPr sz="1800" kern="1200">
                          <a:solidFill>
                            <a:schemeClr val="tx1"/>
                          </a:solidFill>
                          <a:latin typeface="Garamond"/>
                        </a:defRPr>
                      </a:lvl6pPr>
                      <a:lvl7pPr marL="2743200" algn="l" defTabSz="457200" rtl="0" eaLnBrk="1" latinLnBrk="0" hangingPunct="1">
                        <a:defRPr sz="1800" kern="1200">
                          <a:solidFill>
                            <a:schemeClr val="tx1"/>
                          </a:solidFill>
                          <a:latin typeface="Garamond"/>
                        </a:defRPr>
                      </a:lvl7pPr>
                      <a:lvl8pPr marL="3200400" algn="l" defTabSz="457200" rtl="0" eaLnBrk="1" latinLnBrk="0" hangingPunct="1">
                        <a:defRPr sz="1800" kern="1200">
                          <a:solidFill>
                            <a:schemeClr val="tx1"/>
                          </a:solidFill>
                          <a:latin typeface="Garamond"/>
                        </a:defRPr>
                      </a:lvl8pPr>
                      <a:lvl9pPr marL="3657600" algn="l" defTabSz="457200" rtl="0" eaLnBrk="1" latinLnBrk="0" hangingPunct="1">
                        <a:defRPr sz="1800" kern="1200">
                          <a:solidFill>
                            <a:schemeClr val="tx1"/>
                          </a:solidFill>
                          <a:latin typeface="Garamond"/>
                        </a:defRPr>
                      </a:lvl9pPr>
                    </a:lstStyle>
                    <a:p>
                      <a:pPr>
                        <a:lnSpc>
                          <a:spcPct val="115000"/>
                        </a:lnSpc>
                        <a:spcAft>
                          <a:spcPts val="0"/>
                        </a:spcAft>
                      </a:pPr>
                      <a:r>
                        <a:rPr lang="es-ES" sz="800" kern="1200" baseline="0" dirty="0">
                          <a:solidFill>
                            <a:srgbClr val="000000"/>
                          </a:solidFill>
                          <a:effectLst/>
                          <a:latin typeface="Century Gothic" panose="020B0502020202020204" pitchFamily="34" charset="0"/>
                          <a:ea typeface="Arial" panose="020B0604020202020204" pitchFamily="34" charset="0"/>
                          <a:cs typeface="+mn-cs"/>
                        </a:rPr>
                        <a:t> </a:t>
                      </a:r>
                      <a:r>
                        <a:rPr lang="es-MX" sz="800" kern="1200" baseline="0" dirty="0">
                          <a:solidFill>
                            <a:srgbClr val="000000"/>
                          </a:solidFill>
                          <a:effectLst/>
                          <a:latin typeface="Century Gothic" panose="020B0502020202020204" pitchFamily="34" charset="0"/>
                          <a:ea typeface="Arial" panose="020B0604020202020204" pitchFamily="34" charset="0"/>
                          <a:cs typeface="+mn-cs"/>
                        </a:rPr>
                        <a:t>El número de componentes de cada equipo está relacionado con su experiencia a la hora de trabajar de forma cooperativa: cuanto más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experiencia tengan, más elevado puede ser el número de alumnos que forman un equipo.</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 Composición de los equipos hay que procurar que sea heterogénea (en género, </a:t>
                      </a:r>
                      <a:r>
                        <a:rPr lang="es-MX" sz="800" kern="1200" baseline="0" dirty="0" err="1">
                          <a:solidFill>
                            <a:srgbClr val="000000"/>
                          </a:solidFill>
                          <a:effectLst/>
                          <a:latin typeface="Century Gothic" panose="020B0502020202020204" pitchFamily="34" charset="0"/>
                          <a:ea typeface="Arial" panose="020B0604020202020204" pitchFamily="34" charset="0"/>
                          <a:cs typeface="+mn-cs"/>
                        </a:rPr>
                        <a:t>étnia</a:t>
                      </a:r>
                      <a:r>
                        <a:rPr lang="es-MX" sz="800" kern="1200" baseline="0" dirty="0">
                          <a:solidFill>
                            <a:srgbClr val="000000"/>
                          </a:solidFill>
                          <a:effectLst/>
                          <a:latin typeface="Century Gothic" panose="020B0502020202020204" pitchFamily="34" charset="0"/>
                          <a:ea typeface="Arial" panose="020B0604020202020204" pitchFamily="34" charset="0"/>
                          <a:cs typeface="+mn-cs"/>
                        </a:rPr>
                        <a:t>, intereses, motivaciones, capacidades...). En cierto</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modo, cada equipo debe reproducir el grupo clase -debe ser un grupo clase en pequeño-, con todas sus características.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 El propio profesor o profesora puede en caso de conveniencia en la distribución de los alumnos en los distintos equipos. Esto no significa,</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claro está, que no deba tener en cuenta las preferencias y las "incompatibilidades“ que puedan darse entre los alumnos. Pero difícilmente</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se asegura la heterogeneidad de los componentes de los equipos si éstos son "escogidos" por los mismos alumnos.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 El trabajo cooperativo es algo más que la suma de pequeños trabajos individuales de los miembros de un equipo. Si se usan estos equipos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para hacer algo a los alumnos (un trabajo escrito, un mural, una presentación</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oral...) debe asegurarse que el planteamiento del trabajo</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se haga entre todos, que se distribuyan las responsabilidades, que</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todos y cada uno de los miembros del equipo tengan algo que hacer,</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y algo que sea relevante y según las posibilidades de cada uno, de</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forma que el equipo no consiga su objetivo si cada uno de sus miembros</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no aporta su parte. No se trata que uno, o unos pocos, haga el</a:t>
                      </a:r>
                    </a:p>
                    <a:p>
                      <a:pPr>
                        <a:lnSpc>
                          <a:spcPct val="115000"/>
                        </a:lnSpc>
                        <a:spcAft>
                          <a:spcPts val="0"/>
                        </a:spcAft>
                      </a:pPr>
                      <a:r>
                        <a:rPr lang="es-MX" sz="800" kern="1200" baseline="0" dirty="0">
                          <a:solidFill>
                            <a:srgbClr val="000000"/>
                          </a:solidFill>
                          <a:effectLst/>
                          <a:latin typeface="Century Gothic" panose="020B0502020202020204" pitchFamily="34" charset="0"/>
                          <a:ea typeface="Arial" panose="020B0604020202020204" pitchFamily="34" charset="0"/>
                          <a:cs typeface="+mn-cs"/>
                        </a:rPr>
                        <a:t>trabajo y que los demás lo subscriban</a:t>
                      </a:r>
                      <a:endParaRPr lang="es-ES" sz="800" kern="1200" baseline="0" dirty="0">
                        <a:solidFill>
                          <a:srgbClr val="000000"/>
                        </a:solidFill>
                        <a:effectLst/>
                        <a:latin typeface="Century Gothic" panose="020B0502020202020204" pitchFamily="34" charset="0"/>
                        <a:ea typeface="Arial" panose="020B0604020202020204" pitchFamily="34" charset="0"/>
                        <a:cs typeface="+mn-cs"/>
                      </a:endParaRPr>
                    </a:p>
                  </a:txBody>
                  <a:tcPr marL="54895" marR="54895" marT="54895" marB="54895">
                    <a:lnL w="12700" cap="flat" cmpd="sng" algn="ctr">
                      <a:solidFill>
                        <a:srgbClr val="F1592A"/>
                      </a:solidFill>
                      <a:prstDash val="solid"/>
                      <a:round/>
                      <a:headEnd type="none" w="med" len="med"/>
                      <a:tailEnd type="none" w="med" len="med"/>
                    </a:lnL>
                    <a:lnR w="12700" cap="flat" cmpd="sng" algn="ctr">
                      <a:solidFill>
                        <a:srgbClr val="F1592A"/>
                      </a:solidFill>
                      <a:prstDash val="solid"/>
                      <a:round/>
                      <a:headEnd type="none" w="med" len="med"/>
                      <a:tailEnd type="none" w="med" len="med"/>
                    </a:lnR>
                    <a:lnT w="12700" cap="flat" cmpd="sng" algn="ctr">
                      <a:solidFill>
                        <a:srgbClr val="F1592A"/>
                      </a:solidFill>
                      <a:prstDash val="solid"/>
                      <a:round/>
                      <a:headEnd type="none" w="med" len="med"/>
                      <a:tailEnd type="none" w="med" len="med"/>
                    </a:lnT>
                    <a:lnB w="12700" cap="flat" cmpd="sng" algn="ctr">
                      <a:solidFill>
                        <a:srgbClr val="F1592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8" name="CuadroTexto 7">
            <a:extLst>
              <a:ext uri="{FF2B5EF4-FFF2-40B4-BE49-F238E27FC236}">
                <a16:creationId xmlns:a16="http://schemas.microsoft.com/office/drawing/2014/main" id="{B715B58E-6D70-4477-B89B-3238E4788B44}"/>
              </a:ext>
            </a:extLst>
          </p:cNvPr>
          <p:cNvSpPr txBox="1"/>
          <p:nvPr/>
        </p:nvSpPr>
        <p:spPr>
          <a:xfrm>
            <a:off x="10749122" y="808074"/>
            <a:ext cx="638348" cy="5909310"/>
          </a:xfrm>
          <a:prstGeom prst="rect">
            <a:avLst/>
          </a:prstGeom>
          <a:noFill/>
        </p:spPr>
        <p:txBody>
          <a:bodyPr wrap="square" rtlCol="0">
            <a:spAutoFit/>
          </a:bodyPr>
          <a:lstStyle/>
          <a:p>
            <a:pPr algn="ctr"/>
            <a:r>
              <a:rPr lang="es-MX" b="1" dirty="0"/>
              <a:t>T</a:t>
            </a:r>
          </a:p>
          <a:p>
            <a:pPr algn="ctr"/>
            <a:r>
              <a:rPr lang="es-MX" b="1" dirty="0"/>
              <a:t>R</a:t>
            </a:r>
          </a:p>
          <a:p>
            <a:pPr algn="ctr"/>
            <a:r>
              <a:rPr lang="es-MX" b="1" dirty="0"/>
              <a:t>A</a:t>
            </a:r>
          </a:p>
          <a:p>
            <a:pPr algn="ctr"/>
            <a:r>
              <a:rPr lang="es-MX" b="1" dirty="0"/>
              <a:t>B</a:t>
            </a:r>
          </a:p>
          <a:p>
            <a:pPr algn="ctr"/>
            <a:r>
              <a:rPr lang="es-MX" b="1" dirty="0"/>
              <a:t>A</a:t>
            </a:r>
          </a:p>
          <a:p>
            <a:pPr algn="ctr"/>
            <a:r>
              <a:rPr lang="es-MX" b="1" dirty="0"/>
              <a:t>J</a:t>
            </a:r>
          </a:p>
          <a:p>
            <a:pPr algn="ctr"/>
            <a:r>
              <a:rPr lang="es-MX" b="1" dirty="0"/>
              <a:t>O</a:t>
            </a:r>
          </a:p>
          <a:p>
            <a:pPr algn="ctr"/>
            <a:endParaRPr lang="es-MX" b="1" dirty="0"/>
          </a:p>
          <a:p>
            <a:pPr algn="ctr"/>
            <a:r>
              <a:rPr lang="es-MX" b="1" dirty="0"/>
              <a:t> C</a:t>
            </a:r>
          </a:p>
          <a:p>
            <a:pPr algn="ctr"/>
            <a:r>
              <a:rPr lang="es-MX" b="1" dirty="0"/>
              <a:t>O</a:t>
            </a:r>
          </a:p>
          <a:p>
            <a:pPr algn="ctr"/>
            <a:r>
              <a:rPr lang="es-MX" b="1" dirty="0"/>
              <a:t>L</a:t>
            </a:r>
          </a:p>
          <a:p>
            <a:pPr algn="ctr"/>
            <a:r>
              <a:rPr lang="es-MX" b="1" dirty="0"/>
              <a:t>A</a:t>
            </a:r>
          </a:p>
          <a:p>
            <a:pPr algn="ctr"/>
            <a:r>
              <a:rPr lang="es-MX" b="1" dirty="0"/>
              <a:t>B</a:t>
            </a:r>
          </a:p>
          <a:p>
            <a:pPr algn="ctr"/>
            <a:r>
              <a:rPr lang="es-MX" b="1" dirty="0"/>
              <a:t>O</a:t>
            </a:r>
          </a:p>
          <a:p>
            <a:pPr algn="ctr"/>
            <a:r>
              <a:rPr lang="es-MX" b="1" dirty="0"/>
              <a:t>R</a:t>
            </a:r>
          </a:p>
          <a:p>
            <a:pPr algn="ctr"/>
            <a:r>
              <a:rPr lang="es-MX" b="1" dirty="0"/>
              <a:t>A</a:t>
            </a:r>
          </a:p>
          <a:p>
            <a:pPr algn="ctr"/>
            <a:r>
              <a:rPr lang="es-MX" b="1" dirty="0"/>
              <a:t>T</a:t>
            </a:r>
          </a:p>
          <a:p>
            <a:pPr algn="ctr"/>
            <a:r>
              <a:rPr lang="es-MX" b="1" dirty="0"/>
              <a:t>I</a:t>
            </a:r>
          </a:p>
          <a:p>
            <a:pPr algn="ctr"/>
            <a:r>
              <a:rPr lang="es-MX" b="1" dirty="0"/>
              <a:t>V</a:t>
            </a:r>
          </a:p>
          <a:p>
            <a:pPr algn="ctr"/>
            <a:r>
              <a:rPr lang="es-MX" b="1" dirty="0"/>
              <a:t>O</a:t>
            </a:r>
          </a:p>
          <a:p>
            <a:endParaRPr lang="es-ES" dirty="0"/>
          </a:p>
        </p:txBody>
      </p:sp>
    </p:spTree>
    <p:extLst>
      <p:ext uri="{BB962C8B-B14F-4D97-AF65-F5344CB8AC3E}">
        <p14:creationId xmlns:p14="http://schemas.microsoft.com/office/powerpoint/2010/main" val="150834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338686-45E2-46AE-B2DA-5C3C277D6FDA}"/>
              </a:ext>
            </a:extLst>
          </p:cNvPr>
          <p:cNvSpPr>
            <a:spLocks noGrp="1"/>
          </p:cNvSpPr>
          <p:nvPr>
            <p:ph type="title"/>
          </p:nvPr>
        </p:nvSpPr>
        <p:spPr/>
        <p:txBody>
          <a:bodyPr>
            <a:normAutofit/>
          </a:bodyPr>
          <a:lstStyle/>
          <a:p>
            <a:pPr>
              <a:lnSpc>
                <a:spcPct val="115000"/>
              </a:lnSpc>
              <a:spcAft>
                <a:spcPts val="0"/>
              </a:spcAft>
            </a:pPr>
            <a:br>
              <a:rPr lang="es-ES" sz="1400" dirty="0">
                <a:solidFill>
                  <a:srgbClr val="000000"/>
                </a:solidFill>
                <a:latin typeface="Arial" panose="020B0604020202020204" pitchFamily="34" charset="0"/>
                <a:ea typeface="Arial" panose="020B0604020202020204" pitchFamily="34" charset="0"/>
              </a:rPr>
            </a:br>
            <a:endParaRPr lang="es-ES" dirty="0"/>
          </a:p>
        </p:txBody>
      </p:sp>
      <p:sp>
        <p:nvSpPr>
          <p:cNvPr id="3" name="Marcador de contenido 2">
            <a:extLst>
              <a:ext uri="{FF2B5EF4-FFF2-40B4-BE49-F238E27FC236}">
                <a16:creationId xmlns:a16="http://schemas.microsoft.com/office/drawing/2014/main" id="{39B26867-B565-44E4-9973-3818627321D7}"/>
              </a:ext>
            </a:extLst>
          </p:cNvPr>
          <p:cNvSpPr>
            <a:spLocks noGrp="1"/>
          </p:cNvSpPr>
          <p:nvPr>
            <p:ph idx="1"/>
          </p:nvPr>
        </p:nvSpPr>
        <p:spPr>
          <a:xfrm>
            <a:off x="677333" y="1485477"/>
            <a:ext cx="10837333" cy="5006946"/>
          </a:xfrm>
        </p:spPr>
        <p:txBody>
          <a:bodyPr/>
          <a:lstStyle/>
          <a:p>
            <a:pPr marL="0" indent="0">
              <a:buNone/>
            </a:pPr>
            <a:r>
              <a:rPr lang="es-MX" b="1" cap="small" dirty="0">
                <a:solidFill>
                  <a:srgbClr val="000000"/>
                </a:solidFill>
                <a:latin typeface="Baskerville Old Face" panose="02020602080505020303" pitchFamily="18" charset="0"/>
                <a:ea typeface="Times New Roman" panose="02020603050405020304" pitchFamily="18" charset="0"/>
                <a:cs typeface="Times New Roman" panose="02020603050405020304" pitchFamily="18" charset="0"/>
              </a:rPr>
              <a:t>Producto 3.</a:t>
            </a:r>
            <a:r>
              <a:rPr lang="es-MX" cap="small" dirty="0">
                <a:solidFill>
                  <a:srgbClr val="000000"/>
                </a:solidFill>
                <a:latin typeface="Baskerville Old Face" panose="02020602080505020303" pitchFamily="18" charset="0"/>
                <a:ea typeface="Times New Roman" panose="02020603050405020304" pitchFamily="18" charset="0"/>
                <a:cs typeface="Times New Roman" panose="02020603050405020304" pitchFamily="18" charset="0"/>
              </a:rPr>
              <a:t> Fotografías de la sesión 1,(</a:t>
            </a:r>
            <a:r>
              <a:rPr lang="es-MX" cap="small" dirty="0">
                <a:solidFill>
                  <a:srgbClr val="000000"/>
                </a:solidFill>
                <a:latin typeface="Baskerville Old Face" panose="02020602080505020303" pitchFamily="18" charset="0"/>
                <a:ea typeface="Arial" panose="020B0604020202020204" pitchFamily="34" charset="0"/>
                <a:cs typeface="Times New Roman" panose="02020603050405020304" pitchFamily="18" charset="0"/>
              </a:rPr>
              <a:t>trabajo por equipo interdisciplinario)</a:t>
            </a:r>
          </a:p>
          <a:p>
            <a:pPr marL="0" indent="0">
              <a:buNone/>
            </a:pPr>
            <a:endParaRPr lang="es-ES" dirty="0"/>
          </a:p>
        </p:txBody>
      </p:sp>
      <p:pic>
        <p:nvPicPr>
          <p:cNvPr id="4" name="Imagen 3">
            <a:extLst>
              <a:ext uri="{FF2B5EF4-FFF2-40B4-BE49-F238E27FC236}">
                <a16:creationId xmlns:a16="http://schemas.microsoft.com/office/drawing/2014/main" id="{B5260370-9911-4B70-A453-6F711DD05E32}"/>
              </a:ext>
            </a:extLst>
          </p:cNvPr>
          <p:cNvPicPr/>
          <p:nvPr/>
        </p:nvPicPr>
        <p:blipFill>
          <a:blip r:embed="rId2" cstate="print">
            <a:duotone>
              <a:schemeClr val="accent2">
                <a:shade val="45000"/>
                <a:satMod val="135000"/>
              </a:schemeClr>
              <a:prstClr val="white"/>
            </a:duotone>
          </a:blip>
          <a:srcRect/>
          <a:stretch>
            <a:fillRect/>
          </a:stretch>
        </p:blipFill>
        <p:spPr bwMode="auto">
          <a:xfrm>
            <a:off x="677333" y="365439"/>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FC2A6EF7-C604-45C3-A5D1-97B9365F606D}"/>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6" name="Imagen 5">
            <a:extLst>
              <a:ext uri="{FF2B5EF4-FFF2-40B4-BE49-F238E27FC236}">
                <a16:creationId xmlns:a16="http://schemas.microsoft.com/office/drawing/2014/main" id="{E31A58F6-33DA-4D39-BAB0-C2AA52EDCB77}"/>
              </a:ext>
            </a:extLst>
          </p:cNvPr>
          <p:cNvPicPr>
            <a:picLocks noChangeAspect="1"/>
          </p:cNvPicPr>
          <p:nvPr/>
        </p:nvPicPr>
        <p:blipFill>
          <a:blip r:embed="rId3"/>
          <a:stretch>
            <a:fillRect/>
          </a:stretch>
        </p:blipFill>
        <p:spPr>
          <a:xfrm>
            <a:off x="8238884" y="365577"/>
            <a:ext cx="1125035" cy="1119899"/>
          </a:xfrm>
          <a:prstGeom prst="rect">
            <a:avLst/>
          </a:prstGeom>
        </p:spPr>
      </p:pic>
      <p:pic>
        <p:nvPicPr>
          <p:cNvPr id="8" name="Imagen 7">
            <a:extLst>
              <a:ext uri="{FF2B5EF4-FFF2-40B4-BE49-F238E27FC236}">
                <a16:creationId xmlns:a16="http://schemas.microsoft.com/office/drawing/2014/main" id="{FA4D398C-8BED-4A8D-9A89-F79B08B849CF}"/>
              </a:ext>
            </a:extLst>
          </p:cNvPr>
          <p:cNvPicPr>
            <a:picLocks noChangeAspect="1"/>
          </p:cNvPicPr>
          <p:nvPr/>
        </p:nvPicPr>
        <p:blipFill>
          <a:blip r:embed="rId4"/>
          <a:stretch>
            <a:fillRect/>
          </a:stretch>
        </p:blipFill>
        <p:spPr>
          <a:xfrm>
            <a:off x="167592" y="1891486"/>
            <a:ext cx="2571750" cy="4821830"/>
          </a:xfrm>
          <a:prstGeom prst="rect">
            <a:avLst/>
          </a:prstGeom>
        </p:spPr>
      </p:pic>
      <p:pic>
        <p:nvPicPr>
          <p:cNvPr id="10" name="Imagen 9">
            <a:extLst>
              <a:ext uri="{FF2B5EF4-FFF2-40B4-BE49-F238E27FC236}">
                <a16:creationId xmlns:a16="http://schemas.microsoft.com/office/drawing/2014/main" id="{7DDAA151-BD25-4B68-9BE0-D3952DEA2F45}"/>
              </a:ext>
            </a:extLst>
          </p:cNvPr>
          <p:cNvPicPr>
            <a:picLocks noChangeAspect="1"/>
          </p:cNvPicPr>
          <p:nvPr/>
        </p:nvPicPr>
        <p:blipFill>
          <a:blip r:embed="rId5"/>
          <a:stretch>
            <a:fillRect/>
          </a:stretch>
        </p:blipFill>
        <p:spPr>
          <a:xfrm>
            <a:off x="3098157" y="1891486"/>
            <a:ext cx="8777468" cy="4821830"/>
          </a:xfrm>
          <a:prstGeom prst="rect">
            <a:avLst/>
          </a:prstGeom>
        </p:spPr>
      </p:pic>
    </p:spTree>
    <p:extLst>
      <p:ext uri="{BB962C8B-B14F-4D97-AF65-F5344CB8AC3E}">
        <p14:creationId xmlns:p14="http://schemas.microsoft.com/office/powerpoint/2010/main" val="40311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DFD439-DD3A-405B-ACB3-63548F0E8891}"/>
              </a:ext>
            </a:extLst>
          </p:cNvPr>
          <p:cNvSpPr>
            <a:spLocks noGrp="1"/>
          </p:cNvSpPr>
          <p:nvPr>
            <p:ph type="title"/>
          </p:nvPr>
        </p:nvSpPr>
        <p:spPr/>
        <p:txBody>
          <a:bodyPr/>
          <a:lstStyle/>
          <a:p>
            <a:endParaRPr lang="es-ES" dirty="0"/>
          </a:p>
        </p:txBody>
      </p:sp>
      <p:pic>
        <p:nvPicPr>
          <p:cNvPr id="8" name="Marcador de contenido 7">
            <a:extLst>
              <a:ext uri="{FF2B5EF4-FFF2-40B4-BE49-F238E27FC236}">
                <a16:creationId xmlns:a16="http://schemas.microsoft.com/office/drawing/2014/main" id="{9D8D1973-E95E-49A2-BB1B-0AA08B08BA1B}"/>
              </a:ext>
            </a:extLst>
          </p:cNvPr>
          <p:cNvPicPr>
            <a:picLocks noGrp="1" noChangeAspect="1"/>
          </p:cNvPicPr>
          <p:nvPr>
            <p:ph idx="1"/>
          </p:nvPr>
        </p:nvPicPr>
        <p:blipFill>
          <a:blip r:embed="rId2"/>
          <a:stretch>
            <a:fillRect/>
          </a:stretch>
        </p:blipFill>
        <p:spPr>
          <a:xfrm>
            <a:off x="124089" y="1729499"/>
            <a:ext cx="5971911" cy="2596648"/>
          </a:xfrm>
        </p:spPr>
      </p:pic>
      <p:pic>
        <p:nvPicPr>
          <p:cNvPr id="4" name="Imagen 3">
            <a:extLst>
              <a:ext uri="{FF2B5EF4-FFF2-40B4-BE49-F238E27FC236}">
                <a16:creationId xmlns:a16="http://schemas.microsoft.com/office/drawing/2014/main" id="{ECFAF098-F4BE-4CCF-8068-46A25F56052C}"/>
              </a:ext>
            </a:extLst>
          </p:cNvPr>
          <p:cNvPicPr/>
          <p:nvPr/>
        </p:nvPicPr>
        <p:blipFill>
          <a:blip r:embed="rId3" cstate="print">
            <a:duotone>
              <a:schemeClr val="accent2">
                <a:shade val="45000"/>
                <a:satMod val="135000"/>
              </a:schemeClr>
              <a:prstClr val="white"/>
            </a:duotone>
          </a:blip>
          <a:srcRect/>
          <a:stretch>
            <a:fillRect/>
          </a:stretch>
        </p:blipFill>
        <p:spPr bwMode="auto">
          <a:xfrm>
            <a:off x="677333" y="365439"/>
            <a:ext cx="1292878" cy="1120037"/>
          </a:xfrm>
          <a:prstGeom prst="rect">
            <a:avLst/>
          </a:prstGeom>
          <a:noFill/>
          <a:ln w="9525">
            <a:noFill/>
            <a:miter lim="800000"/>
            <a:headEnd/>
            <a:tailEnd/>
          </a:ln>
        </p:spPr>
      </p:pic>
      <p:sp>
        <p:nvSpPr>
          <p:cNvPr id="5" name="CuadroTexto 4">
            <a:extLst>
              <a:ext uri="{FF2B5EF4-FFF2-40B4-BE49-F238E27FC236}">
                <a16:creationId xmlns:a16="http://schemas.microsoft.com/office/drawing/2014/main" id="{0C4FA4E0-665A-42CA-88F6-46F4812CAD33}"/>
              </a:ext>
            </a:extLst>
          </p:cNvPr>
          <p:cNvSpPr txBox="1"/>
          <p:nvPr/>
        </p:nvSpPr>
        <p:spPr>
          <a:xfrm>
            <a:off x="2187615" y="613458"/>
            <a:ext cx="5706319" cy="369332"/>
          </a:xfrm>
          <a:prstGeom prst="rect">
            <a:avLst/>
          </a:prstGeom>
          <a:noFill/>
        </p:spPr>
        <p:txBody>
          <a:bodyPr wrap="square" rtlCol="0">
            <a:spAutoFit/>
          </a:bodyPr>
          <a:lstStyle/>
          <a:p>
            <a:r>
              <a:rPr lang="es-MX" dirty="0"/>
              <a:t>Universidad Latina de Cuernavaca            Clave 6344</a:t>
            </a:r>
            <a:endParaRPr lang="es-ES" dirty="0"/>
          </a:p>
        </p:txBody>
      </p:sp>
      <p:pic>
        <p:nvPicPr>
          <p:cNvPr id="6" name="Imagen 5">
            <a:extLst>
              <a:ext uri="{FF2B5EF4-FFF2-40B4-BE49-F238E27FC236}">
                <a16:creationId xmlns:a16="http://schemas.microsoft.com/office/drawing/2014/main" id="{A40623FA-790A-4600-B2BD-05807D2F5190}"/>
              </a:ext>
            </a:extLst>
          </p:cNvPr>
          <p:cNvPicPr>
            <a:picLocks noChangeAspect="1"/>
          </p:cNvPicPr>
          <p:nvPr/>
        </p:nvPicPr>
        <p:blipFill>
          <a:blip r:embed="rId4"/>
          <a:stretch>
            <a:fillRect/>
          </a:stretch>
        </p:blipFill>
        <p:spPr>
          <a:xfrm>
            <a:off x="8238884" y="365577"/>
            <a:ext cx="1125035" cy="1119899"/>
          </a:xfrm>
          <a:prstGeom prst="rect">
            <a:avLst/>
          </a:prstGeom>
        </p:spPr>
      </p:pic>
      <p:pic>
        <p:nvPicPr>
          <p:cNvPr id="10" name="Imagen 9">
            <a:extLst>
              <a:ext uri="{FF2B5EF4-FFF2-40B4-BE49-F238E27FC236}">
                <a16:creationId xmlns:a16="http://schemas.microsoft.com/office/drawing/2014/main" id="{D5A5EC2E-E49F-4D1E-A875-375C45852F57}"/>
              </a:ext>
            </a:extLst>
          </p:cNvPr>
          <p:cNvPicPr>
            <a:picLocks noChangeAspect="1"/>
          </p:cNvPicPr>
          <p:nvPr/>
        </p:nvPicPr>
        <p:blipFill>
          <a:blip r:embed="rId5"/>
          <a:stretch>
            <a:fillRect/>
          </a:stretch>
        </p:blipFill>
        <p:spPr>
          <a:xfrm>
            <a:off x="6238754" y="1729499"/>
            <a:ext cx="5828637" cy="2596648"/>
          </a:xfrm>
          <a:prstGeom prst="rect">
            <a:avLst/>
          </a:prstGeom>
        </p:spPr>
      </p:pic>
      <p:pic>
        <p:nvPicPr>
          <p:cNvPr id="12" name="Imagen 11">
            <a:extLst>
              <a:ext uri="{FF2B5EF4-FFF2-40B4-BE49-F238E27FC236}">
                <a16:creationId xmlns:a16="http://schemas.microsoft.com/office/drawing/2014/main" id="{8E4FB44E-9FA4-407E-864B-A68EA49B675F}"/>
              </a:ext>
            </a:extLst>
          </p:cNvPr>
          <p:cNvPicPr>
            <a:picLocks noChangeAspect="1"/>
          </p:cNvPicPr>
          <p:nvPr/>
        </p:nvPicPr>
        <p:blipFill>
          <a:blip r:embed="rId6"/>
          <a:stretch>
            <a:fillRect/>
          </a:stretch>
        </p:blipFill>
        <p:spPr>
          <a:xfrm>
            <a:off x="6238231" y="4326147"/>
            <a:ext cx="5829159" cy="2531853"/>
          </a:xfrm>
          <a:prstGeom prst="rect">
            <a:avLst/>
          </a:prstGeom>
        </p:spPr>
      </p:pic>
      <p:pic>
        <p:nvPicPr>
          <p:cNvPr id="14" name="Imagen 13">
            <a:extLst>
              <a:ext uri="{FF2B5EF4-FFF2-40B4-BE49-F238E27FC236}">
                <a16:creationId xmlns:a16="http://schemas.microsoft.com/office/drawing/2014/main" id="{6FC1B5F6-6246-4CE3-9CBA-64B18B0092D9}"/>
              </a:ext>
            </a:extLst>
          </p:cNvPr>
          <p:cNvPicPr>
            <a:picLocks noChangeAspect="1"/>
          </p:cNvPicPr>
          <p:nvPr/>
        </p:nvPicPr>
        <p:blipFill>
          <a:blip r:embed="rId7"/>
          <a:stretch>
            <a:fillRect/>
          </a:stretch>
        </p:blipFill>
        <p:spPr>
          <a:xfrm>
            <a:off x="124088" y="4326146"/>
            <a:ext cx="5971912" cy="2531853"/>
          </a:xfrm>
          <a:prstGeom prst="rect">
            <a:avLst/>
          </a:prstGeom>
        </p:spPr>
      </p:pic>
    </p:spTree>
    <p:extLst>
      <p:ext uri="{BB962C8B-B14F-4D97-AF65-F5344CB8AC3E}">
        <p14:creationId xmlns:p14="http://schemas.microsoft.com/office/powerpoint/2010/main" val="3356310521"/>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169</TotalTime>
  <Words>695</Words>
  <Application>Microsoft Office PowerPoint</Application>
  <PresentationFormat>Panorámica</PresentationFormat>
  <Paragraphs>168</Paragraphs>
  <Slides>12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Baskerville Old Face</vt:lpstr>
      <vt:lpstr>Bookman Old Style</vt:lpstr>
      <vt:lpstr>Century Gothic</vt:lpstr>
      <vt:lpstr>Garamond</vt:lpstr>
      <vt:lpstr>Times New Roman</vt:lpstr>
      <vt:lpstr>Trebuchet MS</vt:lpstr>
      <vt:lpstr>Wingdings 3</vt:lpstr>
      <vt:lpstr>Faceta</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 </vt:lpstr>
      <vt:lpstr>Presentación de PowerPoint</vt:lpstr>
      <vt:lpstr>Producto 3. Fotografías de la sesión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GARDUÑO RUEDA MARTHA PATRICIA</dc:creator>
  <cp:lastModifiedBy>GARDUÑO RUEDA MARTHA PATRICIA</cp:lastModifiedBy>
  <cp:revision>24</cp:revision>
  <dcterms:created xsi:type="dcterms:W3CDTF">2017-10-27T05:08:34Z</dcterms:created>
  <dcterms:modified xsi:type="dcterms:W3CDTF">2017-10-29T19:07:31Z</dcterms:modified>
</cp:coreProperties>
</file>