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50" r:id="rId1"/>
  </p:sldMasterIdLst>
  <p:notesMasterIdLst>
    <p:notesMasterId r:id="rId58"/>
  </p:notesMasterIdLst>
  <p:sldIdLst>
    <p:sldId id="257" r:id="rId2"/>
    <p:sldId id="258" r:id="rId3"/>
    <p:sldId id="260" r:id="rId4"/>
    <p:sldId id="309" r:id="rId5"/>
    <p:sldId id="339" r:id="rId6"/>
    <p:sldId id="312" r:id="rId7"/>
    <p:sldId id="324" r:id="rId8"/>
    <p:sldId id="326" r:id="rId9"/>
    <p:sldId id="263" r:id="rId10"/>
    <p:sldId id="279" r:id="rId11"/>
    <p:sldId id="275" r:id="rId12"/>
    <p:sldId id="293" r:id="rId13"/>
    <p:sldId id="294" r:id="rId14"/>
    <p:sldId id="306" r:id="rId15"/>
    <p:sldId id="314" r:id="rId16"/>
    <p:sldId id="307" r:id="rId17"/>
    <p:sldId id="308" r:id="rId18"/>
    <p:sldId id="316" r:id="rId19"/>
    <p:sldId id="318" r:id="rId20"/>
    <p:sldId id="321" r:id="rId21"/>
    <p:sldId id="320" r:id="rId22"/>
    <p:sldId id="322" r:id="rId23"/>
    <p:sldId id="304" r:id="rId24"/>
    <p:sldId id="329" r:id="rId25"/>
    <p:sldId id="303" r:id="rId26"/>
    <p:sldId id="305" r:id="rId27"/>
    <p:sldId id="315" r:id="rId28"/>
    <p:sldId id="284" r:id="rId29"/>
    <p:sldId id="280" r:id="rId30"/>
    <p:sldId id="281" r:id="rId31"/>
    <p:sldId id="282" r:id="rId32"/>
    <p:sldId id="285" r:id="rId33"/>
    <p:sldId id="283" r:id="rId34"/>
    <p:sldId id="286" r:id="rId35"/>
    <p:sldId id="288" r:id="rId36"/>
    <p:sldId id="289" r:id="rId37"/>
    <p:sldId id="290" r:id="rId38"/>
    <p:sldId id="291" r:id="rId39"/>
    <p:sldId id="292" r:id="rId40"/>
    <p:sldId id="295" r:id="rId41"/>
    <p:sldId id="297" r:id="rId42"/>
    <p:sldId id="327" r:id="rId43"/>
    <p:sldId id="328" r:id="rId44"/>
    <p:sldId id="330" r:id="rId45"/>
    <p:sldId id="331" r:id="rId46"/>
    <p:sldId id="335" r:id="rId47"/>
    <p:sldId id="332" r:id="rId48"/>
    <p:sldId id="334" r:id="rId49"/>
    <p:sldId id="333" r:id="rId50"/>
    <p:sldId id="336" r:id="rId51"/>
    <p:sldId id="345" r:id="rId52"/>
    <p:sldId id="348" r:id="rId53"/>
    <p:sldId id="338" r:id="rId54"/>
    <p:sldId id="341" r:id="rId55"/>
    <p:sldId id="342" r:id="rId56"/>
    <p:sldId id="343" r:id="rId57"/>
  </p:sldIdLst>
  <p:sldSz cx="12192000" cy="6858000"/>
  <p:notesSz cx="7010400" cy="92964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33"/>
    <a:srgbClr val="FF00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34" autoAdjust="0"/>
    <p:restoredTop sz="94660"/>
  </p:normalViewPr>
  <p:slideViewPr>
    <p:cSldViewPr snapToGrid="0">
      <p:cViewPr varScale="1">
        <p:scale>
          <a:sx n="72" d="100"/>
          <a:sy n="72" d="100"/>
        </p:scale>
        <p:origin x="102" y="5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422B12-FEA9-4908-BEE4-F5AA711C47AC}" type="doc">
      <dgm:prSet loTypeId="urn:microsoft.com/office/officeart/2005/8/layout/hList3" loCatId="list" qsTypeId="urn:microsoft.com/office/officeart/2005/8/quickstyle/simple2" qsCatId="simple" csTypeId="urn:microsoft.com/office/officeart/2005/8/colors/accent1_2" csCatId="accent1" phldr="1"/>
      <dgm:spPr/>
      <dgm:t>
        <a:bodyPr/>
        <a:lstStyle/>
        <a:p>
          <a:endParaRPr lang="es-MX"/>
        </a:p>
      </dgm:t>
    </dgm:pt>
    <dgm:pt modelId="{0CA9E56C-0509-4D86-845B-5D53DE5B85EF}">
      <dgm:prSet phldrT="[Texto]" custT="1"/>
      <dgm:spPr>
        <a:solidFill>
          <a:schemeClr val="tx1"/>
        </a:solidFill>
      </dgm:spPr>
      <dgm:t>
        <a:bodyPr/>
        <a:lstStyle/>
        <a:p>
          <a:r>
            <a:rPr lang="es-MX" sz="2800" b="1" dirty="0">
              <a:solidFill>
                <a:schemeClr val="bg1"/>
              </a:solidFill>
            </a:rPr>
            <a:t>INDAGACIÓN: Las habilidades para desarrollarla y promover el aprendizaje</a:t>
          </a:r>
        </a:p>
        <a:p>
          <a:r>
            <a:rPr lang="es-MX" sz="2000" b="1" dirty="0">
              <a:solidFill>
                <a:schemeClr val="bg1"/>
              </a:solidFill>
            </a:rPr>
            <a:t>Existen diferentes definiciones </a:t>
          </a:r>
          <a:r>
            <a:rPr lang="es-MX" sz="2000" b="1" dirty="0" err="1">
              <a:solidFill>
                <a:schemeClr val="bg1"/>
              </a:solidFill>
            </a:rPr>
            <a:t>segun</a:t>
          </a:r>
          <a:r>
            <a:rPr lang="es-MX" sz="2000" b="1" dirty="0">
              <a:solidFill>
                <a:schemeClr val="bg1"/>
              </a:solidFill>
            </a:rPr>
            <a:t> los autores y fuentes a los que nos refiramos.</a:t>
          </a:r>
        </a:p>
      </dgm:t>
    </dgm:pt>
    <dgm:pt modelId="{EA7B1D16-C302-4A21-A411-C7257B56E003}" type="parTrans" cxnId="{3480C497-C621-42F2-AADA-5A2E185AE383}">
      <dgm:prSet/>
      <dgm:spPr/>
      <dgm:t>
        <a:bodyPr/>
        <a:lstStyle/>
        <a:p>
          <a:endParaRPr lang="es-MX"/>
        </a:p>
      </dgm:t>
    </dgm:pt>
    <dgm:pt modelId="{91FC3E91-964C-4BC0-8723-F2DC8650521C}" type="sibTrans" cxnId="{3480C497-C621-42F2-AADA-5A2E185AE383}">
      <dgm:prSet/>
      <dgm:spPr/>
      <dgm:t>
        <a:bodyPr/>
        <a:lstStyle/>
        <a:p>
          <a:endParaRPr lang="es-MX"/>
        </a:p>
      </dgm:t>
    </dgm:pt>
    <dgm:pt modelId="{C388E9F9-3BED-4AA5-AB8A-7581B3EE0781}">
      <dgm:prSet phldrT="[Texto]"/>
      <dgm:spPr>
        <a:solidFill>
          <a:schemeClr val="tx1"/>
        </a:solidFill>
      </dgm:spPr>
      <dgm:t>
        <a:bodyPr/>
        <a:lstStyle/>
        <a:p>
          <a:pPr algn="l"/>
          <a:r>
            <a:rPr lang="es-MX" b="1" dirty="0">
              <a:solidFill>
                <a:schemeClr val="bg1"/>
              </a:solidFill>
            </a:rPr>
            <a:t>CONCEPTO: INDAGACIÓN</a:t>
          </a:r>
        </a:p>
        <a:p>
          <a:pPr algn="l"/>
          <a:r>
            <a:rPr lang="es-MX" b="1" dirty="0">
              <a:solidFill>
                <a:schemeClr val="bg1"/>
              </a:solidFill>
            </a:rPr>
            <a:t>la NSES ( </a:t>
          </a:r>
          <a:r>
            <a:rPr lang="es-MX" b="1" dirty="0" err="1">
              <a:solidFill>
                <a:schemeClr val="bg1"/>
              </a:solidFill>
            </a:rPr>
            <a:t>Educacion</a:t>
          </a:r>
          <a:r>
            <a:rPr lang="es-MX" b="1" dirty="0">
              <a:solidFill>
                <a:schemeClr val="bg1"/>
              </a:solidFill>
            </a:rPr>
            <a:t> en Ciencias de los EEUU) la define como una actividad </a:t>
          </a:r>
          <a:r>
            <a:rPr lang="es-MX" b="1" dirty="0" err="1">
              <a:solidFill>
                <a:schemeClr val="bg1"/>
              </a:solidFill>
            </a:rPr>
            <a:t>polifacetica</a:t>
          </a:r>
          <a:r>
            <a:rPr lang="es-MX" b="1" dirty="0">
              <a:solidFill>
                <a:schemeClr val="bg1"/>
              </a:solidFill>
            </a:rPr>
            <a:t> en la que hay que observar, plantear, examinar, planificar, revisar, analizar, proponer, explicar y comunicar.</a:t>
          </a:r>
        </a:p>
        <a:p>
          <a:pPr algn="l"/>
          <a:r>
            <a:rPr lang="es-MX" b="1" dirty="0">
              <a:solidFill>
                <a:schemeClr val="bg1"/>
              </a:solidFill>
            </a:rPr>
            <a:t>Según Lisa Martin - </a:t>
          </a:r>
          <a:r>
            <a:rPr lang="es-MX" b="1" dirty="0" err="1">
              <a:solidFill>
                <a:schemeClr val="bg1"/>
              </a:solidFill>
            </a:rPr>
            <a:t>Hanse</a:t>
          </a:r>
          <a:r>
            <a:rPr lang="es-MX" b="1" dirty="0">
              <a:solidFill>
                <a:schemeClr val="bg1"/>
              </a:solidFill>
            </a:rPr>
            <a:t> :</a:t>
          </a:r>
        </a:p>
        <a:p>
          <a:pPr algn="l"/>
          <a:r>
            <a:rPr lang="es-MX" b="1" dirty="0">
              <a:solidFill>
                <a:schemeClr val="bg1"/>
              </a:solidFill>
            </a:rPr>
            <a:t>- </a:t>
          </a:r>
          <a:r>
            <a:rPr lang="es-MX" b="1" dirty="0" err="1">
              <a:solidFill>
                <a:schemeClr val="bg1"/>
              </a:solidFill>
            </a:rPr>
            <a:t>Indagacicon</a:t>
          </a:r>
          <a:r>
            <a:rPr lang="es-MX" b="1" dirty="0">
              <a:solidFill>
                <a:schemeClr val="bg1"/>
              </a:solidFill>
            </a:rPr>
            <a:t> abierta: el estudio empieza a través de una pregunta que hay que resolver.</a:t>
          </a:r>
        </a:p>
        <a:p>
          <a:pPr algn="l"/>
          <a:r>
            <a:rPr lang="es-MX" b="1" dirty="0">
              <a:solidFill>
                <a:schemeClr val="bg1"/>
              </a:solidFill>
            </a:rPr>
            <a:t>- Indagación guiada: donde el profesor </a:t>
          </a:r>
          <a:r>
            <a:rPr lang="es-MX" b="1" dirty="0" err="1">
              <a:solidFill>
                <a:schemeClr val="bg1"/>
              </a:solidFill>
            </a:rPr>
            <a:t>guia</a:t>
          </a:r>
          <a:r>
            <a:rPr lang="es-MX" b="1" dirty="0">
              <a:solidFill>
                <a:schemeClr val="bg1"/>
              </a:solidFill>
            </a:rPr>
            <a:t> a los alumnos.</a:t>
          </a:r>
        </a:p>
        <a:p>
          <a:pPr algn="l"/>
          <a:r>
            <a:rPr lang="es-MX" b="1" dirty="0">
              <a:solidFill>
                <a:schemeClr val="bg1"/>
              </a:solidFill>
            </a:rPr>
            <a:t>- Indagación acoplada: acopla la indagación abierta y la guiada.</a:t>
          </a:r>
        </a:p>
        <a:p>
          <a:pPr algn="l"/>
          <a:r>
            <a:rPr lang="es-MX" b="1" dirty="0">
              <a:solidFill>
                <a:schemeClr val="bg1"/>
              </a:solidFill>
            </a:rPr>
            <a:t>- Indagación estructurada: es dirigida por el profesor para que los alumnos </a:t>
          </a:r>
          <a:r>
            <a:rPr lang="es-MX" b="1" dirty="0" err="1">
              <a:solidFill>
                <a:schemeClr val="bg1"/>
              </a:solidFill>
            </a:rPr>
            <a:t>llegen</a:t>
          </a:r>
          <a:r>
            <a:rPr lang="es-MX" b="1" dirty="0">
              <a:solidFill>
                <a:schemeClr val="bg1"/>
              </a:solidFill>
            </a:rPr>
            <a:t> a un producto especifico.</a:t>
          </a:r>
        </a:p>
      </dgm:t>
    </dgm:pt>
    <dgm:pt modelId="{40102F1D-543C-4DD1-8DD2-465A87D535B9}" type="parTrans" cxnId="{B4CC2CF7-356D-4DF6-9365-8FDB46E26104}">
      <dgm:prSet/>
      <dgm:spPr/>
      <dgm:t>
        <a:bodyPr/>
        <a:lstStyle/>
        <a:p>
          <a:endParaRPr lang="es-MX"/>
        </a:p>
      </dgm:t>
    </dgm:pt>
    <dgm:pt modelId="{CF8650CC-C2F7-4873-8C77-646827BDDCDB}" type="sibTrans" cxnId="{B4CC2CF7-356D-4DF6-9365-8FDB46E26104}">
      <dgm:prSet/>
      <dgm:spPr/>
      <dgm:t>
        <a:bodyPr/>
        <a:lstStyle/>
        <a:p>
          <a:endParaRPr lang="es-MX"/>
        </a:p>
      </dgm:t>
    </dgm:pt>
    <dgm:pt modelId="{E3137AA7-40D6-4776-8F97-2A234A0AC85C}">
      <dgm:prSet phldrT="[Texto]"/>
      <dgm:spPr>
        <a:solidFill>
          <a:schemeClr val="tx1"/>
        </a:solidFill>
      </dgm:spPr>
      <dgm:t>
        <a:bodyPr/>
        <a:lstStyle/>
        <a:p>
          <a:pPr algn="l"/>
          <a:endParaRPr lang="es-MX" b="1" dirty="0"/>
        </a:p>
        <a:p>
          <a:pPr algn="l"/>
          <a:endParaRPr lang="es-MX" b="1" dirty="0">
            <a:solidFill>
              <a:schemeClr val="bg1"/>
            </a:solidFill>
          </a:endParaRPr>
        </a:p>
        <a:p>
          <a:pPr algn="l"/>
          <a:r>
            <a:rPr lang="es-MX" b="1" dirty="0">
              <a:solidFill>
                <a:schemeClr val="bg1"/>
              </a:solidFill>
            </a:rPr>
            <a:t>INTRODUCCIÓN HISTÓRICA</a:t>
          </a:r>
        </a:p>
        <a:p>
          <a:pPr algn="l"/>
          <a:r>
            <a:rPr lang="es-MX" b="1" dirty="0">
              <a:solidFill>
                <a:schemeClr val="bg1"/>
              </a:solidFill>
            </a:rPr>
            <a:t>En 1910 Dewey considera que para la enseñanza de las ciencias se deben de aplicar la </a:t>
          </a:r>
          <a:r>
            <a:rPr lang="es-MX" b="1" dirty="0" err="1">
              <a:solidFill>
                <a:schemeClr val="bg1"/>
              </a:solidFill>
            </a:rPr>
            <a:t>indagacion</a:t>
          </a:r>
          <a:r>
            <a:rPr lang="es-MX" b="1" dirty="0">
              <a:solidFill>
                <a:schemeClr val="bg1"/>
              </a:solidFill>
            </a:rPr>
            <a:t> basada en el </a:t>
          </a:r>
          <a:r>
            <a:rPr lang="es-MX" b="1" dirty="0" err="1">
              <a:solidFill>
                <a:schemeClr val="bg1"/>
              </a:solidFill>
            </a:rPr>
            <a:t>metodo</a:t>
          </a:r>
          <a:r>
            <a:rPr lang="es-MX" b="1" dirty="0">
              <a:solidFill>
                <a:schemeClr val="bg1"/>
              </a:solidFill>
            </a:rPr>
            <a:t> </a:t>
          </a:r>
          <a:r>
            <a:rPr lang="es-MX" b="1" dirty="0" err="1">
              <a:solidFill>
                <a:schemeClr val="bg1"/>
              </a:solidFill>
            </a:rPr>
            <a:t>cientifico</a:t>
          </a:r>
          <a:r>
            <a:rPr lang="es-MX" b="1" dirty="0">
              <a:solidFill>
                <a:schemeClr val="bg1"/>
              </a:solidFill>
            </a:rPr>
            <a:t> de seis pasos: detectar el problema, aclarar el problema, formular hipótesis , probar la </a:t>
          </a:r>
          <a:r>
            <a:rPr lang="es-MX" b="1" dirty="0" err="1">
              <a:solidFill>
                <a:schemeClr val="bg1"/>
              </a:solidFill>
            </a:rPr>
            <a:t>hipotesis</a:t>
          </a:r>
          <a:r>
            <a:rPr lang="es-MX" b="1" dirty="0">
              <a:solidFill>
                <a:schemeClr val="bg1"/>
              </a:solidFill>
            </a:rPr>
            <a:t> , revisarla con </a:t>
          </a:r>
          <a:r>
            <a:rPr lang="es-MX" b="1" dirty="0" err="1">
              <a:solidFill>
                <a:schemeClr val="bg1"/>
              </a:solidFill>
            </a:rPr>
            <a:t>pruevas</a:t>
          </a:r>
          <a:r>
            <a:rPr lang="es-MX" b="1" dirty="0">
              <a:solidFill>
                <a:schemeClr val="bg1"/>
              </a:solidFill>
            </a:rPr>
            <a:t> rigurosas y actuar sobre la solución.</a:t>
          </a:r>
        </a:p>
        <a:p>
          <a:pPr algn="l"/>
          <a:r>
            <a:rPr lang="es-MX" b="1" dirty="0">
              <a:solidFill>
                <a:schemeClr val="bg1"/>
              </a:solidFill>
            </a:rPr>
            <a:t>En este modelo el alumno participa activamente y el profesor es </a:t>
          </a:r>
          <a:r>
            <a:rPr lang="es-MX" b="1" dirty="0" err="1">
              <a:solidFill>
                <a:schemeClr val="bg1"/>
              </a:solidFill>
            </a:rPr>
            <a:t>guia</a:t>
          </a:r>
          <a:r>
            <a:rPr lang="es-MX" b="1" dirty="0">
              <a:solidFill>
                <a:schemeClr val="bg1"/>
              </a:solidFill>
            </a:rPr>
            <a:t> y facilitador.</a:t>
          </a:r>
        </a:p>
        <a:p>
          <a:pPr algn="l"/>
          <a:r>
            <a:rPr lang="es-MX" b="1" dirty="0">
              <a:solidFill>
                <a:schemeClr val="bg1"/>
              </a:solidFill>
            </a:rPr>
            <a:t>En 1966 Schwab pensaba que la ciencia debe enseñarse como se opera , por eso insta al uso del laboratorio para estudiar los conceptos </a:t>
          </a:r>
          <a:r>
            <a:rPr lang="es-MX" b="1" dirty="0" err="1">
              <a:solidFill>
                <a:schemeClr val="bg1"/>
              </a:solidFill>
            </a:rPr>
            <a:t>cientificos</a:t>
          </a:r>
          <a:r>
            <a:rPr lang="es-MX" b="1" dirty="0">
              <a:solidFill>
                <a:schemeClr val="bg1"/>
              </a:solidFill>
            </a:rPr>
            <a:t> a través de la indagación. Este método hace que los alumnos </a:t>
          </a:r>
          <a:r>
            <a:rPr lang="es-MX" b="1" dirty="0" err="1">
              <a:solidFill>
                <a:schemeClr val="bg1"/>
              </a:solidFill>
            </a:rPr>
            <a:t>llegen</a:t>
          </a:r>
          <a:r>
            <a:rPr lang="es-MX" b="1" dirty="0">
              <a:solidFill>
                <a:schemeClr val="bg1"/>
              </a:solidFill>
            </a:rPr>
            <a:t> a conclusiones como los </a:t>
          </a:r>
          <a:r>
            <a:rPr lang="es-MX" b="1" dirty="0" err="1">
              <a:solidFill>
                <a:schemeClr val="bg1"/>
              </a:solidFill>
            </a:rPr>
            <a:t>cientificos</a:t>
          </a:r>
          <a:r>
            <a:rPr lang="es-MX" b="1" dirty="0">
              <a:solidFill>
                <a:schemeClr val="bg1"/>
              </a:solidFill>
            </a:rPr>
            <a:t>. "indagación dentro de la indagación".</a:t>
          </a:r>
        </a:p>
      </dgm:t>
    </dgm:pt>
    <dgm:pt modelId="{9DE37BCF-C3FF-41E7-9BD0-D6F8A466E902}" type="parTrans" cxnId="{9D06F013-754D-4F49-87BF-07CE96D0A5F9}">
      <dgm:prSet/>
      <dgm:spPr/>
      <dgm:t>
        <a:bodyPr/>
        <a:lstStyle/>
        <a:p>
          <a:endParaRPr lang="es-MX"/>
        </a:p>
      </dgm:t>
    </dgm:pt>
    <dgm:pt modelId="{4766EE0A-C260-4F53-AE2D-ED53C91F71B8}" type="sibTrans" cxnId="{9D06F013-754D-4F49-87BF-07CE96D0A5F9}">
      <dgm:prSet/>
      <dgm:spPr/>
      <dgm:t>
        <a:bodyPr/>
        <a:lstStyle/>
        <a:p>
          <a:endParaRPr lang="es-MX"/>
        </a:p>
      </dgm:t>
    </dgm:pt>
    <dgm:pt modelId="{82C9F3B1-89CA-4FFC-A240-33C7C56D48BF}">
      <dgm:prSet phldrT="[Texto]"/>
      <dgm:spPr>
        <a:solidFill>
          <a:schemeClr val="tx1"/>
        </a:solidFill>
      </dgm:spPr>
      <dgm:t>
        <a:bodyPr/>
        <a:lstStyle/>
        <a:p>
          <a:endParaRPr lang="es-MX" b="1" dirty="0"/>
        </a:p>
        <a:p>
          <a:r>
            <a:rPr lang="es-MX" b="1" dirty="0">
              <a:solidFill>
                <a:schemeClr val="bg1"/>
              </a:solidFill>
            </a:rPr>
            <a:t>ACTIVIDADES PARA LA INDAGACIÓN</a:t>
          </a:r>
        </a:p>
        <a:p>
          <a:r>
            <a:rPr lang="es-MX" b="1" dirty="0">
              <a:solidFill>
                <a:schemeClr val="bg1"/>
              </a:solidFill>
            </a:rPr>
            <a:t>El Nacional </a:t>
          </a:r>
          <a:r>
            <a:rPr lang="es-MX" b="1" dirty="0" err="1">
              <a:solidFill>
                <a:schemeClr val="bg1"/>
              </a:solidFill>
            </a:rPr>
            <a:t>Reserch</a:t>
          </a:r>
          <a:r>
            <a:rPr lang="es-MX" b="1" dirty="0">
              <a:solidFill>
                <a:schemeClr val="bg1"/>
              </a:solidFill>
            </a:rPr>
            <a:t> Council </a:t>
          </a:r>
          <a:r>
            <a:rPr lang="es-MX" b="1" dirty="0" err="1">
              <a:solidFill>
                <a:schemeClr val="bg1"/>
              </a:solidFill>
            </a:rPr>
            <a:t>suguiere</a:t>
          </a:r>
          <a:r>
            <a:rPr lang="es-MX" b="1" dirty="0">
              <a:solidFill>
                <a:schemeClr val="bg1"/>
              </a:solidFill>
            </a:rPr>
            <a:t> un listado para indagar en bachillerato además de una serie de </a:t>
          </a:r>
          <a:r>
            <a:rPr lang="es-MX" b="1" dirty="0" err="1">
              <a:solidFill>
                <a:schemeClr val="bg1"/>
              </a:solidFill>
            </a:rPr>
            <a:t>caracteristicas</a:t>
          </a:r>
          <a:r>
            <a:rPr lang="es-MX" b="1" dirty="0">
              <a:solidFill>
                <a:schemeClr val="bg1"/>
              </a:solidFill>
            </a:rPr>
            <a:t> que la actividad tiene que tener para hacerla interesante al alumno como es el hecho de: ser </a:t>
          </a:r>
          <a:r>
            <a:rPr lang="es-MX" b="1" dirty="0" err="1">
              <a:solidFill>
                <a:schemeClr val="bg1"/>
              </a:solidFill>
            </a:rPr>
            <a:t>atraidos</a:t>
          </a:r>
          <a:r>
            <a:rPr lang="es-MX" b="1" dirty="0">
              <a:solidFill>
                <a:schemeClr val="bg1"/>
              </a:solidFill>
            </a:rPr>
            <a:t> por la pregunta, priorizar las pruebas, evaluar las explicaciones y comunicar y justificar las explicaciones.</a:t>
          </a:r>
        </a:p>
        <a:p>
          <a:r>
            <a:rPr lang="es-MX" b="1" dirty="0">
              <a:solidFill>
                <a:schemeClr val="bg1"/>
              </a:solidFill>
            </a:rPr>
            <a:t>Hay tres tipos de profesores indagadores:</a:t>
          </a:r>
        </a:p>
        <a:p>
          <a:r>
            <a:rPr lang="es-MX" b="1" dirty="0">
              <a:solidFill>
                <a:schemeClr val="bg1"/>
              </a:solidFill>
            </a:rPr>
            <a:t>- </a:t>
          </a:r>
          <a:r>
            <a:rPr lang="es-MX" b="1" dirty="0" err="1">
              <a:solidFill>
                <a:schemeClr val="bg1"/>
              </a:solidFill>
            </a:rPr>
            <a:t>Implicito</a:t>
          </a:r>
          <a:r>
            <a:rPr lang="es-MX" b="1" dirty="0">
              <a:solidFill>
                <a:schemeClr val="bg1"/>
              </a:solidFill>
            </a:rPr>
            <a:t>: el alumno aprende haciendo ciencia.</a:t>
          </a:r>
        </a:p>
        <a:p>
          <a:r>
            <a:rPr lang="es-MX" b="1" dirty="0">
              <a:solidFill>
                <a:schemeClr val="bg1"/>
              </a:solidFill>
            </a:rPr>
            <a:t>- </a:t>
          </a:r>
          <a:r>
            <a:rPr lang="es-MX" b="1" dirty="0" err="1">
              <a:solidFill>
                <a:schemeClr val="bg1"/>
              </a:solidFill>
            </a:rPr>
            <a:t>Historico</a:t>
          </a:r>
          <a:r>
            <a:rPr lang="es-MX" b="1" dirty="0">
              <a:solidFill>
                <a:schemeClr val="bg1"/>
              </a:solidFill>
            </a:rPr>
            <a:t>: incorpora el estudio de la naturaleza de la ciencia </a:t>
          </a:r>
          <a:r>
            <a:rPr lang="es-MX" b="1" dirty="0" err="1">
              <a:solidFill>
                <a:schemeClr val="bg1"/>
              </a:solidFill>
            </a:rPr>
            <a:t>ademas</a:t>
          </a:r>
          <a:r>
            <a:rPr lang="es-MX" b="1" dirty="0">
              <a:solidFill>
                <a:schemeClr val="bg1"/>
              </a:solidFill>
            </a:rPr>
            <a:t> de la </a:t>
          </a:r>
          <a:r>
            <a:rPr lang="es-MX" b="1" dirty="0" err="1">
              <a:solidFill>
                <a:schemeClr val="bg1"/>
              </a:solidFill>
            </a:rPr>
            <a:t>indagacion</a:t>
          </a:r>
          <a:r>
            <a:rPr lang="es-MX" b="1" dirty="0">
              <a:solidFill>
                <a:schemeClr val="bg1"/>
              </a:solidFill>
            </a:rPr>
            <a:t>.</a:t>
          </a:r>
        </a:p>
        <a:p>
          <a:r>
            <a:rPr lang="es-MX" b="1" dirty="0">
              <a:solidFill>
                <a:schemeClr val="bg1"/>
              </a:solidFill>
            </a:rPr>
            <a:t>- Explicito: el estudio de la naturaleza de la ciencia y la </a:t>
          </a:r>
          <a:r>
            <a:rPr lang="es-MX" b="1" dirty="0" err="1">
              <a:solidFill>
                <a:schemeClr val="bg1"/>
              </a:solidFill>
            </a:rPr>
            <a:t>indagacion</a:t>
          </a:r>
          <a:r>
            <a:rPr lang="es-MX" b="1" dirty="0">
              <a:solidFill>
                <a:schemeClr val="bg1"/>
              </a:solidFill>
            </a:rPr>
            <a:t> se deben de considerar como contenidos no como estrategias.</a:t>
          </a:r>
        </a:p>
      </dgm:t>
    </dgm:pt>
    <dgm:pt modelId="{CCDA24AD-9501-4D9B-B712-A6AA1224515E}" type="parTrans" cxnId="{D2B121DE-D510-4635-83B3-B337B1CA8D30}">
      <dgm:prSet/>
      <dgm:spPr/>
      <dgm:t>
        <a:bodyPr/>
        <a:lstStyle/>
        <a:p>
          <a:endParaRPr lang="es-MX"/>
        </a:p>
      </dgm:t>
    </dgm:pt>
    <dgm:pt modelId="{38CB2608-E35D-45C1-B79E-D4BD44A2F437}" type="sibTrans" cxnId="{D2B121DE-D510-4635-83B3-B337B1CA8D30}">
      <dgm:prSet/>
      <dgm:spPr/>
      <dgm:t>
        <a:bodyPr/>
        <a:lstStyle/>
        <a:p>
          <a:endParaRPr lang="es-MX"/>
        </a:p>
      </dgm:t>
    </dgm:pt>
    <dgm:pt modelId="{28884235-F7E1-4737-9D44-9740A5CA4F16}">
      <dgm:prSet/>
      <dgm:spPr>
        <a:solidFill>
          <a:schemeClr val="tx1"/>
        </a:solidFill>
      </dgm:spPr>
      <dgm:t>
        <a:bodyPr/>
        <a:lstStyle/>
        <a:p>
          <a:endParaRPr lang="es-MX" b="1" dirty="0">
            <a:solidFill>
              <a:schemeClr val="bg1"/>
            </a:solidFill>
          </a:endParaRPr>
        </a:p>
      </dgm:t>
    </dgm:pt>
    <dgm:pt modelId="{E7B31F69-42D9-4575-A1E5-766C90464B11}" type="parTrans" cxnId="{F953F326-E778-4059-A983-C15447FD13FD}">
      <dgm:prSet/>
      <dgm:spPr/>
      <dgm:t>
        <a:bodyPr/>
        <a:lstStyle/>
        <a:p>
          <a:endParaRPr lang="es-MX"/>
        </a:p>
      </dgm:t>
    </dgm:pt>
    <dgm:pt modelId="{FA1EFF76-ED7B-4D8B-9AAE-6930E52078D8}" type="sibTrans" cxnId="{F953F326-E778-4059-A983-C15447FD13FD}">
      <dgm:prSet/>
      <dgm:spPr/>
      <dgm:t>
        <a:bodyPr/>
        <a:lstStyle/>
        <a:p>
          <a:endParaRPr lang="es-MX"/>
        </a:p>
      </dgm:t>
    </dgm:pt>
    <dgm:pt modelId="{BCE9298B-AFEE-4041-8D52-1F8FBD074C73}">
      <dgm:prSet/>
      <dgm:spPr>
        <a:solidFill>
          <a:schemeClr val="tx1"/>
        </a:solidFill>
      </dgm:spPr>
      <dgm:t>
        <a:bodyPr/>
        <a:lstStyle/>
        <a:p>
          <a:pPr algn="l"/>
          <a:r>
            <a:rPr lang="es-MX" b="0" dirty="0">
              <a:solidFill>
                <a:schemeClr val="bg1"/>
              </a:solidFill>
            </a:rPr>
            <a:t>CONCLUSIÓN</a:t>
          </a:r>
        </a:p>
        <a:p>
          <a:pPr algn="l"/>
          <a:r>
            <a:rPr lang="es-MX" b="0" dirty="0">
              <a:solidFill>
                <a:schemeClr val="bg1"/>
              </a:solidFill>
            </a:rPr>
            <a:t>Podemos resumir de todas las referencias siete actividades para llevar a cabo en la </a:t>
          </a:r>
          <a:r>
            <a:rPr lang="es-MX" b="0" dirty="0" err="1">
              <a:solidFill>
                <a:schemeClr val="bg1"/>
              </a:solidFill>
            </a:rPr>
            <a:t>indagacion</a:t>
          </a:r>
          <a:r>
            <a:rPr lang="es-MX" b="0" dirty="0">
              <a:solidFill>
                <a:schemeClr val="bg1"/>
              </a:solidFill>
            </a:rPr>
            <a:t>:</a:t>
          </a:r>
        </a:p>
        <a:p>
          <a:pPr algn="l"/>
          <a:r>
            <a:rPr lang="es-MX" b="0" dirty="0">
              <a:solidFill>
                <a:schemeClr val="bg1"/>
              </a:solidFill>
            </a:rPr>
            <a:t>1. Identificar y planear preguntas</a:t>
          </a:r>
        </a:p>
        <a:p>
          <a:pPr algn="l"/>
          <a:r>
            <a:rPr lang="es-MX" b="0" dirty="0">
              <a:solidFill>
                <a:schemeClr val="bg1"/>
              </a:solidFill>
            </a:rPr>
            <a:t>2. Definir y </a:t>
          </a:r>
          <a:r>
            <a:rPr lang="es-MX" b="0" dirty="0" err="1">
              <a:solidFill>
                <a:schemeClr val="bg1"/>
              </a:solidFill>
            </a:rPr>
            <a:t>anlizar</a:t>
          </a:r>
          <a:r>
            <a:rPr lang="es-MX" b="0" dirty="0">
              <a:solidFill>
                <a:schemeClr val="bg1"/>
              </a:solidFill>
            </a:rPr>
            <a:t> el problema</a:t>
          </a:r>
        </a:p>
        <a:p>
          <a:pPr algn="l"/>
          <a:r>
            <a:rPr lang="es-MX" b="0" dirty="0">
              <a:solidFill>
                <a:schemeClr val="bg1"/>
              </a:solidFill>
            </a:rPr>
            <a:t>3. Reunir </a:t>
          </a:r>
          <a:r>
            <a:rPr lang="es-MX" b="0" dirty="0" err="1">
              <a:solidFill>
                <a:schemeClr val="bg1"/>
              </a:solidFill>
            </a:rPr>
            <a:t>informacion</a:t>
          </a:r>
          <a:r>
            <a:rPr lang="es-MX" b="0" dirty="0">
              <a:solidFill>
                <a:schemeClr val="bg1"/>
              </a:solidFill>
            </a:rPr>
            <a:t> </a:t>
          </a:r>
          <a:r>
            <a:rPr lang="es-MX" b="0" dirty="0" err="1">
              <a:solidFill>
                <a:schemeClr val="bg1"/>
              </a:solidFill>
            </a:rPr>
            <a:t>bibliografica</a:t>
          </a:r>
          <a:endParaRPr lang="es-MX" b="0" dirty="0">
            <a:solidFill>
              <a:schemeClr val="bg1"/>
            </a:solidFill>
          </a:endParaRPr>
        </a:p>
        <a:p>
          <a:pPr algn="l"/>
          <a:r>
            <a:rPr lang="es-MX" b="0" dirty="0">
              <a:solidFill>
                <a:schemeClr val="bg1"/>
              </a:solidFill>
            </a:rPr>
            <a:t>4. Formular </a:t>
          </a:r>
          <a:r>
            <a:rPr lang="es-MX" b="0" dirty="0" err="1">
              <a:solidFill>
                <a:schemeClr val="bg1"/>
              </a:solidFill>
            </a:rPr>
            <a:t>exlicaciones</a:t>
          </a:r>
          <a:r>
            <a:rPr lang="es-MX" b="0" dirty="0">
              <a:solidFill>
                <a:schemeClr val="bg1"/>
              </a:solidFill>
            </a:rPr>
            <a:t> a </a:t>
          </a:r>
          <a:r>
            <a:rPr lang="es-MX" b="0" dirty="0" err="1">
              <a:solidFill>
                <a:schemeClr val="bg1"/>
              </a:solidFill>
            </a:rPr>
            <a:t>traves</a:t>
          </a:r>
          <a:r>
            <a:rPr lang="es-MX" b="0" dirty="0">
              <a:solidFill>
                <a:schemeClr val="bg1"/>
              </a:solidFill>
            </a:rPr>
            <a:t> de pruebas</a:t>
          </a:r>
        </a:p>
        <a:p>
          <a:pPr algn="l"/>
          <a:r>
            <a:rPr lang="es-MX" b="0" dirty="0">
              <a:solidFill>
                <a:schemeClr val="bg1"/>
              </a:solidFill>
            </a:rPr>
            <a:t>5. Plantear problemas cotidianos y tocar aspectos </a:t>
          </a:r>
          <a:r>
            <a:rPr lang="es-MX" b="0" dirty="0" err="1">
              <a:solidFill>
                <a:schemeClr val="bg1"/>
              </a:solidFill>
            </a:rPr>
            <a:t>hsitoricos</a:t>
          </a:r>
          <a:r>
            <a:rPr lang="es-MX" b="0" dirty="0">
              <a:solidFill>
                <a:schemeClr val="bg1"/>
              </a:solidFill>
            </a:rPr>
            <a:t> relevantes</a:t>
          </a:r>
        </a:p>
        <a:p>
          <a:pPr algn="l"/>
          <a:r>
            <a:rPr lang="es-MX" b="0" dirty="0">
              <a:solidFill>
                <a:schemeClr val="bg1"/>
              </a:solidFill>
            </a:rPr>
            <a:t>6. Diseñar y conducir trabajo de </a:t>
          </a:r>
          <a:r>
            <a:rPr lang="es-MX" b="0" dirty="0" err="1">
              <a:solidFill>
                <a:schemeClr val="bg1"/>
              </a:solidFill>
            </a:rPr>
            <a:t>investigacion</a:t>
          </a:r>
          <a:r>
            <a:rPr lang="es-MX" b="0" dirty="0">
              <a:solidFill>
                <a:schemeClr val="bg1"/>
              </a:solidFill>
            </a:rPr>
            <a:t> </a:t>
          </a:r>
          <a:r>
            <a:rPr lang="es-MX" b="0" dirty="0" err="1">
              <a:solidFill>
                <a:schemeClr val="bg1"/>
              </a:solidFill>
            </a:rPr>
            <a:t>atraves</a:t>
          </a:r>
          <a:r>
            <a:rPr lang="es-MX" b="0" dirty="0">
              <a:solidFill>
                <a:schemeClr val="bg1"/>
              </a:solidFill>
            </a:rPr>
            <a:t> de : reflexión </a:t>
          </a:r>
          <a:r>
            <a:rPr lang="es-MX" b="0" dirty="0" err="1">
              <a:solidFill>
                <a:schemeClr val="bg1"/>
              </a:solidFill>
            </a:rPr>
            <a:t>observacion</a:t>
          </a:r>
          <a:r>
            <a:rPr lang="es-MX" b="0" dirty="0">
              <a:solidFill>
                <a:schemeClr val="bg1"/>
              </a:solidFill>
            </a:rPr>
            <a:t>, </a:t>
          </a:r>
          <a:r>
            <a:rPr lang="es-MX" b="0" dirty="0" err="1">
              <a:solidFill>
                <a:schemeClr val="bg1"/>
              </a:solidFill>
            </a:rPr>
            <a:t>evaluacion</a:t>
          </a:r>
          <a:r>
            <a:rPr lang="es-MX" b="0" dirty="0">
              <a:solidFill>
                <a:schemeClr val="bg1"/>
              </a:solidFill>
            </a:rPr>
            <a:t>, etc.</a:t>
          </a:r>
        </a:p>
        <a:p>
          <a:pPr algn="l"/>
          <a:r>
            <a:rPr lang="es-MX" b="0" dirty="0">
              <a:solidFill>
                <a:schemeClr val="bg1"/>
              </a:solidFill>
            </a:rPr>
            <a:t>7- Compartir mediante argumentación lo aprendido de la indagación</a:t>
          </a:r>
        </a:p>
        <a:p>
          <a:pPr algn="ctr"/>
          <a:endParaRPr lang="es-MX" b="0" dirty="0">
            <a:solidFill>
              <a:schemeClr val="bg1"/>
            </a:solidFill>
          </a:endParaRPr>
        </a:p>
      </dgm:t>
    </dgm:pt>
    <dgm:pt modelId="{8A4BC156-C8EF-4480-A1D2-69B48D57911A}" type="parTrans" cxnId="{09E3621F-7259-41DC-8D58-A66256881CC3}">
      <dgm:prSet/>
      <dgm:spPr/>
      <dgm:t>
        <a:bodyPr/>
        <a:lstStyle/>
        <a:p>
          <a:endParaRPr lang="es-MX"/>
        </a:p>
      </dgm:t>
    </dgm:pt>
    <dgm:pt modelId="{90039964-7321-475E-A40A-E461A88E5BEC}" type="sibTrans" cxnId="{09E3621F-7259-41DC-8D58-A66256881CC3}">
      <dgm:prSet/>
      <dgm:spPr/>
      <dgm:t>
        <a:bodyPr/>
        <a:lstStyle/>
        <a:p>
          <a:endParaRPr lang="es-MX"/>
        </a:p>
      </dgm:t>
    </dgm:pt>
    <dgm:pt modelId="{91FCDFDE-C68D-4AC4-83CD-C5F98FB4E387}">
      <dgm:prSet/>
      <dgm:spPr>
        <a:solidFill>
          <a:schemeClr val="tx1"/>
        </a:solidFill>
      </dgm:spPr>
      <dgm:t>
        <a:bodyPr/>
        <a:lstStyle/>
        <a:p>
          <a:pPr algn="l"/>
          <a:endParaRPr lang="es-MX" b="1" dirty="0">
            <a:solidFill>
              <a:schemeClr val="bg1"/>
            </a:solidFill>
          </a:endParaRPr>
        </a:p>
      </dgm:t>
    </dgm:pt>
    <dgm:pt modelId="{D3A20D04-C56E-485C-A6C0-B93FFFA71137}" type="parTrans" cxnId="{219E28A7-13BD-4821-8F77-5F2E64DF1308}">
      <dgm:prSet/>
      <dgm:spPr/>
      <dgm:t>
        <a:bodyPr/>
        <a:lstStyle/>
        <a:p>
          <a:endParaRPr lang="es-MX"/>
        </a:p>
      </dgm:t>
    </dgm:pt>
    <dgm:pt modelId="{EF71D0EB-2CB6-4DDC-AE19-45BE9A3AC015}" type="sibTrans" cxnId="{219E28A7-13BD-4821-8F77-5F2E64DF1308}">
      <dgm:prSet/>
      <dgm:spPr/>
      <dgm:t>
        <a:bodyPr/>
        <a:lstStyle/>
        <a:p>
          <a:endParaRPr lang="es-MX"/>
        </a:p>
      </dgm:t>
    </dgm:pt>
    <dgm:pt modelId="{DD5E45D8-4E1F-471C-BAFF-9B5243F9C82A}" type="pres">
      <dgm:prSet presAssocID="{23422B12-FEA9-4908-BEE4-F5AA711C47AC}" presName="composite" presStyleCnt="0">
        <dgm:presLayoutVars>
          <dgm:chMax val="1"/>
          <dgm:dir/>
          <dgm:resizeHandles val="exact"/>
        </dgm:presLayoutVars>
      </dgm:prSet>
      <dgm:spPr/>
      <dgm:t>
        <a:bodyPr/>
        <a:lstStyle/>
        <a:p>
          <a:endParaRPr lang="es-MX"/>
        </a:p>
      </dgm:t>
    </dgm:pt>
    <dgm:pt modelId="{F6EF40EA-5C20-4784-BBC9-20E0F51AD425}" type="pres">
      <dgm:prSet presAssocID="{0CA9E56C-0509-4D86-845B-5D53DE5B85EF}" presName="roof" presStyleLbl="dkBgShp" presStyleIdx="0" presStyleCnt="2" custLinFactNeighborX="7301" custLinFactNeighborY="-3227"/>
      <dgm:spPr/>
      <dgm:t>
        <a:bodyPr/>
        <a:lstStyle/>
        <a:p>
          <a:endParaRPr lang="es-MX"/>
        </a:p>
      </dgm:t>
    </dgm:pt>
    <dgm:pt modelId="{11F9C592-F779-47CD-AF6C-1B81B33C433F}" type="pres">
      <dgm:prSet presAssocID="{0CA9E56C-0509-4D86-845B-5D53DE5B85EF}" presName="pillars" presStyleCnt="0"/>
      <dgm:spPr/>
    </dgm:pt>
    <dgm:pt modelId="{8D91CDD5-8573-4590-99D4-7EEEC4ED6014}" type="pres">
      <dgm:prSet presAssocID="{0CA9E56C-0509-4D86-845B-5D53DE5B85EF}" presName="pillar1" presStyleLbl="node1" presStyleIdx="0" presStyleCnt="4">
        <dgm:presLayoutVars>
          <dgm:bulletEnabled val="1"/>
        </dgm:presLayoutVars>
      </dgm:prSet>
      <dgm:spPr/>
      <dgm:t>
        <a:bodyPr/>
        <a:lstStyle/>
        <a:p>
          <a:endParaRPr lang="es-MX"/>
        </a:p>
      </dgm:t>
    </dgm:pt>
    <dgm:pt modelId="{B25C3A0D-7FDA-4D20-996C-EF1DB22F4303}" type="pres">
      <dgm:prSet presAssocID="{E3137AA7-40D6-4776-8F97-2A234A0AC85C}" presName="pillarX" presStyleLbl="node1" presStyleIdx="1" presStyleCnt="4">
        <dgm:presLayoutVars>
          <dgm:bulletEnabled val="1"/>
        </dgm:presLayoutVars>
      </dgm:prSet>
      <dgm:spPr/>
      <dgm:t>
        <a:bodyPr/>
        <a:lstStyle/>
        <a:p>
          <a:endParaRPr lang="es-MX"/>
        </a:p>
      </dgm:t>
    </dgm:pt>
    <dgm:pt modelId="{9E1E72E6-34C2-4A27-886E-1EF951DA4EA5}" type="pres">
      <dgm:prSet presAssocID="{82C9F3B1-89CA-4FFC-A240-33C7C56D48BF}" presName="pillarX" presStyleLbl="node1" presStyleIdx="2" presStyleCnt="4">
        <dgm:presLayoutVars>
          <dgm:bulletEnabled val="1"/>
        </dgm:presLayoutVars>
      </dgm:prSet>
      <dgm:spPr/>
      <dgm:t>
        <a:bodyPr/>
        <a:lstStyle/>
        <a:p>
          <a:endParaRPr lang="es-MX"/>
        </a:p>
      </dgm:t>
    </dgm:pt>
    <dgm:pt modelId="{F60CF0C8-992E-4DDC-85FD-3484CF4E6746}" type="pres">
      <dgm:prSet presAssocID="{BCE9298B-AFEE-4041-8D52-1F8FBD074C73}" presName="pillarX" presStyleLbl="node1" presStyleIdx="3" presStyleCnt="4">
        <dgm:presLayoutVars>
          <dgm:bulletEnabled val="1"/>
        </dgm:presLayoutVars>
      </dgm:prSet>
      <dgm:spPr/>
      <dgm:t>
        <a:bodyPr/>
        <a:lstStyle/>
        <a:p>
          <a:endParaRPr lang="es-MX"/>
        </a:p>
      </dgm:t>
    </dgm:pt>
    <dgm:pt modelId="{B7614155-FEA1-4ECC-8EFB-ADCD0B1CFE1F}" type="pres">
      <dgm:prSet presAssocID="{0CA9E56C-0509-4D86-845B-5D53DE5B85EF}" presName="base" presStyleLbl="dkBgShp" presStyleIdx="1" presStyleCnt="2"/>
      <dgm:spPr>
        <a:solidFill>
          <a:schemeClr val="tx1"/>
        </a:solidFill>
      </dgm:spPr>
      <dgm:t>
        <a:bodyPr/>
        <a:lstStyle/>
        <a:p>
          <a:endParaRPr lang="es-MX"/>
        </a:p>
      </dgm:t>
    </dgm:pt>
  </dgm:ptLst>
  <dgm:cxnLst>
    <dgm:cxn modelId="{D2B121DE-D510-4635-83B3-B337B1CA8D30}" srcId="{0CA9E56C-0509-4D86-845B-5D53DE5B85EF}" destId="{82C9F3B1-89CA-4FFC-A240-33C7C56D48BF}" srcOrd="2" destOrd="0" parTransId="{CCDA24AD-9501-4D9B-B712-A6AA1224515E}" sibTransId="{38CB2608-E35D-45C1-B79E-D4BD44A2F437}"/>
    <dgm:cxn modelId="{14FF2B5A-ABB9-4DBC-9214-E1B1B8971AA8}" type="presOf" srcId="{23422B12-FEA9-4908-BEE4-F5AA711C47AC}" destId="{DD5E45D8-4E1F-471C-BAFF-9B5243F9C82A}" srcOrd="0" destOrd="0" presId="urn:microsoft.com/office/officeart/2005/8/layout/hList3"/>
    <dgm:cxn modelId="{B4CC2CF7-356D-4DF6-9365-8FDB46E26104}" srcId="{0CA9E56C-0509-4D86-845B-5D53DE5B85EF}" destId="{C388E9F9-3BED-4AA5-AB8A-7581B3EE0781}" srcOrd="0" destOrd="0" parTransId="{40102F1D-543C-4DD1-8DD2-465A87D535B9}" sibTransId="{CF8650CC-C2F7-4873-8C77-646827BDDCDB}"/>
    <dgm:cxn modelId="{A342AA91-73D5-4020-A368-50503A3EB356}" type="presOf" srcId="{91FCDFDE-C68D-4AC4-83CD-C5F98FB4E387}" destId="{B25C3A0D-7FDA-4D20-996C-EF1DB22F4303}" srcOrd="0" destOrd="1" presId="urn:microsoft.com/office/officeart/2005/8/layout/hList3"/>
    <dgm:cxn modelId="{A960F308-DEBA-43F9-BAA1-2461BDDA47EE}" type="presOf" srcId="{82C9F3B1-89CA-4FFC-A240-33C7C56D48BF}" destId="{9E1E72E6-34C2-4A27-886E-1EF951DA4EA5}" srcOrd="0" destOrd="0" presId="urn:microsoft.com/office/officeart/2005/8/layout/hList3"/>
    <dgm:cxn modelId="{512387EB-3D5D-46C4-B43A-1D3E6AFEFB2A}" type="presOf" srcId="{BCE9298B-AFEE-4041-8D52-1F8FBD074C73}" destId="{F60CF0C8-992E-4DDC-85FD-3484CF4E6746}" srcOrd="0" destOrd="0" presId="urn:microsoft.com/office/officeart/2005/8/layout/hList3"/>
    <dgm:cxn modelId="{219E28A7-13BD-4821-8F77-5F2E64DF1308}" srcId="{E3137AA7-40D6-4776-8F97-2A234A0AC85C}" destId="{91FCDFDE-C68D-4AC4-83CD-C5F98FB4E387}" srcOrd="0" destOrd="0" parTransId="{D3A20D04-C56E-485C-A6C0-B93FFFA71137}" sibTransId="{EF71D0EB-2CB6-4DDC-AE19-45BE9A3AC015}"/>
    <dgm:cxn modelId="{09E3621F-7259-41DC-8D58-A66256881CC3}" srcId="{0CA9E56C-0509-4D86-845B-5D53DE5B85EF}" destId="{BCE9298B-AFEE-4041-8D52-1F8FBD074C73}" srcOrd="3" destOrd="0" parTransId="{8A4BC156-C8EF-4480-A1D2-69B48D57911A}" sibTransId="{90039964-7321-475E-A40A-E461A88E5BEC}"/>
    <dgm:cxn modelId="{3480C497-C621-42F2-AADA-5A2E185AE383}" srcId="{23422B12-FEA9-4908-BEE4-F5AA711C47AC}" destId="{0CA9E56C-0509-4D86-845B-5D53DE5B85EF}" srcOrd="0" destOrd="0" parTransId="{EA7B1D16-C302-4A21-A411-C7257B56E003}" sibTransId="{91FC3E91-964C-4BC0-8723-F2DC8650521C}"/>
    <dgm:cxn modelId="{9D06F013-754D-4F49-87BF-07CE96D0A5F9}" srcId="{0CA9E56C-0509-4D86-845B-5D53DE5B85EF}" destId="{E3137AA7-40D6-4776-8F97-2A234A0AC85C}" srcOrd="1" destOrd="0" parTransId="{9DE37BCF-C3FF-41E7-9BD0-D6F8A466E902}" sibTransId="{4766EE0A-C260-4F53-AE2D-ED53C91F71B8}"/>
    <dgm:cxn modelId="{841908E3-A6D9-4459-9676-49271ADAD768}" type="presOf" srcId="{E3137AA7-40D6-4776-8F97-2A234A0AC85C}" destId="{B25C3A0D-7FDA-4D20-996C-EF1DB22F4303}" srcOrd="0" destOrd="0" presId="urn:microsoft.com/office/officeart/2005/8/layout/hList3"/>
    <dgm:cxn modelId="{16834F8F-5D7D-40B0-B631-7AF45E869ADE}" type="presOf" srcId="{0CA9E56C-0509-4D86-845B-5D53DE5B85EF}" destId="{F6EF40EA-5C20-4784-BBC9-20E0F51AD425}" srcOrd="0" destOrd="0" presId="urn:microsoft.com/office/officeart/2005/8/layout/hList3"/>
    <dgm:cxn modelId="{81358E45-80DC-49CF-BD47-2AC4BA96B49D}" type="presOf" srcId="{C388E9F9-3BED-4AA5-AB8A-7581B3EE0781}" destId="{8D91CDD5-8573-4590-99D4-7EEEC4ED6014}" srcOrd="0" destOrd="0" presId="urn:microsoft.com/office/officeart/2005/8/layout/hList3"/>
    <dgm:cxn modelId="{6A148F15-E526-4889-B077-656DE149E849}" type="presOf" srcId="{28884235-F7E1-4737-9D44-9740A5CA4F16}" destId="{9E1E72E6-34C2-4A27-886E-1EF951DA4EA5}" srcOrd="0" destOrd="1" presId="urn:microsoft.com/office/officeart/2005/8/layout/hList3"/>
    <dgm:cxn modelId="{F953F326-E778-4059-A983-C15447FD13FD}" srcId="{82C9F3B1-89CA-4FFC-A240-33C7C56D48BF}" destId="{28884235-F7E1-4737-9D44-9740A5CA4F16}" srcOrd="0" destOrd="0" parTransId="{E7B31F69-42D9-4575-A1E5-766C90464B11}" sibTransId="{FA1EFF76-ED7B-4D8B-9AAE-6930E52078D8}"/>
    <dgm:cxn modelId="{1D1D4F89-6161-4126-9971-E2AE4871397C}" type="presParOf" srcId="{DD5E45D8-4E1F-471C-BAFF-9B5243F9C82A}" destId="{F6EF40EA-5C20-4784-BBC9-20E0F51AD425}" srcOrd="0" destOrd="0" presId="urn:microsoft.com/office/officeart/2005/8/layout/hList3"/>
    <dgm:cxn modelId="{B0343D28-2892-4EBA-BB18-529409E93998}" type="presParOf" srcId="{DD5E45D8-4E1F-471C-BAFF-9B5243F9C82A}" destId="{11F9C592-F779-47CD-AF6C-1B81B33C433F}" srcOrd="1" destOrd="0" presId="urn:microsoft.com/office/officeart/2005/8/layout/hList3"/>
    <dgm:cxn modelId="{FE049272-C67C-4C66-BDEA-ECEC009B3119}" type="presParOf" srcId="{11F9C592-F779-47CD-AF6C-1B81B33C433F}" destId="{8D91CDD5-8573-4590-99D4-7EEEC4ED6014}" srcOrd="0" destOrd="0" presId="urn:microsoft.com/office/officeart/2005/8/layout/hList3"/>
    <dgm:cxn modelId="{C23C7385-860B-4694-A234-4A34ABE1F01C}" type="presParOf" srcId="{11F9C592-F779-47CD-AF6C-1B81B33C433F}" destId="{B25C3A0D-7FDA-4D20-996C-EF1DB22F4303}" srcOrd="1" destOrd="0" presId="urn:microsoft.com/office/officeart/2005/8/layout/hList3"/>
    <dgm:cxn modelId="{E70C354A-14E8-4D9D-95EB-2DF0ACF88994}" type="presParOf" srcId="{11F9C592-F779-47CD-AF6C-1B81B33C433F}" destId="{9E1E72E6-34C2-4A27-886E-1EF951DA4EA5}" srcOrd="2" destOrd="0" presId="urn:microsoft.com/office/officeart/2005/8/layout/hList3"/>
    <dgm:cxn modelId="{7D0EB217-558D-4322-9AFD-C3B472234C9A}" type="presParOf" srcId="{11F9C592-F779-47CD-AF6C-1B81B33C433F}" destId="{F60CF0C8-992E-4DDC-85FD-3484CF4E6746}" srcOrd="3" destOrd="0" presId="urn:microsoft.com/office/officeart/2005/8/layout/hList3"/>
    <dgm:cxn modelId="{C4D91F3B-1024-4351-9CF0-56E31891C444}" type="presParOf" srcId="{DD5E45D8-4E1F-471C-BAFF-9B5243F9C82A}" destId="{B7614155-FEA1-4ECC-8EFB-ADCD0B1CFE1F}"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83043C9-0614-48AA-A680-8CF0D3B916D7}" type="doc">
      <dgm:prSet loTypeId="urn:microsoft.com/office/officeart/2005/8/layout/pyramid1" loCatId="pyramid" qsTypeId="urn:microsoft.com/office/officeart/2005/8/quickstyle/simple1" qsCatId="simple" csTypeId="urn:microsoft.com/office/officeart/2005/8/colors/colorful1" csCatId="colorful" phldr="1"/>
      <dgm:spPr/>
    </dgm:pt>
    <dgm:pt modelId="{34A5499B-B739-4892-97CE-CD344FDE610F}">
      <dgm:prSet phldrT="[Texto]" custT="1"/>
      <dgm:spPr/>
      <dgm:t>
        <a:bodyPr/>
        <a:lstStyle/>
        <a:p>
          <a:r>
            <a:rPr lang="es-MX" sz="1800" b="1" dirty="0" smtClean="0">
              <a:solidFill>
                <a:schemeClr val="bg1"/>
              </a:solidFill>
            </a:rPr>
            <a:t>Obtención de información</a:t>
          </a:r>
          <a:endParaRPr lang="es-MX" sz="1800" b="1" dirty="0">
            <a:solidFill>
              <a:schemeClr val="bg1"/>
            </a:solidFill>
          </a:endParaRPr>
        </a:p>
      </dgm:t>
    </dgm:pt>
    <dgm:pt modelId="{3B5C0530-185D-47D7-BA95-39D9E9AAEBFD}" type="parTrans" cxnId="{7D07D319-487D-41F2-983F-F4323304A02B}">
      <dgm:prSet/>
      <dgm:spPr/>
      <dgm:t>
        <a:bodyPr/>
        <a:lstStyle/>
        <a:p>
          <a:endParaRPr lang="es-MX" sz="1800" b="1"/>
        </a:p>
      </dgm:t>
    </dgm:pt>
    <dgm:pt modelId="{B5FE26DB-200E-482E-A2CC-A6DA24005271}" type="sibTrans" cxnId="{7D07D319-487D-41F2-983F-F4323304A02B}">
      <dgm:prSet/>
      <dgm:spPr/>
      <dgm:t>
        <a:bodyPr/>
        <a:lstStyle/>
        <a:p>
          <a:endParaRPr lang="es-MX" sz="1800" b="1"/>
        </a:p>
      </dgm:t>
    </dgm:pt>
    <dgm:pt modelId="{5F62025F-5FE1-42C8-9DE4-452E2776885C}">
      <dgm:prSet phldrT="[Texto]" custT="1"/>
      <dgm:spPr/>
      <dgm:t>
        <a:bodyPr/>
        <a:lstStyle/>
        <a:p>
          <a:r>
            <a:rPr lang="es-MX" sz="1800" b="1" dirty="0" smtClean="0">
              <a:solidFill>
                <a:schemeClr val="bg1"/>
              </a:solidFill>
            </a:rPr>
            <a:t>Enfoque</a:t>
          </a:r>
        </a:p>
        <a:p>
          <a:r>
            <a:rPr lang="es-MX" sz="1800" b="1" dirty="0" smtClean="0">
              <a:solidFill>
                <a:schemeClr val="bg1"/>
              </a:solidFill>
            </a:rPr>
            <a:t>Elaborar preguntas</a:t>
          </a:r>
          <a:endParaRPr lang="es-MX" sz="1800" b="1" dirty="0">
            <a:solidFill>
              <a:schemeClr val="bg1"/>
            </a:solidFill>
          </a:endParaRPr>
        </a:p>
      </dgm:t>
    </dgm:pt>
    <dgm:pt modelId="{A4250F88-520F-472E-8470-51BC00A7292B}" type="parTrans" cxnId="{6D7E22D0-373D-4322-BE23-83F22D6180E0}">
      <dgm:prSet/>
      <dgm:spPr/>
      <dgm:t>
        <a:bodyPr/>
        <a:lstStyle/>
        <a:p>
          <a:endParaRPr lang="es-MX" sz="1800" b="1"/>
        </a:p>
      </dgm:t>
    </dgm:pt>
    <dgm:pt modelId="{CFFA0584-0BBB-4264-9F58-3487B390D3EE}" type="sibTrans" cxnId="{6D7E22D0-373D-4322-BE23-83F22D6180E0}">
      <dgm:prSet/>
      <dgm:spPr/>
      <dgm:t>
        <a:bodyPr/>
        <a:lstStyle/>
        <a:p>
          <a:endParaRPr lang="es-MX" sz="1800" b="1"/>
        </a:p>
      </dgm:t>
    </dgm:pt>
    <dgm:pt modelId="{9EACF21D-FB31-4B3E-B6F3-69FC3D114B50}">
      <dgm:prSet phldrT="[Texto]" custT="1"/>
      <dgm:spPr/>
      <dgm:t>
        <a:bodyPr/>
        <a:lstStyle/>
        <a:p>
          <a:r>
            <a:rPr lang="es-MX" sz="1800" b="1" dirty="0" smtClean="0">
              <a:solidFill>
                <a:srgbClr val="1D1D1D"/>
              </a:solidFill>
              <a:latin typeface="Oxygen"/>
            </a:rPr>
            <a:t> Selección del tema (</a:t>
          </a:r>
          <a:r>
            <a:rPr lang="es-MX" sz="1800" b="1" dirty="0" err="1" smtClean="0">
              <a:solidFill>
                <a:srgbClr val="1D1D1D"/>
              </a:solidFill>
              <a:latin typeface="Oxygen"/>
            </a:rPr>
            <a:t>graffiti</a:t>
          </a:r>
          <a:r>
            <a:rPr lang="es-MX" sz="1800" b="1" dirty="0" smtClean="0">
              <a:solidFill>
                <a:srgbClr val="1D1D1D"/>
              </a:solidFill>
              <a:latin typeface="Oxygen"/>
            </a:rPr>
            <a:t>)</a:t>
          </a:r>
          <a:endParaRPr lang="es-MX" sz="1800" b="1" dirty="0"/>
        </a:p>
      </dgm:t>
    </dgm:pt>
    <dgm:pt modelId="{A377EFDA-08A2-403B-9C2D-CCAF3BE080D9}" type="parTrans" cxnId="{FAF7A676-5EE0-4D07-BA38-CD635808134C}">
      <dgm:prSet/>
      <dgm:spPr/>
      <dgm:t>
        <a:bodyPr/>
        <a:lstStyle/>
        <a:p>
          <a:endParaRPr lang="es-MX" sz="1800" b="1"/>
        </a:p>
      </dgm:t>
    </dgm:pt>
    <dgm:pt modelId="{2A5BAB91-2DC4-4572-9750-A50B638C2CEB}" type="sibTrans" cxnId="{FAF7A676-5EE0-4D07-BA38-CD635808134C}">
      <dgm:prSet/>
      <dgm:spPr/>
      <dgm:t>
        <a:bodyPr/>
        <a:lstStyle/>
        <a:p>
          <a:endParaRPr lang="es-MX" sz="1800" b="1"/>
        </a:p>
      </dgm:t>
    </dgm:pt>
    <dgm:pt modelId="{0038857B-879C-45EB-A444-FABAFBD32EAF}">
      <dgm:prSet/>
      <dgm:spPr/>
      <dgm:t>
        <a:bodyPr/>
        <a:lstStyle/>
        <a:p>
          <a:r>
            <a:rPr lang="es-MX" b="1" dirty="0" smtClean="0">
              <a:solidFill>
                <a:schemeClr val="bg1"/>
              </a:solidFill>
            </a:rPr>
            <a:t>Organización</a:t>
          </a:r>
          <a:endParaRPr lang="es-MX" b="1" dirty="0">
            <a:solidFill>
              <a:schemeClr val="bg1"/>
            </a:solidFill>
          </a:endParaRPr>
        </a:p>
      </dgm:t>
    </dgm:pt>
    <dgm:pt modelId="{D6EC8A09-7AD9-480A-867F-01243C220E13}" type="parTrans" cxnId="{6B093294-2CF7-4483-BC14-9822871EB98C}">
      <dgm:prSet/>
      <dgm:spPr/>
      <dgm:t>
        <a:bodyPr/>
        <a:lstStyle/>
        <a:p>
          <a:endParaRPr lang="es-MX"/>
        </a:p>
      </dgm:t>
    </dgm:pt>
    <dgm:pt modelId="{CFCA582A-2A42-4634-83D6-103AFB2DF0DA}" type="sibTrans" cxnId="{6B093294-2CF7-4483-BC14-9822871EB98C}">
      <dgm:prSet/>
      <dgm:spPr/>
      <dgm:t>
        <a:bodyPr/>
        <a:lstStyle/>
        <a:p>
          <a:endParaRPr lang="es-MX"/>
        </a:p>
      </dgm:t>
    </dgm:pt>
    <dgm:pt modelId="{96B24919-E10C-448A-BB46-ECE602F25DC1}">
      <dgm:prSet/>
      <dgm:spPr/>
      <dgm:t>
        <a:bodyPr/>
        <a:lstStyle/>
        <a:p>
          <a:r>
            <a:rPr lang="es-MX" b="1" dirty="0" smtClean="0">
              <a:solidFill>
                <a:schemeClr val="bg1"/>
              </a:solidFill>
            </a:rPr>
            <a:t>Diseño del proyecto</a:t>
          </a:r>
          <a:endParaRPr lang="es-MX" b="1" dirty="0">
            <a:solidFill>
              <a:schemeClr val="bg1"/>
            </a:solidFill>
          </a:endParaRPr>
        </a:p>
      </dgm:t>
    </dgm:pt>
    <dgm:pt modelId="{A23F6901-2316-405B-A06E-689FED336329}" type="parTrans" cxnId="{8ED73E8B-6E2E-46B2-97C2-65DCAB9DC10B}">
      <dgm:prSet/>
      <dgm:spPr/>
      <dgm:t>
        <a:bodyPr/>
        <a:lstStyle/>
        <a:p>
          <a:endParaRPr lang="es-MX"/>
        </a:p>
      </dgm:t>
    </dgm:pt>
    <dgm:pt modelId="{92CC0FCA-5CE6-477D-B960-8A477E2D1864}" type="sibTrans" cxnId="{8ED73E8B-6E2E-46B2-97C2-65DCAB9DC10B}">
      <dgm:prSet/>
      <dgm:spPr/>
      <dgm:t>
        <a:bodyPr/>
        <a:lstStyle/>
        <a:p>
          <a:endParaRPr lang="es-MX"/>
        </a:p>
      </dgm:t>
    </dgm:pt>
    <dgm:pt modelId="{FE6DDEA3-38F5-4643-A545-02158AD98C60}" type="pres">
      <dgm:prSet presAssocID="{883043C9-0614-48AA-A680-8CF0D3B916D7}" presName="Name0" presStyleCnt="0">
        <dgm:presLayoutVars>
          <dgm:dir/>
          <dgm:animLvl val="lvl"/>
          <dgm:resizeHandles val="exact"/>
        </dgm:presLayoutVars>
      </dgm:prSet>
      <dgm:spPr/>
    </dgm:pt>
    <dgm:pt modelId="{BE098340-A8AC-4C2E-8E2B-7781784F624E}" type="pres">
      <dgm:prSet presAssocID="{96B24919-E10C-448A-BB46-ECE602F25DC1}" presName="Name8" presStyleCnt="0"/>
      <dgm:spPr/>
    </dgm:pt>
    <dgm:pt modelId="{9599AA0D-932D-4585-9D75-6CB08165E7D8}" type="pres">
      <dgm:prSet presAssocID="{96B24919-E10C-448A-BB46-ECE602F25DC1}" presName="level" presStyleLbl="node1" presStyleIdx="0" presStyleCnt="5" custScaleX="96811">
        <dgm:presLayoutVars>
          <dgm:chMax val="1"/>
          <dgm:bulletEnabled val="1"/>
        </dgm:presLayoutVars>
      </dgm:prSet>
      <dgm:spPr/>
      <dgm:t>
        <a:bodyPr/>
        <a:lstStyle/>
        <a:p>
          <a:endParaRPr lang="es-MX"/>
        </a:p>
      </dgm:t>
    </dgm:pt>
    <dgm:pt modelId="{F87C6AF3-D7A6-4CC9-BD35-3FE68F2FDFA9}" type="pres">
      <dgm:prSet presAssocID="{96B24919-E10C-448A-BB46-ECE602F25DC1}" presName="levelTx" presStyleLbl="revTx" presStyleIdx="0" presStyleCnt="0">
        <dgm:presLayoutVars>
          <dgm:chMax val="1"/>
          <dgm:bulletEnabled val="1"/>
        </dgm:presLayoutVars>
      </dgm:prSet>
      <dgm:spPr/>
      <dgm:t>
        <a:bodyPr/>
        <a:lstStyle/>
        <a:p>
          <a:endParaRPr lang="es-MX"/>
        </a:p>
      </dgm:t>
    </dgm:pt>
    <dgm:pt modelId="{08E4F979-80EC-4E43-8A45-63CA58F3242C}" type="pres">
      <dgm:prSet presAssocID="{0038857B-879C-45EB-A444-FABAFBD32EAF}" presName="Name8" presStyleCnt="0"/>
      <dgm:spPr/>
    </dgm:pt>
    <dgm:pt modelId="{798F1925-7931-477F-987B-314CF63FF3E9}" type="pres">
      <dgm:prSet presAssocID="{0038857B-879C-45EB-A444-FABAFBD32EAF}" presName="level" presStyleLbl="node1" presStyleIdx="1" presStyleCnt="5">
        <dgm:presLayoutVars>
          <dgm:chMax val="1"/>
          <dgm:bulletEnabled val="1"/>
        </dgm:presLayoutVars>
      </dgm:prSet>
      <dgm:spPr/>
      <dgm:t>
        <a:bodyPr/>
        <a:lstStyle/>
        <a:p>
          <a:endParaRPr lang="es-MX"/>
        </a:p>
      </dgm:t>
    </dgm:pt>
    <dgm:pt modelId="{354EADE0-299F-4BE7-9C41-93364ED06F4F}" type="pres">
      <dgm:prSet presAssocID="{0038857B-879C-45EB-A444-FABAFBD32EAF}" presName="levelTx" presStyleLbl="revTx" presStyleIdx="0" presStyleCnt="0">
        <dgm:presLayoutVars>
          <dgm:chMax val="1"/>
          <dgm:bulletEnabled val="1"/>
        </dgm:presLayoutVars>
      </dgm:prSet>
      <dgm:spPr/>
      <dgm:t>
        <a:bodyPr/>
        <a:lstStyle/>
        <a:p>
          <a:endParaRPr lang="es-MX"/>
        </a:p>
      </dgm:t>
    </dgm:pt>
    <dgm:pt modelId="{6C7547BA-51BE-4528-8CA6-D3C476B9899C}" type="pres">
      <dgm:prSet presAssocID="{34A5499B-B739-4892-97CE-CD344FDE610F}" presName="Name8" presStyleCnt="0"/>
      <dgm:spPr/>
    </dgm:pt>
    <dgm:pt modelId="{9167FDE2-BD27-4992-AECF-A151354D5F67}" type="pres">
      <dgm:prSet presAssocID="{34A5499B-B739-4892-97CE-CD344FDE610F}" presName="level" presStyleLbl="node1" presStyleIdx="2" presStyleCnt="5">
        <dgm:presLayoutVars>
          <dgm:chMax val="1"/>
          <dgm:bulletEnabled val="1"/>
        </dgm:presLayoutVars>
      </dgm:prSet>
      <dgm:spPr/>
      <dgm:t>
        <a:bodyPr/>
        <a:lstStyle/>
        <a:p>
          <a:endParaRPr lang="es-MX"/>
        </a:p>
      </dgm:t>
    </dgm:pt>
    <dgm:pt modelId="{177B8FCE-0557-451B-AFB0-49D6D4C33510}" type="pres">
      <dgm:prSet presAssocID="{34A5499B-B739-4892-97CE-CD344FDE610F}" presName="levelTx" presStyleLbl="revTx" presStyleIdx="0" presStyleCnt="0">
        <dgm:presLayoutVars>
          <dgm:chMax val="1"/>
          <dgm:bulletEnabled val="1"/>
        </dgm:presLayoutVars>
      </dgm:prSet>
      <dgm:spPr/>
      <dgm:t>
        <a:bodyPr/>
        <a:lstStyle/>
        <a:p>
          <a:endParaRPr lang="es-MX"/>
        </a:p>
      </dgm:t>
    </dgm:pt>
    <dgm:pt modelId="{43E7D334-2B4F-4910-80B3-3BE1334A9983}" type="pres">
      <dgm:prSet presAssocID="{5F62025F-5FE1-42C8-9DE4-452E2776885C}" presName="Name8" presStyleCnt="0"/>
      <dgm:spPr/>
    </dgm:pt>
    <dgm:pt modelId="{03BF2480-F99E-4CE4-B76B-3E05306C7177}" type="pres">
      <dgm:prSet presAssocID="{5F62025F-5FE1-42C8-9DE4-452E2776885C}" presName="level" presStyleLbl="node1" presStyleIdx="3" presStyleCnt="5">
        <dgm:presLayoutVars>
          <dgm:chMax val="1"/>
          <dgm:bulletEnabled val="1"/>
        </dgm:presLayoutVars>
      </dgm:prSet>
      <dgm:spPr/>
      <dgm:t>
        <a:bodyPr/>
        <a:lstStyle/>
        <a:p>
          <a:endParaRPr lang="es-MX"/>
        </a:p>
      </dgm:t>
    </dgm:pt>
    <dgm:pt modelId="{F52730DC-1E0D-49DD-98EC-DC53833F9463}" type="pres">
      <dgm:prSet presAssocID="{5F62025F-5FE1-42C8-9DE4-452E2776885C}" presName="levelTx" presStyleLbl="revTx" presStyleIdx="0" presStyleCnt="0">
        <dgm:presLayoutVars>
          <dgm:chMax val="1"/>
          <dgm:bulletEnabled val="1"/>
        </dgm:presLayoutVars>
      </dgm:prSet>
      <dgm:spPr/>
      <dgm:t>
        <a:bodyPr/>
        <a:lstStyle/>
        <a:p>
          <a:endParaRPr lang="es-MX"/>
        </a:p>
      </dgm:t>
    </dgm:pt>
    <dgm:pt modelId="{824DED82-775B-479D-B7D4-F6935BF81585}" type="pres">
      <dgm:prSet presAssocID="{9EACF21D-FB31-4B3E-B6F3-69FC3D114B50}" presName="Name8" presStyleCnt="0"/>
      <dgm:spPr/>
    </dgm:pt>
    <dgm:pt modelId="{FAEFA909-B3FB-4949-95D2-42A952E6258B}" type="pres">
      <dgm:prSet presAssocID="{9EACF21D-FB31-4B3E-B6F3-69FC3D114B50}" presName="level" presStyleLbl="node1" presStyleIdx="4" presStyleCnt="5">
        <dgm:presLayoutVars>
          <dgm:chMax val="1"/>
          <dgm:bulletEnabled val="1"/>
        </dgm:presLayoutVars>
      </dgm:prSet>
      <dgm:spPr/>
      <dgm:t>
        <a:bodyPr/>
        <a:lstStyle/>
        <a:p>
          <a:endParaRPr lang="es-MX"/>
        </a:p>
      </dgm:t>
    </dgm:pt>
    <dgm:pt modelId="{24E51014-1C6D-4692-9EF3-FD1688DA6B96}" type="pres">
      <dgm:prSet presAssocID="{9EACF21D-FB31-4B3E-B6F3-69FC3D114B50}" presName="levelTx" presStyleLbl="revTx" presStyleIdx="0" presStyleCnt="0">
        <dgm:presLayoutVars>
          <dgm:chMax val="1"/>
          <dgm:bulletEnabled val="1"/>
        </dgm:presLayoutVars>
      </dgm:prSet>
      <dgm:spPr/>
      <dgm:t>
        <a:bodyPr/>
        <a:lstStyle/>
        <a:p>
          <a:endParaRPr lang="es-MX"/>
        </a:p>
      </dgm:t>
    </dgm:pt>
  </dgm:ptLst>
  <dgm:cxnLst>
    <dgm:cxn modelId="{9332CB31-8059-475D-89B1-13A9724B2AAB}" type="presOf" srcId="{34A5499B-B739-4892-97CE-CD344FDE610F}" destId="{9167FDE2-BD27-4992-AECF-A151354D5F67}" srcOrd="0" destOrd="0" presId="urn:microsoft.com/office/officeart/2005/8/layout/pyramid1"/>
    <dgm:cxn modelId="{CC8D302F-BF92-4DBE-906C-C1F3724C8F55}" type="presOf" srcId="{9EACF21D-FB31-4B3E-B6F3-69FC3D114B50}" destId="{FAEFA909-B3FB-4949-95D2-42A952E6258B}" srcOrd="0" destOrd="0" presId="urn:microsoft.com/office/officeart/2005/8/layout/pyramid1"/>
    <dgm:cxn modelId="{E0D7365F-F294-4EE9-A70C-641C6D444C40}" type="presOf" srcId="{5F62025F-5FE1-42C8-9DE4-452E2776885C}" destId="{03BF2480-F99E-4CE4-B76B-3E05306C7177}" srcOrd="0" destOrd="0" presId="urn:microsoft.com/office/officeart/2005/8/layout/pyramid1"/>
    <dgm:cxn modelId="{6B093294-2CF7-4483-BC14-9822871EB98C}" srcId="{883043C9-0614-48AA-A680-8CF0D3B916D7}" destId="{0038857B-879C-45EB-A444-FABAFBD32EAF}" srcOrd="1" destOrd="0" parTransId="{D6EC8A09-7AD9-480A-867F-01243C220E13}" sibTransId="{CFCA582A-2A42-4634-83D6-103AFB2DF0DA}"/>
    <dgm:cxn modelId="{CD424001-F780-48F7-A35C-327F6A0F6DAB}" type="presOf" srcId="{883043C9-0614-48AA-A680-8CF0D3B916D7}" destId="{FE6DDEA3-38F5-4643-A545-02158AD98C60}" srcOrd="0" destOrd="0" presId="urn:microsoft.com/office/officeart/2005/8/layout/pyramid1"/>
    <dgm:cxn modelId="{7D07D319-487D-41F2-983F-F4323304A02B}" srcId="{883043C9-0614-48AA-A680-8CF0D3B916D7}" destId="{34A5499B-B739-4892-97CE-CD344FDE610F}" srcOrd="2" destOrd="0" parTransId="{3B5C0530-185D-47D7-BA95-39D9E9AAEBFD}" sibTransId="{B5FE26DB-200E-482E-A2CC-A6DA24005271}"/>
    <dgm:cxn modelId="{4F56CFEE-EFBB-44BC-A6A2-7CAF742AEB89}" type="presOf" srcId="{0038857B-879C-45EB-A444-FABAFBD32EAF}" destId="{798F1925-7931-477F-987B-314CF63FF3E9}" srcOrd="0" destOrd="0" presId="urn:microsoft.com/office/officeart/2005/8/layout/pyramid1"/>
    <dgm:cxn modelId="{88B8C41C-A4EC-4A69-8459-DA3E015C9067}" type="presOf" srcId="{5F62025F-5FE1-42C8-9DE4-452E2776885C}" destId="{F52730DC-1E0D-49DD-98EC-DC53833F9463}" srcOrd="1" destOrd="0" presId="urn:microsoft.com/office/officeart/2005/8/layout/pyramid1"/>
    <dgm:cxn modelId="{1590EC4F-D878-4291-A981-E305B48A3FFA}" type="presOf" srcId="{96B24919-E10C-448A-BB46-ECE602F25DC1}" destId="{9599AA0D-932D-4585-9D75-6CB08165E7D8}" srcOrd="0" destOrd="0" presId="urn:microsoft.com/office/officeart/2005/8/layout/pyramid1"/>
    <dgm:cxn modelId="{DFE35EDE-E68A-40B1-8D94-BE96199C1C81}" type="presOf" srcId="{96B24919-E10C-448A-BB46-ECE602F25DC1}" destId="{F87C6AF3-D7A6-4CC9-BD35-3FE68F2FDFA9}" srcOrd="1" destOrd="0" presId="urn:microsoft.com/office/officeart/2005/8/layout/pyramid1"/>
    <dgm:cxn modelId="{FAF7A676-5EE0-4D07-BA38-CD635808134C}" srcId="{883043C9-0614-48AA-A680-8CF0D3B916D7}" destId="{9EACF21D-FB31-4B3E-B6F3-69FC3D114B50}" srcOrd="4" destOrd="0" parTransId="{A377EFDA-08A2-403B-9C2D-CCAF3BE080D9}" sibTransId="{2A5BAB91-2DC4-4572-9750-A50B638C2CEB}"/>
    <dgm:cxn modelId="{86CBB555-2F7B-4099-9AF7-D6CA85ED2E0E}" type="presOf" srcId="{0038857B-879C-45EB-A444-FABAFBD32EAF}" destId="{354EADE0-299F-4BE7-9C41-93364ED06F4F}" srcOrd="1" destOrd="0" presId="urn:microsoft.com/office/officeart/2005/8/layout/pyramid1"/>
    <dgm:cxn modelId="{E7116CAF-F1A3-4BE9-82B2-1A95BE49410C}" type="presOf" srcId="{34A5499B-B739-4892-97CE-CD344FDE610F}" destId="{177B8FCE-0557-451B-AFB0-49D6D4C33510}" srcOrd="1" destOrd="0" presId="urn:microsoft.com/office/officeart/2005/8/layout/pyramid1"/>
    <dgm:cxn modelId="{6D7E22D0-373D-4322-BE23-83F22D6180E0}" srcId="{883043C9-0614-48AA-A680-8CF0D3B916D7}" destId="{5F62025F-5FE1-42C8-9DE4-452E2776885C}" srcOrd="3" destOrd="0" parTransId="{A4250F88-520F-472E-8470-51BC00A7292B}" sibTransId="{CFFA0584-0BBB-4264-9F58-3487B390D3EE}"/>
    <dgm:cxn modelId="{92F5CDA5-3519-4B3E-93E4-BEBDFE0F01D5}" type="presOf" srcId="{9EACF21D-FB31-4B3E-B6F3-69FC3D114B50}" destId="{24E51014-1C6D-4692-9EF3-FD1688DA6B96}" srcOrd="1" destOrd="0" presId="urn:microsoft.com/office/officeart/2005/8/layout/pyramid1"/>
    <dgm:cxn modelId="{8ED73E8B-6E2E-46B2-97C2-65DCAB9DC10B}" srcId="{883043C9-0614-48AA-A680-8CF0D3B916D7}" destId="{96B24919-E10C-448A-BB46-ECE602F25DC1}" srcOrd="0" destOrd="0" parTransId="{A23F6901-2316-405B-A06E-689FED336329}" sibTransId="{92CC0FCA-5CE6-477D-B960-8A477E2D1864}"/>
    <dgm:cxn modelId="{D2E3BA46-1829-44A5-9BA5-408E6AE0A020}" type="presParOf" srcId="{FE6DDEA3-38F5-4643-A545-02158AD98C60}" destId="{BE098340-A8AC-4C2E-8E2B-7781784F624E}" srcOrd="0" destOrd="0" presId="urn:microsoft.com/office/officeart/2005/8/layout/pyramid1"/>
    <dgm:cxn modelId="{249874AB-93C8-4F45-862E-AC909ABA9F93}" type="presParOf" srcId="{BE098340-A8AC-4C2E-8E2B-7781784F624E}" destId="{9599AA0D-932D-4585-9D75-6CB08165E7D8}" srcOrd="0" destOrd="0" presId="urn:microsoft.com/office/officeart/2005/8/layout/pyramid1"/>
    <dgm:cxn modelId="{8445552B-E265-4136-A5BB-F6EDE631D15E}" type="presParOf" srcId="{BE098340-A8AC-4C2E-8E2B-7781784F624E}" destId="{F87C6AF3-D7A6-4CC9-BD35-3FE68F2FDFA9}" srcOrd="1" destOrd="0" presId="urn:microsoft.com/office/officeart/2005/8/layout/pyramid1"/>
    <dgm:cxn modelId="{91A0CE5C-B05F-4A16-8F63-A8B1638A131A}" type="presParOf" srcId="{FE6DDEA3-38F5-4643-A545-02158AD98C60}" destId="{08E4F979-80EC-4E43-8A45-63CA58F3242C}" srcOrd="1" destOrd="0" presId="urn:microsoft.com/office/officeart/2005/8/layout/pyramid1"/>
    <dgm:cxn modelId="{D9DDF378-3729-4D8D-965F-C7096AB6488B}" type="presParOf" srcId="{08E4F979-80EC-4E43-8A45-63CA58F3242C}" destId="{798F1925-7931-477F-987B-314CF63FF3E9}" srcOrd="0" destOrd="0" presId="urn:microsoft.com/office/officeart/2005/8/layout/pyramid1"/>
    <dgm:cxn modelId="{3693B958-AA34-439F-BA4A-A085DC20EE57}" type="presParOf" srcId="{08E4F979-80EC-4E43-8A45-63CA58F3242C}" destId="{354EADE0-299F-4BE7-9C41-93364ED06F4F}" srcOrd="1" destOrd="0" presId="urn:microsoft.com/office/officeart/2005/8/layout/pyramid1"/>
    <dgm:cxn modelId="{1A6EF49B-6334-44EE-AEBB-7F2C6E0E71B0}" type="presParOf" srcId="{FE6DDEA3-38F5-4643-A545-02158AD98C60}" destId="{6C7547BA-51BE-4528-8CA6-D3C476B9899C}" srcOrd="2" destOrd="0" presId="urn:microsoft.com/office/officeart/2005/8/layout/pyramid1"/>
    <dgm:cxn modelId="{B455BB75-A9D5-46CD-B780-3BB70E980ED4}" type="presParOf" srcId="{6C7547BA-51BE-4528-8CA6-D3C476B9899C}" destId="{9167FDE2-BD27-4992-AECF-A151354D5F67}" srcOrd="0" destOrd="0" presId="urn:microsoft.com/office/officeart/2005/8/layout/pyramid1"/>
    <dgm:cxn modelId="{62D096CB-CFAE-469D-9E51-0BA65991F702}" type="presParOf" srcId="{6C7547BA-51BE-4528-8CA6-D3C476B9899C}" destId="{177B8FCE-0557-451B-AFB0-49D6D4C33510}" srcOrd="1" destOrd="0" presId="urn:microsoft.com/office/officeart/2005/8/layout/pyramid1"/>
    <dgm:cxn modelId="{12A8ECDF-4B1E-4784-B888-EC8183AC4EF5}" type="presParOf" srcId="{FE6DDEA3-38F5-4643-A545-02158AD98C60}" destId="{43E7D334-2B4F-4910-80B3-3BE1334A9983}" srcOrd="3" destOrd="0" presId="urn:microsoft.com/office/officeart/2005/8/layout/pyramid1"/>
    <dgm:cxn modelId="{6CEA247A-4CCB-48FB-8986-5422C1AC47E1}" type="presParOf" srcId="{43E7D334-2B4F-4910-80B3-3BE1334A9983}" destId="{03BF2480-F99E-4CE4-B76B-3E05306C7177}" srcOrd="0" destOrd="0" presId="urn:microsoft.com/office/officeart/2005/8/layout/pyramid1"/>
    <dgm:cxn modelId="{52A1733E-F3F1-45D3-861C-417E18421AC7}" type="presParOf" srcId="{43E7D334-2B4F-4910-80B3-3BE1334A9983}" destId="{F52730DC-1E0D-49DD-98EC-DC53833F9463}" srcOrd="1" destOrd="0" presId="urn:microsoft.com/office/officeart/2005/8/layout/pyramid1"/>
    <dgm:cxn modelId="{0B6C7320-B480-43FB-AA0D-71C4FFD5BCDA}" type="presParOf" srcId="{FE6DDEA3-38F5-4643-A545-02158AD98C60}" destId="{824DED82-775B-479D-B7D4-F6935BF81585}" srcOrd="4" destOrd="0" presId="urn:microsoft.com/office/officeart/2005/8/layout/pyramid1"/>
    <dgm:cxn modelId="{C0D5101E-05B1-4F89-87CF-6A7E9F3E76B5}" type="presParOf" srcId="{824DED82-775B-479D-B7D4-F6935BF81585}" destId="{FAEFA909-B3FB-4949-95D2-42A952E6258B}" srcOrd="0" destOrd="0" presId="urn:microsoft.com/office/officeart/2005/8/layout/pyramid1"/>
    <dgm:cxn modelId="{79CBE2CB-9A0A-4224-A006-842AAF74AEDC}" type="presParOf" srcId="{824DED82-775B-479D-B7D4-F6935BF81585}" destId="{24E51014-1C6D-4692-9EF3-FD1688DA6B96}"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99AA0D-932D-4585-9D75-6CB08165E7D8}">
      <dsp:nvSpPr>
        <dsp:cNvPr id="0" name=""/>
        <dsp:cNvSpPr/>
      </dsp:nvSpPr>
      <dsp:spPr>
        <a:xfrm>
          <a:off x="2743199" y="0"/>
          <a:ext cx="1317356" cy="1089275"/>
        </a:xfrm>
        <a:prstGeom prst="trapezoid">
          <a:avLst>
            <a:gd name="adj" fmla="val 62461"/>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s-MX" sz="2000" b="1" kern="1200" dirty="0" smtClean="0">
              <a:solidFill>
                <a:schemeClr val="bg1"/>
              </a:solidFill>
            </a:rPr>
            <a:t>Diseño del proyecto</a:t>
          </a:r>
          <a:endParaRPr lang="es-MX" sz="2000" b="1" kern="1200" dirty="0">
            <a:solidFill>
              <a:schemeClr val="bg1"/>
            </a:solidFill>
          </a:endParaRPr>
        </a:p>
      </dsp:txBody>
      <dsp:txXfrm>
        <a:off x="2743199" y="0"/>
        <a:ext cx="1317356" cy="1089275"/>
      </dsp:txXfrm>
    </dsp:sp>
    <dsp:sp modelId="{798F1925-7931-477F-987B-314CF63FF3E9}">
      <dsp:nvSpPr>
        <dsp:cNvPr id="0" name=""/>
        <dsp:cNvSpPr/>
      </dsp:nvSpPr>
      <dsp:spPr>
        <a:xfrm>
          <a:off x="2041126" y="1089275"/>
          <a:ext cx="2721502" cy="1089275"/>
        </a:xfrm>
        <a:prstGeom prst="trapezoid">
          <a:avLst>
            <a:gd name="adj" fmla="val 62461"/>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s-MX" sz="2000" b="1" kern="1200" dirty="0" smtClean="0">
              <a:solidFill>
                <a:schemeClr val="bg1"/>
              </a:solidFill>
            </a:rPr>
            <a:t>Organización</a:t>
          </a:r>
          <a:endParaRPr lang="es-MX" sz="2000" b="1" kern="1200" dirty="0">
            <a:solidFill>
              <a:schemeClr val="bg1"/>
            </a:solidFill>
          </a:endParaRPr>
        </a:p>
      </dsp:txBody>
      <dsp:txXfrm>
        <a:off x="2517389" y="1089275"/>
        <a:ext cx="1768976" cy="1089275"/>
      </dsp:txXfrm>
    </dsp:sp>
    <dsp:sp modelId="{9167FDE2-BD27-4992-AECF-A151354D5F67}">
      <dsp:nvSpPr>
        <dsp:cNvPr id="0" name=""/>
        <dsp:cNvSpPr/>
      </dsp:nvSpPr>
      <dsp:spPr>
        <a:xfrm>
          <a:off x="1360751" y="2178551"/>
          <a:ext cx="4082253" cy="1089275"/>
        </a:xfrm>
        <a:prstGeom prst="trapezoid">
          <a:avLst>
            <a:gd name="adj" fmla="val 62461"/>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MX" sz="1800" b="1" kern="1200" dirty="0" smtClean="0">
              <a:solidFill>
                <a:schemeClr val="bg1"/>
              </a:solidFill>
            </a:rPr>
            <a:t>Obtención de información</a:t>
          </a:r>
          <a:endParaRPr lang="es-MX" sz="1800" b="1" kern="1200" dirty="0">
            <a:solidFill>
              <a:schemeClr val="bg1"/>
            </a:solidFill>
          </a:endParaRPr>
        </a:p>
      </dsp:txBody>
      <dsp:txXfrm>
        <a:off x="2075145" y="2178551"/>
        <a:ext cx="2653464" cy="1089275"/>
      </dsp:txXfrm>
    </dsp:sp>
    <dsp:sp modelId="{03BF2480-F99E-4CE4-B76B-3E05306C7177}">
      <dsp:nvSpPr>
        <dsp:cNvPr id="0" name=""/>
        <dsp:cNvSpPr/>
      </dsp:nvSpPr>
      <dsp:spPr>
        <a:xfrm>
          <a:off x="680375" y="3267827"/>
          <a:ext cx="5443004" cy="1089275"/>
        </a:xfrm>
        <a:prstGeom prst="trapezoid">
          <a:avLst>
            <a:gd name="adj" fmla="val 62461"/>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MX" sz="1800" b="1" kern="1200" dirty="0" smtClean="0">
              <a:solidFill>
                <a:schemeClr val="bg1"/>
              </a:solidFill>
            </a:rPr>
            <a:t>Enfoque</a:t>
          </a:r>
        </a:p>
        <a:p>
          <a:pPr lvl="0" algn="ctr" defTabSz="800100">
            <a:lnSpc>
              <a:spcPct val="90000"/>
            </a:lnSpc>
            <a:spcBef>
              <a:spcPct val="0"/>
            </a:spcBef>
            <a:spcAft>
              <a:spcPct val="35000"/>
            </a:spcAft>
          </a:pPr>
          <a:r>
            <a:rPr lang="es-MX" sz="1800" b="1" kern="1200" dirty="0" smtClean="0">
              <a:solidFill>
                <a:schemeClr val="bg1"/>
              </a:solidFill>
            </a:rPr>
            <a:t>Elaborar preguntas</a:t>
          </a:r>
          <a:endParaRPr lang="es-MX" sz="1800" b="1" kern="1200" dirty="0">
            <a:solidFill>
              <a:schemeClr val="bg1"/>
            </a:solidFill>
          </a:endParaRPr>
        </a:p>
      </dsp:txBody>
      <dsp:txXfrm>
        <a:off x="1632901" y="3267827"/>
        <a:ext cx="3537953" cy="1089275"/>
      </dsp:txXfrm>
    </dsp:sp>
    <dsp:sp modelId="{FAEFA909-B3FB-4949-95D2-42A952E6258B}">
      <dsp:nvSpPr>
        <dsp:cNvPr id="0" name=""/>
        <dsp:cNvSpPr/>
      </dsp:nvSpPr>
      <dsp:spPr>
        <a:xfrm>
          <a:off x="0" y="4357103"/>
          <a:ext cx="6803756" cy="1089275"/>
        </a:xfrm>
        <a:prstGeom prst="trapezoid">
          <a:avLst>
            <a:gd name="adj" fmla="val 62461"/>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MX" sz="1800" b="1" kern="1200" dirty="0" smtClean="0">
              <a:solidFill>
                <a:srgbClr val="1D1D1D"/>
              </a:solidFill>
              <a:latin typeface="Oxygen"/>
            </a:rPr>
            <a:t> Selección del tema (</a:t>
          </a:r>
          <a:r>
            <a:rPr lang="es-MX" sz="1800" b="1" kern="1200" dirty="0" err="1" smtClean="0">
              <a:solidFill>
                <a:srgbClr val="1D1D1D"/>
              </a:solidFill>
              <a:latin typeface="Oxygen"/>
            </a:rPr>
            <a:t>graffiti</a:t>
          </a:r>
          <a:r>
            <a:rPr lang="es-MX" sz="1800" b="1" kern="1200" dirty="0" smtClean="0">
              <a:solidFill>
                <a:srgbClr val="1D1D1D"/>
              </a:solidFill>
              <a:latin typeface="Oxygen"/>
            </a:rPr>
            <a:t>)</a:t>
          </a:r>
          <a:endParaRPr lang="es-MX" sz="1800" b="1" kern="1200" dirty="0"/>
        </a:p>
      </dsp:txBody>
      <dsp:txXfrm>
        <a:off x="1190657" y="4357103"/>
        <a:ext cx="4422441" cy="1089275"/>
      </dsp:txXfrm>
    </dsp:sp>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618C319F-1C8A-4360-A485-8DCA9BB8B3AB}" type="datetimeFigureOut">
              <a:rPr lang="es-MX" smtClean="0"/>
              <a:t>25/06/2018</a:t>
            </a:fld>
            <a:endParaRPr lang="es-MX"/>
          </a:p>
        </p:txBody>
      </p:sp>
      <p:sp>
        <p:nvSpPr>
          <p:cNvPr id="4" name="Marcador de imagen de diapositiva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Marcador de pie de página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C8398F99-3422-4F09-8436-99160D008781}" type="slidenum">
              <a:rPr lang="es-MX" smtClean="0"/>
              <a:t>‹Nº›</a:t>
            </a:fld>
            <a:endParaRPr lang="es-MX"/>
          </a:p>
        </p:txBody>
      </p:sp>
    </p:spTree>
    <p:extLst>
      <p:ext uri="{BB962C8B-B14F-4D97-AF65-F5344CB8AC3E}">
        <p14:creationId xmlns:p14="http://schemas.microsoft.com/office/powerpoint/2010/main" val="995162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B65700FE-F0D6-4BD8-9AFD-4094CF5E6DA2}" type="datetimeFigureOut">
              <a:rPr lang="es-MX" smtClean="0"/>
              <a:t>25/06/2018</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19A4D6C2-6D7C-4C07-AA24-1648891084FB}" type="slidenum">
              <a:rPr lang="es-MX" smtClean="0"/>
              <a:t>‹Nº›</a:t>
            </a:fld>
            <a:endParaRPr lang="es-MX"/>
          </a:p>
        </p:txBody>
      </p:sp>
    </p:spTree>
    <p:extLst>
      <p:ext uri="{BB962C8B-B14F-4D97-AF65-F5344CB8AC3E}">
        <p14:creationId xmlns:p14="http://schemas.microsoft.com/office/powerpoint/2010/main" val="16506220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65700FE-F0D6-4BD8-9AFD-4094CF5E6DA2}" type="datetimeFigureOut">
              <a:rPr lang="es-MX" smtClean="0"/>
              <a:t>25/06/2018</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19A4D6C2-6D7C-4C07-AA24-1648891084FB}" type="slidenum">
              <a:rPr lang="es-MX" smtClean="0"/>
              <a:t>‹Nº›</a:t>
            </a:fld>
            <a:endParaRPr lang="es-MX"/>
          </a:p>
        </p:txBody>
      </p:sp>
    </p:spTree>
    <p:extLst>
      <p:ext uri="{BB962C8B-B14F-4D97-AF65-F5344CB8AC3E}">
        <p14:creationId xmlns:p14="http://schemas.microsoft.com/office/powerpoint/2010/main" val="12444337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s-ES" smtClean="0"/>
              <a:t>Haga clic para modificar el estilo de título del patrón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5700FE-F0D6-4BD8-9AFD-4094CF5E6DA2}" type="datetimeFigureOut">
              <a:rPr lang="es-MX" smtClean="0"/>
              <a:t>25/06/2018</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19A4D6C2-6D7C-4C07-AA24-1648891084FB}" type="slidenum">
              <a:rPr lang="es-MX" smtClean="0"/>
              <a:t>‹Nº›</a:t>
            </a:fld>
            <a:endParaRPr lang="es-MX"/>
          </a:p>
        </p:txBody>
      </p:sp>
    </p:spTree>
    <p:extLst>
      <p:ext uri="{BB962C8B-B14F-4D97-AF65-F5344CB8AC3E}">
        <p14:creationId xmlns:p14="http://schemas.microsoft.com/office/powerpoint/2010/main" val="32339801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s-ES" smtClean="0"/>
              <a:t>Haga clic para modificar el estilo de título del patrón</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s-ES" smtClean="0"/>
              <a:t>Haga clic para modificar el estilo de texto del patrón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5700FE-F0D6-4BD8-9AFD-4094CF5E6DA2}" type="datetimeFigureOut">
              <a:rPr lang="es-MX" smtClean="0"/>
              <a:t>25/06/2018</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19A4D6C2-6D7C-4C07-AA24-1648891084FB}" type="slidenum">
              <a:rPr lang="es-MX" smtClean="0"/>
              <a:t>‹Nº›</a:t>
            </a:fld>
            <a:endParaRPr lang="es-MX"/>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8059634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5700FE-F0D6-4BD8-9AFD-4094CF5E6DA2}" type="datetimeFigureOut">
              <a:rPr lang="es-MX" smtClean="0"/>
              <a:t>25/06/2018</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19A4D6C2-6D7C-4C07-AA24-1648891084FB}" type="slidenum">
              <a:rPr lang="es-MX" smtClean="0"/>
              <a:t>‹Nº›</a:t>
            </a:fld>
            <a:endParaRPr lang="es-MX"/>
          </a:p>
        </p:txBody>
      </p:sp>
    </p:spTree>
    <p:extLst>
      <p:ext uri="{BB962C8B-B14F-4D97-AF65-F5344CB8AC3E}">
        <p14:creationId xmlns:p14="http://schemas.microsoft.com/office/powerpoint/2010/main" val="25504009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65700FE-F0D6-4BD8-9AFD-4094CF5E6DA2}" type="datetimeFigureOut">
              <a:rPr lang="es-MX" smtClean="0"/>
              <a:t>25/06/2018</a:t>
            </a:fld>
            <a:endParaRPr lang="es-MX"/>
          </a:p>
        </p:txBody>
      </p:sp>
      <p:sp>
        <p:nvSpPr>
          <p:cNvPr id="4"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19A4D6C2-6D7C-4C07-AA24-1648891084FB}" type="slidenum">
              <a:rPr lang="es-MX" smtClean="0"/>
              <a:t>‹Nº›</a:t>
            </a:fld>
            <a:endParaRPr lang="es-MX"/>
          </a:p>
        </p:txBody>
      </p:sp>
    </p:spTree>
    <p:extLst>
      <p:ext uri="{BB962C8B-B14F-4D97-AF65-F5344CB8AC3E}">
        <p14:creationId xmlns:p14="http://schemas.microsoft.com/office/powerpoint/2010/main" val="10707204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65700FE-F0D6-4BD8-9AFD-4094CF5E6DA2}" type="datetimeFigureOut">
              <a:rPr lang="es-MX" smtClean="0"/>
              <a:t>25/06/2018</a:t>
            </a:fld>
            <a:endParaRPr lang="es-MX"/>
          </a:p>
        </p:txBody>
      </p:sp>
      <p:sp>
        <p:nvSpPr>
          <p:cNvPr id="4"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19A4D6C2-6D7C-4C07-AA24-1648891084FB}" type="slidenum">
              <a:rPr lang="es-MX" smtClean="0"/>
              <a:t>‹Nº›</a:t>
            </a:fld>
            <a:endParaRPr lang="es-MX"/>
          </a:p>
        </p:txBody>
      </p:sp>
    </p:spTree>
    <p:extLst>
      <p:ext uri="{BB962C8B-B14F-4D97-AF65-F5344CB8AC3E}">
        <p14:creationId xmlns:p14="http://schemas.microsoft.com/office/powerpoint/2010/main" val="6540117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nchorCtr="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5700FE-F0D6-4BD8-9AFD-4094CF5E6DA2}" type="datetimeFigureOut">
              <a:rPr lang="es-MX" smtClean="0"/>
              <a:t>25/06/2018</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19A4D6C2-6D7C-4C07-AA24-1648891084FB}" type="slidenum">
              <a:rPr lang="es-MX" smtClean="0"/>
              <a:t>‹Nº›</a:t>
            </a:fld>
            <a:endParaRPr lang="es-MX"/>
          </a:p>
        </p:txBody>
      </p:sp>
    </p:spTree>
    <p:extLst>
      <p:ext uri="{BB962C8B-B14F-4D97-AF65-F5344CB8AC3E}">
        <p14:creationId xmlns:p14="http://schemas.microsoft.com/office/powerpoint/2010/main" val="22613989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5700FE-F0D6-4BD8-9AFD-4094CF5E6DA2}" type="datetimeFigureOut">
              <a:rPr lang="es-MX" smtClean="0"/>
              <a:t>25/06/2018</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19A4D6C2-6D7C-4C07-AA24-1648891084FB}" type="slidenum">
              <a:rPr lang="es-MX" smtClean="0"/>
              <a:t>‹Nº›</a:t>
            </a:fld>
            <a:endParaRPr lang="es-MX"/>
          </a:p>
        </p:txBody>
      </p:sp>
    </p:spTree>
    <p:extLst>
      <p:ext uri="{BB962C8B-B14F-4D97-AF65-F5344CB8AC3E}">
        <p14:creationId xmlns:p14="http://schemas.microsoft.com/office/powerpoint/2010/main" val="3260613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3"/>
          <p:cNvSpPr>
            <a:spLocks noGrp="1"/>
          </p:cNvSpPr>
          <p:nvPr>
            <p:ph type="dt" sz="half" idx="10"/>
          </p:nvPr>
        </p:nvSpPr>
        <p:spPr/>
        <p:txBody>
          <a:bodyPr/>
          <a:lstStyle/>
          <a:p>
            <a:fld id="{B65700FE-F0D6-4BD8-9AFD-4094CF5E6DA2}" type="datetimeFigureOut">
              <a:rPr lang="es-MX" smtClean="0"/>
              <a:t>25/06/2018</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19A4D6C2-6D7C-4C07-AA24-1648891084FB}" type="slidenum">
              <a:rPr lang="es-MX" smtClean="0"/>
              <a:t>‹Nº›</a:t>
            </a:fld>
            <a:endParaRPr lang="es-MX"/>
          </a:p>
        </p:txBody>
      </p:sp>
    </p:spTree>
    <p:extLst>
      <p:ext uri="{BB962C8B-B14F-4D97-AF65-F5344CB8AC3E}">
        <p14:creationId xmlns:p14="http://schemas.microsoft.com/office/powerpoint/2010/main" val="2719031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5700FE-F0D6-4BD8-9AFD-4094CF5E6DA2}" type="datetimeFigureOut">
              <a:rPr lang="es-MX" smtClean="0"/>
              <a:t>25/06/2018</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19A4D6C2-6D7C-4C07-AA24-1648891084FB}" type="slidenum">
              <a:rPr lang="es-MX" smtClean="0"/>
              <a:t>‹Nº›</a:t>
            </a:fld>
            <a:endParaRPr lang="es-MX"/>
          </a:p>
        </p:txBody>
      </p:sp>
    </p:spTree>
    <p:extLst>
      <p:ext uri="{BB962C8B-B14F-4D97-AF65-F5344CB8AC3E}">
        <p14:creationId xmlns:p14="http://schemas.microsoft.com/office/powerpoint/2010/main" val="1583772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B65700FE-F0D6-4BD8-9AFD-4094CF5E6DA2}" type="datetimeFigureOut">
              <a:rPr lang="es-MX" smtClean="0"/>
              <a:t>25/06/2018</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19A4D6C2-6D7C-4C07-AA24-1648891084FB}" type="slidenum">
              <a:rPr lang="es-MX" smtClean="0"/>
              <a:t>‹Nº›</a:t>
            </a:fld>
            <a:endParaRPr lang="es-MX"/>
          </a:p>
        </p:txBody>
      </p:sp>
    </p:spTree>
    <p:extLst>
      <p:ext uri="{BB962C8B-B14F-4D97-AF65-F5344CB8AC3E}">
        <p14:creationId xmlns:p14="http://schemas.microsoft.com/office/powerpoint/2010/main" val="15543433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B65700FE-F0D6-4BD8-9AFD-4094CF5E6DA2}" type="datetimeFigureOut">
              <a:rPr lang="es-MX" smtClean="0"/>
              <a:t>25/06/2018</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19A4D6C2-6D7C-4C07-AA24-1648891084FB}" type="slidenum">
              <a:rPr lang="es-MX" smtClean="0"/>
              <a:t>‹Nº›</a:t>
            </a:fld>
            <a:endParaRPr lang="es-MX"/>
          </a:p>
        </p:txBody>
      </p:sp>
    </p:spTree>
    <p:extLst>
      <p:ext uri="{BB962C8B-B14F-4D97-AF65-F5344CB8AC3E}">
        <p14:creationId xmlns:p14="http://schemas.microsoft.com/office/powerpoint/2010/main" val="3276206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7" name="Date Placeholder 2"/>
          <p:cNvSpPr>
            <a:spLocks noGrp="1"/>
          </p:cNvSpPr>
          <p:nvPr>
            <p:ph type="dt" sz="half" idx="10"/>
          </p:nvPr>
        </p:nvSpPr>
        <p:spPr/>
        <p:txBody>
          <a:bodyPr/>
          <a:lstStyle/>
          <a:p>
            <a:fld id="{B65700FE-F0D6-4BD8-9AFD-4094CF5E6DA2}" type="datetimeFigureOut">
              <a:rPr lang="es-MX" smtClean="0"/>
              <a:t>25/06/2018</a:t>
            </a:fld>
            <a:endParaRPr lang="es-MX"/>
          </a:p>
        </p:txBody>
      </p:sp>
      <p:sp>
        <p:nvSpPr>
          <p:cNvPr id="5" name="Footer Placeholder 3"/>
          <p:cNvSpPr>
            <a:spLocks noGrp="1"/>
          </p:cNvSpPr>
          <p:nvPr>
            <p:ph type="ftr" sz="quarter" idx="11"/>
          </p:nvPr>
        </p:nvSpPr>
        <p:spPr/>
        <p:txBody>
          <a:bodyPr/>
          <a:lstStyle/>
          <a:p>
            <a:endParaRPr lang="es-MX"/>
          </a:p>
        </p:txBody>
      </p:sp>
      <p:sp>
        <p:nvSpPr>
          <p:cNvPr id="6" name="Slide Number Placeholder 4"/>
          <p:cNvSpPr>
            <a:spLocks noGrp="1"/>
          </p:cNvSpPr>
          <p:nvPr>
            <p:ph type="sldNum" sz="quarter" idx="12"/>
          </p:nvPr>
        </p:nvSpPr>
        <p:spPr/>
        <p:txBody>
          <a:bodyPr/>
          <a:lstStyle/>
          <a:p>
            <a:fld id="{19A4D6C2-6D7C-4C07-AA24-1648891084FB}" type="slidenum">
              <a:rPr lang="es-MX" smtClean="0"/>
              <a:t>‹Nº›</a:t>
            </a:fld>
            <a:endParaRPr lang="es-MX"/>
          </a:p>
        </p:txBody>
      </p:sp>
    </p:spTree>
    <p:extLst>
      <p:ext uri="{BB962C8B-B14F-4D97-AF65-F5344CB8AC3E}">
        <p14:creationId xmlns:p14="http://schemas.microsoft.com/office/powerpoint/2010/main" val="1515102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B65700FE-F0D6-4BD8-9AFD-4094CF5E6DA2}" type="datetimeFigureOut">
              <a:rPr lang="es-MX" smtClean="0"/>
              <a:t>25/06/2018</a:t>
            </a:fld>
            <a:endParaRPr lang="es-MX"/>
          </a:p>
        </p:txBody>
      </p:sp>
      <p:sp>
        <p:nvSpPr>
          <p:cNvPr id="5" name="Footer Placeholder 2"/>
          <p:cNvSpPr>
            <a:spLocks noGrp="1"/>
          </p:cNvSpPr>
          <p:nvPr>
            <p:ph type="ftr" sz="quarter" idx="11"/>
          </p:nvPr>
        </p:nvSpPr>
        <p:spPr/>
        <p:txBody>
          <a:bodyPr/>
          <a:lstStyle/>
          <a:p>
            <a:endParaRPr lang="es-MX"/>
          </a:p>
        </p:txBody>
      </p:sp>
      <p:sp>
        <p:nvSpPr>
          <p:cNvPr id="6" name="Slide Number Placeholder 3"/>
          <p:cNvSpPr>
            <a:spLocks noGrp="1"/>
          </p:cNvSpPr>
          <p:nvPr>
            <p:ph type="sldNum" sz="quarter" idx="12"/>
          </p:nvPr>
        </p:nvSpPr>
        <p:spPr/>
        <p:txBody>
          <a:bodyPr/>
          <a:lstStyle/>
          <a:p>
            <a:fld id="{19A4D6C2-6D7C-4C07-AA24-1648891084FB}" type="slidenum">
              <a:rPr lang="es-MX" smtClean="0"/>
              <a:t>‹Nº›</a:t>
            </a:fld>
            <a:endParaRPr lang="es-MX"/>
          </a:p>
        </p:txBody>
      </p:sp>
    </p:spTree>
    <p:extLst>
      <p:ext uri="{BB962C8B-B14F-4D97-AF65-F5344CB8AC3E}">
        <p14:creationId xmlns:p14="http://schemas.microsoft.com/office/powerpoint/2010/main" val="7568495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7" name="Date Placeholder 4"/>
          <p:cNvSpPr>
            <a:spLocks noGrp="1"/>
          </p:cNvSpPr>
          <p:nvPr>
            <p:ph type="dt" sz="half" idx="10"/>
          </p:nvPr>
        </p:nvSpPr>
        <p:spPr/>
        <p:txBody>
          <a:bodyPr/>
          <a:lstStyle/>
          <a:p>
            <a:fld id="{B65700FE-F0D6-4BD8-9AFD-4094CF5E6DA2}" type="datetimeFigureOut">
              <a:rPr lang="es-MX" smtClean="0"/>
              <a:t>25/06/2018</a:t>
            </a:fld>
            <a:endParaRPr lang="es-MX"/>
          </a:p>
        </p:txBody>
      </p:sp>
      <p:sp>
        <p:nvSpPr>
          <p:cNvPr id="5" name="Footer Placeholder 5"/>
          <p:cNvSpPr>
            <a:spLocks noGrp="1"/>
          </p:cNvSpPr>
          <p:nvPr>
            <p:ph type="ftr" sz="quarter" idx="11"/>
          </p:nvPr>
        </p:nvSpPr>
        <p:spPr/>
        <p:txBody>
          <a:bodyPr/>
          <a:lstStyle/>
          <a:p>
            <a:endParaRPr lang="es-MX"/>
          </a:p>
        </p:txBody>
      </p:sp>
      <p:sp>
        <p:nvSpPr>
          <p:cNvPr id="6" name="Slide Number Placeholder 6"/>
          <p:cNvSpPr>
            <a:spLocks noGrp="1"/>
          </p:cNvSpPr>
          <p:nvPr>
            <p:ph type="sldNum" sz="quarter" idx="12"/>
          </p:nvPr>
        </p:nvSpPr>
        <p:spPr/>
        <p:txBody>
          <a:bodyPr/>
          <a:lstStyle/>
          <a:p>
            <a:fld id="{19A4D6C2-6D7C-4C07-AA24-1648891084FB}" type="slidenum">
              <a:rPr lang="es-MX" smtClean="0"/>
              <a:t>‹Nº›</a:t>
            </a:fld>
            <a:endParaRPr lang="es-MX"/>
          </a:p>
        </p:txBody>
      </p:sp>
    </p:spTree>
    <p:extLst>
      <p:ext uri="{BB962C8B-B14F-4D97-AF65-F5344CB8AC3E}">
        <p14:creationId xmlns:p14="http://schemas.microsoft.com/office/powerpoint/2010/main" val="682219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65700FE-F0D6-4BD8-9AFD-4094CF5E6DA2}" type="datetimeFigureOut">
              <a:rPr lang="es-MX" smtClean="0"/>
              <a:t>25/06/2018</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19A4D6C2-6D7C-4C07-AA24-1648891084FB}" type="slidenum">
              <a:rPr lang="es-MX" smtClean="0"/>
              <a:t>‹Nº›</a:t>
            </a:fld>
            <a:endParaRPr lang="es-MX"/>
          </a:p>
        </p:txBody>
      </p:sp>
    </p:spTree>
    <p:extLst>
      <p:ext uri="{BB962C8B-B14F-4D97-AF65-F5344CB8AC3E}">
        <p14:creationId xmlns:p14="http://schemas.microsoft.com/office/powerpoint/2010/main" val="2880581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B65700FE-F0D6-4BD8-9AFD-4094CF5E6DA2}" type="datetimeFigureOut">
              <a:rPr lang="es-MX" smtClean="0"/>
              <a:t>25/06/2018</a:t>
            </a:fld>
            <a:endParaRPr lang="es-MX"/>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s-MX"/>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19A4D6C2-6D7C-4C07-AA24-1648891084FB}" type="slidenum">
              <a:rPr lang="es-MX" smtClean="0"/>
              <a:t>‹Nº›</a:t>
            </a:fld>
            <a:endParaRPr lang="es-MX"/>
          </a:p>
        </p:txBody>
      </p:sp>
    </p:spTree>
    <p:extLst>
      <p:ext uri="{BB962C8B-B14F-4D97-AF65-F5344CB8AC3E}">
        <p14:creationId xmlns:p14="http://schemas.microsoft.com/office/powerpoint/2010/main" val="2952533150"/>
      </p:ext>
    </p:extLst>
  </p:cSld>
  <p:clrMap bg1="dk1" tx1="lt1" bg2="dk2" tx2="lt2" accent1="accent1" accent2="accent2" accent3="accent3" accent4="accent4" accent5="accent5" accent6="accent6" hlink="hlink" folHlink="folHlink"/>
  <p:sldLayoutIdLst>
    <p:sldLayoutId id="2147484151" r:id="rId1"/>
    <p:sldLayoutId id="2147484152" r:id="rId2"/>
    <p:sldLayoutId id="2147484153" r:id="rId3"/>
    <p:sldLayoutId id="2147484154" r:id="rId4"/>
    <p:sldLayoutId id="2147484155" r:id="rId5"/>
    <p:sldLayoutId id="2147484156" r:id="rId6"/>
    <p:sldLayoutId id="2147484157" r:id="rId7"/>
    <p:sldLayoutId id="2147484158" r:id="rId8"/>
    <p:sldLayoutId id="2147484159" r:id="rId9"/>
    <p:sldLayoutId id="2147484160" r:id="rId10"/>
    <p:sldLayoutId id="2147484161" r:id="rId11"/>
    <p:sldLayoutId id="2147484162" r:id="rId12"/>
    <p:sldLayoutId id="2147484163" r:id="rId13"/>
    <p:sldLayoutId id="2147484164" r:id="rId14"/>
    <p:sldLayoutId id="2147484165" r:id="rId15"/>
    <p:sldLayoutId id="2147484166" r:id="rId16"/>
    <p:sldLayoutId id="214748416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2719981" y="1364166"/>
            <a:ext cx="7330853" cy="144655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400" b="1" cap="none" spc="0" dirty="0" smtClean="0">
                <a:ln/>
                <a:solidFill>
                  <a:schemeClr val="accent3"/>
                </a:solidFill>
                <a:effectLst/>
              </a:rPr>
              <a:t>Instituto Técnico y Cultural</a:t>
            </a:r>
          </a:p>
          <a:p>
            <a:pPr algn="ctr"/>
            <a:r>
              <a:rPr lang="es-ES" sz="4400" b="1" dirty="0" smtClean="0">
                <a:ln/>
                <a:solidFill>
                  <a:schemeClr val="accent3"/>
                </a:solidFill>
              </a:rPr>
              <a:t>Equipo 5</a:t>
            </a:r>
          </a:p>
        </p:txBody>
      </p:sp>
      <p:pic>
        <p:nvPicPr>
          <p:cNvPr id="6" name="Imagen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58027" y="3278766"/>
            <a:ext cx="3193277" cy="3022643"/>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7" name="CuadroTexto 6"/>
          <p:cNvSpPr txBox="1"/>
          <p:nvPr/>
        </p:nvSpPr>
        <p:spPr>
          <a:xfrm>
            <a:off x="10242156" y="242912"/>
            <a:ext cx="2719137" cy="923330"/>
          </a:xfrm>
          <a:prstGeom prst="rect">
            <a:avLst/>
          </a:prstGeom>
          <a:noFill/>
        </p:spPr>
        <p:txBody>
          <a:bodyPr wrap="square" rtlCol="0">
            <a:spAutoFit/>
          </a:bodyPr>
          <a:lstStyle/>
          <a:p>
            <a:r>
              <a:rPr lang="es-MX" dirty="0" smtClean="0">
                <a:latin typeface="Arial" panose="020B0604020202020204" pitchFamily="34" charset="0"/>
                <a:cs typeface="Arial" panose="020B0604020202020204" pitchFamily="34" charset="0"/>
              </a:rPr>
              <a:t>Producto 1</a:t>
            </a:r>
          </a:p>
          <a:p>
            <a:r>
              <a:rPr lang="es-MX" dirty="0" smtClean="0">
                <a:latin typeface="Arial" panose="020B0604020202020204" pitchFamily="34" charset="0"/>
                <a:cs typeface="Arial" panose="020B0604020202020204" pitchFamily="34" charset="0"/>
              </a:rPr>
              <a:t>Equipo 5</a:t>
            </a:r>
          </a:p>
          <a:p>
            <a:r>
              <a:rPr lang="es-MX" dirty="0">
                <a:latin typeface="Arial" panose="020B0604020202020204" pitchFamily="34" charset="0"/>
                <a:cs typeface="Arial" panose="020B0604020202020204" pitchFamily="34" charset="0"/>
              </a:rPr>
              <a:t> </a:t>
            </a:r>
            <a:r>
              <a:rPr lang="es-MX" dirty="0" smtClean="0">
                <a:latin typeface="Arial" panose="020B0604020202020204" pitchFamily="34" charset="0"/>
                <a:cs typeface="Arial" panose="020B0604020202020204" pitchFamily="34" charset="0"/>
              </a:rPr>
              <a:t>      1</a:t>
            </a:r>
            <a:endParaRPr lang="es-MX"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16134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t="8615" b="12989"/>
          <a:stretch/>
        </p:blipFill>
        <p:spPr>
          <a:xfrm>
            <a:off x="455011" y="1070810"/>
            <a:ext cx="9904177" cy="5662497"/>
          </a:xfrm>
          <a:prstGeom prst="rect">
            <a:avLst/>
          </a:prstGeom>
        </p:spPr>
      </p:pic>
      <p:sp>
        <p:nvSpPr>
          <p:cNvPr id="4" name="CuadroTexto 3"/>
          <p:cNvSpPr txBox="1"/>
          <p:nvPr/>
        </p:nvSpPr>
        <p:spPr>
          <a:xfrm>
            <a:off x="9920553" y="120985"/>
            <a:ext cx="2719137" cy="923330"/>
          </a:xfrm>
          <a:prstGeom prst="rect">
            <a:avLst/>
          </a:prstGeom>
          <a:noFill/>
        </p:spPr>
        <p:txBody>
          <a:bodyPr wrap="square" rtlCol="0">
            <a:spAutoFit/>
          </a:bodyPr>
          <a:lstStyle/>
          <a:p>
            <a:r>
              <a:rPr lang="es-MX" dirty="0" smtClean="0">
                <a:latin typeface="Arial" panose="020B0604020202020204" pitchFamily="34" charset="0"/>
                <a:cs typeface="Arial" panose="020B0604020202020204" pitchFamily="34" charset="0"/>
              </a:rPr>
              <a:t>Producto 2</a:t>
            </a:r>
          </a:p>
          <a:p>
            <a:r>
              <a:rPr lang="es-MX" dirty="0" smtClean="0">
                <a:latin typeface="Arial" panose="020B0604020202020204" pitchFamily="34" charset="0"/>
                <a:cs typeface="Arial" panose="020B0604020202020204" pitchFamily="34" charset="0"/>
              </a:rPr>
              <a:t>Organizador gráfico</a:t>
            </a:r>
          </a:p>
          <a:p>
            <a:r>
              <a:rPr lang="es-MX" dirty="0">
                <a:latin typeface="Arial" panose="020B0604020202020204" pitchFamily="34" charset="0"/>
                <a:cs typeface="Arial" panose="020B0604020202020204" pitchFamily="34" charset="0"/>
              </a:rPr>
              <a:t> </a:t>
            </a:r>
            <a:r>
              <a:rPr lang="es-MX" dirty="0" smtClean="0">
                <a:latin typeface="Arial" panose="020B0604020202020204" pitchFamily="34" charset="0"/>
                <a:cs typeface="Arial" panose="020B0604020202020204" pitchFamily="34" charset="0"/>
              </a:rPr>
              <a:t>         5b</a:t>
            </a:r>
            <a:endParaRPr lang="es-MX" dirty="0">
              <a:latin typeface="Arial" panose="020B0604020202020204" pitchFamily="34" charset="0"/>
              <a:cs typeface="Arial" panose="020B0604020202020204" pitchFamily="34" charset="0"/>
            </a:endParaRPr>
          </a:p>
        </p:txBody>
      </p:sp>
      <p:sp>
        <p:nvSpPr>
          <p:cNvPr id="5" name="Rectángulo 4"/>
          <p:cNvSpPr/>
          <p:nvPr/>
        </p:nvSpPr>
        <p:spPr>
          <a:xfrm>
            <a:off x="-1815674" y="244096"/>
            <a:ext cx="7023108" cy="400110"/>
          </a:xfrm>
          <a:prstGeom prst="rect">
            <a:avLst/>
          </a:prstGeom>
        </p:spPr>
        <p:txBody>
          <a:bodyPr wrap="square">
            <a:spAutoFit/>
          </a:bodyPr>
          <a:lstStyle/>
          <a:p>
            <a:pPr algn="ctr"/>
            <a:r>
              <a:rPr lang="es-MX" sz="2000" b="1" dirty="0"/>
              <a:t>1ª REUNIÓN DE TRABAJO</a:t>
            </a:r>
            <a:endParaRPr lang="es-MX" sz="2000" dirty="0"/>
          </a:p>
        </p:txBody>
      </p:sp>
    </p:spTree>
    <p:extLst>
      <p:ext uri="{BB962C8B-B14F-4D97-AF65-F5344CB8AC3E}">
        <p14:creationId xmlns:p14="http://schemas.microsoft.com/office/powerpoint/2010/main" val="2123635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451488" y="-195804"/>
            <a:ext cx="10858500" cy="3631763"/>
          </a:xfrm>
          <a:prstGeom prst="rect">
            <a:avLst/>
          </a:prstGeom>
          <a:noFill/>
        </p:spPr>
        <p:txBody>
          <a:bodyPr wrap="square" rtlCol="0">
            <a:spAutoFit/>
          </a:bodyPr>
          <a:lstStyle/>
          <a:p>
            <a:pPr algn="ctr"/>
            <a:endParaRPr lang="es-MX" b="1" dirty="0"/>
          </a:p>
          <a:p>
            <a:pPr algn="ctr"/>
            <a:endParaRPr lang="es-MX" b="1" dirty="0" smtClean="0"/>
          </a:p>
          <a:p>
            <a:endParaRPr lang="es-MX" dirty="0" smtClean="0"/>
          </a:p>
          <a:p>
            <a:r>
              <a:rPr lang="es-MX" dirty="0" smtClean="0"/>
              <a:t>Año 5°</a:t>
            </a:r>
          </a:p>
          <a:p>
            <a:r>
              <a:rPr lang="es-MX" dirty="0" smtClean="0"/>
              <a:t>Materias:         1.- Educación para la salud. Yolanda  Villalobos Alarcón</a:t>
            </a:r>
          </a:p>
          <a:p>
            <a:r>
              <a:rPr lang="es-MX" dirty="0"/>
              <a:t> </a:t>
            </a:r>
            <a:r>
              <a:rPr lang="es-MX" dirty="0" smtClean="0"/>
              <a:t>                         2.- Inglés V. Verónica Tesan Jara</a:t>
            </a:r>
          </a:p>
          <a:p>
            <a:r>
              <a:rPr lang="es-MX" dirty="0"/>
              <a:t> </a:t>
            </a:r>
            <a:r>
              <a:rPr lang="es-MX" dirty="0" smtClean="0"/>
              <a:t>                         3. Educación estética y artística. Pintura  V. Ana P. Rodríguez G.</a:t>
            </a:r>
          </a:p>
          <a:p>
            <a:r>
              <a:rPr lang="es-MX" dirty="0"/>
              <a:t> </a:t>
            </a:r>
            <a:r>
              <a:rPr lang="es-MX" dirty="0" smtClean="0"/>
              <a:t>                         4. Química III. Ma. Mercedes Salazar Parra</a:t>
            </a:r>
          </a:p>
          <a:p>
            <a:endParaRPr lang="es-MX" dirty="0"/>
          </a:p>
          <a:p>
            <a:r>
              <a:rPr lang="es-MX" dirty="0" smtClean="0"/>
              <a:t>Título.    </a:t>
            </a:r>
            <a:r>
              <a:rPr lang="es-MX" dirty="0" err="1" smtClean="0">
                <a:latin typeface="Bernard MT Condensed" panose="02050806060905020404" pitchFamily="18" charset="0"/>
              </a:rPr>
              <a:t>Graffiti</a:t>
            </a:r>
            <a:r>
              <a:rPr lang="es-MX" dirty="0" smtClean="0">
                <a:latin typeface="Bernard MT Condensed" panose="02050806060905020404" pitchFamily="18" charset="0"/>
              </a:rPr>
              <a:t>  ¿ arte o contaminación?</a:t>
            </a:r>
          </a:p>
          <a:p>
            <a:endParaRPr lang="es-MX" dirty="0" smtClean="0"/>
          </a:p>
          <a:p>
            <a:r>
              <a:rPr lang="es-MX" sz="1400" dirty="0" smtClean="0"/>
              <a:t>Bimestre en el que se realiza: 4to. Bimestre</a:t>
            </a:r>
          </a:p>
          <a:p>
            <a:endParaRPr lang="es-MX" dirty="0"/>
          </a:p>
        </p:txBody>
      </p:sp>
      <p:graphicFrame>
        <p:nvGraphicFramePr>
          <p:cNvPr id="5" name="Tabla 4"/>
          <p:cNvGraphicFramePr>
            <a:graphicFrameLocks noGrp="1"/>
          </p:cNvGraphicFramePr>
          <p:nvPr>
            <p:extLst>
              <p:ext uri="{D42A27DB-BD31-4B8C-83A1-F6EECF244321}">
                <p14:modId xmlns:p14="http://schemas.microsoft.com/office/powerpoint/2010/main" val="261370395"/>
              </p:ext>
            </p:extLst>
          </p:nvPr>
        </p:nvGraphicFramePr>
        <p:xfrm>
          <a:off x="215900" y="3171264"/>
          <a:ext cx="11747500" cy="3576320"/>
        </p:xfrm>
        <a:graphic>
          <a:graphicData uri="http://schemas.openxmlformats.org/drawingml/2006/table">
            <a:tbl>
              <a:tblPr firstRow="1" bandRow="1">
                <a:tableStyleId>{FABFCF23-3B69-468F-B69F-88F6DE6A72F2}</a:tableStyleId>
              </a:tblPr>
              <a:tblGrid>
                <a:gridCol w="927100"/>
                <a:gridCol w="850900"/>
                <a:gridCol w="4673600"/>
                <a:gridCol w="5295900"/>
              </a:tblGrid>
              <a:tr h="370840">
                <a:tc>
                  <a:txBody>
                    <a:bodyPr/>
                    <a:lstStyle/>
                    <a:p>
                      <a:pPr algn="ctr"/>
                      <a:r>
                        <a:rPr lang="es-MX" sz="1200" b="1" dirty="0" smtClean="0">
                          <a:latin typeface="Arial" panose="020B0604020202020204" pitchFamily="34" charset="0"/>
                          <a:cs typeface="Arial" panose="020B0604020202020204" pitchFamily="34" charset="0"/>
                        </a:rPr>
                        <a:t>MATERIA</a:t>
                      </a:r>
                      <a:endParaRPr lang="es-MX" sz="1200" b="1" dirty="0">
                        <a:latin typeface="Arial" panose="020B0604020202020204" pitchFamily="34" charset="0"/>
                        <a:cs typeface="Arial" panose="020B0604020202020204" pitchFamily="34" charset="0"/>
                      </a:endParaRPr>
                    </a:p>
                  </a:txBody>
                  <a:tcPr/>
                </a:tc>
                <a:tc>
                  <a:txBody>
                    <a:bodyPr/>
                    <a:lstStyle/>
                    <a:p>
                      <a:pPr algn="ctr"/>
                      <a:r>
                        <a:rPr lang="es-MX" sz="1200" b="1" dirty="0" smtClean="0">
                          <a:latin typeface="Arial" panose="020B0604020202020204" pitchFamily="34" charset="0"/>
                          <a:cs typeface="Arial" panose="020B0604020202020204" pitchFamily="34" charset="0"/>
                        </a:rPr>
                        <a:t>UNIDAD</a:t>
                      </a:r>
                      <a:endParaRPr lang="es-MX" sz="1200" b="1" dirty="0">
                        <a:latin typeface="Arial" panose="020B0604020202020204" pitchFamily="34" charset="0"/>
                        <a:cs typeface="Arial" panose="020B0604020202020204" pitchFamily="34" charset="0"/>
                      </a:endParaRPr>
                    </a:p>
                  </a:txBody>
                  <a:tcPr/>
                </a:tc>
                <a:tc>
                  <a:txBody>
                    <a:bodyPr/>
                    <a:lstStyle/>
                    <a:p>
                      <a:pPr algn="ctr"/>
                      <a:r>
                        <a:rPr lang="es-MX" sz="1200" b="1" dirty="0" smtClean="0">
                          <a:latin typeface="Arial" panose="020B0604020202020204" pitchFamily="34" charset="0"/>
                          <a:cs typeface="Arial" panose="020B0604020202020204" pitchFamily="34" charset="0"/>
                        </a:rPr>
                        <a:t>TEMA</a:t>
                      </a:r>
                      <a:endParaRPr lang="es-MX" sz="1200" b="1" dirty="0">
                        <a:latin typeface="Arial" panose="020B0604020202020204" pitchFamily="34" charset="0"/>
                        <a:cs typeface="Arial" panose="020B0604020202020204" pitchFamily="34" charset="0"/>
                      </a:endParaRPr>
                    </a:p>
                  </a:txBody>
                  <a:tcPr/>
                </a:tc>
                <a:tc>
                  <a:txBody>
                    <a:bodyPr/>
                    <a:lstStyle/>
                    <a:p>
                      <a:pPr algn="ctr"/>
                      <a:r>
                        <a:rPr lang="es-MX" sz="1200" b="1" dirty="0" smtClean="0">
                          <a:latin typeface="Arial" panose="020B0604020202020204" pitchFamily="34" charset="0"/>
                          <a:cs typeface="Arial" panose="020B0604020202020204" pitchFamily="34" charset="0"/>
                        </a:rPr>
                        <a:t>DESCRIPCIÓN</a:t>
                      </a:r>
                      <a:endParaRPr lang="es-MX" sz="1200" b="1" dirty="0">
                        <a:latin typeface="Arial" panose="020B0604020202020204" pitchFamily="34" charset="0"/>
                        <a:cs typeface="Arial" panose="020B0604020202020204" pitchFamily="34" charset="0"/>
                      </a:endParaRPr>
                    </a:p>
                  </a:txBody>
                  <a:tcPr/>
                </a:tc>
              </a:tr>
              <a:tr h="370840">
                <a:tc>
                  <a:txBody>
                    <a:bodyPr/>
                    <a:lstStyle/>
                    <a:p>
                      <a:pPr algn="ctr"/>
                      <a:r>
                        <a:rPr lang="es-MX" sz="1200" b="1" dirty="0" smtClean="0">
                          <a:latin typeface="Arial" panose="020B0604020202020204" pitchFamily="34" charset="0"/>
                          <a:cs typeface="Arial" panose="020B0604020202020204" pitchFamily="34" charset="0"/>
                        </a:rPr>
                        <a:t>E.P.S</a:t>
                      </a:r>
                      <a:endParaRPr lang="es-MX" sz="1200" b="1" dirty="0">
                        <a:latin typeface="Arial" panose="020B0604020202020204" pitchFamily="34" charset="0"/>
                        <a:cs typeface="Arial" panose="020B0604020202020204" pitchFamily="34" charset="0"/>
                      </a:endParaRPr>
                    </a:p>
                  </a:txBody>
                  <a:tcPr anchor="ctr"/>
                </a:tc>
                <a:tc>
                  <a:txBody>
                    <a:bodyPr/>
                    <a:lstStyle/>
                    <a:p>
                      <a:pPr algn="ctr"/>
                      <a:r>
                        <a:rPr lang="es-MX" sz="1200" b="1" dirty="0" smtClean="0">
                          <a:latin typeface="Arial" panose="020B0604020202020204" pitchFamily="34" charset="0"/>
                          <a:cs typeface="Arial" panose="020B0604020202020204" pitchFamily="34" charset="0"/>
                        </a:rPr>
                        <a:t>I</a:t>
                      </a:r>
                    </a:p>
                    <a:p>
                      <a:pPr algn="ctr"/>
                      <a:r>
                        <a:rPr lang="es-MX" sz="1200" b="1" dirty="0" smtClean="0">
                          <a:latin typeface="Arial" panose="020B0604020202020204" pitchFamily="34" charset="0"/>
                          <a:cs typeface="Arial" panose="020B0604020202020204" pitchFamily="34" charset="0"/>
                        </a:rPr>
                        <a:t>2</a:t>
                      </a:r>
                      <a:endParaRPr lang="es-MX" sz="1200" b="1" dirty="0">
                        <a:latin typeface="Arial" panose="020B0604020202020204" pitchFamily="34" charset="0"/>
                        <a:cs typeface="Arial" panose="020B0604020202020204" pitchFamily="34" charset="0"/>
                      </a:endParaRPr>
                    </a:p>
                  </a:txBody>
                  <a:tcPr anchor="ctr"/>
                </a:tc>
                <a:tc>
                  <a:txBody>
                    <a:bodyPr/>
                    <a:lstStyle/>
                    <a:p>
                      <a:r>
                        <a:rPr lang="es-MX" sz="1200" b="1" dirty="0" smtClean="0">
                          <a:latin typeface="Arial" panose="020B0604020202020204" pitchFamily="34" charset="0"/>
                          <a:cs typeface="Arial" panose="020B0604020202020204" pitchFamily="34" charset="0"/>
                        </a:rPr>
                        <a:t>4.0 Funciones de relación</a:t>
                      </a:r>
                    </a:p>
                    <a:p>
                      <a:r>
                        <a:rPr lang="es-MX" sz="1200" b="1" dirty="0" smtClean="0">
                          <a:latin typeface="Arial" panose="020B0604020202020204" pitchFamily="34" charset="0"/>
                          <a:cs typeface="Arial" panose="020B0604020202020204" pitchFamily="34" charset="0"/>
                        </a:rPr>
                        <a:t>2.0 Triada ecológica</a:t>
                      </a:r>
                    </a:p>
                    <a:p>
                      <a:endParaRPr lang="es-MX" sz="1200" b="1" dirty="0">
                        <a:latin typeface="Arial" panose="020B0604020202020204" pitchFamily="34" charset="0"/>
                        <a:cs typeface="Arial" panose="020B0604020202020204" pitchFamily="34" charset="0"/>
                      </a:endParaRPr>
                    </a:p>
                  </a:txBody>
                  <a:tcPr/>
                </a:tc>
                <a:tc>
                  <a:txBody>
                    <a:bodyPr/>
                    <a:lstStyle/>
                    <a:p>
                      <a:r>
                        <a:rPr lang="es-MX" sz="1200" b="1" dirty="0" smtClean="0">
                          <a:latin typeface="Arial" panose="020B0604020202020204" pitchFamily="34" charset="0"/>
                          <a:cs typeface="Arial" panose="020B0604020202020204" pitchFamily="34" charset="0"/>
                        </a:rPr>
                        <a:t>Sistema de la vista</a:t>
                      </a:r>
                    </a:p>
                    <a:p>
                      <a:r>
                        <a:rPr lang="es-MX" sz="1200" b="1" dirty="0" smtClean="0">
                          <a:latin typeface="Arial" panose="020B0604020202020204" pitchFamily="34" charset="0"/>
                          <a:cs typeface="Arial" panose="020B0604020202020204" pitchFamily="34" charset="0"/>
                        </a:rPr>
                        <a:t>a) Agentes y c) ambiente</a:t>
                      </a:r>
                      <a:endParaRPr lang="es-MX" sz="1200" b="1" dirty="0">
                        <a:latin typeface="Arial" panose="020B0604020202020204" pitchFamily="34" charset="0"/>
                        <a:cs typeface="Arial" panose="020B0604020202020204" pitchFamily="34" charset="0"/>
                      </a:endParaRPr>
                    </a:p>
                  </a:txBody>
                  <a:tcPr/>
                </a:tc>
              </a:tr>
              <a:tr h="370840">
                <a:tc>
                  <a:txBody>
                    <a:bodyPr/>
                    <a:lstStyle/>
                    <a:p>
                      <a:pPr algn="ctr"/>
                      <a:r>
                        <a:rPr lang="es-MX" sz="1200" b="1" dirty="0" smtClean="0">
                          <a:latin typeface="Arial" panose="020B0604020202020204" pitchFamily="34" charset="0"/>
                          <a:cs typeface="Arial" panose="020B0604020202020204" pitchFamily="34" charset="0"/>
                        </a:rPr>
                        <a:t>Inglés</a:t>
                      </a:r>
                      <a:endParaRPr lang="es-MX" sz="1200" b="1" dirty="0">
                        <a:latin typeface="Arial" panose="020B0604020202020204" pitchFamily="34" charset="0"/>
                        <a:cs typeface="Arial" panose="020B0604020202020204" pitchFamily="34" charset="0"/>
                      </a:endParaRPr>
                    </a:p>
                  </a:txBody>
                  <a:tcPr anchor="ctr"/>
                </a:tc>
                <a:tc>
                  <a:txBody>
                    <a:bodyPr/>
                    <a:lstStyle/>
                    <a:p>
                      <a:pPr algn="ctr"/>
                      <a:r>
                        <a:rPr lang="es-MX" sz="1200" b="1" dirty="0" smtClean="0">
                          <a:latin typeface="Arial" panose="020B0604020202020204" pitchFamily="34" charset="0"/>
                          <a:cs typeface="Arial" panose="020B0604020202020204" pitchFamily="34" charset="0"/>
                        </a:rPr>
                        <a:t>6</a:t>
                      </a:r>
                      <a:endParaRPr lang="es-MX" sz="1200" b="1" dirty="0">
                        <a:latin typeface="Arial" panose="020B0604020202020204" pitchFamily="34" charset="0"/>
                        <a:cs typeface="Arial" panose="020B0604020202020204" pitchFamily="34" charset="0"/>
                      </a:endParaRPr>
                    </a:p>
                  </a:txBody>
                  <a:tcPr anchor="ctr"/>
                </a:tc>
                <a:tc>
                  <a:txBody>
                    <a:bodyPr/>
                    <a:lstStyle/>
                    <a:p>
                      <a:r>
                        <a:rPr lang="es-MX" sz="1200" b="1" dirty="0" smtClean="0">
                          <a:latin typeface="Arial" panose="020B0604020202020204" pitchFamily="34" charset="0"/>
                          <a:cs typeface="Arial" panose="020B0604020202020204" pitchFamily="34" charset="0"/>
                        </a:rPr>
                        <a:t>6.4 </a:t>
                      </a:r>
                      <a:r>
                        <a:rPr lang="es-MX" sz="1200" b="1" dirty="0" err="1" smtClean="0">
                          <a:latin typeface="Arial" panose="020B0604020202020204" pitchFamily="34" charset="0"/>
                          <a:cs typeface="Arial" panose="020B0604020202020204" pitchFamily="34" charset="0"/>
                        </a:rPr>
                        <a:t>Verd</a:t>
                      </a:r>
                      <a:r>
                        <a:rPr lang="es-MX" sz="1200" b="1" dirty="0" smtClean="0">
                          <a:latin typeface="Arial" panose="020B0604020202020204" pitchFamily="34" charset="0"/>
                          <a:cs typeface="Arial" panose="020B0604020202020204" pitchFamily="34" charset="0"/>
                        </a:rPr>
                        <a:t> + </a:t>
                      </a:r>
                      <a:r>
                        <a:rPr lang="es-MX" sz="1200" b="1" dirty="0" err="1" smtClean="0">
                          <a:latin typeface="Arial" panose="020B0604020202020204" pitchFamily="34" charset="0"/>
                          <a:cs typeface="Arial" panose="020B0604020202020204" pitchFamily="34" charset="0"/>
                        </a:rPr>
                        <a:t>noun</a:t>
                      </a:r>
                      <a:r>
                        <a:rPr lang="es-MX" sz="1200" b="1" dirty="0" smtClean="0">
                          <a:latin typeface="Arial" panose="020B0604020202020204" pitchFamily="34" charset="0"/>
                          <a:cs typeface="Arial" panose="020B0604020202020204" pitchFamily="34" charset="0"/>
                        </a:rPr>
                        <a:t>/Reading a </a:t>
                      </a:r>
                      <a:r>
                        <a:rPr lang="es-MX" sz="1200" b="1" dirty="0" err="1" smtClean="0">
                          <a:latin typeface="Arial" panose="020B0604020202020204" pitchFamily="34" charset="0"/>
                          <a:cs typeface="Arial" panose="020B0604020202020204" pitchFamily="34" charset="0"/>
                        </a:rPr>
                        <a:t>writing</a:t>
                      </a:r>
                      <a:r>
                        <a:rPr lang="es-MX" sz="1200" b="1" dirty="0" smtClean="0">
                          <a:latin typeface="Arial" panose="020B0604020202020204" pitchFamily="34" charset="0"/>
                          <a:cs typeface="Arial" panose="020B0604020202020204" pitchFamily="34" charset="0"/>
                        </a:rPr>
                        <a:t> </a:t>
                      </a:r>
                      <a:endParaRPr lang="es-MX" sz="1200" b="1" dirty="0">
                        <a:latin typeface="Arial" panose="020B0604020202020204" pitchFamily="34" charset="0"/>
                        <a:cs typeface="Arial" panose="020B0604020202020204" pitchFamily="34" charset="0"/>
                      </a:endParaRPr>
                    </a:p>
                  </a:txBody>
                  <a:tcPr/>
                </a:tc>
                <a:tc>
                  <a:txBody>
                    <a:bodyPr/>
                    <a:lstStyle/>
                    <a:p>
                      <a:r>
                        <a:rPr lang="en-US" sz="1200" b="1" dirty="0" err="1" smtClean="0">
                          <a:latin typeface="Arial" panose="020B0604020202020204" pitchFamily="34" charset="0"/>
                          <a:cs typeface="Arial" panose="020B0604020202020204" pitchFamily="34" charset="0"/>
                        </a:rPr>
                        <a:t>Lectura</a:t>
                      </a:r>
                      <a:r>
                        <a:rPr lang="en-US" sz="1200" b="1" baseline="0" dirty="0" smtClean="0">
                          <a:latin typeface="Arial" panose="020B0604020202020204" pitchFamily="34" charset="0"/>
                          <a:cs typeface="Arial" panose="020B0604020202020204" pitchFamily="34" charset="0"/>
                        </a:rPr>
                        <a:t> de </a:t>
                      </a:r>
                      <a:r>
                        <a:rPr lang="en-US" sz="1200" b="1" baseline="0" dirty="0" err="1" smtClean="0">
                          <a:latin typeface="Arial" panose="020B0604020202020204" pitchFamily="34" charset="0"/>
                          <a:cs typeface="Arial" panose="020B0604020202020204" pitchFamily="34" charset="0"/>
                        </a:rPr>
                        <a:t>comprensión</a:t>
                      </a:r>
                      <a:r>
                        <a:rPr lang="en-US" sz="1200" b="1" baseline="0" dirty="0" smtClean="0">
                          <a:latin typeface="Arial" panose="020B0604020202020204" pitchFamily="34" charset="0"/>
                          <a:cs typeface="Arial" panose="020B0604020202020204" pitchFamily="34" charset="0"/>
                        </a:rPr>
                        <a:t>, </a:t>
                      </a:r>
                      <a:r>
                        <a:rPr lang="en-US" sz="1200" b="1" baseline="0" dirty="0" err="1" smtClean="0">
                          <a:latin typeface="Arial" panose="020B0604020202020204" pitchFamily="34" charset="0"/>
                          <a:cs typeface="Arial" panose="020B0604020202020204" pitchFamily="34" charset="0"/>
                        </a:rPr>
                        <a:t>redacción</a:t>
                      </a:r>
                      <a:r>
                        <a:rPr lang="en-US" sz="1200" b="1" baseline="0" dirty="0" smtClean="0">
                          <a:latin typeface="Arial" panose="020B0604020202020204" pitchFamily="34" charset="0"/>
                          <a:cs typeface="Arial" panose="020B0604020202020204" pitchFamily="34" charset="0"/>
                        </a:rPr>
                        <a:t>, </a:t>
                      </a:r>
                      <a:r>
                        <a:rPr lang="en-US" sz="1200" b="1" baseline="0" dirty="0" err="1" smtClean="0">
                          <a:latin typeface="Arial" panose="020B0604020202020204" pitchFamily="34" charset="0"/>
                          <a:cs typeface="Arial" panose="020B0604020202020204" pitchFamily="34" charset="0"/>
                        </a:rPr>
                        <a:t>sintésis</a:t>
                      </a:r>
                      <a:r>
                        <a:rPr lang="en-US" sz="1200" b="1" baseline="0" dirty="0" smtClean="0">
                          <a:latin typeface="Arial" panose="020B0604020202020204" pitchFamily="34" charset="0"/>
                          <a:cs typeface="Arial" panose="020B0604020202020204" pitchFamily="34" charset="0"/>
                        </a:rPr>
                        <a:t> y </a:t>
                      </a:r>
                      <a:r>
                        <a:rPr lang="en-US" sz="1200" b="1" baseline="0" dirty="0" err="1" smtClean="0">
                          <a:latin typeface="Arial" panose="020B0604020202020204" pitchFamily="34" charset="0"/>
                          <a:cs typeface="Arial" panose="020B0604020202020204" pitchFamily="34" charset="0"/>
                        </a:rPr>
                        <a:t>análisis</a:t>
                      </a:r>
                      <a:endParaRPr lang="es-MX" sz="1200" b="1" dirty="0">
                        <a:latin typeface="Arial" panose="020B0604020202020204" pitchFamily="34" charset="0"/>
                        <a:cs typeface="Arial" panose="020B0604020202020204" pitchFamily="34" charset="0"/>
                      </a:endParaRPr>
                    </a:p>
                  </a:txBody>
                  <a:tcPr/>
                </a:tc>
              </a:tr>
              <a:tr h="370840">
                <a:tc>
                  <a:txBody>
                    <a:bodyPr/>
                    <a:lstStyle/>
                    <a:p>
                      <a:pPr algn="ctr"/>
                      <a:r>
                        <a:rPr lang="es-MX" sz="1200" b="1" dirty="0" smtClean="0">
                          <a:latin typeface="Arial" panose="020B0604020202020204" pitchFamily="34" charset="0"/>
                          <a:cs typeface="Arial" panose="020B0604020202020204" pitchFamily="34" charset="0"/>
                        </a:rPr>
                        <a:t>E.E.A</a:t>
                      </a:r>
                    </a:p>
                    <a:p>
                      <a:pPr algn="ctr"/>
                      <a:r>
                        <a:rPr lang="es-MX" sz="1200" b="1" dirty="0" smtClean="0">
                          <a:latin typeface="Arial" panose="020B0604020202020204" pitchFamily="34" charset="0"/>
                          <a:cs typeface="Arial" panose="020B0604020202020204" pitchFamily="34" charset="0"/>
                        </a:rPr>
                        <a:t>Pintura</a:t>
                      </a:r>
                      <a:r>
                        <a:rPr lang="es-MX" sz="1200" b="1" baseline="0" dirty="0" smtClean="0">
                          <a:latin typeface="Arial" panose="020B0604020202020204" pitchFamily="34" charset="0"/>
                          <a:cs typeface="Arial" panose="020B0604020202020204" pitchFamily="34" charset="0"/>
                        </a:rPr>
                        <a:t> IV</a:t>
                      </a:r>
                      <a:endParaRPr lang="es-MX" sz="1200" b="1" dirty="0">
                        <a:latin typeface="Arial" panose="020B0604020202020204" pitchFamily="34" charset="0"/>
                        <a:cs typeface="Arial" panose="020B0604020202020204" pitchFamily="34" charset="0"/>
                      </a:endParaRPr>
                    </a:p>
                  </a:txBody>
                  <a:tcPr anchor="ctr"/>
                </a:tc>
                <a:tc>
                  <a:txBody>
                    <a:bodyPr/>
                    <a:lstStyle/>
                    <a:p>
                      <a:pPr algn="ctr"/>
                      <a:r>
                        <a:rPr lang="es-MX" sz="1200" b="1" dirty="0" smtClean="0">
                          <a:latin typeface="Arial" panose="020B0604020202020204" pitchFamily="34" charset="0"/>
                          <a:cs typeface="Arial" panose="020B0604020202020204" pitchFamily="34" charset="0"/>
                        </a:rPr>
                        <a:t>1</a:t>
                      </a:r>
                    </a:p>
                    <a:p>
                      <a:pPr algn="ctr"/>
                      <a:r>
                        <a:rPr lang="es-MX" sz="1200" b="1" dirty="0" smtClean="0">
                          <a:latin typeface="Arial" panose="020B0604020202020204" pitchFamily="34" charset="0"/>
                          <a:cs typeface="Arial" panose="020B0604020202020204" pitchFamily="34" charset="0"/>
                        </a:rPr>
                        <a:t>3</a:t>
                      </a:r>
                      <a:endParaRPr lang="es-MX" sz="1200" b="1" dirty="0">
                        <a:latin typeface="Arial" panose="020B0604020202020204" pitchFamily="34" charset="0"/>
                        <a:cs typeface="Arial" panose="020B0604020202020204" pitchFamily="34" charset="0"/>
                      </a:endParaRPr>
                    </a:p>
                  </a:txBody>
                  <a:tcPr anchor="ctr"/>
                </a:tc>
                <a:tc>
                  <a:txBody>
                    <a:bodyPr/>
                    <a:lstStyle/>
                    <a:p>
                      <a:r>
                        <a:rPr lang="es-MX" sz="1200" b="1" dirty="0" smtClean="0">
                          <a:latin typeface="Arial" panose="020B0604020202020204" pitchFamily="34" charset="0"/>
                          <a:cs typeface="Arial" panose="020B0604020202020204" pitchFamily="34" charset="0"/>
                        </a:rPr>
                        <a:t>Elementos plásticos: conceptos de arte</a:t>
                      </a:r>
                    </a:p>
                    <a:p>
                      <a:r>
                        <a:rPr lang="es-MX" sz="1200" b="1" dirty="0" smtClean="0">
                          <a:latin typeface="Arial" panose="020B0604020202020204" pitchFamily="34" charset="0"/>
                          <a:cs typeface="Arial" panose="020B0604020202020204" pitchFamily="34" charset="0"/>
                        </a:rPr>
                        <a:t>1,2</a:t>
                      </a:r>
                      <a:r>
                        <a:rPr lang="es-MX" sz="1200" b="1" baseline="0" dirty="0" smtClean="0">
                          <a:latin typeface="Arial" panose="020B0604020202020204" pitchFamily="34" charset="0"/>
                          <a:cs typeface="Arial" panose="020B0604020202020204" pitchFamily="34" charset="0"/>
                        </a:rPr>
                        <a:t> Técnicas pictóricas: materiales y  procedimentales pictóricos</a:t>
                      </a:r>
                      <a:endParaRPr lang="es-MX" sz="1200" b="1" dirty="0">
                        <a:latin typeface="Arial" panose="020B0604020202020204" pitchFamily="34" charset="0"/>
                        <a:cs typeface="Arial" panose="020B0604020202020204" pitchFamily="34" charset="0"/>
                      </a:endParaRPr>
                    </a:p>
                  </a:txBody>
                  <a:tcPr/>
                </a:tc>
                <a:tc>
                  <a:txBody>
                    <a:bodyPr/>
                    <a:lstStyle/>
                    <a:p>
                      <a:r>
                        <a:rPr lang="es-MX" sz="1200" b="1" dirty="0" smtClean="0">
                          <a:latin typeface="Arial" panose="020B0604020202020204" pitchFamily="34" charset="0"/>
                          <a:cs typeface="Arial" panose="020B0604020202020204" pitchFamily="34" charset="0"/>
                        </a:rPr>
                        <a:t>Materiales</a:t>
                      </a:r>
                      <a:r>
                        <a:rPr lang="es-MX" sz="1200" b="1" baseline="0" dirty="0" smtClean="0">
                          <a:latin typeface="Arial" panose="020B0604020202020204" pitchFamily="34" charset="0"/>
                          <a:cs typeface="Arial" panose="020B0604020202020204" pitchFamily="34" charset="0"/>
                        </a:rPr>
                        <a:t> y procedimientos pictóricos</a:t>
                      </a:r>
                      <a:endParaRPr lang="es-MX" sz="1200" b="1" dirty="0">
                        <a:latin typeface="Arial" panose="020B0604020202020204" pitchFamily="34" charset="0"/>
                        <a:cs typeface="Arial" panose="020B0604020202020204" pitchFamily="34" charset="0"/>
                      </a:endParaRPr>
                    </a:p>
                  </a:txBody>
                  <a:tcPr/>
                </a:tc>
              </a:tr>
              <a:tr h="370840">
                <a:tc>
                  <a:txBody>
                    <a:bodyPr/>
                    <a:lstStyle/>
                    <a:p>
                      <a:pPr algn="ctr"/>
                      <a:r>
                        <a:rPr lang="es-MX" sz="1200" b="1" dirty="0" smtClean="0">
                          <a:latin typeface="Arial" panose="020B0604020202020204" pitchFamily="34" charset="0"/>
                          <a:cs typeface="Arial" panose="020B0604020202020204" pitchFamily="34" charset="0"/>
                        </a:rPr>
                        <a:t>Química</a:t>
                      </a:r>
                      <a:endParaRPr lang="es-MX" sz="1200" b="1" dirty="0">
                        <a:latin typeface="Arial" panose="020B0604020202020204" pitchFamily="34" charset="0"/>
                        <a:cs typeface="Arial" panose="020B0604020202020204" pitchFamily="34" charset="0"/>
                      </a:endParaRPr>
                    </a:p>
                  </a:txBody>
                  <a:tcPr anchor="ctr"/>
                </a:tc>
                <a:tc>
                  <a:txBody>
                    <a:bodyPr/>
                    <a:lstStyle/>
                    <a:p>
                      <a:pPr algn="ctr"/>
                      <a:r>
                        <a:rPr lang="es-MX" sz="1200" b="1" dirty="0" smtClean="0">
                          <a:latin typeface="Arial" panose="020B0604020202020204" pitchFamily="34" charset="0"/>
                          <a:cs typeface="Arial" panose="020B0604020202020204" pitchFamily="34" charset="0"/>
                        </a:rPr>
                        <a:t>2</a:t>
                      </a:r>
                    </a:p>
                    <a:p>
                      <a:pPr algn="ctr"/>
                      <a:endParaRPr lang="es-MX" sz="1200" b="1" dirty="0" smtClean="0">
                        <a:latin typeface="Arial" panose="020B0604020202020204" pitchFamily="34" charset="0"/>
                        <a:cs typeface="Arial" panose="020B0604020202020204" pitchFamily="34" charset="0"/>
                      </a:endParaRPr>
                    </a:p>
                    <a:p>
                      <a:pPr algn="ctr"/>
                      <a:endParaRPr lang="es-MX" sz="1200" b="1" dirty="0" smtClean="0">
                        <a:latin typeface="Arial" panose="020B0604020202020204" pitchFamily="34" charset="0"/>
                        <a:cs typeface="Arial" panose="020B0604020202020204" pitchFamily="34" charset="0"/>
                      </a:endParaRPr>
                    </a:p>
                    <a:p>
                      <a:pPr algn="ctr"/>
                      <a:r>
                        <a:rPr lang="es-MX" sz="1200" b="1" dirty="0" smtClean="0">
                          <a:latin typeface="Arial" panose="020B0604020202020204" pitchFamily="34" charset="0"/>
                          <a:cs typeface="Arial" panose="020B0604020202020204" pitchFamily="34" charset="0"/>
                        </a:rPr>
                        <a:t>4</a:t>
                      </a:r>
                      <a:endParaRPr lang="es-MX" sz="1200" b="1" dirty="0">
                        <a:latin typeface="Arial" panose="020B0604020202020204" pitchFamily="34" charset="0"/>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b="1" dirty="0" smtClean="0">
                          <a:latin typeface="Arial" panose="020B0604020202020204" pitchFamily="34" charset="0"/>
                          <a:cs typeface="Arial" panose="020B0604020202020204" pitchFamily="34" charset="0"/>
                        </a:rPr>
                        <a:t>2.1.7 El aire que inhalamos</a:t>
                      </a:r>
                    </a:p>
                    <a:p>
                      <a:r>
                        <a:rPr lang="es-MX" sz="1200" b="1" dirty="0" smtClean="0">
                          <a:latin typeface="Arial" panose="020B0604020202020204" pitchFamily="34" charset="0"/>
                          <a:cs typeface="Arial" panose="020B0604020202020204" pitchFamily="34" charset="0"/>
                        </a:rPr>
                        <a:t>2.2.1</a:t>
                      </a:r>
                      <a:r>
                        <a:rPr lang="es-MX" sz="1200" b="1" baseline="0" dirty="0" smtClean="0">
                          <a:latin typeface="Arial" panose="020B0604020202020204" pitchFamily="34" charset="0"/>
                          <a:cs typeface="Arial" panose="020B0604020202020204" pitchFamily="34" charset="0"/>
                        </a:rPr>
                        <a:t> Reacciones del oxígeno, nitrógeno y bióxido de carbono</a:t>
                      </a:r>
                    </a:p>
                    <a:p>
                      <a:r>
                        <a:rPr lang="es-MX" sz="1200" b="1" baseline="0" dirty="0" smtClean="0">
                          <a:latin typeface="Arial" panose="020B0604020202020204" pitchFamily="34" charset="0"/>
                          <a:cs typeface="Arial" panose="020B0604020202020204" pitchFamily="34" charset="0"/>
                        </a:rPr>
                        <a:t>2.2.2 reacciones el oxígeno con metales</a:t>
                      </a:r>
                    </a:p>
                    <a:p>
                      <a:r>
                        <a:rPr lang="es-MX" sz="1200" b="1" baseline="0" dirty="0" smtClean="0">
                          <a:latin typeface="Arial" panose="020B0604020202020204" pitchFamily="34" charset="0"/>
                          <a:cs typeface="Arial" panose="020B0604020202020204" pitchFamily="34" charset="0"/>
                        </a:rPr>
                        <a:t>2.3 calidad del aire</a:t>
                      </a:r>
                    </a:p>
                    <a:p>
                      <a:r>
                        <a:rPr lang="es-MX" sz="1200" b="1" baseline="0" dirty="0" smtClean="0">
                          <a:latin typeface="Arial" panose="020B0604020202020204" pitchFamily="34" charset="0"/>
                          <a:cs typeface="Arial" panose="020B0604020202020204" pitchFamily="34" charset="0"/>
                        </a:rPr>
                        <a:t>4.1.2 Metales, no metales y semimetales</a:t>
                      </a:r>
                    </a:p>
                    <a:p>
                      <a:r>
                        <a:rPr lang="es-MX" sz="1200" b="1" baseline="0" dirty="0" smtClean="0">
                          <a:latin typeface="Arial" panose="020B0604020202020204" pitchFamily="34" charset="0"/>
                          <a:cs typeface="Arial" panose="020B0604020202020204" pitchFamily="34" charset="0"/>
                        </a:rPr>
                        <a:t>4.3 la nueva imagen de los materiales</a:t>
                      </a:r>
                    </a:p>
                    <a:p>
                      <a:r>
                        <a:rPr lang="es-MX" sz="1200" b="1" baseline="0" dirty="0" smtClean="0">
                          <a:latin typeface="Arial" panose="020B0604020202020204" pitchFamily="34" charset="0"/>
                          <a:cs typeface="Arial" panose="020B0604020202020204" pitchFamily="34" charset="0"/>
                        </a:rPr>
                        <a:t>4.5 Conservación y destrucción de nuestro planeta</a:t>
                      </a:r>
                      <a:endParaRPr lang="es-MX" sz="1200" b="1" dirty="0">
                        <a:latin typeface="Arial" panose="020B0604020202020204" pitchFamily="34" charset="0"/>
                        <a:cs typeface="Arial" panose="020B0604020202020204" pitchFamily="34" charset="0"/>
                      </a:endParaRPr>
                    </a:p>
                  </a:txBody>
                  <a:tcPr/>
                </a:tc>
                <a:tc>
                  <a:txBody>
                    <a:bodyPr/>
                    <a:lstStyle/>
                    <a:p>
                      <a:r>
                        <a:rPr lang="es-MX" sz="1200" b="1" dirty="0" smtClean="0">
                          <a:latin typeface="Arial" panose="020B0604020202020204" pitchFamily="34" charset="0"/>
                          <a:cs typeface="Arial" panose="020B0604020202020204" pitchFamily="34" charset="0"/>
                        </a:rPr>
                        <a:t>Características</a:t>
                      </a:r>
                      <a:r>
                        <a:rPr lang="es-MX" sz="1200" b="1" baseline="0" dirty="0" smtClean="0">
                          <a:latin typeface="Arial" panose="020B0604020202020204" pitchFamily="34" charset="0"/>
                          <a:cs typeface="Arial" panose="020B0604020202020204" pitchFamily="34" charset="0"/>
                        </a:rPr>
                        <a:t> del aire limpio</a:t>
                      </a:r>
                    </a:p>
                    <a:p>
                      <a:r>
                        <a:rPr lang="es-MX" sz="1200" b="1" baseline="0" dirty="0" smtClean="0">
                          <a:latin typeface="Arial" panose="020B0604020202020204" pitchFamily="34" charset="0"/>
                          <a:cs typeface="Arial" panose="020B0604020202020204" pitchFamily="34" charset="0"/>
                        </a:rPr>
                        <a:t>Reacciones del oxígeno con los aerosoles</a:t>
                      </a:r>
                      <a:endParaRPr lang="es-MX" sz="1200" b="1" dirty="0" smtClean="0">
                        <a:latin typeface="Arial" panose="020B0604020202020204" pitchFamily="34" charset="0"/>
                        <a:cs typeface="Arial" panose="020B0604020202020204" pitchFamily="34" charset="0"/>
                      </a:endParaRPr>
                    </a:p>
                    <a:p>
                      <a:r>
                        <a:rPr lang="es-MX" sz="1200" b="1" baseline="0" dirty="0" smtClean="0">
                          <a:latin typeface="Arial" panose="020B0604020202020204" pitchFamily="34" charset="0"/>
                          <a:cs typeface="Arial" panose="020B0604020202020204" pitchFamily="34" charset="0"/>
                        </a:rPr>
                        <a:t>Reacciones del oxígeno con los componentes metálicos de los aerosoles</a:t>
                      </a:r>
                      <a:endParaRPr lang="es-MX" sz="1200" b="1" dirty="0" smtClean="0">
                        <a:latin typeface="Arial" panose="020B0604020202020204" pitchFamily="34" charset="0"/>
                        <a:cs typeface="Arial" panose="020B0604020202020204" pitchFamily="34" charset="0"/>
                      </a:endParaRPr>
                    </a:p>
                    <a:p>
                      <a:r>
                        <a:rPr lang="es-MX" sz="1200" b="1" dirty="0" smtClean="0">
                          <a:latin typeface="Arial" panose="020B0604020202020204" pitchFamily="34" charset="0"/>
                          <a:cs typeface="Arial" panose="020B0604020202020204" pitchFamily="34" charset="0"/>
                        </a:rPr>
                        <a:t>Calidad del aire contaminado por aerosoles</a:t>
                      </a:r>
                    </a:p>
                    <a:p>
                      <a:r>
                        <a:rPr lang="es-MX" sz="1200" b="1" dirty="0" smtClean="0">
                          <a:latin typeface="Arial" panose="020B0604020202020204" pitchFamily="34" charset="0"/>
                          <a:cs typeface="Arial" panose="020B0604020202020204" pitchFamily="34" charset="0"/>
                        </a:rPr>
                        <a:t>Que</a:t>
                      </a:r>
                      <a:r>
                        <a:rPr lang="es-MX" sz="1200" b="1" baseline="0" dirty="0" smtClean="0">
                          <a:latin typeface="Arial" panose="020B0604020202020204" pitchFamily="34" charset="0"/>
                          <a:cs typeface="Arial" panose="020B0604020202020204" pitchFamily="34" charset="0"/>
                        </a:rPr>
                        <a:t> metales se encuentran en la composición de los aerosoles</a:t>
                      </a:r>
                    </a:p>
                    <a:p>
                      <a:r>
                        <a:rPr lang="es-MX" sz="1200" b="1" baseline="0" dirty="0" smtClean="0">
                          <a:latin typeface="Arial" panose="020B0604020202020204" pitchFamily="34" charset="0"/>
                          <a:cs typeface="Arial" panose="020B0604020202020204" pitchFamily="34" charset="0"/>
                        </a:rPr>
                        <a:t>Nuevos colores</a:t>
                      </a:r>
                    </a:p>
                    <a:p>
                      <a:r>
                        <a:rPr lang="es-MX" sz="1200" b="1" baseline="0" dirty="0" smtClean="0">
                          <a:latin typeface="Arial" panose="020B0604020202020204" pitchFamily="34" charset="0"/>
                          <a:cs typeface="Arial" panose="020B0604020202020204" pitchFamily="34" charset="0"/>
                        </a:rPr>
                        <a:t>Calidad de nuestro planeta</a:t>
                      </a:r>
                      <a:endParaRPr lang="es-MX" sz="1200" b="1" dirty="0" smtClean="0">
                        <a:latin typeface="Arial" panose="020B0604020202020204" pitchFamily="34" charset="0"/>
                        <a:cs typeface="Arial" panose="020B0604020202020204" pitchFamily="34" charset="0"/>
                      </a:endParaRPr>
                    </a:p>
                  </a:txBody>
                  <a:tcPr/>
                </a:tc>
              </a:tr>
            </a:tbl>
          </a:graphicData>
        </a:graphic>
      </p:graphicFrame>
      <p:sp>
        <p:nvSpPr>
          <p:cNvPr id="6" name="CuadroTexto 5"/>
          <p:cNvSpPr txBox="1"/>
          <p:nvPr/>
        </p:nvSpPr>
        <p:spPr>
          <a:xfrm>
            <a:off x="9652242" y="15496"/>
            <a:ext cx="2719137" cy="1200329"/>
          </a:xfrm>
          <a:prstGeom prst="rect">
            <a:avLst/>
          </a:prstGeom>
          <a:noFill/>
        </p:spPr>
        <p:txBody>
          <a:bodyPr wrap="square" rtlCol="0">
            <a:spAutoFit/>
          </a:bodyPr>
          <a:lstStyle/>
          <a:p>
            <a:r>
              <a:rPr lang="es-MX" dirty="0" smtClean="0">
                <a:solidFill>
                  <a:schemeClr val="tx1">
                    <a:lumMod val="95000"/>
                  </a:schemeClr>
                </a:solidFill>
                <a:latin typeface="Arial" panose="020B0604020202020204" pitchFamily="34" charset="0"/>
                <a:cs typeface="Arial" panose="020B0604020202020204" pitchFamily="34" charset="0"/>
              </a:rPr>
              <a:t>Producto 2</a:t>
            </a:r>
          </a:p>
          <a:p>
            <a:r>
              <a:rPr lang="es-MX" dirty="0" smtClean="0">
                <a:solidFill>
                  <a:schemeClr val="tx1">
                    <a:lumMod val="95000"/>
                  </a:schemeClr>
                </a:solidFill>
                <a:latin typeface="Arial" panose="020B0604020202020204" pitchFamily="34" charset="0"/>
                <a:cs typeface="Arial" panose="020B0604020202020204" pitchFamily="34" charset="0"/>
              </a:rPr>
              <a:t>Organizador gráfico</a:t>
            </a:r>
          </a:p>
          <a:p>
            <a:endParaRPr lang="es-MX" dirty="0">
              <a:solidFill>
                <a:schemeClr val="tx1">
                  <a:lumMod val="95000"/>
                </a:schemeClr>
              </a:solidFill>
              <a:latin typeface="Arial" panose="020B0604020202020204" pitchFamily="34" charset="0"/>
              <a:cs typeface="Arial" panose="020B0604020202020204" pitchFamily="34" charset="0"/>
            </a:endParaRPr>
          </a:p>
          <a:p>
            <a:r>
              <a:rPr lang="es-MX" dirty="0" smtClean="0">
                <a:solidFill>
                  <a:schemeClr val="tx1">
                    <a:lumMod val="95000"/>
                  </a:schemeClr>
                </a:solidFill>
                <a:latin typeface="Arial" panose="020B0604020202020204" pitchFamily="34" charset="0"/>
                <a:cs typeface="Arial" panose="020B0604020202020204" pitchFamily="34" charset="0"/>
              </a:rPr>
              <a:t>               5b</a:t>
            </a:r>
            <a:endParaRPr lang="es-MX" dirty="0">
              <a:solidFill>
                <a:schemeClr val="tx1">
                  <a:lumMod val="95000"/>
                </a:schemeClr>
              </a:solidFill>
              <a:latin typeface="Arial" panose="020B0604020202020204" pitchFamily="34" charset="0"/>
              <a:cs typeface="Arial" panose="020B0604020202020204" pitchFamily="34" charset="0"/>
            </a:endParaRPr>
          </a:p>
        </p:txBody>
      </p:sp>
      <p:sp>
        <p:nvSpPr>
          <p:cNvPr id="7" name="Rectángulo 6"/>
          <p:cNvSpPr/>
          <p:nvPr/>
        </p:nvSpPr>
        <p:spPr>
          <a:xfrm>
            <a:off x="-1815674" y="244096"/>
            <a:ext cx="7023108" cy="400110"/>
          </a:xfrm>
          <a:prstGeom prst="rect">
            <a:avLst/>
          </a:prstGeom>
        </p:spPr>
        <p:txBody>
          <a:bodyPr wrap="square">
            <a:spAutoFit/>
          </a:bodyPr>
          <a:lstStyle/>
          <a:p>
            <a:pPr algn="ctr"/>
            <a:r>
              <a:rPr lang="es-MX" sz="2000" b="1" dirty="0"/>
              <a:t>1ª REUNIÓN DE TRABAJO</a:t>
            </a:r>
            <a:endParaRPr lang="es-MX" sz="2000" dirty="0"/>
          </a:p>
        </p:txBody>
      </p:sp>
    </p:spTree>
    <p:extLst>
      <p:ext uri="{BB962C8B-B14F-4D97-AF65-F5344CB8AC3E}">
        <p14:creationId xmlns:p14="http://schemas.microsoft.com/office/powerpoint/2010/main" val="17457396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048000" y="2427188"/>
            <a:ext cx="6096000" cy="2003625"/>
          </a:xfrm>
          <a:prstGeom prst="rect">
            <a:avLst/>
          </a:prstGeom>
        </p:spPr>
        <p:txBody>
          <a:bodyPr>
            <a:spAutoFit/>
          </a:bodyPr>
          <a:lstStyle/>
          <a:p>
            <a:pPr marR="114300">
              <a:lnSpc>
                <a:spcPct val="115000"/>
              </a:lnSpc>
              <a:spcBef>
                <a:spcPts val="370"/>
              </a:spcBef>
              <a:spcAft>
                <a:spcPts val="0"/>
              </a:spcAft>
            </a:pPr>
            <a:r>
              <a:rPr lang="es-ES" dirty="0">
                <a:solidFill>
                  <a:srgbClr val="000000"/>
                </a:solidFill>
                <a:latin typeface="Arial" panose="020B0604020202020204" pitchFamily="34" charset="0"/>
                <a:ea typeface="Century Gothic" panose="020B0502020202020204" pitchFamily="34" charset="0"/>
              </a:rPr>
              <a:t>En la ciudad en la que vivimos hay grafitis en numerosos espacios públicos. Estas representaciones suponen una forma de expresión artística, que dependiendo de su intención y/o materiales empleados podrían ser contaminantes (físicos, químicos o visuales, o bien todos en conjunto)</a:t>
            </a:r>
            <a:endParaRPr lang="es-MX" dirty="0">
              <a:solidFill>
                <a:srgbClr val="000000"/>
              </a:solidFill>
              <a:effectLst/>
              <a:latin typeface="Arial" panose="020B0604020202020204" pitchFamily="34" charset="0"/>
              <a:ea typeface="Arial" panose="020B0604020202020204" pitchFamily="34" charset="0"/>
            </a:endParaRPr>
          </a:p>
        </p:txBody>
      </p:sp>
      <p:sp>
        <p:nvSpPr>
          <p:cNvPr id="3" name="Rectángulo 2"/>
          <p:cNvSpPr/>
          <p:nvPr/>
        </p:nvSpPr>
        <p:spPr>
          <a:xfrm>
            <a:off x="3618398" y="1376897"/>
            <a:ext cx="4955203" cy="369332"/>
          </a:xfrm>
          <a:prstGeom prst="rect">
            <a:avLst/>
          </a:prstGeom>
        </p:spPr>
        <p:txBody>
          <a:bodyPr wrap="none">
            <a:spAutoFit/>
          </a:bodyPr>
          <a:lstStyle/>
          <a:p>
            <a:r>
              <a:rPr lang="es-ES" b="1" dirty="0">
                <a:solidFill>
                  <a:schemeClr val="tx1">
                    <a:lumMod val="95000"/>
                  </a:schemeClr>
                </a:solidFill>
                <a:latin typeface="Century Gothic" panose="020B0502020202020204" pitchFamily="34" charset="0"/>
                <a:ea typeface="Century Gothic" panose="020B0502020202020204" pitchFamily="34" charset="0"/>
                <a:cs typeface="Century Gothic" panose="020B0502020202020204" pitchFamily="34" charset="0"/>
              </a:rPr>
              <a:t>Introducción y/o justificación del proyecto</a:t>
            </a:r>
            <a:endParaRPr lang="es-MX" dirty="0">
              <a:solidFill>
                <a:schemeClr val="tx1">
                  <a:lumMod val="95000"/>
                </a:schemeClr>
              </a:solidFill>
            </a:endParaRPr>
          </a:p>
        </p:txBody>
      </p:sp>
      <p:sp>
        <p:nvSpPr>
          <p:cNvPr id="4" name="CuadroTexto 3"/>
          <p:cNvSpPr txBox="1"/>
          <p:nvPr/>
        </p:nvSpPr>
        <p:spPr>
          <a:xfrm>
            <a:off x="10010273" y="120985"/>
            <a:ext cx="2719137" cy="923330"/>
          </a:xfrm>
          <a:prstGeom prst="rect">
            <a:avLst/>
          </a:prstGeom>
          <a:noFill/>
        </p:spPr>
        <p:txBody>
          <a:bodyPr wrap="square" rtlCol="0">
            <a:spAutoFit/>
          </a:bodyPr>
          <a:lstStyle/>
          <a:p>
            <a:r>
              <a:rPr lang="es-MX" dirty="0" smtClean="0">
                <a:latin typeface="Arial" panose="020B0604020202020204" pitchFamily="34" charset="0"/>
                <a:cs typeface="Arial" panose="020B0604020202020204" pitchFamily="34" charset="0"/>
              </a:rPr>
              <a:t>Producto 1</a:t>
            </a:r>
          </a:p>
          <a:p>
            <a:r>
              <a:rPr lang="es-MX" dirty="0" smtClean="0">
                <a:latin typeface="Arial" panose="020B0604020202020204" pitchFamily="34" charset="0"/>
                <a:cs typeface="Arial" panose="020B0604020202020204" pitchFamily="34" charset="0"/>
              </a:rPr>
              <a:t>Equipo 5</a:t>
            </a:r>
          </a:p>
          <a:p>
            <a:r>
              <a:rPr lang="es-MX" dirty="0">
                <a:latin typeface="Arial" panose="020B0604020202020204" pitchFamily="34" charset="0"/>
                <a:cs typeface="Arial" panose="020B0604020202020204" pitchFamily="34" charset="0"/>
              </a:rPr>
              <a:t> </a:t>
            </a:r>
            <a:r>
              <a:rPr lang="es-MX" dirty="0" smtClean="0">
                <a:latin typeface="Arial" panose="020B0604020202020204" pitchFamily="34" charset="0"/>
                <a:cs typeface="Arial" panose="020B0604020202020204" pitchFamily="34" charset="0"/>
              </a:rPr>
              <a:t>       5c</a:t>
            </a:r>
            <a:endParaRPr lang="es-MX" dirty="0">
              <a:latin typeface="Arial" panose="020B0604020202020204" pitchFamily="34" charset="0"/>
              <a:cs typeface="Arial" panose="020B0604020202020204" pitchFamily="34" charset="0"/>
            </a:endParaRPr>
          </a:p>
        </p:txBody>
      </p:sp>
      <p:sp>
        <p:nvSpPr>
          <p:cNvPr id="5" name="Rectángulo 4"/>
          <p:cNvSpPr/>
          <p:nvPr/>
        </p:nvSpPr>
        <p:spPr>
          <a:xfrm>
            <a:off x="-1815674" y="244096"/>
            <a:ext cx="7023108" cy="400110"/>
          </a:xfrm>
          <a:prstGeom prst="rect">
            <a:avLst/>
          </a:prstGeom>
        </p:spPr>
        <p:txBody>
          <a:bodyPr wrap="square">
            <a:spAutoFit/>
          </a:bodyPr>
          <a:lstStyle/>
          <a:p>
            <a:pPr algn="ctr"/>
            <a:r>
              <a:rPr lang="es-MX" sz="2000" b="1" dirty="0"/>
              <a:t>2</a:t>
            </a:r>
            <a:r>
              <a:rPr lang="es-MX" sz="2000" b="1" dirty="0" smtClean="0"/>
              <a:t>ª </a:t>
            </a:r>
            <a:r>
              <a:rPr lang="es-MX" sz="2000" b="1" dirty="0"/>
              <a:t>REUNIÓN DE TRABAJO</a:t>
            </a:r>
            <a:endParaRPr lang="es-MX" sz="2000" dirty="0"/>
          </a:p>
        </p:txBody>
      </p:sp>
    </p:spTree>
    <p:extLst>
      <p:ext uri="{BB962C8B-B14F-4D97-AF65-F5344CB8AC3E}">
        <p14:creationId xmlns:p14="http://schemas.microsoft.com/office/powerpoint/2010/main" val="41526763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115308" y="1943568"/>
            <a:ext cx="3575018" cy="369332"/>
          </a:xfrm>
          <a:prstGeom prst="rect">
            <a:avLst/>
          </a:prstGeom>
        </p:spPr>
        <p:txBody>
          <a:bodyPr wrap="none">
            <a:spAutoFit/>
          </a:bodyPr>
          <a:lstStyle/>
          <a:p>
            <a:r>
              <a:rPr lang="es-ES" b="1" dirty="0">
                <a:solidFill>
                  <a:schemeClr val="tx1">
                    <a:lumMod val="95000"/>
                  </a:schemeClr>
                </a:solidFill>
                <a:latin typeface="Century Gothic" panose="020B0502020202020204" pitchFamily="34" charset="0"/>
                <a:ea typeface="Century Gothic" panose="020B0502020202020204" pitchFamily="34" charset="0"/>
                <a:cs typeface="Century Gothic" panose="020B0502020202020204" pitchFamily="34" charset="0"/>
              </a:rPr>
              <a:t>Objetivo general del proyecto</a:t>
            </a:r>
            <a:endParaRPr lang="es-MX" dirty="0">
              <a:solidFill>
                <a:schemeClr val="tx1">
                  <a:lumMod val="95000"/>
                </a:schemeClr>
              </a:solidFill>
            </a:endParaRPr>
          </a:p>
        </p:txBody>
      </p:sp>
      <p:sp>
        <p:nvSpPr>
          <p:cNvPr id="3" name="Rectángulo 2"/>
          <p:cNvSpPr/>
          <p:nvPr/>
        </p:nvSpPr>
        <p:spPr>
          <a:xfrm>
            <a:off x="3279820" y="3009395"/>
            <a:ext cx="6096000" cy="1560427"/>
          </a:xfrm>
          <a:prstGeom prst="rect">
            <a:avLst/>
          </a:prstGeom>
        </p:spPr>
        <p:txBody>
          <a:bodyPr>
            <a:spAutoFit/>
          </a:bodyPr>
          <a:lstStyle/>
          <a:p>
            <a:pPr marR="114300">
              <a:lnSpc>
                <a:spcPct val="115000"/>
              </a:lnSpc>
              <a:spcBef>
                <a:spcPts val="370"/>
              </a:spcBef>
              <a:spcAft>
                <a:spcPts val="0"/>
              </a:spcAft>
            </a:pPr>
            <a:r>
              <a:rPr lang="es-ES" dirty="0">
                <a:solidFill>
                  <a:srgbClr val="000000"/>
                </a:solidFill>
                <a:latin typeface="Arial" panose="020B0604020202020204" pitchFamily="34" charset="0"/>
                <a:ea typeface="Century Gothic" panose="020B0502020202020204" pitchFamily="34" charset="0"/>
              </a:rPr>
              <a:t>Conectar temas de las cuatro materias involucradas, contenidos en el programa operativo.</a:t>
            </a:r>
            <a:endParaRPr lang="es-MX" sz="1600" dirty="0">
              <a:solidFill>
                <a:srgbClr val="000000"/>
              </a:solidFill>
              <a:latin typeface="Arial" panose="020B0604020202020204" pitchFamily="34" charset="0"/>
              <a:ea typeface="Arial" panose="020B0604020202020204" pitchFamily="34" charset="0"/>
            </a:endParaRPr>
          </a:p>
          <a:p>
            <a:r>
              <a:rPr lang="es-ES" dirty="0">
                <a:solidFill>
                  <a:srgbClr val="000000"/>
                </a:solidFill>
                <a:latin typeface="Arial" panose="020B0604020202020204" pitchFamily="34" charset="0"/>
                <a:ea typeface="Century Gothic" panose="020B0502020202020204" pitchFamily="34" charset="0"/>
              </a:rPr>
              <a:t>Impulsar la extrapolación de aprendizajes académicos en un proyecto interdisciplinario que impacte y de posibles soluciones a una problemática social</a:t>
            </a:r>
            <a:endParaRPr lang="es-MX" dirty="0"/>
          </a:p>
        </p:txBody>
      </p:sp>
      <p:sp>
        <p:nvSpPr>
          <p:cNvPr id="4" name="CuadroTexto 3"/>
          <p:cNvSpPr txBox="1"/>
          <p:nvPr/>
        </p:nvSpPr>
        <p:spPr>
          <a:xfrm>
            <a:off x="9841832" y="0"/>
            <a:ext cx="2719137" cy="1200329"/>
          </a:xfrm>
          <a:prstGeom prst="rect">
            <a:avLst/>
          </a:prstGeom>
          <a:noFill/>
        </p:spPr>
        <p:txBody>
          <a:bodyPr wrap="square" rtlCol="0">
            <a:spAutoFit/>
          </a:bodyPr>
          <a:lstStyle/>
          <a:p>
            <a:r>
              <a:rPr lang="es-MX" dirty="0" smtClean="0">
                <a:latin typeface="Arial" panose="020B0604020202020204" pitchFamily="34" charset="0"/>
                <a:cs typeface="Arial" panose="020B0604020202020204" pitchFamily="34" charset="0"/>
              </a:rPr>
              <a:t>Producto 1</a:t>
            </a:r>
          </a:p>
          <a:p>
            <a:r>
              <a:rPr lang="es-MX" dirty="0" smtClean="0">
                <a:latin typeface="Arial" panose="020B0604020202020204" pitchFamily="34" charset="0"/>
                <a:cs typeface="Arial" panose="020B0604020202020204" pitchFamily="34" charset="0"/>
              </a:rPr>
              <a:t>Equipo 5</a:t>
            </a:r>
          </a:p>
          <a:p>
            <a:endParaRPr lang="es-MX" dirty="0">
              <a:latin typeface="Arial" panose="020B0604020202020204" pitchFamily="34" charset="0"/>
              <a:cs typeface="Arial" panose="020B0604020202020204" pitchFamily="34" charset="0"/>
            </a:endParaRPr>
          </a:p>
          <a:p>
            <a:r>
              <a:rPr lang="es-MX" dirty="0" smtClean="0">
                <a:latin typeface="Arial" panose="020B0604020202020204" pitchFamily="34" charset="0"/>
                <a:cs typeface="Arial" panose="020B0604020202020204" pitchFamily="34" charset="0"/>
              </a:rPr>
              <a:t>            5d</a:t>
            </a:r>
            <a:endParaRPr lang="es-MX" dirty="0">
              <a:latin typeface="Arial" panose="020B0604020202020204" pitchFamily="34" charset="0"/>
              <a:cs typeface="Arial" panose="020B0604020202020204" pitchFamily="34" charset="0"/>
            </a:endParaRPr>
          </a:p>
        </p:txBody>
      </p:sp>
      <p:sp>
        <p:nvSpPr>
          <p:cNvPr id="5" name="Rectángulo 4"/>
          <p:cNvSpPr/>
          <p:nvPr/>
        </p:nvSpPr>
        <p:spPr>
          <a:xfrm>
            <a:off x="-1815674" y="244096"/>
            <a:ext cx="7023108" cy="400110"/>
          </a:xfrm>
          <a:prstGeom prst="rect">
            <a:avLst/>
          </a:prstGeom>
        </p:spPr>
        <p:txBody>
          <a:bodyPr wrap="square">
            <a:spAutoFit/>
          </a:bodyPr>
          <a:lstStyle/>
          <a:p>
            <a:pPr algn="ctr"/>
            <a:r>
              <a:rPr lang="es-MX" sz="2000" b="1" dirty="0"/>
              <a:t>2</a:t>
            </a:r>
            <a:r>
              <a:rPr lang="es-MX" sz="2000" b="1" dirty="0" smtClean="0"/>
              <a:t>ª </a:t>
            </a:r>
            <a:r>
              <a:rPr lang="es-MX" sz="2000" b="1" dirty="0"/>
              <a:t>REUNIÓN DE TRABAJO</a:t>
            </a:r>
            <a:endParaRPr lang="es-MX" sz="2000" dirty="0"/>
          </a:p>
        </p:txBody>
      </p:sp>
    </p:spTree>
    <p:extLst>
      <p:ext uri="{BB962C8B-B14F-4D97-AF65-F5344CB8AC3E}">
        <p14:creationId xmlns:p14="http://schemas.microsoft.com/office/powerpoint/2010/main" val="2414703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0094495" y="120985"/>
            <a:ext cx="2719137" cy="923330"/>
          </a:xfrm>
          <a:prstGeom prst="rect">
            <a:avLst/>
          </a:prstGeom>
          <a:noFill/>
        </p:spPr>
        <p:txBody>
          <a:bodyPr wrap="square" rtlCol="0">
            <a:spAutoFit/>
          </a:bodyPr>
          <a:lstStyle/>
          <a:p>
            <a:r>
              <a:rPr lang="es-MX" dirty="0" smtClean="0">
                <a:latin typeface="Arial" panose="020B0604020202020204" pitchFamily="34" charset="0"/>
                <a:cs typeface="Arial" panose="020B0604020202020204" pitchFamily="34" charset="0"/>
              </a:rPr>
              <a:t>Producto </a:t>
            </a:r>
          </a:p>
          <a:p>
            <a:r>
              <a:rPr lang="es-MX" dirty="0" smtClean="0">
                <a:latin typeface="Arial" panose="020B0604020202020204" pitchFamily="34" charset="0"/>
                <a:cs typeface="Arial" panose="020B0604020202020204" pitchFamily="34" charset="0"/>
              </a:rPr>
              <a:t>Equipo 5</a:t>
            </a:r>
          </a:p>
          <a:p>
            <a:r>
              <a:rPr lang="es-MX" dirty="0" smtClean="0">
                <a:latin typeface="Arial" panose="020B0604020202020204" pitchFamily="34" charset="0"/>
                <a:cs typeface="Arial" panose="020B0604020202020204" pitchFamily="34" charset="0"/>
              </a:rPr>
              <a:t>         5d</a:t>
            </a:r>
            <a:endParaRPr lang="es-MX" dirty="0">
              <a:latin typeface="Arial" panose="020B0604020202020204" pitchFamily="34" charset="0"/>
              <a:cs typeface="Arial" panose="020B0604020202020204" pitchFamily="34" charset="0"/>
            </a:endParaRPr>
          </a:p>
        </p:txBody>
      </p:sp>
      <p:sp>
        <p:nvSpPr>
          <p:cNvPr id="3" name="Rectángulo 2"/>
          <p:cNvSpPr/>
          <p:nvPr/>
        </p:nvSpPr>
        <p:spPr>
          <a:xfrm>
            <a:off x="-1815674" y="244096"/>
            <a:ext cx="7023108" cy="400110"/>
          </a:xfrm>
          <a:prstGeom prst="rect">
            <a:avLst/>
          </a:prstGeom>
        </p:spPr>
        <p:txBody>
          <a:bodyPr wrap="square">
            <a:spAutoFit/>
          </a:bodyPr>
          <a:lstStyle/>
          <a:p>
            <a:pPr algn="ctr"/>
            <a:r>
              <a:rPr lang="es-MX" sz="2000" b="1" dirty="0"/>
              <a:t>2</a:t>
            </a:r>
            <a:r>
              <a:rPr lang="es-MX" sz="2000" b="1" dirty="0" smtClean="0"/>
              <a:t>ª </a:t>
            </a:r>
            <a:r>
              <a:rPr lang="es-MX" sz="2000" b="1" dirty="0"/>
              <a:t>REUNIÓN DE TRABAJO</a:t>
            </a:r>
            <a:endParaRPr lang="es-MX" sz="2000" dirty="0"/>
          </a:p>
        </p:txBody>
      </p:sp>
      <p:graphicFrame>
        <p:nvGraphicFramePr>
          <p:cNvPr id="4" name="Tabla 3"/>
          <p:cNvGraphicFramePr>
            <a:graphicFrameLocks noGrp="1"/>
          </p:cNvGraphicFramePr>
          <p:nvPr>
            <p:extLst>
              <p:ext uri="{D42A27DB-BD31-4B8C-83A1-F6EECF244321}">
                <p14:modId xmlns:p14="http://schemas.microsoft.com/office/powerpoint/2010/main" val="2041461506"/>
              </p:ext>
            </p:extLst>
          </p:nvPr>
        </p:nvGraphicFramePr>
        <p:xfrm>
          <a:off x="565371" y="1365889"/>
          <a:ext cx="10192084" cy="5120640"/>
        </p:xfrm>
        <a:graphic>
          <a:graphicData uri="http://schemas.openxmlformats.org/drawingml/2006/table">
            <a:tbl>
              <a:tblPr firstRow="1" bandRow="1">
                <a:tableStyleId>{5C22544A-7EE6-4342-B048-85BDC9FD1C3A}</a:tableStyleId>
              </a:tblPr>
              <a:tblGrid>
                <a:gridCol w="2214389"/>
                <a:gridCol w="1996766"/>
                <a:gridCol w="5980929"/>
              </a:tblGrid>
              <a:tr h="296422">
                <a:tc>
                  <a:txBody>
                    <a:bodyPr/>
                    <a:lstStyle/>
                    <a:p>
                      <a:r>
                        <a:rPr lang="es-MX" dirty="0" smtClean="0"/>
                        <a:t>Materia</a:t>
                      </a:r>
                      <a:endParaRPr lang="es-MX" dirty="0"/>
                    </a:p>
                  </a:txBody>
                  <a:tcPr/>
                </a:tc>
                <a:tc>
                  <a:txBody>
                    <a:bodyPr/>
                    <a:lstStyle/>
                    <a:p>
                      <a:r>
                        <a:rPr lang="es-MX" dirty="0" smtClean="0"/>
                        <a:t>Docente</a:t>
                      </a:r>
                      <a:endParaRPr lang="es-MX" dirty="0"/>
                    </a:p>
                  </a:txBody>
                  <a:tcPr/>
                </a:tc>
                <a:tc>
                  <a:txBody>
                    <a:bodyPr/>
                    <a:lstStyle/>
                    <a:p>
                      <a:r>
                        <a:rPr lang="es-MX" dirty="0" smtClean="0"/>
                        <a:t>Objetivo</a:t>
                      </a:r>
                      <a:endParaRPr lang="es-MX" dirty="0"/>
                    </a:p>
                  </a:txBody>
                  <a:tcPr/>
                </a:tc>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1800" b="1" dirty="0" smtClean="0">
                          <a:ln/>
                          <a:solidFill>
                            <a:schemeClr val="bg1"/>
                          </a:solidFill>
                        </a:rPr>
                        <a:t>Educación Estética y Artística: Pintura V</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1800" b="1" i="0" dirty="0" smtClean="0">
                          <a:ln/>
                          <a:solidFill>
                            <a:schemeClr val="bg1"/>
                          </a:solidFill>
                        </a:rPr>
                        <a:t>Ana Paula Rodríguez García</a:t>
                      </a:r>
                    </a:p>
                  </a:txBody>
                  <a:tcPr/>
                </a:tc>
                <a:tc>
                  <a:txBody>
                    <a:bodyPr/>
                    <a:lstStyle/>
                    <a:p>
                      <a:r>
                        <a:rPr lang="es-MX" dirty="0" smtClean="0"/>
                        <a:t>Que los alumnos identifiquen</a:t>
                      </a:r>
                      <a:r>
                        <a:rPr lang="es-MX" baseline="0" dirty="0" smtClean="0"/>
                        <a:t> los grafitis en la ciudad de México y sepan analizarlos y creer ellos los suyos propios en base a criterios culturales.</a:t>
                      </a:r>
                      <a:endParaRPr lang="es-MX" dirty="0"/>
                    </a:p>
                  </a:txBody>
                  <a:tcPr/>
                </a:tc>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1800" b="1" dirty="0" smtClean="0">
                          <a:ln/>
                          <a:solidFill>
                            <a:schemeClr val="bg1"/>
                          </a:solidFill>
                        </a:rPr>
                        <a:t>Inglés V</a:t>
                      </a:r>
                      <a:endParaRPr lang="es-ES" sz="1800" b="1" cap="none" spc="0" dirty="0" smtClean="0">
                        <a:ln/>
                        <a:solidFill>
                          <a:schemeClr val="bg1"/>
                        </a:solidFill>
                        <a:effectLst/>
                      </a:endParaRPr>
                    </a:p>
                    <a:p>
                      <a:endParaRPr lang="es-MX"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1800" b="1" i="0" cap="none" spc="0" dirty="0" smtClean="0">
                          <a:ln/>
                          <a:solidFill>
                            <a:schemeClr val="bg1"/>
                          </a:solidFill>
                          <a:effectLst/>
                        </a:rPr>
                        <a:t>Elizabeth Verónica Tesan Jara</a:t>
                      </a:r>
                    </a:p>
                  </a:txBody>
                  <a:tcPr/>
                </a:tc>
                <a:tc>
                  <a:txBody>
                    <a:bodyPr/>
                    <a:lstStyle/>
                    <a:p>
                      <a:r>
                        <a:rPr lang="es-MX" dirty="0" smtClean="0"/>
                        <a:t>Que los alumnos comuniquen la  información y resultados obtenidos de la investigación en inglés para que tenga</a:t>
                      </a:r>
                      <a:r>
                        <a:rPr lang="es-MX" baseline="0" dirty="0" smtClean="0"/>
                        <a:t>n mayor cobertura a nivel social.</a:t>
                      </a:r>
                    </a:p>
                  </a:txBody>
                  <a:tcPr/>
                </a:tc>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1800" b="1" cap="none" spc="0" dirty="0" smtClean="0">
                          <a:ln/>
                          <a:solidFill>
                            <a:schemeClr val="bg1"/>
                          </a:solidFill>
                          <a:effectLst/>
                        </a:rPr>
                        <a:t>Educación para la Salud</a:t>
                      </a:r>
                    </a:p>
                    <a:p>
                      <a:endParaRPr lang="es-MX"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1800" b="1" i="0" dirty="0" smtClean="0">
                          <a:ln/>
                          <a:solidFill>
                            <a:schemeClr val="bg1"/>
                          </a:solidFill>
                        </a:rPr>
                        <a:t>Yolanda Villalobos Alarcón</a:t>
                      </a:r>
                    </a:p>
                  </a:txBody>
                  <a:tcPr/>
                </a:tc>
                <a:tc>
                  <a:txBody>
                    <a:bodyPr/>
                    <a:lstStyle/>
                    <a:p>
                      <a:r>
                        <a:rPr lang="es-MX" sz="1800" b="0" i="0" kern="1200" dirty="0" smtClean="0">
                          <a:solidFill>
                            <a:schemeClr val="dk1"/>
                          </a:solidFill>
                          <a:effectLst/>
                          <a:latin typeface="+mn-lt"/>
                          <a:ea typeface="+mn-ea"/>
                          <a:cs typeface="+mn-cs"/>
                        </a:rPr>
                        <a:t>Conocer las alteraciones que causan a la salud los productos utilizados para  </a:t>
                      </a:r>
                      <a:r>
                        <a:rPr lang="es-MX" sz="1800" b="0" i="0" kern="1200" dirty="0" err="1" smtClean="0">
                          <a:solidFill>
                            <a:schemeClr val="dk1"/>
                          </a:solidFill>
                          <a:effectLst/>
                          <a:latin typeface="+mn-lt"/>
                          <a:ea typeface="+mn-ea"/>
                          <a:cs typeface="+mn-cs"/>
                        </a:rPr>
                        <a:t>graffitear</a:t>
                      </a:r>
                      <a:r>
                        <a:rPr lang="es-MX" sz="1800" b="0" i="0" kern="1200" dirty="0" smtClean="0">
                          <a:solidFill>
                            <a:schemeClr val="dk1"/>
                          </a:solidFill>
                          <a:effectLst/>
                          <a:latin typeface="+mn-lt"/>
                          <a:ea typeface="+mn-ea"/>
                          <a:cs typeface="+mn-cs"/>
                        </a:rPr>
                        <a:t> , como agente causal químico exógeno  en la triada ecológica, y de esta manera prevenir que los adolescentes pongan en riesgo su integridad.</a:t>
                      </a:r>
                    </a:p>
                  </a:txBody>
                  <a:tcPr/>
                </a:tc>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1800" b="1" dirty="0" smtClean="0">
                          <a:ln/>
                          <a:solidFill>
                            <a:schemeClr val="bg1"/>
                          </a:solidFill>
                        </a:rPr>
                        <a:t>Química III</a:t>
                      </a:r>
                      <a:endParaRPr lang="es-ES" sz="1800" b="1" cap="none" spc="0" dirty="0" smtClean="0">
                        <a:ln/>
                        <a:solidFill>
                          <a:schemeClr val="bg1"/>
                        </a:solidFill>
                        <a:effectLst/>
                      </a:endParaRPr>
                    </a:p>
                    <a:p>
                      <a:endParaRPr lang="es-MX"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1800" b="1" i="0" dirty="0" smtClean="0">
                          <a:ln/>
                          <a:solidFill>
                            <a:schemeClr val="bg1"/>
                          </a:solidFill>
                        </a:rPr>
                        <a:t>María Mercedes Salazar Parra</a:t>
                      </a:r>
                    </a:p>
                  </a:txBody>
                  <a:tcPr/>
                </a:tc>
                <a:tc>
                  <a:txBody>
                    <a:bodyPr/>
                    <a:lstStyle/>
                    <a:p>
                      <a:r>
                        <a:rPr lang="es-MX" dirty="0" smtClean="0"/>
                        <a:t>Que el alumno analice y conozca la</a:t>
                      </a:r>
                      <a:r>
                        <a:rPr lang="es-MX" baseline="0" dirty="0" smtClean="0"/>
                        <a:t> contaminación que pueden generar los materiales con los que se fabrican las pinturas en aerosol, así como la contaminación que puede provocar en el medio ambiente</a:t>
                      </a:r>
                      <a:endParaRPr lang="es-MX" dirty="0"/>
                    </a:p>
                  </a:txBody>
                  <a:tcPr/>
                </a:tc>
              </a:tr>
            </a:tbl>
          </a:graphicData>
        </a:graphic>
      </p:graphicFrame>
    </p:spTree>
    <p:extLst>
      <p:ext uri="{BB962C8B-B14F-4D97-AF65-F5344CB8AC3E}">
        <p14:creationId xmlns:p14="http://schemas.microsoft.com/office/powerpoint/2010/main" val="39552362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0118558" y="-2125"/>
            <a:ext cx="2719137" cy="1200329"/>
          </a:xfrm>
          <a:prstGeom prst="rect">
            <a:avLst/>
          </a:prstGeom>
          <a:noFill/>
        </p:spPr>
        <p:txBody>
          <a:bodyPr wrap="square" rtlCol="0">
            <a:spAutoFit/>
          </a:bodyPr>
          <a:lstStyle/>
          <a:p>
            <a:r>
              <a:rPr lang="es-MX" dirty="0" smtClean="0">
                <a:latin typeface="Arial" panose="020B0604020202020204" pitchFamily="34" charset="0"/>
                <a:cs typeface="Arial" panose="020B0604020202020204" pitchFamily="34" charset="0"/>
              </a:rPr>
              <a:t>Producto </a:t>
            </a:r>
          </a:p>
          <a:p>
            <a:r>
              <a:rPr lang="es-MX" dirty="0" smtClean="0">
                <a:latin typeface="Arial" panose="020B0604020202020204" pitchFamily="34" charset="0"/>
                <a:cs typeface="Arial" panose="020B0604020202020204" pitchFamily="34" charset="0"/>
              </a:rPr>
              <a:t>Equipo 5</a:t>
            </a:r>
          </a:p>
          <a:p>
            <a:endParaRPr lang="es-MX" dirty="0">
              <a:latin typeface="Arial" panose="020B0604020202020204" pitchFamily="34" charset="0"/>
              <a:cs typeface="Arial" panose="020B0604020202020204" pitchFamily="34" charset="0"/>
            </a:endParaRPr>
          </a:p>
          <a:p>
            <a:r>
              <a:rPr lang="es-MX" dirty="0" smtClean="0">
                <a:latin typeface="Arial" panose="020B0604020202020204" pitchFamily="34" charset="0"/>
                <a:cs typeface="Arial" panose="020B0604020202020204" pitchFamily="34" charset="0"/>
              </a:rPr>
              <a:t>       5e</a:t>
            </a:r>
            <a:endParaRPr lang="es-MX" dirty="0">
              <a:latin typeface="Arial" panose="020B0604020202020204" pitchFamily="34" charset="0"/>
              <a:cs typeface="Arial" panose="020B0604020202020204" pitchFamily="34" charset="0"/>
            </a:endParaRPr>
          </a:p>
        </p:txBody>
      </p:sp>
      <p:sp>
        <p:nvSpPr>
          <p:cNvPr id="3" name="Rectángulo 2"/>
          <p:cNvSpPr/>
          <p:nvPr/>
        </p:nvSpPr>
        <p:spPr>
          <a:xfrm>
            <a:off x="-1815674" y="244096"/>
            <a:ext cx="7023108" cy="400110"/>
          </a:xfrm>
          <a:prstGeom prst="rect">
            <a:avLst/>
          </a:prstGeom>
        </p:spPr>
        <p:txBody>
          <a:bodyPr wrap="square">
            <a:spAutoFit/>
          </a:bodyPr>
          <a:lstStyle/>
          <a:p>
            <a:pPr algn="ctr"/>
            <a:r>
              <a:rPr lang="es-MX" sz="2000" b="1" dirty="0"/>
              <a:t>2</a:t>
            </a:r>
            <a:r>
              <a:rPr lang="es-MX" sz="2000" b="1" dirty="0" smtClean="0"/>
              <a:t>ª </a:t>
            </a:r>
            <a:r>
              <a:rPr lang="es-MX" sz="2000" b="1" dirty="0"/>
              <a:t>REUNIÓN DE TRABAJO</a:t>
            </a:r>
            <a:endParaRPr lang="es-MX" sz="2000" dirty="0"/>
          </a:p>
        </p:txBody>
      </p:sp>
      <p:graphicFrame>
        <p:nvGraphicFramePr>
          <p:cNvPr id="4" name="Tabla 3"/>
          <p:cNvGraphicFramePr>
            <a:graphicFrameLocks noGrp="1"/>
          </p:cNvGraphicFramePr>
          <p:nvPr>
            <p:extLst>
              <p:ext uri="{D42A27DB-BD31-4B8C-83A1-F6EECF244321}">
                <p14:modId xmlns:p14="http://schemas.microsoft.com/office/powerpoint/2010/main" val="3069532840"/>
              </p:ext>
            </p:extLst>
          </p:nvPr>
        </p:nvGraphicFramePr>
        <p:xfrm>
          <a:off x="1046513" y="1547512"/>
          <a:ext cx="9589402" cy="4150360"/>
        </p:xfrm>
        <a:graphic>
          <a:graphicData uri="http://schemas.openxmlformats.org/drawingml/2006/table">
            <a:tbl>
              <a:tblPr>
                <a:tableStyleId>{5C22544A-7EE6-4342-B048-85BDC9FD1C3A}</a:tableStyleId>
              </a:tblPr>
              <a:tblGrid>
                <a:gridCol w="9589402"/>
              </a:tblGrid>
              <a:tr h="2483065">
                <a:tc>
                  <a:txBody>
                    <a:bodyPr/>
                    <a:lstStyle/>
                    <a:p>
                      <a:pPr>
                        <a:lnSpc>
                          <a:spcPct val="100000"/>
                        </a:lnSpc>
                        <a:spcAft>
                          <a:spcPts val="0"/>
                        </a:spcAft>
                      </a:pPr>
                      <a:r>
                        <a:rPr lang="es-ES" sz="2400" dirty="0">
                          <a:effectLst/>
                        </a:rPr>
                        <a:t>¿Qué es un grafiti</a:t>
                      </a:r>
                      <a:r>
                        <a:rPr lang="es-ES" sz="2400" dirty="0" smtClean="0">
                          <a:effectLst/>
                        </a:rPr>
                        <a:t>?</a:t>
                      </a:r>
                    </a:p>
                    <a:p>
                      <a:pPr>
                        <a:lnSpc>
                          <a:spcPct val="100000"/>
                        </a:lnSpc>
                        <a:spcAft>
                          <a:spcPts val="0"/>
                        </a:spcAft>
                      </a:pPr>
                      <a:endParaRPr lang="es-MX" sz="2400" dirty="0">
                        <a:effectLst/>
                      </a:endParaRPr>
                    </a:p>
                    <a:p>
                      <a:pPr>
                        <a:lnSpc>
                          <a:spcPct val="100000"/>
                        </a:lnSpc>
                        <a:spcAft>
                          <a:spcPts val="0"/>
                        </a:spcAft>
                      </a:pPr>
                      <a:r>
                        <a:rPr lang="es-ES" sz="2400" dirty="0">
                          <a:effectLst/>
                        </a:rPr>
                        <a:t>¿Dónde identificas que hay grafitis en la ciudad de México</a:t>
                      </a:r>
                      <a:r>
                        <a:rPr lang="es-ES" sz="2400" dirty="0" smtClean="0">
                          <a:effectLst/>
                        </a:rPr>
                        <a:t>?</a:t>
                      </a:r>
                    </a:p>
                    <a:p>
                      <a:pPr>
                        <a:lnSpc>
                          <a:spcPct val="100000"/>
                        </a:lnSpc>
                        <a:spcAft>
                          <a:spcPts val="0"/>
                        </a:spcAft>
                      </a:pPr>
                      <a:endParaRPr lang="es-MX" sz="2400" dirty="0">
                        <a:effectLst/>
                      </a:endParaRPr>
                    </a:p>
                    <a:p>
                      <a:pPr>
                        <a:lnSpc>
                          <a:spcPct val="100000"/>
                        </a:lnSpc>
                        <a:spcAft>
                          <a:spcPts val="0"/>
                        </a:spcAft>
                      </a:pPr>
                      <a:r>
                        <a:rPr lang="es-ES" sz="2400" dirty="0">
                          <a:effectLst/>
                        </a:rPr>
                        <a:t>¿Qué función tiene un grafiti</a:t>
                      </a:r>
                      <a:r>
                        <a:rPr lang="es-ES" sz="2400" dirty="0" smtClean="0">
                          <a:effectLst/>
                        </a:rPr>
                        <a:t>?</a:t>
                      </a:r>
                    </a:p>
                    <a:p>
                      <a:pPr>
                        <a:lnSpc>
                          <a:spcPct val="100000"/>
                        </a:lnSpc>
                        <a:spcAft>
                          <a:spcPts val="0"/>
                        </a:spcAft>
                      </a:pPr>
                      <a:endParaRPr lang="es-MX" sz="2400" dirty="0">
                        <a:effectLst/>
                      </a:endParaRPr>
                    </a:p>
                    <a:p>
                      <a:pPr>
                        <a:lnSpc>
                          <a:spcPct val="100000"/>
                        </a:lnSpc>
                        <a:spcAft>
                          <a:spcPts val="0"/>
                        </a:spcAft>
                      </a:pPr>
                      <a:r>
                        <a:rPr lang="es-ES" sz="2400" dirty="0">
                          <a:effectLst/>
                        </a:rPr>
                        <a:t>¿Qué materiales se utilizan para elaborar un grafiti</a:t>
                      </a:r>
                      <a:r>
                        <a:rPr lang="es-ES" sz="2400" dirty="0" smtClean="0">
                          <a:effectLst/>
                        </a:rPr>
                        <a:t>?</a:t>
                      </a:r>
                    </a:p>
                    <a:p>
                      <a:pPr>
                        <a:lnSpc>
                          <a:spcPct val="100000"/>
                        </a:lnSpc>
                        <a:spcAft>
                          <a:spcPts val="0"/>
                        </a:spcAft>
                      </a:pPr>
                      <a:endParaRPr lang="es-MX" sz="2400" dirty="0">
                        <a:effectLst/>
                      </a:endParaRPr>
                    </a:p>
                    <a:p>
                      <a:pPr>
                        <a:lnSpc>
                          <a:spcPct val="100000"/>
                        </a:lnSpc>
                        <a:spcAft>
                          <a:spcPts val="0"/>
                        </a:spcAft>
                      </a:pPr>
                      <a:r>
                        <a:rPr lang="es-ES" sz="2400" dirty="0">
                          <a:effectLst/>
                        </a:rPr>
                        <a:t>¿Los conoces</a:t>
                      </a:r>
                      <a:r>
                        <a:rPr lang="es-ES" sz="2400" dirty="0" smtClean="0">
                          <a:effectLst/>
                        </a:rPr>
                        <a:t>?</a:t>
                      </a:r>
                    </a:p>
                    <a:p>
                      <a:pPr>
                        <a:lnSpc>
                          <a:spcPct val="100000"/>
                        </a:lnSpc>
                        <a:spcAft>
                          <a:spcPts val="0"/>
                        </a:spcAft>
                      </a:pPr>
                      <a:endParaRPr lang="es-MX" sz="2400" dirty="0">
                        <a:effectLst/>
                      </a:endParaRPr>
                    </a:p>
                    <a:p>
                      <a:pPr>
                        <a:lnSpc>
                          <a:spcPct val="100000"/>
                        </a:lnSpc>
                        <a:spcAft>
                          <a:spcPts val="0"/>
                        </a:spcAft>
                      </a:pPr>
                      <a:r>
                        <a:rPr lang="es-ES" sz="2400" dirty="0">
                          <a:effectLst/>
                        </a:rPr>
                        <a:t>¿Tienen relación con la salud?</a:t>
                      </a:r>
                      <a:endParaRPr lang="es-MX" sz="2400" dirty="0">
                        <a:solidFill>
                          <a:srgbClr val="000000"/>
                        </a:solidFill>
                        <a:effectLst/>
                        <a:latin typeface="Arial" panose="020B0604020202020204" pitchFamily="34" charset="0"/>
                        <a:ea typeface="Arial" panose="020B0604020202020204" pitchFamily="34" charset="0"/>
                      </a:endParaRPr>
                    </a:p>
                  </a:txBody>
                  <a:tcPr marL="63500" marR="63500" marT="63500" marB="63500"/>
                </a:tc>
              </a:tr>
            </a:tbl>
          </a:graphicData>
        </a:graphic>
      </p:graphicFrame>
    </p:spTree>
    <p:extLst>
      <p:ext uri="{BB962C8B-B14F-4D97-AF65-F5344CB8AC3E}">
        <p14:creationId xmlns:p14="http://schemas.microsoft.com/office/powerpoint/2010/main" val="42646680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9998242" y="-2125"/>
            <a:ext cx="2719137" cy="1200329"/>
          </a:xfrm>
          <a:prstGeom prst="rect">
            <a:avLst/>
          </a:prstGeom>
          <a:noFill/>
        </p:spPr>
        <p:txBody>
          <a:bodyPr wrap="square" rtlCol="0">
            <a:spAutoFit/>
          </a:bodyPr>
          <a:lstStyle/>
          <a:p>
            <a:r>
              <a:rPr lang="es-MX" dirty="0" smtClean="0">
                <a:latin typeface="Arial" panose="020B0604020202020204" pitchFamily="34" charset="0"/>
                <a:cs typeface="Arial" panose="020B0604020202020204" pitchFamily="34" charset="0"/>
              </a:rPr>
              <a:t>Producto 5 </a:t>
            </a:r>
          </a:p>
          <a:p>
            <a:r>
              <a:rPr lang="es-MX" dirty="0" smtClean="0">
                <a:latin typeface="Arial" panose="020B0604020202020204" pitchFamily="34" charset="0"/>
                <a:cs typeface="Arial" panose="020B0604020202020204" pitchFamily="34" charset="0"/>
              </a:rPr>
              <a:t>Equipo 5</a:t>
            </a:r>
          </a:p>
          <a:p>
            <a:endParaRPr lang="es-MX" dirty="0">
              <a:latin typeface="Arial" panose="020B0604020202020204" pitchFamily="34" charset="0"/>
              <a:cs typeface="Arial" panose="020B0604020202020204" pitchFamily="34" charset="0"/>
            </a:endParaRPr>
          </a:p>
          <a:p>
            <a:r>
              <a:rPr lang="es-MX" dirty="0" smtClean="0">
                <a:latin typeface="Arial" panose="020B0604020202020204" pitchFamily="34" charset="0"/>
                <a:cs typeface="Arial" panose="020B0604020202020204" pitchFamily="34" charset="0"/>
              </a:rPr>
              <a:t>          5f</a:t>
            </a:r>
            <a:endParaRPr lang="es-MX" dirty="0">
              <a:latin typeface="Arial" panose="020B0604020202020204" pitchFamily="34" charset="0"/>
              <a:cs typeface="Arial" panose="020B0604020202020204" pitchFamily="34" charset="0"/>
            </a:endParaRPr>
          </a:p>
        </p:txBody>
      </p:sp>
      <p:sp>
        <p:nvSpPr>
          <p:cNvPr id="3" name="Rectángulo 2"/>
          <p:cNvSpPr/>
          <p:nvPr/>
        </p:nvSpPr>
        <p:spPr>
          <a:xfrm>
            <a:off x="-1815674" y="244096"/>
            <a:ext cx="7023108" cy="400110"/>
          </a:xfrm>
          <a:prstGeom prst="rect">
            <a:avLst/>
          </a:prstGeom>
        </p:spPr>
        <p:txBody>
          <a:bodyPr wrap="square">
            <a:spAutoFit/>
          </a:bodyPr>
          <a:lstStyle/>
          <a:p>
            <a:pPr algn="ctr"/>
            <a:r>
              <a:rPr lang="es-MX" sz="2000" b="1" dirty="0"/>
              <a:t>2</a:t>
            </a:r>
            <a:r>
              <a:rPr lang="es-MX" sz="2000" b="1" dirty="0" smtClean="0"/>
              <a:t>ª </a:t>
            </a:r>
            <a:r>
              <a:rPr lang="es-MX" sz="2000" b="1" dirty="0"/>
              <a:t>REUNIÓN DE TRABAJO</a:t>
            </a:r>
            <a:endParaRPr lang="es-MX" sz="2000" dirty="0"/>
          </a:p>
        </p:txBody>
      </p:sp>
      <p:pic>
        <p:nvPicPr>
          <p:cNvPr id="5" name="Imagen 4"/>
          <p:cNvPicPr>
            <a:picLocks noChangeAspect="1"/>
          </p:cNvPicPr>
          <p:nvPr/>
        </p:nvPicPr>
        <p:blipFill rotWithShape="1">
          <a:blip r:embed="rId2"/>
          <a:srcRect t="16491" b="18246"/>
          <a:stretch/>
        </p:blipFill>
        <p:spPr>
          <a:xfrm>
            <a:off x="522371" y="1395662"/>
            <a:ext cx="9848850" cy="5142137"/>
          </a:xfrm>
          <a:prstGeom prst="rect">
            <a:avLst/>
          </a:prstGeom>
        </p:spPr>
      </p:pic>
    </p:spTree>
    <p:extLst>
      <p:ext uri="{BB962C8B-B14F-4D97-AF65-F5344CB8AC3E}">
        <p14:creationId xmlns:p14="http://schemas.microsoft.com/office/powerpoint/2010/main" val="34547002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0058400" y="44041"/>
            <a:ext cx="2719137" cy="1477328"/>
          </a:xfrm>
          <a:prstGeom prst="rect">
            <a:avLst/>
          </a:prstGeom>
          <a:noFill/>
        </p:spPr>
        <p:txBody>
          <a:bodyPr wrap="square" rtlCol="0">
            <a:spAutoFit/>
          </a:bodyPr>
          <a:lstStyle/>
          <a:p>
            <a:r>
              <a:rPr lang="es-MX" dirty="0" smtClean="0">
                <a:latin typeface="Arial" panose="020B0604020202020204" pitchFamily="34" charset="0"/>
                <a:cs typeface="Arial" panose="020B0604020202020204" pitchFamily="34" charset="0"/>
              </a:rPr>
              <a:t>Producto 5 </a:t>
            </a:r>
          </a:p>
          <a:p>
            <a:r>
              <a:rPr lang="es-MX" dirty="0" smtClean="0">
                <a:latin typeface="Arial" panose="020B0604020202020204" pitchFamily="34" charset="0"/>
                <a:cs typeface="Arial" panose="020B0604020202020204" pitchFamily="34" charset="0"/>
              </a:rPr>
              <a:t>Equipo 5</a:t>
            </a:r>
          </a:p>
          <a:p>
            <a:r>
              <a:rPr lang="es-MX" dirty="0" smtClean="0">
                <a:latin typeface="Arial" panose="020B0604020202020204" pitchFamily="34" charset="0"/>
                <a:cs typeface="Arial" panose="020B0604020202020204" pitchFamily="34" charset="0"/>
              </a:rPr>
              <a:t>       </a:t>
            </a:r>
          </a:p>
          <a:p>
            <a:r>
              <a:rPr lang="es-MX" dirty="0">
                <a:latin typeface="Arial" panose="020B0604020202020204" pitchFamily="34" charset="0"/>
                <a:cs typeface="Arial" panose="020B0604020202020204" pitchFamily="34" charset="0"/>
              </a:rPr>
              <a:t> </a:t>
            </a:r>
            <a:r>
              <a:rPr lang="es-MX" dirty="0" smtClean="0">
                <a:latin typeface="Arial" panose="020B0604020202020204" pitchFamily="34" charset="0"/>
                <a:cs typeface="Arial" panose="020B0604020202020204" pitchFamily="34" charset="0"/>
              </a:rPr>
              <a:t>       5f</a:t>
            </a:r>
            <a:endParaRPr lang="es-MX" dirty="0">
              <a:latin typeface="Arial" panose="020B0604020202020204" pitchFamily="34" charset="0"/>
              <a:cs typeface="Arial" panose="020B0604020202020204" pitchFamily="34" charset="0"/>
            </a:endParaRPr>
          </a:p>
          <a:p>
            <a:endParaRPr lang="es-MX" dirty="0">
              <a:latin typeface="Arial" panose="020B0604020202020204" pitchFamily="34" charset="0"/>
              <a:cs typeface="Arial" panose="020B0604020202020204" pitchFamily="34" charset="0"/>
            </a:endParaRPr>
          </a:p>
        </p:txBody>
      </p:sp>
      <p:sp>
        <p:nvSpPr>
          <p:cNvPr id="3" name="Rectángulo 2"/>
          <p:cNvSpPr/>
          <p:nvPr/>
        </p:nvSpPr>
        <p:spPr>
          <a:xfrm>
            <a:off x="-1815674" y="244096"/>
            <a:ext cx="7023108" cy="400110"/>
          </a:xfrm>
          <a:prstGeom prst="rect">
            <a:avLst/>
          </a:prstGeom>
        </p:spPr>
        <p:txBody>
          <a:bodyPr wrap="square">
            <a:spAutoFit/>
          </a:bodyPr>
          <a:lstStyle/>
          <a:p>
            <a:pPr algn="ctr"/>
            <a:r>
              <a:rPr lang="es-MX" sz="2000" b="1" dirty="0"/>
              <a:t>2</a:t>
            </a:r>
            <a:r>
              <a:rPr lang="es-MX" sz="2000" b="1" dirty="0" smtClean="0"/>
              <a:t>ª </a:t>
            </a:r>
            <a:r>
              <a:rPr lang="es-MX" sz="2000" b="1" dirty="0"/>
              <a:t>REUNIÓN DE TRABAJO</a:t>
            </a:r>
            <a:endParaRPr lang="es-MX" sz="2000" dirty="0"/>
          </a:p>
        </p:txBody>
      </p:sp>
      <p:pic>
        <p:nvPicPr>
          <p:cNvPr id="4" name="Imagen 3"/>
          <p:cNvPicPr>
            <a:picLocks noChangeAspect="1"/>
          </p:cNvPicPr>
          <p:nvPr/>
        </p:nvPicPr>
        <p:blipFill rotWithShape="1">
          <a:blip r:embed="rId2"/>
          <a:srcRect l="6117" t="32982" r="5181" b="27018"/>
          <a:stretch/>
        </p:blipFill>
        <p:spPr>
          <a:xfrm>
            <a:off x="517358" y="1804737"/>
            <a:ext cx="10672220" cy="4295274"/>
          </a:xfrm>
          <a:prstGeom prst="rect">
            <a:avLst/>
          </a:prstGeom>
        </p:spPr>
      </p:pic>
    </p:spTree>
    <p:extLst>
      <p:ext uri="{BB962C8B-B14F-4D97-AF65-F5344CB8AC3E}">
        <p14:creationId xmlns:p14="http://schemas.microsoft.com/office/powerpoint/2010/main" val="27024857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0058400" y="44041"/>
            <a:ext cx="2719137" cy="1477328"/>
          </a:xfrm>
          <a:prstGeom prst="rect">
            <a:avLst/>
          </a:prstGeom>
          <a:noFill/>
        </p:spPr>
        <p:txBody>
          <a:bodyPr wrap="square" rtlCol="0">
            <a:spAutoFit/>
          </a:bodyPr>
          <a:lstStyle/>
          <a:p>
            <a:r>
              <a:rPr lang="es-MX" dirty="0" smtClean="0">
                <a:latin typeface="Arial" panose="020B0604020202020204" pitchFamily="34" charset="0"/>
                <a:cs typeface="Arial" panose="020B0604020202020204" pitchFamily="34" charset="0"/>
              </a:rPr>
              <a:t>Producto 5 </a:t>
            </a:r>
          </a:p>
          <a:p>
            <a:r>
              <a:rPr lang="es-MX" dirty="0" smtClean="0">
                <a:latin typeface="Arial" panose="020B0604020202020204" pitchFamily="34" charset="0"/>
                <a:cs typeface="Arial" panose="020B0604020202020204" pitchFamily="34" charset="0"/>
              </a:rPr>
              <a:t>Equipo 5</a:t>
            </a:r>
          </a:p>
          <a:p>
            <a:r>
              <a:rPr lang="es-MX" dirty="0" smtClean="0">
                <a:latin typeface="Arial" panose="020B0604020202020204" pitchFamily="34" charset="0"/>
                <a:cs typeface="Arial" panose="020B0604020202020204" pitchFamily="34" charset="0"/>
              </a:rPr>
              <a:t>       </a:t>
            </a:r>
          </a:p>
          <a:p>
            <a:r>
              <a:rPr lang="es-MX" dirty="0">
                <a:latin typeface="Arial" panose="020B0604020202020204" pitchFamily="34" charset="0"/>
                <a:cs typeface="Arial" panose="020B0604020202020204" pitchFamily="34" charset="0"/>
              </a:rPr>
              <a:t> </a:t>
            </a:r>
            <a:r>
              <a:rPr lang="es-MX" dirty="0" smtClean="0">
                <a:latin typeface="Arial" panose="020B0604020202020204" pitchFamily="34" charset="0"/>
                <a:cs typeface="Arial" panose="020B0604020202020204" pitchFamily="34" charset="0"/>
              </a:rPr>
              <a:t>       5g</a:t>
            </a:r>
            <a:endParaRPr lang="es-MX" dirty="0">
              <a:latin typeface="Arial" panose="020B0604020202020204" pitchFamily="34" charset="0"/>
              <a:cs typeface="Arial" panose="020B0604020202020204" pitchFamily="34" charset="0"/>
            </a:endParaRPr>
          </a:p>
          <a:p>
            <a:endParaRPr lang="es-MX"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2"/>
          <a:stretch>
            <a:fillRect/>
          </a:stretch>
        </p:blipFill>
        <p:spPr>
          <a:xfrm>
            <a:off x="1663880" y="1134788"/>
            <a:ext cx="8081700" cy="5080348"/>
          </a:xfrm>
          <a:prstGeom prst="rect">
            <a:avLst/>
          </a:prstGeom>
        </p:spPr>
      </p:pic>
    </p:spTree>
    <p:extLst>
      <p:ext uri="{BB962C8B-B14F-4D97-AF65-F5344CB8AC3E}">
        <p14:creationId xmlns:p14="http://schemas.microsoft.com/office/powerpoint/2010/main" val="17707205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0058400" y="44041"/>
            <a:ext cx="2719137" cy="1477328"/>
          </a:xfrm>
          <a:prstGeom prst="rect">
            <a:avLst/>
          </a:prstGeom>
          <a:noFill/>
        </p:spPr>
        <p:txBody>
          <a:bodyPr wrap="square" rtlCol="0">
            <a:spAutoFit/>
          </a:bodyPr>
          <a:lstStyle/>
          <a:p>
            <a:r>
              <a:rPr lang="es-MX" dirty="0" smtClean="0">
                <a:latin typeface="Arial" panose="020B0604020202020204" pitchFamily="34" charset="0"/>
                <a:cs typeface="Arial" panose="020B0604020202020204" pitchFamily="34" charset="0"/>
              </a:rPr>
              <a:t>Producto 5 </a:t>
            </a:r>
          </a:p>
          <a:p>
            <a:r>
              <a:rPr lang="es-MX" dirty="0" smtClean="0">
                <a:latin typeface="Arial" panose="020B0604020202020204" pitchFamily="34" charset="0"/>
                <a:cs typeface="Arial" panose="020B0604020202020204" pitchFamily="34" charset="0"/>
              </a:rPr>
              <a:t>Equipo 5</a:t>
            </a:r>
          </a:p>
          <a:p>
            <a:r>
              <a:rPr lang="es-MX" dirty="0" smtClean="0">
                <a:latin typeface="Arial" panose="020B0604020202020204" pitchFamily="34" charset="0"/>
                <a:cs typeface="Arial" panose="020B0604020202020204" pitchFamily="34" charset="0"/>
              </a:rPr>
              <a:t>       </a:t>
            </a:r>
          </a:p>
          <a:p>
            <a:r>
              <a:rPr lang="es-MX" dirty="0">
                <a:latin typeface="Arial" panose="020B0604020202020204" pitchFamily="34" charset="0"/>
                <a:cs typeface="Arial" panose="020B0604020202020204" pitchFamily="34" charset="0"/>
              </a:rPr>
              <a:t> </a:t>
            </a:r>
            <a:r>
              <a:rPr lang="es-MX" dirty="0" smtClean="0">
                <a:latin typeface="Arial" panose="020B0604020202020204" pitchFamily="34" charset="0"/>
                <a:cs typeface="Arial" panose="020B0604020202020204" pitchFamily="34" charset="0"/>
              </a:rPr>
              <a:t>       5g</a:t>
            </a:r>
            <a:endParaRPr lang="es-MX" dirty="0">
              <a:latin typeface="Arial" panose="020B0604020202020204" pitchFamily="34" charset="0"/>
              <a:cs typeface="Arial" panose="020B0604020202020204" pitchFamily="34" charset="0"/>
            </a:endParaRPr>
          </a:p>
          <a:p>
            <a:endParaRPr lang="es-MX" dirty="0">
              <a:latin typeface="Arial" panose="020B0604020202020204" pitchFamily="34" charset="0"/>
              <a:cs typeface="Arial" panose="020B0604020202020204" pitchFamily="34" charset="0"/>
            </a:endParaRPr>
          </a:p>
        </p:txBody>
      </p:sp>
      <p:pic>
        <p:nvPicPr>
          <p:cNvPr id="3" name="Imagen 2"/>
          <p:cNvPicPr>
            <a:picLocks noChangeAspect="1"/>
          </p:cNvPicPr>
          <p:nvPr/>
        </p:nvPicPr>
        <p:blipFill rotWithShape="1">
          <a:blip r:embed="rId2"/>
          <a:srcRect l="9766" t="10175" r="10375" b="12456"/>
          <a:stretch/>
        </p:blipFill>
        <p:spPr>
          <a:xfrm>
            <a:off x="818145" y="541421"/>
            <a:ext cx="9035717" cy="6089226"/>
          </a:xfrm>
          <a:prstGeom prst="rect">
            <a:avLst/>
          </a:prstGeom>
        </p:spPr>
      </p:pic>
    </p:spTree>
    <p:extLst>
      <p:ext uri="{BB962C8B-B14F-4D97-AF65-F5344CB8AC3E}">
        <p14:creationId xmlns:p14="http://schemas.microsoft.com/office/powerpoint/2010/main" val="3964710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863532" y="841652"/>
            <a:ext cx="9565439" cy="563231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es-ES" sz="3600" b="1" cap="none" spc="0" dirty="0" smtClean="0">
                <a:ln/>
                <a:solidFill>
                  <a:schemeClr val="accent3"/>
                </a:solidFill>
                <a:effectLst/>
              </a:rPr>
              <a:t>Participantes:</a:t>
            </a:r>
          </a:p>
          <a:p>
            <a:endParaRPr lang="es-ES" sz="3600" b="1" cap="none" spc="0" dirty="0" smtClean="0">
              <a:ln/>
              <a:solidFill>
                <a:schemeClr val="accent3"/>
              </a:solidFill>
              <a:effectLst/>
            </a:endParaRPr>
          </a:p>
          <a:p>
            <a:pPr algn="ctr"/>
            <a:r>
              <a:rPr lang="es-ES" sz="3600" b="1" dirty="0" smtClean="0">
                <a:ln/>
                <a:solidFill>
                  <a:schemeClr val="accent3"/>
                </a:solidFill>
              </a:rPr>
              <a:t>Ana Paula Rodríguez García</a:t>
            </a:r>
          </a:p>
          <a:p>
            <a:pPr algn="ctr"/>
            <a:r>
              <a:rPr lang="es-ES" sz="3600" b="1" dirty="0" smtClean="0">
                <a:ln/>
                <a:solidFill>
                  <a:schemeClr val="bg1"/>
                </a:solidFill>
              </a:rPr>
              <a:t>Educación Estética y Artística: Pintura V</a:t>
            </a:r>
          </a:p>
          <a:p>
            <a:pPr algn="ctr"/>
            <a:r>
              <a:rPr lang="es-ES" sz="3600" b="1" cap="none" spc="0" dirty="0" smtClean="0">
                <a:ln/>
                <a:solidFill>
                  <a:schemeClr val="accent3"/>
                </a:solidFill>
                <a:effectLst/>
              </a:rPr>
              <a:t>Elizabeth Verónica Tesan Jara</a:t>
            </a:r>
          </a:p>
          <a:p>
            <a:pPr algn="ctr"/>
            <a:r>
              <a:rPr lang="es-ES" sz="3600" b="1" dirty="0" smtClean="0">
                <a:ln/>
                <a:solidFill>
                  <a:schemeClr val="bg1"/>
                </a:solidFill>
              </a:rPr>
              <a:t>Inglés V</a:t>
            </a:r>
            <a:endParaRPr lang="es-ES" sz="3600" b="1" cap="none" spc="0" dirty="0" smtClean="0">
              <a:ln/>
              <a:solidFill>
                <a:schemeClr val="bg1"/>
              </a:solidFill>
              <a:effectLst/>
            </a:endParaRPr>
          </a:p>
          <a:p>
            <a:pPr algn="ctr"/>
            <a:r>
              <a:rPr lang="es-ES" sz="3600" b="1" dirty="0" smtClean="0">
                <a:ln/>
                <a:solidFill>
                  <a:schemeClr val="accent3"/>
                </a:solidFill>
              </a:rPr>
              <a:t>Yolanda Villalobos Alarcón</a:t>
            </a:r>
          </a:p>
          <a:p>
            <a:pPr algn="ctr"/>
            <a:r>
              <a:rPr lang="es-ES" sz="3600" b="1" cap="none" spc="0" dirty="0" smtClean="0">
                <a:ln/>
                <a:solidFill>
                  <a:schemeClr val="bg1"/>
                </a:solidFill>
                <a:effectLst/>
              </a:rPr>
              <a:t>Educación para la Salud</a:t>
            </a:r>
          </a:p>
          <a:p>
            <a:pPr algn="ctr"/>
            <a:r>
              <a:rPr lang="es-ES" sz="3600" b="1" dirty="0" smtClean="0">
                <a:ln/>
                <a:solidFill>
                  <a:schemeClr val="accent3"/>
                </a:solidFill>
              </a:rPr>
              <a:t>María Mercedes Salazar Parra</a:t>
            </a:r>
          </a:p>
          <a:p>
            <a:pPr algn="ctr"/>
            <a:r>
              <a:rPr lang="es-ES" sz="3600" b="1" dirty="0" smtClean="0">
                <a:ln/>
                <a:solidFill>
                  <a:schemeClr val="bg1"/>
                </a:solidFill>
              </a:rPr>
              <a:t>Química III</a:t>
            </a:r>
            <a:endParaRPr lang="es-ES" sz="3600" b="1" cap="none" spc="0" dirty="0" smtClean="0">
              <a:ln/>
              <a:solidFill>
                <a:schemeClr val="bg1"/>
              </a:solidFill>
              <a:effectLst/>
            </a:endParaRPr>
          </a:p>
        </p:txBody>
      </p:sp>
      <p:sp>
        <p:nvSpPr>
          <p:cNvPr id="4" name="CuadroTexto 3"/>
          <p:cNvSpPr txBox="1"/>
          <p:nvPr/>
        </p:nvSpPr>
        <p:spPr>
          <a:xfrm>
            <a:off x="10132778" y="195321"/>
            <a:ext cx="2719137" cy="923330"/>
          </a:xfrm>
          <a:prstGeom prst="rect">
            <a:avLst/>
          </a:prstGeom>
          <a:noFill/>
        </p:spPr>
        <p:txBody>
          <a:bodyPr wrap="square" rtlCol="0">
            <a:spAutoFit/>
          </a:bodyPr>
          <a:lstStyle/>
          <a:p>
            <a:r>
              <a:rPr lang="es-MX" dirty="0" smtClean="0">
                <a:latin typeface="Arial" panose="020B0604020202020204" pitchFamily="34" charset="0"/>
                <a:cs typeface="Arial" panose="020B0604020202020204" pitchFamily="34" charset="0"/>
              </a:rPr>
              <a:t>Producto 1</a:t>
            </a:r>
          </a:p>
          <a:p>
            <a:r>
              <a:rPr lang="es-MX" dirty="0" smtClean="0">
                <a:latin typeface="Arial" panose="020B0604020202020204" pitchFamily="34" charset="0"/>
                <a:cs typeface="Arial" panose="020B0604020202020204" pitchFamily="34" charset="0"/>
              </a:rPr>
              <a:t>Equipo 5</a:t>
            </a:r>
          </a:p>
          <a:p>
            <a:r>
              <a:rPr lang="es-MX" dirty="0">
                <a:latin typeface="Arial" panose="020B0604020202020204" pitchFamily="34" charset="0"/>
                <a:cs typeface="Arial" panose="020B0604020202020204" pitchFamily="34" charset="0"/>
              </a:rPr>
              <a:t> </a:t>
            </a:r>
            <a:r>
              <a:rPr lang="es-MX" dirty="0" smtClean="0">
                <a:latin typeface="Arial" panose="020B0604020202020204" pitchFamily="34" charset="0"/>
                <a:cs typeface="Arial" panose="020B0604020202020204" pitchFamily="34" charset="0"/>
              </a:rPr>
              <a:t>       2</a:t>
            </a:r>
            <a:endParaRPr lang="es-MX"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52033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0058400" y="44041"/>
            <a:ext cx="2719137" cy="1477328"/>
          </a:xfrm>
          <a:prstGeom prst="rect">
            <a:avLst/>
          </a:prstGeom>
          <a:noFill/>
        </p:spPr>
        <p:txBody>
          <a:bodyPr wrap="square" rtlCol="0">
            <a:spAutoFit/>
          </a:bodyPr>
          <a:lstStyle/>
          <a:p>
            <a:r>
              <a:rPr lang="es-MX" dirty="0" smtClean="0">
                <a:latin typeface="Arial" panose="020B0604020202020204" pitchFamily="34" charset="0"/>
                <a:cs typeface="Arial" panose="020B0604020202020204" pitchFamily="34" charset="0"/>
              </a:rPr>
              <a:t>Producto 5 </a:t>
            </a:r>
          </a:p>
          <a:p>
            <a:r>
              <a:rPr lang="es-MX" dirty="0" smtClean="0">
                <a:latin typeface="Arial" panose="020B0604020202020204" pitchFamily="34" charset="0"/>
                <a:cs typeface="Arial" panose="020B0604020202020204" pitchFamily="34" charset="0"/>
              </a:rPr>
              <a:t>Equipo 5</a:t>
            </a:r>
          </a:p>
          <a:p>
            <a:r>
              <a:rPr lang="es-MX" dirty="0" smtClean="0">
                <a:latin typeface="Arial" panose="020B0604020202020204" pitchFamily="34" charset="0"/>
                <a:cs typeface="Arial" panose="020B0604020202020204" pitchFamily="34" charset="0"/>
              </a:rPr>
              <a:t>       </a:t>
            </a:r>
          </a:p>
          <a:p>
            <a:r>
              <a:rPr lang="es-MX" dirty="0">
                <a:latin typeface="Arial" panose="020B0604020202020204" pitchFamily="34" charset="0"/>
                <a:cs typeface="Arial" panose="020B0604020202020204" pitchFamily="34" charset="0"/>
              </a:rPr>
              <a:t> </a:t>
            </a:r>
            <a:r>
              <a:rPr lang="es-MX" dirty="0" smtClean="0">
                <a:latin typeface="Arial" panose="020B0604020202020204" pitchFamily="34" charset="0"/>
                <a:cs typeface="Arial" panose="020B0604020202020204" pitchFamily="34" charset="0"/>
              </a:rPr>
              <a:t>       5g</a:t>
            </a:r>
            <a:endParaRPr lang="es-MX" dirty="0">
              <a:latin typeface="Arial" panose="020B0604020202020204" pitchFamily="34" charset="0"/>
              <a:cs typeface="Arial" panose="020B0604020202020204" pitchFamily="34" charset="0"/>
            </a:endParaRPr>
          </a:p>
          <a:p>
            <a:endParaRPr lang="es-MX" dirty="0">
              <a:latin typeface="Arial" panose="020B0604020202020204" pitchFamily="34" charset="0"/>
              <a:cs typeface="Arial" panose="020B0604020202020204" pitchFamily="34" charset="0"/>
            </a:endParaRPr>
          </a:p>
        </p:txBody>
      </p:sp>
      <p:pic>
        <p:nvPicPr>
          <p:cNvPr id="3" name="Imagen 2"/>
          <p:cNvPicPr>
            <a:picLocks noChangeAspect="1"/>
          </p:cNvPicPr>
          <p:nvPr/>
        </p:nvPicPr>
        <p:blipFill rotWithShape="1">
          <a:blip r:embed="rId2"/>
          <a:srcRect l="28293" t="13333" r="23146" b="8421"/>
          <a:stretch/>
        </p:blipFill>
        <p:spPr>
          <a:xfrm>
            <a:off x="709863" y="782705"/>
            <a:ext cx="4162926" cy="5366084"/>
          </a:xfrm>
          <a:prstGeom prst="rect">
            <a:avLst/>
          </a:prstGeom>
        </p:spPr>
      </p:pic>
      <p:pic>
        <p:nvPicPr>
          <p:cNvPr id="4" name="Imagen 3"/>
          <p:cNvPicPr>
            <a:picLocks noChangeAspect="1"/>
          </p:cNvPicPr>
          <p:nvPr/>
        </p:nvPicPr>
        <p:blipFill rotWithShape="1">
          <a:blip r:embed="rId3"/>
          <a:srcRect l="29976" t="35966" r="26108" b="8771"/>
          <a:stretch/>
        </p:blipFill>
        <p:spPr>
          <a:xfrm>
            <a:off x="5378113" y="782705"/>
            <a:ext cx="4680287" cy="5366084"/>
          </a:xfrm>
          <a:prstGeom prst="rect">
            <a:avLst/>
          </a:prstGeom>
        </p:spPr>
      </p:pic>
    </p:spTree>
    <p:extLst>
      <p:ext uri="{BB962C8B-B14F-4D97-AF65-F5344CB8AC3E}">
        <p14:creationId xmlns:p14="http://schemas.microsoft.com/office/powerpoint/2010/main" val="20469920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0058400" y="44041"/>
            <a:ext cx="2719137" cy="1477328"/>
          </a:xfrm>
          <a:prstGeom prst="rect">
            <a:avLst/>
          </a:prstGeom>
          <a:noFill/>
        </p:spPr>
        <p:txBody>
          <a:bodyPr wrap="square" rtlCol="0">
            <a:spAutoFit/>
          </a:bodyPr>
          <a:lstStyle/>
          <a:p>
            <a:r>
              <a:rPr lang="es-MX" dirty="0" smtClean="0">
                <a:latin typeface="Arial" panose="020B0604020202020204" pitchFamily="34" charset="0"/>
                <a:cs typeface="Arial" panose="020B0604020202020204" pitchFamily="34" charset="0"/>
              </a:rPr>
              <a:t>Producto 5 </a:t>
            </a:r>
          </a:p>
          <a:p>
            <a:r>
              <a:rPr lang="es-MX" dirty="0" smtClean="0">
                <a:latin typeface="Arial" panose="020B0604020202020204" pitchFamily="34" charset="0"/>
                <a:cs typeface="Arial" panose="020B0604020202020204" pitchFamily="34" charset="0"/>
              </a:rPr>
              <a:t>Equipo 5</a:t>
            </a:r>
          </a:p>
          <a:p>
            <a:r>
              <a:rPr lang="es-MX" dirty="0" smtClean="0">
                <a:latin typeface="Arial" panose="020B0604020202020204" pitchFamily="34" charset="0"/>
                <a:cs typeface="Arial" panose="020B0604020202020204" pitchFamily="34" charset="0"/>
              </a:rPr>
              <a:t>       </a:t>
            </a:r>
          </a:p>
          <a:p>
            <a:r>
              <a:rPr lang="es-MX" dirty="0">
                <a:latin typeface="Arial" panose="020B0604020202020204" pitchFamily="34" charset="0"/>
                <a:cs typeface="Arial" panose="020B0604020202020204" pitchFamily="34" charset="0"/>
              </a:rPr>
              <a:t> </a:t>
            </a:r>
            <a:r>
              <a:rPr lang="es-MX" dirty="0" smtClean="0">
                <a:latin typeface="Arial" panose="020B0604020202020204" pitchFamily="34" charset="0"/>
                <a:cs typeface="Arial" panose="020B0604020202020204" pitchFamily="34" charset="0"/>
              </a:rPr>
              <a:t>       5g</a:t>
            </a:r>
            <a:endParaRPr lang="es-MX" dirty="0">
              <a:latin typeface="Arial" panose="020B0604020202020204" pitchFamily="34" charset="0"/>
              <a:cs typeface="Arial" panose="020B0604020202020204" pitchFamily="34" charset="0"/>
            </a:endParaRPr>
          </a:p>
          <a:p>
            <a:endParaRPr lang="es-MX" dirty="0">
              <a:latin typeface="Arial" panose="020B0604020202020204" pitchFamily="34" charset="0"/>
              <a:cs typeface="Arial" panose="020B0604020202020204" pitchFamily="34" charset="0"/>
            </a:endParaRPr>
          </a:p>
        </p:txBody>
      </p:sp>
      <p:pic>
        <p:nvPicPr>
          <p:cNvPr id="3" name="Imagen 2"/>
          <p:cNvPicPr>
            <a:picLocks noChangeAspect="1"/>
          </p:cNvPicPr>
          <p:nvPr/>
        </p:nvPicPr>
        <p:blipFill rotWithShape="1">
          <a:blip r:embed="rId2"/>
          <a:srcRect l="22398" t="11930" r="22023" b="10351"/>
          <a:stretch/>
        </p:blipFill>
        <p:spPr>
          <a:xfrm>
            <a:off x="2045367" y="445821"/>
            <a:ext cx="5414212" cy="6056807"/>
          </a:xfrm>
          <a:prstGeom prst="rect">
            <a:avLst/>
          </a:prstGeom>
        </p:spPr>
      </p:pic>
    </p:spTree>
    <p:extLst>
      <p:ext uri="{BB962C8B-B14F-4D97-AF65-F5344CB8AC3E}">
        <p14:creationId xmlns:p14="http://schemas.microsoft.com/office/powerpoint/2010/main" val="4599611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0058400" y="44041"/>
            <a:ext cx="2719137" cy="1477328"/>
          </a:xfrm>
          <a:prstGeom prst="rect">
            <a:avLst/>
          </a:prstGeom>
          <a:noFill/>
        </p:spPr>
        <p:txBody>
          <a:bodyPr wrap="square" rtlCol="0">
            <a:spAutoFit/>
          </a:bodyPr>
          <a:lstStyle/>
          <a:p>
            <a:r>
              <a:rPr lang="es-MX" dirty="0" smtClean="0">
                <a:latin typeface="Arial" panose="020B0604020202020204" pitchFamily="34" charset="0"/>
                <a:cs typeface="Arial" panose="020B0604020202020204" pitchFamily="34" charset="0"/>
              </a:rPr>
              <a:t>Producto 5 </a:t>
            </a:r>
          </a:p>
          <a:p>
            <a:r>
              <a:rPr lang="es-MX" dirty="0" smtClean="0">
                <a:latin typeface="Arial" panose="020B0604020202020204" pitchFamily="34" charset="0"/>
                <a:cs typeface="Arial" panose="020B0604020202020204" pitchFamily="34" charset="0"/>
              </a:rPr>
              <a:t>Equipo 5</a:t>
            </a:r>
          </a:p>
          <a:p>
            <a:r>
              <a:rPr lang="es-MX" dirty="0" smtClean="0">
                <a:latin typeface="Arial" panose="020B0604020202020204" pitchFamily="34" charset="0"/>
                <a:cs typeface="Arial" panose="020B0604020202020204" pitchFamily="34" charset="0"/>
              </a:rPr>
              <a:t>       </a:t>
            </a:r>
          </a:p>
          <a:p>
            <a:r>
              <a:rPr lang="es-MX" dirty="0">
                <a:latin typeface="Arial" panose="020B0604020202020204" pitchFamily="34" charset="0"/>
                <a:cs typeface="Arial" panose="020B0604020202020204" pitchFamily="34" charset="0"/>
              </a:rPr>
              <a:t> </a:t>
            </a:r>
            <a:r>
              <a:rPr lang="es-MX" dirty="0" smtClean="0">
                <a:latin typeface="Arial" panose="020B0604020202020204" pitchFamily="34" charset="0"/>
                <a:cs typeface="Arial" panose="020B0604020202020204" pitchFamily="34" charset="0"/>
              </a:rPr>
              <a:t>       5g</a:t>
            </a:r>
            <a:endParaRPr lang="es-MX" dirty="0">
              <a:latin typeface="Arial" panose="020B0604020202020204" pitchFamily="34" charset="0"/>
              <a:cs typeface="Arial" panose="020B0604020202020204" pitchFamily="34" charset="0"/>
            </a:endParaRPr>
          </a:p>
          <a:p>
            <a:endParaRPr lang="es-MX" dirty="0">
              <a:latin typeface="Arial" panose="020B0604020202020204" pitchFamily="34" charset="0"/>
              <a:cs typeface="Arial" panose="020B0604020202020204" pitchFamily="34" charset="0"/>
            </a:endParaRPr>
          </a:p>
        </p:txBody>
      </p:sp>
      <p:pic>
        <p:nvPicPr>
          <p:cNvPr id="3" name="Imagen 2"/>
          <p:cNvPicPr>
            <a:picLocks noChangeAspect="1"/>
          </p:cNvPicPr>
          <p:nvPr/>
        </p:nvPicPr>
        <p:blipFill rotWithShape="1">
          <a:blip r:embed="rId2"/>
          <a:srcRect l="23240" t="26316" r="22445" b="14913"/>
          <a:stretch/>
        </p:blipFill>
        <p:spPr>
          <a:xfrm>
            <a:off x="1756610" y="999272"/>
            <a:ext cx="6100010" cy="5280371"/>
          </a:xfrm>
          <a:prstGeom prst="rect">
            <a:avLst/>
          </a:prstGeom>
        </p:spPr>
      </p:pic>
    </p:spTree>
    <p:extLst>
      <p:ext uri="{BB962C8B-B14F-4D97-AF65-F5344CB8AC3E}">
        <p14:creationId xmlns:p14="http://schemas.microsoft.com/office/powerpoint/2010/main" val="27262085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8891337" y="159785"/>
            <a:ext cx="2719137" cy="646331"/>
          </a:xfrm>
          <a:prstGeom prst="rect">
            <a:avLst/>
          </a:prstGeom>
          <a:noFill/>
        </p:spPr>
        <p:txBody>
          <a:bodyPr wrap="square" rtlCol="0">
            <a:spAutoFit/>
          </a:bodyPr>
          <a:lstStyle/>
          <a:p>
            <a:r>
              <a:rPr lang="es-MX" dirty="0" smtClean="0">
                <a:latin typeface="Arial" panose="020B0604020202020204" pitchFamily="34" charset="0"/>
                <a:cs typeface="Arial" panose="020B0604020202020204" pitchFamily="34" charset="0"/>
              </a:rPr>
              <a:t>Producto 4         5i. 4  </a:t>
            </a:r>
          </a:p>
          <a:p>
            <a:r>
              <a:rPr lang="es-MX" dirty="0" smtClean="0">
                <a:latin typeface="Arial" panose="020B0604020202020204" pitchFamily="34" charset="0"/>
                <a:cs typeface="Arial" panose="020B0604020202020204" pitchFamily="34" charset="0"/>
              </a:rPr>
              <a:t>Equipo 5</a:t>
            </a:r>
            <a:endParaRPr lang="es-MX" dirty="0">
              <a:latin typeface="Arial" panose="020B0604020202020204" pitchFamily="34" charset="0"/>
              <a:cs typeface="Arial" panose="020B0604020202020204" pitchFamily="34" charset="0"/>
            </a:endParaRPr>
          </a:p>
        </p:txBody>
      </p:sp>
      <p:pic>
        <p:nvPicPr>
          <p:cNvPr id="3" name="Imagen 2"/>
          <p:cNvPicPr>
            <a:picLocks noChangeAspect="1"/>
          </p:cNvPicPr>
          <p:nvPr/>
        </p:nvPicPr>
        <p:blipFill rotWithShape="1">
          <a:blip r:embed="rId2"/>
          <a:srcRect l="8502" t="23559" r="8550" b="22468"/>
          <a:stretch/>
        </p:blipFill>
        <p:spPr>
          <a:xfrm>
            <a:off x="902368" y="1515979"/>
            <a:ext cx="8783051" cy="4572000"/>
          </a:xfrm>
          <a:prstGeom prst="rect">
            <a:avLst/>
          </a:prstGeom>
        </p:spPr>
      </p:pic>
      <p:sp>
        <p:nvSpPr>
          <p:cNvPr id="4" name="Rectángulo 3"/>
          <p:cNvSpPr/>
          <p:nvPr/>
        </p:nvSpPr>
        <p:spPr>
          <a:xfrm>
            <a:off x="-1815674" y="244096"/>
            <a:ext cx="7023108" cy="400110"/>
          </a:xfrm>
          <a:prstGeom prst="rect">
            <a:avLst/>
          </a:prstGeom>
        </p:spPr>
        <p:txBody>
          <a:bodyPr wrap="square">
            <a:spAutoFit/>
          </a:bodyPr>
          <a:lstStyle/>
          <a:p>
            <a:pPr algn="ctr"/>
            <a:r>
              <a:rPr lang="es-MX" sz="2000" b="1" dirty="0"/>
              <a:t>2</a:t>
            </a:r>
            <a:r>
              <a:rPr lang="es-MX" sz="2000" b="1" dirty="0" smtClean="0"/>
              <a:t>ª </a:t>
            </a:r>
            <a:r>
              <a:rPr lang="es-MX" sz="2000" b="1" dirty="0"/>
              <a:t>REUNIÓN DE TRABAJO</a:t>
            </a:r>
            <a:endParaRPr lang="es-MX" sz="2000" dirty="0"/>
          </a:p>
        </p:txBody>
      </p:sp>
    </p:spTree>
    <p:extLst>
      <p:ext uri="{BB962C8B-B14F-4D97-AF65-F5344CB8AC3E}">
        <p14:creationId xmlns:p14="http://schemas.microsoft.com/office/powerpoint/2010/main" val="33508756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0495016" y="346151"/>
            <a:ext cx="684803" cy="369332"/>
          </a:xfrm>
          <a:prstGeom prst="rect">
            <a:avLst/>
          </a:prstGeom>
        </p:spPr>
        <p:txBody>
          <a:bodyPr wrap="none">
            <a:spAutoFit/>
          </a:bodyPr>
          <a:lstStyle/>
          <a:p>
            <a:r>
              <a:rPr lang="es-MX" dirty="0">
                <a:latin typeface="Arial" panose="020B0604020202020204" pitchFamily="34" charset="0"/>
                <a:cs typeface="Arial" panose="020B0604020202020204" pitchFamily="34" charset="0"/>
              </a:rPr>
              <a:t>5i. 5</a:t>
            </a:r>
            <a:r>
              <a:rPr lang="es-MX" dirty="0" smtClean="0">
                <a:latin typeface="Arial" panose="020B0604020202020204" pitchFamily="34" charset="0"/>
                <a:cs typeface="Arial" panose="020B0604020202020204" pitchFamily="34" charset="0"/>
              </a:rPr>
              <a:t> </a:t>
            </a:r>
            <a:endParaRPr lang="es-MX" dirty="0">
              <a:latin typeface="Arial" panose="020B0604020202020204" pitchFamily="34" charset="0"/>
              <a:cs typeface="Arial" panose="020B0604020202020204" pitchFamily="34" charset="0"/>
            </a:endParaRPr>
          </a:p>
        </p:txBody>
      </p:sp>
      <p:graphicFrame>
        <p:nvGraphicFramePr>
          <p:cNvPr id="3" name="Diagrama 2"/>
          <p:cNvGraphicFramePr/>
          <p:nvPr>
            <p:extLst>
              <p:ext uri="{D42A27DB-BD31-4B8C-83A1-F6EECF244321}">
                <p14:modId xmlns:p14="http://schemas.microsoft.com/office/powerpoint/2010/main" val="4140132258"/>
              </p:ext>
            </p:extLst>
          </p:nvPr>
        </p:nvGraphicFramePr>
        <p:xfrm>
          <a:off x="588935" y="715483"/>
          <a:ext cx="9763932" cy="60026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uadroTexto 3"/>
          <p:cNvSpPr txBox="1"/>
          <p:nvPr/>
        </p:nvSpPr>
        <p:spPr>
          <a:xfrm>
            <a:off x="8993298" y="0"/>
            <a:ext cx="2719137" cy="646331"/>
          </a:xfrm>
          <a:prstGeom prst="rect">
            <a:avLst/>
          </a:prstGeom>
          <a:noFill/>
        </p:spPr>
        <p:txBody>
          <a:bodyPr wrap="square" rtlCol="0">
            <a:spAutoFit/>
          </a:bodyPr>
          <a:lstStyle/>
          <a:p>
            <a:r>
              <a:rPr lang="es-MX" dirty="0" smtClean="0">
                <a:latin typeface="Arial" panose="020B0604020202020204" pitchFamily="34" charset="0"/>
                <a:cs typeface="Arial" panose="020B0604020202020204" pitchFamily="34" charset="0"/>
              </a:rPr>
              <a:t>Producto </a:t>
            </a:r>
            <a:r>
              <a:rPr lang="es-MX" dirty="0">
                <a:latin typeface="Arial" panose="020B0604020202020204" pitchFamily="34" charset="0"/>
                <a:cs typeface="Arial" panose="020B0604020202020204" pitchFamily="34" charset="0"/>
              </a:rPr>
              <a:t>5</a:t>
            </a:r>
            <a:r>
              <a:rPr lang="es-MX" dirty="0" smtClean="0">
                <a:latin typeface="Arial" panose="020B0604020202020204" pitchFamily="34" charset="0"/>
                <a:cs typeface="Arial" panose="020B0604020202020204" pitchFamily="34" charset="0"/>
              </a:rPr>
              <a:t> </a:t>
            </a:r>
          </a:p>
          <a:p>
            <a:r>
              <a:rPr lang="es-MX" dirty="0" smtClean="0">
                <a:latin typeface="Arial" panose="020B0604020202020204" pitchFamily="34" charset="0"/>
                <a:cs typeface="Arial" panose="020B0604020202020204" pitchFamily="34" charset="0"/>
              </a:rPr>
              <a:t>Equipo 5</a:t>
            </a:r>
            <a:endParaRPr lang="es-MX"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35484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8891337" y="159785"/>
            <a:ext cx="2719137" cy="646331"/>
          </a:xfrm>
          <a:prstGeom prst="rect">
            <a:avLst/>
          </a:prstGeom>
          <a:noFill/>
        </p:spPr>
        <p:txBody>
          <a:bodyPr wrap="square" rtlCol="0">
            <a:spAutoFit/>
          </a:bodyPr>
          <a:lstStyle/>
          <a:p>
            <a:r>
              <a:rPr lang="es-MX" dirty="0" smtClean="0">
                <a:latin typeface="Arial" panose="020B0604020202020204" pitchFamily="34" charset="0"/>
                <a:cs typeface="Arial" panose="020B0604020202020204" pitchFamily="34" charset="0"/>
              </a:rPr>
              <a:t>Producto 6        5.i.6 </a:t>
            </a:r>
          </a:p>
          <a:p>
            <a:r>
              <a:rPr lang="es-MX" dirty="0" smtClean="0">
                <a:latin typeface="Arial" panose="020B0604020202020204" pitchFamily="34" charset="0"/>
                <a:cs typeface="Arial" panose="020B0604020202020204" pitchFamily="34" charset="0"/>
              </a:rPr>
              <a:t>Equipo 5</a:t>
            </a:r>
            <a:endParaRPr lang="es-MX" dirty="0">
              <a:latin typeface="Arial" panose="020B0604020202020204" pitchFamily="34" charset="0"/>
              <a:cs typeface="Arial" panose="020B0604020202020204" pitchFamily="34" charset="0"/>
            </a:endParaRPr>
          </a:p>
        </p:txBody>
      </p:sp>
      <p:sp>
        <p:nvSpPr>
          <p:cNvPr id="5" name="Rectángulo 4"/>
          <p:cNvSpPr/>
          <p:nvPr/>
        </p:nvSpPr>
        <p:spPr>
          <a:xfrm>
            <a:off x="-1815674" y="244096"/>
            <a:ext cx="7023108" cy="400110"/>
          </a:xfrm>
          <a:prstGeom prst="rect">
            <a:avLst/>
          </a:prstGeom>
        </p:spPr>
        <p:txBody>
          <a:bodyPr wrap="square">
            <a:spAutoFit/>
          </a:bodyPr>
          <a:lstStyle/>
          <a:p>
            <a:pPr algn="ctr"/>
            <a:r>
              <a:rPr lang="es-MX" sz="2000" b="1" dirty="0"/>
              <a:t>2</a:t>
            </a:r>
            <a:r>
              <a:rPr lang="es-MX" sz="2000" b="1" dirty="0" smtClean="0"/>
              <a:t>ª </a:t>
            </a:r>
            <a:r>
              <a:rPr lang="es-MX" sz="2000" b="1" dirty="0"/>
              <a:t>REUNIÓN DE TRABAJO</a:t>
            </a:r>
            <a:endParaRPr lang="es-MX" sz="2000" dirty="0"/>
          </a:p>
        </p:txBody>
      </p:sp>
      <p:pic>
        <p:nvPicPr>
          <p:cNvPr id="6" name="Imagen 5"/>
          <p:cNvPicPr>
            <a:picLocks noChangeAspect="1"/>
          </p:cNvPicPr>
          <p:nvPr/>
        </p:nvPicPr>
        <p:blipFill rotWithShape="1">
          <a:blip r:embed="rId2"/>
          <a:srcRect l="19602" t="18121" r="21591" b="13261"/>
          <a:stretch/>
        </p:blipFill>
        <p:spPr>
          <a:xfrm>
            <a:off x="780907" y="806116"/>
            <a:ext cx="8853053" cy="5799393"/>
          </a:xfrm>
          <a:prstGeom prst="rect">
            <a:avLst/>
          </a:prstGeom>
        </p:spPr>
      </p:pic>
    </p:spTree>
    <p:extLst>
      <p:ext uri="{BB962C8B-B14F-4D97-AF65-F5344CB8AC3E}">
        <p14:creationId xmlns:p14="http://schemas.microsoft.com/office/powerpoint/2010/main" val="10279098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8891337" y="159785"/>
            <a:ext cx="2719137" cy="646331"/>
          </a:xfrm>
          <a:prstGeom prst="rect">
            <a:avLst/>
          </a:prstGeom>
          <a:noFill/>
        </p:spPr>
        <p:txBody>
          <a:bodyPr wrap="square" rtlCol="0">
            <a:spAutoFit/>
          </a:bodyPr>
          <a:lstStyle/>
          <a:p>
            <a:r>
              <a:rPr lang="es-MX" dirty="0">
                <a:latin typeface="Arial" panose="020B0604020202020204" pitchFamily="34" charset="0"/>
                <a:cs typeface="Arial" panose="020B0604020202020204" pitchFamily="34" charset="0"/>
              </a:rPr>
              <a:t>Producto 6        5.i.6 </a:t>
            </a:r>
          </a:p>
          <a:p>
            <a:r>
              <a:rPr lang="es-MX" dirty="0">
                <a:latin typeface="Arial" panose="020B0604020202020204" pitchFamily="34" charset="0"/>
                <a:cs typeface="Arial" panose="020B0604020202020204" pitchFamily="34" charset="0"/>
              </a:rPr>
              <a:t>Equipo 5</a:t>
            </a:r>
          </a:p>
        </p:txBody>
      </p:sp>
      <p:sp>
        <p:nvSpPr>
          <p:cNvPr id="4" name="Rectángulo 3"/>
          <p:cNvSpPr/>
          <p:nvPr/>
        </p:nvSpPr>
        <p:spPr>
          <a:xfrm>
            <a:off x="-1815674" y="244096"/>
            <a:ext cx="7023108" cy="400110"/>
          </a:xfrm>
          <a:prstGeom prst="rect">
            <a:avLst/>
          </a:prstGeom>
        </p:spPr>
        <p:txBody>
          <a:bodyPr wrap="square">
            <a:spAutoFit/>
          </a:bodyPr>
          <a:lstStyle/>
          <a:p>
            <a:pPr algn="ctr"/>
            <a:r>
              <a:rPr lang="es-MX" sz="2000" b="1" dirty="0"/>
              <a:t>2</a:t>
            </a:r>
            <a:r>
              <a:rPr lang="es-MX" sz="2000" b="1" dirty="0" smtClean="0"/>
              <a:t>ª </a:t>
            </a:r>
            <a:r>
              <a:rPr lang="es-MX" sz="2000" b="1" dirty="0"/>
              <a:t>REUNIÓN DE TRABAJO</a:t>
            </a:r>
            <a:endParaRPr lang="es-MX" sz="2000" dirty="0"/>
          </a:p>
        </p:txBody>
      </p:sp>
      <p:pic>
        <p:nvPicPr>
          <p:cNvPr id="6" name="Imagen 5"/>
          <p:cNvPicPr>
            <a:picLocks noChangeAspect="1"/>
          </p:cNvPicPr>
          <p:nvPr/>
        </p:nvPicPr>
        <p:blipFill rotWithShape="1">
          <a:blip r:embed="rId2"/>
          <a:srcRect l="21648" t="22370" r="22272" b="8708"/>
          <a:stretch/>
        </p:blipFill>
        <p:spPr>
          <a:xfrm>
            <a:off x="644236" y="806116"/>
            <a:ext cx="8247101" cy="5690249"/>
          </a:xfrm>
          <a:prstGeom prst="rect">
            <a:avLst/>
          </a:prstGeom>
        </p:spPr>
      </p:pic>
    </p:spTree>
    <p:extLst>
      <p:ext uri="{BB962C8B-B14F-4D97-AF65-F5344CB8AC3E}">
        <p14:creationId xmlns:p14="http://schemas.microsoft.com/office/powerpoint/2010/main" val="26209394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815674" y="244096"/>
            <a:ext cx="7023108" cy="400110"/>
          </a:xfrm>
          <a:prstGeom prst="rect">
            <a:avLst/>
          </a:prstGeom>
        </p:spPr>
        <p:txBody>
          <a:bodyPr wrap="square">
            <a:spAutoFit/>
          </a:bodyPr>
          <a:lstStyle/>
          <a:p>
            <a:pPr algn="ctr"/>
            <a:r>
              <a:rPr lang="es-MX" sz="2000" b="1" dirty="0"/>
              <a:t>2</a:t>
            </a:r>
            <a:r>
              <a:rPr lang="es-MX" sz="2000" b="1" dirty="0" smtClean="0"/>
              <a:t>ª </a:t>
            </a:r>
            <a:r>
              <a:rPr lang="es-MX" sz="2000" b="1" dirty="0"/>
              <a:t>REUNIÓN DE TRABAJO</a:t>
            </a:r>
            <a:endParaRPr lang="es-MX" sz="2000" dirty="0"/>
          </a:p>
        </p:txBody>
      </p:sp>
      <p:sp>
        <p:nvSpPr>
          <p:cNvPr id="3" name="CuadroTexto 2"/>
          <p:cNvSpPr txBox="1"/>
          <p:nvPr/>
        </p:nvSpPr>
        <p:spPr>
          <a:xfrm>
            <a:off x="8891337" y="159785"/>
            <a:ext cx="2719137" cy="646331"/>
          </a:xfrm>
          <a:prstGeom prst="rect">
            <a:avLst/>
          </a:prstGeom>
          <a:noFill/>
        </p:spPr>
        <p:txBody>
          <a:bodyPr wrap="square" rtlCol="0">
            <a:spAutoFit/>
          </a:bodyPr>
          <a:lstStyle/>
          <a:p>
            <a:r>
              <a:rPr lang="es-MX" dirty="0">
                <a:latin typeface="Arial" panose="020B0604020202020204" pitchFamily="34" charset="0"/>
                <a:cs typeface="Arial" panose="020B0604020202020204" pitchFamily="34" charset="0"/>
              </a:rPr>
              <a:t>Producto 6        5.i.6 </a:t>
            </a:r>
          </a:p>
          <a:p>
            <a:r>
              <a:rPr lang="es-MX" dirty="0">
                <a:latin typeface="Arial" panose="020B0604020202020204" pitchFamily="34" charset="0"/>
                <a:cs typeface="Arial" panose="020B0604020202020204" pitchFamily="34" charset="0"/>
              </a:rPr>
              <a:t>Equipo 5</a:t>
            </a:r>
          </a:p>
        </p:txBody>
      </p:sp>
      <p:pic>
        <p:nvPicPr>
          <p:cNvPr id="5" name="Imagen 4"/>
          <p:cNvPicPr>
            <a:picLocks noChangeAspect="1"/>
          </p:cNvPicPr>
          <p:nvPr/>
        </p:nvPicPr>
        <p:blipFill rotWithShape="1">
          <a:blip r:embed="rId2"/>
          <a:srcRect l="18239" t="20244" r="18183" b="19639"/>
          <a:stretch/>
        </p:blipFill>
        <p:spPr>
          <a:xfrm>
            <a:off x="810491" y="1184564"/>
            <a:ext cx="10141528" cy="5383438"/>
          </a:xfrm>
          <a:prstGeom prst="rect">
            <a:avLst/>
          </a:prstGeom>
        </p:spPr>
      </p:pic>
    </p:spTree>
    <p:extLst>
      <p:ext uri="{BB962C8B-B14F-4D97-AF65-F5344CB8AC3E}">
        <p14:creationId xmlns:p14="http://schemas.microsoft.com/office/powerpoint/2010/main" val="12013308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l="18204" r="19448"/>
          <a:stretch/>
        </p:blipFill>
        <p:spPr>
          <a:xfrm rot="16200000">
            <a:off x="3424186" y="750727"/>
            <a:ext cx="5349950" cy="6864593"/>
          </a:xfrm>
          <a:prstGeom prst="rect">
            <a:avLst/>
          </a:prstGeom>
        </p:spPr>
      </p:pic>
      <p:sp>
        <p:nvSpPr>
          <p:cNvPr id="4" name="Rectángulo 3"/>
          <p:cNvSpPr/>
          <p:nvPr/>
        </p:nvSpPr>
        <p:spPr>
          <a:xfrm>
            <a:off x="4247147" y="898176"/>
            <a:ext cx="3308685" cy="646331"/>
          </a:xfrm>
          <a:prstGeom prst="rect">
            <a:avLst/>
          </a:prstGeom>
        </p:spPr>
        <p:txBody>
          <a:bodyPr wrap="square">
            <a:spAutoFit/>
          </a:bodyPr>
          <a:lstStyle/>
          <a:p>
            <a:pPr algn="ctr"/>
            <a:r>
              <a:rPr lang="es-MX" sz="3600" b="1" dirty="0"/>
              <a:t>Producto </a:t>
            </a:r>
            <a:r>
              <a:rPr lang="es-MX" sz="3600" b="1" dirty="0" smtClean="0"/>
              <a:t>7</a:t>
            </a:r>
            <a:endParaRPr lang="es-MX" sz="3600" b="1" dirty="0"/>
          </a:p>
        </p:txBody>
      </p:sp>
      <p:sp>
        <p:nvSpPr>
          <p:cNvPr id="5" name="CuadroTexto 4"/>
          <p:cNvSpPr txBox="1"/>
          <p:nvPr/>
        </p:nvSpPr>
        <p:spPr>
          <a:xfrm>
            <a:off x="8891337" y="159785"/>
            <a:ext cx="2719137" cy="646331"/>
          </a:xfrm>
          <a:prstGeom prst="rect">
            <a:avLst/>
          </a:prstGeom>
          <a:noFill/>
        </p:spPr>
        <p:txBody>
          <a:bodyPr wrap="square" rtlCol="0">
            <a:spAutoFit/>
          </a:bodyPr>
          <a:lstStyle/>
          <a:p>
            <a:r>
              <a:rPr lang="es-MX" dirty="0" smtClean="0">
                <a:latin typeface="Arial" panose="020B0604020202020204" pitchFamily="34" charset="0"/>
                <a:cs typeface="Arial" panose="020B0604020202020204" pitchFamily="34" charset="0"/>
              </a:rPr>
              <a:t>Producto 7        5.i.7</a:t>
            </a:r>
          </a:p>
          <a:p>
            <a:r>
              <a:rPr lang="es-MX" dirty="0" smtClean="0">
                <a:latin typeface="Arial" panose="020B0604020202020204" pitchFamily="34" charset="0"/>
                <a:cs typeface="Arial" panose="020B0604020202020204" pitchFamily="34" charset="0"/>
              </a:rPr>
              <a:t>Equipo 5</a:t>
            </a:r>
            <a:endParaRPr lang="es-MX" dirty="0">
              <a:latin typeface="Arial" panose="020B0604020202020204" pitchFamily="34" charset="0"/>
              <a:cs typeface="Arial" panose="020B0604020202020204" pitchFamily="34" charset="0"/>
            </a:endParaRPr>
          </a:p>
        </p:txBody>
      </p:sp>
      <p:sp>
        <p:nvSpPr>
          <p:cNvPr id="6" name="Rectángulo 5"/>
          <p:cNvSpPr/>
          <p:nvPr/>
        </p:nvSpPr>
        <p:spPr>
          <a:xfrm>
            <a:off x="-1815674" y="244096"/>
            <a:ext cx="7023108" cy="400110"/>
          </a:xfrm>
          <a:prstGeom prst="rect">
            <a:avLst/>
          </a:prstGeom>
        </p:spPr>
        <p:txBody>
          <a:bodyPr wrap="square">
            <a:spAutoFit/>
          </a:bodyPr>
          <a:lstStyle/>
          <a:p>
            <a:pPr algn="ctr"/>
            <a:r>
              <a:rPr lang="es-MX" sz="2000" b="1" dirty="0"/>
              <a:t>2</a:t>
            </a:r>
            <a:r>
              <a:rPr lang="es-MX" sz="2000" b="1" dirty="0" smtClean="0"/>
              <a:t>ª </a:t>
            </a:r>
            <a:r>
              <a:rPr lang="es-MX" sz="2000" b="1" dirty="0"/>
              <a:t>REUNIÓN DE TRABAJO</a:t>
            </a:r>
            <a:endParaRPr lang="es-MX" sz="2000" dirty="0"/>
          </a:p>
        </p:txBody>
      </p:sp>
    </p:spTree>
    <p:extLst>
      <p:ext uri="{BB962C8B-B14F-4D97-AF65-F5344CB8AC3E}">
        <p14:creationId xmlns:p14="http://schemas.microsoft.com/office/powerpoint/2010/main" val="8579117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672389" y="1082841"/>
            <a:ext cx="6147134" cy="4917707"/>
          </a:xfrm>
          <a:prstGeom prst="rect">
            <a:avLst/>
          </a:prstGeom>
        </p:spPr>
      </p:pic>
      <p:sp>
        <p:nvSpPr>
          <p:cNvPr id="3" name="CuadroTexto 2"/>
          <p:cNvSpPr txBox="1"/>
          <p:nvPr/>
        </p:nvSpPr>
        <p:spPr>
          <a:xfrm>
            <a:off x="8891337" y="159785"/>
            <a:ext cx="2719137" cy="646331"/>
          </a:xfrm>
          <a:prstGeom prst="rect">
            <a:avLst/>
          </a:prstGeom>
          <a:noFill/>
        </p:spPr>
        <p:txBody>
          <a:bodyPr wrap="square" rtlCol="0">
            <a:spAutoFit/>
          </a:bodyPr>
          <a:lstStyle/>
          <a:p>
            <a:r>
              <a:rPr lang="es-MX" dirty="0">
                <a:latin typeface="Arial" panose="020B0604020202020204" pitchFamily="34" charset="0"/>
                <a:cs typeface="Arial" panose="020B0604020202020204" pitchFamily="34" charset="0"/>
              </a:rPr>
              <a:t>Producto 7        5.i.7</a:t>
            </a:r>
          </a:p>
          <a:p>
            <a:r>
              <a:rPr lang="es-MX" dirty="0">
                <a:latin typeface="Arial" panose="020B0604020202020204" pitchFamily="34" charset="0"/>
                <a:cs typeface="Arial" panose="020B0604020202020204" pitchFamily="34" charset="0"/>
              </a:rPr>
              <a:t>Equipo 5</a:t>
            </a:r>
          </a:p>
        </p:txBody>
      </p:sp>
      <p:sp>
        <p:nvSpPr>
          <p:cNvPr id="4" name="Rectángulo 3"/>
          <p:cNvSpPr/>
          <p:nvPr/>
        </p:nvSpPr>
        <p:spPr>
          <a:xfrm>
            <a:off x="-1815674" y="244096"/>
            <a:ext cx="7023108" cy="400110"/>
          </a:xfrm>
          <a:prstGeom prst="rect">
            <a:avLst/>
          </a:prstGeom>
        </p:spPr>
        <p:txBody>
          <a:bodyPr wrap="square">
            <a:spAutoFit/>
          </a:bodyPr>
          <a:lstStyle/>
          <a:p>
            <a:pPr algn="ctr"/>
            <a:r>
              <a:rPr lang="es-MX" sz="2000" b="1" dirty="0"/>
              <a:t>2</a:t>
            </a:r>
            <a:r>
              <a:rPr lang="es-MX" sz="2000" b="1" dirty="0" smtClean="0"/>
              <a:t>ª </a:t>
            </a:r>
            <a:r>
              <a:rPr lang="es-MX" sz="2000" b="1" dirty="0"/>
              <a:t>REUNIÓN DE TRABAJO</a:t>
            </a:r>
            <a:endParaRPr lang="es-MX" sz="2000" dirty="0"/>
          </a:p>
        </p:txBody>
      </p:sp>
    </p:spTree>
    <p:extLst>
      <p:ext uri="{BB962C8B-B14F-4D97-AF65-F5344CB8AC3E}">
        <p14:creationId xmlns:p14="http://schemas.microsoft.com/office/powerpoint/2010/main" val="22391367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073783" y="1326216"/>
            <a:ext cx="8250977" cy="4247317"/>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5400" b="1" cap="none" spc="0" dirty="0" smtClean="0">
                <a:ln/>
                <a:solidFill>
                  <a:schemeClr val="accent3"/>
                </a:solidFill>
                <a:effectLst/>
              </a:rPr>
              <a:t>Nombre del proyecto:</a:t>
            </a:r>
          </a:p>
          <a:p>
            <a:pPr algn="ctr"/>
            <a:endParaRPr lang="es-ES" sz="5400" b="1" cap="none" spc="0" dirty="0" smtClean="0">
              <a:ln/>
              <a:solidFill>
                <a:schemeClr val="accent3"/>
              </a:solidFill>
              <a:effectLst/>
            </a:endParaRPr>
          </a:p>
          <a:p>
            <a:pPr algn="ctr"/>
            <a:r>
              <a:rPr lang="es-ES" sz="5400" b="1" dirty="0" smtClean="0">
                <a:ln/>
                <a:solidFill>
                  <a:schemeClr val="accent3"/>
                </a:solidFill>
              </a:rPr>
              <a:t>“</a:t>
            </a:r>
            <a:r>
              <a:rPr lang="es-ES" sz="5400" b="1" dirty="0" err="1" smtClean="0">
                <a:ln/>
                <a:solidFill>
                  <a:schemeClr val="accent3"/>
                </a:solidFill>
              </a:rPr>
              <a:t>Graffiti</a:t>
            </a:r>
            <a:r>
              <a:rPr lang="es-ES" sz="5400" b="1" dirty="0" smtClean="0">
                <a:ln/>
                <a:solidFill>
                  <a:schemeClr val="accent3"/>
                </a:solidFill>
              </a:rPr>
              <a:t>”: </a:t>
            </a:r>
          </a:p>
          <a:p>
            <a:pPr algn="ctr"/>
            <a:r>
              <a:rPr lang="es-ES" sz="5400" b="1" dirty="0">
                <a:ln/>
                <a:solidFill>
                  <a:schemeClr val="accent3"/>
                </a:solidFill>
              </a:rPr>
              <a:t>¿</a:t>
            </a:r>
            <a:r>
              <a:rPr lang="es-ES" sz="5400" b="1" dirty="0" smtClean="0">
                <a:ln/>
                <a:solidFill>
                  <a:schemeClr val="accent3"/>
                </a:solidFill>
              </a:rPr>
              <a:t>arte o contaminación?</a:t>
            </a:r>
          </a:p>
          <a:p>
            <a:pPr algn="ctr"/>
            <a:endParaRPr lang="es-ES" sz="5400" b="1" cap="none" spc="0" dirty="0">
              <a:ln/>
              <a:solidFill>
                <a:schemeClr val="accent3"/>
              </a:solidFill>
              <a:effectLst/>
            </a:endParaRPr>
          </a:p>
        </p:txBody>
      </p:sp>
      <p:sp>
        <p:nvSpPr>
          <p:cNvPr id="4" name="CuadroTexto 3"/>
          <p:cNvSpPr txBox="1"/>
          <p:nvPr/>
        </p:nvSpPr>
        <p:spPr>
          <a:xfrm>
            <a:off x="10075901" y="132441"/>
            <a:ext cx="2719137" cy="923330"/>
          </a:xfrm>
          <a:prstGeom prst="rect">
            <a:avLst/>
          </a:prstGeom>
          <a:noFill/>
        </p:spPr>
        <p:txBody>
          <a:bodyPr wrap="square" rtlCol="0">
            <a:spAutoFit/>
          </a:bodyPr>
          <a:lstStyle/>
          <a:p>
            <a:r>
              <a:rPr lang="es-MX" dirty="0" smtClean="0">
                <a:latin typeface="Arial" panose="020B0604020202020204" pitchFamily="34" charset="0"/>
                <a:cs typeface="Arial" panose="020B0604020202020204" pitchFamily="34" charset="0"/>
              </a:rPr>
              <a:t>Producto 1</a:t>
            </a:r>
          </a:p>
          <a:p>
            <a:r>
              <a:rPr lang="es-MX" dirty="0" smtClean="0">
                <a:latin typeface="Arial" panose="020B0604020202020204" pitchFamily="34" charset="0"/>
                <a:cs typeface="Arial" panose="020B0604020202020204" pitchFamily="34" charset="0"/>
              </a:rPr>
              <a:t>Equipo 5</a:t>
            </a:r>
          </a:p>
          <a:p>
            <a:r>
              <a:rPr lang="es-MX" dirty="0">
                <a:latin typeface="Arial" panose="020B0604020202020204" pitchFamily="34" charset="0"/>
                <a:cs typeface="Arial" panose="020B0604020202020204" pitchFamily="34" charset="0"/>
              </a:rPr>
              <a:t> </a:t>
            </a:r>
            <a:r>
              <a:rPr lang="es-MX" dirty="0" smtClean="0">
                <a:latin typeface="Arial" panose="020B0604020202020204" pitchFamily="34" charset="0"/>
                <a:cs typeface="Arial" panose="020B0604020202020204" pitchFamily="34" charset="0"/>
              </a:rPr>
              <a:t>       4</a:t>
            </a:r>
            <a:endParaRPr lang="es-MX" dirty="0">
              <a:latin typeface="Arial" panose="020B0604020202020204" pitchFamily="34" charset="0"/>
              <a:cs typeface="Arial" panose="020B0604020202020204" pitchFamily="34" charset="0"/>
            </a:endParaRPr>
          </a:p>
        </p:txBody>
      </p:sp>
      <p:sp>
        <p:nvSpPr>
          <p:cNvPr id="3" name="Rectángulo 2"/>
          <p:cNvSpPr/>
          <p:nvPr/>
        </p:nvSpPr>
        <p:spPr>
          <a:xfrm>
            <a:off x="3011905" y="5018856"/>
            <a:ext cx="6096000" cy="646331"/>
          </a:xfrm>
          <a:prstGeom prst="rect">
            <a:avLst/>
          </a:prstGeom>
        </p:spPr>
        <p:txBody>
          <a:bodyPr>
            <a:spAutoFit/>
          </a:bodyPr>
          <a:lstStyle/>
          <a:p>
            <a:pPr algn="ctr"/>
            <a:r>
              <a:rPr lang="es-ES" b="1" dirty="0">
                <a:ln/>
                <a:solidFill>
                  <a:schemeClr val="accent3"/>
                </a:solidFill>
              </a:rPr>
              <a:t>ciclo escolar 2018-2019</a:t>
            </a:r>
          </a:p>
          <a:p>
            <a:pPr algn="ctr"/>
            <a:r>
              <a:rPr lang="es-ES" b="1" dirty="0">
                <a:ln/>
                <a:solidFill>
                  <a:schemeClr val="accent3"/>
                </a:solidFill>
              </a:rPr>
              <a:t>Grado 5°preparatoria</a:t>
            </a:r>
          </a:p>
        </p:txBody>
      </p:sp>
    </p:spTree>
    <p:extLst>
      <p:ext uri="{BB962C8B-B14F-4D97-AF65-F5344CB8AC3E}">
        <p14:creationId xmlns:p14="http://schemas.microsoft.com/office/powerpoint/2010/main" val="8284332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025946" y="644206"/>
            <a:ext cx="7110663" cy="5688530"/>
          </a:xfrm>
          <a:prstGeom prst="rect">
            <a:avLst/>
          </a:prstGeom>
        </p:spPr>
      </p:pic>
      <p:sp>
        <p:nvSpPr>
          <p:cNvPr id="3" name="CuadroTexto 2"/>
          <p:cNvSpPr txBox="1"/>
          <p:nvPr/>
        </p:nvSpPr>
        <p:spPr>
          <a:xfrm>
            <a:off x="8891337" y="159785"/>
            <a:ext cx="2719137" cy="646331"/>
          </a:xfrm>
          <a:prstGeom prst="rect">
            <a:avLst/>
          </a:prstGeom>
          <a:noFill/>
        </p:spPr>
        <p:txBody>
          <a:bodyPr wrap="square" rtlCol="0">
            <a:spAutoFit/>
          </a:bodyPr>
          <a:lstStyle/>
          <a:p>
            <a:r>
              <a:rPr lang="es-MX" dirty="0">
                <a:latin typeface="Arial" panose="020B0604020202020204" pitchFamily="34" charset="0"/>
                <a:cs typeface="Arial" panose="020B0604020202020204" pitchFamily="34" charset="0"/>
              </a:rPr>
              <a:t>Producto 7        5.i.7</a:t>
            </a:r>
          </a:p>
          <a:p>
            <a:r>
              <a:rPr lang="es-MX" dirty="0">
                <a:latin typeface="Arial" panose="020B0604020202020204" pitchFamily="34" charset="0"/>
                <a:cs typeface="Arial" panose="020B0604020202020204" pitchFamily="34" charset="0"/>
              </a:rPr>
              <a:t>Equipo 5</a:t>
            </a:r>
          </a:p>
        </p:txBody>
      </p:sp>
      <p:sp>
        <p:nvSpPr>
          <p:cNvPr id="4" name="Rectángulo 3"/>
          <p:cNvSpPr/>
          <p:nvPr/>
        </p:nvSpPr>
        <p:spPr>
          <a:xfrm>
            <a:off x="-1815674" y="244096"/>
            <a:ext cx="7023108" cy="400110"/>
          </a:xfrm>
          <a:prstGeom prst="rect">
            <a:avLst/>
          </a:prstGeom>
        </p:spPr>
        <p:txBody>
          <a:bodyPr wrap="square">
            <a:spAutoFit/>
          </a:bodyPr>
          <a:lstStyle/>
          <a:p>
            <a:pPr algn="ctr"/>
            <a:r>
              <a:rPr lang="es-MX" sz="2000" b="1" dirty="0"/>
              <a:t>2</a:t>
            </a:r>
            <a:r>
              <a:rPr lang="es-MX" sz="2000" b="1" dirty="0" smtClean="0"/>
              <a:t>ª </a:t>
            </a:r>
            <a:r>
              <a:rPr lang="es-MX" sz="2000" b="1" dirty="0"/>
              <a:t>REUNIÓN DE TRABAJO</a:t>
            </a:r>
            <a:endParaRPr lang="es-MX" sz="2000" dirty="0"/>
          </a:p>
        </p:txBody>
      </p:sp>
    </p:spTree>
    <p:extLst>
      <p:ext uri="{BB962C8B-B14F-4D97-AF65-F5344CB8AC3E}">
        <p14:creationId xmlns:p14="http://schemas.microsoft.com/office/powerpoint/2010/main" val="30345266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311442" y="998621"/>
            <a:ext cx="6628397" cy="5302718"/>
          </a:xfrm>
          <a:prstGeom prst="rect">
            <a:avLst/>
          </a:prstGeom>
        </p:spPr>
      </p:pic>
      <p:sp>
        <p:nvSpPr>
          <p:cNvPr id="3" name="CuadroTexto 2"/>
          <p:cNvSpPr txBox="1"/>
          <p:nvPr/>
        </p:nvSpPr>
        <p:spPr>
          <a:xfrm>
            <a:off x="8891337" y="159785"/>
            <a:ext cx="2719137" cy="646331"/>
          </a:xfrm>
          <a:prstGeom prst="rect">
            <a:avLst/>
          </a:prstGeom>
          <a:noFill/>
        </p:spPr>
        <p:txBody>
          <a:bodyPr wrap="square" rtlCol="0">
            <a:spAutoFit/>
          </a:bodyPr>
          <a:lstStyle/>
          <a:p>
            <a:r>
              <a:rPr lang="es-MX" dirty="0">
                <a:latin typeface="Arial" panose="020B0604020202020204" pitchFamily="34" charset="0"/>
                <a:cs typeface="Arial" panose="020B0604020202020204" pitchFamily="34" charset="0"/>
              </a:rPr>
              <a:t>Producto 7        5.i.7</a:t>
            </a:r>
          </a:p>
          <a:p>
            <a:r>
              <a:rPr lang="es-MX" dirty="0">
                <a:latin typeface="Arial" panose="020B0604020202020204" pitchFamily="34" charset="0"/>
                <a:cs typeface="Arial" panose="020B0604020202020204" pitchFamily="34" charset="0"/>
              </a:rPr>
              <a:t>Equipo 5</a:t>
            </a:r>
          </a:p>
        </p:txBody>
      </p:sp>
      <p:sp>
        <p:nvSpPr>
          <p:cNvPr id="4" name="Rectángulo 3"/>
          <p:cNvSpPr/>
          <p:nvPr/>
        </p:nvSpPr>
        <p:spPr>
          <a:xfrm>
            <a:off x="-1815674" y="244096"/>
            <a:ext cx="7023108" cy="400110"/>
          </a:xfrm>
          <a:prstGeom prst="rect">
            <a:avLst/>
          </a:prstGeom>
        </p:spPr>
        <p:txBody>
          <a:bodyPr wrap="square">
            <a:spAutoFit/>
          </a:bodyPr>
          <a:lstStyle/>
          <a:p>
            <a:pPr algn="ctr"/>
            <a:r>
              <a:rPr lang="es-MX" sz="2000" b="1" dirty="0"/>
              <a:t>2</a:t>
            </a:r>
            <a:r>
              <a:rPr lang="es-MX" sz="2000" b="1" dirty="0" smtClean="0"/>
              <a:t>ª </a:t>
            </a:r>
            <a:r>
              <a:rPr lang="es-MX" sz="2000" b="1" dirty="0"/>
              <a:t>REUNIÓN DE TRABAJO</a:t>
            </a:r>
            <a:endParaRPr lang="es-MX" sz="2000" dirty="0"/>
          </a:p>
        </p:txBody>
      </p:sp>
    </p:spTree>
    <p:extLst>
      <p:ext uri="{BB962C8B-B14F-4D97-AF65-F5344CB8AC3E}">
        <p14:creationId xmlns:p14="http://schemas.microsoft.com/office/powerpoint/2010/main" val="34206119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197243" y="947029"/>
            <a:ext cx="6939367" cy="5551494"/>
          </a:xfrm>
          <a:prstGeom prst="rect">
            <a:avLst/>
          </a:prstGeom>
        </p:spPr>
      </p:pic>
      <p:sp>
        <p:nvSpPr>
          <p:cNvPr id="3" name="CuadroTexto 2"/>
          <p:cNvSpPr txBox="1"/>
          <p:nvPr/>
        </p:nvSpPr>
        <p:spPr>
          <a:xfrm>
            <a:off x="8891337" y="159785"/>
            <a:ext cx="2719137" cy="646331"/>
          </a:xfrm>
          <a:prstGeom prst="rect">
            <a:avLst/>
          </a:prstGeom>
          <a:noFill/>
        </p:spPr>
        <p:txBody>
          <a:bodyPr wrap="square" rtlCol="0">
            <a:spAutoFit/>
          </a:bodyPr>
          <a:lstStyle/>
          <a:p>
            <a:r>
              <a:rPr lang="es-MX" dirty="0">
                <a:latin typeface="Arial" panose="020B0604020202020204" pitchFamily="34" charset="0"/>
                <a:cs typeface="Arial" panose="020B0604020202020204" pitchFamily="34" charset="0"/>
              </a:rPr>
              <a:t>Producto 7        5.i.7</a:t>
            </a:r>
          </a:p>
          <a:p>
            <a:r>
              <a:rPr lang="es-MX" dirty="0">
                <a:latin typeface="Arial" panose="020B0604020202020204" pitchFamily="34" charset="0"/>
                <a:cs typeface="Arial" panose="020B0604020202020204" pitchFamily="34" charset="0"/>
              </a:rPr>
              <a:t>Equipo 5</a:t>
            </a:r>
          </a:p>
        </p:txBody>
      </p:sp>
      <p:sp>
        <p:nvSpPr>
          <p:cNvPr id="4" name="Rectángulo 3"/>
          <p:cNvSpPr/>
          <p:nvPr/>
        </p:nvSpPr>
        <p:spPr>
          <a:xfrm>
            <a:off x="-1815674" y="244096"/>
            <a:ext cx="7023108" cy="400110"/>
          </a:xfrm>
          <a:prstGeom prst="rect">
            <a:avLst/>
          </a:prstGeom>
        </p:spPr>
        <p:txBody>
          <a:bodyPr wrap="square">
            <a:spAutoFit/>
          </a:bodyPr>
          <a:lstStyle/>
          <a:p>
            <a:pPr algn="ctr"/>
            <a:r>
              <a:rPr lang="es-MX" sz="2000" b="1" dirty="0"/>
              <a:t>2</a:t>
            </a:r>
            <a:r>
              <a:rPr lang="es-MX" sz="2000" b="1" dirty="0" smtClean="0"/>
              <a:t>ª </a:t>
            </a:r>
            <a:r>
              <a:rPr lang="es-MX" sz="2000" b="1" dirty="0"/>
              <a:t>REUNIÓN DE TRABAJO</a:t>
            </a:r>
            <a:endParaRPr lang="es-MX" sz="2000" dirty="0"/>
          </a:p>
        </p:txBody>
      </p:sp>
    </p:spTree>
    <p:extLst>
      <p:ext uri="{BB962C8B-B14F-4D97-AF65-F5344CB8AC3E}">
        <p14:creationId xmlns:p14="http://schemas.microsoft.com/office/powerpoint/2010/main" val="42505575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720516" y="986589"/>
            <a:ext cx="7170821" cy="5736657"/>
          </a:xfrm>
          <a:prstGeom prst="rect">
            <a:avLst/>
          </a:prstGeom>
        </p:spPr>
      </p:pic>
      <p:sp>
        <p:nvSpPr>
          <p:cNvPr id="3" name="CuadroTexto 2"/>
          <p:cNvSpPr txBox="1"/>
          <p:nvPr/>
        </p:nvSpPr>
        <p:spPr>
          <a:xfrm>
            <a:off x="8891337" y="159785"/>
            <a:ext cx="2719137" cy="646331"/>
          </a:xfrm>
          <a:prstGeom prst="rect">
            <a:avLst/>
          </a:prstGeom>
          <a:noFill/>
        </p:spPr>
        <p:txBody>
          <a:bodyPr wrap="square" rtlCol="0">
            <a:spAutoFit/>
          </a:bodyPr>
          <a:lstStyle/>
          <a:p>
            <a:r>
              <a:rPr lang="es-MX" dirty="0">
                <a:latin typeface="Arial" panose="020B0604020202020204" pitchFamily="34" charset="0"/>
                <a:cs typeface="Arial" panose="020B0604020202020204" pitchFamily="34" charset="0"/>
              </a:rPr>
              <a:t>Producto 7        5.i.7</a:t>
            </a:r>
          </a:p>
          <a:p>
            <a:r>
              <a:rPr lang="es-MX" dirty="0">
                <a:latin typeface="Arial" panose="020B0604020202020204" pitchFamily="34" charset="0"/>
                <a:cs typeface="Arial" panose="020B0604020202020204" pitchFamily="34" charset="0"/>
              </a:rPr>
              <a:t>Equipo 5</a:t>
            </a:r>
          </a:p>
        </p:txBody>
      </p:sp>
      <p:sp>
        <p:nvSpPr>
          <p:cNvPr id="4" name="Rectángulo 3"/>
          <p:cNvSpPr/>
          <p:nvPr/>
        </p:nvSpPr>
        <p:spPr>
          <a:xfrm>
            <a:off x="-1815674" y="244096"/>
            <a:ext cx="7023108" cy="400110"/>
          </a:xfrm>
          <a:prstGeom prst="rect">
            <a:avLst/>
          </a:prstGeom>
        </p:spPr>
        <p:txBody>
          <a:bodyPr wrap="square">
            <a:spAutoFit/>
          </a:bodyPr>
          <a:lstStyle/>
          <a:p>
            <a:pPr algn="ctr"/>
            <a:r>
              <a:rPr lang="es-MX" sz="2000" b="1" dirty="0"/>
              <a:t>2</a:t>
            </a:r>
            <a:r>
              <a:rPr lang="es-MX" sz="2000" b="1" dirty="0" smtClean="0"/>
              <a:t>ª </a:t>
            </a:r>
            <a:r>
              <a:rPr lang="es-MX" sz="2000" b="1" dirty="0"/>
              <a:t>REUNIÓN DE TRABAJO</a:t>
            </a:r>
            <a:endParaRPr lang="es-MX" sz="2000" dirty="0"/>
          </a:p>
        </p:txBody>
      </p:sp>
    </p:spTree>
    <p:extLst>
      <p:ext uri="{BB962C8B-B14F-4D97-AF65-F5344CB8AC3E}">
        <p14:creationId xmlns:p14="http://schemas.microsoft.com/office/powerpoint/2010/main" val="5013267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247147" y="331505"/>
            <a:ext cx="3308685" cy="646331"/>
          </a:xfrm>
          <a:prstGeom prst="rect">
            <a:avLst/>
          </a:prstGeom>
        </p:spPr>
        <p:txBody>
          <a:bodyPr wrap="square">
            <a:spAutoFit/>
          </a:bodyPr>
          <a:lstStyle/>
          <a:p>
            <a:pPr algn="ctr"/>
            <a:r>
              <a:rPr lang="es-MX" sz="3600" b="1" dirty="0"/>
              <a:t>Producto 8</a:t>
            </a:r>
          </a:p>
        </p:txBody>
      </p:sp>
      <p:pic>
        <p:nvPicPr>
          <p:cNvPr id="3" name="Imagen 2"/>
          <p:cNvPicPr>
            <a:picLocks noChangeAspect="1"/>
          </p:cNvPicPr>
          <p:nvPr/>
        </p:nvPicPr>
        <p:blipFill rotWithShape="1">
          <a:blip r:embed="rId2"/>
          <a:srcRect l="7436" r="7623" b="19371"/>
          <a:stretch/>
        </p:blipFill>
        <p:spPr>
          <a:xfrm>
            <a:off x="1198582" y="1203984"/>
            <a:ext cx="7897291" cy="4997591"/>
          </a:xfrm>
          <a:prstGeom prst="rect">
            <a:avLst/>
          </a:prstGeom>
        </p:spPr>
      </p:pic>
      <p:sp>
        <p:nvSpPr>
          <p:cNvPr id="4" name="CuadroTexto 3"/>
          <p:cNvSpPr txBox="1"/>
          <p:nvPr/>
        </p:nvSpPr>
        <p:spPr>
          <a:xfrm>
            <a:off x="8891337" y="159785"/>
            <a:ext cx="2719137" cy="646331"/>
          </a:xfrm>
          <a:prstGeom prst="rect">
            <a:avLst/>
          </a:prstGeom>
          <a:noFill/>
        </p:spPr>
        <p:txBody>
          <a:bodyPr wrap="square" rtlCol="0">
            <a:spAutoFit/>
          </a:bodyPr>
          <a:lstStyle/>
          <a:p>
            <a:r>
              <a:rPr lang="es-MX" dirty="0" smtClean="0">
                <a:latin typeface="Arial" panose="020B0604020202020204" pitchFamily="34" charset="0"/>
                <a:cs typeface="Arial" panose="020B0604020202020204" pitchFamily="34" charset="0"/>
              </a:rPr>
              <a:t>Producto 8        5.i.8</a:t>
            </a:r>
          </a:p>
          <a:p>
            <a:r>
              <a:rPr lang="es-MX" dirty="0" smtClean="0">
                <a:latin typeface="Arial" panose="020B0604020202020204" pitchFamily="34" charset="0"/>
                <a:cs typeface="Arial" panose="020B0604020202020204" pitchFamily="34" charset="0"/>
              </a:rPr>
              <a:t>Equipo 5</a:t>
            </a:r>
            <a:endParaRPr lang="es-MX" dirty="0">
              <a:latin typeface="Arial" panose="020B0604020202020204" pitchFamily="34" charset="0"/>
              <a:cs typeface="Arial" panose="020B0604020202020204" pitchFamily="34" charset="0"/>
            </a:endParaRPr>
          </a:p>
        </p:txBody>
      </p:sp>
      <p:sp>
        <p:nvSpPr>
          <p:cNvPr id="5" name="Rectángulo 4"/>
          <p:cNvSpPr/>
          <p:nvPr/>
        </p:nvSpPr>
        <p:spPr>
          <a:xfrm>
            <a:off x="-1815674" y="244096"/>
            <a:ext cx="7023108" cy="400110"/>
          </a:xfrm>
          <a:prstGeom prst="rect">
            <a:avLst/>
          </a:prstGeom>
        </p:spPr>
        <p:txBody>
          <a:bodyPr wrap="square">
            <a:spAutoFit/>
          </a:bodyPr>
          <a:lstStyle/>
          <a:p>
            <a:pPr algn="ctr"/>
            <a:r>
              <a:rPr lang="es-MX" sz="2000" b="1" dirty="0"/>
              <a:t>2</a:t>
            </a:r>
            <a:r>
              <a:rPr lang="es-MX" sz="2000" b="1" dirty="0" smtClean="0"/>
              <a:t>ª </a:t>
            </a:r>
            <a:r>
              <a:rPr lang="es-MX" sz="2000" b="1" dirty="0"/>
              <a:t>REUNIÓN DE TRABAJO</a:t>
            </a:r>
            <a:endParaRPr lang="es-MX" sz="2000" dirty="0"/>
          </a:p>
        </p:txBody>
      </p:sp>
    </p:spTree>
    <p:extLst>
      <p:ext uri="{BB962C8B-B14F-4D97-AF65-F5344CB8AC3E}">
        <p14:creationId xmlns:p14="http://schemas.microsoft.com/office/powerpoint/2010/main" val="36881856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7829" t="3509" r="7739" b="17193"/>
          <a:stretch/>
        </p:blipFill>
        <p:spPr>
          <a:xfrm>
            <a:off x="1146366" y="1058779"/>
            <a:ext cx="7006300" cy="5264239"/>
          </a:xfrm>
          <a:prstGeom prst="rect">
            <a:avLst/>
          </a:prstGeom>
        </p:spPr>
      </p:pic>
      <p:sp>
        <p:nvSpPr>
          <p:cNvPr id="3" name="CuadroTexto 2"/>
          <p:cNvSpPr txBox="1"/>
          <p:nvPr/>
        </p:nvSpPr>
        <p:spPr>
          <a:xfrm>
            <a:off x="8891337" y="159785"/>
            <a:ext cx="2719137" cy="646331"/>
          </a:xfrm>
          <a:prstGeom prst="rect">
            <a:avLst/>
          </a:prstGeom>
          <a:noFill/>
        </p:spPr>
        <p:txBody>
          <a:bodyPr wrap="square" rtlCol="0">
            <a:spAutoFit/>
          </a:bodyPr>
          <a:lstStyle/>
          <a:p>
            <a:r>
              <a:rPr lang="es-MX" dirty="0">
                <a:latin typeface="Arial" panose="020B0604020202020204" pitchFamily="34" charset="0"/>
                <a:cs typeface="Arial" panose="020B0604020202020204" pitchFamily="34" charset="0"/>
              </a:rPr>
              <a:t>Producto 8        5.i.8</a:t>
            </a:r>
          </a:p>
          <a:p>
            <a:r>
              <a:rPr lang="es-MX" dirty="0">
                <a:latin typeface="Arial" panose="020B0604020202020204" pitchFamily="34" charset="0"/>
                <a:cs typeface="Arial" panose="020B0604020202020204" pitchFamily="34" charset="0"/>
              </a:rPr>
              <a:t>Equipo 5</a:t>
            </a:r>
          </a:p>
        </p:txBody>
      </p:sp>
      <p:sp>
        <p:nvSpPr>
          <p:cNvPr id="4" name="Rectángulo 3"/>
          <p:cNvSpPr/>
          <p:nvPr/>
        </p:nvSpPr>
        <p:spPr>
          <a:xfrm>
            <a:off x="-1815674" y="244096"/>
            <a:ext cx="7023108" cy="400110"/>
          </a:xfrm>
          <a:prstGeom prst="rect">
            <a:avLst/>
          </a:prstGeom>
        </p:spPr>
        <p:txBody>
          <a:bodyPr wrap="square">
            <a:spAutoFit/>
          </a:bodyPr>
          <a:lstStyle/>
          <a:p>
            <a:pPr algn="ctr"/>
            <a:r>
              <a:rPr lang="es-MX" sz="2000" b="1" dirty="0"/>
              <a:t>2</a:t>
            </a:r>
            <a:r>
              <a:rPr lang="es-MX" sz="2000" b="1" dirty="0" smtClean="0"/>
              <a:t>ª </a:t>
            </a:r>
            <a:r>
              <a:rPr lang="es-MX" sz="2000" b="1" dirty="0"/>
              <a:t>REUNIÓN DE TRABAJO</a:t>
            </a:r>
            <a:endParaRPr lang="es-MX" sz="2000" dirty="0"/>
          </a:p>
        </p:txBody>
      </p:sp>
    </p:spTree>
    <p:extLst>
      <p:ext uri="{BB962C8B-B14F-4D97-AF65-F5344CB8AC3E}">
        <p14:creationId xmlns:p14="http://schemas.microsoft.com/office/powerpoint/2010/main" val="11070450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7998" t="9864" r="8020" b="7018"/>
          <a:stretch/>
        </p:blipFill>
        <p:spPr>
          <a:xfrm>
            <a:off x="1254842" y="977269"/>
            <a:ext cx="6671256" cy="5282170"/>
          </a:xfrm>
          <a:prstGeom prst="rect">
            <a:avLst/>
          </a:prstGeom>
        </p:spPr>
      </p:pic>
      <p:sp>
        <p:nvSpPr>
          <p:cNvPr id="3" name="CuadroTexto 2"/>
          <p:cNvSpPr txBox="1"/>
          <p:nvPr/>
        </p:nvSpPr>
        <p:spPr>
          <a:xfrm>
            <a:off x="8891337" y="159785"/>
            <a:ext cx="2719137" cy="646331"/>
          </a:xfrm>
          <a:prstGeom prst="rect">
            <a:avLst/>
          </a:prstGeom>
          <a:noFill/>
        </p:spPr>
        <p:txBody>
          <a:bodyPr wrap="square" rtlCol="0">
            <a:spAutoFit/>
          </a:bodyPr>
          <a:lstStyle/>
          <a:p>
            <a:r>
              <a:rPr lang="es-MX" dirty="0">
                <a:latin typeface="Arial" panose="020B0604020202020204" pitchFamily="34" charset="0"/>
                <a:cs typeface="Arial" panose="020B0604020202020204" pitchFamily="34" charset="0"/>
              </a:rPr>
              <a:t>Producto 8        5.i.8</a:t>
            </a:r>
          </a:p>
          <a:p>
            <a:r>
              <a:rPr lang="es-MX" dirty="0">
                <a:latin typeface="Arial" panose="020B0604020202020204" pitchFamily="34" charset="0"/>
                <a:cs typeface="Arial" panose="020B0604020202020204" pitchFamily="34" charset="0"/>
              </a:rPr>
              <a:t>Equipo 5</a:t>
            </a:r>
          </a:p>
        </p:txBody>
      </p:sp>
      <p:sp>
        <p:nvSpPr>
          <p:cNvPr id="4" name="Rectángulo 3"/>
          <p:cNvSpPr/>
          <p:nvPr/>
        </p:nvSpPr>
        <p:spPr>
          <a:xfrm>
            <a:off x="-1815674" y="244096"/>
            <a:ext cx="7023108" cy="400110"/>
          </a:xfrm>
          <a:prstGeom prst="rect">
            <a:avLst/>
          </a:prstGeom>
        </p:spPr>
        <p:txBody>
          <a:bodyPr wrap="square">
            <a:spAutoFit/>
          </a:bodyPr>
          <a:lstStyle/>
          <a:p>
            <a:pPr algn="ctr"/>
            <a:r>
              <a:rPr lang="es-MX" sz="2000" b="1" dirty="0"/>
              <a:t>2</a:t>
            </a:r>
            <a:r>
              <a:rPr lang="es-MX" sz="2000" b="1" dirty="0" smtClean="0"/>
              <a:t>ª </a:t>
            </a:r>
            <a:r>
              <a:rPr lang="es-MX" sz="2000" b="1" dirty="0"/>
              <a:t>REUNIÓN DE TRABAJO</a:t>
            </a:r>
            <a:endParaRPr lang="es-MX" sz="2000" dirty="0"/>
          </a:p>
        </p:txBody>
      </p:sp>
    </p:spTree>
    <p:extLst>
      <p:ext uri="{BB962C8B-B14F-4D97-AF65-F5344CB8AC3E}">
        <p14:creationId xmlns:p14="http://schemas.microsoft.com/office/powerpoint/2010/main" val="6004169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8009" t="14210" r="7859" b="3121"/>
          <a:stretch/>
        </p:blipFill>
        <p:spPr>
          <a:xfrm>
            <a:off x="1160285" y="1058779"/>
            <a:ext cx="6722771" cy="5284704"/>
          </a:xfrm>
          <a:prstGeom prst="rect">
            <a:avLst/>
          </a:prstGeom>
        </p:spPr>
      </p:pic>
      <p:sp>
        <p:nvSpPr>
          <p:cNvPr id="3" name="CuadroTexto 2"/>
          <p:cNvSpPr txBox="1"/>
          <p:nvPr/>
        </p:nvSpPr>
        <p:spPr>
          <a:xfrm>
            <a:off x="8891337" y="159785"/>
            <a:ext cx="2719137" cy="646331"/>
          </a:xfrm>
          <a:prstGeom prst="rect">
            <a:avLst/>
          </a:prstGeom>
          <a:noFill/>
        </p:spPr>
        <p:txBody>
          <a:bodyPr wrap="square" rtlCol="0">
            <a:spAutoFit/>
          </a:bodyPr>
          <a:lstStyle/>
          <a:p>
            <a:r>
              <a:rPr lang="es-MX" dirty="0">
                <a:latin typeface="Arial" panose="020B0604020202020204" pitchFamily="34" charset="0"/>
                <a:cs typeface="Arial" panose="020B0604020202020204" pitchFamily="34" charset="0"/>
              </a:rPr>
              <a:t>Producto 8        5.i.8</a:t>
            </a:r>
          </a:p>
          <a:p>
            <a:r>
              <a:rPr lang="es-MX" dirty="0">
                <a:latin typeface="Arial" panose="020B0604020202020204" pitchFamily="34" charset="0"/>
                <a:cs typeface="Arial" panose="020B0604020202020204" pitchFamily="34" charset="0"/>
              </a:rPr>
              <a:t>Equipo 5</a:t>
            </a:r>
          </a:p>
        </p:txBody>
      </p:sp>
      <p:sp>
        <p:nvSpPr>
          <p:cNvPr id="4" name="Rectángulo 3"/>
          <p:cNvSpPr/>
          <p:nvPr/>
        </p:nvSpPr>
        <p:spPr>
          <a:xfrm>
            <a:off x="-1815674" y="244096"/>
            <a:ext cx="7023108" cy="400110"/>
          </a:xfrm>
          <a:prstGeom prst="rect">
            <a:avLst/>
          </a:prstGeom>
        </p:spPr>
        <p:txBody>
          <a:bodyPr wrap="square">
            <a:spAutoFit/>
          </a:bodyPr>
          <a:lstStyle/>
          <a:p>
            <a:pPr algn="ctr"/>
            <a:r>
              <a:rPr lang="es-MX" sz="2000" b="1" dirty="0"/>
              <a:t>2</a:t>
            </a:r>
            <a:r>
              <a:rPr lang="es-MX" sz="2000" b="1" dirty="0" smtClean="0"/>
              <a:t>ª </a:t>
            </a:r>
            <a:r>
              <a:rPr lang="es-MX" sz="2000" b="1" dirty="0"/>
              <a:t>REUNIÓN DE TRABAJO</a:t>
            </a:r>
            <a:endParaRPr lang="es-MX" sz="2000" dirty="0"/>
          </a:p>
        </p:txBody>
      </p:sp>
    </p:spTree>
    <p:extLst>
      <p:ext uri="{BB962C8B-B14F-4D97-AF65-F5344CB8AC3E}">
        <p14:creationId xmlns:p14="http://schemas.microsoft.com/office/powerpoint/2010/main" val="9204669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8147" t="6095" r="7871" b="10876"/>
          <a:stretch/>
        </p:blipFill>
        <p:spPr>
          <a:xfrm>
            <a:off x="1682063" y="997507"/>
            <a:ext cx="6921609" cy="5474529"/>
          </a:xfrm>
          <a:prstGeom prst="rect">
            <a:avLst/>
          </a:prstGeom>
        </p:spPr>
      </p:pic>
      <p:sp>
        <p:nvSpPr>
          <p:cNvPr id="3" name="CuadroTexto 2"/>
          <p:cNvSpPr txBox="1"/>
          <p:nvPr/>
        </p:nvSpPr>
        <p:spPr>
          <a:xfrm>
            <a:off x="8891337" y="159785"/>
            <a:ext cx="2719137" cy="646331"/>
          </a:xfrm>
          <a:prstGeom prst="rect">
            <a:avLst/>
          </a:prstGeom>
          <a:noFill/>
        </p:spPr>
        <p:txBody>
          <a:bodyPr wrap="square" rtlCol="0">
            <a:spAutoFit/>
          </a:bodyPr>
          <a:lstStyle/>
          <a:p>
            <a:r>
              <a:rPr lang="es-MX" dirty="0">
                <a:latin typeface="Arial" panose="020B0604020202020204" pitchFamily="34" charset="0"/>
                <a:cs typeface="Arial" panose="020B0604020202020204" pitchFamily="34" charset="0"/>
              </a:rPr>
              <a:t>Producto 8        5.i.8</a:t>
            </a:r>
          </a:p>
          <a:p>
            <a:r>
              <a:rPr lang="es-MX" dirty="0">
                <a:latin typeface="Arial" panose="020B0604020202020204" pitchFamily="34" charset="0"/>
                <a:cs typeface="Arial" panose="020B0604020202020204" pitchFamily="34" charset="0"/>
              </a:rPr>
              <a:t>Equipo 5</a:t>
            </a:r>
          </a:p>
        </p:txBody>
      </p:sp>
      <p:sp>
        <p:nvSpPr>
          <p:cNvPr id="4" name="Rectángulo 3"/>
          <p:cNvSpPr/>
          <p:nvPr/>
        </p:nvSpPr>
        <p:spPr>
          <a:xfrm>
            <a:off x="-1815674" y="244096"/>
            <a:ext cx="7023108" cy="400110"/>
          </a:xfrm>
          <a:prstGeom prst="rect">
            <a:avLst/>
          </a:prstGeom>
        </p:spPr>
        <p:txBody>
          <a:bodyPr wrap="square">
            <a:spAutoFit/>
          </a:bodyPr>
          <a:lstStyle/>
          <a:p>
            <a:pPr algn="ctr"/>
            <a:r>
              <a:rPr lang="es-MX" sz="2000" b="1" dirty="0"/>
              <a:t>2</a:t>
            </a:r>
            <a:r>
              <a:rPr lang="es-MX" sz="2000" b="1" dirty="0" smtClean="0"/>
              <a:t>ª </a:t>
            </a:r>
            <a:r>
              <a:rPr lang="es-MX" sz="2000" b="1" dirty="0"/>
              <a:t>REUNIÓN DE TRABAJO</a:t>
            </a:r>
            <a:endParaRPr lang="es-MX" sz="2000" dirty="0"/>
          </a:p>
        </p:txBody>
      </p:sp>
    </p:spTree>
    <p:extLst>
      <p:ext uri="{BB962C8B-B14F-4D97-AF65-F5344CB8AC3E}">
        <p14:creationId xmlns:p14="http://schemas.microsoft.com/office/powerpoint/2010/main" val="41212226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15000" t="19471" r="35880" b="9781"/>
          <a:stretch/>
        </p:blipFill>
        <p:spPr>
          <a:xfrm>
            <a:off x="1587321" y="1097415"/>
            <a:ext cx="5988676" cy="4842457"/>
          </a:xfrm>
          <a:prstGeom prst="rect">
            <a:avLst/>
          </a:prstGeom>
        </p:spPr>
      </p:pic>
      <p:sp>
        <p:nvSpPr>
          <p:cNvPr id="3" name="CuadroTexto 2"/>
          <p:cNvSpPr txBox="1"/>
          <p:nvPr/>
        </p:nvSpPr>
        <p:spPr>
          <a:xfrm>
            <a:off x="8891337" y="159785"/>
            <a:ext cx="2719137" cy="646331"/>
          </a:xfrm>
          <a:prstGeom prst="rect">
            <a:avLst/>
          </a:prstGeom>
          <a:noFill/>
        </p:spPr>
        <p:txBody>
          <a:bodyPr wrap="square" rtlCol="0">
            <a:spAutoFit/>
          </a:bodyPr>
          <a:lstStyle/>
          <a:p>
            <a:r>
              <a:rPr lang="es-MX" dirty="0">
                <a:latin typeface="Arial" panose="020B0604020202020204" pitchFamily="34" charset="0"/>
                <a:cs typeface="Arial" panose="020B0604020202020204" pitchFamily="34" charset="0"/>
              </a:rPr>
              <a:t>Producto 8        5.i.8</a:t>
            </a:r>
          </a:p>
          <a:p>
            <a:r>
              <a:rPr lang="es-MX" dirty="0">
                <a:latin typeface="Arial" panose="020B0604020202020204" pitchFamily="34" charset="0"/>
                <a:cs typeface="Arial" panose="020B0604020202020204" pitchFamily="34" charset="0"/>
              </a:rPr>
              <a:t>Equipo 5</a:t>
            </a:r>
          </a:p>
        </p:txBody>
      </p:sp>
      <p:sp>
        <p:nvSpPr>
          <p:cNvPr id="4" name="Rectángulo 3"/>
          <p:cNvSpPr/>
          <p:nvPr/>
        </p:nvSpPr>
        <p:spPr>
          <a:xfrm>
            <a:off x="-1815674" y="244096"/>
            <a:ext cx="7023108" cy="400110"/>
          </a:xfrm>
          <a:prstGeom prst="rect">
            <a:avLst/>
          </a:prstGeom>
        </p:spPr>
        <p:txBody>
          <a:bodyPr wrap="square">
            <a:spAutoFit/>
          </a:bodyPr>
          <a:lstStyle/>
          <a:p>
            <a:pPr algn="ctr"/>
            <a:r>
              <a:rPr lang="es-MX" sz="2000" b="1" dirty="0"/>
              <a:t>2</a:t>
            </a:r>
            <a:r>
              <a:rPr lang="es-MX" sz="2000" b="1" dirty="0" smtClean="0"/>
              <a:t>ª </a:t>
            </a:r>
            <a:r>
              <a:rPr lang="es-MX" sz="2000" b="1" dirty="0"/>
              <a:t>REUNIÓN DE TRABAJO</a:t>
            </a:r>
            <a:endParaRPr lang="es-MX" sz="2000" dirty="0"/>
          </a:p>
        </p:txBody>
      </p:sp>
    </p:spTree>
    <p:extLst>
      <p:ext uri="{BB962C8B-B14F-4D97-AF65-F5344CB8AC3E}">
        <p14:creationId xmlns:p14="http://schemas.microsoft.com/office/powerpoint/2010/main" val="3732963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84221" y="0"/>
            <a:ext cx="10347158" cy="6678751"/>
          </a:xfrm>
          <a:prstGeom prst="rect">
            <a:avLst/>
          </a:prstGeom>
          <a:noFill/>
        </p:spPr>
        <p:txBody>
          <a:bodyPr wrap="square" rtlCol="0">
            <a:spAutoFit/>
          </a:bodyPr>
          <a:lstStyle/>
          <a:p>
            <a:r>
              <a:rPr lang="es-MX" sz="3200" dirty="0" smtClean="0"/>
              <a:t>INDICE</a:t>
            </a:r>
            <a:endParaRPr lang="es-MX" dirty="0" smtClean="0"/>
          </a:p>
          <a:p>
            <a:r>
              <a:rPr lang="es-MX" b="1" dirty="0" smtClean="0"/>
              <a:t>1ª </a:t>
            </a:r>
            <a:r>
              <a:rPr lang="es-MX" b="1" dirty="0"/>
              <a:t>REUNIÓN DE </a:t>
            </a:r>
            <a:r>
              <a:rPr lang="es-MX" b="1" dirty="0" smtClean="0"/>
              <a:t>TRABAJO</a:t>
            </a:r>
            <a:endParaRPr lang="es-MX" dirty="0" smtClean="0"/>
          </a:p>
          <a:p>
            <a:r>
              <a:rPr lang="es-MX" b="1" dirty="0" smtClean="0"/>
              <a:t>	* Producto </a:t>
            </a:r>
            <a:r>
              <a:rPr lang="es-MX" b="1" dirty="0"/>
              <a:t>1. C.A.I.A.C. Conclusiones Generales.</a:t>
            </a:r>
            <a:endParaRPr lang="es-MX" dirty="0"/>
          </a:p>
          <a:p>
            <a:r>
              <a:rPr lang="es-MX" dirty="0"/>
              <a:t>	</a:t>
            </a:r>
            <a:r>
              <a:rPr lang="es-MX" dirty="0" smtClean="0"/>
              <a:t>* </a:t>
            </a:r>
            <a:r>
              <a:rPr lang="es-MX" b="1" dirty="0" smtClean="0"/>
              <a:t>Producto 3. </a:t>
            </a:r>
            <a:r>
              <a:rPr lang="es-MX" dirty="0" smtClean="0"/>
              <a:t>Fotografía de la sesión</a:t>
            </a:r>
          </a:p>
          <a:p>
            <a:r>
              <a:rPr lang="es-MX" dirty="0"/>
              <a:t>	</a:t>
            </a:r>
            <a:r>
              <a:rPr lang="es-MX" dirty="0" smtClean="0"/>
              <a:t>* </a:t>
            </a:r>
            <a:r>
              <a:rPr lang="es-MX" b="1" dirty="0" smtClean="0"/>
              <a:t>Producto </a:t>
            </a:r>
            <a:r>
              <a:rPr lang="es-MX" b="1" dirty="0"/>
              <a:t>2</a:t>
            </a:r>
            <a:r>
              <a:rPr lang="es-MX" b="1" dirty="0" smtClean="0"/>
              <a:t>.</a:t>
            </a:r>
            <a:r>
              <a:rPr lang="es-MX" dirty="0"/>
              <a:t> </a:t>
            </a:r>
            <a:r>
              <a:rPr lang="es-MX" dirty="0" smtClean="0"/>
              <a:t>Organizador gráfico</a:t>
            </a:r>
          </a:p>
          <a:p>
            <a:r>
              <a:rPr lang="es-MX" dirty="0"/>
              <a:t>	</a:t>
            </a:r>
            <a:r>
              <a:rPr lang="es-MX" dirty="0" smtClean="0"/>
              <a:t>* </a:t>
            </a:r>
            <a:r>
              <a:rPr lang="es-MX" b="1" dirty="0" smtClean="0"/>
              <a:t>Conexiones</a:t>
            </a:r>
            <a:endParaRPr lang="es-MX" dirty="0" smtClean="0"/>
          </a:p>
          <a:p>
            <a:r>
              <a:rPr lang="es-MX" b="1" dirty="0" smtClean="0"/>
              <a:t>2ª </a:t>
            </a:r>
            <a:r>
              <a:rPr lang="es-MX" b="1" dirty="0"/>
              <a:t>REUNIÓN DE </a:t>
            </a:r>
            <a:r>
              <a:rPr lang="es-MX" b="1" dirty="0" smtClean="0"/>
              <a:t>TRABAJO</a:t>
            </a:r>
            <a:endParaRPr lang="es-MX" dirty="0"/>
          </a:p>
          <a:p>
            <a:r>
              <a:rPr lang="es-MX" dirty="0"/>
              <a:t> </a:t>
            </a:r>
            <a:r>
              <a:rPr lang="es-MX" dirty="0" smtClean="0"/>
              <a:t>	* Introducción </a:t>
            </a:r>
            <a:r>
              <a:rPr lang="es-MX" dirty="0"/>
              <a:t>o justificación y descripción del proyecto.</a:t>
            </a:r>
          </a:p>
          <a:p>
            <a:r>
              <a:rPr lang="es-MX" b="1" dirty="0"/>
              <a:t>	</a:t>
            </a:r>
            <a:r>
              <a:rPr lang="es-MX" b="1" dirty="0" smtClean="0"/>
              <a:t>* </a:t>
            </a:r>
            <a:r>
              <a:rPr lang="es-MX" dirty="0" smtClean="0"/>
              <a:t>Objetivo </a:t>
            </a:r>
            <a:r>
              <a:rPr lang="es-MX" dirty="0"/>
              <a:t>general del proyecto y de cada asignatura involucrada.</a:t>
            </a:r>
          </a:p>
          <a:p>
            <a:r>
              <a:rPr lang="es-MX" b="1" dirty="0"/>
              <a:t>	</a:t>
            </a:r>
            <a:r>
              <a:rPr lang="es-MX" b="1" dirty="0" smtClean="0"/>
              <a:t>* </a:t>
            </a:r>
            <a:r>
              <a:rPr lang="es-MX" dirty="0" smtClean="0"/>
              <a:t>Pregunta </a:t>
            </a:r>
            <a:r>
              <a:rPr lang="es-MX" dirty="0"/>
              <a:t>generadora, pregunta guía, problema a abordar, asunto </a:t>
            </a:r>
            <a:r>
              <a:rPr lang="es-MX" dirty="0" smtClean="0"/>
              <a:t>a resolver </a:t>
            </a:r>
            <a:r>
              <a:rPr lang="es-MX" dirty="0"/>
              <a:t>o a </a:t>
            </a:r>
            <a:r>
              <a:rPr lang="es-MX" dirty="0" smtClean="0"/>
              <a:t>	   probar</a:t>
            </a:r>
            <a:r>
              <a:rPr lang="es-MX" dirty="0"/>
              <a:t>,    propuesta, etcétera, del proyecto(s) a realizar.</a:t>
            </a:r>
          </a:p>
          <a:p>
            <a:r>
              <a:rPr lang="es-MX" b="1" dirty="0"/>
              <a:t>	</a:t>
            </a:r>
            <a:r>
              <a:rPr lang="es-MX" b="1" dirty="0" smtClean="0"/>
              <a:t>* </a:t>
            </a:r>
            <a:r>
              <a:rPr lang="es-MX" dirty="0" smtClean="0"/>
              <a:t>Contenido</a:t>
            </a:r>
            <a:r>
              <a:rPr lang="es-MX" dirty="0"/>
              <a:t>.  Temas y productos propuestos, organizados en </a:t>
            </a:r>
            <a:r>
              <a:rPr lang="es-MX" dirty="0" smtClean="0"/>
              <a:t>forma 	 	   	   cronológica</a:t>
            </a:r>
            <a:r>
              <a:rPr lang="es-MX" dirty="0"/>
              <a:t>.   Integrar </a:t>
            </a:r>
            <a:r>
              <a:rPr lang="es-MX" dirty="0" smtClean="0"/>
              <a:t>	  diferentes </a:t>
            </a:r>
            <a:r>
              <a:rPr lang="es-MX" dirty="0"/>
              <a:t>tipos de evidencias o </a:t>
            </a:r>
            <a:r>
              <a:rPr lang="es-MX" dirty="0" smtClean="0"/>
              <a:t>herramientas</a:t>
            </a:r>
          </a:p>
          <a:p>
            <a:r>
              <a:rPr lang="es-MX" b="1" dirty="0" smtClean="0"/>
              <a:t>3ª </a:t>
            </a:r>
            <a:r>
              <a:rPr lang="es-MX" b="1" dirty="0"/>
              <a:t>REUNIÓN DE </a:t>
            </a:r>
            <a:r>
              <a:rPr lang="es-MX" b="1" dirty="0" smtClean="0"/>
              <a:t>TRABAJO</a:t>
            </a:r>
            <a:endParaRPr lang="es-MX" dirty="0" smtClean="0"/>
          </a:p>
          <a:p>
            <a:r>
              <a:rPr lang="es-MX" dirty="0"/>
              <a:t>	</a:t>
            </a:r>
            <a:r>
              <a:rPr lang="es-MX" dirty="0" smtClean="0"/>
              <a:t>* Planeación general</a:t>
            </a:r>
          </a:p>
          <a:p>
            <a:r>
              <a:rPr lang="es-MX" dirty="0"/>
              <a:t>	* </a:t>
            </a:r>
            <a:r>
              <a:rPr lang="es-MX" dirty="0" smtClean="0"/>
              <a:t>Planeación día a día</a:t>
            </a:r>
            <a:endParaRPr lang="es-MX" dirty="0"/>
          </a:p>
          <a:p>
            <a:r>
              <a:rPr lang="es-MX" dirty="0"/>
              <a:t>	* </a:t>
            </a:r>
            <a:r>
              <a:rPr lang="es-MX" dirty="0" smtClean="0"/>
              <a:t>Seguimiento, Evaluación, Autoevaluación y coevaluación</a:t>
            </a:r>
            <a:endParaRPr lang="es-MX" dirty="0"/>
          </a:p>
          <a:p>
            <a:r>
              <a:rPr lang="es-MX" dirty="0"/>
              <a:t>	* </a:t>
            </a:r>
            <a:r>
              <a:rPr lang="es-MX" dirty="0" smtClean="0"/>
              <a:t>Organizador gráfico. Preguntas esenciales</a:t>
            </a:r>
          </a:p>
          <a:p>
            <a:r>
              <a:rPr lang="es-MX" dirty="0"/>
              <a:t>	* Organizador gráfico. </a:t>
            </a:r>
            <a:r>
              <a:rPr lang="es-MX" dirty="0" smtClean="0"/>
              <a:t>Proceso de Indagación</a:t>
            </a:r>
            <a:endParaRPr lang="es-MX" dirty="0"/>
          </a:p>
          <a:p>
            <a:r>
              <a:rPr lang="es-MX" dirty="0" smtClean="0"/>
              <a:t>	* A.M.E. general</a:t>
            </a:r>
          </a:p>
          <a:p>
            <a:r>
              <a:rPr lang="es-MX" dirty="0"/>
              <a:t>	</a:t>
            </a:r>
            <a:r>
              <a:rPr lang="es-MX" dirty="0" smtClean="0"/>
              <a:t>* E.I.P. Resumen</a:t>
            </a:r>
          </a:p>
          <a:p>
            <a:r>
              <a:rPr lang="es-MX" dirty="0"/>
              <a:t>	</a:t>
            </a:r>
            <a:r>
              <a:rPr lang="es-MX" dirty="0" smtClean="0"/>
              <a:t>* E.I.P. Elaboración de Proyecto</a:t>
            </a:r>
          </a:p>
          <a:p>
            <a:r>
              <a:rPr lang="es-MX" b="1" dirty="0"/>
              <a:t>	</a:t>
            </a:r>
            <a:r>
              <a:rPr lang="es-MX" b="1" dirty="0" smtClean="0"/>
              <a:t>* </a:t>
            </a:r>
            <a:r>
              <a:rPr lang="es-MX" dirty="0" smtClean="0"/>
              <a:t>Fotografías de la sesión</a:t>
            </a:r>
            <a:endParaRPr lang="es-MX" dirty="0"/>
          </a:p>
        </p:txBody>
      </p:sp>
      <p:sp>
        <p:nvSpPr>
          <p:cNvPr id="3" name="CuadroTexto 2"/>
          <p:cNvSpPr txBox="1"/>
          <p:nvPr/>
        </p:nvSpPr>
        <p:spPr>
          <a:xfrm>
            <a:off x="10431379" y="525014"/>
            <a:ext cx="1496175" cy="8125301"/>
          </a:xfrm>
          <a:prstGeom prst="rect">
            <a:avLst/>
          </a:prstGeom>
          <a:noFill/>
        </p:spPr>
        <p:txBody>
          <a:bodyPr wrap="square" rtlCol="0">
            <a:spAutoFit/>
          </a:bodyPr>
          <a:lstStyle/>
          <a:p>
            <a:r>
              <a:rPr lang="es-MX" dirty="0" smtClean="0"/>
              <a:t>Diapositiva</a:t>
            </a:r>
          </a:p>
          <a:p>
            <a:r>
              <a:rPr lang="es-MX" dirty="0" smtClean="0"/>
              <a:t>6,7</a:t>
            </a:r>
          </a:p>
          <a:p>
            <a:r>
              <a:rPr lang="es-MX" dirty="0"/>
              <a:t>8</a:t>
            </a:r>
            <a:endParaRPr lang="es-MX" dirty="0" smtClean="0"/>
          </a:p>
          <a:p>
            <a:r>
              <a:rPr lang="es-MX" dirty="0" smtClean="0"/>
              <a:t>9-11</a:t>
            </a:r>
          </a:p>
          <a:p>
            <a:r>
              <a:rPr lang="es-MX" dirty="0" smtClean="0"/>
              <a:t>11</a:t>
            </a:r>
          </a:p>
          <a:p>
            <a:endParaRPr lang="es-MX" dirty="0" smtClean="0"/>
          </a:p>
          <a:p>
            <a:r>
              <a:rPr lang="es-MX" dirty="0" smtClean="0"/>
              <a:t>12</a:t>
            </a:r>
          </a:p>
          <a:p>
            <a:r>
              <a:rPr lang="es-MX" dirty="0" smtClean="0"/>
              <a:t>13-14</a:t>
            </a:r>
          </a:p>
          <a:p>
            <a:r>
              <a:rPr lang="es-MX" dirty="0" smtClean="0"/>
              <a:t>15</a:t>
            </a:r>
          </a:p>
          <a:p>
            <a:endParaRPr lang="es-MX" dirty="0" smtClean="0"/>
          </a:p>
          <a:p>
            <a:r>
              <a:rPr lang="es-MX" dirty="0" smtClean="0"/>
              <a:t>16-17</a:t>
            </a:r>
          </a:p>
          <a:p>
            <a:endParaRPr lang="es-MX" dirty="0"/>
          </a:p>
          <a:p>
            <a:endParaRPr lang="es-MX" dirty="0" smtClean="0"/>
          </a:p>
          <a:p>
            <a:r>
              <a:rPr lang="es-MX" dirty="0" smtClean="0"/>
              <a:t>18</a:t>
            </a:r>
          </a:p>
          <a:p>
            <a:r>
              <a:rPr lang="es-MX" dirty="0" smtClean="0"/>
              <a:t>19</a:t>
            </a:r>
          </a:p>
          <a:p>
            <a:r>
              <a:rPr lang="es-MX" dirty="0" smtClean="0"/>
              <a:t>20-22</a:t>
            </a:r>
          </a:p>
          <a:p>
            <a:r>
              <a:rPr lang="es-MX" dirty="0" smtClean="0"/>
              <a:t>23</a:t>
            </a:r>
          </a:p>
          <a:p>
            <a:r>
              <a:rPr lang="es-MX" dirty="0" smtClean="0"/>
              <a:t>24</a:t>
            </a:r>
          </a:p>
          <a:p>
            <a:r>
              <a:rPr lang="es-MX" dirty="0" smtClean="0"/>
              <a:t>25-27</a:t>
            </a:r>
          </a:p>
          <a:p>
            <a:r>
              <a:rPr lang="es-MX" dirty="0" smtClean="0"/>
              <a:t>28-33</a:t>
            </a:r>
          </a:p>
          <a:p>
            <a:r>
              <a:rPr lang="es-MX" dirty="0" smtClean="0"/>
              <a:t>34-38</a:t>
            </a:r>
          </a:p>
          <a:p>
            <a:r>
              <a:rPr lang="es-MX" dirty="0" smtClean="0"/>
              <a:t>39</a:t>
            </a:r>
          </a:p>
          <a:p>
            <a:endParaRPr lang="es-MX" dirty="0" smtClean="0"/>
          </a:p>
          <a:p>
            <a:endParaRPr lang="es-MX" dirty="0"/>
          </a:p>
          <a:p>
            <a:endParaRPr lang="es-MX" dirty="0" smtClean="0"/>
          </a:p>
          <a:p>
            <a:endParaRPr lang="es-MX" dirty="0"/>
          </a:p>
          <a:p>
            <a:endParaRPr lang="es-MX" dirty="0" smtClean="0"/>
          </a:p>
          <a:p>
            <a:endParaRPr lang="es-MX" dirty="0" smtClean="0"/>
          </a:p>
          <a:p>
            <a:endParaRPr lang="es-MX" dirty="0"/>
          </a:p>
        </p:txBody>
      </p:sp>
      <p:sp>
        <p:nvSpPr>
          <p:cNvPr id="4" name="CuadroTexto 3"/>
          <p:cNvSpPr txBox="1"/>
          <p:nvPr/>
        </p:nvSpPr>
        <p:spPr>
          <a:xfrm>
            <a:off x="10431379" y="0"/>
            <a:ext cx="1070810" cy="369332"/>
          </a:xfrm>
          <a:prstGeom prst="rect">
            <a:avLst/>
          </a:prstGeom>
          <a:noFill/>
        </p:spPr>
        <p:txBody>
          <a:bodyPr wrap="square" rtlCol="0">
            <a:spAutoFit/>
          </a:bodyPr>
          <a:lstStyle/>
          <a:p>
            <a:r>
              <a:rPr lang="es-MX" dirty="0" smtClean="0"/>
              <a:t>    </a:t>
            </a:r>
            <a:endParaRPr lang="es-MX" dirty="0"/>
          </a:p>
        </p:txBody>
      </p:sp>
      <p:sp>
        <p:nvSpPr>
          <p:cNvPr id="5" name="Rectángulo 4"/>
          <p:cNvSpPr/>
          <p:nvPr/>
        </p:nvSpPr>
        <p:spPr>
          <a:xfrm>
            <a:off x="10407017" y="0"/>
            <a:ext cx="1095172" cy="369332"/>
          </a:xfrm>
          <a:prstGeom prst="rect">
            <a:avLst/>
          </a:prstGeom>
        </p:spPr>
        <p:txBody>
          <a:bodyPr wrap="none">
            <a:spAutoFit/>
          </a:bodyPr>
          <a:lstStyle/>
          <a:p>
            <a:r>
              <a:rPr lang="es-MX" dirty="0">
                <a:latin typeface="Arial" panose="020B0604020202020204" pitchFamily="34" charset="0"/>
                <a:cs typeface="Arial" panose="020B0604020202020204" pitchFamily="34" charset="0"/>
              </a:rPr>
              <a:t>Equipo 5</a:t>
            </a:r>
          </a:p>
        </p:txBody>
      </p:sp>
    </p:spTree>
    <p:extLst>
      <p:ext uri="{BB962C8B-B14F-4D97-AF65-F5344CB8AC3E}">
        <p14:creationId xmlns:p14="http://schemas.microsoft.com/office/powerpoint/2010/main" val="33543964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14789" t="20413" r="34085" b="9968"/>
          <a:stretch/>
        </p:blipFill>
        <p:spPr>
          <a:xfrm>
            <a:off x="1503269" y="976251"/>
            <a:ext cx="6722771" cy="5139309"/>
          </a:xfrm>
          <a:prstGeom prst="rect">
            <a:avLst/>
          </a:prstGeom>
        </p:spPr>
      </p:pic>
      <p:sp>
        <p:nvSpPr>
          <p:cNvPr id="3" name="CuadroTexto 2"/>
          <p:cNvSpPr txBox="1"/>
          <p:nvPr/>
        </p:nvSpPr>
        <p:spPr>
          <a:xfrm>
            <a:off x="8891337" y="159785"/>
            <a:ext cx="2719137" cy="646331"/>
          </a:xfrm>
          <a:prstGeom prst="rect">
            <a:avLst/>
          </a:prstGeom>
          <a:noFill/>
        </p:spPr>
        <p:txBody>
          <a:bodyPr wrap="square" rtlCol="0">
            <a:spAutoFit/>
          </a:bodyPr>
          <a:lstStyle/>
          <a:p>
            <a:r>
              <a:rPr lang="es-MX" dirty="0">
                <a:latin typeface="Arial" panose="020B0604020202020204" pitchFamily="34" charset="0"/>
                <a:cs typeface="Arial" panose="020B0604020202020204" pitchFamily="34" charset="0"/>
              </a:rPr>
              <a:t>Producto 8        5.i.8</a:t>
            </a:r>
          </a:p>
          <a:p>
            <a:r>
              <a:rPr lang="es-MX" dirty="0">
                <a:latin typeface="Arial" panose="020B0604020202020204" pitchFamily="34" charset="0"/>
                <a:cs typeface="Arial" panose="020B0604020202020204" pitchFamily="34" charset="0"/>
              </a:rPr>
              <a:t>Equipo 5</a:t>
            </a:r>
          </a:p>
        </p:txBody>
      </p:sp>
      <p:sp>
        <p:nvSpPr>
          <p:cNvPr id="4" name="Rectángulo 3"/>
          <p:cNvSpPr/>
          <p:nvPr/>
        </p:nvSpPr>
        <p:spPr>
          <a:xfrm>
            <a:off x="-1815674" y="244096"/>
            <a:ext cx="7023108" cy="400110"/>
          </a:xfrm>
          <a:prstGeom prst="rect">
            <a:avLst/>
          </a:prstGeom>
        </p:spPr>
        <p:txBody>
          <a:bodyPr wrap="square">
            <a:spAutoFit/>
          </a:bodyPr>
          <a:lstStyle/>
          <a:p>
            <a:pPr algn="ctr"/>
            <a:r>
              <a:rPr lang="es-MX" sz="2000" b="1" dirty="0"/>
              <a:t>2</a:t>
            </a:r>
            <a:r>
              <a:rPr lang="es-MX" sz="2000" b="1" dirty="0" smtClean="0"/>
              <a:t>ª </a:t>
            </a:r>
            <a:r>
              <a:rPr lang="es-MX" sz="2000" b="1" dirty="0"/>
              <a:t>REUNIÓN DE TRABAJO</a:t>
            </a:r>
            <a:endParaRPr lang="es-MX" sz="2000" dirty="0"/>
          </a:p>
        </p:txBody>
      </p:sp>
    </p:spTree>
    <p:extLst>
      <p:ext uri="{BB962C8B-B14F-4D97-AF65-F5344CB8AC3E}">
        <p14:creationId xmlns:p14="http://schemas.microsoft.com/office/powerpoint/2010/main" val="16056889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8891337" y="159785"/>
            <a:ext cx="2719137" cy="646331"/>
          </a:xfrm>
          <a:prstGeom prst="rect">
            <a:avLst/>
          </a:prstGeom>
          <a:noFill/>
        </p:spPr>
        <p:txBody>
          <a:bodyPr wrap="square" rtlCol="0">
            <a:spAutoFit/>
          </a:bodyPr>
          <a:lstStyle/>
          <a:p>
            <a:r>
              <a:rPr lang="es-MX" dirty="0" smtClean="0">
                <a:latin typeface="Arial" panose="020B0604020202020204" pitchFamily="34" charset="0"/>
                <a:cs typeface="Arial" panose="020B0604020202020204" pitchFamily="34" charset="0"/>
              </a:rPr>
              <a:t>Producto 9       5.i.9</a:t>
            </a:r>
          </a:p>
          <a:p>
            <a:r>
              <a:rPr lang="es-MX" dirty="0" smtClean="0">
                <a:latin typeface="Arial" panose="020B0604020202020204" pitchFamily="34" charset="0"/>
                <a:cs typeface="Arial" panose="020B0604020202020204" pitchFamily="34" charset="0"/>
              </a:rPr>
              <a:t>Equipo 5</a:t>
            </a:r>
            <a:endParaRPr lang="es-MX" dirty="0">
              <a:latin typeface="Arial" panose="020B0604020202020204" pitchFamily="34" charset="0"/>
              <a:cs typeface="Arial" panose="020B0604020202020204" pitchFamily="34" charset="0"/>
            </a:endParaRPr>
          </a:p>
        </p:txBody>
      </p:sp>
      <p:pic>
        <p:nvPicPr>
          <p:cNvPr id="3" name="Imagen 2"/>
          <p:cNvPicPr>
            <a:picLocks noChangeAspect="1"/>
          </p:cNvPicPr>
          <p:nvPr/>
        </p:nvPicPr>
        <p:blipFill rotWithShape="1">
          <a:blip r:embed="rId2"/>
          <a:srcRect t="18421" b="13334"/>
          <a:stretch/>
        </p:blipFill>
        <p:spPr>
          <a:xfrm>
            <a:off x="6467237" y="3637913"/>
            <a:ext cx="4848200" cy="2646947"/>
          </a:xfrm>
          <a:prstGeom prst="rect">
            <a:avLst/>
          </a:prstGeom>
        </p:spPr>
      </p:pic>
      <p:pic>
        <p:nvPicPr>
          <p:cNvPr id="4" name="Imagen 3"/>
          <p:cNvPicPr>
            <a:picLocks noChangeAspect="1"/>
          </p:cNvPicPr>
          <p:nvPr/>
        </p:nvPicPr>
        <p:blipFill>
          <a:blip r:embed="rId3"/>
          <a:stretch>
            <a:fillRect/>
          </a:stretch>
        </p:blipFill>
        <p:spPr>
          <a:xfrm>
            <a:off x="2093494" y="1346444"/>
            <a:ext cx="4932948" cy="3946359"/>
          </a:xfrm>
          <a:prstGeom prst="rect">
            <a:avLst/>
          </a:prstGeom>
        </p:spPr>
      </p:pic>
      <p:sp>
        <p:nvSpPr>
          <p:cNvPr id="5" name="Rectángulo 4"/>
          <p:cNvSpPr/>
          <p:nvPr/>
        </p:nvSpPr>
        <p:spPr>
          <a:xfrm>
            <a:off x="-1815674" y="244096"/>
            <a:ext cx="7023108" cy="400110"/>
          </a:xfrm>
          <a:prstGeom prst="rect">
            <a:avLst/>
          </a:prstGeom>
        </p:spPr>
        <p:txBody>
          <a:bodyPr wrap="square">
            <a:spAutoFit/>
          </a:bodyPr>
          <a:lstStyle/>
          <a:p>
            <a:pPr algn="ctr"/>
            <a:r>
              <a:rPr lang="es-MX" sz="2000" b="1" dirty="0"/>
              <a:t>2</a:t>
            </a:r>
            <a:r>
              <a:rPr lang="es-MX" sz="2000" b="1" dirty="0" smtClean="0"/>
              <a:t>ª </a:t>
            </a:r>
            <a:r>
              <a:rPr lang="es-MX" sz="2000" b="1" dirty="0"/>
              <a:t>REUNIÓN DE TRABAJO</a:t>
            </a:r>
            <a:endParaRPr lang="es-MX" sz="2000" dirty="0"/>
          </a:p>
        </p:txBody>
      </p:sp>
    </p:spTree>
    <p:extLst>
      <p:ext uri="{BB962C8B-B14F-4D97-AF65-F5344CB8AC3E}">
        <p14:creationId xmlns:p14="http://schemas.microsoft.com/office/powerpoint/2010/main" val="2151547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p:cNvPicPr>
            <a:picLocks noChangeAspect="1"/>
          </p:cNvPicPr>
          <p:nvPr/>
        </p:nvPicPr>
        <p:blipFill>
          <a:blip r:embed="rId2"/>
          <a:stretch>
            <a:fillRect/>
          </a:stretch>
        </p:blipFill>
        <p:spPr>
          <a:xfrm>
            <a:off x="413512" y="84221"/>
            <a:ext cx="8910533" cy="6858000"/>
          </a:xfrm>
          <a:prstGeom prst="rect">
            <a:avLst/>
          </a:prstGeom>
        </p:spPr>
      </p:pic>
      <p:sp>
        <p:nvSpPr>
          <p:cNvPr id="18" name="Rectángulo 17"/>
          <p:cNvSpPr/>
          <p:nvPr/>
        </p:nvSpPr>
        <p:spPr>
          <a:xfrm>
            <a:off x="9789354" y="0"/>
            <a:ext cx="6096000" cy="1200329"/>
          </a:xfrm>
          <a:prstGeom prst="rect">
            <a:avLst/>
          </a:prstGeom>
        </p:spPr>
        <p:txBody>
          <a:bodyPr>
            <a:spAutoFit/>
          </a:bodyPr>
          <a:lstStyle/>
          <a:p>
            <a:r>
              <a:rPr lang="es-MX" dirty="0">
                <a:latin typeface="Arial" panose="020B0604020202020204" pitchFamily="34" charset="0"/>
                <a:cs typeface="Arial" panose="020B0604020202020204" pitchFamily="34" charset="0"/>
              </a:rPr>
              <a:t>Producto </a:t>
            </a:r>
            <a:r>
              <a:rPr lang="es-MX" dirty="0" smtClean="0">
                <a:latin typeface="Arial" panose="020B0604020202020204" pitchFamily="34" charset="0"/>
                <a:cs typeface="Arial" panose="020B0604020202020204" pitchFamily="34" charset="0"/>
              </a:rPr>
              <a:t>10           </a:t>
            </a:r>
            <a:endParaRPr lang="es-MX" dirty="0">
              <a:latin typeface="Arial" panose="020B0604020202020204" pitchFamily="34" charset="0"/>
              <a:cs typeface="Arial" panose="020B0604020202020204" pitchFamily="34" charset="0"/>
            </a:endParaRPr>
          </a:p>
          <a:p>
            <a:r>
              <a:rPr lang="es-MX" dirty="0">
                <a:latin typeface="Arial" panose="020B0604020202020204" pitchFamily="34" charset="0"/>
                <a:cs typeface="Arial" panose="020B0604020202020204" pitchFamily="34" charset="0"/>
              </a:rPr>
              <a:t>Equipo </a:t>
            </a:r>
            <a:r>
              <a:rPr lang="es-MX" dirty="0" smtClean="0">
                <a:latin typeface="Arial" panose="020B0604020202020204" pitchFamily="34" charset="0"/>
                <a:cs typeface="Arial" panose="020B0604020202020204" pitchFamily="34" charset="0"/>
              </a:rPr>
              <a:t>5</a:t>
            </a:r>
          </a:p>
          <a:p>
            <a:endParaRPr lang="es-MX" dirty="0">
              <a:latin typeface="Arial" panose="020B0604020202020204" pitchFamily="34" charset="0"/>
              <a:cs typeface="Arial" panose="020B0604020202020204" pitchFamily="34" charset="0"/>
            </a:endParaRPr>
          </a:p>
          <a:p>
            <a:r>
              <a:rPr lang="es-MX" dirty="0" smtClean="0">
                <a:latin typeface="Arial" panose="020B0604020202020204" pitchFamily="34" charset="0"/>
                <a:cs typeface="Arial" panose="020B0604020202020204" pitchFamily="34" charset="0"/>
              </a:rPr>
              <a:t>            5i.10</a:t>
            </a:r>
            <a:endParaRPr lang="es-MX"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1546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Grupo 58"/>
          <p:cNvGrpSpPr/>
          <p:nvPr/>
        </p:nvGrpSpPr>
        <p:grpSpPr>
          <a:xfrm>
            <a:off x="1660358" y="842209"/>
            <a:ext cx="7700210" cy="5642811"/>
            <a:chOff x="3683479" y="1661717"/>
            <a:chExt cx="4825041" cy="3534565"/>
          </a:xfrm>
        </p:grpSpPr>
        <p:grpSp>
          <p:nvGrpSpPr>
            <p:cNvPr id="29" name="Grupo 28"/>
            <p:cNvGrpSpPr/>
            <p:nvPr/>
          </p:nvGrpSpPr>
          <p:grpSpPr>
            <a:xfrm>
              <a:off x="5510693" y="2457702"/>
              <a:ext cx="1163222" cy="1163222"/>
              <a:chOff x="3870072" y="1921834"/>
              <a:chExt cx="1163222" cy="1163222"/>
            </a:xfrm>
          </p:grpSpPr>
          <p:sp>
            <p:nvSpPr>
              <p:cNvPr id="57" name="Elipse 56"/>
              <p:cNvSpPr/>
              <p:nvPr/>
            </p:nvSpPr>
            <p:spPr>
              <a:xfrm>
                <a:off x="3870072" y="1921834"/>
                <a:ext cx="1163222" cy="1163222"/>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8" name="Elipse 4"/>
              <p:cNvSpPr/>
              <p:nvPr/>
            </p:nvSpPr>
            <p:spPr>
              <a:xfrm>
                <a:off x="4040422" y="2092184"/>
                <a:ext cx="822522" cy="8225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es-MX" sz="900" kern="1200" dirty="0"/>
                  <a:t>EVALUACIÓN FORMATITIVA </a:t>
                </a:r>
              </a:p>
              <a:p>
                <a:pPr lvl="0" algn="ctr" defTabSz="222250">
                  <a:lnSpc>
                    <a:spcPct val="90000"/>
                  </a:lnSpc>
                  <a:spcBef>
                    <a:spcPct val="0"/>
                  </a:spcBef>
                  <a:spcAft>
                    <a:spcPct val="35000"/>
                  </a:spcAft>
                </a:pPr>
                <a:r>
                  <a:rPr lang="es-MX" sz="900" kern="1200" dirty="0"/>
                  <a:t> Proceso de recopilación de evidencias en donde se da cuenta si el alumno está logrando los aprendizajes esperados y si no es </a:t>
                </a:r>
                <a:r>
                  <a:rPr lang="es-MX" sz="900" kern="1200" dirty="0" err="1"/>
                  <a:t>asi</a:t>
                </a:r>
                <a:r>
                  <a:rPr lang="es-MX" sz="900" kern="1200" dirty="0"/>
                  <a:t> se está a tiempo de rectificar con estrategias particulares.</a:t>
                </a:r>
              </a:p>
            </p:txBody>
          </p:sp>
        </p:grpSp>
        <p:grpSp>
          <p:nvGrpSpPr>
            <p:cNvPr id="30" name="Grupo 29"/>
            <p:cNvGrpSpPr/>
            <p:nvPr/>
          </p:nvGrpSpPr>
          <p:grpSpPr>
            <a:xfrm>
              <a:off x="5894557" y="2105910"/>
              <a:ext cx="395495" cy="248599"/>
              <a:chOff x="4253936" y="1570042"/>
              <a:chExt cx="395495" cy="248599"/>
            </a:xfrm>
          </p:grpSpPr>
          <p:sp>
            <p:nvSpPr>
              <p:cNvPr id="55" name="Flecha derecha 54"/>
              <p:cNvSpPr/>
              <p:nvPr/>
            </p:nvSpPr>
            <p:spPr>
              <a:xfrm rot="16200000">
                <a:off x="4327384" y="1496594"/>
                <a:ext cx="248599" cy="395495"/>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56" name="Flecha derecha 6"/>
              <p:cNvSpPr/>
              <p:nvPr/>
            </p:nvSpPr>
            <p:spPr>
              <a:xfrm rot="16200000">
                <a:off x="4364674" y="1612983"/>
                <a:ext cx="174019" cy="2372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177800">
                  <a:lnSpc>
                    <a:spcPct val="90000"/>
                  </a:lnSpc>
                  <a:spcBef>
                    <a:spcPct val="0"/>
                  </a:spcBef>
                  <a:spcAft>
                    <a:spcPct val="35000"/>
                  </a:spcAft>
                </a:pPr>
                <a:endParaRPr lang="es-MX" sz="400" kern="1200"/>
              </a:p>
            </p:txBody>
          </p:sp>
        </p:grpSp>
        <p:grpSp>
          <p:nvGrpSpPr>
            <p:cNvPr id="31" name="Grupo 30"/>
            <p:cNvGrpSpPr/>
            <p:nvPr/>
          </p:nvGrpSpPr>
          <p:grpSpPr>
            <a:xfrm>
              <a:off x="6604794" y="3364743"/>
              <a:ext cx="277140" cy="395495"/>
              <a:chOff x="4964173" y="2828875"/>
              <a:chExt cx="277140" cy="395495"/>
            </a:xfrm>
          </p:grpSpPr>
          <p:sp>
            <p:nvSpPr>
              <p:cNvPr id="53" name="Flecha derecha 52"/>
              <p:cNvSpPr/>
              <p:nvPr/>
            </p:nvSpPr>
            <p:spPr>
              <a:xfrm rot="2327076">
                <a:off x="4964173" y="2828875"/>
                <a:ext cx="277140" cy="395495"/>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54" name="Flecha derecha 8"/>
              <p:cNvSpPr/>
              <p:nvPr/>
            </p:nvSpPr>
            <p:spPr>
              <a:xfrm rot="2327076">
                <a:off x="4973339" y="2881934"/>
                <a:ext cx="193998" cy="2372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177800">
                  <a:lnSpc>
                    <a:spcPct val="90000"/>
                  </a:lnSpc>
                  <a:spcBef>
                    <a:spcPct val="0"/>
                  </a:spcBef>
                  <a:spcAft>
                    <a:spcPct val="35000"/>
                  </a:spcAft>
                </a:pPr>
                <a:endParaRPr lang="es-MX" sz="400" kern="1200"/>
              </a:p>
            </p:txBody>
          </p:sp>
        </p:grpSp>
        <p:grpSp>
          <p:nvGrpSpPr>
            <p:cNvPr id="32" name="Grupo 31"/>
            <p:cNvGrpSpPr/>
            <p:nvPr/>
          </p:nvGrpSpPr>
          <p:grpSpPr>
            <a:xfrm>
              <a:off x="6793983" y="3461258"/>
              <a:ext cx="1444940" cy="1444940"/>
              <a:chOff x="5153362" y="2925390"/>
              <a:chExt cx="1444940" cy="1444940"/>
            </a:xfrm>
          </p:grpSpPr>
          <p:sp>
            <p:nvSpPr>
              <p:cNvPr id="51" name="Elipse 50"/>
              <p:cNvSpPr/>
              <p:nvPr/>
            </p:nvSpPr>
            <p:spPr>
              <a:xfrm>
                <a:off x="5153362" y="2925390"/>
                <a:ext cx="1444940" cy="144494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2" name="Elipse 10"/>
              <p:cNvSpPr/>
              <p:nvPr/>
            </p:nvSpPr>
            <p:spPr>
              <a:xfrm>
                <a:off x="5364969" y="3136997"/>
                <a:ext cx="1021726" cy="10217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es-MX" sz="1000" kern="1200" dirty="0"/>
                  <a:t>SE UTILIZA  EN </a:t>
                </a:r>
              </a:p>
              <a:p>
                <a:pPr lvl="0" algn="ctr" defTabSz="222250">
                  <a:lnSpc>
                    <a:spcPct val="90000"/>
                  </a:lnSpc>
                  <a:spcBef>
                    <a:spcPct val="0"/>
                  </a:spcBef>
                  <a:spcAft>
                    <a:spcPct val="35000"/>
                  </a:spcAft>
                </a:pPr>
                <a:r>
                  <a:rPr lang="es-MX" sz="1000" kern="1200" dirty="0"/>
                  <a:t>Se utiliza en el proceso de enseñanza para </a:t>
                </a:r>
                <a:r>
                  <a:rPr lang="es-MX" sz="1000" kern="1200" dirty="0" err="1"/>
                  <a:t>generaer</a:t>
                </a:r>
                <a:r>
                  <a:rPr lang="es-MX" sz="1000" kern="1200" dirty="0"/>
                  <a:t> oportunidades de aprendizaje a los alumnos y en algunos casos adaptarlas a unas necesidades especificas</a:t>
                </a:r>
                <a:r>
                  <a:rPr lang="es-MX" sz="500" kern="1200" dirty="0"/>
                  <a:t>.</a:t>
                </a:r>
              </a:p>
            </p:txBody>
          </p:sp>
        </p:grpSp>
        <p:grpSp>
          <p:nvGrpSpPr>
            <p:cNvPr id="33" name="Grupo 32"/>
            <p:cNvGrpSpPr/>
            <p:nvPr/>
          </p:nvGrpSpPr>
          <p:grpSpPr>
            <a:xfrm>
              <a:off x="6730662" y="2542180"/>
              <a:ext cx="271332" cy="395495"/>
              <a:chOff x="5090041" y="2006312"/>
              <a:chExt cx="271332" cy="395495"/>
            </a:xfrm>
          </p:grpSpPr>
          <p:sp>
            <p:nvSpPr>
              <p:cNvPr id="49" name="Flecha derecha 48"/>
              <p:cNvSpPr/>
              <p:nvPr/>
            </p:nvSpPr>
            <p:spPr>
              <a:xfrm rot="20331238">
                <a:off x="5090041" y="2006312"/>
                <a:ext cx="271332" cy="395495"/>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50" name="Flecha derecha 12"/>
              <p:cNvSpPr/>
              <p:nvPr/>
            </p:nvSpPr>
            <p:spPr>
              <a:xfrm rot="20331238">
                <a:off x="5092782" y="2100093"/>
                <a:ext cx="189932" cy="2372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177800">
                  <a:lnSpc>
                    <a:spcPct val="90000"/>
                  </a:lnSpc>
                  <a:spcBef>
                    <a:spcPct val="0"/>
                  </a:spcBef>
                  <a:spcAft>
                    <a:spcPct val="35000"/>
                  </a:spcAft>
                </a:pPr>
                <a:endParaRPr lang="es-MX" sz="400" kern="1200"/>
              </a:p>
            </p:txBody>
          </p:sp>
        </p:grpSp>
        <p:grpSp>
          <p:nvGrpSpPr>
            <p:cNvPr id="34" name="Grupo 33"/>
            <p:cNvGrpSpPr/>
            <p:nvPr/>
          </p:nvGrpSpPr>
          <p:grpSpPr>
            <a:xfrm>
              <a:off x="7063580" y="1661717"/>
              <a:ext cx="1444940" cy="1444940"/>
              <a:chOff x="5422959" y="1125849"/>
              <a:chExt cx="1444940" cy="1444940"/>
            </a:xfrm>
          </p:grpSpPr>
          <p:sp>
            <p:nvSpPr>
              <p:cNvPr id="47" name="Elipse 46"/>
              <p:cNvSpPr/>
              <p:nvPr/>
            </p:nvSpPr>
            <p:spPr>
              <a:xfrm>
                <a:off x="5422959" y="1125849"/>
                <a:ext cx="1444940" cy="144494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8" name="Elipse 14"/>
              <p:cNvSpPr/>
              <p:nvPr/>
            </p:nvSpPr>
            <p:spPr>
              <a:xfrm>
                <a:off x="5634566" y="1337456"/>
                <a:ext cx="1021726" cy="10217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es-MX" sz="1050" kern="1200" dirty="0"/>
                  <a:t>LO IMPLEMENTA</a:t>
                </a:r>
              </a:p>
              <a:p>
                <a:pPr lvl="0" algn="ctr" defTabSz="222250">
                  <a:lnSpc>
                    <a:spcPct val="90000"/>
                  </a:lnSpc>
                  <a:spcBef>
                    <a:spcPct val="0"/>
                  </a:spcBef>
                  <a:spcAft>
                    <a:spcPct val="35000"/>
                  </a:spcAft>
                </a:pPr>
                <a:r>
                  <a:rPr lang="es-MX" sz="1050" kern="1200" dirty="0"/>
                  <a:t>el profesor </a:t>
                </a:r>
              </a:p>
              <a:p>
                <a:pPr lvl="0" algn="ctr" defTabSz="222250">
                  <a:lnSpc>
                    <a:spcPct val="90000"/>
                  </a:lnSpc>
                  <a:spcBef>
                    <a:spcPct val="0"/>
                  </a:spcBef>
                  <a:spcAft>
                    <a:spcPct val="35000"/>
                  </a:spcAft>
                </a:pPr>
                <a:r>
                  <a:rPr lang="es-MX" sz="1050" kern="1200" dirty="0"/>
                  <a:t>el alumno</a:t>
                </a:r>
              </a:p>
              <a:p>
                <a:pPr lvl="0" algn="ctr" defTabSz="222250">
                  <a:lnSpc>
                    <a:spcPct val="90000"/>
                  </a:lnSpc>
                  <a:spcBef>
                    <a:spcPct val="0"/>
                  </a:spcBef>
                  <a:spcAft>
                    <a:spcPct val="35000"/>
                  </a:spcAft>
                </a:pPr>
                <a:r>
                  <a:rPr lang="es-MX" sz="1050" kern="1200" dirty="0"/>
                  <a:t>Padres de familia</a:t>
                </a:r>
              </a:p>
              <a:p>
                <a:pPr lvl="0" algn="ctr" defTabSz="222250">
                  <a:lnSpc>
                    <a:spcPct val="90000"/>
                  </a:lnSpc>
                  <a:spcBef>
                    <a:spcPct val="0"/>
                  </a:spcBef>
                  <a:spcAft>
                    <a:spcPct val="35000"/>
                  </a:spcAft>
                </a:pPr>
                <a:r>
                  <a:rPr lang="es-MX" sz="1050" kern="1200" dirty="0"/>
                  <a:t>Autoridades escolares</a:t>
                </a:r>
              </a:p>
              <a:p>
                <a:pPr lvl="0" algn="ctr" defTabSz="222250">
                  <a:lnSpc>
                    <a:spcPct val="90000"/>
                  </a:lnSpc>
                  <a:spcBef>
                    <a:spcPct val="0"/>
                  </a:spcBef>
                  <a:spcAft>
                    <a:spcPct val="35000"/>
                  </a:spcAft>
                </a:pPr>
                <a:r>
                  <a:rPr lang="es-MX" sz="1050" kern="1200" dirty="0"/>
                  <a:t>Autoridades educativas</a:t>
                </a:r>
              </a:p>
            </p:txBody>
          </p:sp>
        </p:grpSp>
        <p:grpSp>
          <p:nvGrpSpPr>
            <p:cNvPr id="35" name="Grupo 34"/>
            <p:cNvGrpSpPr/>
            <p:nvPr/>
          </p:nvGrpSpPr>
          <p:grpSpPr>
            <a:xfrm>
              <a:off x="5418977" y="3569592"/>
              <a:ext cx="395495" cy="248599"/>
              <a:chOff x="3778356" y="3033724"/>
              <a:chExt cx="395495" cy="248599"/>
            </a:xfrm>
          </p:grpSpPr>
          <p:sp>
            <p:nvSpPr>
              <p:cNvPr id="45" name="Flecha derecha 44"/>
              <p:cNvSpPr/>
              <p:nvPr/>
            </p:nvSpPr>
            <p:spPr>
              <a:xfrm rot="7560000">
                <a:off x="3851804" y="2960276"/>
                <a:ext cx="248599" cy="395495"/>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46" name="Flecha derecha 16"/>
              <p:cNvSpPr/>
              <p:nvPr/>
            </p:nvSpPr>
            <p:spPr>
              <a:xfrm rot="18360000">
                <a:off x="3911013" y="3009207"/>
                <a:ext cx="174019" cy="2372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177800">
                  <a:lnSpc>
                    <a:spcPct val="90000"/>
                  </a:lnSpc>
                  <a:spcBef>
                    <a:spcPct val="0"/>
                  </a:spcBef>
                  <a:spcAft>
                    <a:spcPct val="35000"/>
                  </a:spcAft>
                </a:pPr>
                <a:endParaRPr lang="es-MX" sz="400" kern="1200"/>
              </a:p>
            </p:txBody>
          </p:sp>
        </p:grpSp>
        <p:grpSp>
          <p:nvGrpSpPr>
            <p:cNvPr id="36" name="Grupo 35"/>
            <p:cNvGrpSpPr/>
            <p:nvPr/>
          </p:nvGrpSpPr>
          <p:grpSpPr>
            <a:xfrm>
              <a:off x="4327610" y="3751342"/>
              <a:ext cx="1444940" cy="1444940"/>
              <a:chOff x="2686989" y="3215474"/>
              <a:chExt cx="1444940" cy="1444940"/>
            </a:xfrm>
          </p:grpSpPr>
          <p:sp>
            <p:nvSpPr>
              <p:cNvPr id="43" name="Elipse 42"/>
              <p:cNvSpPr/>
              <p:nvPr/>
            </p:nvSpPr>
            <p:spPr>
              <a:xfrm>
                <a:off x="2686989" y="3215474"/>
                <a:ext cx="1444940" cy="144494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4" name="Elipse 18"/>
              <p:cNvSpPr/>
              <p:nvPr/>
            </p:nvSpPr>
            <p:spPr>
              <a:xfrm>
                <a:off x="2898596" y="3427081"/>
                <a:ext cx="1021726" cy="10217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es-MX" sz="900" kern="1200" dirty="0"/>
                  <a:t>SE UTILIZA CON EL FIN DE </a:t>
                </a:r>
              </a:p>
              <a:p>
                <a:pPr lvl="0" algn="ctr" defTabSz="222250">
                  <a:lnSpc>
                    <a:spcPct val="90000"/>
                  </a:lnSpc>
                  <a:spcBef>
                    <a:spcPct val="0"/>
                  </a:spcBef>
                  <a:spcAft>
                    <a:spcPct val="35000"/>
                  </a:spcAft>
                </a:pPr>
                <a:r>
                  <a:rPr lang="es-MX" sz="900" kern="1200" dirty="0"/>
                  <a:t>Se utiliza para dar seguimiento al proceso de cada alumno  y ofrecerle oportunidades de aprendizaje.</a:t>
                </a:r>
              </a:p>
              <a:p>
                <a:pPr lvl="0" algn="ctr" defTabSz="222250">
                  <a:lnSpc>
                    <a:spcPct val="90000"/>
                  </a:lnSpc>
                  <a:spcBef>
                    <a:spcPct val="0"/>
                  </a:spcBef>
                  <a:spcAft>
                    <a:spcPct val="35000"/>
                  </a:spcAft>
                </a:pPr>
                <a:r>
                  <a:rPr lang="es-MX" sz="900" kern="1200" dirty="0"/>
                  <a:t>Que sea el alumno el que  asuma su </a:t>
                </a:r>
                <a:r>
                  <a:rPr lang="es-MX" sz="900" kern="1200" dirty="0" err="1"/>
                  <a:t>prpio</a:t>
                </a:r>
                <a:r>
                  <a:rPr lang="es-MX" sz="900" kern="1200" dirty="0"/>
                  <a:t> </a:t>
                </a:r>
                <a:r>
                  <a:rPr lang="es-MX" sz="900" kern="1200" dirty="0" err="1"/>
                  <a:t>preceso</a:t>
                </a:r>
                <a:r>
                  <a:rPr lang="es-MX" sz="900" kern="1200" dirty="0"/>
                  <a:t> de aprendizaje.</a:t>
                </a:r>
              </a:p>
              <a:p>
                <a:pPr lvl="0" algn="ctr" defTabSz="222250">
                  <a:lnSpc>
                    <a:spcPct val="90000"/>
                  </a:lnSpc>
                  <a:spcBef>
                    <a:spcPct val="0"/>
                  </a:spcBef>
                  <a:spcAft>
                    <a:spcPct val="35000"/>
                  </a:spcAft>
                </a:pPr>
                <a:r>
                  <a:rPr lang="es-MX" sz="900" kern="1200" dirty="0"/>
                  <a:t>Mejorar la practica docente y </a:t>
                </a:r>
                <a:r>
                  <a:rPr lang="es-MX" sz="900" kern="1200" dirty="0" err="1"/>
                  <a:t>prporcionar</a:t>
                </a:r>
                <a:r>
                  <a:rPr lang="es-MX" sz="900" kern="1200" dirty="0"/>
                  <a:t> </a:t>
                </a:r>
                <a:r>
                  <a:rPr lang="es-MX" sz="900" kern="1200" dirty="0" err="1"/>
                  <a:t>informacion</a:t>
                </a:r>
                <a:r>
                  <a:rPr lang="es-MX" sz="900" kern="1200" dirty="0"/>
                  <a:t> , </a:t>
                </a:r>
                <a:r>
                  <a:rPr lang="es-MX" sz="900" kern="1200" dirty="0" err="1"/>
                  <a:t>acreditacion</a:t>
                </a:r>
                <a:r>
                  <a:rPr lang="es-MX" sz="900" kern="1200" dirty="0"/>
                  <a:t> y la </a:t>
                </a:r>
                <a:r>
                  <a:rPr lang="es-MX" sz="900" kern="1200" dirty="0" err="1"/>
                  <a:t>promocion</a:t>
                </a:r>
                <a:r>
                  <a:rPr lang="es-MX" sz="900" kern="1200" dirty="0"/>
                  <a:t> de estudios. </a:t>
                </a:r>
              </a:p>
            </p:txBody>
          </p:sp>
        </p:grpSp>
        <p:grpSp>
          <p:nvGrpSpPr>
            <p:cNvPr id="37" name="Grupo 36"/>
            <p:cNvGrpSpPr/>
            <p:nvPr/>
          </p:nvGrpSpPr>
          <p:grpSpPr>
            <a:xfrm>
              <a:off x="5198501" y="2591539"/>
              <a:ext cx="248599" cy="395495"/>
              <a:chOff x="3557880" y="2055671"/>
              <a:chExt cx="248599" cy="395495"/>
            </a:xfrm>
          </p:grpSpPr>
          <p:sp>
            <p:nvSpPr>
              <p:cNvPr id="41" name="Flecha derecha 40"/>
              <p:cNvSpPr/>
              <p:nvPr/>
            </p:nvSpPr>
            <p:spPr>
              <a:xfrm rot="11880000">
                <a:off x="3557880" y="2055671"/>
                <a:ext cx="248599" cy="395495"/>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42" name="Flecha derecha 20"/>
              <p:cNvSpPr/>
              <p:nvPr/>
            </p:nvSpPr>
            <p:spPr>
              <a:xfrm rot="22680000">
                <a:off x="3630635" y="2146293"/>
                <a:ext cx="174019" cy="2372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177800">
                  <a:lnSpc>
                    <a:spcPct val="90000"/>
                  </a:lnSpc>
                  <a:spcBef>
                    <a:spcPct val="0"/>
                  </a:spcBef>
                  <a:spcAft>
                    <a:spcPct val="35000"/>
                  </a:spcAft>
                </a:pPr>
                <a:endParaRPr lang="es-MX" sz="400" kern="1200"/>
              </a:p>
            </p:txBody>
          </p:sp>
        </p:grpSp>
        <p:grpSp>
          <p:nvGrpSpPr>
            <p:cNvPr id="38" name="Grupo 37"/>
            <p:cNvGrpSpPr/>
            <p:nvPr/>
          </p:nvGrpSpPr>
          <p:grpSpPr>
            <a:xfrm>
              <a:off x="3683479" y="1768913"/>
              <a:ext cx="1444940" cy="1444940"/>
              <a:chOff x="2042858" y="1233045"/>
              <a:chExt cx="1444940" cy="1444940"/>
            </a:xfrm>
          </p:grpSpPr>
          <p:sp>
            <p:nvSpPr>
              <p:cNvPr id="39" name="Elipse 38"/>
              <p:cNvSpPr/>
              <p:nvPr/>
            </p:nvSpPr>
            <p:spPr>
              <a:xfrm>
                <a:off x="2042858" y="1233045"/>
                <a:ext cx="1444940" cy="144494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0" name="Elipse 22"/>
              <p:cNvSpPr/>
              <p:nvPr/>
            </p:nvSpPr>
            <p:spPr>
              <a:xfrm>
                <a:off x="2254465" y="1444652"/>
                <a:ext cx="1021726" cy="10217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es-MX" sz="1400" kern="1200" dirty="0"/>
                  <a:t>TÉCNICAS E INSTRUMENTOS</a:t>
                </a:r>
              </a:p>
              <a:p>
                <a:pPr lvl="0" algn="ctr" defTabSz="222250">
                  <a:lnSpc>
                    <a:spcPct val="90000"/>
                  </a:lnSpc>
                  <a:spcBef>
                    <a:spcPct val="0"/>
                  </a:spcBef>
                  <a:spcAft>
                    <a:spcPct val="35000"/>
                  </a:spcAft>
                </a:pPr>
                <a:r>
                  <a:rPr lang="es-MX" sz="1400" kern="1200" dirty="0"/>
                  <a:t>escala estimativa</a:t>
                </a:r>
              </a:p>
              <a:p>
                <a:pPr lvl="0" algn="ctr" defTabSz="222250">
                  <a:lnSpc>
                    <a:spcPct val="90000"/>
                  </a:lnSpc>
                  <a:spcBef>
                    <a:spcPct val="0"/>
                  </a:spcBef>
                  <a:spcAft>
                    <a:spcPct val="35000"/>
                  </a:spcAft>
                </a:pPr>
                <a:r>
                  <a:rPr lang="es-MX" sz="1400" kern="1200" dirty="0"/>
                  <a:t>registro descriptivo</a:t>
                </a:r>
              </a:p>
              <a:p>
                <a:pPr lvl="0" algn="ctr" defTabSz="222250">
                  <a:lnSpc>
                    <a:spcPct val="90000"/>
                  </a:lnSpc>
                  <a:spcBef>
                    <a:spcPct val="0"/>
                  </a:spcBef>
                  <a:spcAft>
                    <a:spcPct val="35000"/>
                  </a:spcAft>
                </a:pPr>
                <a:r>
                  <a:rPr lang="es-MX" sz="1400" kern="1200" dirty="0" err="1"/>
                  <a:t>guia</a:t>
                </a:r>
                <a:r>
                  <a:rPr lang="es-MX" sz="1400" kern="1200" dirty="0"/>
                  <a:t> de </a:t>
                </a:r>
                <a:r>
                  <a:rPr lang="es-MX" sz="1400" kern="1200" dirty="0" err="1"/>
                  <a:t>observacion</a:t>
                </a:r>
                <a:endParaRPr lang="es-MX" sz="1400" kern="1200" dirty="0"/>
              </a:p>
              <a:p>
                <a:pPr lvl="0" algn="ctr" defTabSz="222250">
                  <a:lnSpc>
                    <a:spcPct val="90000"/>
                  </a:lnSpc>
                  <a:spcBef>
                    <a:spcPct val="0"/>
                  </a:spcBef>
                  <a:spcAft>
                    <a:spcPct val="35000"/>
                  </a:spcAft>
                </a:pPr>
                <a:r>
                  <a:rPr lang="es-MX" sz="1400" kern="1200" dirty="0"/>
                  <a:t>Lista de cotejo</a:t>
                </a:r>
              </a:p>
            </p:txBody>
          </p:sp>
        </p:grpSp>
      </p:grpSp>
      <p:sp>
        <p:nvSpPr>
          <p:cNvPr id="61" name="Rectángulo 60"/>
          <p:cNvSpPr/>
          <p:nvPr/>
        </p:nvSpPr>
        <p:spPr>
          <a:xfrm>
            <a:off x="9789354" y="0"/>
            <a:ext cx="6096000" cy="1200329"/>
          </a:xfrm>
          <a:prstGeom prst="rect">
            <a:avLst/>
          </a:prstGeom>
        </p:spPr>
        <p:txBody>
          <a:bodyPr>
            <a:spAutoFit/>
          </a:bodyPr>
          <a:lstStyle/>
          <a:p>
            <a:r>
              <a:rPr lang="es-MX" dirty="0">
                <a:latin typeface="Arial" panose="020B0604020202020204" pitchFamily="34" charset="0"/>
                <a:cs typeface="Arial" panose="020B0604020202020204" pitchFamily="34" charset="0"/>
              </a:rPr>
              <a:t>Producto </a:t>
            </a:r>
            <a:r>
              <a:rPr lang="es-MX" dirty="0" smtClean="0">
                <a:latin typeface="Arial" panose="020B0604020202020204" pitchFamily="34" charset="0"/>
                <a:cs typeface="Arial" panose="020B0604020202020204" pitchFamily="34" charset="0"/>
              </a:rPr>
              <a:t>10           </a:t>
            </a:r>
            <a:endParaRPr lang="es-MX" dirty="0">
              <a:latin typeface="Arial" panose="020B0604020202020204" pitchFamily="34" charset="0"/>
              <a:cs typeface="Arial" panose="020B0604020202020204" pitchFamily="34" charset="0"/>
            </a:endParaRPr>
          </a:p>
          <a:p>
            <a:r>
              <a:rPr lang="es-MX" dirty="0">
                <a:latin typeface="Arial" panose="020B0604020202020204" pitchFamily="34" charset="0"/>
                <a:cs typeface="Arial" panose="020B0604020202020204" pitchFamily="34" charset="0"/>
              </a:rPr>
              <a:t>Equipo </a:t>
            </a:r>
            <a:r>
              <a:rPr lang="es-MX" dirty="0" smtClean="0">
                <a:latin typeface="Arial" panose="020B0604020202020204" pitchFamily="34" charset="0"/>
                <a:cs typeface="Arial" panose="020B0604020202020204" pitchFamily="34" charset="0"/>
              </a:rPr>
              <a:t>5</a:t>
            </a:r>
          </a:p>
          <a:p>
            <a:endParaRPr lang="es-MX" dirty="0">
              <a:latin typeface="Arial" panose="020B0604020202020204" pitchFamily="34" charset="0"/>
              <a:cs typeface="Arial" panose="020B0604020202020204" pitchFamily="34" charset="0"/>
            </a:endParaRPr>
          </a:p>
          <a:p>
            <a:r>
              <a:rPr lang="es-MX" dirty="0" smtClean="0">
                <a:latin typeface="Arial" panose="020B0604020202020204" pitchFamily="34" charset="0"/>
                <a:cs typeface="Arial" panose="020B0604020202020204" pitchFamily="34" charset="0"/>
              </a:rPr>
              <a:t>            5i.10</a:t>
            </a:r>
            <a:endParaRPr lang="es-MX"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0186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21013" t="26667" r="2512" b="17966"/>
          <a:stretch/>
        </p:blipFill>
        <p:spPr>
          <a:xfrm>
            <a:off x="604433" y="1084881"/>
            <a:ext cx="8927024" cy="5170498"/>
          </a:xfrm>
          <a:prstGeom prst="rect">
            <a:avLst/>
          </a:prstGeom>
        </p:spPr>
      </p:pic>
      <p:sp>
        <p:nvSpPr>
          <p:cNvPr id="5" name="Rectángulo 4"/>
          <p:cNvSpPr/>
          <p:nvPr/>
        </p:nvSpPr>
        <p:spPr>
          <a:xfrm>
            <a:off x="9789354" y="0"/>
            <a:ext cx="6096000" cy="1200329"/>
          </a:xfrm>
          <a:prstGeom prst="rect">
            <a:avLst/>
          </a:prstGeom>
        </p:spPr>
        <p:txBody>
          <a:bodyPr>
            <a:spAutoFit/>
          </a:bodyPr>
          <a:lstStyle/>
          <a:p>
            <a:r>
              <a:rPr lang="es-MX" dirty="0">
                <a:latin typeface="Arial" panose="020B0604020202020204" pitchFamily="34" charset="0"/>
                <a:cs typeface="Arial" panose="020B0604020202020204" pitchFamily="34" charset="0"/>
              </a:rPr>
              <a:t>Producto </a:t>
            </a:r>
            <a:r>
              <a:rPr lang="es-MX" dirty="0" smtClean="0">
                <a:latin typeface="Arial" panose="020B0604020202020204" pitchFamily="34" charset="0"/>
                <a:cs typeface="Arial" panose="020B0604020202020204" pitchFamily="34" charset="0"/>
              </a:rPr>
              <a:t>10           </a:t>
            </a:r>
            <a:endParaRPr lang="es-MX" dirty="0">
              <a:latin typeface="Arial" panose="020B0604020202020204" pitchFamily="34" charset="0"/>
              <a:cs typeface="Arial" panose="020B0604020202020204" pitchFamily="34" charset="0"/>
            </a:endParaRPr>
          </a:p>
          <a:p>
            <a:r>
              <a:rPr lang="es-MX" dirty="0">
                <a:latin typeface="Arial" panose="020B0604020202020204" pitchFamily="34" charset="0"/>
                <a:cs typeface="Arial" panose="020B0604020202020204" pitchFamily="34" charset="0"/>
              </a:rPr>
              <a:t>Equipo </a:t>
            </a:r>
            <a:r>
              <a:rPr lang="es-MX" dirty="0" smtClean="0">
                <a:latin typeface="Arial" panose="020B0604020202020204" pitchFamily="34" charset="0"/>
                <a:cs typeface="Arial" panose="020B0604020202020204" pitchFamily="34" charset="0"/>
              </a:rPr>
              <a:t>5</a:t>
            </a:r>
          </a:p>
          <a:p>
            <a:endParaRPr lang="es-MX" dirty="0">
              <a:latin typeface="Arial" panose="020B0604020202020204" pitchFamily="34" charset="0"/>
              <a:cs typeface="Arial" panose="020B0604020202020204" pitchFamily="34" charset="0"/>
            </a:endParaRPr>
          </a:p>
          <a:p>
            <a:r>
              <a:rPr lang="es-MX" dirty="0" smtClean="0">
                <a:latin typeface="Arial" panose="020B0604020202020204" pitchFamily="34" charset="0"/>
                <a:cs typeface="Arial" panose="020B0604020202020204" pitchFamily="34" charset="0"/>
              </a:rPr>
              <a:t>            5i.10</a:t>
            </a:r>
            <a:endParaRPr lang="es-MX"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25977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rotWithShape="1">
          <a:blip r:embed="rId2"/>
          <a:srcRect l="21385" t="11882" r="20910" b="3890"/>
          <a:stretch/>
        </p:blipFill>
        <p:spPr bwMode="auto">
          <a:xfrm>
            <a:off x="886394" y="495552"/>
            <a:ext cx="4407502" cy="5977438"/>
          </a:xfrm>
          <a:prstGeom prst="rect">
            <a:avLst/>
          </a:prstGeom>
          <a:ln>
            <a:noFill/>
          </a:ln>
          <a:extLst>
            <a:ext uri="{53640926-AAD7-44D8-BBD7-CCE9431645EC}">
              <a14:shadowObscured xmlns:a14="http://schemas.microsoft.com/office/drawing/2010/main"/>
            </a:ext>
          </a:extLst>
        </p:spPr>
      </p:pic>
      <p:pic>
        <p:nvPicPr>
          <p:cNvPr id="3" name="Imagen 2"/>
          <p:cNvPicPr/>
          <p:nvPr/>
        </p:nvPicPr>
        <p:blipFill rotWithShape="1">
          <a:blip r:embed="rId3"/>
          <a:srcRect l="21215" t="25035" r="22437" b="8345"/>
          <a:stretch/>
        </p:blipFill>
        <p:spPr bwMode="auto">
          <a:xfrm>
            <a:off x="5567397" y="1344028"/>
            <a:ext cx="5200868" cy="5128962"/>
          </a:xfrm>
          <a:prstGeom prst="rect">
            <a:avLst/>
          </a:prstGeom>
          <a:ln>
            <a:noFill/>
          </a:ln>
          <a:extLst>
            <a:ext uri="{53640926-AAD7-44D8-BBD7-CCE9431645EC}">
              <a14:shadowObscured xmlns:a14="http://schemas.microsoft.com/office/drawing/2010/main"/>
            </a:ext>
          </a:extLst>
        </p:spPr>
      </p:pic>
      <p:sp>
        <p:nvSpPr>
          <p:cNvPr id="4" name="Rectángulo 3"/>
          <p:cNvSpPr/>
          <p:nvPr/>
        </p:nvSpPr>
        <p:spPr>
          <a:xfrm>
            <a:off x="8775032" y="278414"/>
            <a:ext cx="6096000" cy="646331"/>
          </a:xfrm>
          <a:prstGeom prst="rect">
            <a:avLst/>
          </a:prstGeom>
        </p:spPr>
        <p:txBody>
          <a:bodyPr>
            <a:spAutoFit/>
          </a:bodyPr>
          <a:lstStyle/>
          <a:p>
            <a:r>
              <a:rPr lang="es-MX" dirty="0">
                <a:latin typeface="Arial" panose="020B0604020202020204" pitchFamily="34" charset="0"/>
                <a:cs typeface="Arial" panose="020B0604020202020204" pitchFamily="34" charset="0"/>
              </a:rPr>
              <a:t>Producto </a:t>
            </a:r>
            <a:r>
              <a:rPr lang="es-MX" dirty="0" smtClean="0">
                <a:latin typeface="Arial" panose="020B0604020202020204" pitchFamily="34" charset="0"/>
                <a:cs typeface="Arial" panose="020B0604020202020204" pitchFamily="34" charset="0"/>
              </a:rPr>
              <a:t>11        </a:t>
            </a:r>
            <a:r>
              <a:rPr lang="es-MX" dirty="0">
                <a:latin typeface="Arial" panose="020B0604020202020204" pitchFamily="34" charset="0"/>
                <a:cs typeface="Arial" panose="020B0604020202020204" pitchFamily="34" charset="0"/>
              </a:rPr>
              <a:t>5i. </a:t>
            </a:r>
            <a:r>
              <a:rPr lang="es-MX" dirty="0" smtClean="0">
                <a:latin typeface="Arial" panose="020B0604020202020204" pitchFamily="34" charset="0"/>
                <a:cs typeface="Arial" panose="020B0604020202020204" pitchFamily="34" charset="0"/>
              </a:rPr>
              <a:t>11  </a:t>
            </a:r>
            <a:endParaRPr lang="es-MX" dirty="0">
              <a:latin typeface="Arial" panose="020B0604020202020204" pitchFamily="34" charset="0"/>
              <a:cs typeface="Arial" panose="020B0604020202020204" pitchFamily="34" charset="0"/>
            </a:endParaRPr>
          </a:p>
          <a:p>
            <a:r>
              <a:rPr lang="es-MX" dirty="0">
                <a:latin typeface="Arial" panose="020B0604020202020204" pitchFamily="34" charset="0"/>
                <a:cs typeface="Arial" panose="020B0604020202020204" pitchFamily="34" charset="0"/>
              </a:rPr>
              <a:t>Equipo 5</a:t>
            </a:r>
          </a:p>
        </p:txBody>
      </p:sp>
    </p:spTree>
    <p:extLst>
      <p:ext uri="{BB962C8B-B14F-4D97-AF65-F5344CB8AC3E}">
        <p14:creationId xmlns:p14="http://schemas.microsoft.com/office/powerpoint/2010/main" val="2561061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9789354" y="0"/>
            <a:ext cx="1710388" cy="1200329"/>
          </a:xfrm>
          <a:prstGeom prst="rect">
            <a:avLst/>
          </a:prstGeom>
        </p:spPr>
        <p:txBody>
          <a:bodyPr wrap="square">
            <a:spAutoFit/>
          </a:bodyPr>
          <a:lstStyle/>
          <a:p>
            <a:r>
              <a:rPr lang="es-MX" dirty="0">
                <a:latin typeface="Arial" panose="020B0604020202020204" pitchFamily="34" charset="0"/>
                <a:cs typeface="Arial" panose="020B0604020202020204" pitchFamily="34" charset="0"/>
              </a:rPr>
              <a:t>Producto </a:t>
            </a:r>
            <a:r>
              <a:rPr lang="es-MX" dirty="0" smtClean="0">
                <a:latin typeface="Arial" panose="020B0604020202020204" pitchFamily="34" charset="0"/>
                <a:cs typeface="Arial" panose="020B0604020202020204" pitchFamily="34" charset="0"/>
              </a:rPr>
              <a:t>11           </a:t>
            </a:r>
            <a:endParaRPr lang="es-MX" dirty="0">
              <a:latin typeface="Arial" panose="020B0604020202020204" pitchFamily="34" charset="0"/>
              <a:cs typeface="Arial" panose="020B0604020202020204" pitchFamily="34" charset="0"/>
            </a:endParaRPr>
          </a:p>
          <a:p>
            <a:r>
              <a:rPr lang="es-MX" dirty="0">
                <a:latin typeface="Arial" panose="020B0604020202020204" pitchFamily="34" charset="0"/>
                <a:cs typeface="Arial" panose="020B0604020202020204" pitchFamily="34" charset="0"/>
              </a:rPr>
              <a:t>Equipo </a:t>
            </a:r>
            <a:r>
              <a:rPr lang="es-MX" dirty="0" smtClean="0">
                <a:latin typeface="Arial" panose="020B0604020202020204" pitchFamily="34" charset="0"/>
                <a:cs typeface="Arial" panose="020B0604020202020204" pitchFamily="34" charset="0"/>
              </a:rPr>
              <a:t>5</a:t>
            </a:r>
          </a:p>
          <a:p>
            <a:endParaRPr lang="es-MX" dirty="0">
              <a:latin typeface="Arial" panose="020B0604020202020204" pitchFamily="34" charset="0"/>
              <a:cs typeface="Arial" panose="020B0604020202020204" pitchFamily="34" charset="0"/>
            </a:endParaRPr>
          </a:p>
          <a:p>
            <a:r>
              <a:rPr lang="es-MX" dirty="0" smtClean="0">
                <a:latin typeface="Arial" panose="020B0604020202020204" pitchFamily="34" charset="0"/>
                <a:cs typeface="Arial" panose="020B0604020202020204" pitchFamily="34" charset="0"/>
              </a:rPr>
              <a:t>            5i.11</a:t>
            </a:r>
            <a:endParaRPr lang="es-MX" dirty="0">
              <a:latin typeface="Arial" panose="020B0604020202020204" pitchFamily="34" charset="0"/>
              <a:cs typeface="Arial" panose="020B0604020202020204" pitchFamily="34" charset="0"/>
            </a:endParaRPr>
          </a:p>
        </p:txBody>
      </p:sp>
      <p:pic>
        <p:nvPicPr>
          <p:cNvPr id="3" name="Imagen 2"/>
          <p:cNvPicPr>
            <a:picLocks noChangeAspect="1"/>
          </p:cNvPicPr>
          <p:nvPr/>
        </p:nvPicPr>
        <p:blipFill rotWithShape="1">
          <a:blip r:embed="rId2"/>
          <a:srcRect l="21375" t="10622" r="21314" b="14124"/>
          <a:stretch/>
        </p:blipFill>
        <p:spPr>
          <a:xfrm>
            <a:off x="991892" y="367689"/>
            <a:ext cx="5904854" cy="6202892"/>
          </a:xfrm>
          <a:prstGeom prst="rect">
            <a:avLst/>
          </a:prstGeom>
        </p:spPr>
      </p:pic>
    </p:spTree>
    <p:extLst>
      <p:ext uri="{BB962C8B-B14F-4D97-AF65-F5344CB8AC3E}">
        <p14:creationId xmlns:p14="http://schemas.microsoft.com/office/powerpoint/2010/main" val="21269718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0"/>
          <p:cNvSpPr>
            <a:spLocks noChangeArrowheads="1"/>
          </p:cNvSpPr>
          <p:nvPr/>
        </p:nvSpPr>
        <p:spPr bwMode="auto">
          <a:xfrm>
            <a:off x="6533962" y="141720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a:p>
        </p:txBody>
      </p:sp>
      <p:sp>
        <p:nvSpPr>
          <p:cNvPr id="15" name="Rectangle 11"/>
          <p:cNvSpPr>
            <a:spLocks noChangeArrowheads="1"/>
          </p:cNvSpPr>
          <p:nvPr/>
        </p:nvSpPr>
        <p:spPr bwMode="auto">
          <a:xfrm>
            <a:off x="4559300" y="14970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a:p>
        </p:txBody>
      </p:sp>
      <p:sp>
        <p:nvSpPr>
          <p:cNvPr id="24" name="Rectángulo 23"/>
          <p:cNvSpPr/>
          <p:nvPr/>
        </p:nvSpPr>
        <p:spPr>
          <a:xfrm>
            <a:off x="8775032" y="278414"/>
            <a:ext cx="2988182" cy="646331"/>
          </a:xfrm>
          <a:prstGeom prst="rect">
            <a:avLst/>
          </a:prstGeom>
        </p:spPr>
        <p:txBody>
          <a:bodyPr wrap="square">
            <a:spAutoFit/>
          </a:bodyPr>
          <a:lstStyle/>
          <a:p>
            <a:r>
              <a:rPr lang="es-MX" dirty="0">
                <a:latin typeface="Arial" panose="020B0604020202020204" pitchFamily="34" charset="0"/>
                <a:cs typeface="Arial" panose="020B0604020202020204" pitchFamily="34" charset="0"/>
              </a:rPr>
              <a:t>Producto </a:t>
            </a:r>
            <a:r>
              <a:rPr lang="es-MX" dirty="0" smtClean="0">
                <a:latin typeface="Arial" panose="020B0604020202020204" pitchFamily="34" charset="0"/>
                <a:cs typeface="Arial" panose="020B0604020202020204" pitchFamily="34" charset="0"/>
              </a:rPr>
              <a:t>11       </a:t>
            </a:r>
            <a:r>
              <a:rPr lang="es-MX" dirty="0">
                <a:latin typeface="Arial" panose="020B0604020202020204" pitchFamily="34" charset="0"/>
                <a:cs typeface="Arial" panose="020B0604020202020204" pitchFamily="34" charset="0"/>
              </a:rPr>
              <a:t>5i. </a:t>
            </a:r>
            <a:r>
              <a:rPr lang="es-MX" dirty="0" smtClean="0">
                <a:latin typeface="Arial" panose="020B0604020202020204" pitchFamily="34" charset="0"/>
                <a:cs typeface="Arial" panose="020B0604020202020204" pitchFamily="34" charset="0"/>
              </a:rPr>
              <a:t>11  </a:t>
            </a:r>
            <a:endParaRPr lang="es-MX" dirty="0">
              <a:latin typeface="Arial" panose="020B0604020202020204" pitchFamily="34" charset="0"/>
              <a:cs typeface="Arial" panose="020B0604020202020204" pitchFamily="34" charset="0"/>
            </a:endParaRPr>
          </a:p>
          <a:p>
            <a:r>
              <a:rPr lang="es-MX" dirty="0">
                <a:latin typeface="Arial" panose="020B0604020202020204" pitchFamily="34" charset="0"/>
                <a:cs typeface="Arial" panose="020B0604020202020204" pitchFamily="34" charset="0"/>
              </a:rPr>
              <a:t>Equipo 5</a:t>
            </a:r>
          </a:p>
        </p:txBody>
      </p:sp>
      <p:pic>
        <p:nvPicPr>
          <p:cNvPr id="22" name="Imagen 21"/>
          <p:cNvPicPr>
            <a:picLocks noChangeAspect="1"/>
          </p:cNvPicPr>
          <p:nvPr/>
        </p:nvPicPr>
        <p:blipFill rotWithShape="1">
          <a:blip r:embed="rId2"/>
          <a:srcRect l="25895" t="17174" r="24931" b="25650"/>
          <a:stretch/>
        </p:blipFill>
        <p:spPr>
          <a:xfrm>
            <a:off x="666425" y="542440"/>
            <a:ext cx="6133945" cy="5705472"/>
          </a:xfrm>
          <a:prstGeom prst="rect">
            <a:avLst/>
          </a:prstGeom>
        </p:spPr>
      </p:pic>
    </p:spTree>
    <p:extLst>
      <p:ext uri="{BB962C8B-B14F-4D97-AF65-F5344CB8AC3E}">
        <p14:creationId xmlns:p14="http://schemas.microsoft.com/office/powerpoint/2010/main" val="29853879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8775032" y="278414"/>
            <a:ext cx="2988182" cy="646331"/>
          </a:xfrm>
          <a:prstGeom prst="rect">
            <a:avLst/>
          </a:prstGeom>
        </p:spPr>
        <p:txBody>
          <a:bodyPr wrap="square">
            <a:spAutoFit/>
          </a:bodyPr>
          <a:lstStyle/>
          <a:p>
            <a:r>
              <a:rPr lang="es-MX" dirty="0">
                <a:latin typeface="Arial" panose="020B0604020202020204" pitchFamily="34" charset="0"/>
                <a:cs typeface="Arial" panose="020B0604020202020204" pitchFamily="34" charset="0"/>
              </a:rPr>
              <a:t>Producto </a:t>
            </a:r>
            <a:r>
              <a:rPr lang="es-MX" dirty="0" smtClean="0">
                <a:latin typeface="Arial" panose="020B0604020202020204" pitchFamily="34" charset="0"/>
                <a:cs typeface="Arial" panose="020B0604020202020204" pitchFamily="34" charset="0"/>
              </a:rPr>
              <a:t>12        </a:t>
            </a:r>
            <a:r>
              <a:rPr lang="es-MX" dirty="0">
                <a:latin typeface="Arial" panose="020B0604020202020204" pitchFamily="34" charset="0"/>
                <a:cs typeface="Arial" panose="020B0604020202020204" pitchFamily="34" charset="0"/>
              </a:rPr>
              <a:t>5i. </a:t>
            </a:r>
            <a:r>
              <a:rPr lang="es-MX" dirty="0" smtClean="0">
                <a:latin typeface="Arial" panose="020B0604020202020204" pitchFamily="34" charset="0"/>
                <a:cs typeface="Arial" panose="020B0604020202020204" pitchFamily="34" charset="0"/>
              </a:rPr>
              <a:t>12  </a:t>
            </a:r>
            <a:endParaRPr lang="es-MX" dirty="0">
              <a:latin typeface="Arial" panose="020B0604020202020204" pitchFamily="34" charset="0"/>
              <a:cs typeface="Arial" panose="020B0604020202020204" pitchFamily="34" charset="0"/>
            </a:endParaRPr>
          </a:p>
          <a:p>
            <a:r>
              <a:rPr lang="es-MX" dirty="0">
                <a:latin typeface="Arial" panose="020B0604020202020204" pitchFamily="34" charset="0"/>
                <a:cs typeface="Arial" panose="020B0604020202020204" pitchFamily="34" charset="0"/>
              </a:rPr>
              <a:t>Equipo 5</a:t>
            </a:r>
          </a:p>
        </p:txBody>
      </p:sp>
      <p:pic>
        <p:nvPicPr>
          <p:cNvPr id="3" name="Imagen 2"/>
          <p:cNvPicPr>
            <a:picLocks noChangeAspect="1"/>
          </p:cNvPicPr>
          <p:nvPr/>
        </p:nvPicPr>
        <p:blipFill rotWithShape="1">
          <a:blip r:embed="rId2"/>
          <a:srcRect l="23363" t="11524" r="22038" b="10283"/>
          <a:stretch/>
        </p:blipFill>
        <p:spPr>
          <a:xfrm>
            <a:off x="154982" y="139485"/>
            <a:ext cx="7237710" cy="6569844"/>
          </a:xfrm>
          <a:prstGeom prst="rect">
            <a:avLst/>
          </a:prstGeom>
        </p:spPr>
      </p:pic>
    </p:spTree>
    <p:extLst>
      <p:ext uri="{BB962C8B-B14F-4D97-AF65-F5344CB8AC3E}">
        <p14:creationId xmlns:p14="http://schemas.microsoft.com/office/powerpoint/2010/main" val="156083584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9789354" y="0"/>
            <a:ext cx="1710388" cy="1200329"/>
          </a:xfrm>
          <a:prstGeom prst="rect">
            <a:avLst/>
          </a:prstGeom>
        </p:spPr>
        <p:txBody>
          <a:bodyPr wrap="square">
            <a:spAutoFit/>
          </a:bodyPr>
          <a:lstStyle/>
          <a:p>
            <a:r>
              <a:rPr lang="es-MX" dirty="0">
                <a:latin typeface="Arial" panose="020B0604020202020204" pitchFamily="34" charset="0"/>
                <a:cs typeface="Arial" panose="020B0604020202020204" pitchFamily="34" charset="0"/>
              </a:rPr>
              <a:t>Producto </a:t>
            </a:r>
            <a:r>
              <a:rPr lang="es-MX" dirty="0" smtClean="0">
                <a:latin typeface="Arial" panose="020B0604020202020204" pitchFamily="34" charset="0"/>
                <a:cs typeface="Arial" panose="020B0604020202020204" pitchFamily="34" charset="0"/>
              </a:rPr>
              <a:t>12          </a:t>
            </a:r>
            <a:endParaRPr lang="es-MX" dirty="0">
              <a:latin typeface="Arial" panose="020B0604020202020204" pitchFamily="34" charset="0"/>
              <a:cs typeface="Arial" panose="020B0604020202020204" pitchFamily="34" charset="0"/>
            </a:endParaRPr>
          </a:p>
          <a:p>
            <a:r>
              <a:rPr lang="es-MX" dirty="0">
                <a:latin typeface="Arial" panose="020B0604020202020204" pitchFamily="34" charset="0"/>
                <a:cs typeface="Arial" panose="020B0604020202020204" pitchFamily="34" charset="0"/>
              </a:rPr>
              <a:t>Equipo </a:t>
            </a:r>
            <a:r>
              <a:rPr lang="es-MX" dirty="0" smtClean="0">
                <a:latin typeface="Arial" panose="020B0604020202020204" pitchFamily="34" charset="0"/>
                <a:cs typeface="Arial" panose="020B0604020202020204" pitchFamily="34" charset="0"/>
              </a:rPr>
              <a:t>5</a:t>
            </a:r>
          </a:p>
          <a:p>
            <a:endParaRPr lang="es-MX" dirty="0">
              <a:latin typeface="Arial" panose="020B0604020202020204" pitchFamily="34" charset="0"/>
              <a:cs typeface="Arial" panose="020B0604020202020204" pitchFamily="34" charset="0"/>
            </a:endParaRPr>
          </a:p>
          <a:p>
            <a:r>
              <a:rPr lang="es-MX" dirty="0" smtClean="0">
                <a:latin typeface="Arial" panose="020B0604020202020204" pitchFamily="34" charset="0"/>
                <a:cs typeface="Arial" panose="020B0604020202020204" pitchFamily="34" charset="0"/>
              </a:rPr>
              <a:t>            5i.12</a:t>
            </a:r>
            <a:endParaRPr lang="es-MX" dirty="0">
              <a:latin typeface="Arial" panose="020B0604020202020204" pitchFamily="34" charset="0"/>
              <a:cs typeface="Arial" panose="020B0604020202020204" pitchFamily="34" charset="0"/>
            </a:endParaRPr>
          </a:p>
        </p:txBody>
      </p:sp>
      <p:pic>
        <p:nvPicPr>
          <p:cNvPr id="3" name="Imagen 2"/>
          <p:cNvPicPr>
            <a:picLocks noChangeAspect="1"/>
          </p:cNvPicPr>
          <p:nvPr/>
        </p:nvPicPr>
        <p:blipFill rotWithShape="1">
          <a:blip r:embed="rId2"/>
          <a:srcRect l="22821" t="25085" r="19868" b="15254"/>
          <a:stretch/>
        </p:blipFill>
        <p:spPr>
          <a:xfrm>
            <a:off x="712922" y="790414"/>
            <a:ext cx="6850251" cy="5704940"/>
          </a:xfrm>
          <a:prstGeom prst="rect">
            <a:avLst/>
          </a:prstGeom>
        </p:spPr>
      </p:pic>
    </p:spTree>
    <p:extLst>
      <p:ext uri="{BB962C8B-B14F-4D97-AF65-F5344CB8AC3E}">
        <p14:creationId xmlns:p14="http://schemas.microsoft.com/office/powerpoint/2010/main" val="17176766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84221" y="0"/>
            <a:ext cx="10347158" cy="5170646"/>
          </a:xfrm>
          <a:prstGeom prst="rect">
            <a:avLst/>
          </a:prstGeom>
          <a:noFill/>
        </p:spPr>
        <p:txBody>
          <a:bodyPr wrap="square" rtlCol="0">
            <a:spAutoFit/>
          </a:bodyPr>
          <a:lstStyle/>
          <a:p>
            <a:endParaRPr lang="es-MX" sz="3200" dirty="0" smtClean="0"/>
          </a:p>
          <a:p>
            <a:endParaRPr lang="es-MX" sz="3200" dirty="0"/>
          </a:p>
          <a:p>
            <a:r>
              <a:rPr lang="es-MX" sz="3200" dirty="0" smtClean="0"/>
              <a:t>INDICE</a:t>
            </a:r>
            <a:endParaRPr lang="es-MX" dirty="0" smtClean="0"/>
          </a:p>
          <a:p>
            <a:endParaRPr lang="es-MX" dirty="0" smtClean="0"/>
          </a:p>
          <a:p>
            <a:r>
              <a:rPr lang="es-MX" dirty="0"/>
              <a:t>	</a:t>
            </a:r>
            <a:r>
              <a:rPr lang="es-MX" dirty="0" smtClean="0"/>
              <a:t>* Evaluación. Tipos, herramientas y productos de aprendizaje</a:t>
            </a:r>
          </a:p>
          <a:p>
            <a:r>
              <a:rPr lang="es-MX" dirty="0"/>
              <a:t>	</a:t>
            </a:r>
            <a:r>
              <a:rPr lang="es-MX" dirty="0" smtClean="0"/>
              <a:t>* Evaluación. Formatos</a:t>
            </a:r>
          </a:p>
          <a:p>
            <a:r>
              <a:rPr lang="es-MX" dirty="0"/>
              <a:t>	</a:t>
            </a:r>
            <a:r>
              <a:rPr lang="es-MX" dirty="0" smtClean="0"/>
              <a:t>* Evaluación. Formatos, grupo heterogéneo</a:t>
            </a:r>
          </a:p>
          <a:p>
            <a:endParaRPr lang="es-MX" dirty="0"/>
          </a:p>
          <a:p>
            <a:r>
              <a:rPr lang="es-MX" b="1" dirty="0"/>
              <a:t>4ª REUNIÓN DE TRABAJO</a:t>
            </a:r>
            <a:endParaRPr lang="es-MX" dirty="0"/>
          </a:p>
          <a:p>
            <a:endParaRPr lang="es-MX" dirty="0" smtClean="0"/>
          </a:p>
          <a:p>
            <a:r>
              <a:rPr lang="es-MX" dirty="0"/>
              <a:t>	</a:t>
            </a:r>
            <a:r>
              <a:rPr lang="es-MX" dirty="0" smtClean="0"/>
              <a:t>* Lista de pasos para una infografía</a:t>
            </a:r>
          </a:p>
          <a:p>
            <a:r>
              <a:rPr lang="es-MX" dirty="0"/>
              <a:t>	</a:t>
            </a:r>
            <a:r>
              <a:rPr lang="es-MX" dirty="0" smtClean="0"/>
              <a:t>* Infografía</a:t>
            </a:r>
          </a:p>
          <a:p>
            <a:r>
              <a:rPr lang="es-MX" dirty="0"/>
              <a:t>	</a:t>
            </a:r>
            <a:r>
              <a:rPr lang="es-MX" dirty="0" smtClean="0"/>
              <a:t>* Reflexiones personales</a:t>
            </a:r>
          </a:p>
          <a:p>
            <a:endParaRPr lang="es-MX" dirty="0" smtClean="0"/>
          </a:p>
          <a:p>
            <a:endParaRPr lang="es-MX" dirty="0"/>
          </a:p>
          <a:p>
            <a:endParaRPr lang="es-MX" dirty="0"/>
          </a:p>
        </p:txBody>
      </p:sp>
      <p:sp>
        <p:nvSpPr>
          <p:cNvPr id="3" name="CuadroTexto 2"/>
          <p:cNvSpPr txBox="1"/>
          <p:nvPr/>
        </p:nvSpPr>
        <p:spPr>
          <a:xfrm>
            <a:off x="10431379" y="525014"/>
            <a:ext cx="1496175" cy="4801314"/>
          </a:xfrm>
          <a:prstGeom prst="rect">
            <a:avLst/>
          </a:prstGeom>
          <a:noFill/>
        </p:spPr>
        <p:txBody>
          <a:bodyPr wrap="square" rtlCol="0">
            <a:spAutoFit/>
          </a:bodyPr>
          <a:lstStyle/>
          <a:p>
            <a:endParaRPr lang="es-MX" dirty="0" smtClean="0"/>
          </a:p>
          <a:p>
            <a:endParaRPr lang="es-MX" dirty="0"/>
          </a:p>
          <a:p>
            <a:endParaRPr lang="es-MX" dirty="0" smtClean="0"/>
          </a:p>
          <a:p>
            <a:endParaRPr lang="es-MX" dirty="0"/>
          </a:p>
          <a:p>
            <a:r>
              <a:rPr lang="es-MX" dirty="0" smtClean="0"/>
              <a:t>Diapositiva</a:t>
            </a:r>
          </a:p>
          <a:p>
            <a:r>
              <a:rPr lang="es-MX" dirty="0" smtClean="0"/>
              <a:t>40-43</a:t>
            </a:r>
          </a:p>
          <a:p>
            <a:r>
              <a:rPr lang="es-MX" dirty="0" smtClean="0"/>
              <a:t>44-47</a:t>
            </a:r>
          </a:p>
          <a:p>
            <a:r>
              <a:rPr lang="es-MX" dirty="0" smtClean="0"/>
              <a:t>48-49</a:t>
            </a:r>
          </a:p>
          <a:p>
            <a:endParaRPr lang="es-MX" dirty="0" smtClean="0"/>
          </a:p>
          <a:p>
            <a:endParaRPr lang="es-MX" dirty="0"/>
          </a:p>
          <a:p>
            <a:endParaRPr lang="es-MX" dirty="0" smtClean="0"/>
          </a:p>
          <a:p>
            <a:r>
              <a:rPr lang="es-MX" dirty="0" smtClean="0"/>
              <a:t>50</a:t>
            </a:r>
            <a:endParaRPr lang="es-MX" dirty="0"/>
          </a:p>
          <a:p>
            <a:r>
              <a:rPr lang="es-MX" dirty="0" smtClean="0"/>
              <a:t>51-52</a:t>
            </a:r>
            <a:endParaRPr lang="es-MX" dirty="0" smtClean="0"/>
          </a:p>
          <a:p>
            <a:r>
              <a:rPr lang="es-MX" dirty="0" smtClean="0"/>
              <a:t>53-56</a:t>
            </a:r>
            <a:endParaRPr lang="es-MX" dirty="0"/>
          </a:p>
          <a:p>
            <a:endParaRPr lang="es-MX" dirty="0" smtClean="0"/>
          </a:p>
          <a:p>
            <a:endParaRPr lang="es-MX" dirty="0" smtClean="0"/>
          </a:p>
          <a:p>
            <a:endParaRPr lang="es-MX" dirty="0"/>
          </a:p>
        </p:txBody>
      </p:sp>
      <p:sp>
        <p:nvSpPr>
          <p:cNvPr id="5" name="Rectángulo 4"/>
          <p:cNvSpPr/>
          <p:nvPr/>
        </p:nvSpPr>
        <p:spPr>
          <a:xfrm>
            <a:off x="10264793" y="123110"/>
            <a:ext cx="1095172" cy="369332"/>
          </a:xfrm>
          <a:prstGeom prst="rect">
            <a:avLst/>
          </a:prstGeom>
        </p:spPr>
        <p:txBody>
          <a:bodyPr wrap="none">
            <a:spAutoFit/>
          </a:bodyPr>
          <a:lstStyle/>
          <a:p>
            <a:r>
              <a:rPr lang="es-MX" dirty="0">
                <a:latin typeface="Arial" panose="020B0604020202020204" pitchFamily="34" charset="0"/>
                <a:cs typeface="Arial" panose="020B0604020202020204" pitchFamily="34" charset="0"/>
              </a:rPr>
              <a:t>Equipo 5</a:t>
            </a:r>
          </a:p>
        </p:txBody>
      </p:sp>
    </p:spTree>
    <p:extLst>
      <p:ext uri="{BB962C8B-B14F-4D97-AF65-F5344CB8AC3E}">
        <p14:creationId xmlns:p14="http://schemas.microsoft.com/office/powerpoint/2010/main" val="37563273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9789354" y="0"/>
            <a:ext cx="1710388" cy="1200329"/>
          </a:xfrm>
          <a:prstGeom prst="rect">
            <a:avLst/>
          </a:prstGeom>
        </p:spPr>
        <p:txBody>
          <a:bodyPr wrap="square">
            <a:spAutoFit/>
          </a:bodyPr>
          <a:lstStyle/>
          <a:p>
            <a:r>
              <a:rPr lang="es-MX" dirty="0">
                <a:latin typeface="Arial" panose="020B0604020202020204" pitchFamily="34" charset="0"/>
                <a:cs typeface="Arial" panose="020B0604020202020204" pitchFamily="34" charset="0"/>
              </a:rPr>
              <a:t>Producto </a:t>
            </a:r>
            <a:r>
              <a:rPr lang="es-MX" dirty="0" smtClean="0">
                <a:latin typeface="Arial" panose="020B0604020202020204" pitchFamily="34" charset="0"/>
                <a:cs typeface="Arial" panose="020B0604020202020204" pitchFamily="34" charset="0"/>
              </a:rPr>
              <a:t>13          </a:t>
            </a:r>
            <a:endParaRPr lang="es-MX" dirty="0">
              <a:latin typeface="Arial" panose="020B0604020202020204" pitchFamily="34" charset="0"/>
              <a:cs typeface="Arial" panose="020B0604020202020204" pitchFamily="34" charset="0"/>
            </a:endParaRPr>
          </a:p>
          <a:p>
            <a:r>
              <a:rPr lang="es-MX" dirty="0">
                <a:latin typeface="Arial" panose="020B0604020202020204" pitchFamily="34" charset="0"/>
                <a:cs typeface="Arial" panose="020B0604020202020204" pitchFamily="34" charset="0"/>
              </a:rPr>
              <a:t>Equipo </a:t>
            </a:r>
            <a:r>
              <a:rPr lang="es-MX" dirty="0" smtClean="0">
                <a:latin typeface="Arial" panose="020B0604020202020204" pitchFamily="34" charset="0"/>
                <a:cs typeface="Arial" panose="020B0604020202020204" pitchFamily="34" charset="0"/>
              </a:rPr>
              <a:t>5</a:t>
            </a:r>
          </a:p>
          <a:p>
            <a:endParaRPr lang="es-MX" dirty="0">
              <a:latin typeface="Arial" panose="020B0604020202020204" pitchFamily="34" charset="0"/>
              <a:cs typeface="Arial" panose="020B0604020202020204" pitchFamily="34" charset="0"/>
            </a:endParaRPr>
          </a:p>
          <a:p>
            <a:r>
              <a:rPr lang="es-MX" dirty="0" smtClean="0">
                <a:latin typeface="Arial" panose="020B0604020202020204" pitchFamily="34" charset="0"/>
                <a:cs typeface="Arial" panose="020B0604020202020204" pitchFamily="34" charset="0"/>
              </a:rPr>
              <a:t>            5i.13</a:t>
            </a:r>
            <a:endParaRPr lang="es-MX" dirty="0">
              <a:latin typeface="Arial" panose="020B0604020202020204" pitchFamily="34" charset="0"/>
              <a:cs typeface="Arial" panose="020B0604020202020204" pitchFamily="34" charset="0"/>
            </a:endParaRPr>
          </a:p>
        </p:txBody>
      </p:sp>
      <p:sp>
        <p:nvSpPr>
          <p:cNvPr id="3" name="CuadroTexto 2"/>
          <p:cNvSpPr txBox="1"/>
          <p:nvPr/>
        </p:nvSpPr>
        <p:spPr>
          <a:xfrm>
            <a:off x="3559035" y="230832"/>
            <a:ext cx="6230319" cy="369332"/>
          </a:xfrm>
          <a:prstGeom prst="rect">
            <a:avLst/>
          </a:prstGeom>
          <a:noFill/>
        </p:spPr>
        <p:txBody>
          <a:bodyPr wrap="square" rtlCol="0">
            <a:spAutoFit/>
          </a:bodyPr>
          <a:lstStyle/>
          <a:p>
            <a:r>
              <a:rPr lang="es-MX" dirty="0" smtClean="0"/>
              <a:t>LISTA DE PASOS PARA  LA INFOGRAFÍA</a:t>
            </a:r>
            <a:endParaRPr lang="es-MX" dirty="0"/>
          </a:p>
        </p:txBody>
      </p:sp>
      <p:graphicFrame>
        <p:nvGraphicFramePr>
          <p:cNvPr id="8" name="Diagrama 7"/>
          <p:cNvGraphicFramePr/>
          <p:nvPr>
            <p:extLst>
              <p:ext uri="{D42A27DB-BD31-4B8C-83A1-F6EECF244321}">
                <p14:modId xmlns:p14="http://schemas.microsoft.com/office/powerpoint/2010/main" val="1909901247"/>
              </p:ext>
            </p:extLst>
          </p:nvPr>
        </p:nvGraphicFramePr>
        <p:xfrm>
          <a:off x="1735810" y="898902"/>
          <a:ext cx="6803756" cy="54463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ángulo 3"/>
          <p:cNvSpPr/>
          <p:nvPr/>
        </p:nvSpPr>
        <p:spPr>
          <a:xfrm>
            <a:off x="291344" y="898902"/>
            <a:ext cx="2888932" cy="369332"/>
          </a:xfrm>
          <a:prstGeom prst="rect">
            <a:avLst/>
          </a:prstGeom>
        </p:spPr>
        <p:txBody>
          <a:bodyPr wrap="none">
            <a:spAutoFit/>
          </a:bodyPr>
          <a:lstStyle/>
          <a:p>
            <a:pPr algn="ctr"/>
            <a:r>
              <a:rPr lang="es-MX" b="1" dirty="0" smtClean="0"/>
              <a:t>4ª </a:t>
            </a:r>
            <a:r>
              <a:rPr lang="es-MX" b="1" dirty="0"/>
              <a:t>REUNIÓN DE TRABAJO</a:t>
            </a:r>
            <a:endParaRPr lang="es-MX" dirty="0"/>
          </a:p>
        </p:txBody>
      </p:sp>
    </p:spTree>
    <p:extLst>
      <p:ext uri="{BB962C8B-B14F-4D97-AF65-F5344CB8AC3E}">
        <p14:creationId xmlns:p14="http://schemas.microsoft.com/office/powerpoint/2010/main" val="217973247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03910" y="0"/>
            <a:ext cx="12295909" cy="7035992"/>
          </a:xfrm>
          <a:prstGeom prst="rect">
            <a:avLst/>
          </a:prstGeom>
        </p:spPr>
      </p:pic>
      <p:sp>
        <p:nvSpPr>
          <p:cNvPr id="5" name="Rectángulo 4"/>
          <p:cNvSpPr/>
          <p:nvPr/>
        </p:nvSpPr>
        <p:spPr>
          <a:xfrm rot="18204306">
            <a:off x="145890" y="2188711"/>
            <a:ext cx="5199155" cy="2564786"/>
          </a:xfrm>
          <a:prstGeom prst="rect">
            <a:avLst/>
          </a:prstGeom>
        </p:spPr>
        <p:txBody>
          <a:bodyPr wrap="none">
            <a:prstTxWarp prst="textArchUp">
              <a:avLst>
                <a:gd name="adj" fmla="val 10800000"/>
              </a:avLst>
            </a:prstTxWarp>
            <a:spAutoFit/>
          </a:bodyPr>
          <a:lstStyle/>
          <a:p>
            <a:r>
              <a:rPr lang="es-ES" sz="6000" b="1" dirty="0" smtClean="0">
                <a:ln/>
                <a:solidFill>
                  <a:srgbClr val="FF0000"/>
                </a:solidFill>
              </a:rPr>
              <a:t>“</a:t>
            </a:r>
            <a:r>
              <a:rPr lang="es-ES" sz="6000" b="1" dirty="0" err="1" smtClean="0">
                <a:ln/>
                <a:solidFill>
                  <a:srgbClr val="FF0000"/>
                </a:solidFill>
              </a:rPr>
              <a:t>Graffiti</a:t>
            </a:r>
            <a:r>
              <a:rPr lang="es-ES" sz="6000" b="1" dirty="0">
                <a:ln/>
                <a:solidFill>
                  <a:srgbClr val="FF0000"/>
                </a:solidFill>
              </a:rPr>
              <a:t>”: ¿arte o contaminación?</a:t>
            </a:r>
            <a:endParaRPr lang="es-MX" sz="6000" dirty="0">
              <a:solidFill>
                <a:srgbClr val="FF0000"/>
              </a:solidFill>
            </a:endParaRPr>
          </a:p>
        </p:txBody>
      </p:sp>
      <p:pic>
        <p:nvPicPr>
          <p:cNvPr id="7" name="Imagen 6"/>
          <p:cNvPicPr>
            <a:picLocks noChangeAspect="1"/>
          </p:cNvPicPr>
          <p:nvPr/>
        </p:nvPicPr>
        <p:blipFill rotWithShape="1">
          <a:blip r:embed="rId3"/>
          <a:srcRect l="5284" t="78418" r="78625" b="10734"/>
          <a:stretch/>
        </p:blipFill>
        <p:spPr>
          <a:xfrm>
            <a:off x="10690817" y="6159962"/>
            <a:ext cx="1379349" cy="743919"/>
          </a:xfrm>
          <a:prstGeom prst="rect">
            <a:avLst/>
          </a:prstGeom>
        </p:spPr>
      </p:pic>
      <p:sp>
        <p:nvSpPr>
          <p:cNvPr id="9" name="Rectángulo 8"/>
          <p:cNvSpPr/>
          <p:nvPr/>
        </p:nvSpPr>
        <p:spPr>
          <a:xfrm>
            <a:off x="6526068" y="6132551"/>
            <a:ext cx="4164749" cy="646331"/>
          </a:xfrm>
          <a:prstGeom prst="rect">
            <a:avLst/>
          </a:prstGeom>
        </p:spPr>
        <p:txBody>
          <a:bodyPr wrap="square">
            <a:spAutoFit/>
          </a:bodyPr>
          <a:lstStyle/>
          <a:p>
            <a:r>
              <a:rPr lang="es-ES" sz="1200" dirty="0" smtClean="0">
                <a:solidFill>
                  <a:srgbClr val="FFFF00"/>
                </a:solidFill>
                <a:latin typeface="Arial" panose="020B0604020202020204" pitchFamily="34" charset="0"/>
                <a:ea typeface="Century Gothic" panose="020B0502020202020204" pitchFamily="34" charset="0"/>
              </a:rPr>
              <a:t>Impulsar </a:t>
            </a:r>
            <a:r>
              <a:rPr lang="es-ES" sz="1200" dirty="0">
                <a:solidFill>
                  <a:srgbClr val="FFFF00"/>
                </a:solidFill>
                <a:latin typeface="Arial" panose="020B0604020202020204" pitchFamily="34" charset="0"/>
                <a:ea typeface="Century Gothic" panose="020B0502020202020204" pitchFamily="34" charset="0"/>
              </a:rPr>
              <a:t>la extrapolación de aprendizajes académicos en un proyecto interdisciplinario </a:t>
            </a:r>
            <a:r>
              <a:rPr lang="es-ES" sz="1200" dirty="0" smtClean="0">
                <a:solidFill>
                  <a:srgbClr val="FFFF00"/>
                </a:solidFill>
                <a:latin typeface="Arial" panose="020B0604020202020204" pitchFamily="34" charset="0"/>
                <a:ea typeface="Century Gothic" panose="020B0502020202020204" pitchFamily="34" charset="0"/>
              </a:rPr>
              <a:t>que impacte </a:t>
            </a:r>
            <a:r>
              <a:rPr lang="es-ES" sz="1200" dirty="0">
                <a:solidFill>
                  <a:srgbClr val="FFFF00"/>
                </a:solidFill>
                <a:latin typeface="Arial" panose="020B0604020202020204" pitchFamily="34" charset="0"/>
                <a:ea typeface="Century Gothic" panose="020B0502020202020204" pitchFamily="34" charset="0"/>
              </a:rPr>
              <a:t>y de posibles </a:t>
            </a:r>
            <a:r>
              <a:rPr lang="es-ES" sz="1200" dirty="0" smtClean="0">
                <a:solidFill>
                  <a:srgbClr val="FFFF00"/>
                </a:solidFill>
                <a:latin typeface="Arial" panose="020B0604020202020204" pitchFamily="34" charset="0"/>
                <a:ea typeface="Century Gothic" panose="020B0502020202020204" pitchFamily="34" charset="0"/>
              </a:rPr>
              <a:t>solucione </a:t>
            </a:r>
            <a:r>
              <a:rPr lang="es-ES" sz="1200" dirty="0">
                <a:solidFill>
                  <a:srgbClr val="FFFF00"/>
                </a:solidFill>
                <a:latin typeface="Arial" panose="020B0604020202020204" pitchFamily="34" charset="0"/>
                <a:ea typeface="Century Gothic" panose="020B0502020202020204" pitchFamily="34" charset="0"/>
              </a:rPr>
              <a:t>una problemática social</a:t>
            </a:r>
            <a:endParaRPr lang="es-MX" sz="1200" dirty="0">
              <a:solidFill>
                <a:srgbClr val="FFFF00"/>
              </a:solidFill>
            </a:endParaRPr>
          </a:p>
        </p:txBody>
      </p:sp>
      <p:sp>
        <p:nvSpPr>
          <p:cNvPr id="10" name="Rectángulo 9"/>
          <p:cNvSpPr/>
          <p:nvPr/>
        </p:nvSpPr>
        <p:spPr>
          <a:xfrm>
            <a:off x="1086712" y="342918"/>
            <a:ext cx="2721707" cy="369332"/>
          </a:xfrm>
          <a:prstGeom prst="rect">
            <a:avLst/>
          </a:prstGeom>
        </p:spPr>
        <p:txBody>
          <a:bodyPr wrap="none">
            <a:spAutoFit/>
          </a:bodyPr>
          <a:lstStyle/>
          <a:p>
            <a:r>
              <a:rPr lang="es-MX" b="1" dirty="0">
                <a:latin typeface="Calibri" panose="020F0502020204030204" pitchFamily="34" charset="0"/>
                <a:ea typeface="Calibri" panose="020F0502020204030204" pitchFamily="34" charset="0"/>
                <a:cs typeface="Times New Roman" panose="02020603050405020304" pitchFamily="18" charset="0"/>
              </a:rPr>
              <a:t>Instituto Técnico y Cultural</a:t>
            </a:r>
            <a:endParaRPr lang="es-MX" dirty="0"/>
          </a:p>
        </p:txBody>
      </p:sp>
      <p:pic>
        <p:nvPicPr>
          <p:cNvPr id="11" name="Imagen 10" descr="Logo Ityc"/>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0517" y="230587"/>
            <a:ext cx="749395" cy="728728"/>
          </a:xfrm>
          <a:prstGeom prst="rect">
            <a:avLst/>
          </a:prstGeom>
          <a:noFill/>
          <a:ln>
            <a:noFill/>
          </a:ln>
        </p:spPr>
      </p:pic>
      <p:sp>
        <p:nvSpPr>
          <p:cNvPr id="3" name="Rectángulo 2"/>
          <p:cNvSpPr/>
          <p:nvPr/>
        </p:nvSpPr>
        <p:spPr>
          <a:xfrm>
            <a:off x="1790240" y="6599290"/>
            <a:ext cx="6096000" cy="276999"/>
          </a:xfrm>
          <a:prstGeom prst="rect">
            <a:avLst/>
          </a:prstGeom>
        </p:spPr>
        <p:txBody>
          <a:bodyPr>
            <a:spAutoFit/>
          </a:bodyPr>
          <a:lstStyle/>
          <a:p>
            <a:r>
              <a:rPr lang="es-MX" sz="1200" dirty="0"/>
              <a:t>https://www.roc21.com/2016/09/27/stencil-graffiti-arte-urbano/</a:t>
            </a:r>
          </a:p>
        </p:txBody>
      </p:sp>
      <p:sp>
        <p:nvSpPr>
          <p:cNvPr id="12" name="Rectángulo 11"/>
          <p:cNvSpPr/>
          <p:nvPr/>
        </p:nvSpPr>
        <p:spPr>
          <a:xfrm>
            <a:off x="5330088" y="3350196"/>
            <a:ext cx="2556152" cy="2677656"/>
          </a:xfrm>
          <a:prstGeom prst="rect">
            <a:avLst/>
          </a:prstGeom>
        </p:spPr>
        <p:txBody>
          <a:bodyPr wrap="square">
            <a:spAutoFit/>
          </a:bodyPr>
          <a:lstStyle/>
          <a:p>
            <a:r>
              <a:rPr lang="es-ES" sz="1400" dirty="0">
                <a:latin typeface="Arial" panose="020B0604020202020204" pitchFamily="34" charset="0"/>
                <a:ea typeface="Century Gothic" panose="020B0502020202020204" pitchFamily="34" charset="0"/>
              </a:rPr>
              <a:t>En la ciudad en la que vivimos hay grafitis en numerosos espacios públicos. Estas representaciones suponen una forma de expresión artística, que dependiendo de su intención y/o materiales empleados podrían ser contaminantes (físicos, químicos o visuales, o bien todos en conjunto</a:t>
            </a:r>
            <a:endParaRPr lang="es-MX" sz="1400" dirty="0"/>
          </a:p>
        </p:txBody>
      </p:sp>
      <p:sp>
        <p:nvSpPr>
          <p:cNvPr id="6" name="CuadroTexto 5"/>
          <p:cNvSpPr txBox="1"/>
          <p:nvPr/>
        </p:nvSpPr>
        <p:spPr>
          <a:xfrm>
            <a:off x="10760864" y="230587"/>
            <a:ext cx="1239253" cy="646331"/>
          </a:xfrm>
          <a:prstGeom prst="rect">
            <a:avLst/>
          </a:prstGeom>
          <a:noFill/>
        </p:spPr>
        <p:txBody>
          <a:bodyPr wrap="square" rtlCol="0">
            <a:spAutoFit/>
          </a:bodyPr>
          <a:lstStyle/>
          <a:p>
            <a:r>
              <a:rPr lang="es-MX" b="1" dirty="0" smtClean="0">
                <a:solidFill>
                  <a:schemeClr val="tx1">
                    <a:lumMod val="95000"/>
                  </a:schemeClr>
                </a:solidFill>
              </a:rPr>
              <a:t>Equipo 5</a:t>
            </a:r>
          </a:p>
          <a:p>
            <a:r>
              <a:rPr lang="es-MX" b="1" dirty="0" smtClean="0">
                <a:solidFill>
                  <a:schemeClr val="tx1">
                    <a:lumMod val="95000"/>
                  </a:schemeClr>
                </a:solidFill>
              </a:rPr>
              <a:t>5i.14</a:t>
            </a:r>
            <a:endParaRPr lang="es-MX" b="1" dirty="0">
              <a:solidFill>
                <a:schemeClr val="tx1">
                  <a:lumMod val="95000"/>
                </a:schemeClr>
              </a:solidFill>
            </a:endParaRPr>
          </a:p>
        </p:txBody>
      </p:sp>
    </p:spTree>
    <p:extLst>
      <p:ext uri="{BB962C8B-B14F-4D97-AF65-F5344CB8AC3E}">
        <p14:creationId xmlns:p14="http://schemas.microsoft.com/office/powerpoint/2010/main" val="10133256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3777252" y="-18487"/>
            <a:ext cx="4597295" cy="6971014"/>
            <a:chOff x="-154713" y="-87340"/>
            <a:chExt cx="21719025" cy="32933202"/>
          </a:xfrm>
        </p:grpSpPr>
        <p:pic>
          <p:nvPicPr>
            <p:cNvPr id="2" name="Imagen 1"/>
            <p:cNvPicPr>
              <a:picLocks noChangeAspect="1"/>
            </p:cNvPicPr>
            <p:nvPr/>
          </p:nvPicPr>
          <p:blipFill>
            <a:blip r:embed="rId2"/>
            <a:stretch>
              <a:fillRect/>
            </a:stretch>
          </p:blipFill>
          <p:spPr>
            <a:xfrm>
              <a:off x="-119499" y="6689558"/>
              <a:ext cx="21683811" cy="25709730"/>
            </a:xfrm>
            <a:prstGeom prst="rect">
              <a:avLst/>
            </a:prstGeom>
          </p:spPr>
        </p:pic>
        <p:sp>
          <p:nvSpPr>
            <p:cNvPr id="3" name="Rectángulo 2"/>
            <p:cNvSpPr/>
            <p:nvPr/>
          </p:nvSpPr>
          <p:spPr>
            <a:xfrm>
              <a:off x="-154713" y="-87340"/>
              <a:ext cx="21719025" cy="6689558"/>
            </a:xfrm>
            <a:prstGeom prst="rect">
              <a:avLst/>
            </a:prstGeom>
            <a:solidFill>
              <a:srgbClr val="FB513F"/>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355" tIns="9678" rIns="19355" bIns="9678" numCol="1" spcCol="0" rtlCol="0" fromWordArt="0" anchor="ctr" anchorCtr="0" forceAA="0" compatLnSpc="1">
              <a:prstTxWarp prst="textNoShape">
                <a:avLst/>
              </a:prstTxWarp>
              <a:noAutofit/>
            </a:bodyPr>
            <a:lstStyle/>
            <a:p>
              <a:pPr algn="ctr"/>
              <a:endParaRPr lang="es-MX" sz="381" dirty="0"/>
            </a:p>
          </p:txBody>
        </p:sp>
        <p:sp>
          <p:nvSpPr>
            <p:cNvPr id="9" name="Rectángulo 8"/>
            <p:cNvSpPr/>
            <p:nvPr/>
          </p:nvSpPr>
          <p:spPr>
            <a:xfrm>
              <a:off x="4523875" y="1486241"/>
              <a:ext cx="10664987" cy="2652395"/>
            </a:xfrm>
            <a:prstGeom prst="rect">
              <a:avLst/>
            </a:prstGeom>
          </p:spPr>
          <p:txBody>
            <a:bodyPr wrap="square">
              <a:spAutoFit/>
            </a:bodyPr>
            <a:lstStyle/>
            <a:p>
              <a:r>
                <a:rPr lang="es-MX" sz="1524" b="1" dirty="0">
                  <a:latin typeface="Calibri" panose="020F0502020204030204" pitchFamily="34" charset="0"/>
                  <a:ea typeface="Calibri" panose="020F0502020204030204" pitchFamily="34" charset="0"/>
                  <a:cs typeface="Times New Roman" panose="02020603050405020304" pitchFamily="18" charset="0"/>
                </a:rPr>
                <a:t>Instituto Técnico y Cultural</a:t>
              </a:r>
              <a:endParaRPr lang="es-MX" sz="1524" dirty="0"/>
            </a:p>
          </p:txBody>
        </p:sp>
        <p:pic>
          <p:nvPicPr>
            <p:cNvPr id="10" name="Imagen 9" descr="Logo Ityc"/>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030" y="448869"/>
              <a:ext cx="4107844" cy="3920509"/>
            </a:xfrm>
            <a:prstGeom prst="rect">
              <a:avLst/>
            </a:prstGeom>
            <a:noFill/>
            <a:ln>
              <a:noFill/>
            </a:ln>
          </p:spPr>
        </p:pic>
        <p:sp>
          <p:nvSpPr>
            <p:cNvPr id="12" name="Rectángulo 11"/>
            <p:cNvSpPr/>
            <p:nvPr/>
          </p:nvSpPr>
          <p:spPr>
            <a:xfrm>
              <a:off x="4488660" y="3344778"/>
              <a:ext cx="17075652" cy="3515422"/>
            </a:xfrm>
            <a:prstGeom prst="rect">
              <a:avLst/>
            </a:prstGeom>
          </p:spPr>
          <p:txBody>
            <a:bodyPr wrap="square">
              <a:spAutoFit/>
            </a:bodyPr>
            <a:lstStyle/>
            <a:p>
              <a:r>
                <a:rPr lang="es-ES" sz="847" dirty="0">
                  <a:latin typeface="Arial" panose="020B0604020202020204" pitchFamily="34" charset="0"/>
                  <a:ea typeface="Century Gothic" panose="020B0502020202020204" pitchFamily="34" charset="0"/>
                </a:rPr>
                <a:t>En la ciudad en la que vivimos hay grafitis en numerosos espacios públicos. Estas representaciones suponen una forma de expresión artística, que dependiendo de su intención y/o materiales empleados podrían ser contaminantes (físicos, químicos o visuales), o bien todos en conjunto.</a:t>
              </a:r>
              <a:endParaRPr lang="es-MX" sz="847" dirty="0"/>
            </a:p>
          </p:txBody>
        </p:sp>
        <p:sp>
          <p:nvSpPr>
            <p:cNvPr id="13" name="Rectángulo 12"/>
            <p:cNvSpPr/>
            <p:nvPr/>
          </p:nvSpPr>
          <p:spPr>
            <a:xfrm>
              <a:off x="12604497" y="31671126"/>
              <a:ext cx="8511880" cy="1174736"/>
            </a:xfrm>
            <a:prstGeom prst="rect">
              <a:avLst/>
            </a:prstGeom>
          </p:spPr>
          <p:txBody>
            <a:bodyPr wrap="square">
              <a:spAutoFit/>
            </a:bodyPr>
            <a:lstStyle/>
            <a:p>
              <a:r>
                <a:rPr lang="es-MX" sz="508" dirty="0"/>
                <a:t>https://www.roc21.com/2016/09/27/stencil-graffiti-arte-urbano</a:t>
              </a:r>
              <a:r>
                <a:rPr lang="es-MX" sz="254" dirty="0"/>
                <a:t>/</a:t>
              </a:r>
            </a:p>
          </p:txBody>
        </p:sp>
        <p:sp>
          <p:nvSpPr>
            <p:cNvPr id="14" name="Rectángulo 13"/>
            <p:cNvSpPr/>
            <p:nvPr/>
          </p:nvSpPr>
          <p:spPr>
            <a:xfrm>
              <a:off x="8896952" y="22286013"/>
              <a:ext cx="4164749" cy="9058006"/>
            </a:xfrm>
            <a:prstGeom prst="rect">
              <a:avLst/>
            </a:prstGeom>
          </p:spPr>
          <p:txBody>
            <a:bodyPr wrap="square">
              <a:spAutoFit/>
            </a:bodyPr>
            <a:lstStyle/>
            <a:p>
              <a:r>
                <a:rPr lang="es-ES" sz="847" dirty="0">
                  <a:solidFill>
                    <a:srgbClr val="FFFF00"/>
                  </a:solidFill>
                  <a:latin typeface="Arial" panose="020B0604020202020204" pitchFamily="34" charset="0"/>
                  <a:ea typeface="Century Gothic" panose="020B0502020202020204" pitchFamily="34" charset="0"/>
                </a:rPr>
                <a:t>Impulsar </a:t>
              </a:r>
              <a:r>
                <a:rPr lang="es-ES" sz="847" dirty="0">
                  <a:solidFill>
                    <a:srgbClr val="FFFF00"/>
                  </a:solidFill>
                  <a:latin typeface="Arial" panose="020B0604020202020204" pitchFamily="34" charset="0"/>
                  <a:ea typeface="Century Gothic" panose="020B0502020202020204" pitchFamily="34" charset="0"/>
                </a:rPr>
                <a:t>la extrapolación de aprendizajes académicos en un proyecto interdisciplinario </a:t>
              </a:r>
              <a:r>
                <a:rPr lang="es-ES" sz="847" dirty="0">
                  <a:solidFill>
                    <a:srgbClr val="FFFF00"/>
                  </a:solidFill>
                  <a:latin typeface="Arial" panose="020B0604020202020204" pitchFamily="34" charset="0"/>
                  <a:ea typeface="Century Gothic" panose="020B0502020202020204" pitchFamily="34" charset="0"/>
                </a:rPr>
                <a:t>que impacte </a:t>
              </a:r>
              <a:r>
                <a:rPr lang="es-ES" sz="847" dirty="0">
                  <a:solidFill>
                    <a:srgbClr val="FFFF00"/>
                  </a:solidFill>
                  <a:latin typeface="Arial" panose="020B0604020202020204" pitchFamily="34" charset="0"/>
                  <a:ea typeface="Century Gothic" panose="020B0502020202020204" pitchFamily="34" charset="0"/>
                </a:rPr>
                <a:t>y de posibles </a:t>
              </a:r>
              <a:r>
                <a:rPr lang="es-ES" sz="847" dirty="0">
                  <a:solidFill>
                    <a:srgbClr val="FFFF00"/>
                  </a:solidFill>
                  <a:latin typeface="Arial" panose="020B0604020202020204" pitchFamily="34" charset="0"/>
                  <a:ea typeface="Century Gothic" panose="020B0502020202020204" pitchFamily="34" charset="0"/>
                </a:rPr>
                <a:t>solucione </a:t>
              </a:r>
              <a:r>
                <a:rPr lang="es-ES" sz="847" dirty="0">
                  <a:solidFill>
                    <a:srgbClr val="FFFF00"/>
                  </a:solidFill>
                  <a:latin typeface="Arial" panose="020B0604020202020204" pitchFamily="34" charset="0"/>
                  <a:ea typeface="Century Gothic" panose="020B0502020202020204" pitchFamily="34" charset="0"/>
                </a:rPr>
                <a:t>una problemática social</a:t>
              </a:r>
              <a:endParaRPr lang="es-MX" sz="847" dirty="0">
                <a:solidFill>
                  <a:srgbClr val="FFFF00"/>
                </a:solidFill>
              </a:endParaRPr>
            </a:p>
          </p:txBody>
        </p:sp>
        <p:sp>
          <p:nvSpPr>
            <p:cNvPr id="15" name="Rectángulo 14"/>
            <p:cNvSpPr/>
            <p:nvPr/>
          </p:nvSpPr>
          <p:spPr>
            <a:xfrm>
              <a:off x="416030" y="5909217"/>
              <a:ext cx="2565756" cy="21363283"/>
            </a:xfrm>
            <a:prstGeom prst="rect">
              <a:avLst/>
            </a:prstGeom>
          </p:spPr>
          <p:txBody>
            <a:bodyPr vert="vert270" wrap="square">
              <a:spAutoFit/>
            </a:bodyPr>
            <a:lstStyle/>
            <a:p>
              <a:r>
                <a:rPr lang="es-ES" sz="2329" b="1" dirty="0">
                  <a:ln/>
                  <a:solidFill>
                    <a:srgbClr val="FF0000"/>
                  </a:solidFill>
                </a:rPr>
                <a:t>“</a:t>
              </a:r>
              <a:r>
                <a:rPr lang="es-ES" sz="2329" b="1" dirty="0" err="1">
                  <a:ln/>
                  <a:solidFill>
                    <a:srgbClr val="FF0000"/>
                  </a:solidFill>
                </a:rPr>
                <a:t>Graffiti</a:t>
              </a:r>
              <a:r>
                <a:rPr lang="es-ES" sz="2329" b="1" dirty="0">
                  <a:ln/>
                  <a:solidFill>
                    <a:srgbClr val="FF0000"/>
                  </a:solidFill>
                </a:rPr>
                <a:t>”: </a:t>
              </a:r>
              <a:r>
                <a:rPr lang="es-ES" sz="2329" b="1" dirty="0">
                  <a:ln/>
                  <a:solidFill>
                    <a:srgbClr val="FF0000"/>
                  </a:solidFill>
                </a:rPr>
                <a:t>¿</a:t>
              </a:r>
              <a:r>
                <a:rPr lang="es-ES" sz="2329" b="1" dirty="0">
                  <a:ln/>
                  <a:solidFill>
                    <a:srgbClr val="FF0000"/>
                  </a:solidFill>
                </a:rPr>
                <a:t>arte o contaminación?</a:t>
              </a:r>
              <a:endParaRPr lang="es-MX" sz="2329" dirty="0">
                <a:solidFill>
                  <a:srgbClr val="FF0000"/>
                </a:solidFill>
              </a:endParaRPr>
            </a:p>
          </p:txBody>
        </p:sp>
      </p:grpSp>
      <p:sp>
        <p:nvSpPr>
          <p:cNvPr id="11" name="CuadroTexto 10"/>
          <p:cNvSpPr txBox="1"/>
          <p:nvPr/>
        </p:nvSpPr>
        <p:spPr>
          <a:xfrm>
            <a:off x="10429560" y="95013"/>
            <a:ext cx="1239253" cy="646331"/>
          </a:xfrm>
          <a:prstGeom prst="rect">
            <a:avLst/>
          </a:prstGeom>
          <a:noFill/>
        </p:spPr>
        <p:txBody>
          <a:bodyPr wrap="square" rtlCol="0">
            <a:spAutoFit/>
          </a:bodyPr>
          <a:lstStyle/>
          <a:p>
            <a:r>
              <a:rPr lang="es-MX" b="1" dirty="0" smtClean="0">
                <a:solidFill>
                  <a:schemeClr val="tx1">
                    <a:lumMod val="95000"/>
                  </a:schemeClr>
                </a:solidFill>
              </a:rPr>
              <a:t>Equipo 5</a:t>
            </a:r>
          </a:p>
          <a:p>
            <a:r>
              <a:rPr lang="es-MX" b="1" dirty="0" smtClean="0">
                <a:solidFill>
                  <a:schemeClr val="tx1">
                    <a:lumMod val="95000"/>
                  </a:schemeClr>
                </a:solidFill>
              </a:rPr>
              <a:t>5i.14</a:t>
            </a:r>
            <a:endParaRPr lang="es-MX" b="1" dirty="0">
              <a:solidFill>
                <a:schemeClr val="tx1">
                  <a:lumMod val="95000"/>
                </a:schemeClr>
              </a:solidFill>
            </a:endParaRPr>
          </a:p>
        </p:txBody>
      </p:sp>
    </p:spTree>
    <p:extLst>
      <p:ext uri="{BB962C8B-B14F-4D97-AF65-F5344CB8AC3E}">
        <p14:creationId xmlns:p14="http://schemas.microsoft.com/office/powerpoint/2010/main" val="34980346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9789354" y="0"/>
            <a:ext cx="1710388" cy="1200329"/>
          </a:xfrm>
          <a:prstGeom prst="rect">
            <a:avLst/>
          </a:prstGeom>
        </p:spPr>
        <p:txBody>
          <a:bodyPr wrap="square">
            <a:spAutoFit/>
          </a:bodyPr>
          <a:lstStyle/>
          <a:p>
            <a:r>
              <a:rPr lang="es-MX" dirty="0">
                <a:latin typeface="Arial" panose="020B0604020202020204" pitchFamily="34" charset="0"/>
                <a:cs typeface="Arial" panose="020B0604020202020204" pitchFamily="34" charset="0"/>
              </a:rPr>
              <a:t>Producto </a:t>
            </a:r>
            <a:r>
              <a:rPr lang="es-MX" dirty="0" smtClean="0">
                <a:latin typeface="Arial" panose="020B0604020202020204" pitchFamily="34" charset="0"/>
                <a:cs typeface="Arial" panose="020B0604020202020204" pitchFamily="34" charset="0"/>
              </a:rPr>
              <a:t>15           </a:t>
            </a:r>
            <a:endParaRPr lang="es-MX" dirty="0">
              <a:latin typeface="Arial" panose="020B0604020202020204" pitchFamily="34" charset="0"/>
              <a:cs typeface="Arial" panose="020B0604020202020204" pitchFamily="34" charset="0"/>
            </a:endParaRPr>
          </a:p>
          <a:p>
            <a:r>
              <a:rPr lang="es-MX" dirty="0">
                <a:latin typeface="Arial" panose="020B0604020202020204" pitchFamily="34" charset="0"/>
                <a:cs typeface="Arial" panose="020B0604020202020204" pitchFamily="34" charset="0"/>
              </a:rPr>
              <a:t>Equipo </a:t>
            </a:r>
            <a:r>
              <a:rPr lang="es-MX" dirty="0" smtClean="0">
                <a:latin typeface="Arial" panose="020B0604020202020204" pitchFamily="34" charset="0"/>
                <a:cs typeface="Arial" panose="020B0604020202020204" pitchFamily="34" charset="0"/>
              </a:rPr>
              <a:t>5</a:t>
            </a:r>
          </a:p>
          <a:p>
            <a:endParaRPr lang="es-MX" dirty="0">
              <a:latin typeface="Arial" panose="020B0604020202020204" pitchFamily="34" charset="0"/>
              <a:cs typeface="Arial" panose="020B0604020202020204" pitchFamily="34" charset="0"/>
            </a:endParaRPr>
          </a:p>
          <a:p>
            <a:r>
              <a:rPr lang="es-MX" dirty="0" smtClean="0">
                <a:latin typeface="Arial" panose="020B0604020202020204" pitchFamily="34" charset="0"/>
                <a:cs typeface="Arial" panose="020B0604020202020204" pitchFamily="34" charset="0"/>
              </a:rPr>
              <a:t>            5i.15</a:t>
            </a:r>
            <a:endParaRPr lang="es-MX" dirty="0">
              <a:latin typeface="Arial" panose="020B0604020202020204" pitchFamily="34" charset="0"/>
              <a:cs typeface="Arial" panose="020B0604020202020204" pitchFamily="34" charset="0"/>
            </a:endParaRPr>
          </a:p>
        </p:txBody>
      </p:sp>
      <p:sp>
        <p:nvSpPr>
          <p:cNvPr id="4" name="Rectángulo 3"/>
          <p:cNvSpPr/>
          <p:nvPr/>
        </p:nvSpPr>
        <p:spPr>
          <a:xfrm>
            <a:off x="1038387" y="1720312"/>
            <a:ext cx="10011905" cy="4708981"/>
          </a:xfrm>
          <a:prstGeom prst="rect">
            <a:avLst/>
          </a:prstGeom>
        </p:spPr>
        <p:txBody>
          <a:bodyPr wrap="square">
            <a:spAutoFit/>
          </a:bodyPr>
          <a:lstStyle/>
          <a:p>
            <a:pPr algn="just">
              <a:spcAft>
                <a:spcPts val="0"/>
              </a:spcAft>
            </a:pPr>
            <a:r>
              <a:rPr lang="es-MX" sz="3200" dirty="0">
                <a:latin typeface="Arial" panose="020B0604020202020204" pitchFamily="34" charset="0"/>
                <a:ea typeface="Times New Roman" panose="02020603050405020304" pitchFamily="18" charset="0"/>
                <a:cs typeface="Times New Roman" panose="02020603050405020304" pitchFamily="18" charset="0"/>
              </a:rPr>
              <a:t>Reflexiones Personales</a:t>
            </a:r>
            <a:endParaRPr lang="es-MX" sz="3200" dirty="0">
              <a:latin typeface="Calibri" panose="020F0502020204030204" pitchFamily="34" charset="0"/>
              <a:ea typeface="Times New Roman" panose="02020603050405020304" pitchFamily="18" charset="0"/>
              <a:cs typeface="Times New Roman" panose="02020603050405020304" pitchFamily="18" charset="0"/>
            </a:endParaRPr>
          </a:p>
          <a:p>
            <a:pPr algn="just">
              <a:spcAft>
                <a:spcPts val="0"/>
              </a:spcAft>
            </a:pPr>
            <a:r>
              <a:rPr lang="es-MX" dirty="0">
                <a:latin typeface="Arial" panose="020B0604020202020204" pitchFamily="34" charset="0"/>
                <a:ea typeface="Times New Roman" panose="02020603050405020304" pitchFamily="18" charset="0"/>
                <a:cs typeface="Times New Roman" panose="02020603050405020304" pitchFamily="18" charset="0"/>
              </a:rPr>
              <a:t>El </a:t>
            </a:r>
            <a:r>
              <a:rPr lang="es-MX" dirty="0" err="1">
                <a:latin typeface="Arial" panose="020B0604020202020204" pitchFamily="34" charset="0"/>
                <a:ea typeface="Times New Roman" panose="02020603050405020304" pitchFamily="18" charset="0"/>
                <a:cs typeface="Times New Roman" panose="02020603050405020304" pitchFamily="18" charset="0"/>
              </a:rPr>
              <a:t>graffiti</a:t>
            </a:r>
            <a:r>
              <a:rPr lang="es-MX" dirty="0">
                <a:latin typeface="Arial" panose="020B0604020202020204" pitchFamily="34" charset="0"/>
                <a:ea typeface="Times New Roman" panose="02020603050405020304" pitchFamily="18" charset="0"/>
                <a:cs typeface="Times New Roman" panose="02020603050405020304" pitchFamily="18" charset="0"/>
              </a:rPr>
              <a:t> es una expresión de arte urbano popular característica de la actualidad, puede considerarse en ocasiones, dependiendo de su calidad, como una obra de arte realizada en las paredes y muros de la calle. A diferencia de las pintas políticas y los mensajes de protesta, que son anónimos, los </a:t>
            </a:r>
            <a:r>
              <a:rPr lang="es-MX" dirty="0" err="1">
                <a:latin typeface="Arial" panose="020B0604020202020204" pitchFamily="34" charset="0"/>
                <a:ea typeface="Times New Roman" panose="02020603050405020304" pitchFamily="18" charset="0"/>
                <a:cs typeface="Times New Roman" panose="02020603050405020304" pitchFamily="18" charset="0"/>
              </a:rPr>
              <a:t>graffitis</a:t>
            </a:r>
            <a:r>
              <a:rPr lang="es-MX" dirty="0">
                <a:latin typeface="Arial" panose="020B0604020202020204" pitchFamily="34" charset="0"/>
                <a:ea typeface="Times New Roman" panose="02020603050405020304" pitchFamily="18" charset="0"/>
                <a:cs typeface="Times New Roman" panose="02020603050405020304" pitchFamily="18" charset="0"/>
              </a:rPr>
              <a:t> como expresión urbana. La mayoría de la gente lo hace por expresar sus pensamientos, o simplemente por dejar su firma Son una búsqueda por adueñarse de los espacios más visibles.</a:t>
            </a:r>
            <a:endParaRPr lang="es-MX" sz="1600" dirty="0">
              <a:latin typeface="Calibri" panose="020F0502020204030204" pitchFamily="34" charset="0"/>
              <a:ea typeface="Times New Roman" panose="02020603050405020304" pitchFamily="18" charset="0"/>
              <a:cs typeface="Times New Roman" panose="02020603050405020304" pitchFamily="18" charset="0"/>
            </a:endParaRPr>
          </a:p>
          <a:p>
            <a:pPr algn="just">
              <a:spcAft>
                <a:spcPts val="0"/>
              </a:spcAft>
            </a:pPr>
            <a:r>
              <a:rPr lang="es-MX" dirty="0">
                <a:latin typeface="Arial" panose="020B0604020202020204" pitchFamily="34" charset="0"/>
                <a:ea typeface="Times New Roman" panose="02020603050405020304" pitchFamily="18" charset="0"/>
                <a:cs typeface="Times New Roman" panose="02020603050405020304" pitchFamily="18" charset="0"/>
              </a:rPr>
              <a:t>Hay </a:t>
            </a:r>
            <a:r>
              <a:rPr lang="es-MX" dirty="0" err="1">
                <a:latin typeface="Arial" panose="020B0604020202020204" pitchFamily="34" charset="0"/>
                <a:ea typeface="Times New Roman" panose="02020603050405020304" pitchFamily="18" charset="0"/>
                <a:cs typeface="Times New Roman" panose="02020603050405020304" pitchFamily="18" charset="0"/>
              </a:rPr>
              <a:t>graffiti</a:t>
            </a:r>
            <a:r>
              <a:rPr lang="es-MX" dirty="0">
                <a:latin typeface="Arial" panose="020B0604020202020204" pitchFamily="34" charset="0"/>
                <a:ea typeface="Times New Roman" panose="02020603050405020304" pitchFamily="18" charset="0"/>
                <a:cs typeface="Times New Roman" panose="02020603050405020304" pitchFamily="18" charset="0"/>
              </a:rPr>
              <a:t> por toda la ciudad pero sobretodo en las zonas con mayor densidad de población </a:t>
            </a:r>
            <a:endParaRPr lang="es-MX" sz="1600" dirty="0">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r>
              <a:rPr lang="es-MX" dirty="0">
                <a:latin typeface="Arial" panose="020B0604020202020204" pitchFamily="34" charset="0"/>
                <a:ea typeface="Times New Roman" panose="02020603050405020304" pitchFamily="18" charset="0"/>
                <a:cs typeface="Times New Roman" panose="02020603050405020304" pitchFamily="18" charset="0"/>
              </a:rPr>
              <a:t>Los materiales que se utilizan para crear un </a:t>
            </a:r>
            <a:r>
              <a:rPr lang="es-MX" dirty="0" err="1">
                <a:latin typeface="Arial" panose="020B0604020202020204" pitchFamily="34" charset="0"/>
                <a:ea typeface="Times New Roman" panose="02020603050405020304" pitchFamily="18" charset="0"/>
                <a:cs typeface="Times New Roman" panose="02020603050405020304" pitchFamily="18" charset="0"/>
              </a:rPr>
              <a:t>graffiti</a:t>
            </a:r>
            <a:r>
              <a:rPr lang="es-MX" dirty="0">
                <a:latin typeface="Arial" panose="020B0604020202020204" pitchFamily="34" charset="0"/>
                <a:ea typeface="Times New Roman" panose="02020603050405020304" pitchFamily="18" charset="0"/>
                <a:cs typeface="Times New Roman" panose="02020603050405020304" pitchFamily="18" charset="0"/>
              </a:rPr>
              <a:t>, son  principalmente los aerosoles y rotuladores, así como en menor frecuencia los rayadores para cristales, destornilladores para chapas, rodillo y brochas con pintura plástica, ácidos que corroen el cristal de manera permanente o incluso cualquier objeto que pueda dejar una marca.</a:t>
            </a:r>
            <a:br>
              <a:rPr lang="es-MX" dirty="0">
                <a:latin typeface="Arial" panose="020B0604020202020204" pitchFamily="34" charset="0"/>
                <a:ea typeface="Times New Roman" panose="02020603050405020304" pitchFamily="18" charset="0"/>
                <a:cs typeface="Times New Roman" panose="02020603050405020304" pitchFamily="18" charset="0"/>
              </a:rPr>
            </a:br>
            <a:r>
              <a:rPr lang="es-MX" dirty="0">
                <a:latin typeface="Arial" panose="020B0604020202020204" pitchFamily="34" charset="0"/>
                <a:ea typeface="Times New Roman" panose="02020603050405020304" pitchFamily="18" charset="0"/>
                <a:cs typeface="Times New Roman" panose="02020603050405020304" pitchFamily="18" charset="0"/>
              </a:rPr>
              <a:t>Los efectos sobre la salud provienen principalmente  del uso de aerosoles cuyos  efectos  están relacionados al  incremento de la frecuencia de enfermedades respiratorias crónicas, disminución de la capacidad respiratoria y el incremento de enfermedades cardiacas. </a:t>
            </a:r>
            <a:endParaRPr lang="es-MX" dirty="0" smtClean="0">
              <a:latin typeface="Arial" panose="020B0604020202020204" pitchFamily="34" charset="0"/>
              <a:ea typeface="Times New Roman" panose="02020603050405020304" pitchFamily="18" charset="0"/>
              <a:cs typeface="Times New Roman" panose="02020603050405020304" pitchFamily="18" charset="0"/>
            </a:endParaRPr>
          </a:p>
          <a:p>
            <a:pPr algn="r">
              <a:spcAft>
                <a:spcPts val="0"/>
              </a:spcAft>
            </a:pPr>
            <a:r>
              <a:rPr lang="es-MX" sz="1600" dirty="0" smtClean="0">
                <a:effectLst/>
                <a:latin typeface="Arial" panose="020B0604020202020204" pitchFamily="34" charset="0"/>
                <a:ea typeface="Times New Roman" panose="02020603050405020304" pitchFamily="18" charset="0"/>
                <a:cs typeface="Times New Roman" panose="02020603050405020304" pitchFamily="18" charset="0"/>
              </a:rPr>
              <a:t>Verónica </a:t>
            </a:r>
            <a:r>
              <a:rPr lang="es-MX" sz="1600" dirty="0" err="1" smtClean="0">
                <a:effectLst/>
                <a:latin typeface="Arial" panose="020B0604020202020204" pitchFamily="34" charset="0"/>
                <a:ea typeface="Times New Roman" panose="02020603050405020304" pitchFamily="18" charset="0"/>
                <a:cs typeface="Times New Roman" panose="02020603050405020304" pitchFamily="18" charset="0"/>
              </a:rPr>
              <a:t>Tessan</a:t>
            </a:r>
            <a:endParaRPr lang="es-MX"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Rectángulo 4"/>
          <p:cNvSpPr/>
          <p:nvPr/>
        </p:nvSpPr>
        <p:spPr>
          <a:xfrm>
            <a:off x="279313" y="415498"/>
            <a:ext cx="2888932" cy="369332"/>
          </a:xfrm>
          <a:prstGeom prst="rect">
            <a:avLst/>
          </a:prstGeom>
        </p:spPr>
        <p:txBody>
          <a:bodyPr wrap="none">
            <a:spAutoFit/>
          </a:bodyPr>
          <a:lstStyle/>
          <a:p>
            <a:pPr algn="ctr"/>
            <a:r>
              <a:rPr lang="es-MX" b="1" dirty="0" smtClean="0"/>
              <a:t>4ª </a:t>
            </a:r>
            <a:r>
              <a:rPr lang="es-MX" b="1" dirty="0"/>
              <a:t>REUNIÓN DE TRABAJO</a:t>
            </a:r>
            <a:endParaRPr lang="es-MX" dirty="0"/>
          </a:p>
        </p:txBody>
      </p:sp>
    </p:spTree>
    <p:extLst>
      <p:ext uri="{BB962C8B-B14F-4D97-AF65-F5344CB8AC3E}">
        <p14:creationId xmlns:p14="http://schemas.microsoft.com/office/powerpoint/2010/main" val="18626605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9789354" y="0"/>
            <a:ext cx="1710388" cy="1200329"/>
          </a:xfrm>
          <a:prstGeom prst="rect">
            <a:avLst/>
          </a:prstGeom>
        </p:spPr>
        <p:txBody>
          <a:bodyPr wrap="square">
            <a:spAutoFit/>
          </a:bodyPr>
          <a:lstStyle/>
          <a:p>
            <a:r>
              <a:rPr lang="es-MX" dirty="0">
                <a:latin typeface="Arial" panose="020B0604020202020204" pitchFamily="34" charset="0"/>
                <a:cs typeface="Arial" panose="020B0604020202020204" pitchFamily="34" charset="0"/>
              </a:rPr>
              <a:t>Producto </a:t>
            </a:r>
            <a:r>
              <a:rPr lang="es-MX" dirty="0" smtClean="0">
                <a:latin typeface="Arial" panose="020B0604020202020204" pitchFamily="34" charset="0"/>
                <a:cs typeface="Arial" panose="020B0604020202020204" pitchFamily="34" charset="0"/>
              </a:rPr>
              <a:t>15           </a:t>
            </a:r>
            <a:endParaRPr lang="es-MX" dirty="0">
              <a:latin typeface="Arial" panose="020B0604020202020204" pitchFamily="34" charset="0"/>
              <a:cs typeface="Arial" panose="020B0604020202020204" pitchFamily="34" charset="0"/>
            </a:endParaRPr>
          </a:p>
          <a:p>
            <a:r>
              <a:rPr lang="es-MX" dirty="0">
                <a:latin typeface="Arial" panose="020B0604020202020204" pitchFamily="34" charset="0"/>
                <a:cs typeface="Arial" panose="020B0604020202020204" pitchFamily="34" charset="0"/>
              </a:rPr>
              <a:t>Equipo </a:t>
            </a:r>
            <a:r>
              <a:rPr lang="es-MX" dirty="0" smtClean="0">
                <a:latin typeface="Arial" panose="020B0604020202020204" pitchFamily="34" charset="0"/>
                <a:cs typeface="Arial" panose="020B0604020202020204" pitchFamily="34" charset="0"/>
              </a:rPr>
              <a:t>5</a:t>
            </a:r>
          </a:p>
          <a:p>
            <a:endParaRPr lang="es-MX" dirty="0">
              <a:latin typeface="Arial" panose="020B0604020202020204" pitchFamily="34" charset="0"/>
              <a:cs typeface="Arial" panose="020B0604020202020204" pitchFamily="34" charset="0"/>
            </a:endParaRPr>
          </a:p>
          <a:p>
            <a:r>
              <a:rPr lang="es-MX" dirty="0" smtClean="0">
                <a:latin typeface="Arial" panose="020B0604020202020204" pitchFamily="34" charset="0"/>
                <a:cs typeface="Arial" panose="020B0604020202020204" pitchFamily="34" charset="0"/>
              </a:rPr>
              <a:t>            5i.15</a:t>
            </a:r>
            <a:endParaRPr lang="es-MX" dirty="0">
              <a:latin typeface="Arial" panose="020B0604020202020204" pitchFamily="34" charset="0"/>
              <a:cs typeface="Arial" panose="020B0604020202020204" pitchFamily="34" charset="0"/>
            </a:endParaRPr>
          </a:p>
        </p:txBody>
      </p:sp>
      <p:sp>
        <p:nvSpPr>
          <p:cNvPr id="4" name="Rectángulo 3"/>
          <p:cNvSpPr/>
          <p:nvPr/>
        </p:nvSpPr>
        <p:spPr>
          <a:xfrm>
            <a:off x="1058778" y="1491712"/>
            <a:ext cx="9468853" cy="4401205"/>
          </a:xfrm>
          <a:prstGeom prst="rect">
            <a:avLst/>
          </a:prstGeom>
        </p:spPr>
        <p:txBody>
          <a:bodyPr wrap="square">
            <a:spAutoFit/>
          </a:bodyPr>
          <a:lstStyle/>
          <a:p>
            <a:pPr algn="just">
              <a:spcAft>
                <a:spcPts val="0"/>
              </a:spcAft>
            </a:pPr>
            <a:r>
              <a:rPr lang="es-MX" sz="3200" dirty="0">
                <a:latin typeface="Arial" panose="020B0604020202020204" pitchFamily="34" charset="0"/>
                <a:ea typeface="Times New Roman" panose="02020603050405020304" pitchFamily="18" charset="0"/>
                <a:cs typeface="Arial" panose="020B0604020202020204" pitchFamily="34" charset="0"/>
              </a:rPr>
              <a:t>Reflexiones Personales</a:t>
            </a:r>
          </a:p>
          <a:p>
            <a:pPr algn="just"/>
            <a:r>
              <a:rPr lang="es-MX" dirty="0">
                <a:latin typeface="Arial" panose="020B0604020202020204" pitchFamily="34" charset="0"/>
                <a:cs typeface="Arial" panose="020B0604020202020204" pitchFamily="34" charset="0"/>
              </a:rPr>
              <a:t>Para realizar este proyecto manejamos la dinámica de las clases normales. Se establece un proyecto de </a:t>
            </a:r>
            <a:r>
              <a:rPr lang="es-MX" dirty="0" smtClean="0">
                <a:latin typeface="Arial" panose="020B0604020202020204" pitchFamily="34" charset="0"/>
                <a:cs typeface="Arial" panose="020B0604020202020204" pitchFamily="34" charset="0"/>
              </a:rPr>
              <a:t>investigación en </a:t>
            </a:r>
            <a:r>
              <a:rPr lang="es-MX" dirty="0">
                <a:latin typeface="Arial" panose="020B0604020202020204" pitchFamily="34" charset="0"/>
                <a:cs typeface="Arial" panose="020B0604020202020204" pitchFamily="34" charset="0"/>
              </a:rPr>
              <a:t>base a una temática concreta, en este caso el grafiti y posteriormente se realiza una práctica.  </a:t>
            </a:r>
          </a:p>
          <a:p>
            <a:pPr algn="just"/>
            <a:r>
              <a:rPr lang="es-MX" dirty="0">
                <a:latin typeface="Arial" panose="020B0604020202020204" pitchFamily="34" charset="0"/>
                <a:cs typeface="Arial" panose="020B0604020202020204" pitchFamily="34" charset="0"/>
              </a:rPr>
              <a:t>En el paso de la investigación no tuvimos mayores problemas ya que había fuentes fidedignas para obtener la </a:t>
            </a:r>
            <a:r>
              <a:rPr lang="es-MX" dirty="0" smtClean="0">
                <a:latin typeface="Arial" panose="020B0604020202020204" pitchFamily="34" charset="0"/>
                <a:cs typeface="Arial" panose="020B0604020202020204" pitchFamily="34" charset="0"/>
              </a:rPr>
              <a:t>información </a:t>
            </a:r>
            <a:r>
              <a:rPr lang="es-MX" dirty="0">
                <a:latin typeface="Arial" panose="020B0604020202020204" pitchFamily="34" charset="0"/>
                <a:cs typeface="Arial" panose="020B0604020202020204" pitchFamily="34" charset="0"/>
              </a:rPr>
              <a:t>y determinar los diferentes  del grafiti en las </a:t>
            </a:r>
            <a:r>
              <a:rPr lang="es-MX" dirty="0" smtClean="0">
                <a:latin typeface="Arial" panose="020B0604020202020204" pitchFamily="34" charset="0"/>
                <a:cs typeface="Arial" panose="020B0604020202020204" pitchFamily="34" charset="0"/>
              </a:rPr>
              <a:t>ciudades. Posteriormente </a:t>
            </a:r>
            <a:r>
              <a:rPr lang="es-MX" dirty="0">
                <a:latin typeface="Arial" panose="020B0604020202020204" pitchFamily="34" charset="0"/>
                <a:cs typeface="Arial" panose="020B0604020202020204" pitchFamily="34" charset="0"/>
              </a:rPr>
              <a:t>en la practica tuvimos algunos problemas con los materiales y los soportes. </a:t>
            </a:r>
          </a:p>
          <a:p>
            <a:pPr algn="just"/>
            <a:r>
              <a:rPr lang="es-MX" dirty="0">
                <a:latin typeface="Arial" panose="020B0604020202020204" pitchFamily="34" charset="0"/>
                <a:cs typeface="Arial" panose="020B0604020202020204" pitchFamily="34" charset="0"/>
              </a:rPr>
              <a:t>Trabajar con pintura en aerosol requiere de un espacio al aire libre y en cuanto a la técnica tenemos que varias </a:t>
            </a:r>
            <a:r>
              <a:rPr lang="es-MX" dirty="0" smtClean="0">
                <a:latin typeface="Arial" panose="020B0604020202020204" pitchFamily="34" charset="0"/>
                <a:cs typeface="Arial" panose="020B0604020202020204" pitchFamily="34" charset="0"/>
              </a:rPr>
              <a:t>pruebas </a:t>
            </a:r>
            <a:r>
              <a:rPr lang="es-MX" dirty="0">
                <a:latin typeface="Arial" panose="020B0604020202020204" pitchFamily="34" charset="0"/>
                <a:cs typeface="Arial" panose="020B0604020202020204" pitchFamily="34" charset="0"/>
              </a:rPr>
              <a:t>para controlar la técnica. El soporte tiene que ser un muro, no es lo mismo realizar las practicas en </a:t>
            </a:r>
            <a:r>
              <a:rPr lang="es-MX" dirty="0" smtClean="0">
                <a:latin typeface="Arial" panose="020B0604020202020204" pitchFamily="34" charset="0"/>
                <a:cs typeface="Arial" panose="020B0604020202020204" pitchFamily="34" charset="0"/>
              </a:rPr>
              <a:t>papel que </a:t>
            </a:r>
            <a:r>
              <a:rPr lang="es-MX" dirty="0">
                <a:latin typeface="Arial" panose="020B0604020202020204" pitchFamily="34" charset="0"/>
                <a:cs typeface="Arial" panose="020B0604020202020204" pitchFamily="34" charset="0"/>
              </a:rPr>
              <a:t>en un muro que es el soporte final.</a:t>
            </a:r>
          </a:p>
          <a:p>
            <a:pPr algn="just"/>
            <a:r>
              <a:rPr lang="es-MX" dirty="0" smtClean="0">
                <a:latin typeface="Arial" panose="020B0604020202020204" pitchFamily="34" charset="0"/>
                <a:cs typeface="Arial" panose="020B0604020202020204" pitchFamily="34" charset="0"/>
              </a:rPr>
              <a:t>Con </a:t>
            </a:r>
            <a:r>
              <a:rPr lang="es-MX" dirty="0">
                <a:latin typeface="Arial" panose="020B0604020202020204" pitchFamily="34" charset="0"/>
                <a:cs typeface="Arial" panose="020B0604020202020204" pitchFamily="34" charset="0"/>
              </a:rPr>
              <a:t>este proyecto pudimos relacionar el arte con la cultura actual y ver como se aplica en una función social y la </a:t>
            </a:r>
            <a:r>
              <a:rPr lang="es-MX" dirty="0" smtClean="0">
                <a:latin typeface="Arial" panose="020B0604020202020204" pitchFamily="34" charset="0"/>
                <a:cs typeface="Arial" panose="020B0604020202020204" pitchFamily="34" charset="0"/>
              </a:rPr>
              <a:t>repercusión </a:t>
            </a:r>
            <a:r>
              <a:rPr lang="es-MX" dirty="0">
                <a:latin typeface="Arial" panose="020B0604020202020204" pitchFamily="34" charset="0"/>
                <a:cs typeface="Arial" panose="020B0604020202020204" pitchFamily="34" charset="0"/>
              </a:rPr>
              <a:t>que esta tiene en la sociedad, así como valorar las incidencias que los materiales pueden tener en la </a:t>
            </a:r>
            <a:r>
              <a:rPr lang="es-MX" dirty="0" smtClean="0">
                <a:latin typeface="Arial" panose="020B0604020202020204" pitchFamily="34" charset="0"/>
                <a:cs typeface="Arial" panose="020B0604020202020204" pitchFamily="34" charset="0"/>
              </a:rPr>
              <a:t>persona </a:t>
            </a:r>
            <a:r>
              <a:rPr lang="es-MX" dirty="0">
                <a:latin typeface="Arial" panose="020B0604020202020204" pitchFamily="34" charset="0"/>
                <a:cs typeface="Arial" panose="020B0604020202020204" pitchFamily="34" charset="0"/>
              </a:rPr>
              <a:t>que los ejecuta</a:t>
            </a:r>
            <a:r>
              <a:rPr lang="es-MX" sz="1600" dirty="0">
                <a:latin typeface="Arial" panose="020B0604020202020204" pitchFamily="34" charset="0"/>
                <a:cs typeface="Arial" panose="020B0604020202020204" pitchFamily="34" charset="0"/>
              </a:rPr>
              <a:t>.</a:t>
            </a:r>
          </a:p>
          <a:p>
            <a:pPr algn="r">
              <a:spcAft>
                <a:spcPts val="0"/>
              </a:spcAft>
            </a:pPr>
            <a:r>
              <a:rPr lang="es-MX" sz="1600" dirty="0" smtClean="0">
                <a:latin typeface="Arial" panose="020B0604020202020204" pitchFamily="34" charset="0"/>
                <a:ea typeface="Times New Roman" panose="02020603050405020304" pitchFamily="18" charset="0"/>
                <a:cs typeface="Arial" panose="020B0604020202020204" pitchFamily="34" charset="0"/>
              </a:rPr>
              <a:t>Ana Paula Rodríguez</a:t>
            </a:r>
            <a:endParaRPr lang="es-MX" sz="16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5" name="Rectángulo 4"/>
          <p:cNvSpPr/>
          <p:nvPr/>
        </p:nvSpPr>
        <p:spPr>
          <a:xfrm>
            <a:off x="279313" y="415498"/>
            <a:ext cx="2888932" cy="369332"/>
          </a:xfrm>
          <a:prstGeom prst="rect">
            <a:avLst/>
          </a:prstGeom>
        </p:spPr>
        <p:txBody>
          <a:bodyPr wrap="none">
            <a:spAutoFit/>
          </a:bodyPr>
          <a:lstStyle/>
          <a:p>
            <a:pPr algn="ctr"/>
            <a:r>
              <a:rPr lang="es-MX" b="1" dirty="0" smtClean="0"/>
              <a:t>4ª </a:t>
            </a:r>
            <a:r>
              <a:rPr lang="es-MX" b="1" dirty="0"/>
              <a:t>REUNIÓN DE TRABAJO</a:t>
            </a:r>
            <a:endParaRPr lang="es-MX" dirty="0"/>
          </a:p>
        </p:txBody>
      </p:sp>
    </p:spTree>
    <p:extLst>
      <p:ext uri="{BB962C8B-B14F-4D97-AF65-F5344CB8AC3E}">
        <p14:creationId xmlns:p14="http://schemas.microsoft.com/office/powerpoint/2010/main" val="27973386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9789354" y="0"/>
            <a:ext cx="1710388" cy="1200329"/>
          </a:xfrm>
          <a:prstGeom prst="rect">
            <a:avLst/>
          </a:prstGeom>
        </p:spPr>
        <p:txBody>
          <a:bodyPr wrap="square">
            <a:spAutoFit/>
          </a:bodyPr>
          <a:lstStyle/>
          <a:p>
            <a:r>
              <a:rPr lang="es-MX" dirty="0">
                <a:latin typeface="Arial" panose="020B0604020202020204" pitchFamily="34" charset="0"/>
                <a:cs typeface="Arial" panose="020B0604020202020204" pitchFamily="34" charset="0"/>
              </a:rPr>
              <a:t>Producto </a:t>
            </a:r>
            <a:r>
              <a:rPr lang="es-MX" dirty="0" smtClean="0">
                <a:latin typeface="Arial" panose="020B0604020202020204" pitchFamily="34" charset="0"/>
                <a:cs typeface="Arial" panose="020B0604020202020204" pitchFamily="34" charset="0"/>
              </a:rPr>
              <a:t>15           </a:t>
            </a:r>
            <a:endParaRPr lang="es-MX" dirty="0">
              <a:latin typeface="Arial" panose="020B0604020202020204" pitchFamily="34" charset="0"/>
              <a:cs typeface="Arial" panose="020B0604020202020204" pitchFamily="34" charset="0"/>
            </a:endParaRPr>
          </a:p>
          <a:p>
            <a:r>
              <a:rPr lang="es-MX" dirty="0">
                <a:latin typeface="Arial" panose="020B0604020202020204" pitchFamily="34" charset="0"/>
                <a:cs typeface="Arial" panose="020B0604020202020204" pitchFamily="34" charset="0"/>
              </a:rPr>
              <a:t>Equipo </a:t>
            </a:r>
            <a:r>
              <a:rPr lang="es-MX" dirty="0" smtClean="0">
                <a:latin typeface="Arial" panose="020B0604020202020204" pitchFamily="34" charset="0"/>
                <a:cs typeface="Arial" panose="020B0604020202020204" pitchFamily="34" charset="0"/>
              </a:rPr>
              <a:t>5</a:t>
            </a:r>
          </a:p>
          <a:p>
            <a:endParaRPr lang="es-MX" dirty="0">
              <a:latin typeface="Arial" panose="020B0604020202020204" pitchFamily="34" charset="0"/>
              <a:cs typeface="Arial" panose="020B0604020202020204" pitchFamily="34" charset="0"/>
            </a:endParaRPr>
          </a:p>
          <a:p>
            <a:r>
              <a:rPr lang="es-MX" dirty="0" smtClean="0">
                <a:latin typeface="Arial" panose="020B0604020202020204" pitchFamily="34" charset="0"/>
                <a:cs typeface="Arial" panose="020B0604020202020204" pitchFamily="34" charset="0"/>
              </a:rPr>
              <a:t>            5i.15</a:t>
            </a:r>
            <a:endParaRPr lang="es-MX" dirty="0">
              <a:latin typeface="Arial" panose="020B0604020202020204" pitchFamily="34" charset="0"/>
              <a:cs typeface="Arial" panose="020B0604020202020204" pitchFamily="34" charset="0"/>
            </a:endParaRPr>
          </a:p>
        </p:txBody>
      </p:sp>
      <p:sp>
        <p:nvSpPr>
          <p:cNvPr id="4" name="Rectángulo 3"/>
          <p:cNvSpPr/>
          <p:nvPr/>
        </p:nvSpPr>
        <p:spPr>
          <a:xfrm>
            <a:off x="1038387" y="1720312"/>
            <a:ext cx="10011905" cy="4370427"/>
          </a:xfrm>
          <a:prstGeom prst="rect">
            <a:avLst/>
          </a:prstGeom>
        </p:spPr>
        <p:txBody>
          <a:bodyPr wrap="square">
            <a:spAutoFit/>
          </a:bodyPr>
          <a:lstStyle/>
          <a:p>
            <a:pPr algn="just">
              <a:spcAft>
                <a:spcPts val="0"/>
              </a:spcAft>
            </a:pPr>
            <a:r>
              <a:rPr lang="es-MX" dirty="0">
                <a:latin typeface="Arial" panose="020B0604020202020204" pitchFamily="34" charset="0"/>
                <a:ea typeface="Times New Roman" panose="02020603050405020304" pitchFamily="18" charset="0"/>
                <a:cs typeface="Times New Roman" panose="02020603050405020304" pitchFamily="18" charset="0"/>
              </a:rPr>
              <a:t>Reflexiones </a:t>
            </a:r>
            <a:r>
              <a:rPr lang="es-MX" dirty="0" smtClean="0">
                <a:latin typeface="Arial" panose="020B0604020202020204" pitchFamily="34" charset="0"/>
                <a:ea typeface="Times New Roman" panose="02020603050405020304" pitchFamily="18" charset="0"/>
                <a:cs typeface="Times New Roman" panose="02020603050405020304" pitchFamily="18" charset="0"/>
              </a:rPr>
              <a:t>Personales</a:t>
            </a:r>
          </a:p>
          <a:p>
            <a:pPr algn="just">
              <a:spcAft>
                <a:spcPts val="0"/>
              </a:spcAft>
            </a:pPr>
            <a:endParaRPr lang="es-MX" dirty="0" smtClean="0">
              <a:latin typeface="Arial" panose="020B0604020202020204" pitchFamily="34" charset="0"/>
              <a:ea typeface="Times New Roman" panose="02020603050405020304" pitchFamily="18" charset="0"/>
              <a:cs typeface="Times New Roman" panose="02020603050405020304" pitchFamily="18" charset="0"/>
            </a:endParaRPr>
          </a:p>
          <a:p>
            <a:pPr algn="just">
              <a:spcAft>
                <a:spcPts val="0"/>
              </a:spcAft>
            </a:pPr>
            <a:r>
              <a:rPr lang="es-MX" dirty="0" smtClean="0">
                <a:latin typeface="Arial" panose="020B0604020202020204" pitchFamily="34" charset="0"/>
                <a:ea typeface="Times New Roman" panose="02020603050405020304" pitchFamily="18" charset="0"/>
                <a:cs typeface="Times New Roman" panose="02020603050405020304" pitchFamily="18" charset="0"/>
              </a:rPr>
              <a:t>Dentro del proceso de aprendizaje del proyecto hay algunos aspectos que me costaron trabajo incluir ,al cuadrar  objetivos compartidos entre disciplinas que están fuera del área de ciencias; sin embargo esto hizo que el proyecto fuera mas ambicioso al asomarme a un panorama interdisciplinario con puntos de vista que colaboran integralmente a la resolución de conflictos.</a:t>
            </a:r>
          </a:p>
          <a:p>
            <a:pPr algn="just">
              <a:spcAft>
                <a:spcPts val="0"/>
              </a:spcAft>
            </a:pPr>
            <a:r>
              <a:rPr lang="es-MX" dirty="0" smtClean="0">
                <a:latin typeface="Arial" panose="020B0604020202020204" pitchFamily="34" charset="0"/>
                <a:ea typeface="Times New Roman" panose="02020603050405020304" pitchFamily="18" charset="0"/>
                <a:cs typeface="Times New Roman" panose="02020603050405020304" pitchFamily="18" charset="0"/>
              </a:rPr>
              <a:t>Dentro del proyecto, la materia que imparto considero que juega un papel importante ya que puede colaborar en la prevención de alteraciones que rompen el equilibrio de la salud; al abordar otras materias considero que es más fácil la comprensión de los cuidados ante un panorama que los ubica dentro de un contexto real de una situación que se vive actualmente entre la juventud y la sociedad.</a:t>
            </a:r>
            <a:endParaRPr lang="es-MX" dirty="0">
              <a:latin typeface="Arial" panose="020B0604020202020204" pitchFamily="34" charset="0"/>
              <a:ea typeface="Times New Roman" panose="02020603050405020304" pitchFamily="18" charset="0"/>
              <a:cs typeface="Times New Roman" panose="02020603050405020304" pitchFamily="18" charset="0"/>
            </a:endParaRPr>
          </a:p>
          <a:p>
            <a:pPr algn="just">
              <a:spcAft>
                <a:spcPts val="0"/>
              </a:spcAft>
            </a:pPr>
            <a:endParaRPr lang="es-MX" sz="3200" dirty="0" smtClean="0">
              <a:latin typeface="Arial" panose="020B0604020202020204" pitchFamily="34" charset="0"/>
              <a:ea typeface="Times New Roman" panose="02020603050405020304" pitchFamily="18" charset="0"/>
              <a:cs typeface="Times New Roman" panose="02020603050405020304" pitchFamily="18" charset="0"/>
            </a:endParaRPr>
          </a:p>
          <a:p>
            <a:pPr algn="just">
              <a:spcAft>
                <a:spcPts val="0"/>
              </a:spcAft>
            </a:pPr>
            <a:endParaRPr lang="es-MX" sz="3200" dirty="0">
              <a:latin typeface="Calibri" panose="020F0502020204030204" pitchFamily="34" charset="0"/>
              <a:ea typeface="Times New Roman" panose="02020603050405020304" pitchFamily="18" charset="0"/>
              <a:cs typeface="Times New Roman" panose="02020603050405020304" pitchFamily="18" charset="0"/>
            </a:endParaRPr>
          </a:p>
          <a:p>
            <a:pPr algn="r">
              <a:spcAft>
                <a:spcPts val="0"/>
              </a:spcAft>
            </a:pPr>
            <a:r>
              <a:rPr lang="es-MX" sz="1600" dirty="0" smtClean="0">
                <a:latin typeface="Arial" panose="020B0604020202020204" pitchFamily="34" charset="0"/>
                <a:ea typeface="Times New Roman" panose="02020603050405020304" pitchFamily="18" charset="0"/>
                <a:cs typeface="Times New Roman" panose="02020603050405020304" pitchFamily="18" charset="0"/>
              </a:rPr>
              <a:t>Yolanda Villalobos</a:t>
            </a:r>
            <a:endParaRPr lang="es-MX"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Rectángulo 4"/>
          <p:cNvSpPr/>
          <p:nvPr/>
        </p:nvSpPr>
        <p:spPr>
          <a:xfrm>
            <a:off x="279313" y="415498"/>
            <a:ext cx="2888932" cy="369332"/>
          </a:xfrm>
          <a:prstGeom prst="rect">
            <a:avLst/>
          </a:prstGeom>
        </p:spPr>
        <p:txBody>
          <a:bodyPr wrap="none">
            <a:spAutoFit/>
          </a:bodyPr>
          <a:lstStyle/>
          <a:p>
            <a:pPr algn="ctr"/>
            <a:r>
              <a:rPr lang="es-MX" b="1" dirty="0" smtClean="0"/>
              <a:t>4ª </a:t>
            </a:r>
            <a:r>
              <a:rPr lang="es-MX" b="1" dirty="0"/>
              <a:t>REUNIÓN DE TRABAJO</a:t>
            </a:r>
            <a:endParaRPr lang="es-MX" dirty="0"/>
          </a:p>
        </p:txBody>
      </p:sp>
    </p:spTree>
    <p:extLst>
      <p:ext uri="{BB962C8B-B14F-4D97-AF65-F5344CB8AC3E}">
        <p14:creationId xmlns:p14="http://schemas.microsoft.com/office/powerpoint/2010/main" val="24907386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9789354" y="0"/>
            <a:ext cx="1710388" cy="1200329"/>
          </a:xfrm>
          <a:prstGeom prst="rect">
            <a:avLst/>
          </a:prstGeom>
        </p:spPr>
        <p:txBody>
          <a:bodyPr wrap="square">
            <a:spAutoFit/>
          </a:bodyPr>
          <a:lstStyle/>
          <a:p>
            <a:r>
              <a:rPr lang="es-MX" dirty="0">
                <a:latin typeface="Arial" panose="020B0604020202020204" pitchFamily="34" charset="0"/>
                <a:cs typeface="Arial" panose="020B0604020202020204" pitchFamily="34" charset="0"/>
              </a:rPr>
              <a:t>Producto </a:t>
            </a:r>
            <a:r>
              <a:rPr lang="es-MX" dirty="0" smtClean="0">
                <a:latin typeface="Arial" panose="020B0604020202020204" pitchFamily="34" charset="0"/>
                <a:cs typeface="Arial" panose="020B0604020202020204" pitchFamily="34" charset="0"/>
              </a:rPr>
              <a:t>15           </a:t>
            </a:r>
            <a:endParaRPr lang="es-MX" dirty="0">
              <a:latin typeface="Arial" panose="020B0604020202020204" pitchFamily="34" charset="0"/>
              <a:cs typeface="Arial" panose="020B0604020202020204" pitchFamily="34" charset="0"/>
            </a:endParaRPr>
          </a:p>
          <a:p>
            <a:r>
              <a:rPr lang="es-MX" dirty="0">
                <a:latin typeface="Arial" panose="020B0604020202020204" pitchFamily="34" charset="0"/>
                <a:cs typeface="Arial" panose="020B0604020202020204" pitchFamily="34" charset="0"/>
              </a:rPr>
              <a:t>Equipo </a:t>
            </a:r>
            <a:r>
              <a:rPr lang="es-MX" dirty="0" smtClean="0">
                <a:latin typeface="Arial" panose="020B0604020202020204" pitchFamily="34" charset="0"/>
                <a:cs typeface="Arial" panose="020B0604020202020204" pitchFamily="34" charset="0"/>
              </a:rPr>
              <a:t>5</a:t>
            </a:r>
          </a:p>
          <a:p>
            <a:endParaRPr lang="es-MX" dirty="0">
              <a:latin typeface="Arial" panose="020B0604020202020204" pitchFamily="34" charset="0"/>
              <a:cs typeface="Arial" panose="020B0604020202020204" pitchFamily="34" charset="0"/>
            </a:endParaRPr>
          </a:p>
          <a:p>
            <a:r>
              <a:rPr lang="es-MX" dirty="0" smtClean="0">
                <a:latin typeface="Arial" panose="020B0604020202020204" pitchFamily="34" charset="0"/>
                <a:cs typeface="Arial" panose="020B0604020202020204" pitchFamily="34" charset="0"/>
              </a:rPr>
              <a:t>            5i.15</a:t>
            </a:r>
            <a:endParaRPr lang="es-MX" dirty="0">
              <a:latin typeface="Arial" panose="020B0604020202020204" pitchFamily="34" charset="0"/>
              <a:cs typeface="Arial" panose="020B0604020202020204" pitchFamily="34" charset="0"/>
            </a:endParaRPr>
          </a:p>
        </p:txBody>
      </p:sp>
      <p:sp>
        <p:nvSpPr>
          <p:cNvPr id="5" name="Rectángulo 4"/>
          <p:cNvSpPr/>
          <p:nvPr/>
        </p:nvSpPr>
        <p:spPr>
          <a:xfrm>
            <a:off x="279313" y="415498"/>
            <a:ext cx="2888932" cy="369332"/>
          </a:xfrm>
          <a:prstGeom prst="rect">
            <a:avLst/>
          </a:prstGeom>
        </p:spPr>
        <p:txBody>
          <a:bodyPr wrap="none">
            <a:spAutoFit/>
          </a:bodyPr>
          <a:lstStyle/>
          <a:p>
            <a:pPr algn="ctr"/>
            <a:r>
              <a:rPr lang="es-MX" b="1" dirty="0" smtClean="0"/>
              <a:t>4ª </a:t>
            </a:r>
            <a:r>
              <a:rPr lang="es-MX" b="1" dirty="0"/>
              <a:t>REUNIÓN DE TRABAJO</a:t>
            </a:r>
            <a:endParaRPr lang="es-MX" dirty="0"/>
          </a:p>
        </p:txBody>
      </p:sp>
      <p:sp>
        <p:nvSpPr>
          <p:cNvPr id="6" name="Rectángulo 5"/>
          <p:cNvSpPr/>
          <p:nvPr/>
        </p:nvSpPr>
        <p:spPr>
          <a:xfrm>
            <a:off x="533061" y="1446826"/>
            <a:ext cx="10011905" cy="4985980"/>
          </a:xfrm>
          <a:prstGeom prst="rect">
            <a:avLst/>
          </a:prstGeom>
        </p:spPr>
        <p:txBody>
          <a:bodyPr wrap="square">
            <a:spAutoFit/>
          </a:bodyPr>
          <a:lstStyle/>
          <a:p>
            <a:pPr algn="just">
              <a:spcAft>
                <a:spcPts val="0"/>
              </a:spcAft>
            </a:pPr>
            <a:r>
              <a:rPr lang="es-MX" sz="3200" dirty="0">
                <a:latin typeface="Arial" panose="020B0604020202020204" pitchFamily="34" charset="0"/>
                <a:ea typeface="Times New Roman" panose="02020603050405020304" pitchFamily="18" charset="0"/>
                <a:cs typeface="Times New Roman" panose="02020603050405020304" pitchFamily="18" charset="0"/>
              </a:rPr>
              <a:t>Reflexiones Personales</a:t>
            </a:r>
            <a:endParaRPr lang="es-MX" sz="3200" dirty="0">
              <a:latin typeface="Calibri" panose="020F0502020204030204" pitchFamily="34" charset="0"/>
              <a:ea typeface="Times New Roman" panose="02020603050405020304" pitchFamily="18" charset="0"/>
              <a:cs typeface="Times New Roman" panose="02020603050405020304" pitchFamily="18" charset="0"/>
            </a:endParaRPr>
          </a:p>
          <a:p>
            <a:pPr algn="just">
              <a:spcAft>
                <a:spcPts val="0"/>
              </a:spcAft>
            </a:pPr>
            <a:endParaRPr lang="es-MX" dirty="0" smtClean="0">
              <a:latin typeface="Arial" panose="020B0604020202020204" pitchFamily="34" charset="0"/>
              <a:ea typeface="Times New Roman" panose="02020603050405020304" pitchFamily="18" charset="0"/>
              <a:cs typeface="Times New Roman" panose="02020603050405020304" pitchFamily="18" charset="0"/>
            </a:endParaRPr>
          </a:p>
          <a:p>
            <a:pPr algn="just">
              <a:spcAft>
                <a:spcPts val="0"/>
              </a:spcAft>
            </a:pPr>
            <a:r>
              <a:rPr lang="es-MX" dirty="0" smtClean="0">
                <a:latin typeface="Arial" panose="020B0604020202020204" pitchFamily="34" charset="0"/>
                <a:ea typeface="Times New Roman" panose="02020603050405020304" pitchFamily="18" charset="0"/>
                <a:cs typeface="Times New Roman" panose="02020603050405020304" pitchFamily="18" charset="0"/>
              </a:rPr>
              <a:t>Una de las principales dificultades  fue encontrar un proyecto que permitiera relacionar cuatro materias con sus programas escolares. Los grafitis son hoy en día una forma de expresión utilizada en grandes y chicas ciudades, así que el poder determinar desde diferentes puntos (arte, salud y tecnología), lo hace muy atractivo para los jóvenes, el que se concientice que puede ser una expresión de arte que puede o no generar contaminación ambiental o una contaminación grave para el ser humano. </a:t>
            </a:r>
          </a:p>
          <a:p>
            <a:pPr algn="just">
              <a:spcAft>
                <a:spcPts val="0"/>
              </a:spcAft>
            </a:pPr>
            <a:endParaRPr lang="es-MX" dirty="0" smtClean="0">
              <a:latin typeface="Arial" panose="020B0604020202020204" pitchFamily="34" charset="0"/>
              <a:ea typeface="Times New Roman" panose="02020603050405020304" pitchFamily="18" charset="0"/>
              <a:cs typeface="Times New Roman" panose="02020603050405020304" pitchFamily="18" charset="0"/>
            </a:endParaRPr>
          </a:p>
          <a:p>
            <a:pPr algn="just">
              <a:spcAft>
                <a:spcPts val="0"/>
              </a:spcAft>
            </a:pPr>
            <a:r>
              <a:rPr lang="es-MX" dirty="0" smtClean="0">
                <a:latin typeface="Arial" panose="020B0604020202020204" pitchFamily="34" charset="0"/>
                <a:ea typeface="Times New Roman" panose="02020603050405020304" pitchFamily="18" charset="0"/>
                <a:cs typeface="Times New Roman" panose="02020603050405020304" pitchFamily="18" charset="0"/>
              </a:rPr>
              <a:t>Se pretende que los alumnos vean la utilidad que tiene la química en ámbitos que solo los catalogarían como artísticos, el que pueden elaboran tintas que no contaminen y que sean de calidad, que reflexionen el cuidado de su ambiente y sobre todo que tengan conciencia de lo que están utilizando para futuros daños personales.</a:t>
            </a:r>
          </a:p>
          <a:p>
            <a:pPr algn="just">
              <a:spcAft>
                <a:spcPts val="0"/>
              </a:spcAft>
            </a:pPr>
            <a:endParaRPr lang="es-MX" dirty="0" smtClean="0">
              <a:latin typeface="Arial" panose="020B0604020202020204" pitchFamily="34" charset="0"/>
              <a:ea typeface="Times New Roman" panose="02020603050405020304" pitchFamily="18" charset="0"/>
              <a:cs typeface="Times New Roman" panose="02020603050405020304" pitchFamily="18" charset="0"/>
            </a:endParaRPr>
          </a:p>
          <a:p>
            <a:pPr algn="r"/>
            <a:r>
              <a:rPr lang="es-MX" dirty="0">
                <a:latin typeface="Arial" panose="020B0604020202020204" pitchFamily="34" charset="0"/>
                <a:ea typeface="Times New Roman" panose="02020603050405020304" pitchFamily="18" charset="0"/>
                <a:cs typeface="Times New Roman" panose="02020603050405020304" pitchFamily="18" charset="0"/>
              </a:rPr>
              <a:t>Mercedes Salazar</a:t>
            </a:r>
            <a:endParaRPr lang="es-MX" dirty="0">
              <a:latin typeface="Calibri" panose="020F0502020204030204" pitchFamily="34" charset="0"/>
              <a:ea typeface="Times New Roman" panose="02020603050405020304" pitchFamily="18" charset="0"/>
              <a:cs typeface="Times New Roman" panose="02020603050405020304" pitchFamily="18" charset="0"/>
            </a:endParaRPr>
          </a:p>
          <a:p>
            <a:pPr algn="just">
              <a:spcAft>
                <a:spcPts val="0"/>
              </a:spcAft>
            </a:pPr>
            <a:endParaRPr lang="es-MX" dirty="0" smtClean="0">
              <a:latin typeface="Arial" panose="020B0604020202020204" pitchFamily="34" charset="0"/>
              <a:ea typeface="Times New Roman" panose="02020603050405020304" pitchFamily="18" charset="0"/>
              <a:cs typeface="Times New Roman" panose="02020603050405020304" pitchFamily="18" charset="0"/>
            </a:endParaRPr>
          </a:p>
          <a:p>
            <a:pPr algn="r">
              <a:spcAft>
                <a:spcPts val="0"/>
              </a:spcAft>
            </a:pPr>
            <a:endParaRPr lang="es-MX"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83583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815674" y="244096"/>
            <a:ext cx="7023108" cy="400110"/>
          </a:xfrm>
          <a:prstGeom prst="rect">
            <a:avLst/>
          </a:prstGeom>
        </p:spPr>
        <p:txBody>
          <a:bodyPr wrap="square">
            <a:spAutoFit/>
          </a:bodyPr>
          <a:lstStyle/>
          <a:p>
            <a:pPr algn="ctr"/>
            <a:r>
              <a:rPr lang="es-MX" sz="2000" b="1" dirty="0"/>
              <a:t>1ª REUNIÓN DE TRABAJO</a:t>
            </a:r>
            <a:endParaRPr lang="es-MX" sz="2000" dirty="0"/>
          </a:p>
        </p:txBody>
      </p:sp>
      <p:sp>
        <p:nvSpPr>
          <p:cNvPr id="3" name="CuadroTexto 2"/>
          <p:cNvSpPr txBox="1"/>
          <p:nvPr/>
        </p:nvSpPr>
        <p:spPr>
          <a:xfrm>
            <a:off x="9136313" y="171817"/>
            <a:ext cx="3055687" cy="1200329"/>
          </a:xfrm>
          <a:prstGeom prst="rect">
            <a:avLst/>
          </a:prstGeom>
          <a:noFill/>
        </p:spPr>
        <p:txBody>
          <a:bodyPr wrap="square" rtlCol="0">
            <a:spAutoFit/>
          </a:bodyPr>
          <a:lstStyle/>
          <a:p>
            <a:r>
              <a:rPr lang="es-MX" dirty="0" smtClean="0">
                <a:latin typeface="Arial" panose="020B0604020202020204" pitchFamily="34" charset="0"/>
                <a:cs typeface="Arial" panose="020B0604020202020204" pitchFamily="34" charset="0"/>
              </a:rPr>
              <a:t>Producto 1</a:t>
            </a:r>
          </a:p>
          <a:p>
            <a:r>
              <a:rPr lang="es-MX" b="1" dirty="0"/>
              <a:t>Conclusiones </a:t>
            </a:r>
            <a:r>
              <a:rPr lang="es-MX" b="1" dirty="0" smtClean="0"/>
              <a:t>Generales</a:t>
            </a:r>
          </a:p>
          <a:p>
            <a:r>
              <a:rPr lang="es-MX" b="1" dirty="0">
                <a:latin typeface="Arial" panose="020B0604020202020204" pitchFamily="34" charset="0"/>
                <a:cs typeface="Arial" panose="020B0604020202020204" pitchFamily="34" charset="0"/>
              </a:rPr>
              <a:t> </a:t>
            </a:r>
            <a:r>
              <a:rPr lang="es-MX" b="1" dirty="0" smtClean="0">
                <a:latin typeface="Arial" panose="020B0604020202020204" pitchFamily="34" charset="0"/>
                <a:cs typeface="Arial" panose="020B0604020202020204" pitchFamily="34" charset="0"/>
              </a:rPr>
              <a:t>                       5a</a:t>
            </a:r>
            <a:endParaRPr lang="es-MX" dirty="0">
              <a:latin typeface="Arial" panose="020B0604020202020204" pitchFamily="34" charset="0"/>
              <a:cs typeface="Arial" panose="020B0604020202020204" pitchFamily="34" charset="0"/>
            </a:endParaRPr>
          </a:p>
          <a:p>
            <a:endParaRPr lang="es-MX" dirty="0" smtClean="0">
              <a:latin typeface="Arial" panose="020B0604020202020204" pitchFamily="34" charset="0"/>
              <a:cs typeface="Arial" panose="020B0604020202020204" pitchFamily="34" charset="0"/>
            </a:endParaRPr>
          </a:p>
        </p:txBody>
      </p:sp>
      <p:pic>
        <p:nvPicPr>
          <p:cNvPr id="5" name="Imagen 4"/>
          <p:cNvPicPr>
            <a:picLocks noChangeAspect="1"/>
          </p:cNvPicPr>
          <p:nvPr/>
        </p:nvPicPr>
        <p:blipFill>
          <a:blip r:embed="rId2"/>
          <a:stretch>
            <a:fillRect/>
          </a:stretch>
        </p:blipFill>
        <p:spPr>
          <a:xfrm>
            <a:off x="510797" y="997532"/>
            <a:ext cx="9848392" cy="5631868"/>
          </a:xfrm>
          <a:prstGeom prst="rect">
            <a:avLst/>
          </a:prstGeom>
        </p:spPr>
      </p:pic>
    </p:spTree>
    <p:extLst>
      <p:ext uri="{BB962C8B-B14F-4D97-AF65-F5344CB8AC3E}">
        <p14:creationId xmlns:p14="http://schemas.microsoft.com/office/powerpoint/2010/main" val="6134575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492339" y="619516"/>
            <a:ext cx="9036672" cy="5997852"/>
          </a:xfrm>
          <a:prstGeom prst="rect">
            <a:avLst/>
          </a:prstGeom>
        </p:spPr>
      </p:pic>
      <p:sp>
        <p:nvSpPr>
          <p:cNvPr id="3" name="CuadroTexto 2"/>
          <p:cNvSpPr txBox="1"/>
          <p:nvPr/>
        </p:nvSpPr>
        <p:spPr>
          <a:xfrm>
            <a:off x="9529011" y="19351"/>
            <a:ext cx="3055687" cy="1477328"/>
          </a:xfrm>
          <a:prstGeom prst="rect">
            <a:avLst/>
          </a:prstGeom>
          <a:noFill/>
        </p:spPr>
        <p:txBody>
          <a:bodyPr wrap="square" rtlCol="0">
            <a:spAutoFit/>
          </a:bodyPr>
          <a:lstStyle/>
          <a:p>
            <a:r>
              <a:rPr lang="es-MX" dirty="0" smtClean="0">
                <a:latin typeface="Arial" panose="020B0604020202020204" pitchFamily="34" charset="0"/>
                <a:cs typeface="Arial" panose="020B0604020202020204" pitchFamily="34" charset="0"/>
              </a:rPr>
              <a:t>Producto 1</a:t>
            </a:r>
          </a:p>
          <a:p>
            <a:r>
              <a:rPr lang="es-MX" b="1" dirty="0"/>
              <a:t>Conclusiones </a:t>
            </a:r>
            <a:r>
              <a:rPr lang="es-MX" b="1" dirty="0" smtClean="0"/>
              <a:t>Generales</a:t>
            </a:r>
          </a:p>
          <a:p>
            <a:r>
              <a:rPr lang="es-MX" b="1" dirty="0">
                <a:latin typeface="Arial" panose="020B0604020202020204" pitchFamily="34" charset="0"/>
                <a:cs typeface="Arial" panose="020B0604020202020204" pitchFamily="34" charset="0"/>
              </a:rPr>
              <a:t> </a:t>
            </a:r>
            <a:r>
              <a:rPr lang="es-MX" b="1" dirty="0" smtClean="0">
                <a:latin typeface="Arial" panose="020B0604020202020204" pitchFamily="34" charset="0"/>
                <a:cs typeface="Arial" panose="020B0604020202020204" pitchFamily="34" charset="0"/>
              </a:rPr>
              <a:t>                   </a:t>
            </a:r>
          </a:p>
          <a:p>
            <a:r>
              <a:rPr lang="es-MX" b="1" dirty="0">
                <a:latin typeface="Arial" panose="020B0604020202020204" pitchFamily="34" charset="0"/>
                <a:cs typeface="Arial" panose="020B0604020202020204" pitchFamily="34" charset="0"/>
              </a:rPr>
              <a:t> </a:t>
            </a:r>
            <a:r>
              <a:rPr lang="es-MX" b="1" dirty="0" smtClean="0">
                <a:latin typeface="Arial" panose="020B0604020202020204" pitchFamily="34" charset="0"/>
                <a:cs typeface="Arial" panose="020B0604020202020204" pitchFamily="34" charset="0"/>
              </a:rPr>
              <a:t>                 5a</a:t>
            </a:r>
            <a:endParaRPr lang="es-MX" dirty="0">
              <a:latin typeface="Arial" panose="020B0604020202020204" pitchFamily="34" charset="0"/>
              <a:cs typeface="Arial" panose="020B0604020202020204" pitchFamily="34" charset="0"/>
            </a:endParaRPr>
          </a:p>
          <a:p>
            <a:endParaRPr lang="es-MX"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27974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634728" y="1126958"/>
            <a:ext cx="3379744" cy="2703795"/>
          </a:xfrm>
          <a:prstGeom prst="rect">
            <a:avLst/>
          </a:prstGeom>
        </p:spPr>
      </p:pic>
      <p:pic>
        <p:nvPicPr>
          <p:cNvPr id="3" name="Imagen 2"/>
          <p:cNvPicPr>
            <a:picLocks noChangeAspect="1"/>
          </p:cNvPicPr>
          <p:nvPr/>
        </p:nvPicPr>
        <p:blipFill>
          <a:blip r:embed="rId3"/>
          <a:stretch>
            <a:fillRect/>
          </a:stretch>
        </p:blipFill>
        <p:spPr>
          <a:xfrm>
            <a:off x="8595811" y="3898832"/>
            <a:ext cx="3310187" cy="2648150"/>
          </a:xfrm>
          <a:prstGeom prst="rect">
            <a:avLst/>
          </a:prstGeom>
        </p:spPr>
      </p:pic>
      <p:pic>
        <p:nvPicPr>
          <p:cNvPr id="6" name="Imagen 5"/>
          <p:cNvPicPr>
            <a:picLocks noChangeAspect="1"/>
          </p:cNvPicPr>
          <p:nvPr/>
        </p:nvPicPr>
        <p:blipFill>
          <a:blip r:embed="rId4"/>
          <a:stretch>
            <a:fillRect/>
          </a:stretch>
        </p:blipFill>
        <p:spPr>
          <a:xfrm>
            <a:off x="3250217" y="2147043"/>
            <a:ext cx="3454566" cy="2763653"/>
          </a:xfrm>
          <a:prstGeom prst="rect">
            <a:avLst/>
          </a:prstGeom>
        </p:spPr>
      </p:pic>
      <p:pic>
        <p:nvPicPr>
          <p:cNvPr id="7" name="Imagen 6"/>
          <p:cNvPicPr>
            <a:picLocks noChangeAspect="1"/>
          </p:cNvPicPr>
          <p:nvPr/>
        </p:nvPicPr>
        <p:blipFill>
          <a:blip r:embed="rId5"/>
          <a:stretch>
            <a:fillRect/>
          </a:stretch>
        </p:blipFill>
        <p:spPr>
          <a:xfrm>
            <a:off x="5693715" y="3074085"/>
            <a:ext cx="3570870" cy="2856696"/>
          </a:xfrm>
          <a:prstGeom prst="rect">
            <a:avLst/>
          </a:prstGeom>
        </p:spPr>
      </p:pic>
      <p:sp>
        <p:nvSpPr>
          <p:cNvPr id="8" name="CuadroTexto 7"/>
          <p:cNvSpPr txBox="1"/>
          <p:nvPr/>
        </p:nvSpPr>
        <p:spPr>
          <a:xfrm>
            <a:off x="9136313" y="171817"/>
            <a:ext cx="2719137" cy="923330"/>
          </a:xfrm>
          <a:prstGeom prst="rect">
            <a:avLst/>
          </a:prstGeom>
          <a:noFill/>
        </p:spPr>
        <p:txBody>
          <a:bodyPr wrap="square" rtlCol="0">
            <a:spAutoFit/>
          </a:bodyPr>
          <a:lstStyle/>
          <a:p>
            <a:r>
              <a:rPr lang="es-MX" dirty="0" smtClean="0">
                <a:latin typeface="Arial" panose="020B0604020202020204" pitchFamily="34" charset="0"/>
                <a:cs typeface="Arial" panose="020B0604020202020204" pitchFamily="34" charset="0"/>
              </a:rPr>
              <a:t>Producto 3</a:t>
            </a:r>
          </a:p>
          <a:p>
            <a:r>
              <a:rPr lang="es-MX" dirty="0" smtClean="0">
                <a:latin typeface="Arial" panose="020B0604020202020204" pitchFamily="34" charset="0"/>
                <a:cs typeface="Arial" panose="020B0604020202020204" pitchFamily="34" charset="0"/>
              </a:rPr>
              <a:t>Fotografías de la sesión</a:t>
            </a:r>
          </a:p>
          <a:p>
            <a:r>
              <a:rPr lang="es-MX" dirty="0">
                <a:latin typeface="Arial" panose="020B0604020202020204" pitchFamily="34" charset="0"/>
                <a:cs typeface="Arial" panose="020B0604020202020204" pitchFamily="34" charset="0"/>
              </a:rPr>
              <a:t> </a:t>
            </a:r>
            <a:r>
              <a:rPr lang="es-MX" dirty="0" smtClean="0">
                <a:latin typeface="Arial" panose="020B0604020202020204" pitchFamily="34" charset="0"/>
                <a:cs typeface="Arial" panose="020B0604020202020204" pitchFamily="34" charset="0"/>
              </a:rPr>
              <a:t>                      5a</a:t>
            </a:r>
          </a:p>
        </p:txBody>
      </p:sp>
      <p:sp>
        <p:nvSpPr>
          <p:cNvPr id="9" name="Rectángulo 8"/>
          <p:cNvSpPr/>
          <p:nvPr/>
        </p:nvSpPr>
        <p:spPr>
          <a:xfrm>
            <a:off x="-1815674" y="244096"/>
            <a:ext cx="7023108" cy="400110"/>
          </a:xfrm>
          <a:prstGeom prst="rect">
            <a:avLst/>
          </a:prstGeom>
        </p:spPr>
        <p:txBody>
          <a:bodyPr wrap="square">
            <a:spAutoFit/>
          </a:bodyPr>
          <a:lstStyle/>
          <a:p>
            <a:pPr algn="ctr"/>
            <a:r>
              <a:rPr lang="es-MX" sz="2000" b="1" dirty="0"/>
              <a:t>1ª REUNIÓN DE TRABAJO</a:t>
            </a:r>
            <a:endParaRPr lang="es-MX" sz="2000" dirty="0"/>
          </a:p>
        </p:txBody>
      </p:sp>
    </p:spTree>
    <p:extLst>
      <p:ext uri="{BB962C8B-B14F-4D97-AF65-F5344CB8AC3E}">
        <p14:creationId xmlns:p14="http://schemas.microsoft.com/office/powerpoint/2010/main" val="26820971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t="18528" b="12834"/>
          <a:stretch/>
        </p:blipFill>
        <p:spPr>
          <a:xfrm>
            <a:off x="872836" y="950495"/>
            <a:ext cx="9991680" cy="5486444"/>
          </a:xfrm>
          <a:prstGeom prst="rect">
            <a:avLst/>
          </a:prstGeom>
        </p:spPr>
      </p:pic>
      <p:sp>
        <p:nvSpPr>
          <p:cNvPr id="5" name="CuadroTexto 4"/>
          <p:cNvSpPr txBox="1"/>
          <p:nvPr/>
        </p:nvSpPr>
        <p:spPr>
          <a:xfrm>
            <a:off x="9866958" y="0"/>
            <a:ext cx="2719137" cy="923330"/>
          </a:xfrm>
          <a:prstGeom prst="rect">
            <a:avLst/>
          </a:prstGeom>
          <a:noFill/>
        </p:spPr>
        <p:txBody>
          <a:bodyPr wrap="square" rtlCol="0">
            <a:spAutoFit/>
          </a:bodyPr>
          <a:lstStyle/>
          <a:p>
            <a:r>
              <a:rPr lang="es-MX" dirty="0" smtClean="0">
                <a:latin typeface="Arial" panose="020B0604020202020204" pitchFamily="34" charset="0"/>
                <a:cs typeface="Arial" panose="020B0604020202020204" pitchFamily="34" charset="0"/>
              </a:rPr>
              <a:t>Producto 2</a:t>
            </a:r>
          </a:p>
          <a:p>
            <a:r>
              <a:rPr lang="es-MX" dirty="0" smtClean="0">
                <a:latin typeface="Arial" panose="020B0604020202020204" pitchFamily="34" charset="0"/>
                <a:cs typeface="Arial" panose="020B0604020202020204" pitchFamily="34" charset="0"/>
              </a:rPr>
              <a:t>Organizador gráfico</a:t>
            </a:r>
          </a:p>
          <a:p>
            <a:r>
              <a:rPr lang="es-MX" dirty="0">
                <a:latin typeface="Arial" panose="020B0604020202020204" pitchFamily="34" charset="0"/>
                <a:cs typeface="Arial" panose="020B0604020202020204" pitchFamily="34" charset="0"/>
              </a:rPr>
              <a:t> </a:t>
            </a:r>
            <a:r>
              <a:rPr lang="es-MX" dirty="0" smtClean="0">
                <a:latin typeface="Arial" panose="020B0604020202020204" pitchFamily="34" charset="0"/>
                <a:cs typeface="Arial" panose="020B0604020202020204" pitchFamily="34" charset="0"/>
              </a:rPr>
              <a:t>          5b</a:t>
            </a:r>
            <a:endParaRPr lang="es-MX" dirty="0">
              <a:latin typeface="Arial" panose="020B0604020202020204" pitchFamily="34" charset="0"/>
              <a:cs typeface="Arial" panose="020B0604020202020204" pitchFamily="34" charset="0"/>
            </a:endParaRPr>
          </a:p>
        </p:txBody>
      </p:sp>
      <p:sp>
        <p:nvSpPr>
          <p:cNvPr id="6" name="Rectángulo 5"/>
          <p:cNvSpPr/>
          <p:nvPr/>
        </p:nvSpPr>
        <p:spPr>
          <a:xfrm>
            <a:off x="-1815674" y="244096"/>
            <a:ext cx="7023108" cy="400110"/>
          </a:xfrm>
          <a:prstGeom prst="rect">
            <a:avLst/>
          </a:prstGeom>
        </p:spPr>
        <p:txBody>
          <a:bodyPr wrap="square">
            <a:spAutoFit/>
          </a:bodyPr>
          <a:lstStyle/>
          <a:p>
            <a:pPr algn="ctr"/>
            <a:r>
              <a:rPr lang="es-MX" sz="2000" b="1" dirty="0"/>
              <a:t>1ª REUNIÓN DE TRABAJO</a:t>
            </a:r>
            <a:endParaRPr lang="es-MX" sz="2000" dirty="0"/>
          </a:p>
        </p:txBody>
      </p:sp>
    </p:spTree>
    <p:extLst>
      <p:ext uri="{BB962C8B-B14F-4D97-AF65-F5344CB8AC3E}">
        <p14:creationId xmlns:p14="http://schemas.microsoft.com/office/powerpoint/2010/main" val="25038116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4490</TotalTime>
  <Words>2437</Words>
  <Application>Microsoft Office PowerPoint</Application>
  <PresentationFormat>Panorámica</PresentationFormat>
  <Paragraphs>470</Paragraphs>
  <Slides>56</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56</vt:i4>
      </vt:variant>
    </vt:vector>
  </HeadingPairs>
  <TitlesOfParts>
    <vt:vector size="64" baseType="lpstr">
      <vt:lpstr>Arial</vt:lpstr>
      <vt:lpstr>Bernard MT Condensed</vt:lpstr>
      <vt:lpstr>Calibri</vt:lpstr>
      <vt:lpstr>Century Gothic</vt:lpstr>
      <vt:lpstr>Oxygen</vt:lpstr>
      <vt:lpstr>Times New Roman</vt:lpstr>
      <vt:lpstr>Wingdings 3</vt:lpstr>
      <vt:lpstr>Ion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Ana Rodriguez</dc:creator>
  <cp:lastModifiedBy>jefatura01</cp:lastModifiedBy>
  <cp:revision>111</cp:revision>
  <cp:lastPrinted>2018-04-27T14:54:08Z</cp:lastPrinted>
  <dcterms:created xsi:type="dcterms:W3CDTF">2017-10-19T18:23:28Z</dcterms:created>
  <dcterms:modified xsi:type="dcterms:W3CDTF">2018-06-25T16:02:33Z</dcterms:modified>
</cp:coreProperties>
</file>