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9" r:id="rId3"/>
    <p:sldId id="257" r:id="rId4"/>
    <p:sldId id="261" r:id="rId5"/>
    <p:sldId id="262" r:id="rId6"/>
    <p:sldId id="263" r:id="rId7"/>
    <p:sldId id="264" r:id="rId8"/>
    <p:sldId id="265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4586"/>
  </p:normalViewPr>
  <p:slideViewPr>
    <p:cSldViewPr snapToGrid="0" snapToObjects="1">
      <p:cViewPr varScale="1">
        <p:scale>
          <a:sx n="91" d="100"/>
          <a:sy n="91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3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309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‹Nº›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Academia de Inglés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66757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 smtClean="0"/>
              <a:t>Equipo</a:t>
            </a:r>
            <a:r>
              <a:rPr lang="en-GB" dirty="0" smtClean="0"/>
              <a:t> 6</a:t>
            </a:r>
            <a:endParaRPr lang="en-GB" dirty="0"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475" y="635900"/>
            <a:ext cx="6330172" cy="12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GB" dirty="0"/>
              <a:t>El Soneto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inglés</a:t>
            </a:r>
            <a:r>
              <a:rPr lang="en-GB" dirty="0"/>
              <a:t> y </a:t>
            </a:r>
            <a:r>
              <a:rPr lang="en-GB" dirty="0" err="1"/>
              <a:t>Español</a:t>
            </a:r>
            <a:r>
              <a:rPr lang="en-GB" dirty="0"/>
              <a:t>: Un </a:t>
            </a:r>
            <a:r>
              <a:rPr lang="en-GB" dirty="0" err="1"/>
              <a:t>Comparativo</a:t>
            </a:r>
            <a:endParaRPr lang="en-GB" dirty="0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/>
              <a:t>Profesores</a:t>
            </a:r>
            <a:r>
              <a:rPr lang="en-GB" dirty="0" smtClean="0"/>
              <a:t> </a:t>
            </a:r>
            <a:r>
              <a:rPr lang="en-GB" dirty="0" err="1" smtClean="0"/>
              <a:t>participantes</a:t>
            </a:r>
            <a:r>
              <a:rPr lang="en-GB" dirty="0" smtClean="0"/>
              <a:t>:</a:t>
            </a:r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Arturo </a:t>
            </a:r>
            <a:r>
              <a:rPr lang="en-GB" dirty="0" err="1" smtClean="0"/>
              <a:t>Licona</a:t>
            </a:r>
            <a:r>
              <a:rPr lang="en-GB" dirty="0" smtClean="0"/>
              <a:t> Hernández </a:t>
            </a:r>
            <a:r>
              <a:rPr lang="en-GB" dirty="0" err="1" smtClean="0"/>
              <a:t>Inglés</a:t>
            </a:r>
            <a:r>
              <a:rPr lang="en-GB" dirty="0" smtClean="0"/>
              <a:t> V y VI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/>
              <a:t>Carlos Alfredo </a:t>
            </a:r>
            <a:r>
              <a:rPr lang="en-GB" dirty="0"/>
              <a:t>Peralta Cara </a:t>
            </a:r>
            <a:r>
              <a:rPr lang="en-GB" dirty="0" err="1"/>
              <a:t>Inglés</a:t>
            </a:r>
            <a:r>
              <a:rPr lang="en-GB" dirty="0"/>
              <a:t> V y VI</a:t>
            </a:r>
            <a:endParaRPr lang="en-GB" dirty="0" smtClean="0"/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/>
              <a:t>Jorge Eduardo </a:t>
            </a:r>
            <a:r>
              <a:rPr lang="en-GB" dirty="0" err="1" smtClean="0"/>
              <a:t>Guillén</a:t>
            </a:r>
            <a:r>
              <a:rPr lang="en-GB" dirty="0" smtClean="0"/>
              <a:t> Mendoza </a:t>
            </a:r>
            <a:r>
              <a:rPr lang="en-GB" dirty="0" err="1"/>
              <a:t>Inglés</a:t>
            </a:r>
            <a:r>
              <a:rPr lang="en-GB" dirty="0"/>
              <a:t> V y VI</a:t>
            </a:r>
            <a:endParaRPr lang="en-GB" dirty="0" smtClean="0"/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/>
              <a:t>Miguel </a:t>
            </a:r>
            <a:r>
              <a:rPr lang="en-GB" dirty="0" err="1" smtClean="0"/>
              <a:t>Ángel</a:t>
            </a:r>
            <a:r>
              <a:rPr lang="en-GB" dirty="0" smtClean="0"/>
              <a:t> </a:t>
            </a:r>
            <a:r>
              <a:rPr lang="en-GB" dirty="0" err="1" smtClean="0"/>
              <a:t>Reséndiz</a:t>
            </a:r>
            <a:r>
              <a:rPr lang="en-GB" dirty="0"/>
              <a:t> Pacheco </a:t>
            </a:r>
            <a:r>
              <a:rPr lang="en-GB" dirty="0" err="1"/>
              <a:t>Inglés</a:t>
            </a:r>
            <a:r>
              <a:rPr lang="en-GB" dirty="0"/>
              <a:t> V y VI</a:t>
            </a:r>
            <a:endParaRPr lang="en-GB" dirty="0" smtClean="0"/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/>
              <a:t>Francisco Gerardo Palafox Carrera </a:t>
            </a:r>
            <a:r>
              <a:rPr lang="en-GB" dirty="0" err="1"/>
              <a:t>Inglés</a:t>
            </a:r>
            <a:r>
              <a:rPr lang="en-GB" dirty="0"/>
              <a:t> V y VI</a:t>
            </a:r>
            <a:endParaRPr lang="en-GB" dirty="0" smtClean="0"/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err="1" smtClean="0"/>
              <a:t>Lefteris</a:t>
            </a:r>
            <a:r>
              <a:rPr lang="en-GB" dirty="0" smtClean="0"/>
              <a:t> George </a:t>
            </a:r>
            <a:r>
              <a:rPr lang="en-GB" dirty="0" err="1" smtClean="0"/>
              <a:t>Yannakoudakis</a:t>
            </a:r>
            <a:r>
              <a:rPr lang="en-GB" dirty="0"/>
              <a:t> </a:t>
            </a:r>
            <a:r>
              <a:rPr lang="en-GB" dirty="0" err="1"/>
              <a:t>Inglés</a:t>
            </a:r>
            <a:r>
              <a:rPr lang="en-GB" dirty="0"/>
              <a:t> V y </a:t>
            </a:r>
            <a:r>
              <a:rPr lang="en-GB" dirty="0" smtClean="0"/>
              <a:t>VI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 smtClean="0"/>
              <a:t>Ricardo </a:t>
            </a:r>
            <a:r>
              <a:rPr lang="en-GB" dirty="0"/>
              <a:t>Olivares </a:t>
            </a:r>
            <a:r>
              <a:rPr lang="en-GB" dirty="0" err="1"/>
              <a:t>Martínez</a:t>
            </a:r>
            <a:r>
              <a:rPr lang="en-GB" dirty="0"/>
              <a:t> V y </a:t>
            </a:r>
            <a:r>
              <a:rPr lang="en-GB" dirty="0" smtClean="0"/>
              <a:t>VI</a:t>
            </a:r>
          </a:p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dirty="0"/>
              <a:t>Oscar Pacheco V y VI</a:t>
            </a:r>
            <a:endParaRPr lang="en-GB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Guido Peña Reyes </a:t>
            </a:r>
            <a:r>
              <a:rPr lang="en-GB" dirty="0" err="1" smtClean="0"/>
              <a:t>Literatura</a:t>
            </a:r>
            <a:endParaRPr lang="en-GB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Francisco </a:t>
            </a:r>
            <a:r>
              <a:rPr lang="en-GB" dirty="0" err="1" smtClean="0"/>
              <a:t>Martí</a:t>
            </a:r>
            <a:r>
              <a:rPr lang="en-GB" dirty="0" smtClean="0"/>
              <a:t> </a:t>
            </a:r>
            <a:r>
              <a:rPr lang="en-GB" dirty="0" err="1" smtClean="0"/>
              <a:t>Borbolla</a:t>
            </a:r>
            <a:r>
              <a:rPr lang="en-GB" dirty="0" smtClean="0"/>
              <a:t> </a:t>
            </a:r>
            <a:r>
              <a:rPr lang="en-GB" dirty="0" err="1" smtClean="0"/>
              <a:t>Historia</a:t>
            </a:r>
            <a:endParaRPr lang="en-GB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Proyecto a </a:t>
            </a:r>
            <a:r>
              <a:rPr lang="en-GB" dirty="0" err="1" smtClean="0"/>
              <a:t>ser</a:t>
            </a:r>
            <a:r>
              <a:rPr lang="en-GB" dirty="0" smtClean="0"/>
              <a:t> </a:t>
            </a:r>
            <a:r>
              <a:rPr lang="en-GB" dirty="0" err="1" smtClean="0"/>
              <a:t>desarrollado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ciclo</a:t>
            </a:r>
            <a:r>
              <a:rPr lang="en-GB" dirty="0" smtClean="0"/>
              <a:t> </a:t>
            </a:r>
            <a:r>
              <a:rPr lang="en-GB" dirty="0" err="1" smtClean="0"/>
              <a:t>lectivo</a:t>
            </a:r>
            <a:r>
              <a:rPr lang="en-GB" dirty="0" smtClean="0"/>
              <a:t> 2018-2019 de </a:t>
            </a:r>
            <a:r>
              <a:rPr lang="en-GB" dirty="0" err="1" smtClean="0"/>
              <a:t>septiembre</a:t>
            </a:r>
            <a:r>
              <a:rPr lang="en-GB" dirty="0" smtClean="0"/>
              <a:t> a </a:t>
            </a:r>
            <a:r>
              <a:rPr lang="en-GB" dirty="0" err="1" smtClean="0"/>
              <a:t>abril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63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Investigación Flora y Fauna Mexicana en Peligro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/>
              <a:t>Organizador</a:t>
            </a:r>
            <a:r>
              <a:rPr lang="en-GB" dirty="0" smtClean="0"/>
              <a:t> </a:t>
            </a:r>
            <a:r>
              <a:rPr lang="en-GB" dirty="0" err="1" smtClean="0"/>
              <a:t>Gráfico</a:t>
            </a:r>
            <a:endParaRPr lang="en-GB" dirty="0" smtClean="0"/>
          </a:p>
          <a:p>
            <a:pPr lvl="0">
              <a:spcAft>
                <a:spcPts val="0"/>
              </a:spcAft>
              <a:buNone/>
            </a:pPr>
            <a:r>
              <a:rPr lang="en-GB" dirty="0" smtClean="0"/>
              <a:t>Ideas </a:t>
            </a:r>
            <a:r>
              <a:rPr lang="en-GB" dirty="0" err="1" smtClean="0"/>
              <a:t>Principales</a:t>
            </a:r>
            <a:r>
              <a:rPr lang="en-GB" dirty="0" smtClean="0"/>
              <a:t>:</a:t>
            </a:r>
          </a:p>
          <a:p>
            <a:pPr lvl="0">
              <a:buNone/>
            </a:pPr>
            <a:r>
              <a:rPr lang="en-GB" dirty="0" err="1"/>
              <a:t>Rastrear</a:t>
            </a:r>
            <a:r>
              <a:rPr lang="en-GB" dirty="0"/>
              <a:t> el </a:t>
            </a:r>
            <a:r>
              <a:rPr lang="en-GB" dirty="0" err="1"/>
              <a:t>origen</a:t>
            </a:r>
            <a:r>
              <a:rPr lang="en-GB" dirty="0"/>
              <a:t> del </a:t>
            </a:r>
            <a:r>
              <a:rPr lang="en-GB" dirty="0" err="1"/>
              <a:t>soneto</a:t>
            </a:r>
            <a:r>
              <a:rPr lang="en-GB" dirty="0"/>
              <a:t> y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 smtClean="0"/>
              <a:t>evolución</a:t>
            </a:r>
            <a:r>
              <a:rPr lang="en-GB" dirty="0" smtClean="0"/>
              <a:t>, </a:t>
            </a:r>
            <a:r>
              <a:rPr lang="en-GB" dirty="0" err="1" smtClean="0"/>
              <a:t>entender</a:t>
            </a:r>
            <a:r>
              <a:rPr lang="en-GB" dirty="0" smtClean="0"/>
              <a:t> </a:t>
            </a:r>
            <a:r>
              <a:rPr lang="en-GB" dirty="0"/>
              <a:t>las </a:t>
            </a:r>
            <a:r>
              <a:rPr lang="en-GB" dirty="0" err="1"/>
              <a:t>diferencias</a:t>
            </a:r>
            <a:r>
              <a:rPr lang="en-GB" dirty="0"/>
              <a:t> de </a:t>
            </a:r>
            <a:r>
              <a:rPr lang="en-GB" dirty="0" err="1"/>
              <a:t>éste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español</a:t>
            </a:r>
            <a:r>
              <a:rPr lang="en-GB" dirty="0"/>
              <a:t> e </a:t>
            </a:r>
            <a:r>
              <a:rPr lang="en-GB" dirty="0" err="1" smtClean="0"/>
              <a:t>inglés</a:t>
            </a:r>
            <a:r>
              <a:rPr lang="en-GB" dirty="0" smtClean="0"/>
              <a:t>, y </a:t>
            </a:r>
            <a:r>
              <a:rPr lang="en-GB" dirty="0" err="1" smtClean="0"/>
              <a:t>puntualizar</a:t>
            </a:r>
            <a:r>
              <a:rPr lang="en-GB" dirty="0" smtClean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aspectos</a:t>
            </a:r>
            <a:r>
              <a:rPr lang="en-GB" dirty="0"/>
              <a:t> que </a:t>
            </a:r>
            <a:r>
              <a:rPr lang="en-GB" dirty="0" err="1"/>
              <a:t>influyeron</a:t>
            </a:r>
            <a:r>
              <a:rPr lang="en-GB" dirty="0"/>
              <a:t> el </a:t>
            </a:r>
            <a:r>
              <a:rPr lang="en-GB" dirty="0" err="1"/>
              <a:t>desarrollo</a:t>
            </a:r>
            <a:r>
              <a:rPr lang="en-GB" dirty="0"/>
              <a:t> del </a:t>
            </a:r>
            <a:r>
              <a:rPr lang="en-GB" dirty="0" err="1"/>
              <a:t>soneto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un </a:t>
            </a:r>
            <a:r>
              <a:rPr lang="en-GB" dirty="0" err="1"/>
              <a:t>punto</a:t>
            </a:r>
            <a:r>
              <a:rPr lang="en-GB" dirty="0"/>
              <a:t> de vista </a:t>
            </a:r>
            <a:r>
              <a:rPr lang="en-GB" dirty="0" err="1"/>
              <a:t>histórico</a:t>
            </a:r>
            <a:r>
              <a:rPr lang="en-GB" dirty="0"/>
              <a:t>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en-GB" dirty="0" smtClean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695915"/>
              </p:ext>
            </p:extLst>
          </p:nvPr>
        </p:nvGraphicFramePr>
        <p:xfrm>
          <a:off x="373931" y="2941156"/>
          <a:ext cx="8383569" cy="176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234">
                <a:tc>
                  <a:txBody>
                    <a:bodyPr/>
                    <a:lstStyle/>
                    <a:p>
                      <a:r>
                        <a:rPr lang="es-ES_tradnl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Inglés: Idioma</a:t>
                      </a:r>
                      <a:r>
                        <a:rPr lang="es-ES_tradnl" b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 a través del cual se hará la investigación y del cual se escogerá el soneto.</a:t>
                      </a:r>
                      <a:endParaRPr lang="es-ES_tradnl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El Soneto</a:t>
                      </a:r>
                      <a:endParaRPr lang="es-ES_tradnl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Historia: Materia que</a:t>
                      </a:r>
                      <a:r>
                        <a:rPr lang="es-ES_tradnl" b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 llevará la investigación del origen y eventos </a:t>
                      </a:r>
                      <a:r>
                        <a:rPr lang="es-ES_tradnl" b="0" baseline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influyetes</a:t>
                      </a:r>
                      <a:r>
                        <a:rPr lang="es-ES_tradnl" b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.</a:t>
                      </a:r>
                      <a:endParaRPr lang="es-ES_tradnl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234">
                <a:tc>
                  <a:txBody>
                    <a:bodyPr/>
                    <a:lstStyle/>
                    <a:p>
                      <a:endParaRPr lang="es-ES_tradnl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Literatura:</a:t>
                      </a:r>
                      <a:r>
                        <a:rPr lang="es-ES_tradnl" b="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 Materia que ayudara a comparar un soneto en español.</a:t>
                      </a:r>
                      <a:endParaRPr lang="es-ES_tradnl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1200" dirty="0" smtClean="0"/>
              <a:t/>
            </a:r>
            <a:br>
              <a:rPr lang="es-ES_tradnl" sz="1200" dirty="0" smtClean="0"/>
            </a:br>
            <a:r>
              <a:rPr lang="es-ES_tradnl" sz="1200" dirty="0"/>
              <a:t/>
            </a:r>
            <a:br>
              <a:rPr lang="es-ES_tradnl" sz="1200" dirty="0"/>
            </a:br>
            <a:r>
              <a:rPr lang="es-ES_tradnl" sz="1200" dirty="0"/>
              <a:t/>
            </a:r>
            <a:br>
              <a:rPr lang="es-ES_tradnl" sz="1200" dirty="0"/>
            </a:br>
            <a:endParaRPr lang="es-ES_tradnl" sz="1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700" y="235670"/>
            <a:ext cx="8520600" cy="4713402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s-ES_tradnl" sz="1200" b="1" dirty="0"/>
              <a:t>CONCLUSIONES </a:t>
            </a:r>
            <a:r>
              <a:rPr lang="es-ES_tradnl" sz="1200" b="1" dirty="0" smtClean="0"/>
              <a:t>GENERALES</a:t>
            </a:r>
            <a:endParaRPr lang="es-ES_tradnl" sz="1200" dirty="0" smtClean="0"/>
          </a:p>
          <a:p>
            <a:pPr>
              <a:buNone/>
            </a:pPr>
            <a:r>
              <a:rPr lang="es-ES_tradnl" sz="1200" dirty="0" smtClean="0"/>
              <a:t>Una </a:t>
            </a:r>
            <a:r>
              <a:rPr lang="es-ES_tradnl" sz="1200" dirty="0"/>
              <a:t>vez que se haya trabajado todos los puntos indicados en el documento </a:t>
            </a:r>
            <a:r>
              <a:rPr lang="es-ES_tradnl" sz="1200" b="1" dirty="0"/>
              <a:t>C.A.I.A.C. Personal,</a:t>
            </a:r>
            <a:r>
              <a:rPr lang="es-ES_tradnl" sz="1200" dirty="0"/>
              <a:t> reflexionar en sesión plenaria,  asentar las conclusiones en la presente tabla y enviar a todos los grupos heterogéneos</a:t>
            </a:r>
            <a:r>
              <a:rPr lang="es-ES_tradnl" sz="1200" dirty="0" smtClean="0"/>
              <a:t>.</a:t>
            </a:r>
          </a:p>
          <a:p>
            <a:pPr>
              <a:buNone/>
            </a:pPr>
            <a:endParaRPr lang="es-ES_tradnl" sz="1200" dirty="0"/>
          </a:p>
          <a:p>
            <a:pPr>
              <a:buNone/>
            </a:pPr>
            <a:endParaRPr lang="es-ES_tradnl" sz="1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107810" y="315797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67025" y="10795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85048"/>
              </p:ext>
            </p:extLst>
          </p:nvPr>
        </p:nvGraphicFramePr>
        <p:xfrm>
          <a:off x="311150" y="1055296"/>
          <a:ext cx="8521700" cy="3790080"/>
        </p:xfrm>
        <a:graphic>
          <a:graphicData uri="http://schemas.openxmlformats.org/drawingml/2006/table">
            <a:tbl>
              <a:tblPr/>
              <a:tblGrid>
                <a:gridCol w="1218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799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La Interdisciplinariedad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9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1.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¿Qué es?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Buscar soluciones colaborativas  a un problema desde diferentes perspectivas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La suma de conocimiento de diversas áreas para generar conocimiento nuevo e integrado, superior a  la suma de ambos.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19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2.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¿Qué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características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tiene 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Se utilizan aspectos de diferentes áreas, problemas involucran distintas ramas del conocimiento. Se requiere de especialistas de las diferentes áreas.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Es integradora, con características básicas comunes, incluyente, motivadora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19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3.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¿Por qué es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importante en la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educación?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La vida real requiere un enfoque interdisciplinar. Evita crear un enfoque reduccionista y limitante.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Porque es útil para resolver problemas comunes de diferentes áreas. Porque motiva a ampliar el conocimiento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68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4.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¿Cómo motivar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a los alumnos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para el trabajo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interdisciplinario?</a:t>
                      </a:r>
                      <a:endParaRPr lang="es-ES_tradnl" sz="1000">
                        <a:effectLst/>
                      </a:endParaRPr>
                    </a:p>
                    <a:p>
                      <a:pPr fontAlgn="ctr"/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Considerar las diferentes perspectivas de los alumnos de acuerdo a sus intereses. Análisis de problemas cercanos a ellos.</a:t>
                      </a:r>
                      <a:endParaRPr lang="es-ES_tradnl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/>
                      </a:r>
                      <a:br>
                        <a:rPr lang="es-ES_tradnl" sz="1000" dirty="0">
                          <a:effectLst/>
                        </a:rPr>
                      </a:br>
                      <a:r>
                        <a:rPr lang="es-ES_tradnl" sz="700" b="0" i="0" u="none" strike="noStrike" dirty="0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Con el ejemplo de los profesores. Con un diálogo enriquecedor y la participación de los alumnos, con la adecuada ponderación por parte de los docentes, con elementos de evaluación concretos y claros.</a:t>
                      </a:r>
                      <a:endParaRPr lang="es-ES_tradnl" sz="1000" dirty="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1150" y="10551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0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478705"/>
              </p:ext>
            </p:extLst>
          </p:nvPr>
        </p:nvGraphicFramePr>
        <p:xfrm>
          <a:off x="311150" y="84839"/>
          <a:ext cx="8521700" cy="4887830"/>
        </p:xfrm>
        <a:graphic>
          <a:graphicData uri="http://schemas.openxmlformats.org/drawingml/2006/table">
            <a:tbl>
              <a:tblPr/>
              <a:tblGrid>
                <a:gridCol w="1218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047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5.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¿Cuáles son los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prerrequisitos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materiales,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organizacionales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y personales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para la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planeación del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trabajo           interdisciplinario?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En los temarios indicar cuáles son los puntos que expondrá el experto en la otra disciplina.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Elaboración en conjunto de las materias que se relacionan.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Que haya profesores de tiempo completo.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Espacios y tiempos exclusivos para la planeación y evaluación de los proyectos.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El tiempo necesario para los proyectos. Especialistas en diferentes campos de conocimiento, Conexiones temáticas entre las diversas materias. 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463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6.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¿Qué papel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juega la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planeación en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el trabajo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interdisciplinario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y qué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características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R por     debe tener? 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La planeación es fundamental, es necesario el trabajo en equipo.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Es el eje conductor del proyecto y la organización del mismo. Establece áreas de compromiso e intervención.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Buscar los puntos de convergencia en los programas operativos de las diferentes disciplinas.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05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El Aprendizaje Cooperativo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08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1.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¿Qué es?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Se basa en el trabajo colaborativo de los estudiantes.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Que cada área se enriquezca con el conocimiento de las otras áreas. Ver un problema desde diferentes aristas y hacerlo propio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823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2.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¿Cuáles son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sus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características?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Incluye diferentes técnicas con miras a llegar a los objetivos de aprendizaje planeados.</a:t>
                      </a:r>
                      <a:endParaRPr lang="es-ES_tradnl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/>
                      </a:r>
                      <a:br>
                        <a:rPr lang="es-ES_tradnl" sz="1000" dirty="0">
                          <a:effectLst/>
                        </a:rPr>
                      </a:br>
                      <a:r>
                        <a:rPr lang="es-ES_tradnl" sz="700" b="0" i="0" u="none" strike="noStrike" dirty="0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Genera aprendizajes permanentes y significativos. Generas curiosidad hacia el “saber”. </a:t>
                      </a:r>
                      <a:endParaRPr lang="es-ES_tradnl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/>
                      </a:r>
                      <a:br>
                        <a:rPr lang="es-ES_tradnl" sz="1000" dirty="0">
                          <a:effectLst/>
                        </a:rPr>
                      </a:br>
                      <a:r>
                        <a:rPr lang="es-ES_tradnl" sz="700" b="0" i="0" u="none" strike="noStrike" dirty="0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Busca la interdisciplinariedad.</a:t>
                      </a:r>
                      <a:endParaRPr lang="es-ES_tradnl" sz="1000" dirty="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4701"/>
              </p:ext>
            </p:extLst>
          </p:nvPr>
        </p:nvGraphicFramePr>
        <p:xfrm>
          <a:off x="311150" y="197963"/>
          <a:ext cx="8521700" cy="3459637"/>
        </p:xfrm>
        <a:graphic>
          <a:graphicData uri="http://schemas.openxmlformats.org/drawingml/2006/table">
            <a:tbl>
              <a:tblPr/>
              <a:tblGrid>
                <a:gridCol w="1218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054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3.</a:t>
                      </a: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¿ Cuáles son sus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objetivos? </a:t>
                      </a:r>
                      <a:endParaRPr lang="es-ES_tradnl" sz="1000">
                        <a:effectLst/>
                      </a:endParaRPr>
                    </a:p>
                    <a:p>
                      <a:pPr fontAlgn="ctr"/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 dirty="0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Alcanzar conocimientos mayores. Involucrar más a los alumnos en el aprendizaje. Que se entienda que cada conocimiento está conformado por diferentes áreas del saber (contextualizar). Que los alumnos sean capaces de obtener un conocimiento a partir de sus habilidades e intereses.</a:t>
                      </a:r>
                      <a:endParaRPr lang="es-ES_tradnl" sz="10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</a:rPr>
                        <a:t/>
                      </a:r>
                      <a:br>
                        <a:rPr lang="es-ES_tradnl" sz="1000" dirty="0">
                          <a:effectLst/>
                        </a:rPr>
                      </a:br>
                      <a:r>
                        <a:rPr lang="es-ES_tradnl" sz="700" b="0" i="0" u="none" strike="noStrike" dirty="0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Proporcionar competencias a los alumnos.</a:t>
                      </a:r>
                      <a:endParaRPr lang="es-ES_tradnl" sz="1000" dirty="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434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4. ¿Cuáles son las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acciones de  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planeación y   acompañamiento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más importantes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del  profesor, en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éste tipo de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 trabajo?</a:t>
                      </a:r>
                      <a:endParaRPr lang="es-ES_tradnl" sz="1000">
                        <a:effectLst/>
                      </a:endParaRPr>
                    </a:p>
                    <a:p>
                      <a:pPr fontAlgn="ctr"/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Disposición, involucramiento en los diferentes proyectos. Organización y asignación de roles. Responsabilidad y compromiso  </a:t>
                      </a:r>
                      <a:endParaRPr lang="es-ES_tradnl" sz="1000">
                        <a:effectLst/>
                      </a:endParaRPr>
                    </a:p>
                    <a:p>
                      <a:pPr fontAlgn="t"/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r>
                        <a:rPr lang="es-ES_tradnl" sz="1000">
                          <a:effectLst/>
                        </a:rPr>
                        <a:t/>
                      </a:r>
                      <a:br>
                        <a:rPr lang="es-ES_tradnl" sz="1000">
                          <a:effectLst/>
                        </a:rPr>
                      </a:b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475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5. ¿De qué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manera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se  vinculan  el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trabajo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interdisciplinario, 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y el aprendizaje</a:t>
                      </a:r>
                      <a:endParaRPr lang="es-ES_tradnl" sz="1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   cooperativo?</a:t>
                      </a:r>
                      <a:endParaRPr lang="es-ES_tradnl" sz="1000">
                        <a:effectLst/>
                      </a:endParaRPr>
                    </a:p>
                  </a:txBody>
                  <a:tcPr marL="44154" marR="44154" marT="44154" marB="44154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700" b="0" i="0" u="none" strike="noStrike" dirty="0">
                          <a:solidFill>
                            <a:srgbClr val="674EA7"/>
                          </a:solidFill>
                          <a:effectLst/>
                          <a:latin typeface="Century Gothic" charset="0"/>
                        </a:rPr>
                        <a:t>Un trabajo interdisciplinario genera aprendizaje colaborativo. Hace que los alumnos se conozcan e identifiquen sus fortalezas y debilidades</a:t>
                      </a:r>
                      <a:r>
                        <a:rPr lang="es-ES_tradn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charset="0"/>
                        </a:rPr>
                        <a:t> </a:t>
                      </a:r>
                      <a:endParaRPr lang="es-ES_tradnl" sz="1000" dirty="0">
                        <a:effectLst/>
                      </a:endParaRPr>
                    </a:p>
                    <a:p>
                      <a:pPr fontAlgn="t"/>
                      <a:r>
                        <a:rPr lang="es-ES_tradnl" sz="1000" dirty="0">
                          <a:effectLst/>
                        </a:rPr>
                        <a:t/>
                      </a:r>
                      <a:br>
                        <a:rPr lang="es-ES_tradnl" sz="1000" dirty="0">
                          <a:effectLst/>
                        </a:rPr>
                      </a:br>
                      <a:endParaRPr lang="es-ES_tradnl" sz="1000" dirty="0">
                        <a:effectLst/>
                      </a:endParaRPr>
                    </a:p>
                  </a:txBody>
                  <a:tcPr marL="44154" marR="44154" marT="44154" marB="44154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s-ES_tradnl" altLang="es-ES_trad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4" y="75414"/>
            <a:ext cx="2769017" cy="18476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94" y="76690"/>
            <a:ext cx="2767106" cy="18463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" y="2114551"/>
            <a:ext cx="3837679" cy="28782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21" y="2114551"/>
            <a:ext cx="3843779" cy="28828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95" y="75414"/>
            <a:ext cx="2467466" cy="18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5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1376775" y="0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3959"/>
            </a:pPr>
            <a:r>
              <a:rPr lang="es-ES" sz="2969">
                <a:latin typeface="Calibri"/>
                <a:ea typeface="Calibri"/>
                <a:cs typeface="Calibri"/>
                <a:sym typeface="Calibri"/>
              </a:rPr>
              <a:t>Calendario de trabajo 2018 - 2019</a:t>
            </a:r>
            <a:endParaRPr sz="2969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376775" y="686142"/>
            <a:ext cx="6390450" cy="388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14313" indent="-214313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Agosto 2018 semana del 27 al 31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Septiembre 2018 semana del 24 al 28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Octubre semana 2018 del 22 al 26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Noviembre semana 2018 del 26 al 30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Enero 2019 semana del 28 al 31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Febrero 2019 semana del 25 al 28 </a:t>
            </a:r>
            <a:endParaRPr/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Marzo 2019 semana del 25 al 29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Abril 2019 semana del 22 al 26 </a:t>
            </a:r>
            <a:endParaRPr/>
          </a:p>
          <a:p>
            <a:pPr marL="257175" indent="-257175"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59258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548</Words>
  <Application>Microsoft Office PowerPoint</Application>
  <PresentationFormat>Presentación en pantalla (16:9)</PresentationFormat>
  <Paragraphs>118</Paragraphs>
  <Slides>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Simple Light</vt:lpstr>
      <vt:lpstr>Academia de Inglés</vt:lpstr>
      <vt:lpstr>El Soneto en inglés y Español: Un Comparativo</vt:lpstr>
      <vt:lpstr>Investigación Flora y Fauna Mexicana en Peligro</vt:lpstr>
      <vt:lpstr>   </vt:lpstr>
      <vt:lpstr>Presentación de PowerPoint</vt:lpstr>
      <vt:lpstr>Presentación de PowerPoint</vt:lpstr>
      <vt:lpstr>Presentación de PowerPoint</vt:lpstr>
      <vt:lpstr>Calendario de trabajo 2018 - 2019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Academia de Inglés</dc:title>
  <dc:creator>Héctor David Berriolope Galvan</dc:creator>
  <cp:lastModifiedBy>Héctor David Berriolope Galvan</cp:lastModifiedBy>
  <cp:revision>7</cp:revision>
  <dcterms:modified xsi:type="dcterms:W3CDTF">2018-06-15T16:56:19Z</dcterms:modified>
</cp:coreProperties>
</file>