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sldIdLst>
    <p:sldId id="275" r:id="rId2"/>
    <p:sldId id="317" r:id="rId3"/>
    <p:sldId id="27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56" r:id="rId13"/>
    <p:sldId id="259" r:id="rId14"/>
    <p:sldId id="257" r:id="rId15"/>
    <p:sldId id="258" r:id="rId16"/>
    <p:sldId id="273" r:id="rId17"/>
    <p:sldId id="272" r:id="rId18"/>
    <p:sldId id="318" r:id="rId19"/>
    <p:sldId id="319" r:id="rId20"/>
    <p:sldId id="320" r:id="rId21"/>
    <p:sldId id="323" r:id="rId22"/>
    <p:sldId id="322" r:id="rId23"/>
    <p:sldId id="276" r:id="rId24"/>
    <p:sldId id="295" r:id="rId25"/>
    <p:sldId id="282" r:id="rId26"/>
    <p:sldId id="309" r:id="rId27"/>
    <p:sldId id="300" r:id="rId28"/>
    <p:sldId id="301" r:id="rId29"/>
    <p:sldId id="302" r:id="rId30"/>
    <p:sldId id="304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05" r:id="rId39"/>
    <p:sldId id="33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5" r:id="rId50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8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1536" y="90"/>
      </p:cViewPr>
      <p:guideLst>
        <p:guide orient="horz" pos="236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C8588-3D08-4C34-B858-A1B4015E122B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2C6E1-DB28-47E1-BE46-0A0971488A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5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480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480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109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304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8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74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26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337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643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13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180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200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60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D8A9AB-C5C9-4BD0-9A44-50768EFE8C15}" type="datetimeFigureOut">
              <a:rPr lang="es-MX" smtClean="0"/>
              <a:t>02/03/2018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1849FF1-D6D0-4546-8C4E-91B8A8D0A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34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file:///\\Server\Preparatoria\Victor%20Hugo\ESCUDO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151957" y="7215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-1497262" y="53741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pic>
        <p:nvPicPr>
          <p:cNvPr id="6" name="image2.png" descr="Conexiones_Horizontal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03504" y="2039225"/>
            <a:ext cx="8005024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b="1" dirty="0">
                <a:latin typeface="Arial Rounded MT Bold" pitchFamily="34" charset="0"/>
              </a:rPr>
              <a:t>Instituto Mier y Pesado (1303)</a:t>
            </a:r>
          </a:p>
          <a:p>
            <a:pPr algn="ctr">
              <a:lnSpc>
                <a:spcPts val="3480"/>
              </a:lnSpc>
            </a:pPr>
            <a:r>
              <a:rPr lang="es-MX" altLang="es-MX" b="1" dirty="0">
                <a:latin typeface="Arial Rounded MT Bold" pitchFamily="34" charset="0"/>
              </a:rPr>
              <a:t>Ciclo escolar 2017-2018</a:t>
            </a:r>
          </a:p>
          <a:p>
            <a:pPr algn="ctr"/>
            <a:endParaRPr lang="es-MX" altLang="es-MX" sz="2900" b="1" dirty="0" smtClean="0">
              <a:latin typeface="Arial Rounded MT Bold" pitchFamily="34" charset="0"/>
            </a:endParaRPr>
          </a:p>
          <a:p>
            <a:pPr algn="ctr">
              <a:lnSpc>
                <a:spcPts val="3480"/>
              </a:lnSpc>
            </a:pPr>
            <a:r>
              <a:rPr lang="es-MX" altLang="es-MX" sz="2900" b="1" dirty="0" smtClean="0">
                <a:latin typeface="Arial Rounded MT Bold" pitchFamily="34" charset="0"/>
              </a:rPr>
              <a:t>Proyecto </a:t>
            </a:r>
            <a:r>
              <a:rPr lang="es-MX" altLang="es-MX" sz="2900" b="1" dirty="0">
                <a:latin typeface="Arial Rounded MT Bold" pitchFamily="34" charset="0"/>
              </a:rPr>
              <a:t>5</a:t>
            </a:r>
          </a:p>
          <a:p>
            <a:pPr algn="ctr"/>
            <a:r>
              <a:rPr lang="es-MX" altLang="es-ES" sz="2900" b="1" dirty="0" smtClean="0">
                <a:latin typeface="Arial Rounded MT Bold" pitchFamily="34" charset="0"/>
              </a:rPr>
              <a:t>“EL ARTE Y LAS TRADICIONES COMO REFLEJO DE NUESTRAS EMOCIONES”</a:t>
            </a:r>
            <a:endParaRPr lang="es-MX" altLang="es-MX" sz="2900" b="1" dirty="0">
              <a:latin typeface="Arial Rounded MT Bold" pitchFamily="34" charset="0"/>
            </a:endParaRPr>
          </a:p>
          <a:p>
            <a:pPr algn="ctr"/>
            <a:r>
              <a:rPr lang="es-MX" sz="2000" b="1" dirty="0" smtClean="0">
                <a:solidFill>
                  <a:srgbClr val="0070C0"/>
                </a:solidFill>
              </a:rPr>
              <a:t>PROFESORAS</a:t>
            </a:r>
            <a:r>
              <a:rPr lang="es-MX" sz="2000" b="1" dirty="0">
                <a:solidFill>
                  <a:srgbClr val="0070C0"/>
                </a:solidFill>
              </a:rPr>
              <a:t>:</a:t>
            </a:r>
            <a:br>
              <a:rPr lang="es-MX" sz="2000" b="1" dirty="0">
                <a:solidFill>
                  <a:srgbClr val="0070C0"/>
                </a:solidFill>
              </a:rPr>
            </a:br>
            <a:r>
              <a:rPr lang="es-ES" sz="2000" b="1" dirty="0"/>
              <a:t>Concepción Abascal Espitia </a:t>
            </a:r>
            <a:r>
              <a:rPr lang="es-MX" sz="2000" b="1" dirty="0" smtClean="0"/>
              <a:t>                 Pintura</a:t>
            </a:r>
          </a:p>
          <a:p>
            <a:pPr algn="ctr"/>
            <a:r>
              <a:rPr lang="es-MX" sz="2000" b="1" dirty="0" smtClean="0"/>
              <a:t>Adriana Gil Méndez                         Danza</a:t>
            </a:r>
            <a:r>
              <a:rPr lang="es-MX" sz="2000" b="1" dirty="0"/>
              <a:t/>
            </a:r>
            <a:br>
              <a:rPr lang="es-MX" sz="2000" b="1" dirty="0"/>
            </a:br>
            <a:r>
              <a:rPr lang="es-MX" sz="2000" b="1" dirty="0" smtClean="0"/>
              <a:t>     Patricia </a:t>
            </a:r>
            <a:r>
              <a:rPr lang="es-MX" sz="2000" b="1" dirty="0"/>
              <a:t>Urbano </a:t>
            </a:r>
            <a:r>
              <a:rPr lang="es-MX" sz="2000" b="1" dirty="0" smtClean="0"/>
              <a:t> Palma            Psicología</a:t>
            </a:r>
          </a:p>
          <a:p>
            <a:pPr algn="ctr"/>
            <a:r>
              <a:rPr lang="es-MX" sz="2000" b="1" dirty="0" smtClean="0"/>
              <a:t>Alumnas  de 5to y 6to  de preparatoria</a:t>
            </a:r>
            <a:r>
              <a:rPr lang="es-MX" sz="2000" b="1" dirty="0"/>
              <a:t/>
            </a:r>
            <a:br>
              <a:rPr lang="es-MX" sz="2000" b="1" dirty="0"/>
            </a:br>
            <a:endParaRPr lang="es-MX" altLang="es-MX" sz="2000" b="1" dirty="0">
              <a:latin typeface="Arial Rounded MT Bold" pitchFamily="34" charset="0"/>
            </a:endParaRPr>
          </a:p>
        </p:txBody>
      </p:sp>
      <p:pic>
        <p:nvPicPr>
          <p:cNvPr id="1026" name="Picture 2" descr="\\Server\Preparatoria\Victor Hugo\ESCUDO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49" y="163677"/>
            <a:ext cx="1659842" cy="185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9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24910" r="19700" b="19129"/>
          <a:stretch/>
        </p:blipFill>
        <p:spPr bwMode="auto">
          <a:xfrm>
            <a:off x="1007918" y="498764"/>
            <a:ext cx="7252123" cy="475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1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42145" y="1270365"/>
            <a:ext cx="525971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PRODUCTO 1. </a:t>
            </a:r>
          </a:p>
          <a:p>
            <a:pPr algn="ctr"/>
            <a:r>
              <a:rPr lang="es-MX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 </a:t>
            </a:r>
          </a:p>
          <a:p>
            <a:pPr algn="ctr"/>
            <a:r>
              <a:rPr lang="es-MX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GENERALES</a:t>
            </a:r>
          </a:p>
          <a:p>
            <a:pPr algn="ctr"/>
            <a:r>
              <a:rPr lang="es-MX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C.I.A.C</a:t>
            </a:r>
            <a:endParaRPr lang="es-MX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2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891393"/>
              </p:ext>
            </p:extLst>
          </p:nvPr>
        </p:nvGraphicFramePr>
        <p:xfrm>
          <a:off x="342514" y="296215"/>
          <a:ext cx="7993336" cy="5162604"/>
        </p:xfrm>
        <a:graphic>
          <a:graphicData uri="http://schemas.openxmlformats.org/drawingml/2006/table">
            <a:tbl>
              <a:tblPr/>
              <a:tblGrid>
                <a:gridCol w="2129114">
                  <a:extLst>
                    <a:ext uri="{9D8B030D-6E8A-4147-A177-3AD203B41FA5}">
                      <a16:colId xmlns="" xmlns:a16="http://schemas.microsoft.com/office/drawing/2014/main" val="4010533636"/>
                    </a:ext>
                  </a:extLst>
                </a:gridCol>
                <a:gridCol w="5864222">
                  <a:extLst>
                    <a:ext uri="{9D8B030D-6E8A-4147-A177-3AD203B41FA5}">
                      <a16:colId xmlns="" xmlns:a16="http://schemas.microsoft.com/office/drawing/2014/main" val="12484649"/>
                    </a:ext>
                  </a:extLst>
                </a:gridCol>
              </a:tblGrid>
              <a:tr h="4096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LA    INTERDISCIPLINARIEDAD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1" marB="5684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5093062"/>
                  </a:ext>
                </a:extLst>
              </a:tr>
              <a:tr h="635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1. ¿Qué es?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1" marB="5684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Un proyecto de forma colaborativa donde tres materias participan de forma conjunta un objetivo en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común para la construcción de diversas habilidades en las estudiantes.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1" marB="5684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78153027"/>
                  </a:ext>
                </a:extLst>
              </a:tr>
              <a:tr h="1708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2. ¿Qué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características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tiene ?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1" marB="5684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Partir de un problema o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situación social y emocional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Consideración de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conocimientos y emociones previas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Desarrollo y potencial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de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 habilidades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Construcción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pensamiento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crítico y reflexivo.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Refuerzo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de emociones</a:t>
                      </a:r>
                      <a:endParaRPr lang="es-MX" sz="1200" baseline="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Impulso y motivación en la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investigación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Retornar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los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problemas sociales.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1" marB="5684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8650287"/>
                  </a:ext>
                </a:extLst>
              </a:tr>
              <a:tr h="1099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3. ¿Por qué es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importante en la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educación?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1" marB="5684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Para reforzar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emociones y pensamientos en las estudiantes ayudándoles a ser resilientes teniendo un mejor aprendizaje de la vida.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Fortalecer el aprendizaje significativo y trabajo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colaborativo en diferentes áreas.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1" marB="5684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22861007"/>
                  </a:ext>
                </a:extLst>
              </a:tr>
              <a:tr h="1200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4. ¿Cómo motivar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a los alumnos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para el trabajo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interdisciplinario?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1" marB="5684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Partiendo de </a:t>
                      </a:r>
                      <a:r>
                        <a:rPr lang="es-MX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sus experiencias, de sus emociones y sentir de las alumnas, y temas de su interés.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Sensibilizando, motivando y permitiendo la retroalimentación, una buen escucha.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1" marB="5684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3785018"/>
                  </a:ext>
                </a:extLst>
              </a:tr>
            </a:tbl>
          </a:graphicData>
        </a:graphic>
      </p:graphicFrame>
      <p:pic>
        <p:nvPicPr>
          <p:cNvPr id="5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474242"/>
              </p:ext>
            </p:extLst>
          </p:nvPr>
        </p:nvGraphicFramePr>
        <p:xfrm>
          <a:off x="569891" y="812145"/>
          <a:ext cx="7891529" cy="4481848"/>
        </p:xfrm>
        <a:graphic>
          <a:graphicData uri="http://schemas.openxmlformats.org/drawingml/2006/table">
            <a:tbl>
              <a:tblPr/>
              <a:tblGrid>
                <a:gridCol w="2256778">
                  <a:extLst>
                    <a:ext uri="{9D8B030D-6E8A-4147-A177-3AD203B41FA5}">
                      <a16:colId xmlns="" xmlns:a16="http://schemas.microsoft.com/office/drawing/2014/main" val="1270028474"/>
                    </a:ext>
                  </a:extLst>
                </a:gridCol>
                <a:gridCol w="5634751">
                  <a:extLst>
                    <a:ext uri="{9D8B030D-6E8A-4147-A177-3AD203B41FA5}">
                      <a16:colId xmlns="" xmlns:a16="http://schemas.microsoft.com/office/drawing/2014/main" val="2714270552"/>
                    </a:ext>
                  </a:extLst>
                </a:gridCol>
              </a:tblGrid>
              <a:tr h="23624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5. ¿Cuáles son los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prerrequisitos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materiales, organizacionales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y personales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para la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planeación del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trabajo           interdisciplinario?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42641" marR="42641" marT="56821" marB="5682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Documentarnos sobre el proyecto.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Detectar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el punto de acción o problema a solucionar.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Que las alumnas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tengan la motivación y/</a:t>
                      </a:r>
                      <a:r>
                        <a:rPr lang="es-ES" sz="1200" baseline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ó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interés por participar del proyecto propuesto.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Salones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acondicionado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con los elementos y herramientas básicas.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Grupos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de 5to y 6to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Asignación organizada de actividades y tareas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en las estudiantes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Instrumentos de evaluación, cuestionarios.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21" marB="5682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957569"/>
                  </a:ext>
                </a:extLst>
              </a:tr>
              <a:tr h="21194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6. ¿Qué papel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juega la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planeación en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el </a:t>
                      </a:r>
                      <a:r>
                        <a:rPr lang="es-ES" sz="12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trabajo     interdisciplinario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y qué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características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 debe tener? </a:t>
                      </a:r>
                      <a:endParaRPr lang="es-MX" sz="12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42641" marR="42641" marT="56821" marB="56821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La planeación de trabajo interdisciplinario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es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fundamental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para determinar metodologías, estrategias, procesos y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evaluaciones,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además de dar un significado de aprendizaje , llevando a las alumnas de que todo lo que aprenden esta ligado y se utiliza de forma diaria ( una filosofía de vida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CARACTERISTICAS: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prendizaje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colaborativo.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21" marB="56821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7143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920134"/>
              </p:ext>
            </p:extLst>
          </p:nvPr>
        </p:nvGraphicFramePr>
        <p:xfrm>
          <a:off x="424809" y="721218"/>
          <a:ext cx="7828746" cy="3926803"/>
        </p:xfrm>
        <a:graphic>
          <a:graphicData uri="http://schemas.openxmlformats.org/drawingml/2006/table">
            <a:tbl>
              <a:tblPr/>
              <a:tblGrid>
                <a:gridCol w="1117466">
                  <a:extLst>
                    <a:ext uri="{9D8B030D-6E8A-4147-A177-3AD203B41FA5}">
                      <a16:colId xmlns="" xmlns:a16="http://schemas.microsoft.com/office/drawing/2014/main" val="204892213"/>
                    </a:ext>
                  </a:extLst>
                </a:gridCol>
                <a:gridCol w="6711280">
                  <a:extLst>
                    <a:ext uri="{9D8B030D-6E8A-4147-A177-3AD203B41FA5}">
                      <a16:colId xmlns="" xmlns:a16="http://schemas.microsoft.com/office/drawing/2014/main" val="3181936069"/>
                    </a:ext>
                  </a:extLst>
                </a:gridCol>
              </a:tblGrid>
              <a:tr h="71782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EL  APRENDIZAJE  COOPERATIVO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441051"/>
                  </a:ext>
                </a:extLst>
              </a:tr>
              <a:tr h="1239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¿</a:t>
                      </a:r>
                      <a:r>
                        <a:rPr lang="es-ES" sz="14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Qué es?</a:t>
                      </a:r>
                      <a:endParaRPr lang="es-MX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42641" marR="42641" marT="56846" marB="56846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Es la</a:t>
                      </a:r>
                      <a:r>
                        <a:rPr lang="es-ES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construcción de un conocimientos y un resultado de forma participativa, de forma conjunta, con otras disciplinas. Integrando a profesores alumnos, expertos en alguna área determinada y con un fin en común.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60230136"/>
                  </a:ext>
                </a:extLst>
              </a:tr>
              <a:tr h="19692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S" sz="14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. ¿Cuáles </a:t>
                      </a:r>
                      <a:r>
                        <a:rPr lang="es-ES" sz="14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son</a:t>
                      </a:r>
                      <a:r>
                        <a:rPr lang="es-MX" sz="14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4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sus características</a:t>
                      </a:r>
                      <a:r>
                        <a:rPr lang="es-ES" sz="14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?</a:t>
                      </a:r>
                      <a:endParaRPr lang="es-MX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42641" marR="42641" marT="56846" marB="56846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kern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kern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La interactividad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Sincronía de la interacción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Negociación</a:t>
                      </a:r>
                      <a:endParaRPr lang="es-ES" sz="1200" kern="12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0552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0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0148"/>
              </p:ext>
            </p:extLst>
          </p:nvPr>
        </p:nvGraphicFramePr>
        <p:xfrm>
          <a:off x="705119" y="772732"/>
          <a:ext cx="7456867" cy="4234939"/>
        </p:xfrm>
        <a:graphic>
          <a:graphicData uri="http://schemas.openxmlformats.org/drawingml/2006/table">
            <a:tbl>
              <a:tblPr/>
              <a:tblGrid>
                <a:gridCol w="2107894">
                  <a:extLst>
                    <a:ext uri="{9D8B030D-6E8A-4147-A177-3AD203B41FA5}">
                      <a16:colId xmlns="" xmlns:a16="http://schemas.microsoft.com/office/drawing/2014/main" val="3369148321"/>
                    </a:ext>
                  </a:extLst>
                </a:gridCol>
                <a:gridCol w="5348973">
                  <a:extLst>
                    <a:ext uri="{9D8B030D-6E8A-4147-A177-3AD203B41FA5}">
                      <a16:colId xmlns="" xmlns:a16="http://schemas.microsoft.com/office/drawing/2014/main" val="640398860"/>
                    </a:ext>
                  </a:extLst>
                </a:gridCol>
              </a:tblGrid>
              <a:tr h="66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3. ¿ Cuáles son 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sus  </a:t>
                      </a: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objetivos?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6" marB="56846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Estimular el desarrollo de habilidades creativas, innovadoras y sensitivas en las alumnas por medio del trabajo en otras áreas y de manera conjunta.</a:t>
                      </a:r>
                      <a:endParaRPr lang="es-MX" sz="1200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5975064"/>
                  </a:ext>
                </a:extLst>
              </a:tr>
              <a:tr h="1904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4. ¿Cuáles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son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las </a:t>
                      </a: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acciones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de 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planeación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y   acompañamiento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más importantes 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del 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profesor, en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éste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tipo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de    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trabajo?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6" marB="56846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Especificar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metodologías, estrategias, procesos y evaluaciones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Acompañamiento a las estudiantes en todas las tareas y actividades,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 para ser un guía del conocimiento y el proceso educativo que se esta generando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64838427"/>
                  </a:ext>
                </a:extLst>
              </a:tr>
              <a:tr h="1512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5. </a:t>
                      </a: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¿De qué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manera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se  vinculan  el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  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trabajo 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interdisciplinario, 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y 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el aprendizaje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cooperativo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?</a:t>
                      </a:r>
                      <a:endParaRPr lang="es-MX" sz="1200" b="1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41" marR="42641" marT="56846" marB="56846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Con un trabajo</a:t>
                      </a:r>
                      <a:r>
                        <a:rPr 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cooperativo en todo momento.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641" marR="42641" marT="56846" marB="56846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189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 smtClean="0">
                <a:solidFill>
                  <a:schemeClr val="tx1"/>
                </a:solidFill>
              </a:rPr>
              <a:t>PRODUCTO  2. ORGANIZADOR    GRAFICO</a:t>
            </a:r>
            <a:endParaRPr lang="es-MX" sz="3000" b="1" dirty="0">
              <a:solidFill>
                <a:schemeClr val="tx1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619"/>
            <a:ext cx="4611415" cy="4611416"/>
          </a:xfrm>
        </p:spPr>
      </p:pic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2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03" y="755890"/>
            <a:ext cx="1243987" cy="2211532"/>
          </a:xfrm>
        </p:spPr>
      </p:pic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82" y="3172493"/>
            <a:ext cx="1292450" cy="229768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82" y="3366182"/>
            <a:ext cx="1767970" cy="2487598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49317" y="137796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 smtClean="0">
                <a:solidFill>
                  <a:schemeClr val="tx1"/>
                </a:solidFill>
              </a:rPr>
              <a:t>PRODUCTO  3. FOTOGRAFIAS</a:t>
            </a:r>
            <a:endParaRPr lang="es-MX" sz="3000" b="1" dirty="0">
              <a:solidFill>
                <a:schemeClr val="tx1"/>
              </a:solidFill>
            </a:endParaRPr>
          </a:p>
        </p:txBody>
      </p:sp>
      <p:pic>
        <p:nvPicPr>
          <p:cNvPr id="2" name="Imagen 1" descr="IMG_20171031_1505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8" y="819274"/>
            <a:ext cx="2007344" cy="1488335"/>
          </a:xfrm>
          <a:prstGeom prst="rect">
            <a:avLst/>
          </a:prstGeom>
        </p:spPr>
      </p:pic>
      <p:pic>
        <p:nvPicPr>
          <p:cNvPr id="3" name="Imagen 2" descr="IMG_20171031_15050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91" y="655420"/>
            <a:ext cx="2321419" cy="1741064"/>
          </a:xfrm>
          <a:prstGeom prst="rect">
            <a:avLst/>
          </a:prstGeom>
        </p:spPr>
      </p:pic>
      <p:pic>
        <p:nvPicPr>
          <p:cNvPr id="9" name="Imagen 8" descr="IMG_20171031_15071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6" y="2089147"/>
            <a:ext cx="2375683" cy="1761438"/>
          </a:xfrm>
          <a:prstGeom prst="rect">
            <a:avLst/>
          </a:prstGeom>
        </p:spPr>
      </p:pic>
      <p:pic>
        <p:nvPicPr>
          <p:cNvPr id="10" name="Imagen 9" descr="IMG_20171031_15044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8346"/>
            <a:ext cx="2548851" cy="1911638"/>
          </a:xfrm>
          <a:prstGeom prst="rect">
            <a:avLst/>
          </a:prstGeom>
        </p:spPr>
      </p:pic>
      <p:pic>
        <p:nvPicPr>
          <p:cNvPr id="11" name="Imagen 10" descr="IMG_20171031_15053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70867"/>
            <a:ext cx="2656914" cy="19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CuadroTexto"/>
          <p:cNvSpPr txBox="1">
            <a:spLocks noGrp="1"/>
          </p:cNvSpPr>
          <p:nvPr>
            <p:ph type="title"/>
          </p:nvPr>
        </p:nvSpPr>
        <p:spPr>
          <a:xfrm>
            <a:off x="449263" y="351441"/>
            <a:ext cx="759142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5.c  </a:t>
            </a:r>
            <a:r>
              <a:rPr lang="es-MX" b="1" dirty="0">
                <a:latin typeface="Century Gothic" panose="020B0502020202020204" pitchFamily="34" charset="0"/>
              </a:rPr>
              <a:t>  </a:t>
            </a:r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Justificación </a:t>
            </a:r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y descripción del proyecto</a:t>
            </a:r>
            <a:r>
              <a:rPr lang="es-MX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s-MX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endParaRPr lang="es-MX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900752" y="818867"/>
            <a:ext cx="77077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Century Gothic" panose="020B0502020202020204" pitchFamily="34" charset="0"/>
              </a:rPr>
              <a:t>El propósito de este proyecto es dar a conocer una tradición que tenemos los mexicanos; pero sobre todo que las personas sepan identificar por medio de </a:t>
            </a:r>
            <a:r>
              <a:rPr lang="es-ES" sz="1400" dirty="0" smtClean="0">
                <a:latin typeface="Century Gothic" panose="020B0502020202020204" pitchFamily="34" charset="0"/>
              </a:rPr>
              <a:t>la sensibilización y las artes </a:t>
            </a:r>
            <a:r>
              <a:rPr lang="es-ES" sz="1400" dirty="0">
                <a:latin typeface="Century Gothic" panose="020B0502020202020204" pitchFamily="34" charset="0"/>
              </a:rPr>
              <a:t>las emociones que se reflejan cuando se conoce la importancia que tienen esos días y como es que ha cambiado esa celebración a lo largo del tiempo; además de que comprendan que estos días no deben ser tomados como diversión si no para agradecer, despedir y cerrar ciclos con quienes ya no se encuentran entre nosotros, del mismo modo visitar a nuestros familiares muertos y por supuesto darnos el tiempo para que tengamos más comunicación con los que todavía están con nosotros. </a:t>
            </a:r>
            <a:endParaRPr lang="es-ES" sz="1400" dirty="0" smtClean="0">
              <a:latin typeface="Century Gothic" panose="020B0502020202020204" pitchFamily="34" charset="0"/>
            </a:endParaRPr>
          </a:p>
          <a:p>
            <a:pPr algn="just"/>
            <a:endParaRPr lang="es-MX" sz="1400" dirty="0">
              <a:latin typeface="Century Gothic" panose="020B0502020202020204" pitchFamily="34" charset="0"/>
            </a:endParaRPr>
          </a:p>
          <a:p>
            <a:pPr algn="just"/>
            <a:r>
              <a:rPr lang="es-ES" sz="1400" dirty="0" smtClean="0">
                <a:latin typeface="Century Gothic" panose="020B0502020202020204" pitchFamily="34" charset="0"/>
              </a:rPr>
              <a:t>Como </a:t>
            </a:r>
            <a:r>
              <a:rPr lang="es-ES" sz="1400" dirty="0">
                <a:latin typeface="Century Gothic" panose="020B0502020202020204" pitchFamily="34" charset="0"/>
              </a:rPr>
              <a:t>parte de nuestra justificación y partiendo de la identificación de </a:t>
            </a:r>
            <a:r>
              <a:rPr lang="es-ES" sz="1400" dirty="0" smtClean="0">
                <a:latin typeface="Century Gothic" panose="020B0502020202020204" pitchFamily="34" charset="0"/>
              </a:rPr>
              <a:t>emociones,  </a:t>
            </a:r>
            <a:r>
              <a:rPr lang="es-ES" sz="1400" dirty="0">
                <a:latin typeface="Century Gothic" panose="020B0502020202020204" pitchFamily="34" charset="0"/>
              </a:rPr>
              <a:t>sentimientos retraídos que presentan y tienen  las alumnas, podremos darles a conocer más sobre nuestra cultura en tradición del Día de Muertos, conocer el ¿por qué? de las acciones, colores, formas u ofrendas que se ponen y a partir de ello puedan ver en su interior un sentimiento que pueden dejar fluir o expresar de una forma verbal, manual y/o corporal, en este caso por medio de la (psicología – verbal con acontecimientos y el compartir de experiencias propias, manual –pintura por medio de retrato en catrina y finalmente corporal-danza donde por medio de diversos movimientos y con apoyo de la música se pueden expresar sentimientos). Logrando un trabajo y producto en conjunto de diversas etapas. Por último se pretende que la proyección de esto se vea reflejado con los padres de familia y trascienda de manera significativa.</a:t>
            </a:r>
            <a:endParaRPr lang="es-MX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73206" y="1883391"/>
            <a:ext cx="7815145" cy="297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Las profesoras y alumnas que conforman el equipo para desarrollar el proyecto desean conocer las percepciones y emociones que sienten las alumnas  mediante  la sensibilización, cuestionarios y presentaciones visuales, que les permitan estimular el desarrollo de habilidades creativas, innovadoras y sensitivas medio del trabajo en otras áreas y de manera grupal, con la finalidad de mejorar su </a:t>
            </a:r>
            <a:r>
              <a:rPr lang="es-ES" sz="1600" i="1" smtClean="0">
                <a:solidFill>
                  <a:schemeClr val="tx1"/>
                </a:solidFill>
                <a:latin typeface="Century Gothic" panose="020B0502020202020204" pitchFamily="34" charset="0"/>
              </a:rPr>
              <a:t>capacidad de resiliencia</a:t>
            </a:r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  con el apoyo de trabajos y presentaciones artísticas a lo largo del ciclo escolar .</a:t>
            </a:r>
            <a:endParaRPr lang="es-MX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14 CuadroTexto"/>
          <p:cNvSpPr txBox="1">
            <a:spLocks/>
          </p:cNvSpPr>
          <p:nvPr/>
        </p:nvSpPr>
        <p:spPr>
          <a:xfrm>
            <a:off x="831400" y="1117535"/>
            <a:ext cx="7591425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spc="-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5.d    Objetivo general del proyecto y de cada asignatura involucrada</a:t>
            </a:r>
            <a:endParaRPr lang="es-MX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151957" y="7215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-1497262" y="53741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pic>
        <p:nvPicPr>
          <p:cNvPr id="6" name="image2.png" descr="Conexiones_Horizontal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19456" y="428908"/>
            <a:ext cx="877824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INDICE</a:t>
            </a:r>
          </a:p>
          <a:p>
            <a:pPr algn="ctr"/>
            <a:endParaRPr lang="es-MX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 individual y en grupo C.I.A.C.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5.a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  Productos generados en la primera sesión de trabajo. </a:t>
            </a:r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(Productos  1 y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5.b    Organizador gráfico que muestre los contenidos y conceptos de todas las asignaturas involucradas  en el proyecto y su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interrelación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.(Producto 2.)</a:t>
            </a:r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 1. conclusiones generales C.I.A.C.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 2. Organizador Grafico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Fotografías</a:t>
            </a:r>
          </a:p>
          <a:p>
            <a:r>
              <a:rPr lang="es-MX" sz="1400" b="1" dirty="0" smtClean="0"/>
              <a:t>5.c</a:t>
            </a:r>
            <a:r>
              <a:rPr lang="es-MX" sz="1400" b="1" dirty="0"/>
              <a:t>    Introducción o justificación y descripción del proyecto.</a:t>
            </a:r>
          </a:p>
          <a:p>
            <a:r>
              <a:rPr lang="es-MX" sz="1400" b="1" dirty="0"/>
              <a:t>5.d    Objetivo general del proyecto y de cada asignatura involucrada.</a:t>
            </a:r>
          </a:p>
          <a:p>
            <a:r>
              <a:rPr lang="es-MX" sz="1400" b="1" dirty="0"/>
              <a:t>5.e    Pregunta generadora, pregunta guía, problema a abordar, asunto a resolver o a probar,    propuesta, etcétera, del proyecto(s) a realizar.</a:t>
            </a:r>
          </a:p>
          <a:p>
            <a:r>
              <a:rPr lang="es-MX" sz="1400" b="1" dirty="0"/>
              <a:t>5.f    Contenido.  Temas y productos propuestos, organizados en forma cronológica.   Integrar diferentes tipos de evidencias o herramientas, por ejemplo:  Manuscritas, digitales, impresas, físicas, documentos para  planeación y seguimiento, etc</a:t>
            </a:r>
            <a:r>
              <a:rPr lang="es-MX" sz="1400" b="1" dirty="0" smtClean="0"/>
              <a:t>.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Producto  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4 . Organizador gráfico. Preguntas esenciales.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 5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. Organizador gráfico. Proceso de indagación. </a:t>
            </a:r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 6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) A.M.E. General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Producto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) E.I.P.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Producto </a:t>
            </a: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8.  h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) E.I.P. Elaboración de Proyecto</a:t>
            </a:r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MX" sz="1400" b="1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MX" sz="1400" b="1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MX" sz="1400" b="1" dirty="0" smtClean="0"/>
          </a:p>
          <a:p>
            <a:r>
              <a:rPr lang="es-MX" sz="1400" b="1" dirty="0"/>
              <a:t/>
            </a:r>
            <a:br>
              <a:rPr lang="es-MX" sz="1400" b="1" dirty="0"/>
            </a:br>
            <a:endParaRPr lang="es-MX" alt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6169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4 CuadroTexto"/>
          <p:cNvSpPr txBox="1">
            <a:spLocks noGrp="1"/>
          </p:cNvSpPr>
          <p:nvPr>
            <p:ph type="title"/>
          </p:nvPr>
        </p:nvSpPr>
        <p:spPr>
          <a:xfrm>
            <a:off x="449263" y="476091"/>
            <a:ext cx="81592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5.e    Pregunta </a:t>
            </a:r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generadora -  </a:t>
            </a:r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pregunta </a:t>
            </a:r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guía.</a:t>
            </a:r>
            <a:endParaRPr lang="es-MX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 Rectángulo"/>
          <p:cNvSpPr/>
          <p:nvPr/>
        </p:nvSpPr>
        <p:spPr>
          <a:xfrm>
            <a:off x="668740" y="1105469"/>
            <a:ext cx="777922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latin typeface="Century Gothic" panose="020B0502020202020204" pitchFamily="34" charset="0"/>
              </a:rPr>
              <a:t>PINTURA</a:t>
            </a:r>
            <a:endParaRPr lang="es-MX" sz="1500" dirty="0">
              <a:latin typeface="Century Gothic" panose="020B0502020202020204" pitchFamily="34" charset="0"/>
            </a:endParaRPr>
          </a:p>
          <a:p>
            <a:r>
              <a:rPr lang="es-ES" sz="1500" dirty="0">
                <a:latin typeface="Century Gothic" panose="020B0502020202020204" pitchFamily="34" charset="0"/>
              </a:rPr>
              <a:t>¿Los colores en la pintura, como en otras facetas de la vida, expresan sentimientos</a:t>
            </a:r>
            <a:r>
              <a:rPr lang="es-ES" sz="1500" dirty="0" smtClean="0">
                <a:latin typeface="Century Gothic" panose="020B0502020202020204" pitchFamily="34" charset="0"/>
              </a:rPr>
              <a:t>?</a:t>
            </a:r>
          </a:p>
          <a:p>
            <a:endParaRPr lang="es-MX" sz="1500" dirty="0">
              <a:latin typeface="Century Gothic" panose="020B0502020202020204" pitchFamily="34" charset="0"/>
            </a:endParaRPr>
          </a:p>
          <a:p>
            <a:r>
              <a:rPr lang="es-ES" sz="1500" dirty="0">
                <a:latin typeface="Century Gothic" panose="020B0502020202020204" pitchFamily="34" charset="0"/>
              </a:rPr>
              <a:t>PSICOLOGIA</a:t>
            </a:r>
            <a:endParaRPr lang="es-MX" sz="1500" dirty="0">
              <a:latin typeface="Century Gothic" panose="020B0502020202020204" pitchFamily="34" charset="0"/>
            </a:endParaRPr>
          </a:p>
          <a:p>
            <a:r>
              <a:rPr lang="es-ES" sz="1500" dirty="0">
                <a:latin typeface="Century Gothic" panose="020B0502020202020204" pitchFamily="34" charset="0"/>
              </a:rPr>
              <a:t>¿Las emociones ejercen una gran fuerza sobre nosotros e influyen para la expresión en las artes, cuando conocemos el significado de lo que se desea interpretar?</a:t>
            </a:r>
            <a:endParaRPr lang="es-MX" sz="1500" dirty="0">
              <a:latin typeface="Century Gothic" panose="020B0502020202020204" pitchFamily="34" charset="0"/>
            </a:endParaRPr>
          </a:p>
          <a:p>
            <a:endParaRPr lang="es-ES" sz="1500" dirty="0" smtClean="0">
              <a:latin typeface="Century Gothic" panose="020B0502020202020204" pitchFamily="34" charset="0"/>
            </a:endParaRPr>
          </a:p>
          <a:p>
            <a:r>
              <a:rPr lang="es-ES" sz="1500" dirty="0" smtClean="0">
                <a:latin typeface="Century Gothic" panose="020B0502020202020204" pitchFamily="34" charset="0"/>
              </a:rPr>
              <a:t>DANZA</a:t>
            </a:r>
          </a:p>
          <a:p>
            <a:r>
              <a:rPr lang="es-ES" sz="1500" dirty="0" smtClean="0">
                <a:latin typeface="Century Gothic" panose="020B0502020202020204" pitchFamily="34" charset="0"/>
              </a:rPr>
              <a:t>¿</a:t>
            </a:r>
            <a:r>
              <a:rPr lang="es-ES" sz="1500" dirty="0">
                <a:latin typeface="Century Gothic" panose="020B0502020202020204" pitchFamily="34" charset="0"/>
              </a:rPr>
              <a:t>Si pudieras bailar para esa persona que ya no está y decirle por medio de ello lo que no pudiste, de qué manera lo expresarías</a:t>
            </a:r>
            <a:r>
              <a:rPr lang="es-ES" sz="1500" dirty="0" smtClean="0">
                <a:latin typeface="Century Gothic" panose="020B0502020202020204" pitchFamily="34" charset="0"/>
              </a:rPr>
              <a:t>?</a:t>
            </a:r>
          </a:p>
          <a:p>
            <a:endParaRPr lang="es-ES" sz="1500" dirty="0">
              <a:latin typeface="Century Gothic" panose="020B0502020202020204" pitchFamily="34" charset="0"/>
            </a:endParaRPr>
          </a:p>
          <a:p>
            <a:r>
              <a:rPr lang="es-ES" sz="1500" b="1" dirty="0">
                <a:latin typeface="Century Gothic" panose="020B0502020202020204" pitchFamily="34" charset="0"/>
              </a:rPr>
              <a:t>¿</a:t>
            </a:r>
            <a:r>
              <a:rPr lang="es-ES" sz="1500" b="1" dirty="0" smtClean="0">
                <a:latin typeface="Century Gothic" panose="020B0502020202020204" pitchFamily="34" charset="0"/>
              </a:rPr>
              <a:t>EL IDENTIFICAR LAS EMOCIONES PUEDE SER FACTOR CLAVE  PARA LA MEJORA DE LA RESILENCIA?</a:t>
            </a:r>
            <a:endParaRPr lang="es-MX" sz="15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4 CuadroTexto"/>
          <p:cNvSpPr txBox="1">
            <a:spLocks noGrp="1"/>
          </p:cNvSpPr>
          <p:nvPr>
            <p:ph type="title"/>
          </p:nvPr>
        </p:nvSpPr>
        <p:spPr>
          <a:xfrm>
            <a:off x="449263" y="476090"/>
            <a:ext cx="80396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5.f    Contenido.  </a:t>
            </a:r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Temas</a:t>
            </a:r>
            <a:endParaRPr lang="es-MX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Rectángulo"/>
          <p:cNvSpPr/>
          <p:nvPr/>
        </p:nvSpPr>
        <p:spPr>
          <a:xfrm>
            <a:off x="641445" y="1335498"/>
            <a:ext cx="2154978" cy="39857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dirty="0">
                <a:latin typeface="Century Gothic" panose="020B0502020202020204" pitchFamily="34" charset="0"/>
              </a:rPr>
              <a:t>-Esquemas cromáticos,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Colores primarios,  secundarios y terciarios.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-Características de las combinaciones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entre colores pigmento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-Cualidades relevantes del color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(valor, matiz, intensidad)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-Armonías.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(Variaciones tonales, analogías entre colores, gamas térmicas, utilización de colores neutros).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-Contrastes.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(colores complementarios, contrastes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por color y tono y por proporción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cromática).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</a:t>
            </a:r>
            <a:r>
              <a:rPr lang="es-MX" sz="1100" dirty="0" err="1">
                <a:latin typeface="Century Gothic" panose="020B0502020202020204" pitchFamily="34" charset="0"/>
              </a:rPr>
              <a:t>Valorismo</a:t>
            </a:r>
            <a:r>
              <a:rPr lang="es-MX" sz="1100" dirty="0">
                <a:latin typeface="Century Gothic" panose="020B0502020202020204" pitchFamily="34" charset="0"/>
              </a:rPr>
              <a:t> y colorismo.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(en la representación pictórica).</a:t>
            </a:r>
          </a:p>
        </p:txBody>
      </p:sp>
      <p:sp>
        <p:nvSpPr>
          <p:cNvPr id="10" name="2 CuadroTexto"/>
          <p:cNvSpPr txBox="1"/>
          <p:nvPr/>
        </p:nvSpPr>
        <p:spPr>
          <a:xfrm>
            <a:off x="471328" y="947718"/>
            <a:ext cx="188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 smtClean="0">
                <a:solidFill>
                  <a:schemeClr val="accent5"/>
                </a:solidFill>
              </a:rPr>
              <a:t>PINTURA</a:t>
            </a:r>
            <a:endParaRPr lang="es-MX" sz="1600" b="1" dirty="0">
              <a:solidFill>
                <a:schemeClr val="accent5"/>
              </a:solidFill>
            </a:endParaRPr>
          </a:p>
        </p:txBody>
      </p:sp>
      <p:sp>
        <p:nvSpPr>
          <p:cNvPr id="11" name="7 Rectángulo"/>
          <p:cNvSpPr/>
          <p:nvPr/>
        </p:nvSpPr>
        <p:spPr>
          <a:xfrm>
            <a:off x="3195553" y="1335498"/>
            <a:ext cx="2161370" cy="44935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dirty="0">
                <a:latin typeface="Century Gothic" panose="020B0502020202020204" pitchFamily="34" charset="0"/>
              </a:rPr>
              <a:t>-</a:t>
            </a:r>
            <a:r>
              <a:rPr lang="es-MX" sz="1100" dirty="0">
                <a:latin typeface="Century Gothic" panose="020B0502020202020204" pitchFamily="34" charset="0"/>
              </a:rPr>
              <a:t>Los fundamentos científicos de la psicología: su objeto de estudio.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 Métodos y técnicas empleadas en la investigación y en el trabajo profesional.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-Conceptos de sensación, percepción y </a:t>
            </a:r>
            <a:r>
              <a:rPr lang="es-MX" sz="1100" dirty="0" err="1">
                <a:latin typeface="Century Gothic" panose="020B0502020202020204" pitchFamily="34" charset="0"/>
              </a:rPr>
              <a:t>sensopercepción</a:t>
            </a:r>
            <a:r>
              <a:rPr lang="es-MX" sz="1100" dirty="0">
                <a:latin typeface="Century Gothic" panose="020B0502020202020204" pitchFamily="34" charset="0"/>
              </a:rPr>
              <a:t>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-Importancia de la percepción en la determinación de la conducta.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-Características de la percepción y modalidades perceptivas.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-La participación de la atención en el proceso perceptivo.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 Percepción e imaginación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 El proceso de la emoción.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 Teorías de las emociones.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-Repercusión de los hallazgos del campo de la motivación y la emoción.</a:t>
            </a:r>
          </a:p>
        </p:txBody>
      </p:sp>
      <p:sp>
        <p:nvSpPr>
          <p:cNvPr id="12" name="15 CuadroTexto"/>
          <p:cNvSpPr txBox="1"/>
          <p:nvPr/>
        </p:nvSpPr>
        <p:spPr>
          <a:xfrm>
            <a:off x="3195553" y="886792"/>
            <a:ext cx="188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 smtClean="0">
                <a:solidFill>
                  <a:schemeClr val="accent5"/>
                </a:solidFill>
              </a:rPr>
              <a:t>PSICOLOGIA</a:t>
            </a:r>
            <a:endParaRPr lang="es-MX" sz="1600" b="1" dirty="0">
              <a:solidFill>
                <a:schemeClr val="accent5"/>
              </a:solidFill>
            </a:endParaRPr>
          </a:p>
        </p:txBody>
      </p:sp>
      <p:sp>
        <p:nvSpPr>
          <p:cNvPr id="13" name="8 Rectángulo"/>
          <p:cNvSpPr/>
          <p:nvPr/>
        </p:nvSpPr>
        <p:spPr>
          <a:xfrm>
            <a:off x="5858859" y="1286272"/>
            <a:ext cx="2486458" cy="44935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dirty="0">
                <a:latin typeface="Century Gothic" panose="020B0502020202020204" pitchFamily="34" charset="0"/>
              </a:rPr>
              <a:t>-Observación, concentración, análisis, memorización, respiración, contracción, alargamiento, estiramiento y coordinación. 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-Movimientos corporales: flexión, extensión, abducción, pronación, supinación, rotación, </a:t>
            </a:r>
            <a:r>
              <a:rPr lang="es-MX" sz="1100" dirty="0" err="1">
                <a:latin typeface="Century Gothic" panose="020B0502020202020204" pitchFamily="34" charset="0"/>
              </a:rPr>
              <a:t>circunducción</a:t>
            </a:r>
            <a:r>
              <a:rPr lang="es-MX" sz="1100" dirty="0">
                <a:latin typeface="Century Gothic" panose="020B0502020202020204" pitchFamily="34" charset="0"/>
              </a:rPr>
              <a:t> y resorte.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 Independización de los segmentos corporales a través de un trabajo de coordinación psicomotriz.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-Ejercicios de preparación física, con apoyo musical, haciendo énfasis en las sensaciones del cuerpo.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-Ejercicios gimnásticos introduciendo diferentes intenciones emotivas. 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-Participación activa en los montajes coreográficos y en la producción de todos los elementos que forman parte de un espectáculo dancístico </a:t>
            </a:r>
          </a:p>
          <a:p>
            <a:r>
              <a:rPr lang="es-ES" sz="1100" dirty="0" smtClean="0">
                <a:latin typeface="Century Gothic" panose="020B0502020202020204" pitchFamily="34" charset="0"/>
              </a:rPr>
              <a:t> </a:t>
            </a:r>
            <a:endParaRPr lang="es-MX" sz="1100" dirty="0">
              <a:latin typeface="Century Gothic" panose="020B0502020202020204" pitchFamily="34" charset="0"/>
            </a:endParaRPr>
          </a:p>
        </p:txBody>
      </p:sp>
      <p:sp>
        <p:nvSpPr>
          <p:cNvPr id="14" name="20 CuadroTexto"/>
          <p:cNvSpPr txBox="1"/>
          <p:nvPr/>
        </p:nvSpPr>
        <p:spPr>
          <a:xfrm>
            <a:off x="5998539" y="855533"/>
            <a:ext cx="26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 smtClean="0">
                <a:solidFill>
                  <a:schemeClr val="accent5"/>
                </a:solidFill>
              </a:rPr>
              <a:t>DANZA</a:t>
            </a:r>
            <a:endParaRPr lang="es-MX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4 CuadroTexto"/>
          <p:cNvSpPr txBox="1"/>
          <p:nvPr/>
        </p:nvSpPr>
        <p:spPr>
          <a:xfrm>
            <a:off x="2016881" y="784503"/>
            <a:ext cx="55120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700" b="1" dirty="0" smtClean="0">
                <a:solidFill>
                  <a:srgbClr val="FF0000"/>
                </a:solidFill>
              </a:rPr>
              <a:t>Productos Propuestos</a:t>
            </a:r>
            <a:endParaRPr lang="es-MX" sz="1700" b="1" dirty="0">
              <a:solidFill>
                <a:srgbClr val="FF0000"/>
              </a:solidFill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477672" y="1320707"/>
            <a:ext cx="81308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700" dirty="0" smtClean="0">
                <a:latin typeface="Century Gothic" panose="020B0502020202020204" pitchFamily="34" charset="0"/>
              </a:rPr>
              <a:t>A partir de que se inicie la logística del proyecto se elaboraran </a:t>
            </a:r>
            <a:r>
              <a:rPr lang="es-MX" sz="1700" dirty="0">
                <a:latin typeface="Century Gothic" panose="020B0502020202020204" pitchFamily="34" charset="0"/>
              </a:rPr>
              <a:t>organizadores </a:t>
            </a:r>
            <a:r>
              <a:rPr lang="es-MX" sz="1700" dirty="0" smtClean="0">
                <a:latin typeface="Century Gothic" panose="020B0502020202020204" pitchFamily="34" charset="0"/>
              </a:rPr>
              <a:t>gráficos,  </a:t>
            </a:r>
            <a:r>
              <a:rPr lang="es-MX" sz="1700" dirty="0">
                <a:latin typeface="Century Gothic" panose="020B0502020202020204" pitchFamily="34" charset="0"/>
              </a:rPr>
              <a:t>registros </a:t>
            </a:r>
            <a:r>
              <a:rPr lang="es-MX" sz="1700" dirty="0" smtClean="0">
                <a:latin typeface="Century Gothic" panose="020B0502020202020204" pitchFamily="34" charset="0"/>
              </a:rPr>
              <a:t>observacionales, </a:t>
            </a:r>
            <a:r>
              <a:rPr lang="es-ES" sz="1700" dirty="0">
                <a:latin typeface="Century Gothic" panose="020B0502020202020204" pitchFamily="34" charset="0"/>
              </a:rPr>
              <a:t>informe por </a:t>
            </a:r>
            <a:r>
              <a:rPr lang="es-ES" sz="1700" dirty="0" smtClean="0">
                <a:latin typeface="Century Gothic" panose="020B0502020202020204" pitchFamily="34" charset="0"/>
              </a:rPr>
              <a:t>escrito, </a:t>
            </a:r>
            <a:r>
              <a:rPr lang="es-MX" sz="1700" dirty="0" smtClean="0">
                <a:latin typeface="Century Gothic" panose="020B0502020202020204" pitchFamily="34" charset="0"/>
              </a:rPr>
              <a:t>cuestionarios, investigación de tema por escrito y en mapas mentales, se elaboraran presentaciones de </a:t>
            </a:r>
            <a:r>
              <a:rPr lang="es-MX" sz="1700" dirty="0" err="1" smtClean="0">
                <a:latin typeface="Century Gothic" panose="020B0502020202020204" pitchFamily="34" charset="0"/>
              </a:rPr>
              <a:t>power</a:t>
            </a:r>
            <a:r>
              <a:rPr lang="es-MX" sz="1700" dirty="0" smtClean="0">
                <a:latin typeface="Century Gothic" panose="020B0502020202020204" pitchFamily="34" charset="0"/>
              </a:rPr>
              <a:t> </a:t>
            </a:r>
            <a:r>
              <a:rPr lang="es-MX" sz="1700" dirty="0" err="1" smtClean="0">
                <a:latin typeface="Century Gothic" panose="020B0502020202020204" pitchFamily="34" charset="0"/>
              </a:rPr>
              <a:t>point</a:t>
            </a:r>
            <a:r>
              <a:rPr lang="es-MX" sz="1700" dirty="0" smtClean="0">
                <a:latin typeface="Century Gothic" panose="020B0502020202020204" pitchFamily="34" charset="0"/>
              </a:rPr>
              <a:t>, mostraran videos, audios, se tomaran fotos, se realizaran bocetos de pintura en rostro, se realizara montaje de coreografía, ensayo general de ensamble con  maquillaje y coreografía. También </a:t>
            </a:r>
            <a:r>
              <a:rPr lang="es-ES" sz="1700" dirty="0" smtClean="0">
                <a:latin typeface="Century Gothic" panose="020B0502020202020204" pitchFamily="34" charset="0"/>
              </a:rPr>
              <a:t>se </a:t>
            </a:r>
            <a:r>
              <a:rPr lang="es-ES" sz="1700" dirty="0">
                <a:latin typeface="Century Gothic" panose="020B0502020202020204" pitchFamily="34" charset="0"/>
              </a:rPr>
              <a:t>realizará una presentación en diapositivas de los aspectos trascendentales del </a:t>
            </a:r>
            <a:r>
              <a:rPr lang="es-ES" sz="1700" dirty="0" smtClean="0">
                <a:latin typeface="Century Gothic" panose="020B0502020202020204" pitchFamily="34" charset="0"/>
              </a:rPr>
              <a:t>proyecto, una muestra fotográfica de los mismos. La </a:t>
            </a:r>
            <a:r>
              <a:rPr lang="es-ES" sz="1700" dirty="0">
                <a:latin typeface="Century Gothic" panose="020B0502020202020204" pitchFamily="34" charset="0"/>
              </a:rPr>
              <a:t>actividad se llevará a cabo en el </a:t>
            </a:r>
            <a:r>
              <a:rPr lang="es-ES" sz="1700" dirty="0" smtClean="0">
                <a:latin typeface="Century Gothic" panose="020B0502020202020204" pitchFamily="34" charset="0"/>
              </a:rPr>
              <a:t>la  explanada del Instituto Mier y Pesado con la </a:t>
            </a:r>
            <a:r>
              <a:rPr lang="es-ES" sz="1700" dirty="0">
                <a:latin typeface="Century Gothic" panose="020B0502020202020204" pitchFamily="34" charset="0"/>
              </a:rPr>
              <a:t>presencia de los </a:t>
            </a:r>
            <a:r>
              <a:rPr lang="es-ES" sz="1700" dirty="0" smtClean="0">
                <a:latin typeface="Century Gothic" panose="020B0502020202020204" pitchFamily="34" charset="0"/>
              </a:rPr>
              <a:t>profesores, alumnos y padres de familia. </a:t>
            </a:r>
            <a:endParaRPr lang="es-MX" sz="1700" dirty="0">
              <a:latin typeface="Century Gothic" panose="020B0502020202020204" pitchFamily="34" charset="0"/>
            </a:endParaRPr>
          </a:p>
          <a:p>
            <a:pPr algn="just"/>
            <a:endParaRPr lang="es-MX" sz="1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49317" y="137796"/>
            <a:ext cx="7591097" cy="66215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000" b="1" dirty="0" smtClean="0">
                <a:solidFill>
                  <a:schemeClr val="tx1"/>
                </a:solidFill>
              </a:rPr>
              <a:t>PRODUCTO  4. Organizadores  Gráficos</a:t>
            </a:r>
            <a:br>
              <a:rPr lang="es-MX" sz="3000" b="1" dirty="0" smtClean="0">
                <a:solidFill>
                  <a:schemeClr val="tx1"/>
                </a:solidFill>
              </a:rPr>
            </a:br>
            <a:r>
              <a:rPr lang="es-MX" sz="3000" b="1" dirty="0" smtClean="0">
                <a:solidFill>
                  <a:schemeClr val="tx1"/>
                </a:solidFill>
              </a:rPr>
              <a:t>Preguntas Esenciales (lecturas)</a:t>
            </a:r>
            <a:endParaRPr lang="es-MX" sz="3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blob:https://web.whatsapp.com/50c3aa37-6ffa-4eb6-a3dd-44e22b89e7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927816"/>
            <a:ext cx="6967728" cy="517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43632" y="357252"/>
            <a:ext cx="7591097" cy="66215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000" b="1" dirty="0" smtClean="0">
                <a:solidFill>
                  <a:schemeClr val="tx1"/>
                </a:solidFill>
              </a:rPr>
              <a:t>PRODUCTO  5. Organizadores   Gráficos</a:t>
            </a:r>
            <a:r>
              <a:rPr lang="es-MX" sz="3000" b="1" dirty="0">
                <a:solidFill>
                  <a:schemeClr val="tx1"/>
                </a:solidFill>
              </a:rPr>
              <a:t/>
            </a:r>
            <a:br>
              <a:rPr lang="es-MX" sz="3000" b="1" dirty="0">
                <a:solidFill>
                  <a:schemeClr val="tx1"/>
                </a:solidFill>
              </a:rPr>
            </a:br>
            <a:r>
              <a:rPr lang="es-MX" sz="3000" b="1" dirty="0" smtClean="0">
                <a:solidFill>
                  <a:schemeClr val="tx1"/>
                </a:solidFill>
              </a:rPr>
              <a:t>Proceso </a:t>
            </a:r>
            <a:r>
              <a:rPr lang="es-MX" sz="3000" b="1" dirty="0">
                <a:solidFill>
                  <a:schemeClr val="tx1"/>
                </a:solidFill>
              </a:rPr>
              <a:t>de </a:t>
            </a:r>
            <a:r>
              <a:rPr lang="es-MX" sz="3000" b="1" dirty="0" smtClean="0">
                <a:solidFill>
                  <a:schemeClr val="tx1"/>
                </a:solidFill>
              </a:rPr>
              <a:t>indagación (lecturas)</a:t>
            </a:r>
            <a:br>
              <a:rPr lang="es-MX" sz="3000" b="1" dirty="0" smtClean="0">
                <a:solidFill>
                  <a:schemeClr val="tx1"/>
                </a:solidFill>
              </a:rPr>
            </a:br>
            <a:endParaRPr lang="es-MX" sz="3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blob:https://web.whatsapp.com/2eb4b822-714e-4ba7-8b9d-3d4d0c5e38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" y="859536"/>
            <a:ext cx="7735824" cy="49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1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</a:t>
            </a:r>
            <a:r>
              <a:rPr lang="es-MX" sz="3000" b="1" dirty="0" smtClean="0">
                <a:solidFill>
                  <a:schemeClr val="tx1"/>
                </a:solidFill>
              </a:rPr>
              <a:t>6. </a:t>
            </a:r>
            <a:r>
              <a:rPr lang="es-MX" sz="3000" b="1" dirty="0">
                <a:solidFill>
                  <a:schemeClr val="tx1"/>
                </a:solidFill>
              </a:rPr>
              <a:t>A.M.E</a:t>
            </a:r>
            <a:r>
              <a:rPr lang="es-MX" sz="3000" b="1" dirty="0" smtClean="0">
                <a:solidFill>
                  <a:schemeClr val="tx1"/>
                </a:solidFill>
              </a:rPr>
              <a:t>. GENERAL</a:t>
            </a:r>
            <a:endParaRPr lang="es-MX" sz="3000" b="1" dirty="0">
              <a:solidFill>
                <a:schemeClr val="tx1"/>
              </a:solidFill>
            </a:endParaRP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2879" r="19538" b="10942"/>
          <a:stretch/>
        </p:blipFill>
        <p:spPr bwMode="auto">
          <a:xfrm>
            <a:off x="1454727" y="926140"/>
            <a:ext cx="6066141" cy="47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0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</a:t>
            </a:r>
            <a:r>
              <a:rPr lang="es-MX" sz="3000" b="1" dirty="0" smtClean="0">
                <a:solidFill>
                  <a:schemeClr val="tx1"/>
                </a:solidFill>
              </a:rPr>
              <a:t>6. </a:t>
            </a:r>
            <a:r>
              <a:rPr lang="es-MX" sz="3000" b="1" dirty="0">
                <a:solidFill>
                  <a:schemeClr val="tx1"/>
                </a:solidFill>
              </a:rPr>
              <a:t>A.M.E</a:t>
            </a:r>
            <a:r>
              <a:rPr lang="es-MX" sz="3000" b="1" dirty="0" smtClean="0">
                <a:solidFill>
                  <a:schemeClr val="tx1"/>
                </a:solidFill>
              </a:rPr>
              <a:t>. GENERAL</a:t>
            </a:r>
            <a:endParaRPr lang="es-MX" sz="3000" b="1" dirty="0">
              <a:solidFill>
                <a:schemeClr val="tx1"/>
              </a:solidFill>
            </a:endParaRP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t="13913" r="17973" b="8739"/>
          <a:stretch/>
        </p:blipFill>
        <p:spPr bwMode="auto">
          <a:xfrm>
            <a:off x="841664" y="844721"/>
            <a:ext cx="6909954" cy="479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0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14417" r="18409" b="10121"/>
          <a:stretch/>
        </p:blipFill>
        <p:spPr bwMode="auto">
          <a:xfrm>
            <a:off x="864496" y="977463"/>
            <a:ext cx="6949369" cy="45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14187" r="19256" b="8595"/>
          <a:stretch/>
        </p:blipFill>
        <p:spPr bwMode="auto">
          <a:xfrm>
            <a:off x="1205346" y="837554"/>
            <a:ext cx="6598227" cy="452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t="12799" r="18288" b="8990"/>
          <a:stretch/>
        </p:blipFill>
        <p:spPr bwMode="auto">
          <a:xfrm>
            <a:off x="987136" y="977462"/>
            <a:ext cx="6774873" cy="44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65110" y="2090172"/>
            <a:ext cx="721378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TRABAJO  INDIVIDUAL </a:t>
            </a:r>
          </a:p>
          <a:p>
            <a:pPr algn="ctr"/>
            <a:r>
              <a:rPr lang="es-MX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 EN GRUPO</a:t>
            </a:r>
          </a:p>
          <a:p>
            <a:pPr algn="ctr"/>
            <a:r>
              <a:rPr lang="es-MX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C.I.A.C</a:t>
            </a:r>
            <a:endParaRPr lang="es-MX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7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2802" r="17702" b="9955"/>
          <a:stretch/>
        </p:blipFill>
        <p:spPr bwMode="auto">
          <a:xfrm>
            <a:off x="1124636" y="977463"/>
            <a:ext cx="6523073" cy="460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32" y="180229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9898" r="18423" b="7228"/>
          <a:stretch/>
        </p:blipFill>
        <p:spPr bwMode="auto">
          <a:xfrm>
            <a:off x="1122218" y="719489"/>
            <a:ext cx="6587836" cy="490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13620" r="17885" b="11126"/>
          <a:stretch/>
        </p:blipFill>
        <p:spPr bwMode="auto">
          <a:xfrm>
            <a:off x="1308263" y="919630"/>
            <a:ext cx="6505702" cy="464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11434" r="18403" b="9109"/>
          <a:stretch/>
        </p:blipFill>
        <p:spPr bwMode="auto">
          <a:xfrm>
            <a:off x="1267690" y="822118"/>
            <a:ext cx="6587838" cy="48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11092" r="17568" b="8689"/>
          <a:stretch/>
        </p:blipFill>
        <p:spPr bwMode="auto">
          <a:xfrm>
            <a:off x="955964" y="862445"/>
            <a:ext cx="7135682" cy="48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5963" y="268963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2606" r="17838" b="8553"/>
          <a:stretch/>
        </p:blipFill>
        <p:spPr bwMode="auto">
          <a:xfrm>
            <a:off x="1048645" y="748145"/>
            <a:ext cx="6952355" cy="464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t="10330" r="18380" b="38448"/>
          <a:stretch/>
        </p:blipFill>
        <p:spPr bwMode="auto">
          <a:xfrm>
            <a:off x="652378" y="1267663"/>
            <a:ext cx="7260622" cy="32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7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7. </a:t>
            </a:r>
            <a:r>
              <a:rPr lang="es-MX" sz="3000" b="1" dirty="0" smtClean="0">
                <a:solidFill>
                  <a:schemeClr val="tx1"/>
                </a:solidFill>
              </a:rPr>
              <a:t>   E.I.P</a:t>
            </a:r>
            <a:r>
              <a:rPr lang="es-MX" sz="3000" b="1" dirty="0">
                <a:solidFill>
                  <a:schemeClr val="tx1"/>
                </a:solidFill>
              </a:rPr>
              <a:t>. Resumen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9" t="12087" r="19901" b="7585"/>
          <a:stretch/>
        </p:blipFill>
        <p:spPr bwMode="auto">
          <a:xfrm>
            <a:off x="1209408" y="840183"/>
            <a:ext cx="6259545" cy="480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7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315311"/>
            <a:ext cx="7591097" cy="662152"/>
          </a:xfrm>
        </p:spPr>
        <p:txBody>
          <a:bodyPr>
            <a:normAutofit/>
          </a:bodyPr>
          <a:lstStyle/>
          <a:p>
            <a:pPr algn="ctr"/>
            <a:r>
              <a:rPr lang="es-MX" sz="3000" b="1" dirty="0">
                <a:solidFill>
                  <a:schemeClr val="tx1"/>
                </a:solidFill>
              </a:rPr>
              <a:t>PRODUCTO  </a:t>
            </a:r>
            <a:r>
              <a:rPr lang="es-MX" sz="3000" b="1" dirty="0" smtClean="0">
                <a:solidFill>
                  <a:schemeClr val="tx1"/>
                </a:solidFill>
              </a:rPr>
              <a:t>8.  </a:t>
            </a:r>
            <a:r>
              <a:rPr lang="es-MX" sz="3000" b="1" dirty="0">
                <a:solidFill>
                  <a:schemeClr val="tx1"/>
                </a:solidFill>
              </a:rPr>
              <a:t>E.I.P. </a:t>
            </a:r>
            <a:r>
              <a:rPr lang="es-MX" sz="3000" b="1" dirty="0" smtClean="0">
                <a:solidFill>
                  <a:schemeClr val="tx1"/>
                </a:solidFill>
              </a:rPr>
              <a:t>Elaboración de </a:t>
            </a:r>
            <a:r>
              <a:rPr lang="es-MX" sz="3000" b="1" dirty="0">
                <a:solidFill>
                  <a:schemeClr val="tx1"/>
                </a:solidFill>
              </a:rPr>
              <a:t>Proyecto  </a:t>
            </a:r>
          </a:p>
        </p:txBody>
      </p:sp>
      <p:pic>
        <p:nvPicPr>
          <p:cNvPr id="7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976" t="21719" r="23636" b="14039"/>
          <a:stretch/>
        </p:blipFill>
        <p:spPr>
          <a:xfrm>
            <a:off x="748145" y="890188"/>
            <a:ext cx="6816437" cy="4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59" t="19394" r="25909" b="13333"/>
          <a:stretch/>
        </p:blipFill>
        <p:spPr>
          <a:xfrm>
            <a:off x="592282" y="602670"/>
            <a:ext cx="7180118" cy="54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2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20976" r="15643" b="8543"/>
          <a:stretch/>
        </p:blipFill>
        <p:spPr bwMode="auto">
          <a:xfrm>
            <a:off x="820882" y="332508"/>
            <a:ext cx="7377546" cy="538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6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00" t="21313" r="24774" b="9597"/>
          <a:stretch/>
        </p:blipFill>
        <p:spPr>
          <a:xfrm>
            <a:off x="962709" y="637607"/>
            <a:ext cx="7381191" cy="57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33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88" t="23737" r="25682" b="12019"/>
          <a:stretch/>
        </p:blipFill>
        <p:spPr>
          <a:xfrm>
            <a:off x="1143000" y="613063"/>
            <a:ext cx="7019937" cy="51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8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88" t="21718" r="24321" b="12828"/>
          <a:stretch/>
        </p:blipFill>
        <p:spPr>
          <a:xfrm>
            <a:off x="912926" y="467592"/>
            <a:ext cx="7542127" cy="53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42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567" t="20706" r="24433" b="25556"/>
          <a:stretch/>
        </p:blipFill>
        <p:spPr>
          <a:xfrm>
            <a:off x="696192" y="914400"/>
            <a:ext cx="7898885" cy="477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7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363" t="22121" r="26363" b="15252"/>
          <a:stretch/>
        </p:blipFill>
        <p:spPr>
          <a:xfrm>
            <a:off x="654628" y="675410"/>
            <a:ext cx="7729762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4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47" t="21920" r="25111" b="12424"/>
          <a:stretch/>
        </p:blipFill>
        <p:spPr>
          <a:xfrm>
            <a:off x="1278083" y="685798"/>
            <a:ext cx="7024989" cy="515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75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863" t="23535" r="25227" b="14445"/>
          <a:stretch/>
        </p:blipFill>
        <p:spPr>
          <a:xfrm>
            <a:off x="886510" y="602673"/>
            <a:ext cx="7343090" cy="50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28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864" t="20909" r="25568" b="19898"/>
          <a:stretch/>
        </p:blipFill>
        <p:spPr>
          <a:xfrm>
            <a:off x="1381991" y="716973"/>
            <a:ext cx="6744694" cy="44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0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453" t="21920" r="25455" b="19898"/>
          <a:stretch/>
        </p:blipFill>
        <p:spPr>
          <a:xfrm>
            <a:off x="633844" y="581891"/>
            <a:ext cx="7917873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7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35825" y="542698"/>
            <a:ext cx="42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Producto 9. Fotografías de la sesión.</a:t>
            </a:r>
          </a:p>
        </p:txBody>
      </p:sp>
      <p:sp>
        <p:nvSpPr>
          <p:cNvPr id="6" name="AutoShape 2" descr="blob:https://web.whatsapp.com/079e9911-b3e6-4bd6-8813-744007138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400" y="987818"/>
            <a:ext cx="2497287" cy="1402773"/>
          </a:xfrm>
          <a:prstGeom prst="rect">
            <a:avLst/>
          </a:prstGeom>
        </p:spPr>
      </p:pic>
      <p:sp>
        <p:nvSpPr>
          <p:cNvPr id="8" name="AutoShape 4" descr="blob:https://web.whatsapp.com/7f6a7330-8095-4bc0-b465-85c3e77abc6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837" y="2463000"/>
            <a:ext cx="2673927" cy="20054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299" y="2663024"/>
            <a:ext cx="2140527" cy="160539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165763"/>
            <a:ext cx="3266209" cy="24496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18" y="4059758"/>
            <a:ext cx="2951019" cy="22132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562" y="4659958"/>
            <a:ext cx="2527202" cy="14215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302" y="1165763"/>
            <a:ext cx="2872508" cy="161578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495" y="4468445"/>
            <a:ext cx="2688331" cy="15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22975" r="18878" b="8992"/>
          <a:stretch/>
        </p:blipFill>
        <p:spPr bwMode="auto">
          <a:xfrm>
            <a:off x="748147" y="155865"/>
            <a:ext cx="7559046" cy="55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21660" r="18885" b="8940"/>
          <a:stretch/>
        </p:blipFill>
        <p:spPr bwMode="auto">
          <a:xfrm>
            <a:off x="1205347" y="171448"/>
            <a:ext cx="6993082" cy="56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21790" r="19075" b="16148"/>
          <a:stretch/>
        </p:blipFill>
        <p:spPr bwMode="auto">
          <a:xfrm>
            <a:off x="737755" y="102739"/>
            <a:ext cx="7616536" cy="55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21938" r="19273" b="22646"/>
          <a:stretch/>
        </p:blipFill>
        <p:spPr bwMode="auto">
          <a:xfrm>
            <a:off x="852054" y="570835"/>
            <a:ext cx="7439891" cy="47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Conexiones_Horizontal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/>
          <a:stretch>
            <a:fillRect/>
          </a:stretch>
        </p:blipFill>
        <p:spPr bwMode="auto">
          <a:xfrm>
            <a:off x="69835" y="5504924"/>
            <a:ext cx="853869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2754" r="19718" b="9525"/>
          <a:stretch/>
        </p:blipFill>
        <p:spPr bwMode="auto">
          <a:xfrm>
            <a:off x="987138" y="413379"/>
            <a:ext cx="6979556" cy="50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4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">
  <a:themeElements>
    <a:clrScheme name="Personalizado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D8F1F6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arco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2478</TotalTime>
  <Words>1537</Words>
  <Application>Microsoft Office PowerPoint</Application>
  <PresentationFormat>Carta (216 x 279 mm)</PresentationFormat>
  <Paragraphs>190</Paragraphs>
  <Slides>49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6" baseType="lpstr">
      <vt:lpstr>Arial</vt:lpstr>
      <vt:lpstr>Arial Rounded MT Bold</vt:lpstr>
      <vt:lpstr>Calibri</vt:lpstr>
      <vt:lpstr>Century Gothic</vt:lpstr>
      <vt:lpstr>Corbel</vt:lpstr>
      <vt:lpstr>Wingdings 2</vt:lpstr>
      <vt:lpstr>Marco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 2. ORGANIZADOR    GRAFICO</vt:lpstr>
      <vt:lpstr>PRODUCTO  3. FOTOGRAFIAS</vt:lpstr>
      <vt:lpstr>5.c    Justificación y descripción del proyecto </vt:lpstr>
      <vt:lpstr>Presentación de PowerPoint</vt:lpstr>
      <vt:lpstr>5.e    Pregunta generadora -  pregunta guía.</vt:lpstr>
      <vt:lpstr>5.f    Contenido.  Temas</vt:lpstr>
      <vt:lpstr>Presentación de PowerPoint</vt:lpstr>
      <vt:lpstr>PRODUCTO  4. Organizadores  Gráficos Preguntas Esenciales (lecturas)</vt:lpstr>
      <vt:lpstr>PRODUCTO  5. Organizadores   Gráficos Proceso de indagación (lecturas) </vt:lpstr>
      <vt:lpstr>PRODUCTO  6. A.M.E. GENERAL</vt:lpstr>
      <vt:lpstr>PRODUCTO  6. A.M.E. GENERAL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7.    E.I.P. Resumen  </vt:lpstr>
      <vt:lpstr>PRODUCTO  8.  E.I.P. Elaboración de Proyecto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Adriana Gil</dc:creator>
  <cp:lastModifiedBy>Laboratorio de Profesores</cp:lastModifiedBy>
  <cp:revision>77</cp:revision>
  <cp:lastPrinted>2017-10-31T18:27:05Z</cp:lastPrinted>
  <dcterms:created xsi:type="dcterms:W3CDTF">2017-10-30T23:39:09Z</dcterms:created>
  <dcterms:modified xsi:type="dcterms:W3CDTF">2018-03-02T21:01:37Z</dcterms:modified>
</cp:coreProperties>
</file>