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2" r:id="rId1"/>
  </p:sldMasterIdLst>
  <p:notesMasterIdLst>
    <p:notesMasterId r:id="rId27"/>
  </p:notesMasterIdLst>
  <p:handoutMasterIdLst>
    <p:handoutMasterId r:id="rId28"/>
  </p:handoutMasterIdLst>
  <p:sldIdLst>
    <p:sldId id="257" r:id="rId2"/>
    <p:sldId id="334" r:id="rId3"/>
    <p:sldId id="335" r:id="rId4"/>
    <p:sldId id="337" r:id="rId5"/>
    <p:sldId id="358" r:id="rId6"/>
    <p:sldId id="338" r:id="rId7"/>
    <p:sldId id="340" r:id="rId8"/>
    <p:sldId id="364" r:id="rId9"/>
    <p:sldId id="366" r:id="rId10"/>
    <p:sldId id="365" r:id="rId11"/>
    <p:sldId id="367" r:id="rId12"/>
    <p:sldId id="368" r:id="rId13"/>
    <p:sldId id="370" r:id="rId14"/>
    <p:sldId id="371" r:id="rId15"/>
    <p:sldId id="369" r:id="rId16"/>
    <p:sldId id="347" r:id="rId17"/>
    <p:sldId id="343" r:id="rId18"/>
    <p:sldId id="349" r:id="rId19"/>
    <p:sldId id="351" r:id="rId20"/>
    <p:sldId id="350" r:id="rId21"/>
    <p:sldId id="372" r:id="rId22"/>
    <p:sldId id="373" r:id="rId23"/>
    <p:sldId id="374" r:id="rId24"/>
    <p:sldId id="352" r:id="rId25"/>
    <p:sldId id="353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CCFF"/>
    <a:srgbClr val="6699FF"/>
    <a:srgbClr val="33CCFF"/>
    <a:srgbClr val="569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080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D81EB-8A20-42E6-BABA-CAFF6CBC5D9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AA9FA6E-D1F0-4903-A600-7F1796F427A6}">
      <dgm:prSet phldrT="[Texto]" custT="1"/>
      <dgm:spPr/>
      <dgm:t>
        <a:bodyPr/>
        <a:lstStyle/>
        <a:p>
          <a:pPr algn="ctr"/>
          <a:r>
            <a:rPr lang="es-ES" sz="1800" b="1" dirty="0">
              <a:solidFill>
                <a:srgbClr val="000000"/>
              </a:solidFill>
              <a:latin typeface="Arial"/>
              <a:ea typeface="Century Gothic"/>
            </a:rPr>
            <a:t>EDUCACIÓN PARA LA SALUD    </a:t>
          </a:r>
        </a:p>
        <a:p>
          <a:pPr algn="just"/>
          <a:r>
            <a:rPr lang="es-ES" sz="1600" dirty="0">
              <a:solidFill>
                <a:srgbClr val="000000"/>
              </a:solidFill>
              <a:latin typeface="Arial"/>
              <a:ea typeface="Century Gothic"/>
            </a:rPr>
            <a:t>Diseñar acciones que en conjunto (alumnos, institución y familia) reduzcan la posibilidad de presentar los efectos nocivos que pueden provocar los malos hábitos higiénico- dietéticos en jóvenes.</a:t>
          </a:r>
          <a:endParaRPr lang="es-MX" sz="1600" dirty="0"/>
        </a:p>
      </dgm:t>
    </dgm:pt>
    <dgm:pt modelId="{5639B35C-3A6A-4A5D-BB6F-FF1FD912E6E0}" type="parTrans" cxnId="{CFC80BEB-797B-4598-8E7A-F5E48232EEDF}">
      <dgm:prSet/>
      <dgm:spPr/>
      <dgm:t>
        <a:bodyPr/>
        <a:lstStyle/>
        <a:p>
          <a:pPr algn="ctr"/>
          <a:endParaRPr lang="es-MX"/>
        </a:p>
      </dgm:t>
    </dgm:pt>
    <dgm:pt modelId="{1067F836-EDFE-47BD-8292-2AA4E661FEAE}" type="sibTrans" cxnId="{CFC80BEB-797B-4598-8E7A-F5E48232EEDF}">
      <dgm:prSet/>
      <dgm:spPr/>
      <dgm:t>
        <a:bodyPr/>
        <a:lstStyle/>
        <a:p>
          <a:pPr algn="ctr"/>
          <a:endParaRPr lang="es-MX"/>
        </a:p>
      </dgm:t>
    </dgm:pt>
    <dgm:pt modelId="{FCB4972B-E6F8-451C-8233-5E73012423D9}">
      <dgm:prSet phldrT="[Texto]" custT="1"/>
      <dgm:spPr/>
      <dgm:t>
        <a:bodyPr/>
        <a:lstStyle/>
        <a:p>
          <a:pPr algn="ctr"/>
          <a:r>
            <a:rPr lang="es-MX" sz="1800" dirty="0"/>
            <a:t> </a:t>
          </a:r>
        </a:p>
        <a:p>
          <a:pPr algn="just"/>
          <a:r>
            <a:rPr lang="es-ES" sz="1800" b="1" dirty="0">
              <a:solidFill>
                <a:srgbClr val="000000"/>
              </a:solidFill>
              <a:latin typeface="Arial"/>
              <a:ea typeface="Arial"/>
            </a:rPr>
            <a:t>                   INGLÉS  </a:t>
          </a:r>
          <a:r>
            <a:rPr lang="es-ES" sz="1800" dirty="0">
              <a:solidFill>
                <a:srgbClr val="000000"/>
              </a:solidFill>
              <a:latin typeface="Arial"/>
              <a:ea typeface="Arial"/>
            </a:rPr>
            <a:t>                                         </a:t>
          </a:r>
          <a:r>
            <a:rPr lang="es-ES" sz="1600" dirty="0">
              <a:solidFill>
                <a:srgbClr val="000000"/>
              </a:solidFill>
              <a:latin typeface="Arial"/>
              <a:ea typeface="Arial"/>
            </a:rPr>
            <a:t>Adquirir habilidades lingüísticas del idioma inglés para comunicar los factores de riesgo de enfermedades frecuentes en México mediante lecturas de artículos y elaboración de materiales de exposición.</a:t>
          </a:r>
        </a:p>
        <a:p>
          <a:pPr algn="ctr"/>
          <a:endParaRPr lang="es-MX" sz="1800" dirty="0"/>
        </a:p>
      </dgm:t>
    </dgm:pt>
    <dgm:pt modelId="{17CF489E-D18C-43DD-AFB6-505CACF377C1}" type="parTrans" cxnId="{C84689E3-6C54-4F09-9B5D-2D67A3DD0F66}">
      <dgm:prSet/>
      <dgm:spPr/>
      <dgm:t>
        <a:bodyPr/>
        <a:lstStyle/>
        <a:p>
          <a:pPr algn="ctr"/>
          <a:endParaRPr lang="es-MX"/>
        </a:p>
      </dgm:t>
    </dgm:pt>
    <dgm:pt modelId="{08451538-CA03-49D2-94CC-2C60A4B60ED1}" type="sibTrans" cxnId="{C84689E3-6C54-4F09-9B5D-2D67A3DD0F66}">
      <dgm:prSet/>
      <dgm:spPr/>
      <dgm:t>
        <a:bodyPr/>
        <a:lstStyle/>
        <a:p>
          <a:pPr algn="ctr"/>
          <a:endParaRPr lang="es-MX"/>
        </a:p>
      </dgm:t>
    </dgm:pt>
    <dgm:pt modelId="{65D65761-99A7-4E8D-A86A-7840016A531F}">
      <dgm:prSet phldrT="[Texto]" custT="1"/>
      <dgm:spPr/>
      <dgm:t>
        <a:bodyPr/>
        <a:lstStyle/>
        <a:p>
          <a:pPr algn="just"/>
          <a:r>
            <a:rPr lang="es-ES" sz="1800" b="1" dirty="0">
              <a:solidFill>
                <a:srgbClr val="000000"/>
              </a:solidFill>
              <a:latin typeface="Arial"/>
              <a:ea typeface="Arial"/>
            </a:rPr>
            <a:t>            EDUCACIÓN FÍSICA</a:t>
          </a:r>
        </a:p>
        <a:p>
          <a:pPr algn="just"/>
          <a:r>
            <a:rPr lang="es-ES" sz="1800" b="1" dirty="0">
              <a:solidFill>
                <a:srgbClr val="000000"/>
              </a:solidFill>
              <a:latin typeface="Arial"/>
              <a:ea typeface="Arial"/>
            </a:rPr>
            <a:t>                                                          </a:t>
          </a:r>
          <a:r>
            <a:rPr lang="es-ES" sz="1600" dirty="0">
              <a:solidFill>
                <a:srgbClr val="000000"/>
              </a:solidFill>
              <a:latin typeface="Arial"/>
              <a:ea typeface="Arial"/>
            </a:rPr>
            <a:t>Reconocer factores de riesgo de enfermedades frecuentes a partir de recolección de datos y elaboración de estadísticas en la Preparatoria del LMJ</a:t>
          </a:r>
          <a:r>
            <a:rPr lang="es-ES" sz="1800" dirty="0">
              <a:solidFill>
                <a:srgbClr val="000000"/>
              </a:solidFill>
              <a:latin typeface="Arial"/>
              <a:ea typeface="Arial"/>
            </a:rPr>
            <a:t>.</a:t>
          </a:r>
          <a:endParaRPr lang="es-MX" sz="1800" dirty="0"/>
        </a:p>
      </dgm:t>
    </dgm:pt>
    <dgm:pt modelId="{B177992B-1678-4A1B-82F1-C1E46B2F04F8}" type="parTrans" cxnId="{63AD640F-01E7-420E-A937-BF191AF9B3E3}">
      <dgm:prSet/>
      <dgm:spPr/>
      <dgm:t>
        <a:bodyPr/>
        <a:lstStyle/>
        <a:p>
          <a:pPr algn="ctr"/>
          <a:endParaRPr lang="es-MX"/>
        </a:p>
      </dgm:t>
    </dgm:pt>
    <dgm:pt modelId="{C17692DF-2693-4D7A-B294-22711C16DD32}" type="sibTrans" cxnId="{63AD640F-01E7-420E-A937-BF191AF9B3E3}">
      <dgm:prSet/>
      <dgm:spPr/>
      <dgm:t>
        <a:bodyPr/>
        <a:lstStyle/>
        <a:p>
          <a:pPr algn="ctr"/>
          <a:endParaRPr lang="es-MX"/>
        </a:p>
      </dgm:t>
    </dgm:pt>
    <dgm:pt modelId="{0EB15BFF-1386-4FA6-8AAA-D05B4685870A}">
      <dgm:prSet phldrT="[Texto]" custT="1"/>
      <dgm:spPr/>
      <dgm:t>
        <a:bodyPr/>
        <a:lstStyle/>
        <a:p>
          <a:pPr algn="just"/>
          <a:r>
            <a:rPr lang="es-ES" sz="1800" b="1" dirty="0">
              <a:solidFill>
                <a:srgbClr val="000000"/>
              </a:solidFill>
              <a:latin typeface="Arial"/>
              <a:ea typeface="Century Gothic"/>
            </a:rPr>
            <a:t>EDUCACIÓN ESTÉTICA Y ARTÍSTICA: ARTES PLÁSTICAS                             </a:t>
          </a:r>
          <a:r>
            <a:rPr lang="es-ES" sz="1600" dirty="0">
              <a:solidFill>
                <a:srgbClr val="000000"/>
              </a:solidFill>
              <a:latin typeface="Arial"/>
              <a:ea typeface="Century Gothic"/>
            </a:rPr>
            <a:t>Aplicar procedimientos artísticos en los que se representen  creativamente  materiales promocionales a la comunidad estudiantil sobre factores de riesgo de enfermedades.</a:t>
          </a:r>
          <a:endParaRPr lang="es-MX" sz="1600" dirty="0"/>
        </a:p>
      </dgm:t>
    </dgm:pt>
    <dgm:pt modelId="{0220CF88-3A1D-4454-9014-77F956ED8568}" type="parTrans" cxnId="{9C0B1A1A-8369-47F0-A0AF-3EAB42492122}">
      <dgm:prSet/>
      <dgm:spPr/>
      <dgm:t>
        <a:bodyPr/>
        <a:lstStyle/>
        <a:p>
          <a:pPr algn="ctr"/>
          <a:endParaRPr lang="es-MX"/>
        </a:p>
      </dgm:t>
    </dgm:pt>
    <dgm:pt modelId="{75BADEF8-91E0-48D1-B110-CF998F199A01}" type="sibTrans" cxnId="{9C0B1A1A-8369-47F0-A0AF-3EAB42492122}">
      <dgm:prSet/>
      <dgm:spPr/>
      <dgm:t>
        <a:bodyPr/>
        <a:lstStyle/>
        <a:p>
          <a:pPr algn="ctr"/>
          <a:endParaRPr lang="es-MX"/>
        </a:p>
      </dgm:t>
    </dgm:pt>
    <dgm:pt modelId="{1860F09E-DB6F-40E6-96CB-2DB8F4743534}" type="pres">
      <dgm:prSet presAssocID="{081D81EB-8A20-42E6-BABA-CAFF6CBC5D9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6C519E-1890-49ED-A90E-CF7CB53739FE}" type="pres">
      <dgm:prSet presAssocID="{081D81EB-8A20-42E6-BABA-CAFF6CBC5D94}" presName="diamond" presStyleLbl="bgShp" presStyleIdx="0" presStyleCnt="1" custLinFactNeighborX="-2034"/>
      <dgm:spPr/>
    </dgm:pt>
    <dgm:pt modelId="{3E9DF729-8AE9-4546-A03F-048156F70E12}" type="pres">
      <dgm:prSet presAssocID="{081D81EB-8A20-42E6-BABA-CAFF6CBC5D94}" presName="quad1" presStyleLbl="node1" presStyleIdx="0" presStyleCnt="4" custScaleX="172826" custLinFactNeighborX="-34077" custLinFactNeighborY="271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DCB905-CB92-4880-939E-7F5175ECF8FC}" type="pres">
      <dgm:prSet presAssocID="{081D81EB-8A20-42E6-BABA-CAFF6CBC5D94}" presName="quad2" presStyleLbl="node1" presStyleIdx="1" presStyleCnt="4" custScaleX="173380" custLinFactNeighborX="34409" custLinFactNeighborY="27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CF4BBB-877A-4AAA-87D3-D249B16FB2A3}" type="pres">
      <dgm:prSet presAssocID="{081D81EB-8A20-42E6-BABA-CAFF6CBC5D94}" presName="quad3" presStyleLbl="node1" presStyleIdx="2" presStyleCnt="4" custScaleX="170243" custScaleY="87492" custLinFactNeighborX="-36306" custLinFactNeighborY="247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68305F-007B-4429-89CE-E6FC3EBE9F5B}" type="pres">
      <dgm:prSet presAssocID="{081D81EB-8A20-42E6-BABA-CAFF6CBC5D94}" presName="quad4" presStyleLbl="node1" presStyleIdx="3" presStyleCnt="4" custScaleX="173965" custScaleY="87493" custLinFactNeighborX="37243" custLinFactNeighborY="243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C80BEB-797B-4598-8E7A-F5E48232EEDF}" srcId="{081D81EB-8A20-42E6-BABA-CAFF6CBC5D94}" destId="{4AA9FA6E-D1F0-4903-A600-7F1796F427A6}" srcOrd="0" destOrd="0" parTransId="{5639B35C-3A6A-4A5D-BB6F-FF1FD912E6E0}" sibTransId="{1067F836-EDFE-47BD-8292-2AA4E661FEAE}"/>
    <dgm:cxn modelId="{C84689E3-6C54-4F09-9B5D-2D67A3DD0F66}" srcId="{081D81EB-8A20-42E6-BABA-CAFF6CBC5D94}" destId="{FCB4972B-E6F8-451C-8233-5E73012423D9}" srcOrd="1" destOrd="0" parTransId="{17CF489E-D18C-43DD-AFB6-505CACF377C1}" sibTransId="{08451538-CA03-49D2-94CC-2C60A4B60ED1}"/>
    <dgm:cxn modelId="{FF804B92-EAD0-483F-A775-1CE5036DAC13}" type="presOf" srcId="{FCB4972B-E6F8-451C-8233-5E73012423D9}" destId="{D9DCB905-CB92-4880-939E-7F5175ECF8FC}" srcOrd="0" destOrd="0" presId="urn:microsoft.com/office/officeart/2005/8/layout/matrix3"/>
    <dgm:cxn modelId="{63AD640F-01E7-420E-A937-BF191AF9B3E3}" srcId="{081D81EB-8A20-42E6-BABA-CAFF6CBC5D94}" destId="{65D65761-99A7-4E8D-A86A-7840016A531F}" srcOrd="2" destOrd="0" parTransId="{B177992B-1678-4A1B-82F1-C1E46B2F04F8}" sibTransId="{C17692DF-2693-4D7A-B294-22711C16DD32}"/>
    <dgm:cxn modelId="{9C0B1A1A-8369-47F0-A0AF-3EAB42492122}" srcId="{081D81EB-8A20-42E6-BABA-CAFF6CBC5D94}" destId="{0EB15BFF-1386-4FA6-8AAA-D05B4685870A}" srcOrd="3" destOrd="0" parTransId="{0220CF88-3A1D-4454-9014-77F956ED8568}" sibTransId="{75BADEF8-91E0-48D1-B110-CF998F199A01}"/>
    <dgm:cxn modelId="{3A61B498-17E9-4E9B-A0EA-75E34C5361D2}" type="presOf" srcId="{65D65761-99A7-4E8D-A86A-7840016A531F}" destId="{CACF4BBB-877A-4AAA-87D3-D249B16FB2A3}" srcOrd="0" destOrd="0" presId="urn:microsoft.com/office/officeart/2005/8/layout/matrix3"/>
    <dgm:cxn modelId="{CD54DA54-F51C-419A-BC79-1A176AEE9AA0}" type="presOf" srcId="{4AA9FA6E-D1F0-4903-A600-7F1796F427A6}" destId="{3E9DF729-8AE9-4546-A03F-048156F70E12}" srcOrd="0" destOrd="0" presId="urn:microsoft.com/office/officeart/2005/8/layout/matrix3"/>
    <dgm:cxn modelId="{8B239967-F899-41F3-9089-57E2C508D8FF}" type="presOf" srcId="{0EB15BFF-1386-4FA6-8AAA-D05B4685870A}" destId="{0B68305F-007B-4429-89CE-E6FC3EBE9F5B}" srcOrd="0" destOrd="0" presId="urn:microsoft.com/office/officeart/2005/8/layout/matrix3"/>
    <dgm:cxn modelId="{FFFC43B0-9F21-4A41-A4AF-49E26F7A71C9}" type="presOf" srcId="{081D81EB-8A20-42E6-BABA-CAFF6CBC5D94}" destId="{1860F09E-DB6F-40E6-96CB-2DB8F4743534}" srcOrd="0" destOrd="0" presId="urn:microsoft.com/office/officeart/2005/8/layout/matrix3"/>
    <dgm:cxn modelId="{748EFB07-A0D1-49EA-84D2-2CE83E3600D7}" type="presParOf" srcId="{1860F09E-DB6F-40E6-96CB-2DB8F4743534}" destId="{4A6C519E-1890-49ED-A90E-CF7CB53739FE}" srcOrd="0" destOrd="0" presId="urn:microsoft.com/office/officeart/2005/8/layout/matrix3"/>
    <dgm:cxn modelId="{D5E251C9-27B3-461B-9393-4175180460ED}" type="presParOf" srcId="{1860F09E-DB6F-40E6-96CB-2DB8F4743534}" destId="{3E9DF729-8AE9-4546-A03F-048156F70E12}" srcOrd="1" destOrd="0" presId="urn:microsoft.com/office/officeart/2005/8/layout/matrix3"/>
    <dgm:cxn modelId="{42948235-2211-44B6-8E12-950C3DF3729E}" type="presParOf" srcId="{1860F09E-DB6F-40E6-96CB-2DB8F4743534}" destId="{D9DCB905-CB92-4880-939E-7F5175ECF8FC}" srcOrd="2" destOrd="0" presId="urn:microsoft.com/office/officeart/2005/8/layout/matrix3"/>
    <dgm:cxn modelId="{24CF6ADD-80E7-42B3-82EE-44049BE4A97B}" type="presParOf" srcId="{1860F09E-DB6F-40E6-96CB-2DB8F4743534}" destId="{CACF4BBB-877A-4AAA-87D3-D249B16FB2A3}" srcOrd="3" destOrd="0" presId="urn:microsoft.com/office/officeart/2005/8/layout/matrix3"/>
    <dgm:cxn modelId="{DC900A1E-785B-41B9-A2D2-8DF3D7465D26}" type="presParOf" srcId="{1860F09E-DB6F-40E6-96CB-2DB8F4743534}" destId="{0B68305F-007B-4429-89CE-E6FC3EBE9F5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C519E-1890-49ED-A90E-CF7CB53739FE}">
      <dsp:nvSpPr>
        <dsp:cNvPr id="0" name=""/>
        <dsp:cNvSpPr/>
      </dsp:nvSpPr>
      <dsp:spPr>
        <a:xfrm>
          <a:off x="1439262" y="0"/>
          <a:ext cx="5904656" cy="590465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DF729-8AE9-4546-A03F-048156F70E12}">
      <dsp:nvSpPr>
        <dsp:cNvPr id="0" name=""/>
        <dsp:cNvSpPr/>
      </dsp:nvSpPr>
      <dsp:spPr>
        <a:xfrm>
          <a:off x="497050" y="1186110"/>
          <a:ext cx="3979864" cy="2302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rgbClr val="000000"/>
              </a:solidFill>
              <a:latin typeface="Arial"/>
              <a:ea typeface="Century Gothic"/>
            </a:rPr>
            <a:t>EDUCACIÓN PARA LA SALUD   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rgbClr val="000000"/>
              </a:solidFill>
              <a:latin typeface="Arial"/>
              <a:ea typeface="Century Gothic"/>
            </a:rPr>
            <a:t>Diseñar acciones que en conjunto (alumnos, institución y familia) reduzcan la posibilidad de presentar los efectos nocivos que pueden provocar los malos hábitos higiénico- dietéticos en jóvenes.</a:t>
          </a:r>
          <a:endParaRPr lang="es-MX" sz="1600" kern="1200" dirty="0"/>
        </a:p>
      </dsp:txBody>
      <dsp:txXfrm>
        <a:off x="609464" y="1298524"/>
        <a:ext cx="3755036" cy="2077987"/>
      </dsp:txXfrm>
    </dsp:sp>
    <dsp:sp modelId="{D9DCB905-CB92-4880-939E-7F5175ECF8FC}">
      <dsp:nvSpPr>
        <dsp:cNvPr id="0" name=""/>
        <dsp:cNvSpPr/>
      </dsp:nvSpPr>
      <dsp:spPr>
        <a:xfrm>
          <a:off x="4547733" y="1186248"/>
          <a:ext cx="3992622" cy="2302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rgbClr val="000000"/>
              </a:solidFill>
              <a:latin typeface="Arial"/>
              <a:ea typeface="Arial"/>
            </a:rPr>
            <a:t>                   INGLÉS  </a:t>
          </a:r>
          <a:r>
            <a:rPr lang="es-ES" sz="1800" kern="1200" dirty="0">
              <a:solidFill>
                <a:srgbClr val="000000"/>
              </a:solidFill>
              <a:latin typeface="Arial"/>
              <a:ea typeface="Arial"/>
            </a:rPr>
            <a:t>                                         </a:t>
          </a:r>
          <a:r>
            <a:rPr lang="es-ES" sz="1600" kern="1200" dirty="0">
              <a:solidFill>
                <a:srgbClr val="000000"/>
              </a:solidFill>
              <a:latin typeface="Arial"/>
              <a:ea typeface="Arial"/>
            </a:rPr>
            <a:t>Adquirir habilidades lingüísticas del idioma inglés para comunicar los factores de riesgo de enfermedades frecuentes en México mediante lecturas de artículos y elaboración de materiales de exposición.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/>
        </a:p>
      </dsp:txBody>
      <dsp:txXfrm>
        <a:off x="4660147" y="1298662"/>
        <a:ext cx="3767794" cy="2077987"/>
      </dsp:txXfrm>
    </dsp:sp>
    <dsp:sp modelId="{CACF4BBB-877A-4AAA-87D3-D249B16FB2A3}">
      <dsp:nvSpPr>
        <dsp:cNvPr id="0" name=""/>
        <dsp:cNvSpPr/>
      </dsp:nvSpPr>
      <dsp:spPr>
        <a:xfrm>
          <a:off x="475461" y="3611512"/>
          <a:ext cx="3920382" cy="2014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rgbClr val="000000"/>
              </a:solidFill>
              <a:latin typeface="Arial"/>
              <a:ea typeface="Arial"/>
            </a:rPr>
            <a:t>            EDUCACIÓN FÍSICA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rgbClr val="000000"/>
              </a:solidFill>
              <a:latin typeface="Arial"/>
              <a:ea typeface="Arial"/>
            </a:rPr>
            <a:t>                                                          </a:t>
          </a:r>
          <a:r>
            <a:rPr lang="es-ES" sz="1600" kern="1200" dirty="0">
              <a:solidFill>
                <a:srgbClr val="000000"/>
              </a:solidFill>
              <a:latin typeface="Arial"/>
              <a:ea typeface="Arial"/>
            </a:rPr>
            <a:t>Reconocer factores de riesgo de enfermedades frecuentes a partir de recolección de datos y elaboración de estadísticas en la Preparatoria del LMJ</a:t>
          </a:r>
          <a:r>
            <a:rPr lang="es-ES" sz="1800" kern="1200" dirty="0">
              <a:solidFill>
                <a:srgbClr val="000000"/>
              </a:solidFill>
              <a:latin typeface="Arial"/>
              <a:ea typeface="Arial"/>
            </a:rPr>
            <a:t>.</a:t>
          </a:r>
          <a:endParaRPr lang="es-MX" sz="1800" kern="1200" dirty="0"/>
        </a:p>
      </dsp:txBody>
      <dsp:txXfrm>
        <a:off x="573814" y="3709865"/>
        <a:ext cx="3723676" cy="1818073"/>
      </dsp:txXfrm>
    </dsp:sp>
    <dsp:sp modelId="{0B68305F-007B-4429-89CE-E6FC3EBE9F5B}">
      <dsp:nvSpPr>
        <dsp:cNvPr id="0" name=""/>
        <dsp:cNvSpPr/>
      </dsp:nvSpPr>
      <dsp:spPr>
        <a:xfrm>
          <a:off x="4606259" y="3601817"/>
          <a:ext cx="4006093" cy="2014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rgbClr val="000000"/>
              </a:solidFill>
              <a:latin typeface="Arial"/>
              <a:ea typeface="Century Gothic"/>
            </a:rPr>
            <a:t>EDUCACIÓN ESTÉTICA Y ARTÍSTICA: ARTES PLÁSTICAS                             </a:t>
          </a:r>
          <a:r>
            <a:rPr lang="es-ES" sz="1600" kern="1200" dirty="0">
              <a:solidFill>
                <a:srgbClr val="000000"/>
              </a:solidFill>
              <a:latin typeface="Arial"/>
              <a:ea typeface="Century Gothic"/>
            </a:rPr>
            <a:t>Aplicar procedimientos artísticos en los que se representen  creativamente  materiales promocionales a la comunidad estudiantil sobre factores de riesgo de enfermedades.</a:t>
          </a:r>
          <a:endParaRPr lang="es-MX" sz="1600" kern="1200" dirty="0"/>
        </a:p>
      </dsp:txBody>
      <dsp:txXfrm>
        <a:off x="4704614" y="3700172"/>
        <a:ext cx="3809383" cy="1818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MX"/>
              <a:t>EIP. Elaboración de proyecto. Producto 8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C9D35-B1DD-4B71-9704-FDED23A22C0C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3E31A-AF31-4FCE-BD23-91E26EA45ABC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MX"/>
              <a:t>EIP. Elaboración de proyecto. Producto 8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78E22-ED75-42E0-AA9A-9ED3DB385A27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F67E8-5C22-4267-AF2D-0A8D59E38452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MX"/>
              <a:t>EIP. Elaboración de proyecto. Producto 8</a:t>
            </a:r>
          </a:p>
        </p:txBody>
      </p:sp>
    </p:spTree>
    <p:extLst>
      <p:ext uri="{BB962C8B-B14F-4D97-AF65-F5344CB8AC3E}">
        <p14:creationId xmlns:p14="http://schemas.microsoft.com/office/powerpoint/2010/main" val="330546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133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855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7295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965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7319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33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5646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90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75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656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858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913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06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853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199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29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45387-386D-4B79-9227-AD3A6F1862B8}" type="datetimeFigureOut">
              <a:rPr lang="es-MX" smtClean="0"/>
              <a:t>14/10/2019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03C655-4005-4B4D-B5C3-8327F51997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614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059832" y="2075378"/>
            <a:ext cx="5544616" cy="43059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MX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463481" y="5157192"/>
            <a:ext cx="4680520" cy="1512168"/>
          </a:xfrm>
        </p:spPr>
        <p:txBody>
          <a:bodyPr>
            <a:normAutofit/>
          </a:bodyPr>
          <a:lstStyle/>
          <a:p>
            <a:endParaRPr lang="es-MX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7991"/>
            <a:ext cx="9144000" cy="14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23136"/>
            <a:ext cx="2654424" cy="26198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25543" y="2091692"/>
            <a:ext cx="5626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Liceo Mexicano Japonés, A.C.</a:t>
            </a:r>
            <a:br>
              <a:rPr lang="es-MX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Preparatoria</a:t>
            </a:r>
            <a:b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Clave 1231</a:t>
            </a:r>
          </a:p>
          <a:p>
            <a:pPr algn="ctr">
              <a:lnSpc>
                <a:spcPct val="150000"/>
              </a:lnSpc>
            </a:pPr>
            <a: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Equipo 4</a:t>
            </a:r>
            <a:b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28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5° año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ACTIVIDAD INTERDISCIPLINARIA DE INICIO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000" b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Century Gothic"/>
              </a:rPr>
              <a:t>El problema del peso no es sólo estético: compromete de manera seria la salud.</a:t>
            </a:r>
            <a:endParaRPr lang="es-MX" sz="2000" b="1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Century Gothic"/>
              </a:rPr>
              <a:t>El sobrepeso y la obesidad están siempre vinculados con deficientes hábitos dietéticos, con escasa o nula actividad física (sedentarismo), en muchas ocasiones con ingesta de alcohol, relacionados también con la imagen física de la persona y sus problemas de integración social como hechos predominantes. 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¿</a:t>
            </a:r>
            <a:r>
              <a:rPr lang="es-ES" sz="2000" dirty="0">
                <a:solidFill>
                  <a:srgbClr val="000000"/>
                </a:solidFill>
                <a:latin typeface="Arial"/>
                <a:ea typeface="Century Gothic"/>
              </a:rPr>
              <a:t>Conoces </a:t>
            </a:r>
            <a:r>
              <a:rPr lang="es-ES" sz="2000" b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cuáles</a:t>
            </a:r>
            <a:r>
              <a:rPr lang="es-E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son las</a:t>
            </a:r>
            <a:r>
              <a:rPr lang="es-ES" sz="2000" b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consecuencias</a:t>
            </a:r>
            <a:r>
              <a:rPr lang="es-ES" sz="2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comunes que ocasionan  los malos hábitos higiénicos y dietéticos a la salud?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sz="2000" dirty="0">
                <a:solidFill>
                  <a:srgbClr val="000000"/>
                </a:solidFill>
                <a:latin typeface="Arial"/>
                <a:ea typeface="Arial"/>
              </a:rPr>
              <a:t>3ª Semana de curso: se explica, en cada una de las sesiones de asignaturas </a:t>
            </a:r>
            <a:r>
              <a:rPr lang="es-MX" sz="2000" dirty="0" smtClean="0">
                <a:solidFill>
                  <a:srgbClr val="000000"/>
                </a:solidFill>
                <a:latin typeface="Arial"/>
                <a:ea typeface="Arial"/>
              </a:rPr>
              <a:t>implicadas </a:t>
            </a:r>
            <a:r>
              <a:rPr lang="es-MX" sz="2000" dirty="0">
                <a:solidFill>
                  <a:srgbClr val="000000"/>
                </a:solidFill>
                <a:latin typeface="Arial"/>
                <a:ea typeface="Arial"/>
              </a:rPr>
              <a:t>la intención del proyecto interdisciplinario, sesiones en las que se implementará y productos a desarrollar.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RESULTADOS, ANÁLISIS Y TOMA DE DECISIONES</a:t>
            </a: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ACTIVIDAD</a:t>
            </a:r>
          </a:p>
          <a:p>
            <a:pPr marL="0" indent="0" algn="ctr">
              <a:buNone/>
            </a:pPr>
            <a:endParaRPr lang="es-MX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Los estudiantes lograron investigar exhaustiva de los factores de riesgo de las principales enfermedades en México.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Elaboraron de mapas conceptuales para destacar conceptos clave.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Realizaron un cronograma para una planeación de actividades y personas designadas para cada una de ellas en el desarrollo del proyecto. </a:t>
            </a:r>
            <a:endParaRPr lang="es-MX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72816"/>
            <a:ext cx="6836851" cy="42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ACTIVIDAD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INTERDISCIPLINARIA DE </a:t>
            </a: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s-MX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RECONOCE TUS RIESGOS DE SALUD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medir e identificar los factores de riesgo de enfermedades frecuentes en nuestro país para reflexión en cambio de hábitos higiénico- dietéticos.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Grado: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4°, 5° y 6° de Preparatoria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Fechas 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01 de octubre de 2018 a 19 de enero de 2019.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es fundamental detectar eventos que puedan desarrollar enfermedades para propiciar cambios de estilo de vida sano. </a:t>
            </a:r>
          </a:p>
          <a:p>
            <a:pPr marL="0" indent="0">
              <a:lnSpc>
                <a:spcPct val="170000"/>
              </a:lnSpc>
              <a:buNone/>
            </a:pPr>
            <a:endParaRPr lang="es-MX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77520" y="116632"/>
            <a:ext cx="8229600" cy="5676881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INTERDISCIPLINARIAS DE </a:t>
            </a:r>
          </a:p>
          <a:p>
            <a:pPr marL="0" indent="0" algn="ctr">
              <a:buNone/>
            </a:pP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FASE DE DESARROLLO DEL PROYECTO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769A87E-00CE-471F-B56E-FB1B8FE64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398312"/>
              </p:ext>
            </p:extLst>
          </p:nvPr>
        </p:nvGraphicFramePr>
        <p:xfrm>
          <a:off x="251520" y="2019910"/>
          <a:ext cx="878497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159216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EDUCACIÓN PARA LA SALUD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802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latin typeface="Arial" panose="020B0604020202020204"/>
                          <a:ea typeface="Century Gothic" panose="020B0502020202020204"/>
                        </a:rPr>
                        <a:t>Por estadísticas reportadas por la Secretaría de Salud de Principales causas de morbilidad y mortalidad en México, los alumnos realizaron una investigación, en equipos de 6 personas,  sobre origen y evolución de 3 patologías muy frecuentes en nuestro país: Diabetes mellitus tipo II, Hipertensión arterial  e Infarto agudo del miocardio, identificando factores de riesgo que puedan ser detectados oportunamente.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09793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769A87E-00CE-471F-B56E-FB1B8FE64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05112"/>
              </p:ext>
            </p:extLst>
          </p:nvPr>
        </p:nvGraphicFramePr>
        <p:xfrm>
          <a:off x="341603" y="4558490"/>
          <a:ext cx="8784976" cy="1724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159216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802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Lectura de artículo sobre importancia de una buena salud y preservación de la misma, en inglés, de forma individual con</a:t>
                      </a:r>
                      <a:r>
                        <a:rPr lang="es-ES" sz="18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la cual e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laboran y presentan mapa conceptual que exponen</a:t>
                      </a:r>
                      <a:r>
                        <a:rPr lang="es-ES" sz="18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para identificar eventos de las principales enfermedades en México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.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097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96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77520" y="116633"/>
            <a:ext cx="8229600" cy="2448272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INTERDISCIPLINARIAS DE </a:t>
            </a:r>
          </a:p>
          <a:p>
            <a:pPr marL="0" indent="0" algn="ctr">
              <a:buNone/>
            </a:pP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FASE DE DESARROLLO DEL PROYECTO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02B4F1E-7AED-4B03-A749-D128F0582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803674"/>
              </p:ext>
            </p:extLst>
          </p:nvPr>
        </p:nvGraphicFramePr>
        <p:xfrm>
          <a:off x="251520" y="4446721"/>
          <a:ext cx="8733288" cy="1657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3288">
                  <a:extLst>
                    <a:ext uri="{9D8B030D-6E8A-4147-A177-3AD203B41FA5}">
                      <a16:colId xmlns:a16="http://schemas.microsoft.com/office/drawing/2014/main" val="2586631971"/>
                    </a:ext>
                  </a:extLst>
                </a:gridCol>
              </a:tblGrid>
              <a:tr h="576505">
                <a:tc>
                  <a:txBody>
                    <a:bodyPr/>
                    <a:lstStyle/>
                    <a:p>
                      <a:pPr lvl="0" algn="ctr"/>
                      <a:r>
                        <a:rPr lang="es-ES" sz="1800" b="1" dirty="0">
                          <a:solidFill>
                            <a:srgbClr val="000000"/>
                          </a:solidFill>
                          <a:latin typeface="Arial"/>
                          <a:ea typeface="Century Gothic"/>
                        </a:rPr>
                        <a:t>EDUCACIÓN ESTÉTICA Y ARTÍSTICA: ARTES PLÁSTICAS                            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76103"/>
                  </a:ext>
                </a:extLst>
              </a:tr>
              <a:tr h="10813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Realizaron una investigación </a:t>
                      </a:r>
                      <a:r>
                        <a:rPr lang="es-ES" sz="18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sobre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manera de promocionar</a:t>
                      </a:r>
                      <a:r>
                        <a:rPr lang="es-ES" sz="18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la problemática en</a:t>
                      </a: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los diferentes medios impresos de comunicación y procedimientos plásticos. Elaboraron propuesta de Trípticos e</a:t>
                      </a:r>
                      <a:r>
                        <a:rPr lang="es-ES" sz="18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  <a:ea typeface="Century Gothic" panose="020B0502020202020204"/>
                        </a:rPr>
                        <a:t> Infografías.</a:t>
                      </a:r>
                      <a:endParaRPr lang="es-MX" sz="1800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675321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40"/>
            <a:ext cx="873328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528" y="141536"/>
            <a:ext cx="8075240" cy="3705281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ACTIVIDAD POR ASIGNATURA DE LA </a:t>
            </a: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FASE DE DESARROLLO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51520" y="1530780"/>
            <a:ext cx="4058496" cy="5210587"/>
            <a:chOff x="497050" y="1186110"/>
            <a:chExt cx="3979864" cy="2302815"/>
          </a:xfrm>
        </p:grpSpPr>
        <p:sp>
          <p:nvSpPr>
            <p:cNvPr id="7" name="Rectángulo redondeado 6"/>
            <p:cNvSpPr/>
            <p:nvPr/>
          </p:nvSpPr>
          <p:spPr>
            <a:xfrm>
              <a:off x="497050" y="1186110"/>
              <a:ext cx="3979864" cy="230281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609464" y="1286255"/>
              <a:ext cx="3755036" cy="2135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>
                  <a:solidFill>
                    <a:srgbClr val="000000"/>
                  </a:solidFill>
                  <a:latin typeface="Arial"/>
                  <a:ea typeface="Century Gothic"/>
                </a:rPr>
                <a:t>    EDUCACIÓN PARA LA SALUD</a:t>
              </a:r>
            </a:p>
            <a:p>
              <a:pPr lvl="0" algn="just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>
                  <a:solidFill>
                    <a:srgbClr val="000000"/>
                  </a:solidFill>
                  <a:latin typeface="Arial" panose="020B0604020202020204"/>
                  <a:ea typeface="Century Gothic" panose="020B0502020202020204"/>
                </a:rPr>
                <a:t>Medición y recolección de datos. Elaboran tabla de indicadores como talla, peso, IMC, circunferencia abdominal, glicemia en ayuno, frecuencia de actividad física, tabaquismo, ingesta de alcohol y frecuencia para determinación de factores de riesgo por grupo y comparativa en 3 momentos del ciclo escolar (inicio, medio final del ciclo escolar). Análisis de resultados mediante estadísticas.  </a:t>
              </a:r>
              <a:r>
                <a:rPr lang="es-ES" sz="1600" b="1" kern="1200" dirty="0">
                  <a:solidFill>
                    <a:srgbClr val="000000"/>
                  </a:solidFill>
                  <a:latin typeface="Arial"/>
                  <a:ea typeface="Century Gothic"/>
                </a:rPr>
                <a:t>    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C7729D3-C10D-4583-96F4-06C82DAE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615" y="1316971"/>
            <a:ext cx="2591025" cy="29690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7F75EC-E421-4E5B-8A9B-55BA2BEEF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898" y="4137518"/>
            <a:ext cx="2597121" cy="26154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6DC31D-5550-460C-9039-0B64DE5F2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78" t="3922" r="2824" b="7678"/>
          <a:stretch/>
        </p:blipFill>
        <p:spPr>
          <a:xfrm flipH="1">
            <a:off x="4322659" y="4581128"/>
            <a:ext cx="2129913" cy="17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0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528" y="141536"/>
            <a:ext cx="8075240" cy="3705281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ACTIVIDAD POR ASIGNATURA DE LA </a:t>
            </a: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FASE DE DESARROLLO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23529" y="1555685"/>
            <a:ext cx="4536504" cy="4969659"/>
            <a:chOff x="497050" y="1186110"/>
            <a:chExt cx="3979864" cy="2302815"/>
          </a:xfrm>
        </p:grpSpPr>
        <p:sp>
          <p:nvSpPr>
            <p:cNvPr id="13" name="Rectángulo redondeado 12"/>
            <p:cNvSpPr/>
            <p:nvPr/>
          </p:nvSpPr>
          <p:spPr>
            <a:xfrm>
              <a:off x="497050" y="1186110"/>
              <a:ext cx="3979864" cy="230281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/>
            <p:cNvSpPr txBox="1"/>
            <p:nvPr/>
          </p:nvSpPr>
          <p:spPr>
            <a:xfrm>
              <a:off x="609464" y="1298524"/>
              <a:ext cx="3755036" cy="2077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b="1" kern="1200" dirty="0">
                <a:solidFill>
                  <a:srgbClr val="000000"/>
                </a:solidFill>
                <a:latin typeface="Arial"/>
                <a:ea typeface="Century Gothic"/>
              </a:endParaRPr>
            </a:p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b="1" kern="1200" dirty="0">
                  <a:solidFill>
                    <a:srgbClr val="000000"/>
                  </a:solidFill>
                  <a:latin typeface="Arial"/>
                  <a:ea typeface="Century Gothic"/>
                </a:rPr>
                <a:t>EDUCACIÓN </a:t>
              </a:r>
              <a:r>
                <a:rPr lang="es-ES" b="1" dirty="0">
                  <a:solidFill>
                    <a:srgbClr val="000000"/>
                  </a:solidFill>
                  <a:latin typeface="Arial"/>
                  <a:ea typeface="Century Gothic"/>
                </a:rPr>
                <a:t> FÍSICA</a:t>
              </a:r>
              <a:endParaRPr lang="es-ES" sz="1800" b="1" kern="1200" dirty="0">
                <a:solidFill>
                  <a:srgbClr val="000000"/>
                </a:solidFill>
                <a:latin typeface="Arial"/>
                <a:ea typeface="Century Gothic"/>
              </a:endParaRPr>
            </a:p>
            <a:p>
              <a:pPr lvl="0" algn="just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invitó a la audiencia a participar en toma de indicadores de factores de riesgo: peso, talla, IMC, determinación de glucosa en sangre, toma de tensión arterial, frecuencia cardiaca y actividad física que les permita continuar con estadísticas iniciadas en </a:t>
              </a:r>
              <a:r>
                <a:rPr lang="es-MX" sz="1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física </a:t>
              </a:r>
              <a:r>
                <a:rPr lang="es-MX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detectar factores de riesgo de enfermedad en la comunidad del LMJ.</a:t>
              </a:r>
              <a:endParaRPr lang="es-ES" sz="1800" b="1" kern="1200" dirty="0">
                <a:solidFill>
                  <a:srgbClr val="000000"/>
                </a:solidFill>
                <a:latin typeface="Arial"/>
                <a:ea typeface="Century Gothic"/>
              </a:endParaRPr>
            </a:p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b="1" kern="1200" dirty="0">
                  <a:solidFill>
                    <a:srgbClr val="000000"/>
                  </a:solidFill>
                  <a:latin typeface="Arial"/>
                  <a:ea typeface="Century Gothic"/>
                </a:rPr>
                <a:t>    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65CE0469-53E1-45EC-A501-3455BA93A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7" y="1412776"/>
            <a:ext cx="2383743" cy="30726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37F020-4505-49A3-89F2-85D9C6B5A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165" y="3822674"/>
            <a:ext cx="2200847" cy="29690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3E2DE7-63A1-4B99-AB9B-6142C34D4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63"/>
          <a:stretch/>
        </p:blipFill>
        <p:spPr>
          <a:xfrm>
            <a:off x="4932040" y="4551490"/>
            <a:ext cx="1827083" cy="21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2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528" y="141536"/>
            <a:ext cx="8075240" cy="3705281"/>
          </a:xfrm>
        </p:spPr>
        <p:txBody>
          <a:bodyPr/>
          <a:lstStyle/>
          <a:p>
            <a:pPr marL="0" indent="0" algn="ctr"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POR ASIGNATURA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</a:p>
          <a:p>
            <a:pPr marL="0" indent="0" algn="ctr"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DE DESARROLLO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50646" y="2313947"/>
            <a:ext cx="3979864" cy="4032448"/>
            <a:chOff x="497050" y="1186110"/>
            <a:chExt cx="3979864" cy="2302815"/>
          </a:xfrm>
        </p:grpSpPr>
        <p:sp>
          <p:nvSpPr>
            <p:cNvPr id="10" name="Rectángulo redondeado 9"/>
            <p:cNvSpPr/>
            <p:nvPr/>
          </p:nvSpPr>
          <p:spPr>
            <a:xfrm>
              <a:off x="497050" y="1186110"/>
              <a:ext cx="3979864" cy="230281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uadroTexto 10"/>
            <p:cNvSpPr txBox="1"/>
            <p:nvPr/>
          </p:nvSpPr>
          <p:spPr>
            <a:xfrm>
              <a:off x="721878" y="1204493"/>
              <a:ext cx="3755036" cy="2119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/>
                <a:t> </a:t>
              </a:r>
            </a:p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b="1" kern="1200" dirty="0">
                  <a:solidFill>
                    <a:srgbClr val="000000"/>
                  </a:solidFill>
                  <a:latin typeface="Arial"/>
                  <a:ea typeface="Arial"/>
                </a:rPr>
                <a:t>INGLÉS</a:t>
              </a:r>
            </a:p>
            <a:p>
              <a:pPr lvl="0" algn="just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Investigación previa con base a artículo para elaboración de mapa conceptual de las 3 principales patologías en México. Exposición breve </a:t>
              </a:r>
              <a:r>
                <a:rPr lang="es-MX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MX" sz="1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inglés </a:t>
              </a:r>
              <a:r>
                <a:rPr lang="es-MX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evento institucional </a:t>
              </a:r>
              <a:r>
                <a:rPr lang="es-MX" sz="1800" i="1" kern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Bunkasai</a:t>
              </a:r>
              <a:r>
                <a:rPr lang="es-MX" sz="1800" i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2019 </a:t>
              </a:r>
              <a:r>
                <a:rPr lang="es-MX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se lleva a cabo el 19 de enero.</a:t>
              </a:r>
            </a:p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1800" kern="1200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5A170F9-6662-4640-B6C8-E5C3695E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39" y="3836628"/>
            <a:ext cx="2987571" cy="28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049907"/>
              </p:ext>
            </p:extLst>
          </p:nvPr>
        </p:nvGraphicFramePr>
        <p:xfrm>
          <a:off x="971600" y="2492896"/>
          <a:ext cx="7141749" cy="2605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625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Profesor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Asignatura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625">
                <a:tc>
                  <a:txBody>
                    <a:bodyPr/>
                    <a:lstStyle/>
                    <a:p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Gabriela Córdoba Novoa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Educación para la Salud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Zaira Manzo </a:t>
                      </a:r>
                      <a:r>
                        <a:rPr lang="es-MX" sz="2000" dirty="0" err="1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Sotres</a:t>
                      </a:r>
                      <a:endParaRPr lang="es-MX" sz="20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Inglés V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Omar Araujo Sánchez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Educación Física V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Eva Cruz Alcázar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Educación Estética y Artística V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1649974" cy="16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39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528" y="141536"/>
            <a:ext cx="8075240" cy="3705281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ACTIVIDAD POR ASIGNATURA DE LA </a:t>
            </a: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FASE DE DESARROLLO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67544" y="1844824"/>
            <a:ext cx="3816424" cy="4608512"/>
            <a:chOff x="497050" y="1186110"/>
            <a:chExt cx="3979864" cy="2302815"/>
          </a:xfrm>
        </p:grpSpPr>
        <p:sp>
          <p:nvSpPr>
            <p:cNvPr id="10" name="Rectángulo redondeado 9"/>
            <p:cNvSpPr/>
            <p:nvPr/>
          </p:nvSpPr>
          <p:spPr>
            <a:xfrm>
              <a:off x="497050" y="1186110"/>
              <a:ext cx="3979864" cy="230281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uadroTexto 10"/>
            <p:cNvSpPr txBox="1"/>
            <p:nvPr/>
          </p:nvSpPr>
          <p:spPr>
            <a:xfrm>
              <a:off x="609464" y="1298524"/>
              <a:ext cx="3755036" cy="2077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/>
                <a:t> </a:t>
              </a:r>
            </a:p>
            <a:p>
              <a:pPr lvl="0" algn="ctr">
                <a:lnSpc>
                  <a:spcPct val="150000"/>
                </a:lnSpc>
              </a:pPr>
              <a:r>
                <a:rPr lang="es-ES" b="1" dirty="0">
                  <a:solidFill>
                    <a:srgbClr val="000000"/>
                  </a:solidFill>
                  <a:latin typeface="Arial"/>
                  <a:ea typeface="Century Gothic"/>
                </a:rPr>
                <a:t>EDUCACIÓN ESTÉTICA Y ARTÍSTICA: ARTES PLÁSTICAS</a:t>
              </a:r>
            </a:p>
            <a:p>
              <a:pPr lvl="0" algn="just">
                <a:lnSpc>
                  <a:spcPct val="150000"/>
                </a:lnSpc>
              </a:pPr>
              <a:r>
                <a:rPr lang="es-MX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Presentación de infografías creadas en clase de </a:t>
              </a:r>
              <a:r>
                <a:rPr lang="es-MX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Artes plásticas </a:t>
              </a:r>
              <a:r>
                <a:rPr lang="es-MX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así como proporcionando folletos informativos (trípticos) de las tres enfermedades investigadas en </a:t>
              </a:r>
              <a:r>
                <a:rPr lang="es-MX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para la Salud</a:t>
              </a:r>
              <a:r>
                <a:rPr lang="es-MX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dirty="0"/>
            </a:p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1800" kern="1200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55B79A3-1ABA-468E-B482-BBBFAA1FD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588" y="1886462"/>
            <a:ext cx="2377646" cy="26946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333220"/>
            <a:ext cx="1739312" cy="20481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502" y="4291132"/>
            <a:ext cx="1658609" cy="20901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r="11092"/>
          <a:stretch/>
        </p:blipFill>
        <p:spPr>
          <a:xfrm>
            <a:off x="4630591" y="1879297"/>
            <a:ext cx="1800200" cy="23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72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RESULTADOS, ANÁLISIS Y TOMA DE DECISIONES</a:t>
            </a: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ACTIVIDAD</a:t>
            </a:r>
          </a:p>
          <a:p>
            <a:pPr marL="0" indent="0" algn="ctr">
              <a:buNone/>
            </a:pPr>
            <a:endParaRPr lang="es-MX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estudiantes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aprendieron a medir parámetros investigados con los que reconocieron indicadores de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riesgo para elaborar tablas de resultados.</a:t>
            </a:r>
            <a:endParaRPr lang="es-MX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 ACTIVIDAD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INTERDISCIPLINARIA DE </a:t>
            </a: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MX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RECOLECCIÓN DE DATOS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recabar datos  obtenidos en exposición de evento institucional y prácticas interdisciplinarias.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Grado: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4°, 5° y 6° de Preparatoria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Fechas 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21 de enero a 09 de mayo de 2019.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la elaboración de estadísticas es necesaria para difundir de manera gráfica los resultados obtenidos.</a:t>
            </a:r>
          </a:p>
          <a:p>
            <a:pPr marL="0" indent="0">
              <a:lnSpc>
                <a:spcPct val="170000"/>
              </a:lnSpc>
              <a:buNone/>
            </a:pPr>
            <a:endParaRPr lang="es-MX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528" y="141536"/>
            <a:ext cx="8075240" cy="1389245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ACTIVIDAD POR ASIGNATURA DE LA </a:t>
            </a: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FASE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66848"/>
              </p:ext>
            </p:extLst>
          </p:nvPr>
        </p:nvGraphicFramePr>
        <p:xfrm>
          <a:off x="1187626" y="1268760"/>
          <a:ext cx="6780459" cy="2448272"/>
        </p:xfrm>
        <a:graphic>
          <a:graphicData uri="http://schemas.openxmlformats.org/drawingml/2006/table">
            <a:tbl>
              <a:tblPr/>
              <a:tblGrid>
                <a:gridCol w="433685">
                  <a:extLst>
                    <a:ext uri="{9D8B030D-6E8A-4147-A177-3AD203B41FA5}">
                      <a16:colId xmlns:a16="http://schemas.microsoft.com/office/drawing/2014/main" val="464818142"/>
                    </a:ext>
                  </a:extLst>
                </a:gridCol>
                <a:gridCol w="433685">
                  <a:extLst>
                    <a:ext uri="{9D8B030D-6E8A-4147-A177-3AD203B41FA5}">
                      <a16:colId xmlns:a16="http://schemas.microsoft.com/office/drawing/2014/main" val="4132755953"/>
                    </a:ext>
                  </a:extLst>
                </a:gridCol>
                <a:gridCol w="433685">
                  <a:extLst>
                    <a:ext uri="{9D8B030D-6E8A-4147-A177-3AD203B41FA5}">
                      <a16:colId xmlns:a16="http://schemas.microsoft.com/office/drawing/2014/main" val="583266209"/>
                    </a:ext>
                  </a:extLst>
                </a:gridCol>
                <a:gridCol w="700165">
                  <a:extLst>
                    <a:ext uri="{9D8B030D-6E8A-4147-A177-3AD203B41FA5}">
                      <a16:colId xmlns:a16="http://schemas.microsoft.com/office/drawing/2014/main" val="3920292664"/>
                    </a:ext>
                  </a:extLst>
                </a:gridCol>
                <a:gridCol w="721066">
                  <a:extLst>
                    <a:ext uri="{9D8B030D-6E8A-4147-A177-3AD203B41FA5}">
                      <a16:colId xmlns:a16="http://schemas.microsoft.com/office/drawing/2014/main" val="489663422"/>
                    </a:ext>
                  </a:extLst>
                </a:gridCol>
                <a:gridCol w="879561">
                  <a:extLst>
                    <a:ext uri="{9D8B030D-6E8A-4147-A177-3AD203B41FA5}">
                      <a16:colId xmlns:a16="http://schemas.microsoft.com/office/drawing/2014/main" val="3204237807"/>
                    </a:ext>
                  </a:extLst>
                </a:gridCol>
                <a:gridCol w="879561">
                  <a:extLst>
                    <a:ext uri="{9D8B030D-6E8A-4147-A177-3AD203B41FA5}">
                      <a16:colId xmlns:a16="http://schemas.microsoft.com/office/drawing/2014/main" val="3868736905"/>
                    </a:ext>
                  </a:extLst>
                </a:gridCol>
                <a:gridCol w="879561">
                  <a:extLst>
                    <a:ext uri="{9D8B030D-6E8A-4147-A177-3AD203B41FA5}">
                      <a16:colId xmlns:a16="http://schemas.microsoft.com/office/drawing/2014/main" val="3492665728"/>
                    </a:ext>
                  </a:extLst>
                </a:gridCol>
                <a:gridCol w="879561">
                  <a:extLst>
                    <a:ext uri="{9D8B030D-6E8A-4147-A177-3AD203B41FA5}">
                      <a16:colId xmlns:a16="http://schemas.microsoft.com/office/drawing/2014/main" val="4071922209"/>
                    </a:ext>
                  </a:extLst>
                </a:gridCol>
                <a:gridCol w="539929">
                  <a:extLst>
                    <a:ext uri="{9D8B030D-6E8A-4147-A177-3AD203B41FA5}">
                      <a16:colId xmlns:a16="http://schemas.microsoft.com/office/drawing/2014/main" val="1475666854"/>
                    </a:ext>
                  </a:extLst>
                </a:gridCol>
              </a:tblGrid>
              <a:tr h="15112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Encuestas Preparatoria</a:t>
                      </a: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262275"/>
                  </a:ext>
                </a:extLst>
              </a:tr>
              <a:tr h="15112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Grado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Ejercicio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145133"/>
                  </a:ext>
                </a:extLst>
              </a:tr>
              <a:tr h="15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Mujeres </a:t>
                      </a: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Hombres</a:t>
                      </a: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423678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4°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 días a la semana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 días a la semana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700984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5°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 días a la semana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 días a la semana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258599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6°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 días a la semana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 días a la semana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005144"/>
                  </a:ext>
                </a:extLst>
              </a:tr>
              <a:tr h="1511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142951"/>
                  </a:ext>
                </a:extLst>
              </a:tr>
              <a:tr h="151128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IMC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879332"/>
                  </a:ext>
                </a:extLst>
              </a:tr>
              <a:tr h="15112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Grado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Bajo de peso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normal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Sobrepeso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75697"/>
                  </a:ext>
                </a:extLst>
              </a:tr>
              <a:tr h="15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 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940502"/>
                  </a:ext>
                </a:extLst>
              </a:tr>
              <a:tr h="27203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4°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21.47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20.62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personas - 8.88%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personas - 13.95%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personas - 80.0%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personas - 79.06%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personas - 11.11%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personas - 6.97%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006471"/>
                  </a:ext>
                </a:extLst>
              </a:tr>
              <a:tr h="1511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5°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personas - 0%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personas - 7.69%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personas - 80.6%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personas - 76.9%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personas - 19.35%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personas - 15.38%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893186"/>
                  </a:ext>
                </a:extLst>
              </a:tr>
              <a:tr h="1511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6°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22.33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personas - 0%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personas - 5.88%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personas - 79.31%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personas - 73.52%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personas - 20.68%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personas - 20.58%</a:t>
                      </a: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" marR="4445" marT="4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67730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34045" t="19188" r="36034" b="49401"/>
          <a:stretch/>
        </p:blipFill>
        <p:spPr>
          <a:xfrm>
            <a:off x="113359" y="3861048"/>
            <a:ext cx="4464496" cy="29009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35476" t="58563" r="37555" b="11989"/>
          <a:stretch/>
        </p:blipFill>
        <p:spPr>
          <a:xfrm>
            <a:off x="4577855" y="3915729"/>
            <a:ext cx="4464496" cy="27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2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23528" y="141536"/>
            <a:ext cx="8075240" cy="1389245"/>
          </a:xfrm>
        </p:spPr>
        <p:txBody>
          <a:bodyPr/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ACTIVIDAD POR ASIGNATURA DE LA </a:t>
            </a: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FASE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72714" y="1569740"/>
            <a:ext cx="7277980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dirty="0">
                <a:solidFill>
                  <a:srgbClr val="000000"/>
                </a:solidFill>
                <a:latin typeface="Arial"/>
                <a:ea typeface="Century Gothic"/>
              </a:rPr>
              <a:t>EDUCACIÓN PARA LA </a:t>
            </a:r>
            <a:r>
              <a:rPr lang="es-ES" sz="1600" b="1" dirty="0" smtClean="0">
                <a:solidFill>
                  <a:srgbClr val="000000"/>
                </a:solidFill>
                <a:latin typeface="Arial"/>
                <a:ea typeface="Century Gothic"/>
              </a:rPr>
              <a:t>SALUD</a:t>
            </a:r>
          </a:p>
          <a:p>
            <a:pPr lvl="0" algn="just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Análisis de resultados:</a:t>
            </a:r>
          </a:p>
          <a:p>
            <a:pPr lvl="0" algn="just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Promedio de 9% de alumnos con sobrepeso</a:t>
            </a:r>
          </a:p>
          <a:p>
            <a:pPr lvl="0" algn="just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Ejercicio promedio de 3.5 días por semana</a:t>
            </a:r>
          </a:p>
          <a:p>
            <a:pPr lvl="0" algn="just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Detección de herencia positiva a Diabetes mellitus, Hipertensión arterial, Infarto al miocardio. </a:t>
            </a:r>
          </a:p>
          <a:p>
            <a:pPr lvl="0" algn="just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endParaRPr lang="es-ES" sz="1200" b="1" dirty="0">
              <a:solidFill>
                <a:srgbClr val="000000"/>
              </a:solidFill>
              <a:latin typeface="Arial"/>
              <a:ea typeface="Century Gothic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962616" y="1899821"/>
            <a:ext cx="2436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dirty="0">
                <a:solidFill>
                  <a:srgbClr val="000000"/>
                </a:solidFill>
                <a:latin typeface="Arial"/>
                <a:ea typeface="Century Gothic"/>
              </a:rPr>
              <a:t>EDUCACIÓN  FÍSICA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57970" y="3645024"/>
            <a:ext cx="684076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b="1" dirty="0" smtClean="0">
                <a:solidFill>
                  <a:srgbClr val="000000"/>
                </a:solidFill>
                <a:latin typeface="Arial"/>
                <a:ea typeface="Century Gothic"/>
              </a:rPr>
              <a:t>EDUCACIÓN </a:t>
            </a:r>
            <a:r>
              <a:rPr lang="es-ES" b="1" dirty="0">
                <a:solidFill>
                  <a:srgbClr val="000000"/>
                </a:solidFill>
                <a:latin typeface="Arial"/>
                <a:ea typeface="Century Gothic"/>
              </a:rPr>
              <a:t>ESTÉTICA Y ARTÍSTICA: ARTES </a:t>
            </a:r>
            <a:r>
              <a:rPr lang="es-ES" b="1" dirty="0" smtClean="0">
                <a:solidFill>
                  <a:srgbClr val="000000"/>
                </a:solidFill>
                <a:latin typeface="Arial"/>
                <a:ea typeface="Century Gothic"/>
              </a:rPr>
              <a:t>PLÁSTICAS</a:t>
            </a:r>
          </a:p>
          <a:p>
            <a:pPr lvl="0">
              <a:lnSpc>
                <a:spcPct val="150000"/>
              </a:lnSpc>
            </a:pPr>
            <a:endParaRPr lang="es-ES" sz="1200" b="1" dirty="0" smtClean="0">
              <a:solidFill>
                <a:srgbClr val="000000"/>
              </a:solidFill>
              <a:latin typeface="Arial"/>
              <a:ea typeface="Century Gothic"/>
            </a:endParaRPr>
          </a:p>
          <a:p>
            <a:pPr lvl="0">
              <a:lnSpc>
                <a:spcPct val="150000"/>
              </a:lnSpc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Recolección de datos</a:t>
            </a:r>
          </a:p>
          <a:p>
            <a:pPr lvl="0">
              <a:lnSpc>
                <a:spcPct val="150000"/>
              </a:lnSpc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Elaboración de estadísticas</a:t>
            </a:r>
          </a:p>
          <a:p>
            <a:pPr lvl="0">
              <a:lnSpc>
                <a:spcPct val="150000"/>
              </a:lnSpc>
            </a:pPr>
            <a:endParaRPr lang="es-ES" sz="1200" b="1" dirty="0">
              <a:solidFill>
                <a:srgbClr val="000000"/>
              </a:solidFill>
              <a:latin typeface="Arial"/>
              <a:ea typeface="Century Gothic"/>
            </a:endParaRPr>
          </a:p>
          <a:p>
            <a:pPr lvl="0" algn="just">
              <a:lnSpc>
                <a:spcPct val="150000"/>
              </a:lnSpc>
            </a:pPr>
            <a:r>
              <a:rPr lang="es-ES" sz="1200" b="1" dirty="0" smtClean="0">
                <a:solidFill>
                  <a:srgbClr val="000000"/>
                </a:solidFill>
                <a:latin typeface="Arial"/>
                <a:ea typeface="Century Gothic"/>
              </a:rPr>
              <a:t>CON EL ANÁLISIS DE RESULTADOS CONCLUIMOS QUE ES IMPORTANTE LA PROMOCIÓN DE ESTILOS DE VIDA SALUDABLE PARA EVITAR APARICIÓN DE ENFERMEDADES MÁS FRECUENTES.</a:t>
            </a:r>
            <a:endParaRPr lang="es-ES" sz="1200" b="1" dirty="0">
              <a:solidFill>
                <a:srgbClr val="000000"/>
              </a:solidFill>
              <a:latin typeface="Arial"/>
              <a:ea typeface="Century Gothic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220072" y="3822380"/>
            <a:ext cx="1146468" cy="968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smtClean="0">
                <a:solidFill>
                  <a:srgbClr val="000000"/>
                </a:solidFill>
                <a:latin typeface="Arial"/>
                <a:ea typeface="Arial"/>
              </a:rPr>
              <a:t>               </a:t>
            </a:r>
          </a:p>
          <a:p>
            <a:pPr lvl="0" algn="ctr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smtClean="0">
                <a:solidFill>
                  <a:srgbClr val="000000"/>
                </a:solidFill>
                <a:latin typeface="Arial"/>
                <a:ea typeface="Arial"/>
              </a:rPr>
              <a:t> INGLÉS</a:t>
            </a:r>
            <a:endParaRPr lang="es-ES" b="1" dirty="0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83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37" y="350361"/>
            <a:ext cx="1646063" cy="16277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23728" y="3645024"/>
            <a:ext cx="5310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Fecha de inicio:    31 de agosto de 2018</a:t>
            </a:r>
          </a:p>
          <a:p>
            <a:pPr algn="just"/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Fecha de término:    09 de mayo de 2019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71600" y="1700808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Ciclo escolar  de implementación del proyecto</a:t>
            </a:r>
          </a:p>
          <a:p>
            <a:pPr algn="ctr">
              <a:lnSpc>
                <a:spcPct val="150000"/>
              </a:lnSpc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2018-19</a:t>
            </a:r>
          </a:p>
          <a:p>
            <a:pPr algn="ctr">
              <a:lnSpc>
                <a:spcPct val="150000"/>
              </a:lnSpc>
              <a:defRPr/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1646063" cy="16277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59832" y="1052736"/>
            <a:ext cx="340029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proyecto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86000" y="2828836"/>
            <a:ext cx="4572000" cy="21364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lnSpc>
                <a:spcPct val="200000"/>
              </a:lnSpc>
            </a:pPr>
            <a:r>
              <a:rPr lang="es-MX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 SÁLVATE DE TU HERENCIA!</a:t>
            </a:r>
          </a:p>
        </p:txBody>
      </p:sp>
    </p:spTree>
    <p:extLst>
      <p:ext uri="{BB962C8B-B14F-4D97-AF65-F5344CB8AC3E}">
        <p14:creationId xmlns:p14="http://schemas.microsoft.com/office/powerpoint/2010/main" val="152959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1368152" cy="135295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49961" y="1052736"/>
            <a:ext cx="8229600" cy="50405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marL="0" indent="0" algn="just">
              <a:buNone/>
            </a:pPr>
            <a:endParaRPr lang="es-ES" sz="2400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400" dirty="0" smtClean="0">
                <a:solidFill>
                  <a:srgbClr val="000000"/>
                </a:solidFill>
                <a:latin typeface="Arial"/>
                <a:ea typeface="Arial"/>
              </a:rPr>
              <a:t>El presente proyecto pretende que nuestros alumnos detecten </a:t>
            </a:r>
            <a:r>
              <a:rPr lang="es-ES" sz="2400" dirty="0">
                <a:solidFill>
                  <a:srgbClr val="000000"/>
                </a:solidFill>
                <a:latin typeface="Arial"/>
                <a:ea typeface="Arial"/>
              </a:rPr>
              <a:t>factores de riesgo de las principales causas de enfermedad en México y </a:t>
            </a:r>
            <a:r>
              <a:rPr lang="es-ES" sz="2400" dirty="0" smtClean="0">
                <a:solidFill>
                  <a:srgbClr val="000000"/>
                </a:solidFill>
                <a:latin typeface="Arial"/>
                <a:ea typeface="Arial"/>
              </a:rPr>
              <a:t>con ello </a:t>
            </a:r>
            <a:r>
              <a:rPr lang="es-ES" sz="2400" dirty="0">
                <a:solidFill>
                  <a:srgbClr val="000000"/>
                </a:solidFill>
                <a:latin typeface="Arial"/>
                <a:ea typeface="Arial"/>
              </a:rPr>
              <a:t>poder diseñar un plan de trabajo en el cual se elaboren diversas estrategias encaminadas a involucrarlos en este proceso de prevención oportuna. </a:t>
            </a:r>
            <a:endParaRPr lang="es-MX" sz="2400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1296144" cy="128174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9"/>
          </a:xfrm>
        </p:spPr>
        <p:txBody>
          <a:bodyPr/>
          <a:lstStyle/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400" b="1" dirty="0">
                <a:solidFill>
                  <a:srgbClr val="000000"/>
                </a:solidFill>
                <a:latin typeface="Arial"/>
                <a:ea typeface="Century Gothic"/>
              </a:rPr>
              <a:t>D</a:t>
            </a:r>
            <a:r>
              <a:rPr lang="es-ES" sz="2400" b="1" dirty="0" smtClean="0">
                <a:solidFill>
                  <a:srgbClr val="000000"/>
                </a:solidFill>
                <a:latin typeface="Arial"/>
                <a:ea typeface="Century Gothic"/>
              </a:rPr>
              <a:t>esarrollar</a:t>
            </a:r>
            <a:r>
              <a:rPr lang="es-ES" sz="2400" dirty="0" smtClean="0">
                <a:solidFill>
                  <a:srgbClr val="000000"/>
                </a:solidFill>
                <a:latin typeface="Arial"/>
                <a:ea typeface="Century Gothic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Arial"/>
                <a:ea typeface="Century Gothic"/>
              </a:rPr>
              <a:t>una actitud crítica sobre la importancia del cuidado de su cuerpo </a:t>
            </a:r>
            <a:r>
              <a:rPr lang="es-ES" sz="2400" dirty="0" smtClean="0">
                <a:solidFill>
                  <a:srgbClr val="000000"/>
                </a:solidFill>
                <a:latin typeface="Arial"/>
                <a:ea typeface="Century Gothic"/>
              </a:rPr>
              <a:t> para </a:t>
            </a:r>
            <a:r>
              <a:rPr lang="es-ES" sz="2400" b="1" dirty="0" smtClean="0">
                <a:solidFill>
                  <a:srgbClr val="000000"/>
                </a:solidFill>
                <a:latin typeface="Arial"/>
                <a:ea typeface="Century Gothic"/>
              </a:rPr>
              <a:t>tomar </a:t>
            </a:r>
            <a:r>
              <a:rPr lang="es-ES" sz="2400" dirty="0" smtClean="0">
                <a:solidFill>
                  <a:srgbClr val="000000"/>
                </a:solidFill>
                <a:latin typeface="Arial"/>
                <a:ea typeface="Century Gothic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Arial"/>
                <a:ea typeface="Century Gothic"/>
              </a:rPr>
              <a:t>decisiones asertivas y </a:t>
            </a:r>
            <a:r>
              <a:rPr lang="es-ES" sz="2400" b="1" dirty="0" smtClean="0">
                <a:solidFill>
                  <a:srgbClr val="000000"/>
                </a:solidFill>
                <a:latin typeface="Arial"/>
                <a:ea typeface="Century Gothic"/>
              </a:rPr>
              <a:t>prevenir</a:t>
            </a:r>
            <a:r>
              <a:rPr lang="es-ES" sz="2400" dirty="0" smtClean="0">
                <a:solidFill>
                  <a:srgbClr val="000000"/>
                </a:solidFill>
                <a:latin typeface="Arial"/>
                <a:ea typeface="Century Gothic"/>
              </a:rPr>
              <a:t> problemas </a:t>
            </a:r>
            <a:r>
              <a:rPr lang="es-ES" sz="2400" dirty="0">
                <a:solidFill>
                  <a:srgbClr val="000000"/>
                </a:solidFill>
                <a:latin typeface="Arial"/>
                <a:ea typeface="Century Gothic"/>
              </a:rPr>
              <a:t>de salud; con estos elementos podrán  </a:t>
            </a:r>
            <a:r>
              <a:rPr lang="es-ES" sz="2400" b="1" dirty="0">
                <a:solidFill>
                  <a:srgbClr val="000000"/>
                </a:solidFill>
                <a:latin typeface="Arial"/>
                <a:ea typeface="Century Gothic"/>
              </a:rPr>
              <a:t>detectar</a:t>
            </a:r>
            <a:r>
              <a:rPr lang="es-ES" sz="2400" dirty="0">
                <a:solidFill>
                  <a:srgbClr val="000000"/>
                </a:solidFill>
                <a:latin typeface="Arial"/>
                <a:ea typeface="Century Gothic"/>
              </a:rPr>
              <a:t>  factores de riesgo de las principales enfermedades en México.</a:t>
            </a:r>
            <a:endParaRPr lang="es-MX" sz="2400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37DE03E-262E-4C06-B9E2-06C737E69D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32894"/>
              </p:ext>
            </p:extLst>
          </p:nvPr>
        </p:nvGraphicFramePr>
        <p:xfrm>
          <a:off x="136104" y="764704"/>
          <a:ext cx="903649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39552" y="0"/>
            <a:ext cx="8229600" cy="5599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OBJETIVOS ESPECÍFICOS </a:t>
            </a:r>
          </a:p>
          <a:p>
            <a:pPr marL="0" indent="0" algn="ctr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DE CADA  ASIGNATURA</a:t>
            </a:r>
          </a:p>
          <a:p>
            <a:pPr marL="0" indent="0" algn="ctr">
              <a:buNone/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MX" sz="1800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1" y="188640"/>
            <a:ext cx="1512168" cy="14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ACTIVIDAD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INTERDISCIPLINARIA DE INICIO</a:t>
            </a: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7584" y="116632"/>
            <a:ext cx="7632848" cy="6048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 algn="ctr">
              <a:buNone/>
            </a:pPr>
            <a:endParaRPr lang="es-MX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 tres i: información, indagación, investigación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conocer los aprendizajes previos de los estudiantes para con base a ellos se realice una exploración sobre el tema.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Grado: 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4°, 5° y 6° de Preparatoria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Fechas 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31 de agosto a 28 de septiembre de 2018.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s-MX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MX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es importante conocer los conocimientos que los alumnos tienen sobre los temas a tratar ya que esto dará relevancia al proyecto.</a:t>
            </a:r>
          </a:p>
          <a:p>
            <a:pPr marL="0" indent="0">
              <a:lnSpc>
                <a:spcPct val="170000"/>
              </a:lnSpc>
              <a:buNone/>
            </a:pPr>
            <a:endParaRPr lang="es-MX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s-MX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9D1E9D-5173-4518-8557-AE6EDB47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430039" cy="1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</TotalTime>
  <Words>1430</Words>
  <Application>Microsoft Office PowerPoint</Application>
  <PresentationFormat>Presentación en pantalla (4:3)</PresentationFormat>
  <Paragraphs>295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Tahoma</vt:lpstr>
      <vt:lpstr>Trebuchet MS</vt:lpstr>
      <vt:lpstr>Wingdings 3</vt:lpstr>
      <vt:lpstr>Faceta</vt:lpstr>
      <vt:lpstr>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Gaby C. Novoa</dc:creator>
  <cp:lastModifiedBy>Martha Ronquillo</cp:lastModifiedBy>
  <cp:revision>271</cp:revision>
  <dcterms:created xsi:type="dcterms:W3CDTF">2017-10-20T01:09:00Z</dcterms:created>
  <dcterms:modified xsi:type="dcterms:W3CDTF">2019-10-15T03:21:27Z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1033-10.2.0.5832</vt:lpwstr>
  </property>
</Properties>
</file>