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257" r:id="rId3"/>
    <p:sldId id="259" r:id="rId4"/>
    <p:sldId id="276" r:id="rId5"/>
    <p:sldId id="277" r:id="rId6"/>
    <p:sldId id="278" r:id="rId7"/>
    <p:sldId id="327" r:id="rId8"/>
    <p:sldId id="359" r:id="rId9"/>
    <p:sldId id="338" r:id="rId10"/>
    <p:sldId id="339" r:id="rId11"/>
    <p:sldId id="347" r:id="rId12"/>
    <p:sldId id="302" r:id="rId13"/>
    <p:sldId id="304" r:id="rId14"/>
    <p:sldId id="294" r:id="rId15"/>
    <p:sldId id="345" r:id="rId16"/>
    <p:sldId id="346" r:id="rId17"/>
    <p:sldId id="348" r:id="rId18"/>
    <p:sldId id="281" r:id="rId19"/>
    <p:sldId id="299" r:id="rId20"/>
    <p:sldId id="341" r:id="rId21"/>
    <p:sldId id="349" r:id="rId22"/>
    <p:sldId id="350" r:id="rId23"/>
    <p:sldId id="352" r:id="rId24"/>
    <p:sldId id="351" r:id="rId25"/>
    <p:sldId id="285" r:id="rId26"/>
    <p:sldId id="298" r:id="rId27"/>
    <p:sldId id="342" r:id="rId28"/>
    <p:sldId id="353" r:id="rId29"/>
    <p:sldId id="354" r:id="rId30"/>
    <p:sldId id="293" r:id="rId31"/>
    <p:sldId id="291" r:id="rId32"/>
    <p:sldId id="292" r:id="rId33"/>
    <p:sldId id="343" r:id="rId34"/>
    <p:sldId id="356" r:id="rId35"/>
    <p:sldId id="355" r:id="rId36"/>
    <p:sldId id="319" r:id="rId37"/>
    <p:sldId id="320" r:id="rId38"/>
    <p:sldId id="321" r:id="rId39"/>
    <p:sldId id="344" r:id="rId40"/>
    <p:sldId id="357" r:id="rId41"/>
    <p:sldId id="358" r:id="rId42"/>
    <p:sldId id="309" r:id="rId43"/>
    <p:sldId id="322" r:id="rId44"/>
    <p:sldId id="323" r:id="rId45"/>
    <p:sldId id="324" r:id="rId46"/>
    <p:sldId id="331" r:id="rId47"/>
    <p:sldId id="336" r:id="rId48"/>
    <p:sldId id="337" r:id="rId49"/>
    <p:sldId id="332" r:id="rId50"/>
    <p:sldId id="333" r:id="rId51"/>
    <p:sldId id="334" r:id="rId52"/>
    <p:sldId id="335" r:id="rId53"/>
    <p:sldId id="275" r:id="rId5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000" y="-10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0584866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93616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del título</a:t>
            </a:r>
          </a:p>
        </p:txBody>
      </p:sp>
      <p:sp>
        <p:nvSpPr>
          <p:cNvPr id="12" name="Nivel de texto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Texto del título"/>
          <p:cNvSpPr txBox="1">
            <a:spLocks noGrp="1"/>
          </p:cNvSpPr>
          <p:nvPr>
            <p:ph type="title"/>
          </p:nvPr>
        </p:nvSpPr>
        <p:spPr>
          <a:prstGeom prst="rect">
            <a:avLst/>
          </a:prstGeom>
        </p:spPr>
        <p:txBody>
          <a:bodyPr/>
          <a:lstStyle/>
          <a:p>
            <a:r>
              <a:t>Texto del título</a:t>
            </a:r>
          </a:p>
        </p:txBody>
      </p:sp>
      <p:sp>
        <p:nvSpPr>
          <p:cNvPr id="93"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4"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Texto del título"/>
          <p:cNvSpPr txBox="1">
            <a:spLocks noGrp="1"/>
          </p:cNvSpPr>
          <p:nvPr>
            <p:ph type="title"/>
          </p:nvPr>
        </p:nvSpPr>
        <p:spPr>
          <a:xfrm>
            <a:off x="8724900" y="365125"/>
            <a:ext cx="2628900" cy="5811838"/>
          </a:xfrm>
          <a:prstGeom prst="rect">
            <a:avLst/>
          </a:prstGeom>
        </p:spPr>
        <p:txBody>
          <a:bodyPr/>
          <a:lstStyle/>
          <a:p>
            <a:r>
              <a:t>Texto del título</a:t>
            </a:r>
          </a:p>
        </p:txBody>
      </p:sp>
      <p:sp>
        <p:nvSpPr>
          <p:cNvPr id="102" name="Nivel de texto 1…"/>
          <p:cNvSpPr txBox="1">
            <a:spLocks noGrp="1"/>
          </p:cNvSpPr>
          <p:nvPr>
            <p:ph type="body" idx="1"/>
          </p:nvPr>
        </p:nvSpPr>
        <p:spPr>
          <a:xfrm>
            <a:off x="838200" y="365125"/>
            <a:ext cx="7734300" cy="58118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Texto del título"/>
          <p:cNvSpPr txBox="1">
            <a:spLocks noGrp="1"/>
          </p:cNvSpPr>
          <p:nvPr>
            <p:ph type="title"/>
          </p:nvPr>
        </p:nvSpPr>
        <p:spPr>
          <a:prstGeom prst="rect">
            <a:avLst/>
          </a:prstGeom>
        </p:spPr>
        <p:txBody>
          <a:bodyPr/>
          <a:lstStyle/>
          <a:p>
            <a:r>
              <a:t>Texto del título</a:t>
            </a:r>
          </a:p>
        </p:txBody>
      </p:sp>
      <p:sp>
        <p:nvSpPr>
          <p:cNvPr id="2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exto del título"/>
          <p:cNvSpPr txBox="1">
            <a:spLocks noGrp="1"/>
          </p:cNvSpPr>
          <p:nvPr>
            <p:ph type="title"/>
          </p:nvPr>
        </p:nvSpPr>
        <p:spPr>
          <a:xfrm>
            <a:off x="831850" y="1709738"/>
            <a:ext cx="10515600" cy="2852737"/>
          </a:xfrm>
          <a:prstGeom prst="rect">
            <a:avLst/>
          </a:prstGeom>
        </p:spPr>
        <p:txBody>
          <a:bodyPr anchor="b"/>
          <a:lstStyle>
            <a:lvl1pPr>
              <a:defRPr sz="6000"/>
            </a:lvl1pPr>
          </a:lstStyle>
          <a:p>
            <a:r>
              <a:t>Texto del título</a:t>
            </a:r>
          </a:p>
        </p:txBody>
      </p:sp>
      <p:sp>
        <p:nvSpPr>
          <p:cNvPr id="30" name="Nivel de texto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exto del título"/>
          <p:cNvSpPr txBox="1">
            <a:spLocks noGrp="1"/>
          </p:cNvSpPr>
          <p:nvPr>
            <p:ph type="title"/>
          </p:nvPr>
        </p:nvSpPr>
        <p:spPr>
          <a:prstGeom prst="rect">
            <a:avLst/>
          </a:prstGeom>
        </p:spPr>
        <p:txBody>
          <a:bodyPr/>
          <a:lstStyle/>
          <a:p>
            <a:r>
              <a:t>Texto del título</a:t>
            </a:r>
          </a:p>
        </p:txBody>
      </p:sp>
      <p:sp>
        <p:nvSpPr>
          <p:cNvPr id="39" name="Nivel de texto 1…"/>
          <p:cNvSpPr txBox="1">
            <a:spLocks noGrp="1"/>
          </p:cNvSpPr>
          <p:nvPr>
            <p:ph type="body" sz="half" idx="1"/>
          </p:nvPr>
        </p:nvSpPr>
        <p:spPr>
          <a:xfrm>
            <a:off x="838200" y="1825625"/>
            <a:ext cx="5181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exto del título"/>
          <p:cNvSpPr txBox="1">
            <a:spLocks noGrp="1"/>
          </p:cNvSpPr>
          <p:nvPr>
            <p:ph type="title"/>
          </p:nvPr>
        </p:nvSpPr>
        <p:spPr>
          <a:xfrm>
            <a:off x="839787" y="365125"/>
            <a:ext cx="10515601" cy="1325563"/>
          </a:xfrm>
          <a:prstGeom prst="rect">
            <a:avLst/>
          </a:prstGeom>
        </p:spPr>
        <p:txBody>
          <a:bodyPr/>
          <a:lstStyle/>
          <a:p>
            <a:r>
              <a:t>Texto del título</a:t>
            </a:r>
          </a:p>
        </p:txBody>
      </p:sp>
      <p:sp>
        <p:nvSpPr>
          <p:cNvPr id="48" name="Nivel de texto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Marcador de texto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exto del título"/>
          <p:cNvSpPr txBox="1">
            <a:spLocks noGrp="1"/>
          </p:cNvSpPr>
          <p:nvPr>
            <p:ph type="title"/>
          </p:nvPr>
        </p:nvSpPr>
        <p:spPr>
          <a:prstGeom prst="rect">
            <a:avLst/>
          </a:prstGeom>
        </p:spPr>
        <p:txBody>
          <a:bodyPr/>
          <a:lstStyle/>
          <a:p>
            <a:r>
              <a:t>Texto del título</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73" name="Nivel de texto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74" name="Marcador de texto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83" name="Marcador de posición de imagen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Nivel de texto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Texto del título</a:t>
            </a:r>
          </a:p>
        </p:txBody>
      </p:sp>
      <p:sp>
        <p:nvSpPr>
          <p:cNvPr id="3" name="Nivel de texto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Nx-ZJ7F72E" TargetMode="External"/><Relationship Id="rId4" Type="http://schemas.openxmlformats.org/officeDocument/2006/relationships/hyperlink" Target="http://conexiones.dgire.unam.mx" TargetMode="Externa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PNx-ZJ7F72E" TargetMode="External"/><Relationship Id="rId4" Type="http://schemas.openxmlformats.org/officeDocument/2006/relationships/hyperlink" Target="https://www.youtube.com/watch?v=-qCMqfLwTVA" TargetMode="Externa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latindex.ppl.unam.mx/" TargetMode="External"/><Relationship Id="rId4" Type="http://schemas.openxmlformats.org/officeDocument/2006/relationships/hyperlink" Target="https://goo.gl/forms/LgD0zjKeyBvck7fX2" TargetMode="Externa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www.latindex.ppl.unam.mx" TargetMode="External"/><Relationship Id="rId4"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bibliotecas.unam.mx/index.php/desarrollo-de-habilidades-informativas/como-hacer-citas-y-referencias-en-formato-apa"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conexiones.dgire.unam.mx/material-de-apoyo/2-cuadros-de-analisi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conexiones.dgire.unam.mx/material-de-apoyo/2-cuadros-de-analisi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conexiones.dgire.unam.mx/preguntas-frecuentes-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e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conexiones.dgire.unam.mx" TargetMode="External"/><Relationship Id="rId4" Type="http://schemas.openxmlformats.org/officeDocument/2006/relationships/hyperlink" Target="https://www.youtube.com/watch?time_continue=239&amp;v=cKDR38dyiW4" TargetMode="External"/><Relationship Id="rId5" Type="http://schemas.openxmlformats.org/officeDocument/2006/relationships/hyperlink" Target="https://www.youtube.com/watch?time_continue=217&amp;v=bPWDI3STms0" TargetMode="External"/><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ángulo 11"/>
          <p:cNvSpPr/>
          <p:nvPr/>
        </p:nvSpPr>
        <p:spPr>
          <a:xfrm rot="2625916">
            <a:off x="-1115380" y="4730856"/>
            <a:ext cx="5907591" cy="679757"/>
          </a:xfrm>
          <a:prstGeom prst="rect">
            <a:avLst/>
          </a:prstGeom>
          <a:solidFill>
            <a:srgbClr val="451C8E"/>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13" name="Rectángulo 12"/>
          <p:cNvSpPr/>
          <p:nvPr/>
        </p:nvSpPr>
        <p:spPr>
          <a:xfrm rot="2601345">
            <a:off x="-901717" y="5204292"/>
            <a:ext cx="4585178" cy="679757"/>
          </a:xfrm>
          <a:prstGeom prst="rect">
            <a:avLst/>
          </a:pr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14" name="Rectángulo 13"/>
          <p:cNvSpPr/>
          <p:nvPr/>
        </p:nvSpPr>
        <p:spPr>
          <a:xfrm rot="2606395">
            <a:off x="-715975" y="5641368"/>
            <a:ext cx="3302760" cy="679757"/>
          </a:xfrm>
          <a:prstGeom prst="rect">
            <a:avLst/>
          </a:prstGeom>
          <a:solidFill>
            <a:srgbClr val="7030A0"/>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15" name="Rectángulo 9"/>
          <p:cNvSpPr/>
          <p:nvPr/>
        </p:nvSpPr>
        <p:spPr>
          <a:xfrm rot="18792599">
            <a:off x="-1190900" y="1552616"/>
            <a:ext cx="5907590" cy="679757"/>
          </a:xfrm>
          <a:prstGeom prst="rect">
            <a:avLst/>
          </a:prstGeom>
          <a:solidFill>
            <a:srgbClr val="451C8E"/>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16" name="Rectángulo 8"/>
          <p:cNvSpPr/>
          <p:nvPr/>
        </p:nvSpPr>
        <p:spPr>
          <a:xfrm rot="18792599">
            <a:off x="-982404" y="1070698"/>
            <a:ext cx="4585178" cy="679757"/>
          </a:xfrm>
          <a:prstGeom prst="rect">
            <a:avLst/>
          </a:pr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17" name="Rectángulo 5"/>
          <p:cNvSpPr/>
          <p:nvPr/>
        </p:nvSpPr>
        <p:spPr>
          <a:xfrm rot="18792599">
            <a:off x="-806562" y="603354"/>
            <a:ext cx="3302760" cy="679757"/>
          </a:xfrm>
          <a:prstGeom prst="rect">
            <a:avLst/>
          </a:prstGeom>
          <a:solidFill>
            <a:srgbClr val="7030A0"/>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18" name="Triángulo rectángulo 4"/>
          <p:cNvSpPr/>
          <p:nvPr/>
        </p:nvSpPr>
        <p:spPr>
          <a:xfrm rot="5400000">
            <a:off x="-40942" y="40941"/>
            <a:ext cx="1392069" cy="13101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19" name="Triángulo rectángulo 10"/>
          <p:cNvSpPr/>
          <p:nvPr/>
        </p:nvSpPr>
        <p:spPr>
          <a:xfrm>
            <a:off x="-1" y="5547814"/>
            <a:ext cx="1392069" cy="13101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20" name="Rectángulo 14"/>
          <p:cNvSpPr/>
          <p:nvPr/>
        </p:nvSpPr>
        <p:spPr>
          <a:xfrm>
            <a:off x="3458895" y="6202907"/>
            <a:ext cx="8733105" cy="679757"/>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pic>
        <p:nvPicPr>
          <p:cNvPr id="121" name="Imagen 17" descr="Imagen 17"/>
          <p:cNvPicPr>
            <a:picLocks noChangeAspect="1"/>
          </p:cNvPicPr>
          <p:nvPr/>
        </p:nvPicPr>
        <p:blipFill>
          <a:blip r:embed="rId2"/>
          <a:stretch>
            <a:fillRect/>
          </a:stretch>
        </p:blipFill>
        <p:spPr>
          <a:xfrm>
            <a:off x="2802147" y="1874058"/>
            <a:ext cx="8357794" cy="1891452"/>
          </a:xfrm>
          <a:prstGeom prst="rect">
            <a:avLst/>
          </a:prstGeom>
          <a:ln w="12700">
            <a:miter lim="400000"/>
          </a:ln>
        </p:spPr>
      </p:pic>
      <p:pic>
        <p:nvPicPr>
          <p:cNvPr id="2" name="Imagen 1" descr="Imagen 21-01-19 a las 11.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097" y="32150"/>
            <a:ext cx="8158997" cy="1694232"/>
          </a:xfrm>
          <a:prstGeom prst="rect">
            <a:avLst/>
          </a:prstGeom>
        </p:spPr>
      </p:pic>
      <p:sp>
        <p:nvSpPr>
          <p:cNvPr id="3" name="CuadroTexto 2"/>
          <p:cNvSpPr txBox="1"/>
          <p:nvPr/>
        </p:nvSpPr>
        <p:spPr>
          <a:xfrm>
            <a:off x="3674042" y="4598983"/>
            <a:ext cx="7816790" cy="1200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2400" b="0" i="0" u="none" strike="noStrike" cap="none" spc="0" normalizeH="0" baseline="0" dirty="0">
                <a:ln>
                  <a:noFill/>
                </a:ln>
                <a:solidFill>
                  <a:srgbClr val="000000"/>
                </a:solidFill>
                <a:effectLst/>
                <a:uFillTx/>
                <a:latin typeface="Baskerville Old Face"/>
                <a:cs typeface="Baskerville Old Face"/>
                <a:sym typeface="Calibri"/>
              </a:rPr>
              <a:t>NÚMERO DE EQUIPO: 3</a:t>
            </a:r>
          </a:p>
          <a:p>
            <a:pPr marL="0" marR="0" indent="0" algn="l" defTabSz="914400" rtl="0" fontAlgn="auto" latinLnBrk="0" hangingPunct="0">
              <a:lnSpc>
                <a:spcPct val="100000"/>
              </a:lnSpc>
              <a:spcBef>
                <a:spcPts val="0"/>
              </a:spcBef>
              <a:spcAft>
                <a:spcPts val="0"/>
              </a:spcAft>
              <a:buClrTx/>
              <a:buSzTx/>
              <a:buFontTx/>
              <a:buNone/>
              <a:tabLst/>
            </a:pPr>
            <a:endParaRPr lang="es-ES" sz="2400" dirty="0">
              <a:latin typeface="Baskerville Old Face"/>
              <a:cs typeface="Baskerville Old Face"/>
            </a:endParaRPr>
          </a:p>
          <a:p>
            <a:pPr marL="0" marR="0" indent="0" algn="l" defTabSz="914400" rtl="0" fontAlgn="auto" latinLnBrk="0" hangingPunct="0">
              <a:lnSpc>
                <a:spcPct val="100000"/>
              </a:lnSpc>
              <a:spcBef>
                <a:spcPts val="0"/>
              </a:spcBef>
              <a:spcAft>
                <a:spcPts val="0"/>
              </a:spcAft>
              <a:buClrTx/>
              <a:buSzTx/>
              <a:buFontTx/>
              <a:buNone/>
              <a:tabLst/>
            </a:pPr>
            <a:r>
              <a:rPr kumimoji="0" lang="es-ES" sz="2400" b="0" i="0" u="none" strike="noStrike" cap="none" spc="0" normalizeH="0" baseline="0" dirty="0">
                <a:ln>
                  <a:noFill/>
                </a:ln>
                <a:solidFill>
                  <a:srgbClr val="000000"/>
                </a:solidFill>
                <a:effectLst/>
                <a:uFillTx/>
                <a:latin typeface="Baskerville Old Face"/>
                <a:cs typeface="Baskerville Old Face"/>
                <a:sym typeface="Calibri"/>
              </a:rPr>
              <a:t>GRADO</a:t>
            </a:r>
            <a:r>
              <a:rPr kumimoji="0" lang="es-ES" sz="2400" b="0" i="0" u="none" strike="noStrike" cap="none" spc="0" normalizeH="0" baseline="0">
                <a:ln>
                  <a:noFill/>
                </a:ln>
                <a:solidFill>
                  <a:srgbClr val="000000"/>
                </a:solidFill>
                <a:effectLst/>
                <a:uFillTx/>
                <a:latin typeface="Baskerville Old Face"/>
                <a:cs typeface="Baskerville Old Face"/>
                <a:sym typeface="Calibri"/>
              </a:rPr>
              <a:t>: SEXTO</a:t>
            </a:r>
            <a:r>
              <a:rPr kumimoji="0" lang="es-ES" sz="2400" b="0" i="0" u="none" strike="noStrike" cap="none" spc="0" normalizeH="0">
                <a:ln>
                  <a:noFill/>
                </a:ln>
                <a:solidFill>
                  <a:srgbClr val="000000"/>
                </a:solidFill>
                <a:effectLst/>
                <a:uFillTx/>
                <a:latin typeface="Baskerville Old Face"/>
                <a:cs typeface="Baskerville Old Face"/>
                <a:sym typeface="Calibri"/>
              </a:rPr>
              <a:t> DE PREPARATORIA</a:t>
            </a:r>
            <a:endParaRPr kumimoji="0" lang="es-ES" sz="2400" b="0" i="0" u="none" strike="noStrike" cap="none" spc="0" normalizeH="0" baseline="0" dirty="0">
              <a:ln>
                <a:noFill/>
              </a:ln>
              <a:solidFill>
                <a:srgbClr val="000000"/>
              </a:solidFill>
              <a:effectLst/>
              <a:uFillTx/>
              <a:latin typeface="Baskerville Old Face"/>
              <a:cs typeface="Baskerville Old Face"/>
              <a:sym typeface="Calibri"/>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467771"/>
            <a:ext cx="10416204" cy="5632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mj-lt"/>
              <a:buAutoNum type="alphaLcPeriod" startAt="8"/>
            </a:pPr>
            <a:r>
              <a:rPr lang="es-ES_tradnl" b="1" dirty="0">
                <a:latin typeface="Arial"/>
                <a:cs typeface="Arial"/>
              </a:rPr>
              <a:t>Descripción de apertura de la actividad: </a:t>
            </a:r>
          </a:p>
          <a:p>
            <a:pPr marL="285750" indent="-285750">
              <a:buFont typeface="Arial"/>
              <a:buChar char="•"/>
            </a:pPr>
            <a:r>
              <a:rPr lang="es-ES" dirty="0"/>
              <a:t>Se compartirá con los alumnos el concepto de interdisciplinariedad y la experiencia que dejó el trabajo realizado por los profesores en la primera etapa del programa.</a:t>
            </a:r>
            <a:endParaRPr lang="es-ES_tradnl" dirty="0"/>
          </a:p>
          <a:p>
            <a:pPr marL="285750" indent="-285750">
              <a:buFont typeface="Arial"/>
              <a:buChar char="•"/>
            </a:pPr>
            <a:r>
              <a:rPr lang="es-ES" dirty="0"/>
              <a:t>Con la presentación en </a:t>
            </a:r>
            <a:r>
              <a:rPr lang="es-ES" dirty="0" err="1"/>
              <a:t>Power</a:t>
            </a:r>
            <a:r>
              <a:rPr lang="es-ES" dirty="0"/>
              <a:t> Point del Portafolio Virtual de Evidencia se mostrarán los objetivos del programa y la infografía realizada por los maestros localizados en el micrositio </a:t>
            </a:r>
            <a:r>
              <a:rPr lang="es-ES" i="1" dirty="0"/>
              <a:t>Conexiones. </a:t>
            </a:r>
            <a:endParaRPr lang="es-ES_tradnl" i="1" dirty="0">
              <a:latin typeface="Arial"/>
              <a:cs typeface="Arial"/>
            </a:endParaRPr>
          </a:p>
          <a:p>
            <a:pPr marL="342900" indent="-342900">
              <a:buFont typeface="+mj-lt"/>
              <a:buAutoNum type="alphaLcPeriod" startAt="9"/>
            </a:pPr>
            <a:r>
              <a:rPr lang="es-ES_tradnl" b="1" dirty="0">
                <a:latin typeface="Arial"/>
                <a:cs typeface="Arial"/>
              </a:rPr>
              <a:t>Descripción del desarrollo de la actividad:</a:t>
            </a:r>
            <a:endParaRPr lang="es-ES_tradnl" dirty="0">
              <a:latin typeface="Arial"/>
              <a:cs typeface="Arial"/>
            </a:endParaRPr>
          </a:p>
          <a:p>
            <a:pPr marL="285750" indent="-285750">
              <a:buFont typeface="Arial"/>
              <a:buChar char="•"/>
            </a:pPr>
            <a:r>
              <a:rPr lang="es-ES" dirty="0"/>
              <a:t>Tiempo después se problematizará  a los alumnos mediante la participación de los profesores de Física, Artes, Matemáticas, Literatura, Geografía y Etimologías, quienes darán una aportación respecto a la obra de </a:t>
            </a:r>
            <a:r>
              <a:rPr lang="es-ES" i="1" dirty="0"/>
              <a:t>Las meninas</a:t>
            </a:r>
            <a:r>
              <a:rPr lang="es-ES" dirty="0"/>
              <a:t> de Diego Velázquez desde la mirada de su disciplina, para lo cual contarán con un tiempo de 10 minutos para su intervención.</a:t>
            </a:r>
            <a:endParaRPr lang="es-ES_tradnl" dirty="0"/>
          </a:p>
          <a:p>
            <a:pPr marL="285750" indent="-285750">
              <a:buFont typeface="Arial"/>
              <a:buChar char="•"/>
            </a:pPr>
            <a:r>
              <a:rPr lang="es-ES" dirty="0"/>
              <a:t> Los alumnos deberán tomar nota de las ideas que les llamen la atención y que consideren relevantes, señalando en todo momento de qué disciplina la tomó.</a:t>
            </a:r>
            <a:r>
              <a:rPr lang="es-ES_tradnl" dirty="0"/>
              <a:t> </a:t>
            </a:r>
            <a:endParaRPr lang="es-ES_tradnl" dirty="0">
              <a:latin typeface="Arial"/>
              <a:cs typeface="Arial"/>
            </a:endParaRPr>
          </a:p>
          <a:p>
            <a:pPr marL="342900" indent="-342900">
              <a:buFont typeface="+mj-lt"/>
              <a:buAutoNum type="alphaLcPeriod" startAt="10"/>
            </a:pPr>
            <a:r>
              <a:rPr lang="es-ES_tradnl" b="1" dirty="0">
                <a:latin typeface="Arial"/>
                <a:cs typeface="Arial"/>
              </a:rPr>
              <a:t>Descripción del cierre de la actividad:</a:t>
            </a:r>
            <a:endParaRPr lang="es-ES_tradnl" dirty="0">
              <a:latin typeface="Arial"/>
              <a:cs typeface="Arial"/>
            </a:endParaRPr>
          </a:p>
          <a:p>
            <a:pPr marL="285750" indent="-285750">
              <a:buFont typeface="Arial"/>
              <a:buChar char="•"/>
            </a:pPr>
            <a:r>
              <a:rPr lang="es-ES" dirty="0"/>
              <a:t>Para cerrar la sesión se procederá a un tiempo de preguntas y respuestas para orientar las inquietudes generadas.</a:t>
            </a:r>
            <a:endParaRPr lang="es-ES_tradnl" dirty="0"/>
          </a:p>
          <a:p>
            <a:pPr marL="285750" indent="-285750">
              <a:buFont typeface="Arial"/>
              <a:buChar char="•"/>
            </a:pPr>
            <a:r>
              <a:rPr lang="es-ES" dirty="0"/>
              <a:t>Se explicará a los alumnos que ante tantas miradas disciplinarias se puede estar ante la presencia de un sistema complejo y que uno de los paradigmas para resolverlo es la interdisciplinariedad.</a:t>
            </a:r>
            <a:endParaRPr lang="es-ES_tradnl" dirty="0"/>
          </a:p>
          <a:p>
            <a:pPr marL="285750" indent="-285750">
              <a:buFont typeface="Arial"/>
              <a:buChar char="•"/>
            </a:pPr>
            <a:r>
              <a:rPr lang="es-ES" dirty="0"/>
              <a:t>En el salón de clase los alumnos, de forma colaborativa, elaborarán un diagrama de bloques que muestre las ideas de cada disciplina y elaborarán una conclusión grupal.</a:t>
            </a:r>
            <a:endParaRPr lang="es-ES_tradnl" dirty="0"/>
          </a:p>
          <a:p>
            <a:endParaRPr lang="es-ES_tradnl" dirty="0">
              <a:latin typeface="Arial"/>
              <a:cs typeface="Arial"/>
            </a:endParaRPr>
          </a:p>
        </p:txBody>
      </p:sp>
    </p:spTree>
    <p:extLst>
      <p:ext uri="{BB962C8B-B14F-4D97-AF65-F5344CB8AC3E}">
        <p14:creationId xmlns:p14="http://schemas.microsoft.com/office/powerpoint/2010/main" val="3500350746"/>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584657" y="334542"/>
            <a:ext cx="10416204" cy="6186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s-ES_tradnl" dirty="0">
              <a:latin typeface="Arial"/>
              <a:cs typeface="Arial"/>
            </a:endParaRPr>
          </a:p>
          <a:p>
            <a:pPr marL="342900" indent="-342900">
              <a:buFont typeface="+mj-lt"/>
              <a:buAutoNum type="alphaLcPeriod" startAt="11"/>
            </a:pPr>
            <a:r>
              <a:rPr lang="es-ES_tradnl" b="1" dirty="0">
                <a:latin typeface="Arial"/>
                <a:cs typeface="Arial"/>
              </a:rPr>
              <a:t>Descripción de lo que se hará con los resultados:</a:t>
            </a:r>
            <a:endParaRPr lang="es-ES_tradnl" dirty="0">
              <a:latin typeface="Arial"/>
              <a:cs typeface="Arial"/>
            </a:endParaRPr>
          </a:p>
          <a:p>
            <a:pPr marL="342900" indent="-342900">
              <a:buFont typeface="+mj-lt"/>
              <a:buAutoNum type="alphaLcPeriod" startAt="11"/>
            </a:pPr>
            <a:endParaRPr lang="es-ES_tradnl" dirty="0">
              <a:latin typeface="Arial"/>
              <a:cs typeface="Arial"/>
            </a:endParaRPr>
          </a:p>
          <a:p>
            <a:pPr algn="just"/>
            <a:r>
              <a:rPr lang="es-ES_tradnl" dirty="0"/>
              <a:t>Como resultado de </a:t>
            </a:r>
            <a:r>
              <a:rPr lang="es-ES" dirty="0"/>
              <a:t>la experiencia se generó en los alumnos la conceptualización de problema complejo e interdisciplinariedad que se tomará como punto de partida para mostrar en la siguiente sesión los propósitos de la interdisciplinariedad como estrategia para la solución de problemas y como una forma de aprendizaje para el ciclo escolar 2018- 2019.</a:t>
            </a:r>
            <a:endParaRPr lang="es-ES_tradnl" dirty="0">
              <a:latin typeface="Arial"/>
              <a:cs typeface="Arial"/>
            </a:endParaRPr>
          </a:p>
          <a:p>
            <a:pPr marL="342900" indent="-342900">
              <a:buFont typeface="+mj-lt"/>
              <a:buAutoNum type="alphaLcPeriod" startAt="9"/>
            </a:pPr>
            <a:endParaRPr lang="es-ES_tradnl" dirty="0">
              <a:latin typeface="Arial"/>
              <a:cs typeface="Arial"/>
            </a:endParaRPr>
          </a:p>
          <a:p>
            <a:pPr marL="342900" indent="-342900">
              <a:buFont typeface="+mj-lt"/>
              <a:buAutoNum type="alphaLcPeriod" startAt="12"/>
            </a:pPr>
            <a:r>
              <a:rPr lang="es-ES_tradnl" b="1" dirty="0">
                <a:latin typeface="Arial"/>
                <a:cs typeface="Arial"/>
              </a:rPr>
              <a:t>Análisis, logros alcanzados y aspectos a mejorar:</a:t>
            </a:r>
            <a:endParaRPr lang="es-ES_tradnl" dirty="0">
              <a:latin typeface="Arial"/>
              <a:cs typeface="Arial"/>
            </a:endParaRPr>
          </a:p>
          <a:p>
            <a:endParaRPr lang="es-ES" dirty="0"/>
          </a:p>
          <a:p>
            <a:pPr marL="285750" indent="-285750" algn="just">
              <a:buFont typeface="Arial"/>
              <a:buChar char="•"/>
            </a:pPr>
            <a:r>
              <a:rPr lang="es-ES" dirty="0"/>
              <a:t>A través de la obra de arte </a:t>
            </a:r>
            <a:r>
              <a:rPr lang="es-ES" i="1" dirty="0"/>
              <a:t>Las Meninas</a:t>
            </a:r>
            <a:r>
              <a:rPr lang="es-ES" dirty="0"/>
              <a:t> de Diego Velázquez y de la participación de profesores de diversas asignaturas se logró que los alumnos establecieran un significado en cuanto a la forma; el cómo un problema complejo se puede resolver desde diferentes disciplinas, lo que da lugar al concepto de  interdisciplinariedad.</a:t>
            </a:r>
          </a:p>
          <a:p>
            <a:pPr marL="285750" indent="-285750" algn="just">
              <a:buFont typeface="Arial"/>
              <a:buChar char="•"/>
            </a:pPr>
            <a:r>
              <a:rPr lang="es-ES" dirty="0"/>
              <a:t>Se detectó que uno de los aspectos a mejorar e implementar </a:t>
            </a:r>
            <a:r>
              <a:rPr lang="es-ES_tradnl" dirty="0"/>
              <a:t>es la evaluación de la sesión.</a:t>
            </a:r>
          </a:p>
          <a:p>
            <a:pPr algn="just"/>
            <a:endParaRPr lang="es-ES_tradnl" dirty="0">
              <a:latin typeface="Arial"/>
              <a:cs typeface="Arial"/>
            </a:endParaRPr>
          </a:p>
          <a:p>
            <a:pPr marL="342900" indent="-342900">
              <a:buFont typeface="+mj-lt"/>
              <a:buAutoNum type="alphaLcPeriod" startAt="13"/>
            </a:pPr>
            <a:r>
              <a:rPr lang="es-ES_tradnl" b="1" dirty="0">
                <a:latin typeface="Arial"/>
                <a:cs typeface="Arial"/>
              </a:rPr>
              <a:t>Toma de decisión: </a:t>
            </a:r>
          </a:p>
          <a:p>
            <a:endParaRPr lang="es-ES_tradnl" dirty="0">
              <a:latin typeface="Arial"/>
              <a:cs typeface="Arial"/>
            </a:endParaRPr>
          </a:p>
          <a:p>
            <a:r>
              <a:rPr lang="es-ES_tradnl" dirty="0"/>
              <a:t>Se decidió que para las sesiones posteriores se aplicará un mecanismo de autoevaluación para que los alumnos se apropien de los avances en cada sesión.</a:t>
            </a:r>
          </a:p>
          <a:p>
            <a:endParaRPr lang="es-ES_tradnl" dirty="0">
              <a:latin typeface="Arial"/>
              <a:cs typeface="Arial"/>
            </a:endParaRPr>
          </a:p>
          <a:p>
            <a:pPr marL="342900" indent="-342900">
              <a:buFont typeface="+mj-lt"/>
              <a:buAutoNum type="alphaLcPeriod"/>
            </a:pPr>
            <a:endParaRPr lang="es-ES" dirty="0">
              <a:latin typeface="Arial"/>
              <a:cs typeface="Arial"/>
            </a:endParaRPr>
          </a:p>
        </p:txBody>
      </p:sp>
    </p:spTree>
    <p:extLst>
      <p:ext uri="{BB962C8B-B14F-4D97-AF65-F5344CB8AC3E}">
        <p14:creationId xmlns:p14="http://schemas.microsoft.com/office/powerpoint/2010/main" val="194229184"/>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8" name="CuadroTexto 7"/>
          <p:cNvSpPr txBox="1"/>
          <p:nvPr/>
        </p:nvSpPr>
        <p:spPr>
          <a:xfrm>
            <a:off x="151174" y="208525"/>
            <a:ext cx="49289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mn-lt"/>
                <a:ea typeface="+mn-ea"/>
                <a:cs typeface="+mn-cs"/>
                <a:sym typeface="Calibri"/>
              </a:rPr>
              <a:t>EVIDENCIA DE LA </a:t>
            </a:r>
            <a:r>
              <a:rPr lang="es-ES" dirty="0"/>
              <a:t>PLENARIA</a:t>
            </a:r>
            <a:r>
              <a:rPr kumimoji="0" lang="es-ES" sz="1800" b="0" i="0" u="none" strike="noStrike" cap="none" spc="0" normalizeH="0" baseline="0" dirty="0">
                <a:ln>
                  <a:noFill/>
                </a:ln>
                <a:solidFill>
                  <a:srgbClr val="000000"/>
                </a:solidFill>
                <a:effectLst/>
                <a:uFillTx/>
                <a:latin typeface="+mn-lt"/>
                <a:ea typeface="+mn-ea"/>
                <a:cs typeface="+mn-cs"/>
                <a:sym typeface="Calibri"/>
              </a:rPr>
              <a:t>:</a:t>
            </a:r>
          </a:p>
        </p:txBody>
      </p:sp>
      <p:pic>
        <p:nvPicPr>
          <p:cNvPr id="2" name="Imagen 1" descr="IMG-178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295" y="1681428"/>
            <a:ext cx="5055153" cy="3791365"/>
          </a:xfrm>
          <a:prstGeom prst="rect">
            <a:avLst/>
          </a:prstGeom>
        </p:spPr>
      </p:pic>
      <p:pic>
        <p:nvPicPr>
          <p:cNvPr id="3" name="Imagen 2" descr="IMG-180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867" y="1091818"/>
            <a:ext cx="3391719" cy="4522292"/>
          </a:xfrm>
          <a:prstGeom prst="rect">
            <a:avLst/>
          </a:prstGeom>
        </p:spPr>
      </p:pic>
      <p:pic>
        <p:nvPicPr>
          <p:cNvPr id="4" name="Imagen 3"/>
          <p:cNvPicPr>
            <a:picLocks noChangeAspect="1"/>
          </p:cNvPicPr>
          <p:nvPr/>
        </p:nvPicPr>
        <p:blipFill>
          <a:blip r:embed="rId5"/>
          <a:stretch>
            <a:fillRect/>
          </a:stretch>
        </p:blipFill>
        <p:spPr>
          <a:xfrm>
            <a:off x="616967" y="1681428"/>
            <a:ext cx="5854186" cy="4114800"/>
          </a:xfrm>
          <a:prstGeom prst="rect">
            <a:avLst/>
          </a:prstGeom>
        </p:spPr>
      </p:pic>
      <p:pic>
        <p:nvPicPr>
          <p:cNvPr id="12" name="Imagen 11"/>
          <p:cNvPicPr>
            <a:picLocks noChangeAspect="1"/>
          </p:cNvPicPr>
          <p:nvPr/>
        </p:nvPicPr>
        <p:blipFill>
          <a:blip r:embed="rId5"/>
          <a:stretch>
            <a:fillRect/>
          </a:stretch>
        </p:blipFill>
        <p:spPr>
          <a:xfrm>
            <a:off x="6756695" y="994660"/>
            <a:ext cx="3932803" cy="4961915"/>
          </a:xfrm>
          <a:prstGeom prst="rect">
            <a:avLst/>
          </a:prstGeom>
        </p:spPr>
      </p:pic>
    </p:spTree>
    <p:extLst>
      <p:ext uri="{BB962C8B-B14F-4D97-AF65-F5344CB8AC3E}">
        <p14:creationId xmlns:p14="http://schemas.microsoft.com/office/powerpoint/2010/main" val="2163344447"/>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8" name="CuadroTexto 7"/>
          <p:cNvSpPr txBox="1"/>
          <p:nvPr/>
        </p:nvSpPr>
        <p:spPr>
          <a:xfrm>
            <a:off x="151174" y="208525"/>
            <a:ext cx="49289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mn-lt"/>
                <a:ea typeface="+mn-ea"/>
                <a:cs typeface="+mn-cs"/>
                <a:sym typeface="Calibri"/>
              </a:rPr>
              <a:t>EVIDENCIA DE LA </a:t>
            </a:r>
            <a:r>
              <a:rPr lang="es-ES" dirty="0"/>
              <a:t>PLENARIA</a:t>
            </a:r>
            <a:r>
              <a:rPr kumimoji="0" lang="es-ES" sz="1800" b="0" i="0" u="none" strike="noStrike" cap="none" spc="0" normalizeH="0" baseline="0" dirty="0">
                <a:ln>
                  <a:noFill/>
                </a:ln>
                <a:solidFill>
                  <a:srgbClr val="000000"/>
                </a:solidFill>
                <a:effectLst/>
                <a:uFillTx/>
                <a:latin typeface="+mn-lt"/>
                <a:ea typeface="+mn-ea"/>
                <a:cs typeface="+mn-cs"/>
                <a:sym typeface="Calibri"/>
              </a:rPr>
              <a:t>:</a:t>
            </a:r>
          </a:p>
        </p:txBody>
      </p:sp>
      <p:pic>
        <p:nvPicPr>
          <p:cNvPr id="2" name="Imagen 1" descr="IMG-18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592" y="1501250"/>
            <a:ext cx="3309091" cy="4412121"/>
          </a:xfrm>
          <a:prstGeom prst="rect">
            <a:avLst/>
          </a:prstGeom>
        </p:spPr>
      </p:pic>
      <p:pic>
        <p:nvPicPr>
          <p:cNvPr id="3" name="Imagen 2" descr="IMG-182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8944" y="1360640"/>
            <a:ext cx="3884909" cy="4552731"/>
          </a:xfrm>
          <a:prstGeom prst="rect">
            <a:avLst/>
          </a:prstGeom>
        </p:spPr>
      </p:pic>
      <p:pic>
        <p:nvPicPr>
          <p:cNvPr id="11" name="Imagen 10"/>
          <p:cNvPicPr>
            <a:picLocks noChangeAspect="1"/>
          </p:cNvPicPr>
          <p:nvPr/>
        </p:nvPicPr>
        <p:blipFill>
          <a:blip r:embed="rId5"/>
          <a:stretch>
            <a:fillRect/>
          </a:stretch>
        </p:blipFill>
        <p:spPr>
          <a:xfrm>
            <a:off x="1357823" y="1398729"/>
            <a:ext cx="3556020" cy="4845122"/>
          </a:xfrm>
          <a:prstGeom prst="rect">
            <a:avLst/>
          </a:prstGeom>
        </p:spPr>
      </p:pic>
      <p:pic>
        <p:nvPicPr>
          <p:cNvPr id="12" name="Imagen 11"/>
          <p:cNvPicPr>
            <a:picLocks noChangeAspect="1"/>
          </p:cNvPicPr>
          <p:nvPr/>
        </p:nvPicPr>
        <p:blipFill>
          <a:blip r:embed="rId5"/>
          <a:stretch>
            <a:fillRect/>
          </a:stretch>
        </p:blipFill>
        <p:spPr>
          <a:xfrm>
            <a:off x="6383172" y="1360639"/>
            <a:ext cx="4397043" cy="4777355"/>
          </a:xfrm>
          <a:prstGeom prst="rect">
            <a:avLst/>
          </a:prstGeom>
        </p:spPr>
      </p:pic>
    </p:spTree>
    <p:extLst>
      <p:ext uri="{BB962C8B-B14F-4D97-AF65-F5344CB8AC3E}">
        <p14:creationId xmlns:p14="http://schemas.microsoft.com/office/powerpoint/2010/main" val="1952033877"/>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5"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26" name="Rectángulo 23"/>
          <p:cNvSpPr/>
          <p:nvPr/>
        </p:nvSpPr>
        <p:spPr>
          <a:xfrm rot="5400000">
            <a:off x="8600034" y="3269619"/>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7" name="Triángulo rectángulo 4"/>
          <p:cNvSpPr/>
          <p:nvPr/>
        </p:nvSpPr>
        <p:spPr>
          <a:xfrm rot="5400000">
            <a:off x="47766" y="-47767"/>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pic>
        <p:nvPicPr>
          <p:cNvPr id="128" name="Imagen 1" descr="Imagen 1"/>
          <p:cNvPicPr>
            <a:picLocks noChangeAspect="1"/>
          </p:cNvPicPr>
          <p:nvPr/>
        </p:nvPicPr>
        <p:blipFill>
          <a:blip r:embed="rId2"/>
          <a:stretch>
            <a:fillRect/>
          </a:stretch>
        </p:blipFill>
        <p:spPr>
          <a:xfrm>
            <a:off x="81882" y="75059"/>
            <a:ext cx="955346" cy="955345"/>
          </a:xfrm>
          <a:prstGeom prst="rect">
            <a:avLst/>
          </a:prstGeom>
          <a:ln w="12700">
            <a:miter lim="400000"/>
          </a:ln>
        </p:spPr>
      </p:pic>
      <p:sp>
        <p:nvSpPr>
          <p:cNvPr id="129" name="Rectángulo 22"/>
          <p:cNvSpPr/>
          <p:nvPr/>
        </p:nvSpPr>
        <p:spPr>
          <a:xfrm rot="5400000">
            <a:off x="8145763"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pic>
        <p:nvPicPr>
          <p:cNvPr id="2" name="Imagen 1" descr="PHOTO-2019-03-13-09-56-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963" y="1501249"/>
            <a:ext cx="4871118" cy="3917417"/>
          </a:xfrm>
          <a:prstGeom prst="rect">
            <a:avLst/>
          </a:prstGeom>
        </p:spPr>
      </p:pic>
      <p:pic>
        <p:nvPicPr>
          <p:cNvPr id="3" name="Imagen 2" descr="PHOTO-2019-03-13-09-56-1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226" y="1501250"/>
            <a:ext cx="5223222" cy="3917417"/>
          </a:xfrm>
          <a:prstGeom prst="rect">
            <a:avLst/>
          </a:prstGeom>
        </p:spPr>
      </p:pic>
      <p:pic>
        <p:nvPicPr>
          <p:cNvPr id="10" name="Imagen 9"/>
          <p:cNvPicPr>
            <a:picLocks noChangeAspect="1"/>
          </p:cNvPicPr>
          <p:nvPr/>
        </p:nvPicPr>
        <p:blipFill>
          <a:blip r:embed="rId5"/>
          <a:stretch>
            <a:fillRect/>
          </a:stretch>
        </p:blipFill>
        <p:spPr>
          <a:xfrm>
            <a:off x="668172" y="1360639"/>
            <a:ext cx="5660661" cy="4354361"/>
          </a:xfrm>
          <a:prstGeom prst="rect">
            <a:avLst/>
          </a:prstGeom>
        </p:spPr>
      </p:pic>
      <p:pic>
        <p:nvPicPr>
          <p:cNvPr id="11" name="Imagen 10"/>
          <p:cNvPicPr>
            <a:picLocks noChangeAspect="1"/>
          </p:cNvPicPr>
          <p:nvPr/>
        </p:nvPicPr>
        <p:blipFill>
          <a:blip r:embed="rId5"/>
          <a:stretch>
            <a:fillRect/>
          </a:stretch>
        </p:blipFill>
        <p:spPr>
          <a:xfrm>
            <a:off x="6383172" y="1360639"/>
            <a:ext cx="5237328" cy="4354361"/>
          </a:xfrm>
          <a:prstGeom prst="rect">
            <a:avLst/>
          </a:prstGeom>
        </p:spPr>
      </p:pic>
    </p:spTree>
    <p:extLst>
      <p:ext uri="{BB962C8B-B14F-4D97-AF65-F5344CB8AC3E}">
        <p14:creationId xmlns:p14="http://schemas.microsoft.com/office/powerpoint/2010/main" val="193682564"/>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604148"/>
            <a:ext cx="10416204" cy="5909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s-ES" b="1" dirty="0"/>
              <a:t>DOCUMENTACIÓN DE ACTIVIDADES DE ENSEÑANZA APRENDIZAJE</a:t>
            </a:r>
          </a:p>
          <a:p>
            <a:pPr algn="ctr"/>
            <a:r>
              <a:rPr lang="es-ES" b="1" dirty="0"/>
              <a:t>ACTIVIDAD INTERDISCIPLINARIA PARA DESARROLLO DEL PROYECTO</a:t>
            </a:r>
          </a:p>
          <a:p>
            <a:pPr algn="ctr"/>
            <a:endParaRPr lang="es-ES" b="1" dirty="0"/>
          </a:p>
          <a:p>
            <a:pPr marL="342900" indent="-342900">
              <a:buFont typeface="+mj-lt"/>
              <a:buAutoNum type="alphaLcPeriod"/>
            </a:pPr>
            <a:r>
              <a:rPr lang="es-ES" b="1" dirty="0"/>
              <a:t>Nombre de la actividad: </a:t>
            </a:r>
            <a:r>
              <a:rPr lang="es-ES_tradnl" dirty="0">
                <a:latin typeface="Arial"/>
                <a:cs typeface="Arial"/>
              </a:rPr>
              <a:t>Una mirada a la interdisciplinariedad.</a:t>
            </a:r>
          </a:p>
          <a:p>
            <a:pPr marL="342900" indent="-342900">
              <a:buFont typeface="+mj-lt"/>
              <a:buAutoNum type="alphaLcPeriod"/>
            </a:pPr>
            <a:r>
              <a:rPr lang="es-ES" b="1" dirty="0"/>
              <a:t>Objetivo: </a:t>
            </a:r>
            <a:r>
              <a:rPr lang="es-ES" dirty="0"/>
              <a:t>Explica qué es el programa </a:t>
            </a:r>
            <a:r>
              <a:rPr lang="es-ES" i="1" dirty="0"/>
              <a:t>Conexiones</a:t>
            </a:r>
            <a:r>
              <a:rPr lang="es-ES" dirty="0"/>
              <a:t> y cómo favorece la integración del aprendizaje.</a:t>
            </a:r>
            <a:r>
              <a:rPr lang="es-ES_tradnl" dirty="0"/>
              <a:t> </a:t>
            </a:r>
          </a:p>
          <a:p>
            <a:pPr marL="342900" indent="-342900">
              <a:buFont typeface="+mj-lt"/>
              <a:buAutoNum type="alphaLcPeriod"/>
            </a:pPr>
            <a:r>
              <a:rPr lang="es-ES_tradnl" b="1" dirty="0">
                <a:latin typeface="Arial"/>
                <a:cs typeface="Arial"/>
              </a:rPr>
              <a:t>Grado: </a:t>
            </a:r>
            <a:r>
              <a:rPr lang="es-ES_tradnl" dirty="0">
                <a:latin typeface="Arial"/>
                <a:cs typeface="Arial"/>
              </a:rPr>
              <a:t>6º</a:t>
            </a:r>
          </a:p>
          <a:p>
            <a:pPr marL="342900" indent="-342900">
              <a:buFont typeface="+mj-lt"/>
              <a:buAutoNum type="alphaLcPeriod"/>
            </a:pPr>
            <a:r>
              <a:rPr lang="es-ES_tradnl" b="1" dirty="0">
                <a:latin typeface="Arial"/>
                <a:cs typeface="Arial"/>
              </a:rPr>
              <a:t>Fecha de realización: 14 de diciembre de  2018</a:t>
            </a:r>
          </a:p>
          <a:p>
            <a:pPr marL="342900" indent="-342900">
              <a:buFont typeface="+mj-lt"/>
              <a:buAutoNum type="alphaLcPeriod"/>
            </a:pPr>
            <a:r>
              <a:rPr lang="es-ES_tradnl" b="1" dirty="0">
                <a:latin typeface="Arial"/>
                <a:cs typeface="Arial"/>
              </a:rPr>
              <a:t>Asignatura participantes, temas y conceptos de cada una: </a:t>
            </a:r>
            <a:r>
              <a:rPr lang="es-ES_tradnl" b="1" dirty="0"/>
              <a:t>Derecho </a:t>
            </a:r>
            <a:r>
              <a:rPr lang="es-ES_tradnl" dirty="0"/>
              <a:t>(Derecho </a:t>
            </a:r>
            <a:r>
              <a:rPr lang="es-ES" dirty="0"/>
              <a:t>Constitucional: garantías individuales, Derecho Social: Derecho educativo, Regulación, Educación superior.)</a:t>
            </a:r>
            <a:r>
              <a:rPr lang="es-ES_tradnl" dirty="0">
                <a:latin typeface="Arial"/>
                <a:cs typeface="Arial"/>
              </a:rPr>
              <a:t>; </a:t>
            </a:r>
            <a:r>
              <a:rPr lang="es-ES_tradnl" b="1" dirty="0">
                <a:latin typeface="Arial"/>
                <a:cs typeface="Arial"/>
              </a:rPr>
              <a:t>Geografía económica </a:t>
            </a:r>
            <a:r>
              <a:rPr lang="es-ES_tradnl" dirty="0"/>
              <a:t>(introducción a la geografía económica: globalización)</a:t>
            </a:r>
            <a:r>
              <a:rPr lang="es-ES_tradnl" dirty="0">
                <a:latin typeface="Arial"/>
                <a:cs typeface="Arial"/>
              </a:rPr>
              <a:t>; </a:t>
            </a:r>
            <a:r>
              <a:rPr lang="es-ES_tradnl" b="1" dirty="0">
                <a:latin typeface="Arial"/>
                <a:cs typeface="Arial"/>
              </a:rPr>
              <a:t>Problemas Sociales Económicos y Políticos de México</a:t>
            </a:r>
            <a:r>
              <a:rPr lang="es-ES_tradnl" dirty="0">
                <a:latin typeface="Arial"/>
                <a:cs typeface="Arial"/>
              </a:rPr>
              <a:t> </a:t>
            </a:r>
            <a:r>
              <a:rPr lang="es-ES_tradnl" dirty="0"/>
              <a:t>(la educación en México: Causas, efectos, legislación, educación superior)</a:t>
            </a:r>
            <a:r>
              <a:rPr lang="es-ES_tradnl" dirty="0">
                <a:latin typeface="Arial"/>
                <a:cs typeface="Arial"/>
              </a:rPr>
              <a:t>; </a:t>
            </a:r>
            <a:r>
              <a:rPr lang="es-ES_tradnl" b="1" dirty="0">
                <a:latin typeface="Arial"/>
                <a:cs typeface="Arial"/>
              </a:rPr>
              <a:t>Introducción al Estudio de las Ciencias Sociales y Económicas </a:t>
            </a:r>
            <a:r>
              <a:rPr lang="es-ES_tradnl" dirty="0"/>
              <a:t>(grupos sociales: globalización, esquemas socioeconómicos, educación superior).</a:t>
            </a:r>
          </a:p>
          <a:p>
            <a:pPr marL="342900" indent="-342900">
              <a:buFont typeface="+mj-lt"/>
              <a:buAutoNum type="alphaLcPeriod"/>
            </a:pPr>
            <a:r>
              <a:rPr lang="es-ES_tradnl" b="1" dirty="0">
                <a:latin typeface="Arial"/>
                <a:cs typeface="Arial"/>
              </a:rPr>
              <a:t>Fuentes de apoyo:</a:t>
            </a:r>
          </a:p>
          <a:p>
            <a:pPr marL="342900" indent="-342900">
              <a:buFont typeface="Arial"/>
              <a:buChar char="•"/>
            </a:pPr>
            <a:r>
              <a:rPr lang="es-ES" dirty="0"/>
              <a:t>Mancilla, Ricardo</a:t>
            </a:r>
            <a:r>
              <a:rPr lang="es-ES" i="1" dirty="0"/>
              <a:t>. Introducción a la </a:t>
            </a:r>
            <a:r>
              <a:rPr lang="es-ES" i="1" dirty="0" err="1"/>
              <a:t>interdisciplina</a:t>
            </a:r>
            <a:r>
              <a:rPr lang="es-ES" dirty="0"/>
              <a:t>. 6 de septiembre 2017. Recuperado el 3 de septiembre de 2018. Disponible en &lt;</a:t>
            </a:r>
            <a:r>
              <a:rPr lang="es-ES" dirty="0">
                <a:hlinkClick r:id="rId3"/>
              </a:rPr>
              <a:t>https://www.youtube.com/watch?v=PNx-ZJ7F72E</a:t>
            </a:r>
            <a:r>
              <a:rPr lang="es-ES" dirty="0"/>
              <a:t>&gt;</a:t>
            </a:r>
            <a:r>
              <a:rPr lang="es-ES_tradnl" dirty="0"/>
              <a:t> </a:t>
            </a:r>
          </a:p>
          <a:p>
            <a:pPr marL="342900" indent="-342900">
              <a:buFont typeface="Arial"/>
              <a:buChar char="•"/>
            </a:pPr>
            <a:r>
              <a:rPr lang="es-ES" dirty="0"/>
              <a:t>DGIRE (2018). </a:t>
            </a:r>
            <a:r>
              <a:rPr lang="es-ES" i="1" dirty="0"/>
              <a:t>Conexiones: Una mirada a la interdisciplinariedad</a:t>
            </a:r>
            <a:r>
              <a:rPr lang="es-ES" dirty="0"/>
              <a:t>. UNAM. Recuperado el 3 de agosto de 2018 de </a:t>
            </a:r>
            <a:r>
              <a:rPr lang="es-ES" dirty="0">
                <a:hlinkClick r:id="rId4"/>
              </a:rPr>
              <a:t>http://conexiones.dgire.unam.mx</a:t>
            </a:r>
            <a:endParaRPr lang="es-ES_tradnl" b="1" dirty="0">
              <a:latin typeface="Arial"/>
              <a:cs typeface="Arial"/>
            </a:endParaRPr>
          </a:p>
          <a:p>
            <a:pPr marL="342900" indent="-342900">
              <a:buFont typeface="+mj-lt"/>
              <a:buAutoNum type="alphaLcPeriod" startAt="7"/>
            </a:pPr>
            <a:r>
              <a:rPr lang="es-ES" dirty="0"/>
              <a:t> </a:t>
            </a:r>
            <a:r>
              <a:rPr lang="es-ES_tradnl" b="1" dirty="0">
                <a:latin typeface="Arial"/>
                <a:cs typeface="Arial"/>
              </a:rPr>
              <a:t>Justificación de la actividad: </a:t>
            </a:r>
            <a:r>
              <a:rPr lang="es-ES" dirty="0"/>
              <a:t>Explicar qué es interdisciplinariedad.</a:t>
            </a:r>
            <a:endParaRPr lang="es-ES_tradnl" dirty="0">
              <a:latin typeface="Arial"/>
              <a:cs typeface="Arial"/>
            </a:endParaRPr>
          </a:p>
          <a:p>
            <a:endParaRPr lang="es-ES_tradnl" dirty="0">
              <a:latin typeface="Arial"/>
              <a:cs typeface="Arial"/>
            </a:endParaRPr>
          </a:p>
          <a:p>
            <a:pPr marL="342900" indent="-342900">
              <a:buFont typeface="+mj-lt"/>
              <a:buAutoNum type="alphaLcPeriod"/>
            </a:pPr>
            <a:endParaRPr lang="es-ES" dirty="0">
              <a:latin typeface="Arial"/>
              <a:cs typeface="Arial"/>
            </a:endParaRPr>
          </a:p>
        </p:txBody>
      </p:sp>
    </p:spTree>
    <p:extLst>
      <p:ext uri="{BB962C8B-B14F-4D97-AF65-F5344CB8AC3E}">
        <p14:creationId xmlns:p14="http://schemas.microsoft.com/office/powerpoint/2010/main" val="2617805997"/>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994661"/>
            <a:ext cx="10416204" cy="5078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mj-lt"/>
              <a:buAutoNum type="alphaLcPeriod" startAt="8"/>
            </a:pPr>
            <a:r>
              <a:rPr lang="es-ES_tradnl" b="1" dirty="0">
                <a:latin typeface="Arial"/>
                <a:cs typeface="Arial"/>
              </a:rPr>
              <a:t>Descripción de apertura de la actividad:</a:t>
            </a:r>
            <a:endParaRPr lang="es-ES_tradnl" dirty="0"/>
          </a:p>
          <a:p>
            <a:pPr marL="285750" indent="-285750">
              <a:buFont typeface="Arial"/>
              <a:buChar char="•"/>
            </a:pPr>
            <a:r>
              <a:rPr lang="es-ES" dirty="0"/>
              <a:t>Definir el término Interdisciplinariedad mediante una “lluvia de ideas” y anotar en una hoja de </a:t>
            </a:r>
            <a:r>
              <a:rPr lang="es-ES" dirty="0" err="1"/>
              <a:t>rotafolio</a:t>
            </a:r>
            <a:r>
              <a:rPr lang="es-ES" dirty="0"/>
              <a:t> las aportaciones del grupo.</a:t>
            </a:r>
            <a:endParaRPr lang="es-ES_tradnl" dirty="0"/>
          </a:p>
          <a:p>
            <a:pPr marL="285750" indent="-285750">
              <a:buFont typeface="Arial"/>
              <a:buChar char="•"/>
            </a:pPr>
            <a:r>
              <a:rPr lang="es-ES" dirty="0"/>
              <a:t>Leer carta de presentación del Programa: </a:t>
            </a:r>
            <a:r>
              <a:rPr lang="es-ES" i="1" dirty="0"/>
              <a:t>Conexiones, una mirada a la interdisciplinariedad</a:t>
            </a:r>
            <a:r>
              <a:rPr lang="es-ES" dirty="0"/>
              <a:t>.</a:t>
            </a:r>
            <a:endParaRPr lang="es-ES_tradnl" dirty="0">
              <a:latin typeface="Arial"/>
              <a:cs typeface="Arial"/>
            </a:endParaRPr>
          </a:p>
          <a:p>
            <a:pPr marL="342900" indent="-342900">
              <a:buFont typeface="+mj-lt"/>
              <a:buAutoNum type="alphaLcPeriod" startAt="9"/>
            </a:pPr>
            <a:r>
              <a:rPr lang="es-ES_tradnl" b="1" dirty="0">
                <a:latin typeface="Arial"/>
                <a:cs typeface="Arial"/>
              </a:rPr>
              <a:t>Descripción del desarrollo de la actividad:</a:t>
            </a:r>
            <a:endParaRPr lang="es-ES" dirty="0"/>
          </a:p>
          <a:p>
            <a:r>
              <a:rPr lang="es-ES" dirty="0"/>
              <a:t>Ver el video de Ricardo Mancilla </a:t>
            </a:r>
            <a:r>
              <a:rPr lang="es-ES" i="1" dirty="0"/>
              <a:t>Introducción a la Interdisciplinariedad</a:t>
            </a:r>
            <a:endParaRPr lang="es-ES_tradnl" dirty="0"/>
          </a:p>
          <a:p>
            <a:r>
              <a:rPr lang="es-ES" dirty="0">
                <a:hlinkClick r:id="rId3"/>
              </a:rPr>
              <a:t>https://www.youtube.com/watch?v=PNx-ZJ7F72E</a:t>
            </a:r>
            <a:endParaRPr lang="es-ES_tradnl" dirty="0">
              <a:latin typeface="Arial"/>
              <a:cs typeface="Arial"/>
            </a:endParaRPr>
          </a:p>
          <a:p>
            <a:pPr marL="342900" indent="-342900">
              <a:buFont typeface="+mj-lt"/>
              <a:buAutoNum type="alphaLcPeriod" startAt="10"/>
            </a:pPr>
            <a:r>
              <a:rPr lang="es-ES_tradnl" b="1" dirty="0">
                <a:latin typeface="Arial"/>
                <a:cs typeface="Arial"/>
              </a:rPr>
              <a:t>Descripción del cierre de la actividad:</a:t>
            </a:r>
            <a:endParaRPr lang="es-ES_tradnl" dirty="0">
              <a:latin typeface="Arial"/>
              <a:cs typeface="Arial"/>
            </a:endParaRPr>
          </a:p>
          <a:p>
            <a:r>
              <a:rPr lang="es-ES" dirty="0"/>
              <a:t>Elaborar un mapa mental en equipo que contenga: </a:t>
            </a:r>
            <a:endParaRPr lang="es-ES_tradnl" dirty="0"/>
          </a:p>
          <a:p>
            <a:pPr marL="285750" lvl="0" indent="-285750">
              <a:buFont typeface="Arial"/>
              <a:buChar char="•"/>
            </a:pPr>
            <a:r>
              <a:rPr lang="es-ES" dirty="0"/>
              <a:t>Definición de la interdisciplinariedad; </a:t>
            </a:r>
            <a:endParaRPr lang="es-ES_tradnl" dirty="0"/>
          </a:p>
          <a:p>
            <a:pPr marL="285750" lvl="0" indent="-285750">
              <a:buFont typeface="Arial"/>
              <a:buChar char="•"/>
            </a:pPr>
            <a:r>
              <a:rPr lang="es-ES" dirty="0"/>
              <a:t>Cómo hacer un trabajo interdisciplinario;</a:t>
            </a:r>
            <a:endParaRPr lang="es-ES_tradnl" dirty="0"/>
          </a:p>
          <a:p>
            <a:pPr marL="285750" lvl="0" indent="-285750">
              <a:buFont typeface="Arial"/>
              <a:buChar char="•"/>
            </a:pPr>
            <a:r>
              <a:rPr lang="es-ES" dirty="0"/>
              <a:t>Qué valores son necesarios para llevarla a cabo, y </a:t>
            </a:r>
            <a:endParaRPr lang="es-ES_tradnl" dirty="0"/>
          </a:p>
          <a:p>
            <a:pPr marL="285750" lvl="0" indent="-285750">
              <a:buFont typeface="Arial"/>
              <a:buChar char="•"/>
            </a:pPr>
            <a:r>
              <a:rPr lang="es-ES" dirty="0"/>
              <a:t>Cómo favorece el aprendizaje.</a:t>
            </a:r>
            <a:endParaRPr lang="es-ES_tradnl" dirty="0"/>
          </a:p>
          <a:p>
            <a:r>
              <a:rPr lang="es-ES" dirty="0"/>
              <a:t>Es recomendable observar algunos ejemplos de mapas mentales en internet.</a:t>
            </a:r>
            <a:endParaRPr lang="es-ES_tradnl" dirty="0"/>
          </a:p>
          <a:p>
            <a:r>
              <a:rPr lang="es-ES" dirty="0"/>
              <a:t>Recomendado:</a:t>
            </a:r>
            <a:endParaRPr lang="es-ES_tradnl" dirty="0"/>
          </a:p>
          <a:p>
            <a:r>
              <a:rPr lang="es-ES" dirty="0">
                <a:hlinkClick r:id="rId4"/>
              </a:rPr>
              <a:t>https://www.youtube.com/watch?v=-qCMqfLwTVA</a:t>
            </a:r>
            <a:endParaRPr lang="es-ES_tradnl" dirty="0"/>
          </a:p>
          <a:p>
            <a:endParaRPr lang="es-ES_tradnl" dirty="0">
              <a:latin typeface="Arial"/>
              <a:cs typeface="Arial"/>
            </a:endParaRPr>
          </a:p>
          <a:p>
            <a:pPr marL="342900" indent="-342900">
              <a:buFont typeface="+mj-lt"/>
              <a:buAutoNum type="alphaLcPeriod"/>
            </a:pPr>
            <a:endParaRPr lang="es-ES" dirty="0">
              <a:latin typeface="Arial"/>
              <a:cs typeface="Arial"/>
            </a:endParaRPr>
          </a:p>
        </p:txBody>
      </p:sp>
    </p:spTree>
    <p:extLst>
      <p:ext uri="{BB962C8B-B14F-4D97-AF65-F5344CB8AC3E}">
        <p14:creationId xmlns:p14="http://schemas.microsoft.com/office/powerpoint/2010/main" val="3017786315"/>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5079"/>
            <a:ext cx="10416204" cy="6740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s-ES_tradnl" dirty="0">
              <a:latin typeface="Arial"/>
              <a:cs typeface="Arial"/>
            </a:endParaRPr>
          </a:p>
          <a:p>
            <a:pPr marL="342900" indent="-342900">
              <a:buFont typeface="+mj-lt"/>
              <a:buAutoNum type="alphaLcPeriod" startAt="11"/>
            </a:pPr>
            <a:r>
              <a:rPr lang="es-ES_tradnl" b="1" dirty="0">
                <a:latin typeface="Arial"/>
                <a:cs typeface="Arial"/>
              </a:rPr>
              <a:t>Descripción de lo que se hará con los resultados:</a:t>
            </a:r>
          </a:p>
          <a:p>
            <a:endParaRPr lang="es-ES_tradnl" b="1" dirty="0">
              <a:latin typeface="Arial"/>
              <a:cs typeface="Arial"/>
            </a:endParaRPr>
          </a:p>
          <a:p>
            <a:pPr algn="just"/>
            <a:r>
              <a:rPr lang="es-ES" dirty="0"/>
              <a:t>El resultado consistió en posicionar el concepto de interdisciplinariedad, lo permite al alumno saber el qué, por qué y para qué, que será utilizado para poder continuar en la siguiente sesión; construir cómo se ubican los conceptos dentro del ámbito de la epistemología y la metodología del proceso interdisciplinario.</a:t>
            </a:r>
          </a:p>
          <a:p>
            <a:pPr algn="just"/>
            <a:endParaRPr lang="es-ES" dirty="0"/>
          </a:p>
          <a:p>
            <a:pPr marL="342900" indent="-342900">
              <a:buFont typeface="+mj-lt"/>
              <a:buAutoNum type="alphaLcPeriod" startAt="12"/>
            </a:pPr>
            <a:r>
              <a:rPr lang="es-ES_tradnl" b="1" dirty="0">
                <a:latin typeface="Arial"/>
                <a:cs typeface="Arial"/>
              </a:rPr>
              <a:t>Análisis, logros alcanzados y aspectos a mejorar:</a:t>
            </a:r>
          </a:p>
          <a:p>
            <a:pPr marL="342900" indent="-342900">
              <a:buFont typeface="+mj-lt"/>
              <a:buAutoNum type="alphaLcPeriod" startAt="12"/>
            </a:pPr>
            <a:endParaRPr lang="es-ES_tradnl" b="1" dirty="0">
              <a:latin typeface="Arial"/>
              <a:cs typeface="Arial"/>
            </a:endParaRPr>
          </a:p>
          <a:p>
            <a:r>
              <a:rPr lang="es-ES" dirty="0"/>
              <a:t>En este segundo momento interdisciplinario de la fase de desarrollo del proyecto se tuvo como propósito que el alumno explicara el programa de conexiones y el cómo favorece la integración del aprendizaje a través de la participación de los alumnos en actividades de búsqueda de información. </a:t>
            </a:r>
          </a:p>
          <a:p>
            <a:endParaRPr lang="es-ES" dirty="0"/>
          </a:p>
          <a:p>
            <a:r>
              <a:rPr lang="es-ES" dirty="0"/>
              <a:t>Derivado del análisis del vídeo de Ricardo Mancilla en el tema de introducción a la interdisciplinariedad, se logró que los alumnos definieran el concepto de interdisciplinariedad y la forma en que da solución a problemas, así como el que a través de esta estrategia se favorece el aprendizaje de todas las asignaturas participantes, ya que permite que el alumno pueda encontrar una aplicación práctica a la conceptualización teórica de cada una. </a:t>
            </a:r>
          </a:p>
          <a:p>
            <a:endParaRPr lang="es-ES_tradnl" dirty="0">
              <a:latin typeface="Arial"/>
              <a:cs typeface="Arial"/>
            </a:endParaRPr>
          </a:p>
          <a:p>
            <a:pPr marL="342900" indent="-342900">
              <a:buFont typeface="+mj-lt"/>
              <a:buAutoNum type="alphaLcPeriod" startAt="13"/>
            </a:pPr>
            <a:r>
              <a:rPr lang="es-ES_tradnl" b="1" dirty="0">
                <a:latin typeface="Arial"/>
                <a:cs typeface="Arial"/>
              </a:rPr>
              <a:t>Toma de decisión:</a:t>
            </a:r>
            <a:endParaRPr lang="es-ES_tradnl" dirty="0">
              <a:latin typeface="Arial"/>
              <a:cs typeface="Arial"/>
            </a:endParaRPr>
          </a:p>
          <a:p>
            <a:endParaRPr lang="es-ES_tradnl" dirty="0">
              <a:latin typeface="Arial"/>
              <a:cs typeface="Arial"/>
            </a:endParaRPr>
          </a:p>
          <a:p>
            <a:r>
              <a:rPr lang="es-ES_tradnl" dirty="0">
                <a:latin typeface="Arial"/>
                <a:cs typeface="Arial"/>
              </a:rPr>
              <a:t>Dada la buena conceptualización de concepto interdisciplinario por parte de los alumnos se toma la decisión de tocar el tema de la epistemología para ponderar el proceso como una forma de aprendizaje.</a:t>
            </a:r>
          </a:p>
        </p:txBody>
      </p:sp>
    </p:spTree>
    <p:extLst>
      <p:ext uri="{BB962C8B-B14F-4D97-AF65-F5344CB8AC3E}">
        <p14:creationId xmlns:p14="http://schemas.microsoft.com/office/powerpoint/2010/main" val="794712891"/>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2" name="CuadroTexto 1"/>
          <p:cNvSpPr txBox="1"/>
          <p:nvPr/>
        </p:nvSpPr>
        <p:spPr>
          <a:xfrm>
            <a:off x="151174" y="208525"/>
            <a:ext cx="49289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mn-lt"/>
                <a:ea typeface="+mn-ea"/>
                <a:cs typeface="+mn-cs"/>
                <a:sym typeface="Calibri"/>
              </a:rPr>
              <a:t>EVIDENCIA DE LA </a:t>
            </a:r>
            <a:r>
              <a:rPr lang="es-ES" dirty="0"/>
              <a:t>PRIMERA </a:t>
            </a:r>
            <a:r>
              <a:rPr kumimoji="0" lang="es-ES" sz="1800" b="0" i="0" u="none" strike="noStrike" cap="none" spc="0" normalizeH="0" dirty="0">
                <a:ln>
                  <a:noFill/>
                </a:ln>
                <a:solidFill>
                  <a:srgbClr val="000000"/>
                </a:solidFill>
                <a:effectLst/>
                <a:uFillTx/>
                <a:latin typeface="+mn-lt"/>
                <a:ea typeface="+mn-ea"/>
                <a:cs typeface="+mn-cs"/>
                <a:sym typeface="Calibri"/>
              </a:rPr>
              <a:t>SECUENCIA DIDÁCTICA</a:t>
            </a:r>
            <a:r>
              <a:rPr kumimoji="0" lang="es-ES" sz="1800" b="0" i="0" u="none" strike="noStrike" cap="none" spc="0" normalizeH="0" baseline="0" dirty="0">
                <a:ln>
                  <a:noFill/>
                </a:ln>
                <a:solidFill>
                  <a:srgbClr val="000000"/>
                </a:solidFill>
                <a:effectLst/>
                <a:uFillTx/>
                <a:latin typeface="+mn-lt"/>
                <a:ea typeface="+mn-ea"/>
                <a:cs typeface="+mn-cs"/>
                <a:sym typeface="Calibri"/>
              </a:rPr>
              <a:t>:</a:t>
            </a:r>
          </a:p>
        </p:txBody>
      </p:sp>
      <p:pic>
        <p:nvPicPr>
          <p:cNvPr id="3" name="Imagen 2" descr="IMG-046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296" y="1091818"/>
            <a:ext cx="4554045" cy="4900708"/>
          </a:xfrm>
          <a:prstGeom prst="rect">
            <a:avLst/>
          </a:prstGeom>
        </p:spPr>
      </p:pic>
      <p:pic>
        <p:nvPicPr>
          <p:cNvPr id="4" name="Imagen 3" descr="IMG-047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328" y="994661"/>
            <a:ext cx="4649621" cy="4997865"/>
          </a:xfrm>
          <a:prstGeom prst="rect">
            <a:avLst/>
          </a:prstGeom>
        </p:spPr>
      </p:pic>
      <p:pic>
        <p:nvPicPr>
          <p:cNvPr id="11" name="Imagen 10"/>
          <p:cNvPicPr>
            <a:picLocks noChangeAspect="1"/>
          </p:cNvPicPr>
          <p:nvPr/>
        </p:nvPicPr>
        <p:blipFill>
          <a:blip r:embed="rId5"/>
          <a:stretch>
            <a:fillRect/>
          </a:stretch>
        </p:blipFill>
        <p:spPr>
          <a:xfrm>
            <a:off x="737923" y="892139"/>
            <a:ext cx="5158688" cy="5351711"/>
          </a:xfrm>
          <a:prstGeom prst="rect">
            <a:avLst/>
          </a:prstGeom>
        </p:spPr>
      </p:pic>
      <p:pic>
        <p:nvPicPr>
          <p:cNvPr id="12" name="Imagen 11"/>
          <p:cNvPicPr>
            <a:picLocks noChangeAspect="1"/>
          </p:cNvPicPr>
          <p:nvPr/>
        </p:nvPicPr>
        <p:blipFill>
          <a:blip r:embed="rId5"/>
          <a:stretch>
            <a:fillRect/>
          </a:stretch>
        </p:blipFill>
        <p:spPr>
          <a:xfrm>
            <a:off x="6082402" y="789617"/>
            <a:ext cx="5363072" cy="5454233"/>
          </a:xfrm>
          <a:prstGeom prst="rect">
            <a:avLst/>
          </a:prstGeom>
        </p:spPr>
      </p:pic>
    </p:spTree>
    <p:extLst>
      <p:ext uri="{BB962C8B-B14F-4D97-AF65-F5344CB8AC3E}">
        <p14:creationId xmlns:p14="http://schemas.microsoft.com/office/powerpoint/2010/main" val="4237306350"/>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2" name="CuadroTexto 1"/>
          <p:cNvSpPr txBox="1"/>
          <p:nvPr/>
        </p:nvSpPr>
        <p:spPr>
          <a:xfrm>
            <a:off x="151174" y="208525"/>
            <a:ext cx="49289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mn-lt"/>
                <a:ea typeface="+mn-ea"/>
                <a:cs typeface="+mn-cs"/>
                <a:sym typeface="Calibri"/>
              </a:rPr>
              <a:t>EVIDENCIA DE LA </a:t>
            </a:r>
            <a:r>
              <a:rPr lang="es-ES" dirty="0"/>
              <a:t>PRIMERA </a:t>
            </a:r>
            <a:r>
              <a:rPr kumimoji="0" lang="es-ES" sz="1800" b="0" i="0" u="none" strike="noStrike" cap="none" spc="0" normalizeH="0" dirty="0">
                <a:ln>
                  <a:noFill/>
                </a:ln>
                <a:solidFill>
                  <a:srgbClr val="000000"/>
                </a:solidFill>
                <a:effectLst/>
                <a:uFillTx/>
                <a:latin typeface="+mn-lt"/>
                <a:ea typeface="+mn-ea"/>
                <a:cs typeface="+mn-cs"/>
                <a:sym typeface="Calibri"/>
              </a:rPr>
              <a:t>SECUENCIA DIDÁCTICA</a:t>
            </a:r>
            <a:r>
              <a:rPr kumimoji="0" lang="es-ES" sz="1800" b="0" i="0" u="none" strike="noStrike" cap="none" spc="0" normalizeH="0" baseline="0" dirty="0">
                <a:ln>
                  <a:noFill/>
                </a:ln>
                <a:solidFill>
                  <a:srgbClr val="000000"/>
                </a:solidFill>
                <a:effectLst/>
                <a:uFillTx/>
                <a:latin typeface="+mn-lt"/>
                <a:ea typeface="+mn-ea"/>
                <a:cs typeface="+mn-cs"/>
                <a:sym typeface="Calibri"/>
              </a:rPr>
              <a:t>:</a:t>
            </a:r>
          </a:p>
        </p:txBody>
      </p:sp>
      <p:pic>
        <p:nvPicPr>
          <p:cNvPr id="3" name="Imagen 2" descr="IMG-04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1778" y="2017405"/>
            <a:ext cx="5047663" cy="3785747"/>
          </a:xfrm>
          <a:prstGeom prst="rect">
            <a:avLst/>
          </a:prstGeom>
        </p:spPr>
      </p:pic>
      <p:pic>
        <p:nvPicPr>
          <p:cNvPr id="4" name="Imagen 3" descr="IMG-047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853873" y="1501250"/>
            <a:ext cx="5255076" cy="4932861"/>
          </a:xfrm>
          <a:prstGeom prst="rect">
            <a:avLst/>
          </a:prstGeom>
        </p:spPr>
      </p:pic>
      <p:pic>
        <p:nvPicPr>
          <p:cNvPr id="11" name="Imagen 10"/>
          <p:cNvPicPr>
            <a:picLocks noChangeAspect="1"/>
          </p:cNvPicPr>
          <p:nvPr/>
        </p:nvPicPr>
        <p:blipFill>
          <a:blip r:embed="rId5"/>
          <a:stretch>
            <a:fillRect/>
          </a:stretch>
        </p:blipFill>
        <p:spPr>
          <a:xfrm>
            <a:off x="783281" y="1299042"/>
            <a:ext cx="4296876" cy="5352971"/>
          </a:xfrm>
          <a:prstGeom prst="rect">
            <a:avLst/>
          </a:prstGeom>
        </p:spPr>
      </p:pic>
      <p:pic>
        <p:nvPicPr>
          <p:cNvPr id="12" name="Imagen 11"/>
          <p:cNvPicPr>
            <a:picLocks noChangeAspect="1"/>
          </p:cNvPicPr>
          <p:nvPr/>
        </p:nvPicPr>
        <p:blipFill>
          <a:blip r:embed="rId5"/>
          <a:stretch>
            <a:fillRect/>
          </a:stretch>
        </p:blipFill>
        <p:spPr>
          <a:xfrm>
            <a:off x="5515690" y="1299041"/>
            <a:ext cx="5854186" cy="5352971"/>
          </a:xfrm>
          <a:prstGeom prst="rect">
            <a:avLst/>
          </a:prstGeom>
        </p:spPr>
      </p:pic>
    </p:spTree>
    <p:extLst>
      <p:ext uri="{BB962C8B-B14F-4D97-AF65-F5344CB8AC3E}">
        <p14:creationId xmlns:p14="http://schemas.microsoft.com/office/powerpoint/2010/main" val="2939949662"/>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5"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26" name="Rectángulo 23"/>
          <p:cNvSpPr/>
          <p:nvPr/>
        </p:nvSpPr>
        <p:spPr>
          <a:xfrm rot="5400000">
            <a:off x="8600034" y="3269619"/>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7" name="Triángulo rectángulo 4"/>
          <p:cNvSpPr/>
          <p:nvPr/>
        </p:nvSpPr>
        <p:spPr>
          <a:xfrm rot="5400000">
            <a:off x="47766" y="-47767"/>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pic>
        <p:nvPicPr>
          <p:cNvPr id="128" name="Imagen 1" descr="Imagen 1"/>
          <p:cNvPicPr>
            <a:picLocks noChangeAspect="1"/>
          </p:cNvPicPr>
          <p:nvPr/>
        </p:nvPicPr>
        <p:blipFill>
          <a:blip r:embed="rId2"/>
          <a:stretch>
            <a:fillRect/>
          </a:stretch>
        </p:blipFill>
        <p:spPr>
          <a:xfrm>
            <a:off x="81882" y="75059"/>
            <a:ext cx="955346" cy="955345"/>
          </a:xfrm>
          <a:prstGeom prst="rect">
            <a:avLst/>
          </a:prstGeom>
          <a:ln w="12700">
            <a:miter lim="400000"/>
          </a:ln>
        </p:spPr>
      </p:pic>
      <p:sp>
        <p:nvSpPr>
          <p:cNvPr id="129" name="Rectángulo 22"/>
          <p:cNvSpPr/>
          <p:nvPr/>
        </p:nvSpPr>
        <p:spPr>
          <a:xfrm rot="5400000">
            <a:off x="8145763"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8" name="Biología: Perla Azucena Navarrete Pacheco.…"/>
          <p:cNvSpPr txBox="1">
            <a:spLocks/>
          </p:cNvSpPr>
          <p:nvPr/>
        </p:nvSpPr>
        <p:spPr>
          <a:xfrm>
            <a:off x="2498360" y="231516"/>
            <a:ext cx="9294908" cy="5891367"/>
          </a:xfrm>
          <a:prstGeom prst="rect">
            <a:avLst/>
          </a:prstGeom>
        </p:spPr>
        <p:txBody>
          <a:bodyPr>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413384" indent="-413384" defTabSz="543305">
              <a:spcBef>
                <a:spcPts val="3900"/>
              </a:spcBef>
              <a:defRPr sz="2976" b="1"/>
            </a:pPr>
            <a:r>
              <a:rPr lang="es-ES" sz="2400" b="1" dirty="0"/>
              <a:t>Problemas Sociales, Económicos y Políticos de México:   Gladys Rocío Fernández Chong.</a:t>
            </a:r>
          </a:p>
          <a:p>
            <a:pPr marL="413384" indent="-413384" defTabSz="543305">
              <a:lnSpc>
                <a:spcPct val="80000"/>
              </a:lnSpc>
              <a:spcBef>
                <a:spcPts val="3900"/>
              </a:spcBef>
              <a:defRPr sz="2976" b="1"/>
            </a:pPr>
            <a:r>
              <a:rPr lang="es-ES" sz="2400" b="1" dirty="0"/>
              <a:t>Introducción al Estudio de las Ciencias Sociales y Económicas: Gladys Rocío Fernández Chong.</a:t>
            </a:r>
          </a:p>
          <a:p>
            <a:pPr marL="413384" indent="-413384" defTabSz="543305">
              <a:lnSpc>
                <a:spcPct val="50000"/>
              </a:lnSpc>
              <a:spcBef>
                <a:spcPts val="3900"/>
              </a:spcBef>
              <a:defRPr sz="2976" b="1"/>
            </a:pPr>
            <a:r>
              <a:rPr lang="es-ES" sz="2400" b="1" dirty="0"/>
              <a:t>Geografía Económica: Roberto Jiménez García.</a:t>
            </a:r>
          </a:p>
          <a:p>
            <a:pPr marL="413384" indent="-413384" defTabSz="543305">
              <a:lnSpc>
                <a:spcPct val="50000"/>
              </a:lnSpc>
              <a:spcBef>
                <a:spcPts val="3900"/>
              </a:spcBef>
              <a:defRPr sz="2976" b="1"/>
            </a:pPr>
            <a:r>
              <a:rPr lang="es-ES" sz="2400" b="1" dirty="0"/>
              <a:t>Derecho: Manuel Felipe Fernández Allende.</a:t>
            </a:r>
          </a:p>
          <a:p>
            <a:pPr marL="0" indent="0" defTabSz="543305">
              <a:lnSpc>
                <a:spcPct val="50000"/>
              </a:lnSpc>
              <a:spcBef>
                <a:spcPts val="3900"/>
              </a:spcBef>
              <a:buNone/>
              <a:defRPr sz="2976" b="1"/>
            </a:pPr>
            <a:endParaRPr lang="es-ES" sz="2400" b="1" dirty="0"/>
          </a:p>
          <a:p>
            <a:pPr marL="413384" indent="-413384" defTabSz="543305">
              <a:lnSpc>
                <a:spcPct val="50000"/>
              </a:lnSpc>
              <a:spcBef>
                <a:spcPts val="3900"/>
              </a:spcBef>
              <a:defRPr sz="2976" b="1"/>
            </a:pPr>
            <a:r>
              <a:rPr lang="es-ES" sz="2400" b="1" dirty="0"/>
              <a:t>Psicología: Rosa Isela Pelayo Pelayo (AA).</a:t>
            </a:r>
          </a:p>
          <a:p>
            <a:pPr marL="413384" indent="-413384" defTabSz="543305">
              <a:lnSpc>
                <a:spcPct val="50000"/>
              </a:lnSpc>
              <a:spcBef>
                <a:spcPts val="3900"/>
              </a:spcBef>
              <a:defRPr sz="2976" b="1"/>
            </a:pPr>
            <a:r>
              <a:rPr lang="es-ES" sz="2400" b="1" dirty="0"/>
              <a:t>Probabilidad y Estadística: César Valdez Santiago (AA).</a:t>
            </a:r>
          </a:p>
          <a:p>
            <a:pPr marL="413384" indent="-413384" defTabSz="543305">
              <a:lnSpc>
                <a:spcPct val="50000"/>
              </a:lnSpc>
              <a:spcBef>
                <a:spcPts val="3900"/>
              </a:spcBef>
              <a:defRPr sz="2976" b="1"/>
            </a:pPr>
            <a:r>
              <a:rPr lang="es-ES" sz="2400" b="1" dirty="0"/>
              <a:t>Informática: Jorge López Martínez (AA).</a:t>
            </a:r>
          </a:p>
        </p:txBody>
      </p:sp>
      <p:sp>
        <p:nvSpPr>
          <p:cNvPr id="2" name="CuadroTexto 1"/>
          <p:cNvSpPr txBox="1"/>
          <p:nvPr/>
        </p:nvSpPr>
        <p:spPr>
          <a:xfrm>
            <a:off x="715118" y="4975498"/>
            <a:ext cx="157551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mn-lt"/>
                <a:ea typeface="+mn-ea"/>
                <a:cs typeface="+mn-cs"/>
                <a:sym typeface="Calibri"/>
              </a:rPr>
              <a:t>ASIGNATURAS</a:t>
            </a:r>
          </a:p>
          <a:p>
            <a:pPr marL="0" marR="0" indent="0" algn="l" defTabSz="914400" rtl="0" fontAlgn="auto" latinLnBrk="0" hangingPunct="0">
              <a:lnSpc>
                <a:spcPct val="100000"/>
              </a:lnSpc>
              <a:spcBef>
                <a:spcPts val="0"/>
              </a:spcBef>
              <a:spcAft>
                <a:spcPts val="0"/>
              </a:spcAft>
              <a:buClrTx/>
              <a:buSzTx/>
              <a:buFontTx/>
              <a:buNone/>
              <a:tabLst/>
            </a:pPr>
            <a:r>
              <a:rPr lang="es-ES" dirty="0"/>
              <a:t>DE APOYO (AA)</a:t>
            </a:r>
            <a:endParaRPr kumimoji="0" lang="es-ES" sz="1800" b="0" i="0" u="none" strike="noStrike" cap="none" spc="0" normalizeH="0" baseline="0" dirty="0">
              <a:ln>
                <a:noFill/>
              </a:ln>
              <a:solidFill>
                <a:srgbClr val="000000"/>
              </a:solidFill>
              <a:effectLst/>
              <a:uFillTx/>
              <a:latin typeface="+mn-lt"/>
              <a:ea typeface="+mn-ea"/>
              <a:cs typeface="+mn-cs"/>
              <a:sym typeface="Calibri"/>
            </a:endParaRPr>
          </a:p>
        </p:txBody>
      </p:sp>
      <p:sp>
        <p:nvSpPr>
          <p:cNvPr id="3" name="CuadroTexto 2"/>
          <p:cNvSpPr txBox="1"/>
          <p:nvPr/>
        </p:nvSpPr>
        <p:spPr>
          <a:xfrm>
            <a:off x="922842" y="1030404"/>
            <a:ext cx="1575518" cy="6636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mn-lt"/>
                <a:ea typeface="+mn-ea"/>
                <a:cs typeface="+mn-cs"/>
                <a:sym typeface="Calibri"/>
              </a:rPr>
              <a:t>ASIGNATURAS</a:t>
            </a:r>
            <a:r>
              <a:rPr kumimoji="0" lang="es-ES" sz="1800" b="0" i="0" u="none" strike="noStrike" cap="none" spc="0" normalizeH="0" dirty="0">
                <a:ln>
                  <a:noFill/>
                </a:ln>
                <a:solidFill>
                  <a:srgbClr val="000000"/>
                </a:solidFill>
                <a:effectLst/>
                <a:uFillTx/>
                <a:latin typeface="+mn-lt"/>
                <a:ea typeface="+mn-ea"/>
                <a:cs typeface="+mn-cs"/>
                <a:sym typeface="Calibri"/>
              </a:rPr>
              <a:t> BASE</a:t>
            </a:r>
            <a:endParaRPr kumimoji="0" lang="es-ES" sz="18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21942"/>
            <a:ext cx="10416204" cy="6740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s-ES" b="1" dirty="0"/>
              <a:t>DOCUMENTACIÓN DE ACTIVIDADES DE ENSEÑANZA APRENDIZAJE</a:t>
            </a:r>
          </a:p>
          <a:p>
            <a:pPr algn="ctr"/>
            <a:r>
              <a:rPr lang="es-ES" b="1" dirty="0"/>
              <a:t>ACTIVIDAD  DISCIPLINARIA DE LA FASE DE DESARROLLO DEL PROYECTO</a:t>
            </a:r>
          </a:p>
          <a:p>
            <a:pPr marL="342900" indent="-342900">
              <a:buFont typeface="+mj-lt"/>
              <a:buAutoNum type="alphaLcPeriod"/>
            </a:pPr>
            <a:r>
              <a:rPr lang="es-ES" b="1" dirty="0"/>
              <a:t>Nombre de la actividad: </a:t>
            </a:r>
            <a:r>
              <a:rPr lang="es-ES" dirty="0"/>
              <a:t>Importancia y utilidad de la investigación, sus métodos y tipos de conocimiento.</a:t>
            </a:r>
            <a:r>
              <a:rPr lang="es-ES_tradnl" dirty="0"/>
              <a:t> </a:t>
            </a:r>
            <a:endParaRPr lang="es-ES_tradnl" dirty="0">
              <a:latin typeface="Arial"/>
              <a:cs typeface="Arial"/>
            </a:endParaRPr>
          </a:p>
          <a:p>
            <a:pPr marL="342900" indent="-342900">
              <a:buFont typeface="+mj-lt"/>
              <a:buAutoNum type="alphaLcPeriod"/>
            </a:pPr>
            <a:r>
              <a:rPr lang="es-ES" b="1" dirty="0"/>
              <a:t>Objetivo: </a:t>
            </a:r>
            <a:r>
              <a:rPr lang="es-ES" dirty="0"/>
              <a:t>Explica qué es la epistemología y su importancia en la construcción del conocimiento</a:t>
            </a:r>
            <a:r>
              <a:rPr lang="es-ES" dirty="0">
                <a:latin typeface="Arial"/>
                <a:cs typeface="Arial"/>
              </a:rPr>
              <a:t>.</a:t>
            </a:r>
            <a:r>
              <a:rPr lang="es-ES_tradnl" dirty="0">
                <a:latin typeface="Arial"/>
                <a:cs typeface="Arial"/>
              </a:rPr>
              <a:t> </a:t>
            </a:r>
          </a:p>
          <a:p>
            <a:pPr marL="342900" indent="-342900">
              <a:buFont typeface="+mj-lt"/>
              <a:buAutoNum type="alphaLcPeriod"/>
            </a:pPr>
            <a:r>
              <a:rPr lang="es-ES_tradnl" b="1" dirty="0">
                <a:latin typeface="Arial"/>
                <a:cs typeface="Arial"/>
              </a:rPr>
              <a:t>Grado: </a:t>
            </a:r>
            <a:r>
              <a:rPr lang="es-ES_tradnl" dirty="0">
                <a:latin typeface="Arial"/>
                <a:cs typeface="Arial"/>
              </a:rPr>
              <a:t>6º</a:t>
            </a:r>
          </a:p>
          <a:p>
            <a:pPr marL="342900" indent="-342900">
              <a:buFont typeface="+mj-lt"/>
              <a:buAutoNum type="alphaLcPeriod"/>
            </a:pPr>
            <a:r>
              <a:rPr lang="es-ES_tradnl" b="1" dirty="0">
                <a:latin typeface="Arial"/>
                <a:cs typeface="Arial"/>
              </a:rPr>
              <a:t>Fecha de realización: 24 de enero de 2019</a:t>
            </a:r>
          </a:p>
          <a:p>
            <a:pPr marL="342900" indent="-342900">
              <a:buFont typeface="+mj-lt"/>
              <a:buAutoNum type="alphaLcPeriod"/>
            </a:pPr>
            <a:r>
              <a:rPr lang="es-ES_tradnl" b="1" dirty="0">
                <a:latin typeface="Arial"/>
                <a:cs typeface="Arial"/>
              </a:rPr>
              <a:t>Asignatura participantes, temas y conceptos de cada una: </a:t>
            </a:r>
            <a:r>
              <a:rPr lang="es-ES_tradnl" b="1" dirty="0"/>
              <a:t>Derecho </a:t>
            </a:r>
            <a:r>
              <a:rPr lang="es-ES_tradnl" dirty="0"/>
              <a:t>(Derecho </a:t>
            </a:r>
            <a:r>
              <a:rPr lang="es-ES" dirty="0"/>
              <a:t>Constitucional: garantías individuales, Derecho Social: Derecho educativo, Regulación, Educación superior.)</a:t>
            </a:r>
            <a:r>
              <a:rPr lang="es-ES_tradnl" dirty="0">
                <a:latin typeface="Arial"/>
                <a:cs typeface="Arial"/>
              </a:rPr>
              <a:t>; </a:t>
            </a:r>
            <a:r>
              <a:rPr lang="es-ES_tradnl" b="1" dirty="0">
                <a:latin typeface="Arial"/>
                <a:cs typeface="Arial"/>
              </a:rPr>
              <a:t>Geografía económica </a:t>
            </a:r>
            <a:r>
              <a:rPr lang="es-ES_tradnl" dirty="0"/>
              <a:t>(introducción a la geografía económica: globalización)</a:t>
            </a:r>
            <a:r>
              <a:rPr lang="es-ES_tradnl" dirty="0">
                <a:latin typeface="Arial"/>
                <a:cs typeface="Arial"/>
              </a:rPr>
              <a:t>; </a:t>
            </a:r>
            <a:r>
              <a:rPr lang="es-ES_tradnl" b="1" dirty="0">
                <a:latin typeface="Arial"/>
                <a:cs typeface="Arial"/>
              </a:rPr>
              <a:t>Problemas Sociales Económicos y Políticos de México</a:t>
            </a:r>
            <a:r>
              <a:rPr lang="es-ES_tradnl" dirty="0">
                <a:latin typeface="Arial"/>
                <a:cs typeface="Arial"/>
              </a:rPr>
              <a:t> </a:t>
            </a:r>
            <a:r>
              <a:rPr lang="es-ES_tradnl" dirty="0"/>
              <a:t>(la educación en México: Causas, efectos, legislación, educación superior)</a:t>
            </a:r>
            <a:r>
              <a:rPr lang="es-ES_tradnl" dirty="0">
                <a:latin typeface="Arial"/>
                <a:cs typeface="Arial"/>
              </a:rPr>
              <a:t>; </a:t>
            </a:r>
            <a:r>
              <a:rPr lang="es-ES_tradnl" b="1" dirty="0">
                <a:latin typeface="Arial"/>
                <a:cs typeface="Arial"/>
              </a:rPr>
              <a:t>Introducción al Estudio de las Ciencias Sociales y Económicas </a:t>
            </a:r>
            <a:r>
              <a:rPr lang="es-ES_tradnl" dirty="0"/>
              <a:t>(grupos sociales: globalización, esquemas socioeconómicos, educación superior).</a:t>
            </a:r>
            <a:endParaRPr lang="es-ES_tradnl" dirty="0">
              <a:latin typeface="Arial"/>
              <a:cs typeface="Arial"/>
            </a:endParaRPr>
          </a:p>
          <a:p>
            <a:pPr marL="342900" indent="-342900">
              <a:buFont typeface="+mj-lt"/>
              <a:buAutoNum type="alphaLcPeriod"/>
            </a:pPr>
            <a:r>
              <a:rPr lang="es-ES_tradnl" b="1" dirty="0">
                <a:latin typeface="Arial"/>
                <a:cs typeface="Arial"/>
              </a:rPr>
              <a:t>Fuentes de apoyo:</a:t>
            </a:r>
          </a:p>
          <a:p>
            <a:pPr lvl="1"/>
            <a:r>
              <a:rPr lang="es-ES_tradnl" dirty="0"/>
              <a:t>Plataforma de fuetes autorizadas  </a:t>
            </a:r>
            <a:r>
              <a:rPr lang="es-ES" dirty="0">
                <a:hlinkClick r:id="rId3"/>
              </a:rPr>
              <a:t>http://www.latindex.ppl.unam.mx</a:t>
            </a:r>
            <a:endParaRPr lang="es-ES_tradnl" b="1" dirty="0">
              <a:latin typeface="Arial"/>
              <a:cs typeface="Arial"/>
            </a:endParaRPr>
          </a:p>
          <a:p>
            <a:pPr marL="342900" indent="-342900">
              <a:buFont typeface="+mj-lt"/>
              <a:buAutoNum type="alphaLcPeriod" startAt="7"/>
            </a:pPr>
            <a:r>
              <a:rPr lang="es-ES_tradnl" b="1" dirty="0">
                <a:latin typeface="Arial"/>
                <a:cs typeface="Arial"/>
              </a:rPr>
              <a:t>Justificación de la actividad:</a:t>
            </a:r>
          </a:p>
          <a:p>
            <a:pPr lvl="1"/>
            <a:r>
              <a:rPr lang="es-ES" dirty="0"/>
              <a:t>El alumno reconocerá la manera en que se construye el conocimiento, comprendiendo cómo la realidad es interpretada de manera diversa por cada individuo y por cada disciplina.</a:t>
            </a:r>
            <a:endParaRPr lang="es-ES_tradnl" dirty="0">
              <a:latin typeface="Arial"/>
              <a:cs typeface="Arial"/>
            </a:endParaRPr>
          </a:p>
          <a:p>
            <a:pPr marL="342900" indent="-342900">
              <a:buFont typeface="+mj-lt"/>
              <a:buAutoNum type="alphaLcPeriod" startAt="8"/>
            </a:pPr>
            <a:r>
              <a:rPr lang="es-ES_tradnl" b="1" dirty="0">
                <a:latin typeface="Arial"/>
                <a:cs typeface="Arial"/>
              </a:rPr>
              <a:t>Descripción de apertura de la actividad: </a:t>
            </a:r>
            <a:endParaRPr lang="es-ES_tradnl" dirty="0">
              <a:latin typeface="Arial"/>
              <a:cs typeface="Arial"/>
            </a:endParaRPr>
          </a:p>
          <a:p>
            <a:pPr lvl="1"/>
            <a:r>
              <a:rPr lang="es-ES" dirty="0"/>
              <a:t>Muchas veces no somos conscientes de lo que sabemos hasta que nos preguntamos por ello. Por eso te proponemos que leas y respondas las siguientes preguntas acerca de algunos conocimientos, habilidades, actitudes y valores que se tratarán en el proyecto </a:t>
            </a:r>
            <a:r>
              <a:rPr lang="es-ES" i="1" dirty="0"/>
              <a:t>Conexiones</a:t>
            </a:r>
            <a:r>
              <a:rPr lang="es-ES" dirty="0"/>
              <a:t>, así sabrás qué tanto sabes. </a:t>
            </a:r>
            <a:endParaRPr lang="es-ES_tradnl" dirty="0"/>
          </a:p>
          <a:p>
            <a:pPr lvl="1"/>
            <a:r>
              <a:rPr lang="es-ES" b="1" dirty="0"/>
              <a:t>Responde a las preguntas dando clic a la siguiente liga:</a:t>
            </a:r>
            <a:endParaRPr lang="es-ES_tradnl" dirty="0"/>
          </a:p>
          <a:p>
            <a:pPr lvl="1"/>
            <a:r>
              <a:rPr lang="es-ES" b="1" u="sng" dirty="0">
                <a:hlinkClick r:id="rId4"/>
              </a:rPr>
              <a:t>https://goo.gl/forms/LgD0zjKeyBvck7fX2</a:t>
            </a:r>
            <a:endParaRPr lang="es-ES_tradnl" dirty="0"/>
          </a:p>
          <a:p>
            <a:pPr lvl="1"/>
            <a:r>
              <a:rPr lang="es-ES" b="1" dirty="0"/>
              <a:t>Analizar los resultados y comentarlo en plenaria </a:t>
            </a:r>
            <a:endParaRPr lang="es-ES_tradnl" dirty="0"/>
          </a:p>
        </p:txBody>
      </p:sp>
    </p:spTree>
    <p:extLst>
      <p:ext uri="{BB962C8B-B14F-4D97-AF65-F5344CB8AC3E}">
        <p14:creationId xmlns:p14="http://schemas.microsoft.com/office/powerpoint/2010/main" val="3500350746"/>
      </p:ext>
    </p:extLst>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994661"/>
            <a:ext cx="10416204" cy="5355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b="1" dirty="0"/>
              <a:t>Responder a las siguientes preguntas en el cuaderno:</a:t>
            </a:r>
            <a:endParaRPr lang="es-ES_tradnl" dirty="0"/>
          </a:p>
          <a:p>
            <a:r>
              <a:rPr lang="es-ES" dirty="0"/>
              <a:t>¿Alguna vez, algo ha llamado tu atención? ¿Te gustaría investigarlo? ¿Conoces algún problema social y quisieras proponer soluciones? </a:t>
            </a:r>
          </a:p>
          <a:p>
            <a:endParaRPr lang="es-ES_tradnl" b="1" dirty="0">
              <a:latin typeface="Arial"/>
              <a:cs typeface="Arial"/>
            </a:endParaRPr>
          </a:p>
          <a:p>
            <a:pPr marL="342900" indent="-342900">
              <a:buFont typeface="+mj-lt"/>
              <a:buAutoNum type="alphaLcPeriod" startAt="9"/>
            </a:pPr>
            <a:r>
              <a:rPr lang="es-ES_tradnl" b="1" dirty="0">
                <a:latin typeface="Arial"/>
                <a:cs typeface="Arial"/>
              </a:rPr>
              <a:t>Descripción del desarrollo de la actividad: </a:t>
            </a:r>
            <a:endParaRPr lang="es-ES_tradnl" dirty="0">
              <a:latin typeface="Arial"/>
              <a:cs typeface="Arial"/>
            </a:endParaRPr>
          </a:p>
          <a:p>
            <a:endParaRPr lang="es-ES" dirty="0"/>
          </a:p>
          <a:p>
            <a:r>
              <a:rPr lang="es-ES" dirty="0"/>
              <a:t>Definir el término Epistemología y conocimiento mediante una “lluvia de ideas” y anotar en una hoja de </a:t>
            </a:r>
            <a:r>
              <a:rPr lang="es-ES" dirty="0" err="1"/>
              <a:t>rotafolio</a:t>
            </a:r>
            <a:r>
              <a:rPr lang="es-ES" dirty="0"/>
              <a:t> las aportaciones del grupo.</a:t>
            </a:r>
            <a:endParaRPr lang="es-ES_tradnl" dirty="0"/>
          </a:p>
          <a:p>
            <a:r>
              <a:rPr lang="es-ES" dirty="0"/>
              <a:t>Investigando sobre el tema:</a:t>
            </a:r>
            <a:endParaRPr lang="es-ES_tradnl" dirty="0"/>
          </a:p>
          <a:p>
            <a:r>
              <a:rPr lang="es-ES" dirty="0"/>
              <a:t>Consulta en Internet o en otras fuentes a tu alcance mínimo tres definiciones y explicaciones del término epistemología.</a:t>
            </a:r>
          </a:p>
          <a:p>
            <a:endParaRPr lang="es-ES_tradnl" dirty="0"/>
          </a:p>
          <a:p>
            <a:r>
              <a:rPr lang="es-ES" dirty="0"/>
              <a:t>1.-_____________________________________________________</a:t>
            </a:r>
            <a:endParaRPr lang="es-ES_tradnl" dirty="0"/>
          </a:p>
          <a:p>
            <a:r>
              <a:rPr lang="es-ES" dirty="0"/>
              <a:t>2.-_____________________________________________________</a:t>
            </a:r>
            <a:endParaRPr lang="es-ES_tradnl" dirty="0"/>
          </a:p>
          <a:p>
            <a:r>
              <a:rPr lang="es-ES" dirty="0"/>
              <a:t>3.- _____________________________________________________</a:t>
            </a:r>
          </a:p>
          <a:p>
            <a:endParaRPr lang="es-ES_tradnl" dirty="0"/>
          </a:p>
          <a:p>
            <a:r>
              <a:rPr lang="es-ES" dirty="0"/>
              <a:t>Luego, en el siguiente mapa cognitivo escribe tres palabras que consideres que están relacionadas con la epistemología y explica por qué en el cuadro que está debajo.</a:t>
            </a:r>
            <a:endParaRPr lang="es-ES_tradnl" dirty="0">
              <a:latin typeface="Arial"/>
              <a:cs typeface="Arial"/>
            </a:endParaRPr>
          </a:p>
          <a:p>
            <a:pPr marL="342900" indent="-342900">
              <a:buFont typeface="+mj-lt"/>
              <a:buAutoNum type="alphaLcPeriod"/>
            </a:pPr>
            <a:endParaRPr lang="es-ES" dirty="0">
              <a:latin typeface="Arial"/>
              <a:cs typeface="Arial"/>
            </a:endParaRPr>
          </a:p>
        </p:txBody>
      </p:sp>
    </p:spTree>
    <p:extLst>
      <p:ext uri="{BB962C8B-B14F-4D97-AF65-F5344CB8AC3E}">
        <p14:creationId xmlns:p14="http://schemas.microsoft.com/office/powerpoint/2010/main" val="2239670562"/>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2345658"/>
            <a:ext cx="10416204"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dirty="0"/>
              <a:t>Escribe tu propio concepto de epistemología: lo importante es que interpretes con tus palabras la información recabada.</a:t>
            </a:r>
            <a:endParaRPr lang="es-ES_tradnl" dirty="0"/>
          </a:p>
          <a:p>
            <a:endParaRPr lang="es-ES_tradnl" dirty="0"/>
          </a:p>
          <a:p>
            <a:r>
              <a:rPr lang="es-ES" dirty="0"/>
              <a:t>MI DEFINICIÓN DE EPISTEMOLOGÍA</a:t>
            </a:r>
            <a:endParaRPr lang="es-ES_tradnl" dirty="0"/>
          </a:p>
          <a:p>
            <a:r>
              <a:rPr lang="es-ES" dirty="0"/>
              <a:t> </a:t>
            </a:r>
            <a:endParaRPr lang="es-ES_tradnl" dirty="0"/>
          </a:p>
          <a:p>
            <a:r>
              <a:rPr lang="es-ES" dirty="0"/>
              <a:t> ___________________________________________________</a:t>
            </a:r>
            <a:endParaRPr lang="es-ES_tradnl" dirty="0"/>
          </a:p>
          <a:p>
            <a:r>
              <a:rPr lang="es-ES" dirty="0"/>
              <a:t>___________________________________________________</a:t>
            </a:r>
            <a:endParaRPr lang="es-ES_tradnl" dirty="0"/>
          </a:p>
          <a:p>
            <a:r>
              <a:rPr lang="es-ES" dirty="0"/>
              <a:t>  </a:t>
            </a:r>
            <a:endParaRPr lang="es-ES_tradnl" dirty="0"/>
          </a:p>
          <a:p>
            <a:r>
              <a:rPr lang="es-ES" dirty="0"/>
              <a:t>Recomendaciones:</a:t>
            </a:r>
            <a:endParaRPr lang="es-ES_tradnl" dirty="0"/>
          </a:p>
          <a:p>
            <a:r>
              <a:rPr lang="es-ES" dirty="0"/>
              <a:t> </a:t>
            </a:r>
            <a:endParaRPr lang="es-ES_tradnl" dirty="0"/>
          </a:p>
          <a:p>
            <a:r>
              <a:rPr lang="es-ES" dirty="0"/>
              <a:t>Con el objeto de ampliar tus investigaciones con información fidedigna y sólida te recomendamos visitar el siguiente sitio: </a:t>
            </a:r>
            <a:endParaRPr lang="es-ES_tradnl" dirty="0"/>
          </a:p>
          <a:p>
            <a:r>
              <a:rPr lang="es-ES" dirty="0"/>
              <a:t> </a:t>
            </a:r>
            <a:endParaRPr lang="es-ES_tradnl" dirty="0"/>
          </a:p>
          <a:p>
            <a:r>
              <a:rPr lang="es-ES" dirty="0">
                <a:hlinkClick r:id="rId3"/>
              </a:rPr>
              <a:t>http://www.latindex.ppl.unam.mx</a:t>
            </a:r>
            <a:endParaRPr lang="es-ES_tradnl" dirty="0"/>
          </a:p>
          <a:p>
            <a:endParaRPr lang="es-ES_tradnl" dirty="0">
              <a:latin typeface="Arial"/>
              <a:cs typeface="Arial"/>
            </a:endParaRPr>
          </a:p>
        </p:txBody>
      </p:sp>
      <p:pic>
        <p:nvPicPr>
          <p:cNvPr id="9" name="image3.jpg"/>
          <p:cNvPicPr/>
          <p:nvPr/>
        </p:nvPicPr>
        <p:blipFill>
          <a:blip r:embed="rId4"/>
          <a:srcRect/>
          <a:stretch>
            <a:fillRect/>
          </a:stretch>
        </p:blipFill>
        <p:spPr>
          <a:xfrm>
            <a:off x="1132490" y="238748"/>
            <a:ext cx="4657725" cy="2057400"/>
          </a:xfrm>
          <a:prstGeom prst="rect">
            <a:avLst/>
          </a:prstGeom>
          <a:ln/>
        </p:spPr>
      </p:pic>
    </p:spTree>
    <p:extLst>
      <p:ext uri="{BB962C8B-B14F-4D97-AF65-F5344CB8AC3E}">
        <p14:creationId xmlns:p14="http://schemas.microsoft.com/office/powerpoint/2010/main" val="2239670562"/>
      </p:ext>
    </p:extLst>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413731"/>
            <a:ext cx="10416204" cy="4801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mj-lt"/>
              <a:buAutoNum type="alphaLcPeriod" startAt="10"/>
            </a:pPr>
            <a:r>
              <a:rPr lang="es-ES_tradnl" b="1" dirty="0">
                <a:latin typeface="Arial"/>
                <a:cs typeface="Arial"/>
              </a:rPr>
              <a:t>Descripción del cierre de la actividad:</a:t>
            </a:r>
          </a:p>
          <a:p>
            <a:endParaRPr lang="es-ES_tradnl" b="1" dirty="0">
              <a:latin typeface="Arial"/>
              <a:cs typeface="Arial"/>
            </a:endParaRPr>
          </a:p>
          <a:p>
            <a:r>
              <a:rPr lang="es-ES" dirty="0"/>
              <a:t>A partir de lo que sabes hasta ahora de la epistemología, redacta en tu cuaderno un texto en el que destaques sus aspectos más significativos. Además de las citadas, puedes acceder también a otras fuentes de información guiado por tu profesor.</a:t>
            </a:r>
          </a:p>
          <a:p>
            <a:endParaRPr lang="es-ES_tradnl" dirty="0"/>
          </a:p>
          <a:p>
            <a:r>
              <a:rPr lang="es-ES" dirty="0"/>
              <a:t>Finaliza el apunte con tus propias conclusiones sobre el concepto y los elementos del conocimiento que ofrece la epistemología, no olvides incluir en el texto la importancia del estudio y proceso de construcción del conocimiento.</a:t>
            </a:r>
          </a:p>
          <a:p>
            <a:endParaRPr lang="es-ES_tradnl" b="1" dirty="0">
              <a:latin typeface="Arial"/>
              <a:cs typeface="Arial"/>
            </a:endParaRPr>
          </a:p>
          <a:p>
            <a:r>
              <a:rPr lang="es-ES" dirty="0"/>
              <a:t>Como evidencia tomar una foto de la actividad del cuaderno y en equipo elijan la que enviarán al correo del profesor.</a:t>
            </a:r>
            <a:endParaRPr lang="es-ES_tradnl" dirty="0"/>
          </a:p>
          <a:p>
            <a:endParaRPr lang="es-ES_tradnl" dirty="0">
              <a:latin typeface="Arial"/>
              <a:cs typeface="Arial"/>
            </a:endParaRPr>
          </a:p>
          <a:p>
            <a:pPr marL="342900" indent="-342900">
              <a:buFont typeface="+mj-lt"/>
              <a:buAutoNum type="alphaLcPeriod" startAt="11"/>
            </a:pPr>
            <a:r>
              <a:rPr lang="es-ES_tradnl" b="1" dirty="0">
                <a:latin typeface="Arial"/>
                <a:cs typeface="Arial"/>
              </a:rPr>
              <a:t>Descripción de lo que se hará con los resultados:</a:t>
            </a:r>
            <a:endParaRPr lang="es-ES_tradnl" dirty="0">
              <a:latin typeface="Arial"/>
              <a:cs typeface="Arial"/>
            </a:endParaRPr>
          </a:p>
          <a:p>
            <a:pPr algn="just"/>
            <a:endParaRPr lang="es-ES" dirty="0"/>
          </a:p>
          <a:p>
            <a:pPr algn="just"/>
            <a:r>
              <a:rPr lang="es-ES" dirty="0"/>
              <a:t>Derivado del reconocimiento al proceso interdisciplinario como fuente del conocimiento en el campo de la epistemología se procederá a reconocerla como una forma de aprendizaje y generar conocimiento.</a:t>
            </a:r>
            <a:endParaRPr lang="es-ES_tradnl" dirty="0">
              <a:latin typeface="Arial"/>
              <a:cs typeface="Arial"/>
            </a:endParaRPr>
          </a:p>
        </p:txBody>
      </p:sp>
    </p:spTree>
    <p:extLst>
      <p:ext uri="{BB962C8B-B14F-4D97-AF65-F5344CB8AC3E}">
        <p14:creationId xmlns:p14="http://schemas.microsoft.com/office/powerpoint/2010/main" val="349536555"/>
      </p:ext>
    </p:extLst>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413731"/>
            <a:ext cx="1041620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s-ES_tradnl" dirty="0">
              <a:latin typeface="Arial"/>
              <a:cs typeface="Arial"/>
            </a:endParaRPr>
          </a:p>
          <a:p>
            <a:pPr marL="342900" indent="-342900">
              <a:buFont typeface="+mj-lt"/>
              <a:buAutoNum type="alphaLcPeriod" startAt="12"/>
            </a:pPr>
            <a:r>
              <a:rPr lang="es-ES_tradnl" b="1" dirty="0">
                <a:latin typeface="Arial"/>
                <a:cs typeface="Arial"/>
              </a:rPr>
              <a:t>Análisis, logros alcanzados y aspectos a mejorar: </a:t>
            </a:r>
            <a:endParaRPr lang="es-ES_tradnl" dirty="0">
              <a:latin typeface="Arial"/>
              <a:cs typeface="Arial"/>
            </a:endParaRPr>
          </a:p>
          <a:p>
            <a:endParaRPr lang="es-ES" dirty="0"/>
          </a:p>
          <a:p>
            <a:r>
              <a:rPr lang="es-ES" dirty="0"/>
              <a:t>A través de diversas fuentes se dio significado al concepto de epistemología, asimismo, se propuso reconocer las formas en cómo se construye el conocimiento y la comprensión del cómo la realidad es interpretada de manera diversa por cada individuo. La perfección de la misma, se reconoce, puede darse a través del trabajo interdisciplinario. Será necesario seguir consolidando esta postura para no perder la alineación conceptual.</a:t>
            </a:r>
          </a:p>
          <a:p>
            <a:endParaRPr lang="es-ES_tradnl" dirty="0">
              <a:latin typeface="Arial"/>
              <a:cs typeface="Arial"/>
            </a:endParaRPr>
          </a:p>
          <a:p>
            <a:pPr marL="342900" indent="-342900">
              <a:buFont typeface="+mj-lt"/>
              <a:buAutoNum type="alphaLcPeriod" startAt="13"/>
            </a:pPr>
            <a:r>
              <a:rPr lang="es-ES_tradnl" b="1" dirty="0">
                <a:latin typeface="Arial"/>
                <a:cs typeface="Arial"/>
              </a:rPr>
              <a:t>Toma de decisión:</a:t>
            </a:r>
          </a:p>
          <a:p>
            <a:endParaRPr lang="es-ES_tradnl" dirty="0">
              <a:latin typeface="Arial"/>
              <a:cs typeface="Arial"/>
            </a:endParaRPr>
          </a:p>
          <a:p>
            <a:r>
              <a:rPr lang="es-ES" dirty="0"/>
              <a:t>Resulta importante la alineación que se ha logrado en la definición del proyecto </a:t>
            </a:r>
            <a:r>
              <a:rPr lang="es-ES" i="1" dirty="0"/>
              <a:t>Conexiones, una mirada a la interdisciplinariedad</a:t>
            </a:r>
            <a:r>
              <a:rPr lang="es-ES" dirty="0"/>
              <a:t>; con base solida, la comunidad está preparada para comenzar con cualquier proyecto de investigación.</a:t>
            </a:r>
          </a:p>
          <a:p>
            <a:endParaRPr lang="es-ES_tradnl" dirty="0">
              <a:latin typeface="Arial"/>
              <a:cs typeface="Arial"/>
            </a:endParaRPr>
          </a:p>
        </p:txBody>
      </p:sp>
    </p:spTree>
    <p:extLst>
      <p:ext uri="{BB962C8B-B14F-4D97-AF65-F5344CB8AC3E}">
        <p14:creationId xmlns:p14="http://schemas.microsoft.com/office/powerpoint/2010/main" val="371485106"/>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8" name="CuadroTexto 7"/>
          <p:cNvSpPr txBox="1"/>
          <p:nvPr/>
        </p:nvSpPr>
        <p:spPr>
          <a:xfrm>
            <a:off x="151174" y="208525"/>
            <a:ext cx="49289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mn-lt"/>
                <a:ea typeface="+mn-ea"/>
                <a:cs typeface="+mn-cs"/>
                <a:sym typeface="Calibri"/>
              </a:rPr>
              <a:t>EVIDENCIA DE LA SEGUNDA </a:t>
            </a:r>
            <a:r>
              <a:rPr kumimoji="0" lang="es-ES" sz="1800" b="0" i="0" u="none" strike="noStrike" cap="none" spc="0" normalizeH="0" dirty="0">
                <a:ln>
                  <a:noFill/>
                </a:ln>
                <a:solidFill>
                  <a:srgbClr val="000000"/>
                </a:solidFill>
                <a:effectLst/>
                <a:uFillTx/>
                <a:latin typeface="+mn-lt"/>
                <a:ea typeface="+mn-ea"/>
                <a:cs typeface="+mn-cs"/>
                <a:sym typeface="Calibri"/>
              </a:rPr>
              <a:t>SECUENCIA DIDÁCTICA</a:t>
            </a:r>
            <a:r>
              <a:rPr kumimoji="0" lang="es-ES" sz="1800" b="0" i="0" u="none" strike="noStrike" cap="none" spc="0" normalizeH="0" baseline="0" dirty="0">
                <a:ln>
                  <a:noFill/>
                </a:ln>
                <a:solidFill>
                  <a:srgbClr val="000000"/>
                </a:solidFill>
                <a:effectLst/>
                <a:uFillTx/>
                <a:latin typeface="+mn-lt"/>
                <a:ea typeface="+mn-ea"/>
                <a:cs typeface="+mn-cs"/>
                <a:sym typeface="Calibri"/>
              </a:rPr>
              <a:t>:</a:t>
            </a:r>
          </a:p>
        </p:txBody>
      </p:sp>
      <p:pic>
        <p:nvPicPr>
          <p:cNvPr id="3" name="Imagen 2" descr="IMG-20190131-WA0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499" y="1122304"/>
            <a:ext cx="3983854" cy="5311806"/>
          </a:xfrm>
          <a:prstGeom prst="rect">
            <a:avLst/>
          </a:prstGeom>
        </p:spPr>
      </p:pic>
      <p:pic>
        <p:nvPicPr>
          <p:cNvPr id="4" name="Imagen 3" descr="IMG-20190131-WA000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5968" y="1065668"/>
            <a:ext cx="3966260" cy="5288347"/>
          </a:xfrm>
          <a:prstGeom prst="rect">
            <a:avLst/>
          </a:prstGeom>
        </p:spPr>
      </p:pic>
      <p:pic>
        <p:nvPicPr>
          <p:cNvPr id="11" name="Imagen 10"/>
          <p:cNvPicPr>
            <a:picLocks noChangeAspect="1"/>
          </p:cNvPicPr>
          <p:nvPr/>
        </p:nvPicPr>
        <p:blipFill>
          <a:blip r:embed="rId5"/>
          <a:stretch>
            <a:fillRect/>
          </a:stretch>
        </p:blipFill>
        <p:spPr>
          <a:xfrm>
            <a:off x="934477" y="907258"/>
            <a:ext cx="4569027" cy="5835466"/>
          </a:xfrm>
          <a:prstGeom prst="rect">
            <a:avLst/>
          </a:prstGeom>
        </p:spPr>
      </p:pic>
      <p:pic>
        <p:nvPicPr>
          <p:cNvPr id="12" name="Imagen 11"/>
          <p:cNvPicPr>
            <a:picLocks noChangeAspect="1"/>
          </p:cNvPicPr>
          <p:nvPr/>
        </p:nvPicPr>
        <p:blipFill>
          <a:blip r:embed="rId5"/>
          <a:stretch>
            <a:fillRect/>
          </a:stretch>
        </p:blipFill>
        <p:spPr>
          <a:xfrm>
            <a:off x="6199002" y="907257"/>
            <a:ext cx="4535855" cy="5684283"/>
          </a:xfrm>
          <a:prstGeom prst="rect">
            <a:avLst/>
          </a:prstGeom>
        </p:spPr>
      </p:pic>
    </p:spTree>
    <p:extLst>
      <p:ext uri="{BB962C8B-B14F-4D97-AF65-F5344CB8AC3E}">
        <p14:creationId xmlns:p14="http://schemas.microsoft.com/office/powerpoint/2010/main" val="4237306350"/>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8" name="CuadroTexto 7"/>
          <p:cNvSpPr txBox="1"/>
          <p:nvPr/>
        </p:nvSpPr>
        <p:spPr>
          <a:xfrm>
            <a:off x="151174" y="208525"/>
            <a:ext cx="49289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mn-lt"/>
                <a:ea typeface="+mn-ea"/>
                <a:cs typeface="+mn-cs"/>
                <a:sym typeface="Calibri"/>
              </a:rPr>
              <a:t>EVIDENCIA DE LA PRIMERA</a:t>
            </a:r>
            <a:r>
              <a:rPr kumimoji="0" lang="es-ES" sz="1800" b="0" i="0" u="none" strike="noStrike" cap="none" spc="0" normalizeH="0" dirty="0">
                <a:ln>
                  <a:noFill/>
                </a:ln>
                <a:solidFill>
                  <a:srgbClr val="000000"/>
                </a:solidFill>
                <a:effectLst/>
                <a:uFillTx/>
                <a:latin typeface="+mn-lt"/>
                <a:ea typeface="+mn-ea"/>
                <a:cs typeface="+mn-cs"/>
                <a:sym typeface="Calibri"/>
              </a:rPr>
              <a:t> SECUENCIA DIDÁCTICA</a:t>
            </a:r>
            <a:r>
              <a:rPr kumimoji="0" lang="es-ES" sz="1800" b="0" i="0" u="none" strike="noStrike" cap="none" spc="0" normalizeH="0" baseline="0" dirty="0">
                <a:ln>
                  <a:noFill/>
                </a:ln>
                <a:solidFill>
                  <a:srgbClr val="000000"/>
                </a:solidFill>
                <a:effectLst/>
                <a:uFillTx/>
                <a:latin typeface="+mn-lt"/>
                <a:ea typeface="+mn-ea"/>
                <a:cs typeface="+mn-cs"/>
                <a:sym typeface="Calibri"/>
              </a:rPr>
              <a:t>:</a:t>
            </a:r>
          </a:p>
        </p:txBody>
      </p:sp>
      <p:pic>
        <p:nvPicPr>
          <p:cNvPr id="2" name="Imagen 1" descr="IMG-20190131-WA00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32" y="848942"/>
            <a:ext cx="4283770" cy="5711694"/>
          </a:xfrm>
          <a:prstGeom prst="rect">
            <a:avLst/>
          </a:prstGeom>
        </p:spPr>
      </p:pic>
      <p:pic>
        <p:nvPicPr>
          <p:cNvPr id="10" name="Imagen 9"/>
          <p:cNvPicPr>
            <a:picLocks noChangeAspect="1"/>
          </p:cNvPicPr>
          <p:nvPr/>
        </p:nvPicPr>
        <p:blipFill>
          <a:blip r:embed="rId4"/>
          <a:stretch>
            <a:fillRect/>
          </a:stretch>
        </p:blipFill>
        <p:spPr>
          <a:xfrm>
            <a:off x="979836" y="713862"/>
            <a:ext cx="4901656" cy="6144138"/>
          </a:xfrm>
          <a:prstGeom prst="rect">
            <a:avLst/>
          </a:prstGeom>
        </p:spPr>
      </p:pic>
    </p:spTree>
    <p:extLst>
      <p:ext uri="{BB962C8B-B14F-4D97-AF65-F5344CB8AC3E}">
        <p14:creationId xmlns:p14="http://schemas.microsoft.com/office/powerpoint/2010/main" val="1163666110"/>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3"/>
          <a:stretch>
            <a:fillRect/>
          </a:stretch>
        </p:blipFill>
        <p:spPr>
          <a:xfrm>
            <a:off x="11108949" y="39315"/>
            <a:ext cx="955346" cy="955346"/>
          </a:xfrm>
          <a:prstGeom prst="rect">
            <a:avLst/>
          </a:prstGeom>
          <a:ln w="12700">
            <a:miter lim="400000"/>
          </a:ln>
        </p:spPr>
      </p:pic>
      <p:sp>
        <p:nvSpPr>
          <p:cNvPr id="5" name="CuadroTexto 4"/>
          <p:cNvSpPr txBox="1"/>
          <p:nvPr/>
        </p:nvSpPr>
        <p:spPr>
          <a:xfrm>
            <a:off x="692745" y="-32099"/>
            <a:ext cx="10416204" cy="75713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s-ES" b="1" dirty="0"/>
              <a:t>DOCUMENTACIÓN DE ACTIVIDADES DE ENSEÑANZA APRENDIZAJE</a:t>
            </a:r>
          </a:p>
          <a:p>
            <a:pPr algn="ctr"/>
            <a:r>
              <a:rPr lang="es-ES" b="1" dirty="0"/>
              <a:t>ACTIVIDAD  DISCIPLINARIA DE LA FASE DE DESARROLLO DEL PROYECTO</a:t>
            </a:r>
          </a:p>
          <a:p>
            <a:pPr marL="342900" indent="-342900">
              <a:buFont typeface="+mj-lt"/>
              <a:buAutoNum type="alphaLcPeriod"/>
            </a:pPr>
            <a:r>
              <a:rPr lang="es-ES" b="1" dirty="0"/>
              <a:t>Nombre de la actividad: </a:t>
            </a:r>
            <a:r>
              <a:rPr lang="es-ES_tradnl" dirty="0">
                <a:latin typeface="Arial"/>
                <a:cs typeface="Arial"/>
              </a:rPr>
              <a:t>Estado del arte del proyecto.</a:t>
            </a:r>
          </a:p>
          <a:p>
            <a:pPr marL="342900" indent="-342900">
              <a:buFont typeface="+mj-lt"/>
              <a:buAutoNum type="alphaLcPeriod"/>
            </a:pPr>
            <a:r>
              <a:rPr lang="es-ES" b="1" dirty="0"/>
              <a:t>Objetivo: </a:t>
            </a:r>
            <a:r>
              <a:rPr lang="es-ES" dirty="0">
                <a:latin typeface="Arial"/>
                <a:cs typeface="Arial"/>
              </a:rPr>
              <a:t>Reconocer la importancia de construir el estado del arte  suficiente para sustentar el comienzo de cualquier investigación. Asimismo, reconocer las fuentes a través de las citas y referencias.</a:t>
            </a:r>
            <a:endParaRPr lang="es-ES_tradnl" dirty="0">
              <a:latin typeface="Arial"/>
              <a:cs typeface="Arial"/>
            </a:endParaRPr>
          </a:p>
          <a:p>
            <a:pPr marL="342900" indent="-342900">
              <a:buFont typeface="+mj-lt"/>
              <a:buAutoNum type="alphaLcPeriod"/>
            </a:pPr>
            <a:r>
              <a:rPr lang="es-ES_tradnl" b="1" dirty="0">
                <a:latin typeface="Arial"/>
                <a:cs typeface="Arial"/>
              </a:rPr>
              <a:t>Grado: </a:t>
            </a:r>
            <a:r>
              <a:rPr lang="es-ES_tradnl" dirty="0">
                <a:latin typeface="Arial"/>
                <a:cs typeface="Arial"/>
              </a:rPr>
              <a:t>6º</a:t>
            </a:r>
          </a:p>
          <a:p>
            <a:pPr marL="342900" indent="-342900">
              <a:buFont typeface="+mj-lt"/>
              <a:buAutoNum type="alphaLcPeriod"/>
            </a:pPr>
            <a:r>
              <a:rPr lang="es-ES_tradnl" b="1" dirty="0">
                <a:latin typeface="Arial"/>
                <a:cs typeface="Arial"/>
              </a:rPr>
              <a:t>Fecha de realización: 7 de marzo de 2019</a:t>
            </a:r>
          </a:p>
          <a:p>
            <a:pPr marL="342900" indent="-342900">
              <a:buFont typeface="+mj-lt"/>
              <a:buAutoNum type="alphaLcPeriod"/>
            </a:pPr>
            <a:r>
              <a:rPr lang="es-ES_tradnl" b="1" dirty="0">
                <a:latin typeface="Arial"/>
                <a:cs typeface="Arial"/>
              </a:rPr>
              <a:t>Asignatura participantes, temas y conceptos de cada una: </a:t>
            </a:r>
            <a:r>
              <a:rPr lang="es-ES_tradnl" b="1" dirty="0"/>
              <a:t>Derecho </a:t>
            </a:r>
            <a:r>
              <a:rPr lang="es-ES_tradnl" dirty="0"/>
              <a:t>(Derecho </a:t>
            </a:r>
            <a:r>
              <a:rPr lang="es-ES" dirty="0"/>
              <a:t>Constitucional: garantías individuales, Derecho Social: Derecho educativo, Regulación, Educación superior.)</a:t>
            </a:r>
            <a:r>
              <a:rPr lang="es-ES_tradnl" dirty="0">
                <a:latin typeface="Arial"/>
                <a:cs typeface="Arial"/>
              </a:rPr>
              <a:t>; </a:t>
            </a:r>
            <a:r>
              <a:rPr lang="es-ES_tradnl" b="1" dirty="0">
                <a:latin typeface="Arial"/>
                <a:cs typeface="Arial"/>
              </a:rPr>
              <a:t>Geografía económica </a:t>
            </a:r>
            <a:r>
              <a:rPr lang="es-ES_tradnl" dirty="0"/>
              <a:t>(introducción a la geografía económica: globalización)</a:t>
            </a:r>
            <a:r>
              <a:rPr lang="es-ES_tradnl" dirty="0">
                <a:latin typeface="Arial"/>
                <a:cs typeface="Arial"/>
              </a:rPr>
              <a:t>; </a:t>
            </a:r>
            <a:r>
              <a:rPr lang="es-ES_tradnl" b="1" dirty="0">
                <a:latin typeface="Arial"/>
                <a:cs typeface="Arial"/>
              </a:rPr>
              <a:t>Problemas Sociales Económicos y Políticos de México</a:t>
            </a:r>
            <a:r>
              <a:rPr lang="es-ES_tradnl" dirty="0">
                <a:latin typeface="Arial"/>
                <a:cs typeface="Arial"/>
              </a:rPr>
              <a:t> </a:t>
            </a:r>
            <a:r>
              <a:rPr lang="es-ES_tradnl" dirty="0"/>
              <a:t>(la educación en México: Causas, efectos, legislación, educación superior)</a:t>
            </a:r>
            <a:r>
              <a:rPr lang="es-ES_tradnl" dirty="0">
                <a:latin typeface="Arial"/>
                <a:cs typeface="Arial"/>
              </a:rPr>
              <a:t>; </a:t>
            </a:r>
            <a:r>
              <a:rPr lang="es-ES_tradnl" b="1" dirty="0">
                <a:latin typeface="Arial"/>
                <a:cs typeface="Arial"/>
              </a:rPr>
              <a:t>Introducción al Estudio de las Ciencias Sociales y Económicas </a:t>
            </a:r>
            <a:r>
              <a:rPr lang="es-ES_tradnl" dirty="0"/>
              <a:t>(grupos sociales: globalización, esquemas socioeconómicos, educación superior).</a:t>
            </a:r>
            <a:endParaRPr lang="es-ES_tradnl" dirty="0">
              <a:latin typeface="Arial"/>
              <a:cs typeface="Arial"/>
            </a:endParaRPr>
          </a:p>
          <a:p>
            <a:pPr marL="342900" indent="-342900">
              <a:buFont typeface="+mj-lt"/>
              <a:buAutoNum type="alphaLcPeriod"/>
            </a:pPr>
            <a:r>
              <a:rPr lang="es-ES_tradnl" b="1" dirty="0">
                <a:latin typeface="Arial"/>
                <a:cs typeface="Arial"/>
              </a:rPr>
              <a:t>Fuentes de apoyo:</a:t>
            </a:r>
          </a:p>
          <a:p>
            <a:pPr marL="285750" indent="-285750">
              <a:buFont typeface="Arial"/>
              <a:buChar char="•"/>
            </a:pPr>
            <a:r>
              <a:rPr lang="es-ES" dirty="0"/>
              <a:t>UNAM (2019). </a:t>
            </a:r>
            <a:r>
              <a:rPr lang="es-ES" i="1" dirty="0"/>
              <a:t>Cómo hacer citas y referencias</a:t>
            </a:r>
            <a:r>
              <a:rPr lang="es-ES" dirty="0"/>
              <a:t>. México. UNAM. Recuperado el 3 de enero de 2019 de </a:t>
            </a:r>
            <a:r>
              <a:rPr lang="es-ES" dirty="0">
                <a:hlinkClick r:id="rId4"/>
              </a:rPr>
              <a:t>http://bibliotecas.unam.mx/index.php/desarrollo-de-habilidades-informativas/como-hacer-citas-y-referencias-en-formato-apa</a:t>
            </a:r>
            <a:r>
              <a:rPr lang="es-ES" dirty="0"/>
              <a:t> .</a:t>
            </a:r>
          </a:p>
          <a:p>
            <a:pPr marL="342900" indent="-342900">
              <a:buFont typeface="+mj-lt"/>
              <a:buAutoNum type="alphaLcPeriod" startAt="7"/>
            </a:pPr>
            <a:r>
              <a:rPr lang="es-ES_tradnl" b="1" dirty="0">
                <a:latin typeface="Arial"/>
                <a:cs typeface="Arial"/>
              </a:rPr>
              <a:t>Justificación de la actividad: </a:t>
            </a:r>
            <a:r>
              <a:rPr lang="es-ES_tradnl" b="1" dirty="0"/>
              <a:t> </a:t>
            </a:r>
            <a:r>
              <a:rPr lang="es-ES" dirty="0">
                <a:latin typeface="Arial"/>
                <a:cs typeface="Arial"/>
              </a:rPr>
              <a:t>El alumno adoptará una perspectiva teórica a partir de la interpretación de la información construida en el estado del arte.</a:t>
            </a:r>
            <a:r>
              <a:rPr lang="es-ES_tradnl" dirty="0">
                <a:latin typeface="Arial"/>
                <a:cs typeface="Arial"/>
              </a:rPr>
              <a:t> </a:t>
            </a:r>
          </a:p>
          <a:p>
            <a:pPr marL="342900" indent="-342900">
              <a:buFont typeface="+mj-lt"/>
              <a:buAutoNum type="alphaLcPeriod" startAt="8"/>
            </a:pPr>
            <a:r>
              <a:rPr lang="es-ES_tradnl" b="1" dirty="0">
                <a:latin typeface="Arial"/>
                <a:cs typeface="Arial"/>
              </a:rPr>
              <a:t>Descripción de apertura de la actividad:</a:t>
            </a:r>
            <a:endParaRPr lang="es-ES_tradnl" dirty="0">
              <a:latin typeface="Arial"/>
              <a:cs typeface="Arial"/>
            </a:endParaRPr>
          </a:p>
          <a:p>
            <a:pPr lvl="1"/>
            <a:r>
              <a:rPr lang="es-ES" dirty="0">
                <a:latin typeface="Arial"/>
                <a:cs typeface="Arial"/>
              </a:rPr>
              <a:t>En tu cuaderno de literatura anota tres definiciones de estado del arte con la cita y referencia correspondiente.</a:t>
            </a:r>
            <a:endParaRPr lang="es-ES_tradnl" dirty="0">
              <a:latin typeface="Arial"/>
              <a:cs typeface="Arial"/>
            </a:endParaRPr>
          </a:p>
          <a:p>
            <a:pPr lvl="1"/>
            <a:r>
              <a:rPr lang="es-ES" dirty="0">
                <a:latin typeface="Arial"/>
                <a:cs typeface="Arial"/>
              </a:rPr>
              <a:t>En equipo construye una definición que incluya a las tres definiciones y expónganlas al grupo, elegir y enviársela al profesor en turno como evidencia de la labor realizada. </a:t>
            </a:r>
            <a:endParaRPr lang="es-ES_tradnl" dirty="0">
              <a:latin typeface="Arial"/>
              <a:cs typeface="Arial"/>
            </a:endParaRPr>
          </a:p>
          <a:p>
            <a:endParaRPr lang="es-ES_tradnl" dirty="0">
              <a:latin typeface="Arial"/>
              <a:cs typeface="Arial"/>
            </a:endParaRPr>
          </a:p>
        </p:txBody>
      </p:sp>
    </p:spTree>
    <p:extLst>
      <p:ext uri="{BB962C8B-B14F-4D97-AF65-F5344CB8AC3E}">
        <p14:creationId xmlns:p14="http://schemas.microsoft.com/office/powerpoint/2010/main" val="3500350746"/>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184061"/>
            <a:ext cx="10416204" cy="6740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mj-lt"/>
              <a:buAutoNum type="alphaLcPeriod" startAt="9"/>
            </a:pPr>
            <a:r>
              <a:rPr lang="es-ES_tradnl" b="1" dirty="0">
                <a:latin typeface="Arial"/>
                <a:cs typeface="Arial"/>
              </a:rPr>
              <a:t>Descripción del desarrollo de la actividad: </a:t>
            </a:r>
            <a:endParaRPr lang="es-ES_tradnl" dirty="0">
              <a:latin typeface="Arial"/>
              <a:cs typeface="Arial"/>
            </a:endParaRPr>
          </a:p>
          <a:p>
            <a:endParaRPr lang="es-ES" dirty="0">
              <a:latin typeface="Arial"/>
              <a:cs typeface="Arial"/>
            </a:endParaRPr>
          </a:p>
          <a:p>
            <a:r>
              <a:rPr lang="es-ES" dirty="0">
                <a:latin typeface="Arial"/>
                <a:cs typeface="Arial"/>
              </a:rPr>
              <a:t>Del tema “perfil de egreso y elegir la universidad adecuada”, busca el estado del arte que a tu parecer lo sustente adecuadamente (incluir la cita y referencia).</a:t>
            </a:r>
          </a:p>
          <a:p>
            <a:endParaRPr lang="es-ES_tradnl" dirty="0">
              <a:latin typeface="Arial"/>
              <a:cs typeface="Arial"/>
            </a:endParaRPr>
          </a:p>
          <a:p>
            <a:r>
              <a:rPr lang="es-ES" dirty="0">
                <a:latin typeface="Arial"/>
                <a:cs typeface="Arial"/>
              </a:rPr>
              <a:t>En equipo construye un estado del arte que incluya la aportación de todos los integrantes cuidando en todo momento la claridad del texto.</a:t>
            </a:r>
          </a:p>
          <a:p>
            <a:endParaRPr lang="es-ES_tradnl" dirty="0">
              <a:latin typeface="Arial"/>
              <a:cs typeface="Arial"/>
            </a:endParaRPr>
          </a:p>
          <a:p>
            <a:r>
              <a:rPr lang="es-ES" dirty="0">
                <a:latin typeface="Arial"/>
                <a:cs typeface="Arial"/>
              </a:rPr>
              <a:t>Expóngalas al grupo y sume toda la información para construir un solo documento que integre a todos los equipos.</a:t>
            </a:r>
          </a:p>
          <a:p>
            <a:endParaRPr lang="es-ES" dirty="0">
              <a:latin typeface="Arial"/>
              <a:cs typeface="Arial"/>
            </a:endParaRPr>
          </a:p>
          <a:p>
            <a:pPr marL="342900" indent="-342900">
              <a:buFont typeface="+mj-lt"/>
              <a:buAutoNum type="alphaLcPeriod" startAt="10"/>
            </a:pPr>
            <a:r>
              <a:rPr lang="es-ES_tradnl" b="1" dirty="0">
                <a:latin typeface="Arial"/>
                <a:cs typeface="Arial"/>
              </a:rPr>
              <a:t>Descripción del cierre de la actividad:</a:t>
            </a:r>
          </a:p>
          <a:p>
            <a:endParaRPr lang="es-ES_tradnl" dirty="0">
              <a:latin typeface="Arial"/>
              <a:cs typeface="Arial"/>
            </a:endParaRPr>
          </a:p>
          <a:p>
            <a:r>
              <a:rPr lang="es-ES" dirty="0">
                <a:latin typeface="Arial"/>
                <a:cs typeface="Arial"/>
              </a:rPr>
              <a:t>Intercambiar entre los diferentes grupos los documentos finales, leerlos y recuperar ideas que puedan sumar.</a:t>
            </a:r>
            <a:endParaRPr lang="es-ES_tradnl" dirty="0">
              <a:latin typeface="Arial"/>
              <a:cs typeface="Arial"/>
            </a:endParaRPr>
          </a:p>
          <a:p>
            <a:r>
              <a:rPr lang="es-ES" dirty="0">
                <a:latin typeface="Arial"/>
                <a:cs typeface="Arial"/>
              </a:rPr>
              <a:t>En forma grupal realizar sus conclusiones, anotar experiencias y determinar qué más faltaría investigar para enriquecer la investigación.</a:t>
            </a:r>
          </a:p>
          <a:p>
            <a:endParaRPr lang="es-ES_tradnl" b="1" dirty="0">
              <a:latin typeface="Arial"/>
              <a:cs typeface="Arial"/>
            </a:endParaRPr>
          </a:p>
          <a:p>
            <a:pPr marL="342900" indent="-342900">
              <a:buFont typeface="+mj-lt"/>
              <a:buAutoNum type="alphaLcPeriod" startAt="11"/>
            </a:pPr>
            <a:r>
              <a:rPr lang="es-ES_tradnl" b="1" dirty="0">
                <a:latin typeface="Arial"/>
                <a:cs typeface="Arial"/>
              </a:rPr>
              <a:t>Descripción de lo que se hará con los resultados:</a:t>
            </a:r>
            <a:endParaRPr lang="es-ES_tradnl" dirty="0">
              <a:latin typeface="Arial"/>
              <a:cs typeface="Arial"/>
            </a:endParaRPr>
          </a:p>
          <a:p>
            <a:endParaRPr lang="es-ES_tradnl" dirty="0"/>
          </a:p>
          <a:p>
            <a:r>
              <a:rPr lang="es-ES_tradnl" dirty="0"/>
              <a:t>Como</a:t>
            </a:r>
            <a:r>
              <a:rPr lang="es-ES" dirty="0"/>
              <a:t> resultado se identificó la importancia del proceso de  investigación en la solución de problemas de su contexto, asegurando primeramente lo que otros han resuelto y dimensionando la forma de contribuir en el tema, lo que permitirá dimensionar los alcances del proyecto.</a:t>
            </a:r>
            <a:endParaRPr lang="es-ES_tradnl" dirty="0">
              <a:latin typeface="Arial"/>
              <a:cs typeface="Arial"/>
            </a:endParaRPr>
          </a:p>
          <a:p>
            <a:pPr marL="342900" indent="-342900">
              <a:buFont typeface="+mj-lt"/>
              <a:buAutoNum type="alphaLcPeriod"/>
            </a:pPr>
            <a:endParaRPr lang="es-ES" dirty="0">
              <a:latin typeface="Arial"/>
              <a:cs typeface="Arial"/>
            </a:endParaRPr>
          </a:p>
        </p:txBody>
      </p:sp>
    </p:spTree>
    <p:extLst>
      <p:ext uri="{BB962C8B-B14F-4D97-AF65-F5344CB8AC3E}">
        <p14:creationId xmlns:p14="http://schemas.microsoft.com/office/powerpoint/2010/main" val="2908049896"/>
      </p:ext>
    </p:extLst>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994661"/>
            <a:ext cx="10416204"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mj-lt"/>
              <a:buAutoNum type="alphaLcPeriod" startAt="12"/>
            </a:pPr>
            <a:r>
              <a:rPr lang="es-ES_tradnl" b="1" dirty="0">
                <a:latin typeface="Arial"/>
                <a:cs typeface="Arial"/>
              </a:rPr>
              <a:t>Análisis, logros alcanzados y aspectos a mejorar:</a:t>
            </a:r>
          </a:p>
          <a:p>
            <a:pPr marL="342900" indent="-342900">
              <a:buFont typeface="+mj-lt"/>
              <a:buAutoNum type="alphaLcPeriod" startAt="12"/>
            </a:pPr>
            <a:endParaRPr lang="es-ES_tradnl" dirty="0">
              <a:latin typeface="Arial"/>
              <a:cs typeface="Arial"/>
            </a:endParaRPr>
          </a:p>
          <a:p>
            <a:r>
              <a:rPr lang="es-ES" dirty="0"/>
              <a:t>Este momento permitió que los alumnos reconozcan lo que otros han investigado respecto al problema que se han planteado, además, identificaron el mecanismo para reconocer la autoría a través de realizar las citas y las referencias de manera conveniente, lo que será de mucha importancia para respaldar lo investigado y contar con una sólida base teórica.</a:t>
            </a:r>
          </a:p>
          <a:p>
            <a:endParaRPr lang="es-ES_tradnl" dirty="0">
              <a:latin typeface="Arial"/>
              <a:cs typeface="Arial"/>
            </a:endParaRPr>
          </a:p>
          <a:p>
            <a:pPr marL="342900" indent="-342900">
              <a:buFont typeface="+mj-lt"/>
              <a:buAutoNum type="alphaLcPeriod" startAt="13"/>
            </a:pPr>
            <a:r>
              <a:rPr lang="es-ES_tradnl" b="1" dirty="0">
                <a:latin typeface="Arial"/>
                <a:cs typeface="Arial"/>
              </a:rPr>
              <a:t>Toma de decisión: </a:t>
            </a:r>
          </a:p>
          <a:p>
            <a:pPr marL="342900" indent="-342900">
              <a:buFont typeface="+mj-lt"/>
              <a:buAutoNum type="alphaLcPeriod" startAt="13"/>
            </a:pPr>
            <a:endParaRPr lang="es-ES_tradnl" dirty="0">
              <a:latin typeface="Arial"/>
              <a:cs typeface="Arial"/>
            </a:endParaRPr>
          </a:p>
          <a:p>
            <a:r>
              <a:rPr lang="es-ES" dirty="0"/>
              <a:t>A través del desarrollo de este momento, se logró que los alumnos pudieran establecer de manera conveniente cómo conformar el estado del arte, así como realizar las citas y las referencias de manera conveniente conforme a las reglas que establecen algunos órganos de investigación. Por ello se toma la decisión de establecerlo como requisito riguroso en el trabajo de proyecto y en todo el quehacer académico de la preparatoria.</a:t>
            </a:r>
          </a:p>
          <a:p>
            <a:r>
              <a:rPr lang="es-ES" dirty="0"/>
              <a:t> </a:t>
            </a:r>
          </a:p>
        </p:txBody>
      </p:sp>
    </p:spTree>
    <p:extLst>
      <p:ext uri="{BB962C8B-B14F-4D97-AF65-F5344CB8AC3E}">
        <p14:creationId xmlns:p14="http://schemas.microsoft.com/office/powerpoint/2010/main" val="2908049896"/>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2" name="CuadroTexto 1"/>
          <p:cNvSpPr txBox="1"/>
          <p:nvPr/>
        </p:nvSpPr>
        <p:spPr>
          <a:xfrm>
            <a:off x="1421235" y="348331"/>
            <a:ext cx="8603004"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ES" sz="6000" dirty="0"/>
              <a:t>PREPARATORIA</a:t>
            </a:r>
            <a:r>
              <a:rPr lang="es-ES" dirty="0"/>
              <a:t> </a:t>
            </a:r>
          </a:p>
          <a:p>
            <a:pPr marL="0" marR="0" indent="0" algn="ctr"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mn-lt"/>
                <a:ea typeface="+mn-ea"/>
                <a:cs typeface="+mn-cs"/>
                <a:sym typeface="Calibri"/>
              </a:rPr>
              <a:t>CLAVE: 1399</a:t>
            </a:r>
          </a:p>
          <a:p>
            <a:pPr marL="0" marR="0" indent="0" algn="ctr" defTabSz="914400" rtl="0" fontAlgn="auto" latinLnBrk="0" hangingPunct="0">
              <a:lnSpc>
                <a:spcPct val="100000"/>
              </a:lnSpc>
              <a:spcBef>
                <a:spcPts val="0"/>
              </a:spcBef>
              <a:spcAft>
                <a:spcPts val="0"/>
              </a:spcAft>
              <a:buClrTx/>
              <a:buSzTx/>
              <a:buFontTx/>
              <a:buNone/>
              <a:tabLst/>
            </a:pPr>
            <a:r>
              <a:rPr lang="es-ES" dirty="0"/>
              <a:t>CICLO ESCOLAR 2018 -2019</a:t>
            </a:r>
            <a:endParaRPr kumimoji="0" lang="es-ES" sz="1800" b="0" i="0" u="none" strike="noStrike" cap="none" spc="0" normalizeH="0" baseline="0" dirty="0">
              <a:ln>
                <a:noFill/>
              </a:ln>
              <a:solidFill>
                <a:srgbClr val="000000"/>
              </a:solidFill>
              <a:effectLst/>
              <a:uFillTx/>
              <a:latin typeface="+mn-lt"/>
              <a:ea typeface="+mn-ea"/>
              <a:cs typeface="+mn-cs"/>
              <a:sym typeface="Calibri"/>
            </a:endParaRPr>
          </a:p>
        </p:txBody>
      </p:sp>
      <p:sp>
        <p:nvSpPr>
          <p:cNvPr id="3" name="CuadroTexto 2"/>
          <p:cNvSpPr txBox="1"/>
          <p:nvPr/>
        </p:nvSpPr>
        <p:spPr>
          <a:xfrm>
            <a:off x="1334629" y="2675924"/>
            <a:ext cx="10042422" cy="29854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ES" dirty="0"/>
              <a:t>Fecha de inicio: 12 de noviembre 2018</a:t>
            </a:r>
          </a:p>
          <a:p>
            <a:pPr marL="0" marR="0" indent="0" algn="l" defTabSz="914400" rtl="0" fontAlgn="auto" latinLnBrk="0" hangingPunct="0">
              <a:lnSpc>
                <a:spcPct val="100000"/>
              </a:lnSpc>
              <a:spcBef>
                <a:spcPts val="0"/>
              </a:spcBef>
              <a:spcAft>
                <a:spcPts val="0"/>
              </a:spcAft>
              <a:buClrTx/>
              <a:buSzTx/>
              <a:buFontTx/>
              <a:buNone/>
              <a:tabLst/>
            </a:pPr>
            <a:r>
              <a:rPr lang="es-ES" dirty="0"/>
              <a:t>Fecha de término: 13 de mayo 2019</a:t>
            </a:r>
          </a:p>
          <a:p>
            <a:pPr marL="0" marR="0" indent="0" algn="l" defTabSz="914400" rtl="0" fontAlgn="auto" latinLnBrk="0" hangingPunct="0">
              <a:lnSpc>
                <a:spcPct val="100000"/>
              </a:lnSpc>
              <a:spcBef>
                <a:spcPts val="0"/>
              </a:spcBef>
              <a:spcAft>
                <a:spcPts val="0"/>
              </a:spcAft>
              <a:buClrTx/>
              <a:buSzTx/>
              <a:buFontTx/>
              <a:buNone/>
              <a:tabLst/>
            </a:pPr>
            <a:endParaRPr lang="es-ES" dirty="0"/>
          </a:p>
          <a:p>
            <a:pPr marL="0" marR="0" indent="0" algn="l" defTabSz="914400" rtl="0" fontAlgn="auto" latinLnBrk="0" hangingPunct="0">
              <a:lnSpc>
                <a:spcPct val="100000"/>
              </a:lnSpc>
              <a:spcBef>
                <a:spcPts val="0"/>
              </a:spcBef>
              <a:spcAft>
                <a:spcPts val="0"/>
              </a:spcAft>
              <a:buClrTx/>
              <a:buSzTx/>
              <a:buFontTx/>
              <a:buNone/>
              <a:tabLst/>
            </a:pPr>
            <a:r>
              <a:rPr lang="es-ES" dirty="0"/>
              <a:t>Nombre del proyecto:  </a:t>
            </a:r>
          </a:p>
          <a:p>
            <a:pPr marL="0" marR="0" indent="0" algn="l" defTabSz="914400" rtl="0" fontAlgn="auto" latinLnBrk="0" hangingPunct="0">
              <a:lnSpc>
                <a:spcPct val="100000"/>
              </a:lnSpc>
              <a:spcBef>
                <a:spcPts val="0"/>
              </a:spcBef>
              <a:spcAft>
                <a:spcPts val="0"/>
              </a:spcAft>
              <a:buClrTx/>
              <a:buSzTx/>
              <a:buFontTx/>
              <a:buNone/>
              <a:tabLst/>
            </a:pPr>
            <a:endParaRPr lang="es-ES" dirty="0"/>
          </a:p>
          <a:p>
            <a:pPr marL="0" marR="0" indent="0" algn="l" defTabSz="914400" rtl="0" fontAlgn="auto" latinLnBrk="0" hangingPunct="0">
              <a:lnSpc>
                <a:spcPct val="100000"/>
              </a:lnSpc>
              <a:spcBef>
                <a:spcPts val="0"/>
              </a:spcBef>
              <a:spcAft>
                <a:spcPts val="0"/>
              </a:spcAft>
              <a:buClrTx/>
              <a:buSzTx/>
              <a:buFontTx/>
              <a:buNone/>
              <a:tabLst/>
            </a:pPr>
            <a:endParaRPr lang="es-ES" dirty="0"/>
          </a:p>
          <a:p>
            <a:pPr marL="0" marR="0" indent="0" algn="ctr" defTabSz="914400" rtl="0" fontAlgn="auto" latinLnBrk="0" hangingPunct="0">
              <a:lnSpc>
                <a:spcPct val="100000"/>
              </a:lnSpc>
              <a:spcBef>
                <a:spcPts val="0"/>
              </a:spcBef>
              <a:spcAft>
                <a:spcPts val="0"/>
              </a:spcAft>
              <a:buClrTx/>
              <a:buSzTx/>
              <a:buFontTx/>
              <a:buNone/>
              <a:tabLst/>
            </a:pPr>
            <a:r>
              <a:rPr lang="es-ES" sz="4000" dirty="0"/>
              <a:t>¿Pensando qué sigue para saber a dónde ir?</a:t>
            </a:r>
          </a:p>
          <a:p>
            <a:pPr marL="0" marR="0" indent="0" algn="ctr" defTabSz="914400" rtl="0" fontAlgn="auto" latinLnBrk="0" hangingPunct="0">
              <a:lnSpc>
                <a:spcPct val="100000"/>
              </a:lnSpc>
              <a:spcBef>
                <a:spcPts val="0"/>
              </a:spcBef>
              <a:spcAft>
                <a:spcPts val="0"/>
              </a:spcAft>
              <a:buClrTx/>
              <a:buSzTx/>
              <a:buFontTx/>
              <a:buNone/>
              <a:tabLst/>
            </a:pPr>
            <a:endParaRPr lang="es-ES" sz="4000" dirty="0"/>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pic>
        <p:nvPicPr>
          <p:cNvPr id="2" name="Imagen 1" descr="IMG-20190304-WA0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77" y="1269930"/>
            <a:ext cx="4292349" cy="5053387"/>
          </a:xfrm>
          <a:prstGeom prst="rect">
            <a:avLst/>
          </a:prstGeom>
        </p:spPr>
      </p:pic>
      <p:pic>
        <p:nvPicPr>
          <p:cNvPr id="4" name="Imagen 3" descr="IMG-20190304-WA00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416" y="1269930"/>
            <a:ext cx="4950532" cy="4973921"/>
          </a:xfrm>
          <a:prstGeom prst="rect">
            <a:avLst/>
          </a:prstGeom>
        </p:spPr>
      </p:pic>
      <p:pic>
        <p:nvPicPr>
          <p:cNvPr id="11" name="Imagen 10"/>
          <p:cNvPicPr>
            <a:picLocks noChangeAspect="1"/>
          </p:cNvPicPr>
          <p:nvPr/>
        </p:nvPicPr>
        <p:blipFill>
          <a:blip r:embed="rId5"/>
          <a:stretch>
            <a:fillRect/>
          </a:stretch>
        </p:blipFill>
        <p:spPr>
          <a:xfrm>
            <a:off x="873999" y="1091818"/>
            <a:ext cx="4886537" cy="5342292"/>
          </a:xfrm>
          <a:prstGeom prst="rect">
            <a:avLst/>
          </a:prstGeom>
        </p:spPr>
      </p:pic>
      <p:pic>
        <p:nvPicPr>
          <p:cNvPr id="12" name="Imagen 11"/>
          <p:cNvPicPr>
            <a:picLocks noChangeAspect="1"/>
          </p:cNvPicPr>
          <p:nvPr/>
        </p:nvPicPr>
        <p:blipFill>
          <a:blip r:embed="rId5"/>
          <a:stretch>
            <a:fillRect/>
          </a:stretch>
        </p:blipFill>
        <p:spPr>
          <a:xfrm>
            <a:off x="5909855" y="1080006"/>
            <a:ext cx="5550738" cy="5354104"/>
          </a:xfrm>
          <a:prstGeom prst="rect">
            <a:avLst/>
          </a:prstGeom>
        </p:spPr>
      </p:pic>
    </p:spTree>
    <p:extLst>
      <p:ext uri="{BB962C8B-B14F-4D97-AF65-F5344CB8AC3E}">
        <p14:creationId xmlns:p14="http://schemas.microsoft.com/office/powerpoint/2010/main" val="4237306350"/>
      </p:ext>
    </p:extLst>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8" name="CuadroTexto 7"/>
          <p:cNvSpPr txBox="1"/>
          <p:nvPr/>
        </p:nvSpPr>
        <p:spPr>
          <a:xfrm>
            <a:off x="151174" y="208525"/>
            <a:ext cx="49289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mn-lt"/>
                <a:ea typeface="+mn-ea"/>
                <a:cs typeface="+mn-cs"/>
                <a:sym typeface="Calibri"/>
              </a:rPr>
              <a:t>EVIDENCIA DE LA TERCERA </a:t>
            </a:r>
            <a:r>
              <a:rPr kumimoji="0" lang="es-ES" sz="1800" b="0" i="0" u="none" strike="noStrike" cap="none" spc="0" normalizeH="0" dirty="0">
                <a:ln>
                  <a:noFill/>
                </a:ln>
                <a:solidFill>
                  <a:srgbClr val="000000"/>
                </a:solidFill>
                <a:effectLst/>
                <a:uFillTx/>
                <a:latin typeface="+mn-lt"/>
                <a:ea typeface="+mn-ea"/>
                <a:cs typeface="+mn-cs"/>
                <a:sym typeface="Calibri"/>
              </a:rPr>
              <a:t>SECUENCIA DIDÁCTICA</a:t>
            </a:r>
            <a:r>
              <a:rPr kumimoji="0" lang="es-ES" sz="1800" b="0" i="0" u="none" strike="noStrike" cap="none" spc="0" normalizeH="0" baseline="0" dirty="0">
                <a:ln>
                  <a:noFill/>
                </a:ln>
                <a:solidFill>
                  <a:srgbClr val="000000"/>
                </a:solidFill>
                <a:effectLst/>
                <a:uFillTx/>
                <a:latin typeface="+mn-lt"/>
                <a:ea typeface="+mn-ea"/>
                <a:cs typeface="+mn-cs"/>
                <a:sym typeface="Calibri"/>
              </a:rPr>
              <a:t>:</a:t>
            </a:r>
          </a:p>
        </p:txBody>
      </p:sp>
      <p:pic>
        <p:nvPicPr>
          <p:cNvPr id="2" name="Imagen 1" descr="IMG-20190304-WA00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247" y="1091818"/>
            <a:ext cx="4036910" cy="5382547"/>
          </a:xfrm>
          <a:prstGeom prst="rect">
            <a:avLst/>
          </a:prstGeom>
        </p:spPr>
      </p:pic>
      <p:pic>
        <p:nvPicPr>
          <p:cNvPr id="3" name="Imagen 2" descr="IMG-20190304-WA00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9958" y="1091818"/>
            <a:ext cx="4527990" cy="5356750"/>
          </a:xfrm>
          <a:prstGeom prst="rect">
            <a:avLst/>
          </a:prstGeom>
        </p:spPr>
      </p:pic>
      <p:pic>
        <p:nvPicPr>
          <p:cNvPr id="11" name="Imagen 10"/>
          <p:cNvPicPr>
            <a:picLocks noChangeAspect="1"/>
          </p:cNvPicPr>
          <p:nvPr/>
        </p:nvPicPr>
        <p:blipFill>
          <a:blip r:embed="rId5"/>
          <a:stretch>
            <a:fillRect/>
          </a:stretch>
        </p:blipFill>
        <p:spPr>
          <a:xfrm>
            <a:off x="722804" y="922375"/>
            <a:ext cx="4644624" cy="5744757"/>
          </a:xfrm>
          <a:prstGeom prst="rect">
            <a:avLst/>
          </a:prstGeom>
        </p:spPr>
      </p:pic>
      <p:pic>
        <p:nvPicPr>
          <p:cNvPr id="12" name="Imagen 11"/>
          <p:cNvPicPr>
            <a:picLocks noChangeAspect="1"/>
          </p:cNvPicPr>
          <p:nvPr/>
        </p:nvPicPr>
        <p:blipFill>
          <a:blip r:embed="rId5"/>
          <a:stretch>
            <a:fillRect/>
          </a:stretch>
        </p:blipFill>
        <p:spPr>
          <a:xfrm>
            <a:off x="6082402" y="922374"/>
            <a:ext cx="5026547" cy="5744757"/>
          </a:xfrm>
          <a:prstGeom prst="rect">
            <a:avLst/>
          </a:prstGeom>
        </p:spPr>
      </p:pic>
    </p:spTree>
    <p:extLst>
      <p:ext uri="{BB962C8B-B14F-4D97-AF65-F5344CB8AC3E}">
        <p14:creationId xmlns:p14="http://schemas.microsoft.com/office/powerpoint/2010/main" val="4237306350"/>
      </p:ext>
    </p:extLst>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5"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26" name="Rectángulo 23"/>
          <p:cNvSpPr/>
          <p:nvPr/>
        </p:nvSpPr>
        <p:spPr>
          <a:xfrm rot="5400000">
            <a:off x="8600034" y="3269619"/>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7" name="Triángulo rectángulo 4"/>
          <p:cNvSpPr/>
          <p:nvPr/>
        </p:nvSpPr>
        <p:spPr>
          <a:xfrm rot="5400000">
            <a:off x="47766" y="-47767"/>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pic>
        <p:nvPicPr>
          <p:cNvPr id="128" name="Imagen 1" descr="Imagen 1"/>
          <p:cNvPicPr>
            <a:picLocks noChangeAspect="1"/>
          </p:cNvPicPr>
          <p:nvPr/>
        </p:nvPicPr>
        <p:blipFill>
          <a:blip r:embed="rId2"/>
          <a:stretch>
            <a:fillRect/>
          </a:stretch>
        </p:blipFill>
        <p:spPr>
          <a:xfrm>
            <a:off x="81882" y="75059"/>
            <a:ext cx="955346" cy="955345"/>
          </a:xfrm>
          <a:prstGeom prst="rect">
            <a:avLst/>
          </a:prstGeom>
          <a:ln w="12700">
            <a:miter lim="400000"/>
          </a:ln>
        </p:spPr>
      </p:pic>
      <p:sp>
        <p:nvSpPr>
          <p:cNvPr id="129" name="Rectángulo 22"/>
          <p:cNvSpPr/>
          <p:nvPr/>
        </p:nvSpPr>
        <p:spPr>
          <a:xfrm rot="5400000">
            <a:off x="8145763"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pic>
        <p:nvPicPr>
          <p:cNvPr id="2" name="Imagen 1" descr="IMG-20190311-WA0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11" y="1091818"/>
            <a:ext cx="4324637" cy="5213447"/>
          </a:xfrm>
          <a:prstGeom prst="rect">
            <a:avLst/>
          </a:prstGeom>
        </p:spPr>
      </p:pic>
      <p:pic>
        <p:nvPicPr>
          <p:cNvPr id="3" name="Imagen 2" descr="IMG-20190311-WA001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7508" y="1091818"/>
            <a:ext cx="4891652" cy="5152033"/>
          </a:xfrm>
          <a:prstGeom prst="rect">
            <a:avLst/>
          </a:prstGeom>
        </p:spPr>
      </p:pic>
      <p:pic>
        <p:nvPicPr>
          <p:cNvPr id="10" name="Imagen 9"/>
          <p:cNvPicPr>
            <a:picLocks noChangeAspect="1"/>
          </p:cNvPicPr>
          <p:nvPr/>
        </p:nvPicPr>
        <p:blipFill>
          <a:blip r:embed="rId5"/>
          <a:stretch>
            <a:fillRect/>
          </a:stretch>
        </p:blipFill>
        <p:spPr>
          <a:xfrm>
            <a:off x="1037228" y="853232"/>
            <a:ext cx="4874503" cy="5753427"/>
          </a:xfrm>
          <a:prstGeom prst="rect">
            <a:avLst/>
          </a:prstGeom>
        </p:spPr>
      </p:pic>
      <p:pic>
        <p:nvPicPr>
          <p:cNvPr id="11" name="Imagen 10"/>
          <p:cNvPicPr>
            <a:picLocks noChangeAspect="1"/>
          </p:cNvPicPr>
          <p:nvPr/>
        </p:nvPicPr>
        <p:blipFill>
          <a:blip r:embed="rId5"/>
          <a:stretch>
            <a:fillRect/>
          </a:stretch>
        </p:blipFill>
        <p:spPr>
          <a:xfrm>
            <a:off x="6037560" y="912144"/>
            <a:ext cx="5559109" cy="5558451"/>
          </a:xfrm>
          <a:prstGeom prst="rect">
            <a:avLst/>
          </a:prstGeom>
        </p:spPr>
      </p:pic>
    </p:spTree>
    <p:extLst>
      <p:ext uri="{BB962C8B-B14F-4D97-AF65-F5344CB8AC3E}">
        <p14:creationId xmlns:p14="http://schemas.microsoft.com/office/powerpoint/2010/main" val="193682564"/>
      </p:ext>
    </p:extLst>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143269"/>
            <a:ext cx="10416204" cy="6186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s-ES" b="1" dirty="0"/>
              <a:t>DOCUMENTACIÓN DE ACTIVIDADES DE ENSEÑANZA APRENDIZAJE</a:t>
            </a:r>
          </a:p>
          <a:p>
            <a:pPr algn="ctr"/>
            <a:r>
              <a:rPr lang="es-ES" b="1" dirty="0"/>
              <a:t>ACTIVIDAD  DISCIPLINARIA DE LA FASE DE DESARROLLO DEL PROYECTO</a:t>
            </a:r>
          </a:p>
          <a:p>
            <a:pPr algn="ctr"/>
            <a:endParaRPr lang="es-ES" b="1" dirty="0"/>
          </a:p>
          <a:p>
            <a:pPr marL="342900" indent="-342900">
              <a:buFont typeface="+mj-lt"/>
              <a:buAutoNum type="alphaLcPeriod"/>
            </a:pPr>
            <a:r>
              <a:rPr lang="es-ES" b="1" dirty="0"/>
              <a:t>Nombre de la actividad: </a:t>
            </a:r>
            <a:r>
              <a:rPr lang="es-ES_tradnl" dirty="0">
                <a:latin typeface="Arial"/>
                <a:cs typeface="Arial"/>
              </a:rPr>
              <a:t>Desarrollo del proyecto.</a:t>
            </a:r>
          </a:p>
          <a:p>
            <a:pPr marL="342900" indent="-342900">
              <a:buFont typeface="+mj-lt"/>
              <a:buAutoNum type="alphaLcPeriod"/>
            </a:pPr>
            <a:r>
              <a:rPr lang="es-ES" b="1" dirty="0"/>
              <a:t>Objetivo: </a:t>
            </a:r>
            <a:r>
              <a:rPr lang="es-ES" dirty="0">
                <a:latin typeface="Arial"/>
                <a:cs typeface="Arial"/>
              </a:rPr>
              <a:t>Justificación y objetivo del proyecto de investigación.</a:t>
            </a:r>
            <a:r>
              <a:rPr lang="es-ES_tradnl" dirty="0"/>
              <a:t> </a:t>
            </a:r>
            <a:endParaRPr lang="es-ES_tradnl" dirty="0">
              <a:latin typeface="Arial"/>
              <a:cs typeface="Arial"/>
            </a:endParaRPr>
          </a:p>
          <a:p>
            <a:pPr marL="342900" indent="-342900">
              <a:buFont typeface="+mj-lt"/>
              <a:buAutoNum type="alphaLcPeriod"/>
            </a:pPr>
            <a:r>
              <a:rPr lang="es-ES_tradnl" b="1" dirty="0">
                <a:latin typeface="Arial"/>
                <a:cs typeface="Arial"/>
              </a:rPr>
              <a:t>Grado: </a:t>
            </a:r>
            <a:r>
              <a:rPr lang="es-ES_tradnl" dirty="0">
                <a:latin typeface="Arial"/>
                <a:cs typeface="Arial"/>
              </a:rPr>
              <a:t>6º</a:t>
            </a:r>
          </a:p>
          <a:p>
            <a:pPr marL="342900" indent="-342900">
              <a:buFont typeface="+mj-lt"/>
              <a:buAutoNum type="alphaLcPeriod"/>
            </a:pPr>
            <a:r>
              <a:rPr lang="es-ES_tradnl" b="1" dirty="0">
                <a:latin typeface="Arial"/>
                <a:cs typeface="Arial"/>
              </a:rPr>
              <a:t>Fecha de realización: 3 de abril de 2019</a:t>
            </a:r>
          </a:p>
          <a:p>
            <a:pPr marL="342900" indent="-342900">
              <a:buFont typeface="+mj-lt"/>
              <a:buAutoNum type="alphaLcPeriod"/>
            </a:pPr>
            <a:r>
              <a:rPr lang="es-ES_tradnl" b="1" dirty="0">
                <a:latin typeface="Arial"/>
                <a:cs typeface="Arial"/>
              </a:rPr>
              <a:t>Asignatura participantes, temas y conceptos de cada una: </a:t>
            </a:r>
            <a:r>
              <a:rPr lang="es-ES_tradnl" b="1" dirty="0"/>
              <a:t>Derecho </a:t>
            </a:r>
            <a:r>
              <a:rPr lang="es-ES_tradnl" dirty="0"/>
              <a:t>(Derecho </a:t>
            </a:r>
            <a:r>
              <a:rPr lang="es-ES" dirty="0"/>
              <a:t>Constitucional: garantías individuales, Derecho Social: Derecho educativo, Regulación, Educación superior.)</a:t>
            </a:r>
            <a:r>
              <a:rPr lang="es-ES_tradnl" dirty="0">
                <a:latin typeface="Arial"/>
                <a:cs typeface="Arial"/>
              </a:rPr>
              <a:t>; </a:t>
            </a:r>
            <a:r>
              <a:rPr lang="es-ES_tradnl" b="1" dirty="0">
                <a:latin typeface="Arial"/>
                <a:cs typeface="Arial"/>
              </a:rPr>
              <a:t>Geografía económica </a:t>
            </a:r>
            <a:r>
              <a:rPr lang="es-ES_tradnl" dirty="0"/>
              <a:t>(introducción a la geografía económica: globalización)</a:t>
            </a:r>
            <a:r>
              <a:rPr lang="es-ES_tradnl" dirty="0">
                <a:latin typeface="Arial"/>
                <a:cs typeface="Arial"/>
              </a:rPr>
              <a:t>; </a:t>
            </a:r>
            <a:r>
              <a:rPr lang="es-ES_tradnl" b="1" dirty="0">
                <a:latin typeface="Arial"/>
                <a:cs typeface="Arial"/>
              </a:rPr>
              <a:t>Problemas Sociales Económicos y Políticos de México</a:t>
            </a:r>
            <a:r>
              <a:rPr lang="es-ES_tradnl" dirty="0">
                <a:latin typeface="Arial"/>
                <a:cs typeface="Arial"/>
              </a:rPr>
              <a:t> </a:t>
            </a:r>
            <a:r>
              <a:rPr lang="es-ES_tradnl" dirty="0"/>
              <a:t>(la educación en México: Causas, efectos, legislación, educación superior)</a:t>
            </a:r>
            <a:r>
              <a:rPr lang="es-ES_tradnl" dirty="0">
                <a:latin typeface="Arial"/>
                <a:cs typeface="Arial"/>
              </a:rPr>
              <a:t>; </a:t>
            </a:r>
            <a:r>
              <a:rPr lang="es-ES_tradnl" b="1" dirty="0">
                <a:latin typeface="Arial"/>
                <a:cs typeface="Arial"/>
              </a:rPr>
              <a:t>Introducción al Estudio de las Ciencias Sociales y Económicas </a:t>
            </a:r>
            <a:r>
              <a:rPr lang="es-ES_tradnl" dirty="0"/>
              <a:t>(grupos sociales: globalización, esquemas socioeconómicos, educación superior).</a:t>
            </a:r>
            <a:endParaRPr lang="es-ES_tradnl" dirty="0">
              <a:latin typeface="Arial"/>
              <a:cs typeface="Arial"/>
            </a:endParaRPr>
          </a:p>
          <a:p>
            <a:pPr marL="342900" indent="-342900">
              <a:buFont typeface="+mj-lt"/>
              <a:buAutoNum type="alphaLcPeriod"/>
            </a:pPr>
            <a:r>
              <a:rPr lang="es-ES_tradnl" b="1" dirty="0">
                <a:latin typeface="Arial"/>
                <a:cs typeface="Arial"/>
              </a:rPr>
              <a:t>Fuentes de apoyo:</a:t>
            </a:r>
          </a:p>
          <a:p>
            <a:pPr marL="285750" indent="-285750">
              <a:buFont typeface="Arial"/>
              <a:buChar char="•"/>
            </a:pPr>
            <a:r>
              <a:rPr lang="es-ES_tradnl" dirty="0"/>
              <a:t>UNAM (2018). Estructura inicial de planeación elaboración del proyecto. México. DGIRE, Recuperado el 21 de noviembre de 2018 de </a:t>
            </a:r>
            <a:r>
              <a:rPr lang="es-ES_tradnl" dirty="0">
                <a:hlinkClick r:id="rId3"/>
              </a:rPr>
              <a:t>http://conexiones.dgire.unam.mx/material-de-apoyo/2-cuadros-de-analisis/</a:t>
            </a:r>
            <a:endParaRPr lang="es-ES_tradnl" b="1" dirty="0">
              <a:latin typeface="Arial"/>
              <a:cs typeface="Arial"/>
            </a:endParaRPr>
          </a:p>
          <a:p>
            <a:pPr marL="342900" indent="-342900">
              <a:buFont typeface="+mj-lt"/>
              <a:buAutoNum type="alphaLcPeriod" startAt="7"/>
            </a:pPr>
            <a:r>
              <a:rPr lang="es-ES_tradnl" b="1" dirty="0">
                <a:latin typeface="Arial"/>
                <a:cs typeface="Arial"/>
              </a:rPr>
              <a:t>Justificación de la actividad: </a:t>
            </a:r>
            <a:r>
              <a:rPr lang="es-ES" dirty="0"/>
              <a:t>El alumno a siguiendo los pasos de la interacción constructivista elaborará la justificación y los objetivos del proyecto de investigación.</a:t>
            </a:r>
            <a:endParaRPr lang="es-ES_tradnl" dirty="0">
              <a:latin typeface="Arial"/>
              <a:cs typeface="Arial"/>
            </a:endParaRPr>
          </a:p>
          <a:p>
            <a:pPr marL="342900" indent="-342900">
              <a:buFont typeface="+mj-lt"/>
              <a:buAutoNum type="alphaLcPeriod" startAt="8"/>
            </a:pPr>
            <a:r>
              <a:rPr lang="es-ES_tradnl" b="1" dirty="0">
                <a:latin typeface="Arial"/>
                <a:cs typeface="Arial"/>
              </a:rPr>
              <a:t>Descripción de apertura de la actividad:</a:t>
            </a:r>
            <a:endParaRPr lang="es-ES" b="1" dirty="0"/>
          </a:p>
          <a:p>
            <a:pPr lvl="1"/>
            <a:r>
              <a:rPr lang="es-ES" b="1" dirty="0"/>
              <a:t>Identificar en el contexto del alumno una problemática a resolver mediante la interdisciplinariedad.</a:t>
            </a:r>
          </a:p>
          <a:p>
            <a:pPr lvl="1"/>
            <a:r>
              <a:rPr lang="es-ES" b="1" dirty="0"/>
              <a:t>Rescatar de los </a:t>
            </a:r>
            <a:r>
              <a:rPr lang="es-ES" b="1" dirty="0" err="1"/>
              <a:t>rotafolios</a:t>
            </a:r>
            <a:r>
              <a:rPr lang="es-ES" b="1" dirty="0"/>
              <a:t> de la sesión anterior los puntos relativos a la investigación </a:t>
            </a:r>
          </a:p>
          <a:p>
            <a:pPr lvl="1"/>
            <a:r>
              <a:rPr lang="es-ES" b="1" dirty="0"/>
              <a:t>Evidenciar los avances de la investigación proyectando la presentación en </a:t>
            </a:r>
            <a:r>
              <a:rPr lang="es-ES" b="1" dirty="0" err="1"/>
              <a:t>Power</a:t>
            </a:r>
            <a:r>
              <a:rPr lang="es-ES" b="1" dirty="0"/>
              <a:t> Point </a:t>
            </a:r>
            <a:endParaRPr lang="es-ES_tradnl" dirty="0"/>
          </a:p>
        </p:txBody>
      </p:sp>
    </p:spTree>
    <p:extLst>
      <p:ext uri="{BB962C8B-B14F-4D97-AF65-F5344CB8AC3E}">
        <p14:creationId xmlns:p14="http://schemas.microsoft.com/office/powerpoint/2010/main" val="3500350746"/>
      </p:ext>
    </p:extLst>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494791"/>
            <a:ext cx="10416204" cy="6463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dirty="0"/>
              <a:t>Discutir  y</a:t>
            </a:r>
            <a:r>
              <a:rPr lang="es-ES" b="1" dirty="0"/>
              <a:t> </a:t>
            </a:r>
            <a:r>
              <a:rPr lang="es-ES" dirty="0"/>
              <a:t>Justificar las circunstancias o elementos de la realidad en la que se da el problema o propuesta y escribir el producto final:</a:t>
            </a:r>
            <a:endParaRPr lang="es-ES_tradnl" dirty="0"/>
          </a:p>
          <a:p>
            <a:endParaRPr lang="es-ES_tradnl" b="1" dirty="0">
              <a:latin typeface="Arial"/>
              <a:cs typeface="Arial"/>
            </a:endParaRPr>
          </a:p>
          <a:p>
            <a:r>
              <a:rPr lang="es-ES_tradnl" dirty="0"/>
              <a:t>Apropiarse de la justificación y objetivos del proyecto</a:t>
            </a:r>
          </a:p>
          <a:p>
            <a:endParaRPr lang="es-ES_tradnl" b="1" dirty="0">
              <a:latin typeface="Arial"/>
              <a:cs typeface="Arial"/>
            </a:endParaRPr>
          </a:p>
          <a:p>
            <a:pPr marL="342900" indent="-342900">
              <a:buFont typeface="+mj-lt"/>
              <a:buAutoNum type="alphaLcPeriod" startAt="9"/>
            </a:pPr>
            <a:r>
              <a:rPr lang="es-ES_tradnl" b="1" dirty="0">
                <a:latin typeface="Arial"/>
                <a:cs typeface="Arial"/>
              </a:rPr>
              <a:t>Descripción del desarrollo de la actividad:</a:t>
            </a:r>
            <a:endParaRPr lang="es-ES_tradnl" dirty="0">
              <a:latin typeface="Arial"/>
              <a:cs typeface="Arial"/>
            </a:endParaRPr>
          </a:p>
          <a:p>
            <a:endParaRPr lang="es-ES_tradnl" dirty="0">
              <a:latin typeface="Arial"/>
              <a:cs typeface="Arial"/>
            </a:endParaRPr>
          </a:p>
          <a:p>
            <a:r>
              <a:rPr lang="es-ES" dirty="0"/>
              <a:t>Menciona al menos tres beneficios personales que llaman tu atención respecto al proyecto de investigación.</a:t>
            </a:r>
            <a:endParaRPr lang="es-ES_tradnl" dirty="0"/>
          </a:p>
          <a:p>
            <a:endParaRPr lang="es-ES_tradnl" dirty="0">
              <a:latin typeface="Arial"/>
              <a:cs typeface="Arial"/>
            </a:endParaRPr>
          </a:p>
          <a:p>
            <a:r>
              <a:rPr lang="es-ES" dirty="0"/>
              <a:t>En equipo discutan sobre el proyecto de investigación explicando el  ¿por qué? y ¿para qué? </a:t>
            </a:r>
          </a:p>
          <a:p>
            <a:endParaRPr lang="es-ES" dirty="0"/>
          </a:p>
          <a:p>
            <a:r>
              <a:rPr lang="es-ES" dirty="0"/>
              <a:t>Establecer cuál es la intención de proyecto conforme a lo establecido en el documento de planeación y elaboración del proyecto ubicado en el sitio conexiones </a:t>
            </a:r>
            <a:r>
              <a:rPr lang="es-ES_tradnl" dirty="0"/>
              <a:t> </a:t>
            </a:r>
            <a:r>
              <a:rPr lang="es-ES_tradnl" dirty="0">
                <a:hlinkClick r:id="rId3"/>
              </a:rPr>
              <a:t>http://conexiones.dgire.unam.mx/material-de-apoyo/2-cuadros-de-analisis/</a:t>
            </a:r>
            <a:endParaRPr lang="es-ES_tradnl" dirty="0"/>
          </a:p>
          <a:p>
            <a:endParaRPr lang="es-ES_tradnl" dirty="0">
              <a:latin typeface="Arial"/>
              <a:cs typeface="Arial"/>
            </a:endParaRPr>
          </a:p>
          <a:p>
            <a:pPr marL="342900" indent="-342900">
              <a:buFont typeface="+mj-lt"/>
              <a:buAutoNum type="alphaLcPeriod" startAt="10"/>
            </a:pPr>
            <a:r>
              <a:rPr lang="es-ES_tradnl" b="1" dirty="0">
                <a:latin typeface="Arial"/>
                <a:cs typeface="Arial"/>
              </a:rPr>
              <a:t>Descripción del cierre de la actividad:</a:t>
            </a:r>
            <a:endParaRPr lang="es-ES_tradnl" dirty="0">
              <a:latin typeface="Arial"/>
              <a:cs typeface="Arial"/>
            </a:endParaRPr>
          </a:p>
          <a:p>
            <a:endParaRPr lang="es-ES_tradnl" dirty="0">
              <a:latin typeface="Arial"/>
              <a:cs typeface="Arial"/>
            </a:endParaRPr>
          </a:p>
          <a:p>
            <a:r>
              <a:rPr lang="es-ES" dirty="0"/>
              <a:t>En equipo redacta las conclusiones de la actividad misma que deberá incluir:</a:t>
            </a:r>
            <a:endParaRPr lang="es-ES_tradnl" dirty="0"/>
          </a:p>
          <a:p>
            <a:pPr marL="285750" indent="-285750">
              <a:buFont typeface="Arial"/>
              <a:buChar char="•"/>
            </a:pPr>
            <a:r>
              <a:rPr lang="es-ES" dirty="0"/>
              <a:t>La afirmación que responda a la pregunta inicial;</a:t>
            </a:r>
            <a:endParaRPr lang="es-ES_tradnl" dirty="0"/>
          </a:p>
          <a:p>
            <a:pPr marL="285750" indent="-285750">
              <a:buFont typeface="Arial"/>
              <a:buChar char="•"/>
            </a:pPr>
            <a:r>
              <a:rPr lang="es-ES" dirty="0"/>
              <a:t>El interés grupal por la investigación;</a:t>
            </a:r>
            <a:endParaRPr lang="es-ES_tradnl" dirty="0"/>
          </a:p>
          <a:p>
            <a:pPr marL="285750" indent="-285750">
              <a:buFont typeface="Arial"/>
              <a:buChar char="•"/>
            </a:pPr>
            <a:r>
              <a:rPr lang="es-ES" dirty="0"/>
              <a:t>Los beneficios a futuro para los participantes y próximas generaciones, y por último </a:t>
            </a:r>
            <a:endParaRPr lang="es-ES_tradnl" dirty="0"/>
          </a:p>
          <a:p>
            <a:pPr marL="285750" indent="-285750">
              <a:buFont typeface="Arial"/>
              <a:buChar char="•"/>
            </a:pPr>
            <a:r>
              <a:rPr lang="es-ES" dirty="0"/>
              <a:t>Su experiencia en la participación de las actividades.</a:t>
            </a:r>
            <a:endParaRPr lang="es-ES_tradnl" dirty="0"/>
          </a:p>
          <a:p>
            <a:pPr marL="342900" indent="-342900">
              <a:buFont typeface="+mj-lt"/>
              <a:buAutoNum type="alphaLcPeriod"/>
            </a:pPr>
            <a:endParaRPr lang="es-ES" dirty="0">
              <a:latin typeface="Arial"/>
              <a:cs typeface="Arial"/>
            </a:endParaRPr>
          </a:p>
        </p:txBody>
      </p:sp>
    </p:spTree>
    <p:extLst>
      <p:ext uri="{BB962C8B-B14F-4D97-AF65-F5344CB8AC3E}">
        <p14:creationId xmlns:p14="http://schemas.microsoft.com/office/powerpoint/2010/main" val="1204213549"/>
      </p:ext>
    </p:extLst>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521811"/>
            <a:ext cx="10416204" cy="6186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mj-lt"/>
              <a:buAutoNum type="alphaLcPeriod" startAt="11"/>
            </a:pPr>
            <a:r>
              <a:rPr lang="es-ES_tradnl" b="1" dirty="0">
                <a:latin typeface="Arial"/>
                <a:cs typeface="Arial"/>
              </a:rPr>
              <a:t>Descripción de lo que se hará con los resultados:</a:t>
            </a:r>
            <a:endParaRPr lang="es-ES_tradnl" dirty="0">
              <a:latin typeface="Arial"/>
              <a:cs typeface="Arial"/>
            </a:endParaRPr>
          </a:p>
          <a:p>
            <a:endParaRPr lang="es-ES_tradnl" dirty="0">
              <a:latin typeface="Arial"/>
              <a:cs typeface="Arial"/>
            </a:endParaRPr>
          </a:p>
          <a:p>
            <a:r>
              <a:rPr lang="es-ES_tradnl" dirty="0"/>
              <a:t>Como resultado de haber logrado que los alumnos </a:t>
            </a:r>
            <a:r>
              <a:rPr lang="es-ES" dirty="0"/>
              <a:t>incluyeran la participación de todos los marcos teóricos de las diferentes asignaturas en la construcción y definición de la justificación, objetivos del proyecto, la indagación del marco teórico, el manejo de datos, la obtención de resultados y conclusiones, se da un paso importante para comenzar a establecer la cultura de la interdisciplinariedad.</a:t>
            </a:r>
          </a:p>
          <a:p>
            <a:endParaRPr lang="es-ES_tradnl" dirty="0">
              <a:latin typeface="Arial"/>
              <a:cs typeface="Arial"/>
            </a:endParaRPr>
          </a:p>
          <a:p>
            <a:pPr marL="342900" indent="-342900">
              <a:buFont typeface="+mj-lt"/>
              <a:buAutoNum type="alphaLcPeriod" startAt="12"/>
            </a:pPr>
            <a:r>
              <a:rPr lang="es-ES_tradnl" b="1" dirty="0">
                <a:latin typeface="Arial"/>
                <a:cs typeface="Arial"/>
              </a:rPr>
              <a:t>Análisis, logros alcanzados y aspectos a mejorar:</a:t>
            </a:r>
            <a:endParaRPr lang="es-ES_tradnl" dirty="0">
              <a:latin typeface="Arial"/>
              <a:cs typeface="Arial"/>
            </a:endParaRPr>
          </a:p>
          <a:p>
            <a:pPr marL="342900" indent="-342900">
              <a:buFont typeface="+mj-lt"/>
              <a:buAutoNum type="alphaLcPeriod" startAt="12"/>
            </a:pPr>
            <a:endParaRPr lang="es-ES_tradnl" dirty="0">
              <a:latin typeface="Arial"/>
              <a:cs typeface="Arial"/>
            </a:endParaRPr>
          </a:p>
          <a:p>
            <a:r>
              <a:rPr lang="es-ES" dirty="0"/>
              <a:t>Los alumnos ahora están en posición de emitir un juicio acerca de la importancia del trabajo interdisciplinario, no sólo en la construcción y aportación  de los conocimientos, sino además, en lo significativo del proceso, al permitir que la teoría de las asignaturas puedan tener parte en la solución de un problema, adquiriendo así sentido y utilidad en la solución de problemas propios del contexto y la realidad del alumno.</a:t>
            </a:r>
          </a:p>
          <a:p>
            <a:endParaRPr lang="es-ES_tradnl" dirty="0">
              <a:latin typeface="Arial"/>
              <a:cs typeface="Arial"/>
            </a:endParaRPr>
          </a:p>
          <a:p>
            <a:pPr marL="342900" indent="-342900">
              <a:buFont typeface="+mj-lt"/>
              <a:buAutoNum type="alphaLcPeriod" startAt="13"/>
            </a:pPr>
            <a:r>
              <a:rPr lang="es-ES_tradnl" b="1" dirty="0">
                <a:latin typeface="Arial"/>
                <a:cs typeface="Arial"/>
              </a:rPr>
              <a:t>Toma de decisión:</a:t>
            </a:r>
          </a:p>
          <a:p>
            <a:endParaRPr lang="es-ES" dirty="0"/>
          </a:p>
          <a:p>
            <a:r>
              <a:rPr lang="es-ES" dirty="0"/>
              <a:t>Para la última sesión interdisciplinaria se  entregará por equipos el  trabajo final que deberá mostrar las siguientes características: portada institucional, forma escrita en </a:t>
            </a:r>
            <a:r>
              <a:rPr lang="es-ES" dirty="0" err="1"/>
              <a:t>arial</a:t>
            </a:r>
            <a:r>
              <a:rPr lang="es-ES" dirty="0"/>
              <a:t> 10, justificado, márgenes 1.5 y entrelineado de 1.5.</a:t>
            </a:r>
          </a:p>
          <a:p>
            <a:endParaRPr lang="es-ES_tradnl" dirty="0"/>
          </a:p>
          <a:p>
            <a:r>
              <a:rPr lang="es-ES" dirty="0"/>
              <a:t>Con Introducción</a:t>
            </a:r>
            <a:r>
              <a:rPr lang="es-ES_tradnl" dirty="0"/>
              <a:t>, </a:t>
            </a:r>
            <a:r>
              <a:rPr lang="es-ES" dirty="0"/>
              <a:t>Desarrollo, Conclusión, Citas y Referencias</a:t>
            </a:r>
            <a:r>
              <a:rPr lang="es-ES_tradnl" dirty="0"/>
              <a:t>. </a:t>
            </a:r>
            <a:r>
              <a:rPr lang="es-ES" dirty="0"/>
              <a:t>Cuidando en todo momento la ortografía.</a:t>
            </a:r>
            <a:endParaRPr lang="es-ES_tradnl" dirty="0"/>
          </a:p>
          <a:p>
            <a:endParaRPr lang="es-ES_tradnl" b="1" dirty="0">
              <a:latin typeface="Arial"/>
              <a:cs typeface="Arial"/>
            </a:endParaRPr>
          </a:p>
        </p:txBody>
      </p:sp>
    </p:spTree>
    <p:extLst>
      <p:ext uri="{BB962C8B-B14F-4D97-AF65-F5344CB8AC3E}">
        <p14:creationId xmlns:p14="http://schemas.microsoft.com/office/powerpoint/2010/main" val="1204213549"/>
      </p:ext>
    </p:extLst>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pic>
        <p:nvPicPr>
          <p:cNvPr id="2" name="Imagen 1" descr="PHOTO-2019-04-04-12-47-56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8602" y="1663361"/>
            <a:ext cx="4435629" cy="3326722"/>
          </a:xfrm>
          <a:prstGeom prst="rect">
            <a:avLst/>
          </a:prstGeom>
        </p:spPr>
      </p:pic>
      <p:pic>
        <p:nvPicPr>
          <p:cNvPr id="3" name="Imagen 2" descr="PHOTO-2019-04-04-14-29-4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0721" y="1334970"/>
            <a:ext cx="3321018" cy="4428024"/>
          </a:xfrm>
          <a:prstGeom prst="rect">
            <a:avLst/>
          </a:prstGeom>
        </p:spPr>
      </p:pic>
      <p:pic>
        <p:nvPicPr>
          <p:cNvPr id="10" name="Imagen 9"/>
          <p:cNvPicPr>
            <a:picLocks noChangeAspect="1"/>
          </p:cNvPicPr>
          <p:nvPr/>
        </p:nvPicPr>
        <p:blipFill>
          <a:blip r:embed="rId5"/>
          <a:stretch>
            <a:fillRect/>
          </a:stretch>
        </p:blipFill>
        <p:spPr>
          <a:xfrm>
            <a:off x="1037228" y="1334969"/>
            <a:ext cx="4874503" cy="3890949"/>
          </a:xfrm>
          <a:prstGeom prst="rect">
            <a:avLst/>
          </a:prstGeom>
        </p:spPr>
      </p:pic>
      <p:pic>
        <p:nvPicPr>
          <p:cNvPr id="11" name="Imagen 10"/>
          <p:cNvPicPr>
            <a:picLocks noChangeAspect="1"/>
          </p:cNvPicPr>
          <p:nvPr/>
        </p:nvPicPr>
        <p:blipFill>
          <a:blip r:embed="rId5"/>
          <a:stretch>
            <a:fillRect/>
          </a:stretch>
        </p:blipFill>
        <p:spPr>
          <a:xfrm>
            <a:off x="7066882" y="1091817"/>
            <a:ext cx="3793971" cy="4899267"/>
          </a:xfrm>
          <a:prstGeom prst="rect">
            <a:avLst/>
          </a:prstGeom>
        </p:spPr>
      </p:pic>
    </p:spTree>
    <p:extLst>
      <p:ext uri="{BB962C8B-B14F-4D97-AF65-F5344CB8AC3E}">
        <p14:creationId xmlns:p14="http://schemas.microsoft.com/office/powerpoint/2010/main" val="4249912090"/>
      </p:ext>
    </p:extLst>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pic>
        <p:nvPicPr>
          <p:cNvPr id="2" name="Imagen 1" descr="PHOTO-2019-04-04-12-47-5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087739"/>
            <a:ext cx="4240231" cy="3180173"/>
          </a:xfrm>
          <a:prstGeom prst="rect">
            <a:avLst/>
          </a:prstGeom>
        </p:spPr>
      </p:pic>
      <p:pic>
        <p:nvPicPr>
          <p:cNvPr id="3" name="Imagen 2" descr="PHOTO-2019-04-04-14-29-4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048" y="1790812"/>
            <a:ext cx="3238726" cy="4318301"/>
          </a:xfrm>
          <a:prstGeom prst="rect">
            <a:avLst/>
          </a:prstGeom>
        </p:spPr>
      </p:pic>
      <p:pic>
        <p:nvPicPr>
          <p:cNvPr id="10" name="Imagen 9"/>
          <p:cNvPicPr>
            <a:picLocks noChangeAspect="1"/>
          </p:cNvPicPr>
          <p:nvPr/>
        </p:nvPicPr>
        <p:blipFill>
          <a:blip r:embed="rId5"/>
          <a:stretch>
            <a:fillRect/>
          </a:stretch>
        </p:blipFill>
        <p:spPr>
          <a:xfrm>
            <a:off x="1286368" y="1921053"/>
            <a:ext cx="4477863" cy="3630467"/>
          </a:xfrm>
          <a:prstGeom prst="rect">
            <a:avLst/>
          </a:prstGeom>
        </p:spPr>
      </p:pic>
      <p:pic>
        <p:nvPicPr>
          <p:cNvPr id="11" name="Imagen 10"/>
          <p:cNvPicPr>
            <a:picLocks noChangeAspect="1"/>
          </p:cNvPicPr>
          <p:nvPr/>
        </p:nvPicPr>
        <p:blipFill>
          <a:blip r:embed="rId5"/>
          <a:stretch>
            <a:fillRect/>
          </a:stretch>
        </p:blipFill>
        <p:spPr>
          <a:xfrm>
            <a:off x="7343695" y="1660572"/>
            <a:ext cx="3765254" cy="4583279"/>
          </a:xfrm>
          <a:prstGeom prst="rect">
            <a:avLst/>
          </a:prstGeom>
        </p:spPr>
      </p:pic>
    </p:spTree>
    <p:extLst>
      <p:ext uri="{BB962C8B-B14F-4D97-AF65-F5344CB8AC3E}">
        <p14:creationId xmlns:p14="http://schemas.microsoft.com/office/powerpoint/2010/main" val="4249912090"/>
      </p:ext>
    </p:extLst>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pic>
        <p:nvPicPr>
          <p:cNvPr id="2" name="Imagen 1" descr="PHOTO-2019-04-04-12-47-5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657" y="1676852"/>
            <a:ext cx="5084824" cy="3813618"/>
          </a:xfrm>
          <a:prstGeom prst="rect">
            <a:avLst/>
          </a:prstGeom>
        </p:spPr>
      </p:pic>
      <p:pic>
        <p:nvPicPr>
          <p:cNvPr id="3" name="Imagen 2" descr="PHOTO-2019-04-04-13-15-4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8620" y="2400064"/>
            <a:ext cx="4097584" cy="2304891"/>
          </a:xfrm>
          <a:prstGeom prst="rect">
            <a:avLst/>
          </a:prstGeom>
        </p:spPr>
      </p:pic>
      <p:pic>
        <p:nvPicPr>
          <p:cNvPr id="10" name="Imagen 9"/>
          <p:cNvPicPr>
            <a:picLocks noChangeAspect="1"/>
          </p:cNvPicPr>
          <p:nvPr/>
        </p:nvPicPr>
        <p:blipFill>
          <a:blip r:embed="rId5"/>
          <a:stretch>
            <a:fillRect/>
          </a:stretch>
        </p:blipFill>
        <p:spPr>
          <a:xfrm>
            <a:off x="765308" y="1501251"/>
            <a:ext cx="5650249" cy="4229352"/>
          </a:xfrm>
          <a:prstGeom prst="rect">
            <a:avLst/>
          </a:prstGeom>
        </p:spPr>
      </p:pic>
      <p:pic>
        <p:nvPicPr>
          <p:cNvPr id="11" name="Imagen 10"/>
          <p:cNvPicPr>
            <a:picLocks noChangeAspect="1"/>
          </p:cNvPicPr>
          <p:nvPr/>
        </p:nvPicPr>
        <p:blipFill>
          <a:blip r:embed="rId5"/>
          <a:stretch>
            <a:fillRect/>
          </a:stretch>
        </p:blipFill>
        <p:spPr>
          <a:xfrm>
            <a:off x="6889539" y="2230377"/>
            <a:ext cx="4638924" cy="2669940"/>
          </a:xfrm>
          <a:prstGeom prst="rect">
            <a:avLst/>
          </a:prstGeom>
        </p:spPr>
      </p:pic>
    </p:spTree>
    <p:extLst>
      <p:ext uri="{BB962C8B-B14F-4D97-AF65-F5344CB8AC3E}">
        <p14:creationId xmlns:p14="http://schemas.microsoft.com/office/powerpoint/2010/main" val="4249912090"/>
      </p:ext>
    </p:extLst>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373201"/>
            <a:ext cx="10416204" cy="6463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s-ES" b="1" dirty="0"/>
              <a:t>DOCUMENTACIÓN DE ACTIVIDADES DE ENSEÑANZA APRENDIZAJE</a:t>
            </a:r>
          </a:p>
          <a:p>
            <a:pPr algn="ctr"/>
            <a:r>
              <a:rPr lang="es-ES" b="1" dirty="0"/>
              <a:t>ACTIVIDAD INTERDISCIPLINARIA DE CIERRE DEL PROYECTO</a:t>
            </a:r>
          </a:p>
          <a:p>
            <a:endParaRPr lang="es-ES" b="1" dirty="0"/>
          </a:p>
          <a:p>
            <a:pPr marL="342900" indent="-342900">
              <a:buFont typeface="+mj-lt"/>
              <a:buAutoNum type="alphaLcPeriod"/>
            </a:pPr>
            <a:r>
              <a:rPr lang="es-ES" b="1" dirty="0"/>
              <a:t>Nombre de la actividad: </a:t>
            </a:r>
            <a:r>
              <a:rPr lang="es-ES_tradnl" dirty="0">
                <a:latin typeface="Arial"/>
                <a:cs typeface="Arial"/>
              </a:rPr>
              <a:t>presentación del proyecto.</a:t>
            </a:r>
          </a:p>
          <a:p>
            <a:pPr marL="342900" indent="-342900">
              <a:buFont typeface="+mj-lt"/>
              <a:buAutoNum type="alphaLcPeriod"/>
            </a:pPr>
            <a:r>
              <a:rPr lang="es-ES" b="1" dirty="0"/>
              <a:t>Objetivo: </a:t>
            </a:r>
            <a:r>
              <a:rPr lang="es-ES" dirty="0">
                <a:latin typeface="Arial"/>
                <a:cs typeface="Arial"/>
              </a:rPr>
              <a:t>establecer las conclusiones del proyecto de investigación.</a:t>
            </a:r>
            <a:r>
              <a:rPr lang="es-ES_tradnl" dirty="0">
                <a:latin typeface="Arial"/>
                <a:cs typeface="Arial"/>
              </a:rPr>
              <a:t> </a:t>
            </a:r>
          </a:p>
          <a:p>
            <a:pPr marL="342900" indent="-342900">
              <a:buFont typeface="+mj-lt"/>
              <a:buAutoNum type="alphaLcPeriod"/>
            </a:pPr>
            <a:r>
              <a:rPr lang="es-ES_tradnl" b="1" dirty="0">
                <a:latin typeface="Arial"/>
                <a:cs typeface="Arial"/>
              </a:rPr>
              <a:t>Grado: </a:t>
            </a:r>
            <a:r>
              <a:rPr lang="es-ES_tradnl" dirty="0">
                <a:latin typeface="Arial"/>
                <a:cs typeface="Arial"/>
              </a:rPr>
              <a:t>6º</a:t>
            </a:r>
          </a:p>
          <a:p>
            <a:pPr marL="342900" indent="-342900">
              <a:buFont typeface="+mj-lt"/>
              <a:buAutoNum type="alphaLcPeriod"/>
            </a:pPr>
            <a:r>
              <a:rPr lang="es-ES_tradnl" b="1" dirty="0">
                <a:latin typeface="Arial"/>
                <a:cs typeface="Arial"/>
              </a:rPr>
              <a:t>Fecha de realización: 13 de mayo de 2019</a:t>
            </a:r>
          </a:p>
          <a:p>
            <a:pPr marL="342900" indent="-342900">
              <a:buFont typeface="+mj-lt"/>
              <a:buAutoNum type="alphaLcPeriod"/>
            </a:pPr>
            <a:r>
              <a:rPr lang="es-ES_tradnl" b="1" dirty="0">
                <a:latin typeface="Arial"/>
                <a:cs typeface="Arial"/>
              </a:rPr>
              <a:t>Asignatura participantes, temas y conceptos de cada una: Derecho</a:t>
            </a:r>
            <a:r>
              <a:rPr lang="es-ES_tradnl" b="1" dirty="0"/>
              <a:t> </a:t>
            </a:r>
            <a:r>
              <a:rPr lang="es-ES_tradnl" dirty="0"/>
              <a:t>(Derecho </a:t>
            </a:r>
            <a:r>
              <a:rPr lang="es-ES" dirty="0"/>
              <a:t>Constitucional: garantías individuales, Derecho Social: Derecho educativo, Regulación, Educación superior.)</a:t>
            </a:r>
            <a:r>
              <a:rPr lang="es-ES_tradnl" dirty="0">
                <a:latin typeface="Arial"/>
                <a:cs typeface="Arial"/>
              </a:rPr>
              <a:t>; </a:t>
            </a:r>
            <a:r>
              <a:rPr lang="es-ES_tradnl" b="1" dirty="0">
                <a:latin typeface="Arial"/>
                <a:cs typeface="Arial"/>
              </a:rPr>
              <a:t>Geografía económica </a:t>
            </a:r>
            <a:r>
              <a:rPr lang="es-ES_tradnl" dirty="0"/>
              <a:t>(introducción a la geografía económica: globalización)</a:t>
            </a:r>
            <a:r>
              <a:rPr lang="es-ES_tradnl" dirty="0">
                <a:latin typeface="Arial"/>
                <a:cs typeface="Arial"/>
              </a:rPr>
              <a:t>; </a:t>
            </a:r>
            <a:r>
              <a:rPr lang="es-ES_tradnl" b="1" dirty="0">
                <a:latin typeface="Arial"/>
                <a:cs typeface="Arial"/>
              </a:rPr>
              <a:t>Problemas Sociales Económicos y Políticos de México</a:t>
            </a:r>
            <a:r>
              <a:rPr lang="es-ES_tradnl" dirty="0">
                <a:latin typeface="Arial"/>
                <a:cs typeface="Arial"/>
              </a:rPr>
              <a:t> </a:t>
            </a:r>
            <a:r>
              <a:rPr lang="es-ES_tradnl" dirty="0"/>
              <a:t>(la educación en México: Causas, efectos, legislación, educación superior)</a:t>
            </a:r>
            <a:r>
              <a:rPr lang="es-ES_tradnl" dirty="0">
                <a:latin typeface="Arial"/>
                <a:cs typeface="Arial"/>
              </a:rPr>
              <a:t>; </a:t>
            </a:r>
            <a:r>
              <a:rPr lang="es-ES_tradnl" b="1" dirty="0">
                <a:latin typeface="Arial"/>
                <a:cs typeface="Arial"/>
              </a:rPr>
              <a:t>Introducción al Estudio de las Ciencias Sociales y Económicas </a:t>
            </a:r>
            <a:r>
              <a:rPr lang="es-ES_tradnl" dirty="0"/>
              <a:t>(grupos sociales: globalización, esquemas socioeconómicos, educación superior).</a:t>
            </a:r>
            <a:endParaRPr lang="es-ES_tradnl" dirty="0">
              <a:latin typeface="Arial"/>
              <a:cs typeface="Arial"/>
            </a:endParaRPr>
          </a:p>
          <a:p>
            <a:pPr marL="342900" indent="-342900">
              <a:buFont typeface="+mj-lt"/>
              <a:buAutoNum type="alphaLcPeriod"/>
            </a:pPr>
            <a:r>
              <a:rPr lang="es-ES_tradnl" b="1" dirty="0">
                <a:latin typeface="Arial"/>
                <a:cs typeface="Arial"/>
              </a:rPr>
              <a:t>Fuentes de apoyo:</a:t>
            </a:r>
            <a:endParaRPr lang="es-ES_tradnl" dirty="0"/>
          </a:p>
          <a:p>
            <a:pPr lvl="1"/>
            <a:r>
              <a:rPr lang="es-ES_tradnl" dirty="0"/>
              <a:t>UNAM (2019). Lista de cotejo P.V.E.S. Y documentación. México. DGIRE, Recuperado el 21 de noviembre de 2018 de  </a:t>
            </a:r>
            <a:r>
              <a:rPr lang="es-ES_tradnl" dirty="0">
                <a:hlinkClick r:id="rId3"/>
              </a:rPr>
              <a:t>http://conexiones.dgire.unam.mx/preguntas-frecuentes-2/</a:t>
            </a:r>
            <a:endParaRPr lang="es-ES_tradnl" dirty="0"/>
          </a:p>
          <a:p>
            <a:pPr marL="342900" indent="-342900">
              <a:buFont typeface="+mj-lt"/>
              <a:buAutoNum type="alphaLcPeriod" startAt="7"/>
            </a:pPr>
            <a:r>
              <a:rPr lang="es-ES_tradnl" b="1" dirty="0">
                <a:latin typeface="Arial"/>
                <a:cs typeface="Arial"/>
              </a:rPr>
              <a:t>Justificación de la actividad:</a:t>
            </a:r>
            <a:endParaRPr lang="es-ES_tradnl" dirty="0">
              <a:latin typeface="Arial"/>
              <a:cs typeface="Arial"/>
            </a:endParaRPr>
          </a:p>
          <a:p>
            <a:pPr lvl="1"/>
            <a:r>
              <a:rPr lang="es-ES" dirty="0">
                <a:latin typeface="Arial"/>
                <a:cs typeface="Arial"/>
              </a:rPr>
              <a:t>Siguiendo los pasos de la interacción constructivista, elaborar las conclusiones del proyecto de investigación, asimismo, expondrá sus hallazgos en un reporte final.</a:t>
            </a:r>
            <a:endParaRPr lang="es-ES_tradnl" dirty="0">
              <a:latin typeface="Arial"/>
              <a:cs typeface="Arial"/>
            </a:endParaRPr>
          </a:p>
          <a:p>
            <a:pPr marL="342900" indent="-342900">
              <a:buFont typeface="+mj-lt"/>
              <a:buAutoNum type="alphaLcPeriod" startAt="8"/>
            </a:pPr>
            <a:r>
              <a:rPr lang="es-ES_tradnl" b="1" dirty="0">
                <a:latin typeface="Arial"/>
                <a:cs typeface="Arial"/>
              </a:rPr>
              <a:t>Descripción de apertura de la actividad:</a:t>
            </a:r>
            <a:endParaRPr lang="es-ES_tradnl" dirty="0"/>
          </a:p>
          <a:p>
            <a:pPr lvl="1"/>
            <a:r>
              <a:rPr lang="es-ES_tradnl" dirty="0">
                <a:latin typeface="Arial"/>
                <a:cs typeface="Arial"/>
              </a:rPr>
              <a:t>Exposición de hallazgos y entrega del documento escrito por equipos y evaluación.</a:t>
            </a:r>
          </a:p>
          <a:p>
            <a:pPr lvl="1"/>
            <a:r>
              <a:rPr lang="es-ES_tradnl" dirty="0">
                <a:latin typeface="Arial"/>
                <a:cs typeface="Arial"/>
              </a:rPr>
              <a:t>Cada equipo expondrá su presentación en un tiempo de 20 minutos estrictamente cronometrados.</a:t>
            </a:r>
          </a:p>
        </p:txBody>
      </p:sp>
    </p:spTree>
    <p:extLst>
      <p:ext uri="{BB962C8B-B14F-4D97-AF65-F5344CB8AC3E}">
        <p14:creationId xmlns:p14="http://schemas.microsoft.com/office/powerpoint/2010/main" val="3500350746"/>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5"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26" name="Rectángulo 23"/>
          <p:cNvSpPr/>
          <p:nvPr/>
        </p:nvSpPr>
        <p:spPr>
          <a:xfrm rot="5400000">
            <a:off x="8600034" y="3269619"/>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7" name="Triángulo rectángulo 4"/>
          <p:cNvSpPr/>
          <p:nvPr/>
        </p:nvSpPr>
        <p:spPr>
          <a:xfrm rot="5400000">
            <a:off x="47766" y="-47767"/>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pic>
        <p:nvPicPr>
          <p:cNvPr id="128" name="Imagen 1" descr="Imagen 1"/>
          <p:cNvPicPr>
            <a:picLocks noChangeAspect="1"/>
          </p:cNvPicPr>
          <p:nvPr/>
        </p:nvPicPr>
        <p:blipFill>
          <a:blip r:embed="rId2"/>
          <a:stretch>
            <a:fillRect/>
          </a:stretch>
        </p:blipFill>
        <p:spPr>
          <a:xfrm>
            <a:off x="81882" y="75059"/>
            <a:ext cx="955346" cy="955345"/>
          </a:xfrm>
          <a:prstGeom prst="rect">
            <a:avLst/>
          </a:prstGeom>
          <a:ln w="12700">
            <a:miter lim="400000"/>
          </a:ln>
        </p:spPr>
      </p:pic>
      <p:sp>
        <p:nvSpPr>
          <p:cNvPr id="129" name="Rectángulo 22"/>
          <p:cNvSpPr/>
          <p:nvPr/>
        </p:nvSpPr>
        <p:spPr>
          <a:xfrm rot="5400000">
            <a:off x="8145763"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2" name="CuadroTexto 1"/>
          <p:cNvSpPr txBox="1"/>
          <p:nvPr/>
        </p:nvSpPr>
        <p:spPr>
          <a:xfrm>
            <a:off x="1920421" y="483299"/>
            <a:ext cx="8196483"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000000"/>
                </a:solidFill>
                <a:effectLst/>
                <a:uFillTx/>
                <a:sym typeface="Calibri"/>
              </a:rPr>
              <a:t>INTRODUCCION</a:t>
            </a:r>
            <a:r>
              <a:rPr lang="es-ES" sz="3200" dirty="0"/>
              <a:t> O JUSTIFACIÓN Y DESCRIPCIÓN.</a:t>
            </a:r>
          </a:p>
        </p:txBody>
      </p:sp>
      <p:sp>
        <p:nvSpPr>
          <p:cNvPr id="3" name="CuadroTexto 2"/>
          <p:cNvSpPr txBox="1"/>
          <p:nvPr/>
        </p:nvSpPr>
        <p:spPr>
          <a:xfrm>
            <a:off x="710617" y="1306476"/>
            <a:ext cx="10825574" cy="5355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dirty="0"/>
              <a:t>La realidad en el que el mundo actual se desarrolla, los cambios científicos, sociales, económicos, políticos y tecnológicos específicamente de la Ciudad de México y la zona conurbada, requiere que las instituciones educativas de nivel medio superior del sistema incorporado de la UNAM, como es el caso del Colegio Francés Hidalgo, cuenten con una investigación de las escuelas de educación superior que respondan y den continuidad al perfil de egreso del nivel medio superior, mismo que deberá estar acorde con las necesidades y requerimientos que demanda la sociedad en el contexto de la globalización, y además sea acorde a los nuevos programas de estudio que la DGIRE ha propuesto para responder a las exigencias del Siglo XXI.</a:t>
            </a:r>
            <a:endParaRPr lang="es-ES_tradnl" dirty="0"/>
          </a:p>
          <a:p>
            <a:r>
              <a:rPr lang="es-ES" dirty="0"/>
              <a:t>Las actuales condiciones contextuales que imperan en la Ciudad de México generan cada vez y en mayor medida un gran esfuerzo para los jóvenes, quienes tienen que enfrentar un mundo cada vez más exigente y competitivo en lo académico, laboral y social. </a:t>
            </a:r>
            <a:endParaRPr lang="es-ES_tradnl" dirty="0"/>
          </a:p>
          <a:p>
            <a:r>
              <a:rPr lang="es-ES" dirty="0"/>
              <a:t>Es por ello la necesidad de brindarles un espacio real de desarrollo integral dentro del aula escolar que les permita adquirir las competencias y habilidades necesarias para enfrentar dicha situación, pero además deberán contar con la información de todas las universidades que puedan darle continuidad a sus capacidades ya desarrolladas encaminándolas convenientemente para su formación profesional.</a:t>
            </a:r>
            <a:endParaRPr lang="es-ES_tradnl" dirty="0"/>
          </a:p>
          <a:p>
            <a:r>
              <a:rPr lang="es-ES" dirty="0"/>
              <a:t>Por ello, el proyecto busca recopilar información sobre las universidades que mejor responden al perfil egreso de la preparatoria del Colegio Francés Hidalgo para proponer una mecánica en donde el alumno trabaje, conozca y se enfrente con situaciones reales que deberá enfrentar en su vida de estudiante profesional y/o laboral, para que pueda determinar una universidad que abarque todas las dimensiones de su desarrollo y que lo integren como un ser capaz de afrontar de manera óptima su proceso de formación profesional.</a:t>
            </a:r>
            <a:r>
              <a:rPr lang="es-ES_tradnl" dirty="0"/>
              <a:t> </a:t>
            </a:r>
            <a:endParaRPr kumimoji="0" lang="es-E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93682564"/>
      </p:ext>
    </p:extLst>
  </p:cSld>
  <p:clrMapOvr>
    <a:masterClrMapping/>
  </p:clrMapOvr>
  <p:transition xmlns:p14="http://schemas.microsoft.com/office/powerpoint/2010/mai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994661"/>
            <a:ext cx="10416204" cy="5909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mj-lt"/>
              <a:buAutoNum type="alphaLcPeriod" startAt="9"/>
            </a:pPr>
            <a:r>
              <a:rPr lang="es-ES_tradnl" b="1" dirty="0">
                <a:latin typeface="Arial"/>
                <a:cs typeface="Arial"/>
              </a:rPr>
              <a:t>Descripción del desarrollo de la actividad:</a:t>
            </a:r>
            <a:endParaRPr lang="es-ES_tradnl" dirty="0">
              <a:latin typeface="Arial"/>
              <a:cs typeface="Arial"/>
            </a:endParaRPr>
          </a:p>
          <a:p>
            <a:r>
              <a:rPr lang="es-ES_tradnl" dirty="0"/>
              <a:t>Por equipo elaborar en el cuaderno de Literatura una conclusión sobre los hallazgos generales y compartirlos en plenaria.</a:t>
            </a:r>
          </a:p>
          <a:p>
            <a:r>
              <a:rPr lang="es-ES_tradnl" dirty="0"/>
              <a:t>En una hoja de </a:t>
            </a:r>
            <a:r>
              <a:rPr lang="es-ES_tradnl" dirty="0" err="1"/>
              <a:t>rotafolio</a:t>
            </a:r>
            <a:r>
              <a:rPr lang="es-ES_tradnl" dirty="0"/>
              <a:t> enunciar una conclusión preliminar grupal que incluya todos los aspectos mencionados.</a:t>
            </a:r>
          </a:p>
          <a:p>
            <a:r>
              <a:rPr lang="es-ES_tradnl" dirty="0"/>
              <a:t>Para validar los objetivos planteados al inicio de la investigación comparar las  conclusiones obtenidas con los objetivos planteados en la secuencia cuatro y reflexiona sobre cuál es la practicidad de lo interdisciplinario; a partir de esto, elabora un ensayo personal en el cuaderno de literatura que manifieste tu postura. </a:t>
            </a:r>
          </a:p>
          <a:p>
            <a:r>
              <a:rPr lang="es-ES_tradnl" dirty="0"/>
              <a:t> </a:t>
            </a:r>
          </a:p>
          <a:p>
            <a:r>
              <a:rPr lang="es-ES_tradnl" dirty="0"/>
              <a:t>Captura tu ensayo y súbelo a tu correo institucional considerando lo siguiente para el nombre del archivo: </a:t>
            </a:r>
            <a:r>
              <a:rPr lang="es-ES_tradnl" dirty="0" err="1"/>
              <a:t>grupoNOMBRECOMPLETO@prepa.cfh.edu.mx</a:t>
            </a:r>
            <a:endParaRPr lang="es-ES_tradnl" dirty="0"/>
          </a:p>
          <a:p>
            <a:endParaRPr lang="es-ES_tradnl" dirty="0">
              <a:latin typeface="Arial"/>
              <a:cs typeface="Arial"/>
            </a:endParaRPr>
          </a:p>
          <a:p>
            <a:pPr marL="342900" indent="-342900">
              <a:buFont typeface="+mj-lt"/>
              <a:buAutoNum type="alphaLcPeriod" startAt="10"/>
            </a:pPr>
            <a:r>
              <a:rPr lang="es-ES_tradnl" b="1" dirty="0">
                <a:latin typeface="Arial"/>
                <a:cs typeface="Arial"/>
              </a:rPr>
              <a:t>Descripción del cierre de la actividad:</a:t>
            </a:r>
            <a:r>
              <a:rPr lang="es-ES_tradnl" dirty="0">
                <a:latin typeface="Arial"/>
                <a:cs typeface="Arial"/>
              </a:rPr>
              <a:t> </a:t>
            </a:r>
            <a:r>
              <a:rPr lang="es-ES_tradnl" dirty="0"/>
              <a:t>Plenaria de cierre para compartir experiencias.</a:t>
            </a:r>
          </a:p>
          <a:p>
            <a:pPr lvl="0"/>
            <a:r>
              <a:rPr lang="es-ES_tradnl" dirty="0"/>
              <a:t>Disponer el aula magna y una mesa para seis maestros del grado.</a:t>
            </a:r>
          </a:p>
          <a:p>
            <a:pPr lvl="0"/>
            <a:r>
              <a:rPr lang="es-ES_tradnl" dirty="0"/>
              <a:t>Exponer los objetivos planteados por DGIRE y comentar sobre los avances y continuidad del proyecto conexiones.</a:t>
            </a:r>
          </a:p>
          <a:p>
            <a:pPr lvl="0"/>
            <a:r>
              <a:rPr lang="es-ES_tradnl" dirty="0"/>
              <a:t>Considerar un espacio para exponer las vivencias de maestros y alumnos.</a:t>
            </a:r>
          </a:p>
          <a:p>
            <a:pPr lvl="0"/>
            <a:r>
              <a:rPr lang="es-ES_tradnl" dirty="0"/>
              <a:t>Palabras de cierre de la Directora de Preparatoria.</a:t>
            </a:r>
          </a:p>
          <a:p>
            <a:endParaRPr lang="es-ES" dirty="0">
              <a:latin typeface="Arial"/>
              <a:cs typeface="Arial"/>
            </a:endParaRPr>
          </a:p>
          <a:p>
            <a:r>
              <a:rPr lang="es-ES" b="1" dirty="0"/>
              <a:t> </a:t>
            </a:r>
            <a:endParaRPr lang="es-ES_tradnl" dirty="0"/>
          </a:p>
          <a:p>
            <a:endParaRPr lang="es-ES_tradnl" dirty="0">
              <a:latin typeface="Arial"/>
              <a:cs typeface="Arial"/>
            </a:endParaRPr>
          </a:p>
        </p:txBody>
      </p:sp>
    </p:spTree>
    <p:extLst>
      <p:ext uri="{BB962C8B-B14F-4D97-AF65-F5344CB8AC3E}">
        <p14:creationId xmlns:p14="http://schemas.microsoft.com/office/powerpoint/2010/main" val="859814052"/>
      </p:ext>
    </p:extLst>
  </p:cSld>
  <p:clrMapOvr>
    <a:masterClrMapping/>
  </p:clrMapOvr>
  <p:transition xmlns:p14="http://schemas.microsoft.com/office/powerpoint/2010/mai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386711"/>
            <a:ext cx="10416204" cy="7017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mj-lt"/>
              <a:buAutoNum type="alphaLcPeriod" startAt="11"/>
            </a:pPr>
            <a:r>
              <a:rPr lang="es-ES_tradnl" b="1" dirty="0">
                <a:latin typeface="Arial"/>
                <a:cs typeface="Arial"/>
              </a:rPr>
              <a:t>Descripción de lo que se hará con los resultados: </a:t>
            </a:r>
            <a:endParaRPr lang="es-ES_tradnl" dirty="0">
              <a:latin typeface="Arial"/>
              <a:cs typeface="Arial"/>
            </a:endParaRPr>
          </a:p>
          <a:p>
            <a:pPr marL="342900" indent="-342900">
              <a:buFont typeface="+mj-lt"/>
              <a:buAutoNum type="alphaLcPeriod" startAt="11"/>
            </a:pPr>
            <a:endParaRPr lang="es-ES_tradnl" dirty="0">
              <a:latin typeface="Arial"/>
              <a:cs typeface="Arial"/>
            </a:endParaRPr>
          </a:p>
          <a:p>
            <a:r>
              <a:rPr lang="es-ES_tradnl" dirty="0"/>
              <a:t>Como resultado de la</a:t>
            </a:r>
            <a:r>
              <a:rPr lang="es-ES" dirty="0"/>
              <a:t> experiencia del trabajo interdisciplinario se ha comenzado con una cultura de investigación, misma que se aprovechará para que en los sucesivos ciclos escolares se establezca como estrategia didáctica para promover el aprendizaje.</a:t>
            </a:r>
            <a:endParaRPr lang="es-ES_tradnl" dirty="0">
              <a:latin typeface="Arial"/>
              <a:cs typeface="Arial"/>
            </a:endParaRPr>
          </a:p>
          <a:p>
            <a:endParaRPr lang="es-ES_tradnl" dirty="0">
              <a:latin typeface="Arial"/>
              <a:cs typeface="Arial"/>
            </a:endParaRPr>
          </a:p>
          <a:p>
            <a:pPr marL="342900" indent="-342900">
              <a:buFont typeface="+mj-lt"/>
              <a:buAutoNum type="alphaLcPeriod" startAt="12"/>
            </a:pPr>
            <a:r>
              <a:rPr lang="es-ES_tradnl" b="1" dirty="0">
                <a:latin typeface="Arial"/>
                <a:cs typeface="Arial"/>
              </a:rPr>
              <a:t>Análisis, logros alcanzados y aspectos a mejorar: </a:t>
            </a:r>
            <a:endParaRPr lang="es-ES_tradnl" dirty="0">
              <a:latin typeface="Arial"/>
              <a:cs typeface="Arial"/>
            </a:endParaRPr>
          </a:p>
          <a:p>
            <a:endParaRPr lang="es-ES_tradnl" dirty="0">
              <a:latin typeface="Arial"/>
              <a:cs typeface="Arial"/>
            </a:endParaRPr>
          </a:p>
          <a:p>
            <a:r>
              <a:rPr lang="es-ES" dirty="0"/>
              <a:t>Contrastando lo esperado con lo sucedido y a través de la autoevaluación y </a:t>
            </a:r>
            <a:r>
              <a:rPr lang="es-ES" dirty="0" err="1"/>
              <a:t>coevaluación</a:t>
            </a:r>
            <a:r>
              <a:rPr lang="es-ES" dirty="0"/>
              <a:t> manifestada por alumnos, profesores y directivos en videograbaciones y por escritos, podemos afirmar el logro del objetivo del proyecto. </a:t>
            </a:r>
          </a:p>
          <a:p>
            <a:endParaRPr lang="es-ES" dirty="0"/>
          </a:p>
          <a:p>
            <a:r>
              <a:rPr lang="es-ES" dirty="0"/>
              <a:t>Los alumnos manifiestan un interés por seguir realizando investigación y resolviendo problemas a través del hacer converger diferentes disciplinas como una forma de hacer significativos los conocimientos de cada una de ellas en este sentido.</a:t>
            </a:r>
            <a:endParaRPr lang="es-ES_tradnl" dirty="0">
              <a:latin typeface="Arial"/>
              <a:cs typeface="Arial"/>
            </a:endParaRPr>
          </a:p>
          <a:p>
            <a:endParaRPr lang="es-ES_tradnl" dirty="0">
              <a:latin typeface="Arial"/>
              <a:cs typeface="Arial"/>
            </a:endParaRPr>
          </a:p>
          <a:p>
            <a:pPr marL="342900" indent="-342900">
              <a:buFont typeface="+mj-lt"/>
              <a:buAutoNum type="alphaLcPeriod" startAt="13"/>
            </a:pPr>
            <a:r>
              <a:rPr lang="es-ES_tradnl" b="1" dirty="0">
                <a:latin typeface="Arial"/>
                <a:cs typeface="Arial"/>
              </a:rPr>
              <a:t>Toma de decisión:</a:t>
            </a:r>
          </a:p>
          <a:p>
            <a:endParaRPr lang="es-ES_tradnl" b="1" dirty="0">
              <a:latin typeface="Arial"/>
              <a:cs typeface="Arial"/>
            </a:endParaRPr>
          </a:p>
          <a:p>
            <a:r>
              <a:rPr lang="es-ES_tradnl" dirty="0"/>
              <a:t>S</a:t>
            </a:r>
            <a:r>
              <a:rPr lang="es-ES" dirty="0"/>
              <a:t>e propone que los alumnos muestren a los alumnos de nuevo ingreso los resultados a los que llegaron, asimismo, que retroalimenten el proceso para dimensionar la trascendencia del trabajo interdisciplinario como algo necesario en el trabajo académico.</a:t>
            </a:r>
          </a:p>
          <a:p>
            <a:endParaRPr lang="es-ES_tradnl" b="1" dirty="0">
              <a:latin typeface="Arial"/>
              <a:cs typeface="Arial"/>
            </a:endParaRPr>
          </a:p>
          <a:p>
            <a:endParaRPr lang="es-ES_tradnl" dirty="0">
              <a:latin typeface="Arial"/>
              <a:cs typeface="Arial"/>
            </a:endParaRPr>
          </a:p>
          <a:p>
            <a:endParaRPr lang="es-ES_tradnl" dirty="0">
              <a:latin typeface="Arial"/>
              <a:cs typeface="Arial"/>
            </a:endParaRPr>
          </a:p>
          <a:p>
            <a:pPr marL="342900" indent="-342900">
              <a:buFont typeface="+mj-lt"/>
              <a:buAutoNum type="alphaLcPeriod"/>
            </a:pPr>
            <a:endParaRPr lang="es-ES" dirty="0">
              <a:latin typeface="Arial"/>
              <a:cs typeface="Arial"/>
            </a:endParaRPr>
          </a:p>
        </p:txBody>
      </p:sp>
    </p:spTree>
    <p:extLst>
      <p:ext uri="{BB962C8B-B14F-4D97-AF65-F5344CB8AC3E}">
        <p14:creationId xmlns:p14="http://schemas.microsoft.com/office/powerpoint/2010/main" val="859814052"/>
      </p:ext>
    </p:extLst>
  </p:cSld>
  <p:clrMapOvr>
    <a:masterClrMapping/>
  </p:clrMapOvr>
  <p:transition xmlns:p14="http://schemas.microsoft.com/office/powerpoint/2010/mai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pic>
        <p:nvPicPr>
          <p:cNvPr id="2" name="Imagen 1" descr="ba459303-2414-44df-bb0a-65efe14d51c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424" y="2506405"/>
            <a:ext cx="4548071" cy="2558290"/>
          </a:xfrm>
          <a:prstGeom prst="rect">
            <a:avLst/>
          </a:prstGeom>
        </p:spPr>
      </p:pic>
      <p:pic>
        <p:nvPicPr>
          <p:cNvPr id="3" name="Imagen 2" descr="e0a207ac-fdb5-411e-83f3-e8c3cb41eb7f.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227" y="2471653"/>
            <a:ext cx="4609852" cy="2593042"/>
          </a:xfrm>
          <a:prstGeom prst="rect">
            <a:avLst/>
          </a:prstGeom>
        </p:spPr>
      </p:pic>
      <p:pic>
        <p:nvPicPr>
          <p:cNvPr id="10" name="Imagen 9"/>
          <p:cNvPicPr>
            <a:picLocks noChangeAspect="1"/>
          </p:cNvPicPr>
          <p:nvPr/>
        </p:nvPicPr>
        <p:blipFill>
          <a:blip r:embed="rId5"/>
          <a:stretch>
            <a:fillRect/>
          </a:stretch>
        </p:blipFill>
        <p:spPr>
          <a:xfrm>
            <a:off x="814158" y="2328057"/>
            <a:ext cx="5097574" cy="3028102"/>
          </a:xfrm>
          <a:prstGeom prst="rect">
            <a:avLst/>
          </a:prstGeom>
        </p:spPr>
      </p:pic>
      <p:pic>
        <p:nvPicPr>
          <p:cNvPr id="11" name="Imagen 10"/>
          <p:cNvPicPr>
            <a:picLocks noChangeAspect="1"/>
          </p:cNvPicPr>
          <p:nvPr/>
        </p:nvPicPr>
        <p:blipFill>
          <a:blip r:embed="rId5"/>
          <a:stretch>
            <a:fillRect/>
          </a:stretch>
        </p:blipFill>
        <p:spPr>
          <a:xfrm>
            <a:off x="5911733" y="2328057"/>
            <a:ext cx="5218998" cy="2897861"/>
          </a:xfrm>
          <a:prstGeom prst="rect">
            <a:avLst/>
          </a:prstGeom>
        </p:spPr>
      </p:pic>
    </p:spTree>
    <p:extLst>
      <p:ext uri="{BB962C8B-B14F-4D97-AF65-F5344CB8AC3E}">
        <p14:creationId xmlns:p14="http://schemas.microsoft.com/office/powerpoint/2010/main" val="1056658558"/>
      </p:ext>
    </p:extLst>
  </p:cSld>
  <p:clrMapOvr>
    <a:masterClrMapping/>
  </p:clrMapOvr>
  <p:transition xmlns:p14="http://schemas.microsoft.com/office/powerpoint/2010/mai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pic>
        <p:nvPicPr>
          <p:cNvPr id="2" name="Imagen 1" descr="df7a6f4c-08d4-4686-bfcd-a0927cf1349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590" y="2074461"/>
            <a:ext cx="4431554" cy="2492749"/>
          </a:xfrm>
          <a:prstGeom prst="rect">
            <a:avLst/>
          </a:prstGeom>
        </p:spPr>
      </p:pic>
      <p:pic>
        <p:nvPicPr>
          <p:cNvPr id="3" name="Imagen 2" descr="3b4c7e7f-3d4f-482e-9daf-155bc54165b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8039" y="2121494"/>
            <a:ext cx="4347940" cy="2445716"/>
          </a:xfrm>
          <a:prstGeom prst="rect">
            <a:avLst/>
          </a:prstGeom>
        </p:spPr>
      </p:pic>
      <p:pic>
        <p:nvPicPr>
          <p:cNvPr id="10" name="Imagen 9"/>
          <p:cNvPicPr>
            <a:picLocks noChangeAspect="1"/>
          </p:cNvPicPr>
          <p:nvPr/>
        </p:nvPicPr>
        <p:blipFill>
          <a:blip r:embed="rId5"/>
          <a:stretch>
            <a:fillRect/>
          </a:stretch>
        </p:blipFill>
        <p:spPr>
          <a:xfrm>
            <a:off x="516168" y="1904774"/>
            <a:ext cx="4874503" cy="2832741"/>
          </a:xfrm>
          <a:prstGeom prst="rect">
            <a:avLst/>
          </a:prstGeom>
        </p:spPr>
      </p:pic>
      <p:pic>
        <p:nvPicPr>
          <p:cNvPr id="11" name="Imagen 10"/>
          <p:cNvPicPr>
            <a:picLocks noChangeAspect="1"/>
          </p:cNvPicPr>
          <p:nvPr/>
        </p:nvPicPr>
        <p:blipFill>
          <a:blip r:embed="rId5"/>
          <a:stretch>
            <a:fillRect/>
          </a:stretch>
        </p:blipFill>
        <p:spPr>
          <a:xfrm>
            <a:off x="6267964" y="2074461"/>
            <a:ext cx="4874503" cy="2663054"/>
          </a:xfrm>
          <a:prstGeom prst="rect">
            <a:avLst/>
          </a:prstGeom>
        </p:spPr>
      </p:pic>
    </p:spTree>
    <p:extLst>
      <p:ext uri="{BB962C8B-B14F-4D97-AF65-F5344CB8AC3E}">
        <p14:creationId xmlns:p14="http://schemas.microsoft.com/office/powerpoint/2010/main" val="954657271"/>
      </p:ext>
    </p:extLst>
  </p:cSld>
  <p:clrMapOvr>
    <a:masterClrMapping/>
  </p:clrMapOvr>
  <p:transition xmlns:p14="http://schemas.microsoft.com/office/powerpoint/2010/mai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pic>
        <p:nvPicPr>
          <p:cNvPr id="2" name="Imagen 1" descr="b54c537e-ef80-4965-af29-dbffadadab4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31" y="2277295"/>
            <a:ext cx="4055291" cy="2281101"/>
          </a:xfrm>
          <a:prstGeom prst="rect">
            <a:avLst/>
          </a:prstGeom>
        </p:spPr>
      </p:pic>
      <p:pic>
        <p:nvPicPr>
          <p:cNvPr id="3" name="Imagen 2" descr="86411789-2a77-42d6-932f-18aae2da356f.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529" y="2080363"/>
            <a:ext cx="4405393" cy="2478033"/>
          </a:xfrm>
          <a:prstGeom prst="rect">
            <a:avLst/>
          </a:prstGeom>
        </p:spPr>
      </p:pic>
      <p:pic>
        <p:nvPicPr>
          <p:cNvPr id="10" name="Imagen 9"/>
          <p:cNvPicPr>
            <a:picLocks noChangeAspect="1"/>
          </p:cNvPicPr>
          <p:nvPr/>
        </p:nvPicPr>
        <p:blipFill>
          <a:blip r:embed="rId5"/>
          <a:stretch>
            <a:fillRect/>
          </a:stretch>
        </p:blipFill>
        <p:spPr>
          <a:xfrm>
            <a:off x="400990" y="2080363"/>
            <a:ext cx="4646783" cy="2722272"/>
          </a:xfrm>
          <a:prstGeom prst="rect">
            <a:avLst/>
          </a:prstGeom>
        </p:spPr>
      </p:pic>
      <p:pic>
        <p:nvPicPr>
          <p:cNvPr id="11" name="Imagen 10"/>
          <p:cNvPicPr>
            <a:picLocks noChangeAspect="1"/>
          </p:cNvPicPr>
          <p:nvPr/>
        </p:nvPicPr>
        <p:blipFill>
          <a:blip r:embed="rId5"/>
          <a:stretch>
            <a:fillRect/>
          </a:stretch>
        </p:blipFill>
        <p:spPr>
          <a:xfrm>
            <a:off x="6085001" y="1872214"/>
            <a:ext cx="4874503" cy="2930421"/>
          </a:xfrm>
          <a:prstGeom prst="rect">
            <a:avLst/>
          </a:prstGeom>
        </p:spPr>
      </p:pic>
    </p:spTree>
    <p:extLst>
      <p:ext uri="{BB962C8B-B14F-4D97-AF65-F5344CB8AC3E}">
        <p14:creationId xmlns:p14="http://schemas.microsoft.com/office/powerpoint/2010/main" val="954657271"/>
      </p:ext>
    </p:extLst>
  </p:cSld>
  <p:clrMapOvr>
    <a:masterClrMapping/>
  </p:clrMapOvr>
  <p:transition xmlns:p14="http://schemas.microsoft.com/office/powerpoint/2010/mai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pic>
        <p:nvPicPr>
          <p:cNvPr id="2" name="Imagen 1" descr="cfb1026a-f0e2-4728-a72c-3067aa52d5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747" y="1904837"/>
            <a:ext cx="4138905" cy="2751431"/>
          </a:xfrm>
          <a:prstGeom prst="rect">
            <a:avLst/>
          </a:prstGeom>
        </p:spPr>
      </p:pic>
      <p:pic>
        <p:nvPicPr>
          <p:cNvPr id="3" name="Imagen 2" descr="IMG_919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7948" y="1669671"/>
            <a:ext cx="5668742" cy="3339343"/>
          </a:xfrm>
          <a:prstGeom prst="rect">
            <a:avLst/>
          </a:prstGeom>
        </p:spPr>
      </p:pic>
      <p:pic>
        <p:nvPicPr>
          <p:cNvPr id="10" name="Imagen 9"/>
          <p:cNvPicPr>
            <a:picLocks noChangeAspect="1"/>
          </p:cNvPicPr>
          <p:nvPr/>
        </p:nvPicPr>
        <p:blipFill>
          <a:blip r:embed="rId5"/>
          <a:stretch>
            <a:fillRect/>
          </a:stretch>
        </p:blipFill>
        <p:spPr>
          <a:xfrm>
            <a:off x="605577" y="1669672"/>
            <a:ext cx="4686443" cy="3181804"/>
          </a:xfrm>
          <a:prstGeom prst="rect">
            <a:avLst/>
          </a:prstGeom>
        </p:spPr>
      </p:pic>
      <p:pic>
        <p:nvPicPr>
          <p:cNvPr id="11" name="Imagen 10"/>
          <p:cNvPicPr>
            <a:picLocks noChangeAspect="1"/>
          </p:cNvPicPr>
          <p:nvPr/>
        </p:nvPicPr>
        <p:blipFill>
          <a:blip r:embed="rId5"/>
          <a:stretch>
            <a:fillRect/>
          </a:stretch>
        </p:blipFill>
        <p:spPr>
          <a:xfrm>
            <a:off x="5485421" y="1501251"/>
            <a:ext cx="6278620" cy="3708388"/>
          </a:xfrm>
          <a:prstGeom prst="rect">
            <a:avLst/>
          </a:prstGeom>
        </p:spPr>
      </p:pic>
    </p:spTree>
    <p:extLst>
      <p:ext uri="{BB962C8B-B14F-4D97-AF65-F5344CB8AC3E}">
        <p14:creationId xmlns:p14="http://schemas.microsoft.com/office/powerpoint/2010/main" val="1077253804"/>
      </p:ext>
    </p:extLst>
  </p:cSld>
  <p:clrMapOvr>
    <a:masterClrMapping/>
  </p:clrMapOvr>
  <p:transition xmlns:p14="http://schemas.microsoft.com/office/powerpoint/2010/mai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p:nvPr/>
        </p:nvSpPr>
        <p:spPr>
          <a:xfrm rot="5400000">
            <a:off x="-2753438" y="3845255"/>
            <a:ext cx="5766182" cy="259309"/>
          </a:xfrm>
          <a:prstGeom prst="rect">
            <a:avLst/>
          </a:prstGeom>
          <a:solidFill>
            <a:srgbClr val="451C8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 name="Google Shape;58;p13"/>
          <p:cNvSpPr/>
          <p:nvPr/>
        </p:nvSpPr>
        <p:spPr>
          <a:xfrm rot="5400000">
            <a:off x="-2095743" y="3747118"/>
            <a:ext cx="4742600" cy="250865"/>
          </a:xfrm>
          <a:prstGeom prst="rect">
            <a:avLst/>
          </a:prstGeom>
          <a:solidFill>
            <a:srgbClr val="BFBFB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 name="Google Shape;59;p13"/>
          <p:cNvSpPr/>
          <p:nvPr/>
        </p:nvSpPr>
        <p:spPr>
          <a:xfrm rot="5400000">
            <a:off x="8600034" y="3269619"/>
            <a:ext cx="6883677" cy="300253"/>
          </a:xfrm>
          <a:prstGeom prst="rect">
            <a:avLst/>
          </a:prstGeom>
          <a:solidFill>
            <a:srgbClr val="451C8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 name="Google Shape;60;p13"/>
          <p:cNvSpPr/>
          <p:nvPr/>
        </p:nvSpPr>
        <p:spPr>
          <a:xfrm rot="5400000">
            <a:off x="47766" y="-47767"/>
            <a:ext cx="1978925" cy="2074461"/>
          </a:xfrm>
          <a:custGeom>
            <a:avLst/>
            <a:gdLst/>
            <a:ahLst/>
            <a:cxnLst/>
            <a:rect l="l" t="t" r="r" b="b"/>
            <a:pathLst>
              <a:path w="21600" h="21600" extrusionOk="0">
                <a:moveTo>
                  <a:pt x="0" y="21600"/>
                </a:moveTo>
                <a:lnTo>
                  <a:pt x="21600" y="21600"/>
                </a:lnTo>
                <a:lnTo>
                  <a:pt x="0" y="0"/>
                </a:lnTo>
                <a:close/>
              </a:path>
            </a:pathLst>
          </a:custGeom>
          <a:solidFill>
            <a:srgbClr val="BFBFBF"/>
          </a:solidFill>
          <a:ln>
            <a:noFill/>
          </a:ln>
          <a:effectLst>
            <a:outerShdw blurRad="50800" dist="381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1" name="Google Shape;61;p13" descr="Imagen 1"/>
          <p:cNvPicPr preferRelativeResize="0"/>
          <p:nvPr/>
        </p:nvPicPr>
        <p:blipFill rotWithShape="1">
          <a:blip r:embed="rId3">
            <a:alphaModFix/>
          </a:blip>
          <a:srcRect/>
          <a:stretch/>
        </p:blipFill>
        <p:spPr>
          <a:xfrm>
            <a:off x="81882" y="75059"/>
            <a:ext cx="955346" cy="955345"/>
          </a:xfrm>
          <a:prstGeom prst="rect">
            <a:avLst/>
          </a:prstGeom>
          <a:noFill/>
          <a:ln>
            <a:noFill/>
          </a:ln>
        </p:spPr>
      </p:pic>
      <p:sp>
        <p:nvSpPr>
          <p:cNvPr id="62" name="Google Shape;62;p13"/>
          <p:cNvSpPr/>
          <p:nvPr/>
        </p:nvSpPr>
        <p:spPr>
          <a:xfrm rot="5400000">
            <a:off x="8145763" y="4178163"/>
            <a:ext cx="7519921" cy="255412"/>
          </a:xfrm>
          <a:prstGeom prst="rect">
            <a:avLst/>
          </a:prstGeom>
          <a:solidFill>
            <a:srgbClr val="BFBFB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 name="Google Shape;63;p13"/>
          <p:cNvSpPr/>
          <p:nvPr/>
        </p:nvSpPr>
        <p:spPr>
          <a:xfrm>
            <a:off x="1404761" y="605208"/>
            <a:ext cx="9525295" cy="61863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Entrevista a alumnos sobre el Proyecto Conexiones.</a:t>
            </a:r>
            <a:endParaRPr dirty="0"/>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En entrevista sobre el programa de Conexiones, los alumnos señalaron lo importante que resultó el trabajo cooperativo entre los docentes así como las aportaciones de los propios saberes, habilidades y experiencias que sumaron todos los alumnos para la construcción del conocimiento, donde la interdisciplinariedad juega un papel importante. Asimismo, se resaltó la importancia de seguir trabajando en esta modalidad para avanzar en la organización y hacer prevalecer la participación proactiva en la búsqueda de saberes</a:t>
            </a:r>
            <a:r>
              <a:rPr lang="es-ES" dirty="0">
                <a:latin typeface="Calibri"/>
                <a:ea typeface="Calibri"/>
                <a:cs typeface="Calibri"/>
              </a:rPr>
              <a:t>, como se muestra el reporte de entrevista a alumnos.</a:t>
            </a:r>
            <a:endParaRPr lang="es-ES"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Mencionaron que la ejecución del proyecto se pudo construir de manera conjunta, como resulta tangible en la evidencia y productos de cada sesión que muestran de los aprendizaje obtenidos.</a:t>
            </a:r>
          </a:p>
          <a:p>
            <a:pPr marL="0" marR="0" lvl="0" indent="0" algn="just"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Resaltaron que el uso de la autoevaluación permitió que adquirieran puntos de referencia para evaluar el progreso de la investigación; en este mismo sentido, se exaltó la importancia del trabajo en cada una de las asignaturas así como de las plenarias, y se mencionó que existen áreas de oportunidad que es necesario trabajar —como realizar una planeación más detallada que permita el análisis y diálogo en pequeños equipos de trabajo, así como tener más sesiones plenarias con la participación de todos—, a efecto de que, en comunidad, sea posible evaluar el progreso y realizar los ajustes necesarios al proyecto en cuestión.</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transition xmlns:p14="http://schemas.microsoft.com/office/powerpoint/2010/mai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5"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26" name="Rectángulo 23"/>
          <p:cNvSpPr/>
          <p:nvPr/>
        </p:nvSpPr>
        <p:spPr>
          <a:xfrm rot="5400000">
            <a:off x="8600034" y="3269619"/>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7" name="Triángulo rectángulo 4"/>
          <p:cNvSpPr/>
          <p:nvPr/>
        </p:nvSpPr>
        <p:spPr>
          <a:xfrm rot="5400000">
            <a:off x="47766" y="-47767"/>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pic>
        <p:nvPicPr>
          <p:cNvPr id="128" name="Imagen 1" descr="Imagen 1"/>
          <p:cNvPicPr>
            <a:picLocks noChangeAspect="1"/>
          </p:cNvPicPr>
          <p:nvPr/>
        </p:nvPicPr>
        <p:blipFill>
          <a:blip r:embed="rId2"/>
          <a:stretch>
            <a:fillRect/>
          </a:stretch>
        </p:blipFill>
        <p:spPr>
          <a:xfrm>
            <a:off x="81882" y="75059"/>
            <a:ext cx="955346" cy="955345"/>
          </a:xfrm>
          <a:prstGeom prst="rect">
            <a:avLst/>
          </a:prstGeom>
          <a:ln w="12700">
            <a:miter lim="400000"/>
          </a:ln>
        </p:spPr>
      </p:pic>
      <p:sp>
        <p:nvSpPr>
          <p:cNvPr id="129" name="Rectángulo 22"/>
          <p:cNvSpPr/>
          <p:nvPr/>
        </p:nvSpPr>
        <p:spPr>
          <a:xfrm rot="5400000">
            <a:off x="8145763"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pic>
        <p:nvPicPr>
          <p:cNvPr id="3" name="Imagen 2" descr="IMG_12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460" y="0"/>
            <a:ext cx="7948656" cy="6858000"/>
          </a:xfrm>
          <a:prstGeom prst="rect">
            <a:avLst/>
          </a:prstGeom>
        </p:spPr>
      </p:pic>
      <p:sp>
        <p:nvSpPr>
          <p:cNvPr id="4" name="CuadroTexto 3"/>
          <p:cNvSpPr txBox="1"/>
          <p:nvPr/>
        </p:nvSpPr>
        <p:spPr>
          <a:xfrm>
            <a:off x="731232" y="1497710"/>
            <a:ext cx="2185768"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s-ES" sz="3200" b="0" i="0" u="none" strike="noStrike" cap="none" spc="0" normalizeH="0" baseline="0" dirty="0">
                <a:ln>
                  <a:noFill/>
                </a:ln>
                <a:solidFill>
                  <a:srgbClr val="000000"/>
                </a:solidFill>
                <a:effectLst/>
                <a:uFillTx/>
                <a:latin typeface="+mn-lt"/>
                <a:ea typeface="+mn-ea"/>
                <a:cs typeface="+mn-cs"/>
                <a:sym typeface="Calibri"/>
              </a:rPr>
              <a:t>Reporte de entrevista</a:t>
            </a:r>
            <a:r>
              <a:rPr kumimoji="0" lang="es-ES" sz="3200" b="0" i="0" u="none" strike="noStrike" cap="none" spc="0" normalizeH="0" dirty="0">
                <a:ln>
                  <a:noFill/>
                </a:ln>
                <a:solidFill>
                  <a:srgbClr val="000000"/>
                </a:solidFill>
                <a:effectLst/>
                <a:uFillTx/>
                <a:latin typeface="+mn-lt"/>
                <a:ea typeface="+mn-ea"/>
                <a:cs typeface="+mn-cs"/>
                <a:sym typeface="Calibri"/>
              </a:rPr>
              <a:t> a alumnos </a:t>
            </a:r>
            <a:r>
              <a:rPr lang="es-ES" sz="3200" dirty="0"/>
              <a:t>sobre el Proyecto Conexiones.</a:t>
            </a:r>
            <a:endParaRPr kumimoji="0" lang="es-ES" sz="32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055516443"/>
      </p:ext>
    </p:extLst>
  </p:cSld>
  <p:clrMapOvr>
    <a:masterClrMapping/>
  </p:clrMapOvr>
  <p:transition xmlns:p14="http://schemas.microsoft.com/office/powerpoint/2010/mai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5"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26" name="Rectángulo 23"/>
          <p:cNvSpPr/>
          <p:nvPr/>
        </p:nvSpPr>
        <p:spPr>
          <a:xfrm rot="5400000">
            <a:off x="8600034" y="3269619"/>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7" name="Triángulo rectángulo 4"/>
          <p:cNvSpPr/>
          <p:nvPr/>
        </p:nvSpPr>
        <p:spPr>
          <a:xfrm rot="5400000">
            <a:off x="47766" y="-47767"/>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pic>
        <p:nvPicPr>
          <p:cNvPr id="128" name="Imagen 1" descr="Imagen 1"/>
          <p:cNvPicPr>
            <a:picLocks noChangeAspect="1"/>
          </p:cNvPicPr>
          <p:nvPr/>
        </p:nvPicPr>
        <p:blipFill>
          <a:blip r:embed="rId2"/>
          <a:stretch>
            <a:fillRect/>
          </a:stretch>
        </p:blipFill>
        <p:spPr>
          <a:xfrm>
            <a:off x="81882" y="75059"/>
            <a:ext cx="955346" cy="955345"/>
          </a:xfrm>
          <a:prstGeom prst="rect">
            <a:avLst/>
          </a:prstGeom>
          <a:ln w="12700">
            <a:miter lim="400000"/>
          </a:ln>
        </p:spPr>
      </p:pic>
      <p:sp>
        <p:nvSpPr>
          <p:cNvPr id="129" name="Rectángulo 22"/>
          <p:cNvSpPr/>
          <p:nvPr/>
        </p:nvSpPr>
        <p:spPr>
          <a:xfrm rot="5400000">
            <a:off x="8145763"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pic>
        <p:nvPicPr>
          <p:cNvPr id="3" name="Imagen 2" descr="IMG_12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892" y="0"/>
            <a:ext cx="6242067" cy="6858000"/>
          </a:xfrm>
          <a:prstGeom prst="rect">
            <a:avLst/>
          </a:prstGeom>
        </p:spPr>
      </p:pic>
      <p:sp>
        <p:nvSpPr>
          <p:cNvPr id="10" name="CuadroTexto 9"/>
          <p:cNvSpPr txBox="1"/>
          <p:nvPr/>
        </p:nvSpPr>
        <p:spPr>
          <a:xfrm>
            <a:off x="833860" y="2177166"/>
            <a:ext cx="2199715"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s-ES" sz="3200" b="0" i="0" u="none" strike="noStrike" cap="none" spc="0" normalizeH="0" baseline="0" dirty="0">
                <a:ln>
                  <a:noFill/>
                </a:ln>
                <a:solidFill>
                  <a:srgbClr val="000000"/>
                </a:solidFill>
                <a:effectLst/>
                <a:uFillTx/>
                <a:latin typeface="+mn-lt"/>
                <a:ea typeface="+mn-ea"/>
                <a:cs typeface="+mn-cs"/>
                <a:sym typeface="Calibri"/>
              </a:rPr>
              <a:t>Reporte de entrevista</a:t>
            </a:r>
            <a:r>
              <a:rPr kumimoji="0" lang="es-ES" sz="3200" b="0" i="0" u="none" strike="noStrike" cap="none" spc="0" normalizeH="0" dirty="0">
                <a:ln>
                  <a:noFill/>
                </a:ln>
                <a:solidFill>
                  <a:srgbClr val="000000"/>
                </a:solidFill>
                <a:effectLst/>
                <a:uFillTx/>
                <a:latin typeface="+mn-lt"/>
                <a:ea typeface="+mn-ea"/>
                <a:cs typeface="+mn-cs"/>
                <a:sym typeface="Calibri"/>
              </a:rPr>
              <a:t> a alumnos </a:t>
            </a:r>
            <a:r>
              <a:rPr lang="es-ES" sz="3200" dirty="0"/>
              <a:t>sobre el Proyecto Conexiones.</a:t>
            </a:r>
            <a:endParaRPr kumimoji="0" lang="es-ES" sz="32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055516443"/>
      </p:ext>
    </p:extLst>
  </p:cSld>
  <p:clrMapOvr>
    <a:masterClrMapping/>
  </p:clrMapOvr>
  <p:transition xmlns:p14="http://schemas.microsoft.com/office/powerpoint/2010/mai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p:nvPr/>
        </p:nvSpPr>
        <p:spPr>
          <a:xfrm rot="5400000">
            <a:off x="-2753438" y="3845255"/>
            <a:ext cx="5766182" cy="259309"/>
          </a:xfrm>
          <a:prstGeom prst="rect">
            <a:avLst/>
          </a:prstGeom>
          <a:solidFill>
            <a:srgbClr val="451C8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 name="Google Shape;69;p14"/>
          <p:cNvSpPr/>
          <p:nvPr/>
        </p:nvSpPr>
        <p:spPr>
          <a:xfrm rot="5400000">
            <a:off x="-2095743" y="3747118"/>
            <a:ext cx="4742600" cy="250865"/>
          </a:xfrm>
          <a:prstGeom prst="rect">
            <a:avLst/>
          </a:prstGeom>
          <a:solidFill>
            <a:srgbClr val="BFBFB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 name="Google Shape;70;p14"/>
          <p:cNvSpPr/>
          <p:nvPr/>
        </p:nvSpPr>
        <p:spPr>
          <a:xfrm rot="5400000">
            <a:off x="8600034" y="3269619"/>
            <a:ext cx="6883677" cy="300253"/>
          </a:xfrm>
          <a:prstGeom prst="rect">
            <a:avLst/>
          </a:prstGeom>
          <a:solidFill>
            <a:srgbClr val="451C8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14"/>
          <p:cNvSpPr/>
          <p:nvPr/>
        </p:nvSpPr>
        <p:spPr>
          <a:xfrm rot="5400000">
            <a:off x="47766" y="-47767"/>
            <a:ext cx="1978925" cy="2074461"/>
          </a:xfrm>
          <a:custGeom>
            <a:avLst/>
            <a:gdLst/>
            <a:ahLst/>
            <a:cxnLst/>
            <a:rect l="l" t="t" r="r" b="b"/>
            <a:pathLst>
              <a:path w="21600" h="21600" extrusionOk="0">
                <a:moveTo>
                  <a:pt x="0" y="21600"/>
                </a:moveTo>
                <a:lnTo>
                  <a:pt x="21600" y="21600"/>
                </a:lnTo>
                <a:lnTo>
                  <a:pt x="0" y="0"/>
                </a:lnTo>
                <a:close/>
              </a:path>
            </a:pathLst>
          </a:custGeom>
          <a:solidFill>
            <a:srgbClr val="BFBFBF"/>
          </a:solidFill>
          <a:ln>
            <a:noFill/>
          </a:ln>
          <a:effectLst>
            <a:outerShdw blurRad="50800" dist="381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72" name="Google Shape;72;p14" descr="Imagen 1"/>
          <p:cNvPicPr preferRelativeResize="0"/>
          <p:nvPr/>
        </p:nvPicPr>
        <p:blipFill rotWithShape="1">
          <a:blip r:embed="rId3">
            <a:alphaModFix/>
          </a:blip>
          <a:srcRect/>
          <a:stretch/>
        </p:blipFill>
        <p:spPr>
          <a:xfrm>
            <a:off x="81882" y="75059"/>
            <a:ext cx="955346" cy="955345"/>
          </a:xfrm>
          <a:prstGeom prst="rect">
            <a:avLst/>
          </a:prstGeom>
          <a:noFill/>
          <a:ln>
            <a:noFill/>
          </a:ln>
        </p:spPr>
      </p:pic>
      <p:sp>
        <p:nvSpPr>
          <p:cNvPr id="73" name="Google Shape;73;p14"/>
          <p:cNvSpPr/>
          <p:nvPr/>
        </p:nvSpPr>
        <p:spPr>
          <a:xfrm rot="5400000">
            <a:off x="8145763" y="4178163"/>
            <a:ext cx="7519921" cy="255412"/>
          </a:xfrm>
          <a:prstGeom prst="rect">
            <a:avLst/>
          </a:prstGeom>
          <a:solidFill>
            <a:srgbClr val="BFBFB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 name="Google Shape;74;p14"/>
          <p:cNvSpPr/>
          <p:nvPr/>
        </p:nvSpPr>
        <p:spPr>
          <a:xfrm>
            <a:off x="1366573" y="1102028"/>
            <a:ext cx="9525295" cy="5078314"/>
          </a:xfrm>
          <a:prstGeom prst="rect">
            <a:avLst/>
          </a:prstGeom>
          <a:noFill/>
          <a:ln>
            <a:noFill/>
          </a:ln>
        </p:spPr>
        <p:txBody>
          <a:bodyPr spcFirstLastPara="1" wrap="square" lIns="91425" tIns="45700" rIns="91425" bIns="45700" anchor="t" anchorCtr="0">
            <a:noAutofit/>
          </a:bodyPr>
          <a:lstStyle/>
          <a:p>
            <a:pPr lvl="0">
              <a:buClr>
                <a:srgbClr val="000000"/>
              </a:buClr>
              <a:buSzPts val="1800"/>
            </a:pPr>
            <a:r>
              <a:rPr lang="es-ES" sz="1800" b="0" i="0" u="none" strike="noStrike" cap="none" dirty="0">
                <a:solidFill>
                  <a:srgbClr val="000000"/>
                </a:solidFill>
                <a:latin typeface="Calibri"/>
                <a:ea typeface="Calibri"/>
                <a:cs typeface="Calibri"/>
                <a:sym typeface="Calibri"/>
              </a:rPr>
              <a:t>Entrevista a maestros y </a:t>
            </a:r>
            <a:r>
              <a:rPr lang="es-ES" dirty="0"/>
              <a:t>directivos sobre el Proyecto Conexiones.</a:t>
            </a:r>
            <a:endParaRPr dirty="0"/>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En entrevista con directivos y profesores, se exaltó la importancia de seguir construyendo a través de la interdisciplinariedad la oportunidad de establecer espacios dirigidos a la reflexión, así como entender al programa </a:t>
            </a:r>
            <a:r>
              <a:rPr lang="es-ES" sz="1800" b="0" i="1" u="none" strike="noStrike" cap="none" dirty="0">
                <a:solidFill>
                  <a:srgbClr val="000000"/>
                </a:solidFill>
                <a:latin typeface="Calibri"/>
                <a:ea typeface="Calibri"/>
                <a:cs typeface="Calibri"/>
                <a:sym typeface="Calibri"/>
              </a:rPr>
              <a:t>Conexiones</a:t>
            </a:r>
            <a:r>
              <a:rPr lang="es-ES" sz="1800" b="0" i="0" u="none" strike="noStrike" cap="none" dirty="0">
                <a:solidFill>
                  <a:srgbClr val="000000"/>
                </a:solidFill>
                <a:latin typeface="Calibri"/>
                <a:ea typeface="Calibri"/>
                <a:cs typeface="Calibri"/>
                <a:sym typeface="Calibri"/>
              </a:rPr>
              <a:t> como medio para integrar el aprendizaje.</a:t>
            </a: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Valoraron la experiencia como exitosa, ya que fue posible conceptualizar el trabajo interdisciplinario tanto en maestros como en alumnos, además de que se aplicó en distintos ámbitos de la vida cotidiana de los alumnos, lo que permitió generar ideas que complementan el trabajo, pero que además permiten que la labor académica impacte en la forma de resolver las necesidades y problemas cotidianos de los alumnos.</a:t>
            </a: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Señalaron que estas experiencias permitirán la generación de propuestas de trabajo encaminadas a compartir con los alumnos alternativas para resolver una problemática, pero, sobretodo, permiten que, a través de la metodología de la interdisciplinariedad, se evidencie la riqueza que representa el trabajo cooperativo entre directivos, docentes y alumnos.</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2" name="CuadroTexto 1"/>
          <p:cNvSpPr txBox="1"/>
          <p:nvPr/>
        </p:nvSpPr>
        <p:spPr>
          <a:xfrm>
            <a:off x="2101613" y="994661"/>
            <a:ext cx="645603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2800" b="0" i="0" u="none" strike="noStrike" cap="none" spc="0" normalizeH="0" baseline="0" dirty="0">
                <a:ln>
                  <a:noFill/>
                </a:ln>
                <a:solidFill>
                  <a:srgbClr val="000000"/>
                </a:solidFill>
                <a:effectLst/>
                <a:uFillTx/>
                <a:latin typeface="+mn-lt"/>
                <a:ea typeface="+mn-ea"/>
                <a:cs typeface="+mn-cs"/>
                <a:sym typeface="Calibri"/>
              </a:rPr>
              <a:t>OBJETIVO</a:t>
            </a:r>
            <a:r>
              <a:rPr kumimoji="0" lang="es-ES" sz="2800" b="0" i="0" u="none" strike="noStrike" cap="none" spc="0" normalizeH="0" dirty="0">
                <a:ln>
                  <a:noFill/>
                </a:ln>
                <a:solidFill>
                  <a:srgbClr val="000000"/>
                </a:solidFill>
                <a:effectLst/>
                <a:uFillTx/>
                <a:latin typeface="+mn-lt"/>
                <a:ea typeface="+mn-ea"/>
                <a:cs typeface="+mn-cs"/>
                <a:sym typeface="Calibri"/>
              </a:rPr>
              <a:t> GENERAL DEL PROYECTO</a:t>
            </a:r>
            <a:endParaRPr kumimoji="0" lang="es-ES" sz="2800" b="0" i="0" u="none" strike="noStrike" cap="none" spc="0" normalizeH="0" baseline="0" dirty="0">
              <a:ln>
                <a:noFill/>
              </a:ln>
              <a:solidFill>
                <a:srgbClr val="000000"/>
              </a:solidFill>
              <a:effectLst/>
              <a:uFillTx/>
              <a:latin typeface="+mn-lt"/>
              <a:ea typeface="+mn-ea"/>
              <a:cs typeface="+mn-cs"/>
              <a:sym typeface="Calibri"/>
            </a:endParaRPr>
          </a:p>
        </p:txBody>
      </p:sp>
      <p:sp>
        <p:nvSpPr>
          <p:cNvPr id="3" name="CuadroTexto 2"/>
          <p:cNvSpPr txBox="1"/>
          <p:nvPr/>
        </p:nvSpPr>
        <p:spPr>
          <a:xfrm>
            <a:off x="1406115" y="2479387"/>
            <a:ext cx="9449698"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s-ES" sz="2800" dirty="0"/>
              <a:t>Crear los mecanismos para la mejor elección de universidad </a:t>
            </a:r>
          </a:p>
          <a:p>
            <a:pPr algn="just"/>
            <a:r>
              <a:rPr lang="es-ES" sz="2800" dirty="0"/>
              <a:t>con base en los programas de estudio y la filosofía institucional,  buscando que esta elección responda y dé continuidad a las características del perfil de egreso de los alumnos de sexto año del nivel preparatoria en el Colegio Francés Hidalgo.</a:t>
            </a:r>
            <a:endParaRPr kumimoji="0" lang="es-ES" sz="2800" b="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4237306350"/>
      </p:ext>
    </p:extLst>
  </p:cSld>
  <p:clrMapOvr>
    <a:masterClrMapping/>
  </p:clrMapOvr>
  <p:transition xmlns:p14="http://schemas.microsoft.com/office/powerpoint/2010/mai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p:nvPr/>
        </p:nvSpPr>
        <p:spPr>
          <a:xfrm rot="5400000">
            <a:off x="-2753438" y="3845255"/>
            <a:ext cx="5766182" cy="259309"/>
          </a:xfrm>
          <a:prstGeom prst="rect">
            <a:avLst/>
          </a:prstGeom>
          <a:solidFill>
            <a:srgbClr val="451C8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0" name="Google Shape;80;p15"/>
          <p:cNvSpPr/>
          <p:nvPr/>
        </p:nvSpPr>
        <p:spPr>
          <a:xfrm rot="5400000">
            <a:off x="-2095743" y="3747118"/>
            <a:ext cx="4742600" cy="250865"/>
          </a:xfrm>
          <a:prstGeom prst="rect">
            <a:avLst/>
          </a:prstGeom>
          <a:solidFill>
            <a:srgbClr val="BFBFB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 name="Google Shape;81;p15"/>
          <p:cNvSpPr/>
          <p:nvPr/>
        </p:nvSpPr>
        <p:spPr>
          <a:xfrm rot="5400000">
            <a:off x="8600034" y="3269619"/>
            <a:ext cx="6883677" cy="300253"/>
          </a:xfrm>
          <a:prstGeom prst="rect">
            <a:avLst/>
          </a:prstGeom>
          <a:solidFill>
            <a:srgbClr val="451C8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 name="Google Shape;82;p15"/>
          <p:cNvSpPr/>
          <p:nvPr/>
        </p:nvSpPr>
        <p:spPr>
          <a:xfrm rot="5400000">
            <a:off x="47766" y="-47767"/>
            <a:ext cx="1978925" cy="2074461"/>
          </a:xfrm>
          <a:custGeom>
            <a:avLst/>
            <a:gdLst/>
            <a:ahLst/>
            <a:cxnLst/>
            <a:rect l="l" t="t" r="r" b="b"/>
            <a:pathLst>
              <a:path w="21600" h="21600" extrusionOk="0">
                <a:moveTo>
                  <a:pt x="0" y="21600"/>
                </a:moveTo>
                <a:lnTo>
                  <a:pt x="21600" y="21600"/>
                </a:lnTo>
                <a:lnTo>
                  <a:pt x="0" y="0"/>
                </a:lnTo>
                <a:close/>
              </a:path>
            </a:pathLst>
          </a:custGeom>
          <a:solidFill>
            <a:srgbClr val="BFBFBF"/>
          </a:solidFill>
          <a:ln>
            <a:noFill/>
          </a:ln>
          <a:effectLst>
            <a:outerShdw blurRad="50800" dist="381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83" name="Google Shape;83;p15" descr="Imagen 1"/>
          <p:cNvPicPr preferRelativeResize="0"/>
          <p:nvPr/>
        </p:nvPicPr>
        <p:blipFill rotWithShape="1">
          <a:blip r:embed="rId3">
            <a:alphaModFix/>
          </a:blip>
          <a:srcRect/>
          <a:stretch/>
        </p:blipFill>
        <p:spPr>
          <a:xfrm>
            <a:off x="81882" y="75059"/>
            <a:ext cx="955346" cy="955345"/>
          </a:xfrm>
          <a:prstGeom prst="rect">
            <a:avLst/>
          </a:prstGeom>
          <a:noFill/>
          <a:ln>
            <a:noFill/>
          </a:ln>
        </p:spPr>
      </p:pic>
      <p:sp>
        <p:nvSpPr>
          <p:cNvPr id="84" name="Google Shape;84;p15"/>
          <p:cNvSpPr/>
          <p:nvPr/>
        </p:nvSpPr>
        <p:spPr>
          <a:xfrm rot="5400000">
            <a:off x="8145763" y="4178163"/>
            <a:ext cx="7519921" cy="255412"/>
          </a:xfrm>
          <a:prstGeom prst="rect">
            <a:avLst/>
          </a:prstGeom>
          <a:solidFill>
            <a:srgbClr val="BFBFB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5" name="Google Shape;85;p15"/>
          <p:cNvSpPr/>
          <p:nvPr/>
        </p:nvSpPr>
        <p:spPr>
          <a:xfrm>
            <a:off x="1366573" y="902604"/>
            <a:ext cx="9525295" cy="5632312"/>
          </a:xfrm>
          <a:prstGeom prst="rect">
            <a:avLst/>
          </a:prstGeom>
          <a:noFill/>
          <a:ln>
            <a:noFill/>
          </a:ln>
        </p:spPr>
        <p:txBody>
          <a:bodyPr spcFirstLastPara="1" wrap="square" lIns="91425" tIns="45700" rIns="91425" bIns="45700" anchor="t" anchorCtr="0">
            <a:noAutofit/>
          </a:bodyPr>
          <a:lstStyle/>
          <a:p>
            <a:pPr lvl="0">
              <a:buClr>
                <a:srgbClr val="000000"/>
              </a:buClr>
              <a:buSzPts val="1800"/>
            </a:pPr>
            <a:r>
              <a:rPr lang="es-ES" sz="1800" b="0" i="0" u="none" strike="noStrike" cap="none" dirty="0">
                <a:solidFill>
                  <a:srgbClr val="000000"/>
                </a:solidFill>
                <a:latin typeface="Calibri"/>
                <a:ea typeface="Calibri"/>
                <a:cs typeface="Calibri"/>
                <a:sym typeface="Calibri"/>
              </a:rPr>
              <a:t>Conclusiones generales </a:t>
            </a:r>
            <a:r>
              <a:rPr lang="es-ES" dirty="0"/>
              <a:t>académicas sobre el Proyecto Conexiones.</a:t>
            </a:r>
            <a:endParaRPr dirty="0"/>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El proyecto desarrolló en los alumnos una clara interconexión conceptual y práctica de cuatro asignaturas propias del programa de estudios de sexto de  preparatoria de la UNAM (Introducción al Estudio de las Ciencias Sociales y Económicas, Problemas Sociales Económicos y Políticos de México, Derecho y Geografía Económica); además de la inclusión de asignaturas de apoyo que con sus aportaciones auxiliaron en el desarrollo del proyecto.</a:t>
            </a:r>
            <a:endParaRPr dirty="0"/>
          </a:p>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Se reconoce la necesidad de seguir desarrollando metodologías de trabajo e integración entre las asignaturas para mezclar las prácticas y suposiciones de manera más efectiva en los procesos de investigación.</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Se resalta que la interdisciplinariedad cobró sentido en la medida en que se amplió y se flexibilizó el marco de referencia de la realidad a partir de la permeabilidad de las disciplinas involucradas.</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Se reconoció la necesidad de resolver problemas a través de la interdisciplinariedad como forma de hacer interaccionar las asignaturas en sus directrices, metodologías, conceptos, procedimientos y datos, dejando ver nuevas formas de enseñar y aprender.</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transition xmlns:p14="http://schemas.microsoft.com/office/powerpoint/2010/mai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p:nvPr/>
        </p:nvSpPr>
        <p:spPr>
          <a:xfrm rot="5400000">
            <a:off x="-2753438" y="3845255"/>
            <a:ext cx="5766182" cy="259309"/>
          </a:xfrm>
          <a:prstGeom prst="rect">
            <a:avLst/>
          </a:prstGeom>
          <a:solidFill>
            <a:srgbClr val="451C8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16"/>
          <p:cNvSpPr/>
          <p:nvPr/>
        </p:nvSpPr>
        <p:spPr>
          <a:xfrm rot="5400000">
            <a:off x="-2095743" y="3747118"/>
            <a:ext cx="4742600" cy="250865"/>
          </a:xfrm>
          <a:prstGeom prst="rect">
            <a:avLst/>
          </a:prstGeom>
          <a:solidFill>
            <a:srgbClr val="BFBFB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16"/>
          <p:cNvSpPr/>
          <p:nvPr/>
        </p:nvSpPr>
        <p:spPr>
          <a:xfrm rot="5400000">
            <a:off x="8600034" y="3269619"/>
            <a:ext cx="6883677" cy="300253"/>
          </a:xfrm>
          <a:prstGeom prst="rect">
            <a:avLst/>
          </a:prstGeom>
          <a:solidFill>
            <a:srgbClr val="451C8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 name="Google Shape;93;p16"/>
          <p:cNvSpPr/>
          <p:nvPr/>
        </p:nvSpPr>
        <p:spPr>
          <a:xfrm rot="5400000">
            <a:off x="47766" y="-47767"/>
            <a:ext cx="1978925" cy="2074461"/>
          </a:xfrm>
          <a:custGeom>
            <a:avLst/>
            <a:gdLst/>
            <a:ahLst/>
            <a:cxnLst/>
            <a:rect l="l" t="t" r="r" b="b"/>
            <a:pathLst>
              <a:path w="21600" h="21600" extrusionOk="0">
                <a:moveTo>
                  <a:pt x="0" y="21600"/>
                </a:moveTo>
                <a:lnTo>
                  <a:pt x="21600" y="21600"/>
                </a:lnTo>
                <a:lnTo>
                  <a:pt x="0" y="0"/>
                </a:lnTo>
                <a:close/>
              </a:path>
            </a:pathLst>
          </a:custGeom>
          <a:solidFill>
            <a:srgbClr val="BFBFBF"/>
          </a:solidFill>
          <a:ln>
            <a:noFill/>
          </a:ln>
          <a:effectLst>
            <a:outerShdw blurRad="50800" dist="381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94" name="Google Shape;94;p16" descr="Imagen 1"/>
          <p:cNvPicPr preferRelativeResize="0"/>
          <p:nvPr/>
        </p:nvPicPr>
        <p:blipFill rotWithShape="1">
          <a:blip r:embed="rId3">
            <a:alphaModFix/>
          </a:blip>
          <a:srcRect/>
          <a:stretch/>
        </p:blipFill>
        <p:spPr>
          <a:xfrm>
            <a:off x="81882" y="75059"/>
            <a:ext cx="955346" cy="955345"/>
          </a:xfrm>
          <a:prstGeom prst="rect">
            <a:avLst/>
          </a:prstGeom>
          <a:noFill/>
          <a:ln>
            <a:noFill/>
          </a:ln>
        </p:spPr>
      </p:pic>
      <p:sp>
        <p:nvSpPr>
          <p:cNvPr id="95" name="Google Shape;95;p16"/>
          <p:cNvSpPr/>
          <p:nvPr/>
        </p:nvSpPr>
        <p:spPr>
          <a:xfrm rot="5400000">
            <a:off x="8145763" y="4178163"/>
            <a:ext cx="7519921" cy="255412"/>
          </a:xfrm>
          <a:prstGeom prst="rect">
            <a:avLst/>
          </a:prstGeom>
          <a:solidFill>
            <a:srgbClr val="BFBFB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6" name="Google Shape;96;p16"/>
          <p:cNvSpPr/>
          <p:nvPr/>
        </p:nvSpPr>
        <p:spPr>
          <a:xfrm>
            <a:off x="1366573" y="913100"/>
            <a:ext cx="9525295" cy="5632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Conclusiones generales del proyecto conexiones</a:t>
            </a:r>
            <a:endParaRPr dirty="0"/>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Los alumnos </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s-ES" dirty="0">
                <a:latin typeface="Calibri"/>
                <a:ea typeface="Calibri"/>
                <a:cs typeface="Calibri"/>
              </a:rPr>
              <a:t>Diseñaron mecanismos para la elección de la universidad que responde y da continuidad a su perfil de egreso.</a:t>
            </a:r>
            <a:endParaRPr lang="es-E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Comprobaron que ante la existencia de una realidad social, los cambios pueden surgir desde el saber académico, disciplinario y sobre todo, de la capacidad interdisciplinaria. </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Descubrieron la necesidad de revalorar o negar una postura  para descubrir y descubrirse en nuevas formas de replantear un supuesto ya resuelto.</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Reconocieron el impacto de contar con más información para la elegir opción de educación superior.</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Identificaron el reto que implica encontrar la universidad para  la profesión deseada y que, sobre todo, potencie las habilidades que hasta este momento han desarrollado.</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Identificaron la realidad social en la que se encuentran las universidades de la Ciudad de México y zona conurbada.</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Reflexionaron sobre su perfil de egreso en relación con lo demandado por las universidades.</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transition xmlns:p14="http://schemas.microsoft.com/office/powerpoint/2010/mai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p:nvPr/>
        </p:nvSpPr>
        <p:spPr>
          <a:xfrm rot="5400000">
            <a:off x="-2753438" y="3845255"/>
            <a:ext cx="5766182" cy="259309"/>
          </a:xfrm>
          <a:prstGeom prst="rect">
            <a:avLst/>
          </a:prstGeom>
          <a:solidFill>
            <a:srgbClr val="451C8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17"/>
          <p:cNvSpPr/>
          <p:nvPr/>
        </p:nvSpPr>
        <p:spPr>
          <a:xfrm rot="5400000">
            <a:off x="-2095743" y="3747118"/>
            <a:ext cx="4742600" cy="250865"/>
          </a:xfrm>
          <a:prstGeom prst="rect">
            <a:avLst/>
          </a:prstGeom>
          <a:solidFill>
            <a:srgbClr val="BFBFB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 name="Google Shape;103;p17"/>
          <p:cNvSpPr/>
          <p:nvPr/>
        </p:nvSpPr>
        <p:spPr>
          <a:xfrm rot="5400000">
            <a:off x="8600034" y="3269619"/>
            <a:ext cx="6883677" cy="300253"/>
          </a:xfrm>
          <a:prstGeom prst="rect">
            <a:avLst/>
          </a:prstGeom>
          <a:solidFill>
            <a:srgbClr val="451C8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 name="Google Shape;104;p17"/>
          <p:cNvSpPr/>
          <p:nvPr/>
        </p:nvSpPr>
        <p:spPr>
          <a:xfrm rot="5400000">
            <a:off x="47766" y="-47767"/>
            <a:ext cx="1978925" cy="2074461"/>
          </a:xfrm>
          <a:custGeom>
            <a:avLst/>
            <a:gdLst/>
            <a:ahLst/>
            <a:cxnLst/>
            <a:rect l="l" t="t" r="r" b="b"/>
            <a:pathLst>
              <a:path w="21600" h="21600" extrusionOk="0">
                <a:moveTo>
                  <a:pt x="0" y="21600"/>
                </a:moveTo>
                <a:lnTo>
                  <a:pt x="21600" y="21600"/>
                </a:lnTo>
                <a:lnTo>
                  <a:pt x="0" y="0"/>
                </a:lnTo>
                <a:close/>
              </a:path>
            </a:pathLst>
          </a:custGeom>
          <a:solidFill>
            <a:srgbClr val="BFBFBF"/>
          </a:solidFill>
          <a:ln>
            <a:noFill/>
          </a:ln>
          <a:effectLst>
            <a:outerShdw blurRad="50800" dist="38100" dir="54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5" name="Google Shape;105;p17" descr="Imagen 1"/>
          <p:cNvPicPr preferRelativeResize="0"/>
          <p:nvPr/>
        </p:nvPicPr>
        <p:blipFill rotWithShape="1">
          <a:blip r:embed="rId3">
            <a:alphaModFix/>
          </a:blip>
          <a:srcRect/>
          <a:stretch/>
        </p:blipFill>
        <p:spPr>
          <a:xfrm>
            <a:off x="81882" y="75059"/>
            <a:ext cx="955346" cy="955345"/>
          </a:xfrm>
          <a:prstGeom prst="rect">
            <a:avLst/>
          </a:prstGeom>
          <a:noFill/>
          <a:ln>
            <a:noFill/>
          </a:ln>
        </p:spPr>
      </p:pic>
      <p:sp>
        <p:nvSpPr>
          <p:cNvPr id="106" name="Google Shape;106;p17"/>
          <p:cNvSpPr/>
          <p:nvPr/>
        </p:nvSpPr>
        <p:spPr>
          <a:xfrm rot="5400000">
            <a:off x="8145763" y="4178163"/>
            <a:ext cx="7519921" cy="255412"/>
          </a:xfrm>
          <a:prstGeom prst="rect">
            <a:avLst/>
          </a:prstGeom>
          <a:solidFill>
            <a:srgbClr val="BFBFB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7" name="Google Shape;107;p17"/>
          <p:cNvSpPr/>
          <p:nvPr/>
        </p:nvSpPr>
        <p:spPr>
          <a:xfrm>
            <a:off x="1677326" y="484112"/>
            <a:ext cx="9525295" cy="618631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Lista de cambios realizados a la estructura del proyecto interdisciplinario original planeado en el ciclo anterior (fase I).</a:t>
            </a: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Es innegable que conforme hemos avanzado en el proyecto se tiene una dimensión más precisa de los propósitos del programa </a:t>
            </a:r>
            <a:r>
              <a:rPr lang="es-ES" sz="1800" b="0" i="1" u="none" strike="noStrike" cap="none" dirty="0">
                <a:solidFill>
                  <a:srgbClr val="000000"/>
                </a:solidFill>
                <a:latin typeface="Calibri"/>
                <a:ea typeface="Calibri"/>
                <a:cs typeface="Calibri"/>
                <a:sym typeface="Calibri"/>
              </a:rPr>
              <a:t>Conexiones</a:t>
            </a:r>
            <a:r>
              <a:rPr lang="es-ES" sz="1800" b="0" i="0" u="none" strike="noStrike" cap="none" dirty="0">
                <a:solidFill>
                  <a:srgbClr val="000000"/>
                </a:solidFill>
                <a:latin typeface="Calibri"/>
                <a:ea typeface="Calibri"/>
                <a:cs typeface="Calibri"/>
                <a:sym typeface="Calibri"/>
              </a:rPr>
              <a:t>, lo que nos ha llevado a realizar pequeños ajustes para aproximarnos más al concepto de interdisciplinariedad como resultado evidente de la puesta en marcha de los proyectos, y atender así con los alumnos los obstáculos que se presentaron en el trayecto.</a:t>
            </a:r>
          </a:p>
          <a:p>
            <a:pPr marL="0" marR="0" lvl="0" indent="0" algn="just"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Como parte de la retroalimentación en las reuniones del programa conexiones se adec</a:t>
            </a:r>
            <a:r>
              <a:rPr lang="es-ES" dirty="0">
                <a:latin typeface="Calibri"/>
                <a:ea typeface="Calibri"/>
                <a:cs typeface="Calibri"/>
              </a:rPr>
              <a:t>uó</a:t>
            </a:r>
            <a:r>
              <a:rPr lang="es-ES" sz="1800" b="0" i="0" u="none" strike="noStrike" cap="none" dirty="0">
                <a:solidFill>
                  <a:srgbClr val="000000"/>
                </a:solidFill>
                <a:latin typeface="Calibri"/>
                <a:ea typeface="Calibri"/>
                <a:cs typeface="Calibri"/>
                <a:sym typeface="Calibri"/>
              </a:rPr>
              <a:t> el titulo para establecerlo en forma </a:t>
            </a:r>
            <a:r>
              <a:rPr lang="es-ES" dirty="0">
                <a:latin typeface="Calibri"/>
                <a:ea typeface="Calibri"/>
                <a:cs typeface="Calibri"/>
              </a:rPr>
              <a:t>tal que</a:t>
            </a:r>
            <a:r>
              <a:rPr lang="es-ES" sz="1800" b="0" i="0" u="none" strike="noStrike" cap="none" dirty="0">
                <a:solidFill>
                  <a:srgbClr val="000000"/>
                </a:solidFill>
                <a:latin typeface="Calibri"/>
                <a:ea typeface="Calibri"/>
                <a:cs typeface="Calibri"/>
                <a:sym typeface="Calibri"/>
              </a:rPr>
              <a:t> no contamine la respuesta de los alumnos.</a:t>
            </a:r>
          </a:p>
          <a:p>
            <a:pPr marL="0" marR="0" lvl="0" indent="0" algn="just"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Se tomó la decisión de tomar como base de planeación el formato de secuencia didáctica recomendada por la DGIRE en el curso del nuevos programas operativos que contiene los elementos para la documentación de las actividades de enseñanza-aprendizaje sugerido en la lista de cotejo para la fase II.</a:t>
            </a:r>
          </a:p>
          <a:p>
            <a:pPr marL="0" marR="0" lvl="0" indent="0" algn="just"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r>
              <a:rPr lang="es-ES" sz="1800" b="0" i="0" u="none" strike="noStrike" cap="none" dirty="0">
                <a:solidFill>
                  <a:srgbClr val="000000"/>
                </a:solidFill>
                <a:latin typeface="Calibri"/>
                <a:ea typeface="Calibri"/>
                <a:cs typeface="Calibri"/>
                <a:sym typeface="Calibri"/>
              </a:rPr>
              <a:t>         Se delimitó la participación de las asignaturas. En la fase I se estableció como primer momento la participación de todas las asignaturas, sin embargo, en la puesta en marcha, dada la complejidad de la operación, se determinó sólo cuatro asignaturas base y las otras </a:t>
            </a:r>
            <a:r>
              <a:rPr lang="es-ES" dirty="0">
                <a:latin typeface="Calibri"/>
                <a:ea typeface="Calibri"/>
                <a:cs typeface="Calibri"/>
              </a:rPr>
              <a:t>serian</a:t>
            </a:r>
            <a:r>
              <a:rPr lang="es-ES" sz="1800" b="0" i="0" u="none" strike="noStrike" cap="none" dirty="0">
                <a:solidFill>
                  <a:srgbClr val="000000"/>
                </a:solidFill>
                <a:latin typeface="Calibri"/>
                <a:ea typeface="Calibri"/>
                <a:cs typeface="Calibri"/>
                <a:sym typeface="Calibri"/>
              </a:rPr>
              <a:t> auxiliares en el proceso, lo que permitió tener más claridad en la </a:t>
            </a:r>
            <a:r>
              <a:rPr lang="es-ES" dirty="0">
                <a:latin typeface="Calibri"/>
                <a:ea typeface="Calibri"/>
                <a:cs typeface="Calibri"/>
              </a:rPr>
              <a:t>conexión </a:t>
            </a:r>
            <a:r>
              <a:rPr lang="es-ES" sz="1800" b="0" i="0" u="none" strike="noStrike" cap="none" dirty="0">
                <a:solidFill>
                  <a:srgbClr val="000000"/>
                </a:solidFill>
                <a:latin typeface="Calibri"/>
                <a:ea typeface="Calibri"/>
                <a:cs typeface="Calibri"/>
                <a:sym typeface="Calibri"/>
              </a:rPr>
              <a:t>interdisciplinaria de los conceptos clave.</a:t>
            </a: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transition xmlns:p14="http://schemas.microsoft.com/office/powerpoint/2010/mai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Rectángulo 15"/>
          <p:cNvSpPr/>
          <p:nvPr/>
        </p:nvSpPr>
        <p:spPr>
          <a:xfrm>
            <a:off x="-1" y="-55992"/>
            <a:ext cx="8733106" cy="679756"/>
          </a:xfrm>
          <a:prstGeom prst="rect">
            <a:avLst/>
          </a:prstGeom>
          <a:solidFill>
            <a:srgbClr val="451C8E"/>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349" name="Rectángulo 11"/>
          <p:cNvSpPr/>
          <p:nvPr/>
        </p:nvSpPr>
        <p:spPr>
          <a:xfrm rot="2625916">
            <a:off x="-1115380" y="4730856"/>
            <a:ext cx="5907591" cy="679757"/>
          </a:xfrm>
          <a:prstGeom prst="rect">
            <a:avLst/>
          </a:prstGeom>
          <a:solidFill>
            <a:srgbClr val="451C8E"/>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350" name="Rectángulo 12"/>
          <p:cNvSpPr/>
          <p:nvPr/>
        </p:nvSpPr>
        <p:spPr>
          <a:xfrm rot="2601345">
            <a:off x="-901717" y="5204292"/>
            <a:ext cx="4585178" cy="679757"/>
          </a:xfrm>
          <a:prstGeom prst="rect">
            <a:avLst/>
          </a:pr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351" name="Rectángulo 13"/>
          <p:cNvSpPr/>
          <p:nvPr/>
        </p:nvSpPr>
        <p:spPr>
          <a:xfrm rot="2606395">
            <a:off x="-715975" y="5641368"/>
            <a:ext cx="3302760" cy="679757"/>
          </a:xfrm>
          <a:prstGeom prst="rect">
            <a:avLst/>
          </a:prstGeom>
          <a:solidFill>
            <a:srgbClr val="7030A0"/>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352" name="Rectángulo 9"/>
          <p:cNvSpPr/>
          <p:nvPr/>
        </p:nvSpPr>
        <p:spPr>
          <a:xfrm rot="2657031">
            <a:off x="7392871" y="1458014"/>
            <a:ext cx="5907590" cy="679756"/>
          </a:xfrm>
          <a:prstGeom prst="rect">
            <a:avLst/>
          </a:prstGeom>
          <a:solidFill>
            <a:srgbClr val="451C8E"/>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353" name="Rectángulo 8"/>
          <p:cNvSpPr/>
          <p:nvPr/>
        </p:nvSpPr>
        <p:spPr>
          <a:xfrm rot="2633948">
            <a:off x="8507345" y="945419"/>
            <a:ext cx="4585178" cy="679757"/>
          </a:xfrm>
          <a:prstGeom prst="rect">
            <a:avLst/>
          </a:pr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354" name="Rectángulo 5"/>
          <p:cNvSpPr/>
          <p:nvPr/>
        </p:nvSpPr>
        <p:spPr>
          <a:xfrm rot="2634337">
            <a:off x="9611593" y="553173"/>
            <a:ext cx="3302759" cy="679757"/>
          </a:xfrm>
          <a:prstGeom prst="rect">
            <a:avLst/>
          </a:prstGeom>
          <a:solidFill>
            <a:srgbClr val="7030A0"/>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355" name="Triángulo rectángulo 4"/>
          <p:cNvSpPr/>
          <p:nvPr/>
        </p:nvSpPr>
        <p:spPr>
          <a:xfrm rot="10800000">
            <a:off x="10799933" y="-24889"/>
            <a:ext cx="1392068" cy="13101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356" name="Triángulo rectángulo 10"/>
          <p:cNvSpPr/>
          <p:nvPr/>
        </p:nvSpPr>
        <p:spPr>
          <a:xfrm>
            <a:off x="-1" y="5547814"/>
            <a:ext cx="1392069" cy="13101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357" name="Rectángulo 14"/>
          <p:cNvSpPr/>
          <p:nvPr/>
        </p:nvSpPr>
        <p:spPr>
          <a:xfrm>
            <a:off x="3458895" y="6202907"/>
            <a:ext cx="8733105" cy="679757"/>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pic>
        <p:nvPicPr>
          <p:cNvPr id="358" name="Imagen 17" descr="Imagen 17"/>
          <p:cNvPicPr>
            <a:picLocks noChangeAspect="1"/>
          </p:cNvPicPr>
          <p:nvPr/>
        </p:nvPicPr>
        <p:blipFill>
          <a:blip r:embed="rId2"/>
          <a:stretch>
            <a:fillRect/>
          </a:stretch>
        </p:blipFill>
        <p:spPr>
          <a:xfrm>
            <a:off x="216923" y="681697"/>
            <a:ext cx="8357794" cy="1891452"/>
          </a:xfrm>
          <a:prstGeom prst="rect">
            <a:avLst/>
          </a:prstGeom>
          <a:ln w="12700">
            <a:miter lim="400000"/>
          </a:ln>
        </p:spPr>
      </p:pic>
      <p:sp>
        <p:nvSpPr>
          <p:cNvPr id="359" name="Rectángulo 18"/>
          <p:cNvSpPr txBox="1"/>
          <p:nvPr/>
        </p:nvSpPr>
        <p:spPr>
          <a:xfrm>
            <a:off x="1102860" y="1968085"/>
            <a:ext cx="9158816" cy="255454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12000" b="1">
                <a:solidFill>
                  <a:srgbClr val="451C8E"/>
                </a:solidFill>
                <a:effectLst>
                  <a:outerShdw blurRad="38100" dist="19050" dir="2700000" rotWithShape="0">
                    <a:srgbClr val="000000">
                      <a:alpha val="40000"/>
                    </a:srgbClr>
                  </a:outerShdw>
                </a:effectLst>
                <a:latin typeface="Cordia New"/>
                <a:ea typeface="Cordia New"/>
                <a:cs typeface="Cordia New"/>
                <a:sym typeface="Cordia New"/>
              </a:defRPr>
            </a:lvl1pPr>
          </a:lstStyle>
          <a:p>
            <a:r>
              <a:rPr dirty="0"/>
              <a:t>Preparatoria</a:t>
            </a:r>
            <a:endParaRPr lang="es-ES_tradnl" dirty="0"/>
          </a:p>
          <a:p>
            <a:r>
              <a:rPr lang="es-ES_tradnl" sz="4000" dirty="0"/>
              <a:t>1399</a:t>
            </a:r>
            <a:endParaRPr sz="4000" dirty="0"/>
          </a:p>
        </p:txBody>
      </p:sp>
      <p:pic>
        <p:nvPicPr>
          <p:cNvPr id="14" name="Imagen 13" descr="Imagen 21-01-19 a las 11.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768" y="4547401"/>
            <a:ext cx="8247233" cy="1655506"/>
          </a:xfrm>
          <a:prstGeom prst="rect">
            <a:avLst/>
          </a:prstGeom>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5"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26" name="Rectángulo 23"/>
          <p:cNvSpPr/>
          <p:nvPr/>
        </p:nvSpPr>
        <p:spPr>
          <a:xfrm rot="5400000">
            <a:off x="8600034" y="3269619"/>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27" name="Triángulo rectángulo 4"/>
          <p:cNvSpPr/>
          <p:nvPr/>
        </p:nvSpPr>
        <p:spPr>
          <a:xfrm rot="5400000">
            <a:off x="47766" y="-47767"/>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pic>
        <p:nvPicPr>
          <p:cNvPr id="128" name="Imagen 1" descr="Imagen 1"/>
          <p:cNvPicPr>
            <a:picLocks noChangeAspect="1"/>
          </p:cNvPicPr>
          <p:nvPr/>
        </p:nvPicPr>
        <p:blipFill>
          <a:blip r:embed="rId2"/>
          <a:stretch>
            <a:fillRect/>
          </a:stretch>
        </p:blipFill>
        <p:spPr>
          <a:xfrm>
            <a:off x="81882" y="75059"/>
            <a:ext cx="955346" cy="955345"/>
          </a:xfrm>
          <a:prstGeom prst="rect">
            <a:avLst/>
          </a:prstGeom>
          <a:ln w="12700">
            <a:miter lim="400000"/>
          </a:ln>
        </p:spPr>
      </p:pic>
      <p:sp>
        <p:nvSpPr>
          <p:cNvPr id="129" name="Rectángulo 22"/>
          <p:cNvSpPr/>
          <p:nvPr/>
        </p:nvSpPr>
        <p:spPr>
          <a:xfrm rot="5400000">
            <a:off x="8145763"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2" name="CuadroTexto 1"/>
          <p:cNvSpPr txBox="1"/>
          <p:nvPr/>
        </p:nvSpPr>
        <p:spPr>
          <a:xfrm flipH="1">
            <a:off x="1713309" y="947252"/>
            <a:ext cx="864761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mn-lt"/>
                <a:ea typeface="+mn-ea"/>
                <a:cs typeface="+mn-cs"/>
                <a:sym typeface="Calibri"/>
              </a:rPr>
              <a:t>OBJETIVO O PROPOSITOS</a:t>
            </a:r>
            <a:r>
              <a:rPr kumimoji="0" lang="es-ES" sz="1800" b="0" i="0" u="none" strike="noStrike" cap="none" spc="0" normalizeH="0" dirty="0">
                <a:ln>
                  <a:noFill/>
                </a:ln>
                <a:solidFill>
                  <a:srgbClr val="000000"/>
                </a:solidFill>
                <a:effectLst/>
                <a:uFillTx/>
                <a:latin typeface="+mn-lt"/>
                <a:ea typeface="+mn-ea"/>
                <a:cs typeface="+mn-cs"/>
                <a:sym typeface="Calibri"/>
              </a:rPr>
              <a:t> A ALCANZAR DE CADA ASIGNATURA</a:t>
            </a:r>
            <a:endParaRPr kumimoji="0" lang="es-E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10" name="Imagen 9" descr="Captura de Pantalla 2019-06-11 a la(s) 17.46.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84" y="1517860"/>
            <a:ext cx="10531482" cy="4090516"/>
          </a:xfrm>
          <a:prstGeom prst="rect">
            <a:avLst/>
          </a:prstGeom>
        </p:spPr>
      </p:pic>
    </p:spTree>
    <p:extLst>
      <p:ext uri="{BB962C8B-B14F-4D97-AF65-F5344CB8AC3E}">
        <p14:creationId xmlns:p14="http://schemas.microsoft.com/office/powerpoint/2010/main" val="193682564"/>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Rectángulo 4"/>
          <p:cNvSpPr/>
          <p:nvPr/>
        </p:nvSpPr>
        <p:spPr>
          <a:xfrm>
            <a:off x="4052030" y="2721973"/>
            <a:ext cx="3613565" cy="1384993"/>
          </a:xfrm>
          <a:prstGeom prst="rect">
            <a:avLst/>
          </a:prstGeom>
          <a:solidFill>
            <a:srgbClr val="FFFFFF"/>
          </a:solidFill>
          <a:ln w="12700" cap="flat">
            <a:solidFill>
              <a:schemeClr val="tx1">
                <a:lumMod val="95000"/>
                <a:lumOff val="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just"/>
            <a:r>
              <a:rPr lang="es-ES" sz="1200" dirty="0"/>
              <a:t>Crear los mecanismos para la mejor elección de universidad </a:t>
            </a:r>
          </a:p>
          <a:p>
            <a:pPr algn="just"/>
            <a:r>
              <a:rPr lang="es-ES" sz="1200" dirty="0"/>
              <a:t>con base en los programas de estudio y la filosofía institucional,  buscando que esta elección responda y dé continuidad a las características del perfil de egreso de los alumnos de sexto año del nivel preparatoria en el Colegio Francés Hidalgo</a:t>
            </a:r>
            <a:r>
              <a:rPr lang="es-ES" sz="1200" dirty="0" smtClean="0"/>
              <a:t>.</a:t>
            </a:r>
            <a:endParaRPr lang="es-ES" sz="1200" dirty="0"/>
          </a:p>
        </p:txBody>
      </p:sp>
      <p:sp>
        <p:nvSpPr>
          <p:cNvPr id="6" name="Rectángulo 5"/>
          <p:cNvSpPr/>
          <p:nvPr/>
        </p:nvSpPr>
        <p:spPr>
          <a:xfrm>
            <a:off x="8028463" y="3121354"/>
            <a:ext cx="922291" cy="461663"/>
          </a:xfrm>
          <a:prstGeom prst="rect">
            <a:avLst/>
          </a:prstGeom>
          <a:solidFill>
            <a:srgbClr val="FFFFFF"/>
          </a:solidFill>
          <a:ln w="12700" cap="flat">
            <a:solidFill>
              <a:srgbClr val="0D0D0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ES" sz="1200" b="1" dirty="0">
                <a:latin typeface="Arial"/>
                <a:cs typeface="Arial"/>
              </a:rPr>
              <a:t>Geografía Económica</a:t>
            </a:r>
            <a:r>
              <a:rPr lang="es-ES_tradnl" sz="1200" dirty="0">
                <a:latin typeface="Arial"/>
                <a:cs typeface="Arial"/>
              </a:rPr>
              <a:t> </a:t>
            </a:r>
            <a:endParaRPr kumimoji="0" lang="es-ES" sz="1200" b="0" i="0" u="none" strike="noStrike" cap="none" spc="0" normalizeH="0" baseline="0" dirty="0">
              <a:ln>
                <a:noFill/>
              </a:ln>
              <a:solidFill>
                <a:srgbClr val="000000"/>
              </a:solidFill>
              <a:effectLst/>
              <a:uFillTx/>
              <a:latin typeface="Arial"/>
              <a:cs typeface="Arial"/>
              <a:sym typeface="Calibri"/>
            </a:endParaRPr>
          </a:p>
        </p:txBody>
      </p:sp>
      <p:sp>
        <p:nvSpPr>
          <p:cNvPr id="13" name="Rectángulo 12"/>
          <p:cNvSpPr/>
          <p:nvPr/>
        </p:nvSpPr>
        <p:spPr>
          <a:xfrm>
            <a:off x="4733614" y="4363075"/>
            <a:ext cx="1767778" cy="830995"/>
          </a:xfrm>
          <a:prstGeom prst="rect">
            <a:avLst/>
          </a:prstGeom>
          <a:solidFill>
            <a:srgbClr val="FFFFFF"/>
          </a:solidFill>
          <a:ln w="12700" cap="flat">
            <a:solidFill>
              <a:srgbClr val="0D0D0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ES" sz="1200" b="1" dirty="0">
                <a:latin typeface="Arial"/>
                <a:cs typeface="Arial"/>
              </a:rPr>
              <a:t>Introducción al estudio de las Ciencias Sociales y Económicas </a:t>
            </a:r>
            <a:endParaRPr kumimoji="0" lang="es-ES" sz="1200" b="0" i="0" u="none" strike="noStrike" cap="none" spc="0" normalizeH="0" baseline="0" dirty="0">
              <a:ln>
                <a:noFill/>
              </a:ln>
              <a:solidFill>
                <a:srgbClr val="000000"/>
              </a:solidFill>
              <a:effectLst/>
              <a:uFillTx/>
              <a:latin typeface="Arial"/>
              <a:cs typeface="Arial"/>
              <a:sym typeface="Calibri"/>
            </a:endParaRPr>
          </a:p>
        </p:txBody>
      </p:sp>
      <p:sp>
        <p:nvSpPr>
          <p:cNvPr id="14" name="Rectángulo 13"/>
          <p:cNvSpPr/>
          <p:nvPr/>
        </p:nvSpPr>
        <p:spPr>
          <a:xfrm>
            <a:off x="5082567" y="1685916"/>
            <a:ext cx="1751454" cy="646329"/>
          </a:xfrm>
          <a:prstGeom prst="rect">
            <a:avLst/>
          </a:prstGeom>
          <a:solidFill>
            <a:srgbClr val="FFFFFF"/>
          </a:solidFill>
          <a:ln w="12700" cap="flat">
            <a:solidFill>
              <a:srgbClr val="0D0D0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ES" sz="1200" b="1" dirty="0">
                <a:latin typeface="Arial"/>
                <a:cs typeface="Arial"/>
              </a:rPr>
              <a:t>Problemas Sociales Económicos y Políticos de México</a:t>
            </a:r>
            <a:r>
              <a:rPr lang="es-ES_tradnl" sz="1200" dirty="0">
                <a:latin typeface="Arial"/>
                <a:cs typeface="Arial"/>
              </a:rPr>
              <a:t> </a:t>
            </a:r>
            <a:endParaRPr kumimoji="0" lang="es-ES" sz="1200" b="0" i="0" u="none" strike="noStrike" cap="none" spc="0" normalizeH="0" baseline="0" dirty="0">
              <a:ln>
                <a:noFill/>
              </a:ln>
              <a:solidFill>
                <a:srgbClr val="000000"/>
              </a:solidFill>
              <a:effectLst/>
              <a:uFillTx/>
              <a:latin typeface="Arial"/>
              <a:cs typeface="Arial"/>
              <a:sym typeface="Calibri"/>
            </a:endParaRPr>
          </a:p>
        </p:txBody>
      </p:sp>
      <p:sp>
        <p:nvSpPr>
          <p:cNvPr id="15" name="Rectángulo 14"/>
          <p:cNvSpPr/>
          <p:nvPr/>
        </p:nvSpPr>
        <p:spPr>
          <a:xfrm>
            <a:off x="2964630" y="3121354"/>
            <a:ext cx="875727" cy="461663"/>
          </a:xfrm>
          <a:prstGeom prst="rect">
            <a:avLst/>
          </a:prstGeom>
          <a:solidFill>
            <a:srgbClr val="FFFFFF"/>
          </a:solidFill>
          <a:ln w="12700" cap="flat">
            <a:solidFill>
              <a:srgbClr val="0D0D0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ES" sz="1200" b="1" dirty="0">
                <a:latin typeface="Arial"/>
                <a:cs typeface="Arial"/>
              </a:rPr>
              <a:t>Derecho</a:t>
            </a:r>
          </a:p>
          <a:p>
            <a:r>
              <a:rPr lang="es-ES_tradnl" sz="1200" dirty="0">
                <a:latin typeface="Arial"/>
                <a:cs typeface="Arial"/>
              </a:rPr>
              <a:t> </a:t>
            </a:r>
            <a:endParaRPr kumimoji="0" lang="es-ES" sz="1200" b="0" i="0" u="none" strike="noStrike" cap="none" spc="0" normalizeH="0" baseline="0" dirty="0">
              <a:ln>
                <a:noFill/>
              </a:ln>
              <a:solidFill>
                <a:srgbClr val="000000"/>
              </a:solidFill>
              <a:effectLst/>
              <a:uFillTx/>
              <a:latin typeface="Arial"/>
              <a:cs typeface="Arial"/>
              <a:sym typeface="Calibri"/>
            </a:endParaRPr>
          </a:p>
        </p:txBody>
      </p:sp>
      <p:sp>
        <p:nvSpPr>
          <p:cNvPr id="7" name="Rectángulo 6"/>
          <p:cNvSpPr/>
          <p:nvPr/>
        </p:nvSpPr>
        <p:spPr>
          <a:xfrm>
            <a:off x="9343861" y="2380014"/>
            <a:ext cx="2267927" cy="2031323"/>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ES" dirty="0"/>
              <a:t>Unidad I</a:t>
            </a:r>
          </a:p>
          <a:p>
            <a:pPr marL="0" marR="0" indent="0" algn="l" defTabSz="914400" rtl="0" fontAlgn="auto" latinLnBrk="0" hangingPunct="0">
              <a:lnSpc>
                <a:spcPct val="100000"/>
              </a:lnSpc>
              <a:spcBef>
                <a:spcPts val="0"/>
              </a:spcBef>
              <a:spcAft>
                <a:spcPts val="0"/>
              </a:spcAft>
              <a:buClrTx/>
              <a:buSzTx/>
              <a:buFontTx/>
              <a:buNone/>
              <a:tabLst/>
            </a:pPr>
            <a:r>
              <a:rPr lang="es-ES" dirty="0"/>
              <a:t>Introducción a la Geografía económica.</a:t>
            </a:r>
            <a:endParaRPr kumimoji="0" lang="es-ES" sz="1800" b="0" i="0" u="none" strike="noStrike" cap="none" spc="0" normalizeH="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dirty="0">
                <a:ln>
                  <a:noFill/>
                </a:ln>
                <a:solidFill>
                  <a:srgbClr val="000000"/>
                </a:solidFill>
                <a:effectLst/>
                <a:uFillTx/>
                <a:latin typeface="+mn-lt"/>
                <a:ea typeface="+mn-ea"/>
                <a:cs typeface="+mn-cs"/>
                <a:sym typeface="Calibri"/>
              </a:rPr>
              <a:t>Conceptos clave:</a:t>
            </a:r>
          </a:p>
          <a:p>
            <a:pPr marL="285750" marR="0" indent="-285750" algn="l" defTabSz="914400" rtl="0" fontAlgn="auto" latinLnBrk="0" hangingPunct="0">
              <a:lnSpc>
                <a:spcPct val="100000"/>
              </a:lnSpc>
              <a:spcBef>
                <a:spcPts val="0"/>
              </a:spcBef>
              <a:spcAft>
                <a:spcPts val="0"/>
              </a:spcAft>
              <a:buClrTx/>
              <a:buSzTx/>
              <a:buFont typeface="Arial"/>
              <a:buChar char="•"/>
              <a:tabLst/>
            </a:pPr>
            <a:r>
              <a:rPr kumimoji="0" lang="es-ES" sz="1800" b="0" i="0" u="none" strike="noStrike" cap="none" spc="0" normalizeH="0" dirty="0">
                <a:ln>
                  <a:noFill/>
                </a:ln>
                <a:solidFill>
                  <a:srgbClr val="000000"/>
                </a:solidFill>
                <a:effectLst/>
                <a:uFillTx/>
                <a:latin typeface="+mn-lt"/>
                <a:ea typeface="+mn-ea"/>
                <a:cs typeface="+mn-cs"/>
                <a:sym typeface="Calibri"/>
              </a:rPr>
              <a:t>Globalización</a:t>
            </a:r>
          </a:p>
          <a:p>
            <a:pPr marL="285750" marR="0" indent="-285750" algn="l" defTabSz="914400" rtl="0" fontAlgn="auto" latinLnBrk="0" hangingPunct="0">
              <a:lnSpc>
                <a:spcPct val="100000"/>
              </a:lnSpc>
              <a:spcBef>
                <a:spcPts val="0"/>
              </a:spcBef>
              <a:spcAft>
                <a:spcPts val="0"/>
              </a:spcAft>
              <a:buClrTx/>
              <a:buSzTx/>
              <a:buFont typeface="Arial"/>
              <a:buChar char="•"/>
              <a:tabLst/>
            </a:pPr>
            <a:r>
              <a:rPr lang="es-ES" baseline="0" dirty="0"/>
              <a:t>Educación superior</a:t>
            </a:r>
          </a:p>
          <a:p>
            <a:pPr marL="285750" marR="0" indent="-285750" algn="l" defTabSz="914400" rtl="0" fontAlgn="auto" latinLnBrk="0" hangingPunct="0">
              <a:lnSpc>
                <a:spcPct val="100000"/>
              </a:lnSpc>
              <a:spcBef>
                <a:spcPts val="0"/>
              </a:spcBef>
              <a:spcAft>
                <a:spcPts val="0"/>
              </a:spcAft>
              <a:buClrTx/>
              <a:buSzTx/>
              <a:buFont typeface="Arial"/>
              <a:buChar char="•"/>
              <a:tabLst/>
            </a:pPr>
            <a:endParaRPr kumimoji="0" lang="es-ES" sz="1800" b="0" i="0" u="none" strike="noStrike" cap="none" spc="0" normalizeH="0" baseline="0" dirty="0">
              <a:ln>
                <a:noFill/>
              </a:ln>
              <a:solidFill>
                <a:srgbClr val="000000"/>
              </a:solidFill>
              <a:effectLst/>
              <a:uFillTx/>
              <a:latin typeface="+mn-lt"/>
              <a:ea typeface="+mn-ea"/>
              <a:cs typeface="+mn-cs"/>
              <a:sym typeface="Calibri"/>
            </a:endParaRPr>
          </a:p>
        </p:txBody>
      </p:sp>
      <p:sp>
        <p:nvSpPr>
          <p:cNvPr id="17" name="Rectángulo 16"/>
          <p:cNvSpPr/>
          <p:nvPr/>
        </p:nvSpPr>
        <p:spPr>
          <a:xfrm>
            <a:off x="772300" y="1849269"/>
            <a:ext cx="1738744" cy="3693317"/>
          </a:xfrm>
          <a:prstGeom prst="rect">
            <a:avLst/>
          </a:prstGeom>
          <a:solidFill>
            <a:srgbClr val="FFFFFF"/>
          </a:solidFill>
          <a:ln w="12700" cap="flat">
            <a:solidFill>
              <a:srgbClr val="0D0D0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s-ES" dirty="0"/>
              <a:t>UNIDAD I,II y III</a:t>
            </a:r>
          </a:p>
          <a:p>
            <a:pPr marL="0" marR="0" indent="0" algn="l" defTabSz="914400" rtl="0" fontAlgn="auto" latinLnBrk="0" hangingPunct="0">
              <a:lnSpc>
                <a:spcPct val="100000"/>
              </a:lnSpc>
              <a:spcBef>
                <a:spcPts val="0"/>
              </a:spcBef>
              <a:spcAft>
                <a:spcPts val="0"/>
              </a:spcAft>
              <a:buClrTx/>
              <a:buSzTx/>
              <a:buFontTx/>
              <a:buNone/>
              <a:tabLst/>
            </a:pPr>
            <a:r>
              <a:rPr lang="es-ES" dirty="0"/>
              <a:t>Derecho Constitucional: garantías individuales; Derecho Social: Derecho educativo: </a:t>
            </a:r>
          </a:p>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dirty="0">
                <a:ln>
                  <a:noFill/>
                </a:ln>
                <a:solidFill>
                  <a:srgbClr val="000000"/>
                </a:solidFill>
                <a:effectLst/>
                <a:uFillTx/>
                <a:latin typeface="+mn-lt"/>
                <a:ea typeface="+mn-ea"/>
                <a:cs typeface="+mn-cs"/>
                <a:sym typeface="Calibri"/>
              </a:rPr>
              <a:t>Palabras clave:</a:t>
            </a:r>
          </a:p>
          <a:p>
            <a:pPr marL="0" marR="0" indent="0" algn="l" defTabSz="914400" rtl="0" fontAlgn="auto" latinLnBrk="0" hangingPunct="0">
              <a:lnSpc>
                <a:spcPct val="100000"/>
              </a:lnSpc>
              <a:spcBef>
                <a:spcPts val="0"/>
              </a:spcBef>
              <a:spcAft>
                <a:spcPts val="0"/>
              </a:spcAft>
              <a:buClrTx/>
              <a:buSzTx/>
              <a:buFontTx/>
              <a:buNone/>
              <a:tabLst/>
            </a:pPr>
            <a:r>
              <a:rPr lang="es-ES" dirty="0"/>
              <a:t>Regulación</a:t>
            </a:r>
          </a:p>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dirty="0">
                <a:ln>
                  <a:noFill/>
                </a:ln>
                <a:solidFill>
                  <a:srgbClr val="000000"/>
                </a:solidFill>
                <a:effectLst/>
                <a:uFillTx/>
                <a:latin typeface="+mn-lt"/>
                <a:ea typeface="+mn-ea"/>
                <a:cs typeface="+mn-cs"/>
                <a:sym typeface="Calibri"/>
              </a:rPr>
              <a:t>Educación superior.</a:t>
            </a:r>
          </a:p>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dirty="0">
              <a:ln>
                <a:noFill/>
              </a:ln>
              <a:solidFill>
                <a:srgbClr val="000000"/>
              </a:solidFill>
              <a:effectLst/>
              <a:uFillTx/>
              <a:latin typeface="+mn-lt"/>
              <a:ea typeface="+mn-ea"/>
              <a:cs typeface="+mn-cs"/>
              <a:sym typeface="Calibri"/>
            </a:endParaRPr>
          </a:p>
        </p:txBody>
      </p:sp>
      <p:sp>
        <p:nvSpPr>
          <p:cNvPr id="8" name="Rectángulo 7"/>
          <p:cNvSpPr/>
          <p:nvPr/>
        </p:nvSpPr>
        <p:spPr>
          <a:xfrm>
            <a:off x="1829461" y="508176"/>
            <a:ext cx="8383614" cy="923328"/>
          </a:xfrm>
          <a:prstGeom prst="rect">
            <a:avLst/>
          </a:prstGeom>
          <a:solidFill>
            <a:srgbClr val="FFFFFF"/>
          </a:solidFill>
          <a:ln w="12700" cap="flat">
            <a:solidFill>
              <a:srgbClr val="0D0D0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baseline="0" dirty="0">
                <a:ln>
                  <a:noFill/>
                </a:ln>
                <a:solidFill>
                  <a:srgbClr val="000000"/>
                </a:solidFill>
                <a:effectLst/>
                <a:uFillTx/>
                <a:latin typeface="+mn-lt"/>
                <a:ea typeface="+mn-ea"/>
                <a:cs typeface="+mn-cs"/>
                <a:sym typeface="Calibri"/>
              </a:rPr>
              <a:t>Causas</a:t>
            </a:r>
            <a:r>
              <a:rPr kumimoji="0" lang="es-ES" sz="1800" b="0" i="0" u="none" strike="noStrike" cap="none" spc="0" normalizeH="0" dirty="0">
                <a:ln>
                  <a:noFill/>
                </a:ln>
                <a:solidFill>
                  <a:srgbClr val="000000"/>
                </a:solidFill>
                <a:effectLst/>
                <a:uFillTx/>
                <a:latin typeface="+mn-lt"/>
                <a:ea typeface="+mn-ea"/>
                <a:cs typeface="+mn-cs"/>
                <a:sym typeface="Calibri"/>
              </a:rPr>
              <a:t> y efectos de los problemas sociales, económicos y políticos en la educación superior.  Unidad I conceptos generales y III La educación en México</a:t>
            </a:r>
          </a:p>
          <a:p>
            <a:pPr marL="0" marR="0" indent="0" algn="l" defTabSz="914400" rtl="0" fontAlgn="auto" latinLnBrk="0" hangingPunct="0">
              <a:lnSpc>
                <a:spcPct val="100000"/>
              </a:lnSpc>
              <a:spcBef>
                <a:spcPts val="0"/>
              </a:spcBef>
              <a:spcAft>
                <a:spcPts val="0"/>
              </a:spcAft>
              <a:buClrTx/>
              <a:buSzTx/>
              <a:buFontTx/>
              <a:buNone/>
              <a:tabLst/>
            </a:pPr>
            <a:r>
              <a:rPr lang="es-ES" baseline="0" dirty="0"/>
              <a:t>Palabras clave:</a:t>
            </a:r>
            <a:r>
              <a:rPr lang="es-ES" dirty="0"/>
              <a:t> Causas, </a:t>
            </a:r>
            <a:r>
              <a:rPr lang="es-ES" baseline="0" dirty="0"/>
              <a:t>Efectos,</a:t>
            </a:r>
            <a:r>
              <a:rPr lang="es-ES" dirty="0"/>
              <a:t> Problemas, Educación superior, legislación.</a:t>
            </a:r>
            <a:endParaRPr lang="es-ES" baseline="0" dirty="0"/>
          </a:p>
        </p:txBody>
      </p:sp>
      <p:sp>
        <p:nvSpPr>
          <p:cNvPr id="19" name="Rectángulo 18"/>
          <p:cNvSpPr/>
          <p:nvPr/>
        </p:nvSpPr>
        <p:spPr>
          <a:xfrm>
            <a:off x="2964630" y="5667164"/>
            <a:ext cx="7785345" cy="646329"/>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0" i="0" u="none" strike="noStrike" cap="none" spc="0" normalizeH="0" dirty="0">
                <a:ln>
                  <a:noFill/>
                </a:ln>
                <a:solidFill>
                  <a:srgbClr val="000000"/>
                </a:solidFill>
                <a:effectLst/>
                <a:uFillTx/>
                <a:latin typeface="+mn-lt"/>
                <a:ea typeface="+mn-ea"/>
                <a:cs typeface="+mn-cs"/>
                <a:sym typeface="Calibri"/>
              </a:rPr>
              <a:t>Unidad II economía Unidad III . Grupos sociales,</a:t>
            </a:r>
          </a:p>
          <a:p>
            <a:pPr marL="0" marR="0" indent="0" algn="l" defTabSz="914400" rtl="0" fontAlgn="auto" latinLnBrk="0" hangingPunct="0">
              <a:lnSpc>
                <a:spcPct val="100000"/>
              </a:lnSpc>
              <a:spcBef>
                <a:spcPts val="0"/>
              </a:spcBef>
              <a:spcAft>
                <a:spcPts val="0"/>
              </a:spcAft>
              <a:buClrTx/>
              <a:buSzTx/>
              <a:buFontTx/>
              <a:buNone/>
              <a:tabLst/>
            </a:pPr>
            <a:r>
              <a:rPr lang="es-ES" baseline="0" dirty="0"/>
              <a:t>Palabras clave: </a:t>
            </a:r>
            <a:r>
              <a:rPr lang="es-ES" dirty="0"/>
              <a:t> Globalización, Esquemas </a:t>
            </a:r>
            <a:r>
              <a:rPr kumimoji="0" lang="es-ES" sz="1800" b="0" i="0" u="none" strike="noStrike" cap="none" spc="0" normalizeH="0" baseline="0" dirty="0">
                <a:ln>
                  <a:noFill/>
                </a:ln>
                <a:solidFill>
                  <a:srgbClr val="000000"/>
                </a:solidFill>
                <a:effectLst/>
                <a:uFillTx/>
                <a:latin typeface="+mn-lt"/>
                <a:ea typeface="+mn-ea"/>
                <a:cs typeface="+mn-cs"/>
                <a:sym typeface="Calibri"/>
              </a:rPr>
              <a:t>Socioeconómicos,</a:t>
            </a:r>
            <a:r>
              <a:rPr kumimoji="0" lang="es-ES" sz="1800" b="0" i="0" u="none" strike="noStrike" cap="none" spc="0" normalizeH="0" dirty="0">
                <a:ln>
                  <a:noFill/>
                </a:ln>
                <a:solidFill>
                  <a:srgbClr val="000000"/>
                </a:solidFill>
                <a:effectLst/>
                <a:uFillTx/>
                <a:latin typeface="+mn-lt"/>
                <a:ea typeface="+mn-ea"/>
                <a:cs typeface="+mn-cs"/>
                <a:sym typeface="Calibri"/>
              </a:rPr>
              <a:t> </a:t>
            </a:r>
            <a:r>
              <a:rPr lang="es-ES" dirty="0"/>
              <a:t>Educación superior.</a:t>
            </a:r>
            <a:endParaRPr kumimoji="0" lang="es-ES" sz="1800" b="0" i="0" u="none" strike="noStrike" cap="none" spc="0" normalizeH="0" baseline="0" dirty="0">
              <a:ln>
                <a:noFill/>
              </a:ln>
              <a:solidFill>
                <a:srgbClr val="000000"/>
              </a:solidFill>
              <a:effectLst/>
              <a:uFillTx/>
              <a:latin typeface="+mn-lt"/>
              <a:ea typeface="+mn-ea"/>
              <a:cs typeface="+mn-cs"/>
              <a:sym typeface="Calibri"/>
            </a:endParaRPr>
          </a:p>
        </p:txBody>
      </p:sp>
      <p:cxnSp>
        <p:nvCxnSpPr>
          <p:cNvPr id="10" name="Conector recto 9"/>
          <p:cNvCxnSpPr/>
          <p:nvPr/>
        </p:nvCxnSpPr>
        <p:spPr>
          <a:xfrm>
            <a:off x="1829461" y="4877100"/>
            <a:ext cx="7378324" cy="1121328"/>
          </a:xfrm>
          <a:prstGeom prst="line">
            <a:avLst/>
          </a:prstGeom>
          <a:noFill/>
          <a:ln w="12700" cap="flat">
            <a:solidFill>
              <a:srgbClr val="660066"/>
            </a:solidFill>
            <a:prstDash val="solid"/>
            <a:miter lim="800000"/>
          </a:ln>
          <a:effectLst/>
          <a:sp3d/>
        </p:spPr>
        <p:style>
          <a:lnRef idx="0">
            <a:scrgbClr r="0" g="0" b="0"/>
          </a:lnRef>
          <a:fillRef idx="0">
            <a:scrgbClr r="0" g="0" b="0"/>
          </a:fillRef>
          <a:effectRef idx="0">
            <a:scrgbClr r="0" g="0" b="0"/>
          </a:effectRef>
          <a:fontRef idx="none"/>
        </p:style>
      </p:cxnSp>
      <p:cxnSp>
        <p:nvCxnSpPr>
          <p:cNvPr id="23" name="Conector recto 22"/>
          <p:cNvCxnSpPr/>
          <p:nvPr/>
        </p:nvCxnSpPr>
        <p:spPr>
          <a:xfrm>
            <a:off x="6200206" y="1222922"/>
            <a:ext cx="4216785" cy="2640930"/>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25" name="Conector recto 24"/>
          <p:cNvCxnSpPr/>
          <p:nvPr/>
        </p:nvCxnSpPr>
        <p:spPr>
          <a:xfrm>
            <a:off x="1602669" y="4257219"/>
            <a:ext cx="3253106" cy="1880776"/>
          </a:xfrm>
          <a:prstGeom prst="line">
            <a:avLst/>
          </a:prstGeom>
          <a:noFill/>
          <a:ln w="12700" cap="flat">
            <a:solidFill>
              <a:schemeClr val="accent2">
                <a:lumMod val="7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26" name="Conector recto 25"/>
          <p:cNvCxnSpPr/>
          <p:nvPr/>
        </p:nvCxnSpPr>
        <p:spPr>
          <a:xfrm flipH="1">
            <a:off x="9207785" y="4106966"/>
            <a:ext cx="1304023" cy="1891462"/>
          </a:xfrm>
          <a:prstGeom prst="line">
            <a:avLst/>
          </a:prstGeom>
          <a:noFill/>
          <a:ln w="12700" cap="flat">
            <a:solidFill>
              <a:srgbClr val="008000"/>
            </a:solidFill>
            <a:prstDash val="solid"/>
            <a:miter lim="800000"/>
          </a:ln>
          <a:effectLst/>
          <a:sp3d/>
        </p:spPr>
        <p:style>
          <a:lnRef idx="0">
            <a:scrgbClr r="0" g="0" b="0"/>
          </a:lnRef>
          <a:fillRef idx="0">
            <a:scrgbClr r="0" g="0" b="0"/>
          </a:fillRef>
          <a:effectRef idx="0">
            <a:scrgbClr r="0" g="0" b="0"/>
          </a:effectRef>
          <a:fontRef idx="none"/>
        </p:style>
      </p:cxnSp>
      <p:cxnSp>
        <p:nvCxnSpPr>
          <p:cNvPr id="30" name="Conector recto 29"/>
          <p:cNvCxnSpPr/>
          <p:nvPr/>
        </p:nvCxnSpPr>
        <p:spPr>
          <a:xfrm flipH="1">
            <a:off x="1829461" y="1222922"/>
            <a:ext cx="4370745" cy="3654178"/>
          </a:xfrm>
          <a:prstGeom prst="line">
            <a:avLst/>
          </a:prstGeom>
          <a:no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cxnSp>
      <p:cxnSp>
        <p:nvCxnSpPr>
          <p:cNvPr id="32" name="Conector recto 31"/>
          <p:cNvCxnSpPr/>
          <p:nvPr/>
        </p:nvCxnSpPr>
        <p:spPr>
          <a:xfrm flipH="1">
            <a:off x="1515733" y="1222922"/>
            <a:ext cx="3566834" cy="3025296"/>
          </a:xfrm>
          <a:prstGeom prst="line">
            <a:avLst/>
          </a:prstGeom>
          <a:noFill/>
          <a:ln w="12700" cap="flat">
            <a:solidFill>
              <a:schemeClr val="accent3">
                <a:lumMod val="7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36" name="Conector recto 35"/>
          <p:cNvCxnSpPr/>
          <p:nvPr/>
        </p:nvCxnSpPr>
        <p:spPr>
          <a:xfrm flipH="1">
            <a:off x="1143931" y="3960972"/>
            <a:ext cx="8381364" cy="287246"/>
          </a:xfrm>
          <a:prstGeom prst="line">
            <a:avLst/>
          </a:prstGeom>
          <a:noFill/>
          <a:ln w="12700" cap="flat">
            <a:solidFill>
              <a:srgbClr val="0000FF"/>
            </a:solidFill>
            <a:prstDash val="solid"/>
            <a:miter lim="800000"/>
          </a:ln>
          <a:effectLst/>
          <a:sp3d/>
        </p:spPr>
        <p:style>
          <a:lnRef idx="0">
            <a:scrgbClr r="0" g="0" b="0"/>
          </a:lnRef>
          <a:fillRef idx="0">
            <a:scrgbClr r="0" g="0" b="0"/>
          </a:fillRef>
          <a:effectRef idx="0">
            <a:scrgbClr r="0" g="0" b="0"/>
          </a:effectRef>
          <a:fontRef idx="none"/>
        </p:style>
      </p:cxnSp>
      <p:cxnSp>
        <p:nvCxnSpPr>
          <p:cNvPr id="38" name="Conector recto 37"/>
          <p:cNvCxnSpPr/>
          <p:nvPr/>
        </p:nvCxnSpPr>
        <p:spPr>
          <a:xfrm flipH="1" flipV="1">
            <a:off x="1280008" y="4257219"/>
            <a:ext cx="5070189" cy="1986632"/>
          </a:xfrm>
          <a:prstGeom prst="line">
            <a:avLst/>
          </a:prstGeom>
          <a:noFill/>
          <a:ln w="12700" cap="flat">
            <a:solidFill>
              <a:srgbClr val="0000FF"/>
            </a:solidFill>
            <a:prstDash val="solid"/>
            <a:miter lim="800000"/>
          </a:ln>
          <a:effectLst/>
          <a:sp3d/>
        </p:spPr>
        <p:style>
          <a:lnRef idx="0">
            <a:scrgbClr r="0" g="0" b="0"/>
          </a:lnRef>
          <a:fillRef idx="0">
            <a:scrgbClr r="0" g="0" b="0"/>
          </a:fillRef>
          <a:effectRef idx="0">
            <a:scrgbClr r="0" g="0" b="0"/>
          </a:effectRef>
          <a:fontRef idx="none"/>
        </p:style>
      </p:cxnSp>
      <p:cxnSp>
        <p:nvCxnSpPr>
          <p:cNvPr id="40" name="Conector recto 39"/>
          <p:cNvCxnSpPr/>
          <p:nvPr/>
        </p:nvCxnSpPr>
        <p:spPr>
          <a:xfrm>
            <a:off x="4280027" y="1232646"/>
            <a:ext cx="5668616" cy="272832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2" name="Conector recto 41"/>
          <p:cNvCxnSpPr/>
          <p:nvPr/>
        </p:nvCxnSpPr>
        <p:spPr>
          <a:xfrm>
            <a:off x="3515889" y="1385046"/>
            <a:ext cx="6130362" cy="2575926"/>
          </a:xfrm>
          <a:prstGeom prst="line">
            <a:avLst/>
          </a:prstGeom>
          <a:noFill/>
          <a:ln w="12700" cap="flat">
            <a:solidFill>
              <a:srgbClr val="800000"/>
            </a:solidFill>
            <a:prstDash val="solid"/>
            <a:miter lim="800000"/>
          </a:ln>
          <a:effectLst/>
          <a:sp3d/>
        </p:spPr>
        <p:style>
          <a:lnRef idx="0">
            <a:scrgbClr r="0" g="0" b="0"/>
          </a:lnRef>
          <a:fillRef idx="0">
            <a:scrgbClr r="0" g="0" b="0"/>
          </a:fillRef>
          <a:effectRef idx="0">
            <a:scrgbClr r="0" g="0" b="0"/>
          </a:effectRef>
          <a:fontRef idx="none"/>
        </p:style>
      </p:cxnSp>
      <p:cxnSp>
        <p:nvCxnSpPr>
          <p:cNvPr id="44" name="Conector recto 43"/>
          <p:cNvCxnSpPr/>
          <p:nvPr/>
        </p:nvCxnSpPr>
        <p:spPr>
          <a:xfrm flipH="1">
            <a:off x="4974321" y="3734726"/>
            <a:ext cx="4671930" cy="2403269"/>
          </a:xfrm>
          <a:prstGeom prst="line">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cxnSp>
      <p:cxnSp>
        <p:nvCxnSpPr>
          <p:cNvPr id="37" name="Conector recto de flecha 36"/>
          <p:cNvCxnSpPr>
            <a:stCxn id="14" idx="2"/>
          </p:cNvCxnSpPr>
          <p:nvPr/>
        </p:nvCxnSpPr>
        <p:spPr>
          <a:xfrm>
            <a:off x="5958294" y="2332245"/>
            <a:ext cx="13915" cy="389728"/>
          </a:xfrm>
          <a:prstGeom prst="straightConnector1">
            <a:avLst/>
          </a:prstGeom>
          <a:noFill/>
          <a:ln w="127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50" name="Conector recto de flecha 49"/>
          <p:cNvCxnSpPr>
            <a:stCxn id="13" idx="0"/>
          </p:cNvCxnSpPr>
          <p:nvPr/>
        </p:nvCxnSpPr>
        <p:spPr>
          <a:xfrm flipV="1">
            <a:off x="5617503" y="4106966"/>
            <a:ext cx="6957" cy="256109"/>
          </a:xfrm>
          <a:prstGeom prst="straightConnector1">
            <a:avLst/>
          </a:prstGeom>
          <a:noFill/>
          <a:ln w="127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52" name="Conector recto de flecha 51"/>
          <p:cNvCxnSpPr>
            <a:stCxn id="15" idx="3"/>
          </p:cNvCxnSpPr>
          <p:nvPr/>
        </p:nvCxnSpPr>
        <p:spPr>
          <a:xfrm>
            <a:off x="3840357" y="3352186"/>
            <a:ext cx="211673" cy="0"/>
          </a:xfrm>
          <a:prstGeom prst="straightConnector1">
            <a:avLst/>
          </a:prstGeom>
          <a:noFill/>
          <a:ln w="127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54" name="Conector recto de flecha 53"/>
          <p:cNvCxnSpPr>
            <a:stCxn id="6" idx="1"/>
          </p:cNvCxnSpPr>
          <p:nvPr/>
        </p:nvCxnSpPr>
        <p:spPr>
          <a:xfrm flipH="1">
            <a:off x="7665595" y="3352186"/>
            <a:ext cx="362868" cy="0"/>
          </a:xfrm>
          <a:prstGeom prst="straightConnector1">
            <a:avLst/>
          </a:prstGeom>
          <a:noFill/>
          <a:ln w="127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61" name="Conector recto de flecha 60"/>
          <p:cNvCxnSpPr>
            <a:stCxn id="6" idx="3"/>
          </p:cNvCxnSpPr>
          <p:nvPr/>
        </p:nvCxnSpPr>
        <p:spPr>
          <a:xfrm>
            <a:off x="8950754" y="3352186"/>
            <a:ext cx="257031" cy="0"/>
          </a:xfrm>
          <a:prstGeom prst="straightConnector1">
            <a:avLst/>
          </a:prstGeom>
          <a:noFill/>
          <a:ln w="127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63" name="Conector recto de flecha 62"/>
          <p:cNvCxnSpPr>
            <a:endCxn id="8" idx="2"/>
          </p:cNvCxnSpPr>
          <p:nvPr/>
        </p:nvCxnSpPr>
        <p:spPr>
          <a:xfrm flipV="1">
            <a:off x="6021268" y="1431504"/>
            <a:ext cx="0" cy="254412"/>
          </a:xfrm>
          <a:prstGeom prst="straightConnector1">
            <a:avLst/>
          </a:prstGeom>
          <a:noFill/>
          <a:ln w="127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129" name="Conector recto de flecha 128"/>
          <p:cNvCxnSpPr>
            <a:stCxn id="15" idx="1"/>
          </p:cNvCxnSpPr>
          <p:nvPr/>
        </p:nvCxnSpPr>
        <p:spPr>
          <a:xfrm flipH="1">
            <a:off x="2511044" y="3352186"/>
            <a:ext cx="453586" cy="43490"/>
          </a:xfrm>
          <a:prstGeom prst="straightConnector1">
            <a:avLst/>
          </a:prstGeom>
          <a:noFill/>
          <a:ln w="127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131" name="Conector recto de flecha 130"/>
          <p:cNvCxnSpPr>
            <a:stCxn id="13" idx="2"/>
          </p:cNvCxnSpPr>
          <p:nvPr/>
        </p:nvCxnSpPr>
        <p:spPr>
          <a:xfrm>
            <a:off x="5617503" y="5194070"/>
            <a:ext cx="6957" cy="473094"/>
          </a:xfrm>
          <a:prstGeom prst="straightConnector1">
            <a:avLst/>
          </a:prstGeom>
          <a:noFill/>
          <a:ln w="127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sp>
        <p:nvSpPr>
          <p:cNvPr id="2" name="CuadroTexto 1"/>
          <p:cNvSpPr txBox="1"/>
          <p:nvPr/>
        </p:nvSpPr>
        <p:spPr>
          <a:xfrm>
            <a:off x="2847019" y="24650"/>
            <a:ext cx="584336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1" i="0" u="none" strike="noStrike" cap="none" spc="0" normalizeH="0" baseline="0" dirty="0">
                <a:ln>
                  <a:noFill/>
                </a:ln>
                <a:solidFill>
                  <a:srgbClr val="000000"/>
                </a:solidFill>
                <a:effectLst/>
                <a:uFillTx/>
                <a:latin typeface="+mn-lt"/>
                <a:ea typeface="+mn-ea"/>
                <a:cs typeface="+mn-cs"/>
                <a:sym typeface="Calibri"/>
              </a:rPr>
              <a:t>DISCIPLINAS, CONTENIDOS Y CONCEPTOS INVOLUCRADOS</a:t>
            </a:r>
          </a:p>
        </p:txBody>
      </p:sp>
      <p:cxnSp>
        <p:nvCxnSpPr>
          <p:cNvPr id="48" name="Conector recto 47"/>
          <p:cNvCxnSpPr/>
          <p:nvPr/>
        </p:nvCxnSpPr>
        <p:spPr>
          <a:xfrm flipH="1">
            <a:off x="1829461" y="1385046"/>
            <a:ext cx="6338779" cy="3275895"/>
          </a:xfrm>
          <a:prstGeom prst="line">
            <a:avLst/>
          </a:prstGeom>
          <a:noFill/>
          <a:ln w="12700" cap="flat">
            <a:solidFill>
              <a:srgbClr val="008000"/>
            </a:solidFill>
            <a:prstDash val="solid"/>
            <a:miter lim="800000"/>
          </a:ln>
          <a:effectLst/>
          <a:sp3d/>
        </p:spPr>
        <p:style>
          <a:lnRef idx="0">
            <a:scrgbClr r="0" g="0" b="0"/>
          </a:lnRef>
          <a:fillRef idx="0">
            <a:scrgbClr r="0" g="0" b="0"/>
          </a:fillRef>
          <a:effectRef idx="0">
            <a:scrgbClr r="0" g="0" b="0"/>
          </a:effectRef>
          <a:fontRef idx="none"/>
        </p:style>
      </p:cxnSp>
      <p:cxnSp>
        <p:nvCxnSpPr>
          <p:cNvPr id="39" name="Conector recto 38"/>
          <p:cNvCxnSpPr/>
          <p:nvPr/>
        </p:nvCxnSpPr>
        <p:spPr>
          <a:xfrm flipH="1">
            <a:off x="1829461" y="1385046"/>
            <a:ext cx="6575908" cy="1595190"/>
          </a:xfrm>
          <a:prstGeom prst="line">
            <a:avLst/>
          </a:prstGeom>
          <a:noFill/>
          <a:ln w="12700" cap="flat">
            <a:solidFill>
              <a:srgbClr val="008000"/>
            </a:solidFill>
            <a:prstDash val="solid"/>
            <a:miter lim="800000"/>
          </a:ln>
          <a:effectLst/>
          <a:sp3d/>
        </p:spPr>
        <p:style>
          <a:lnRef idx="0">
            <a:scrgbClr r="0" g="0" b="0"/>
          </a:lnRef>
          <a:fillRef idx="0">
            <a:scrgbClr r="0" g="0" b="0"/>
          </a:fillRef>
          <a:effectRef idx="0">
            <a:scrgbClr r="0" g="0" b="0"/>
          </a:effectRef>
          <a:fontRef idx="none"/>
        </p:style>
      </p:cxnSp>
      <p:cxnSp>
        <p:nvCxnSpPr>
          <p:cNvPr id="43" name="Conector recto 42"/>
          <p:cNvCxnSpPr/>
          <p:nvPr/>
        </p:nvCxnSpPr>
        <p:spPr>
          <a:xfrm>
            <a:off x="4991000" y="1313904"/>
            <a:ext cx="2264159" cy="4824091"/>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989685"/>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Rectángulo 4"/>
          <p:cNvSpPr/>
          <p:nvPr/>
        </p:nvSpPr>
        <p:spPr>
          <a:xfrm>
            <a:off x="1952172" y="2721973"/>
            <a:ext cx="3613565" cy="1384993"/>
          </a:xfrm>
          <a:prstGeom prst="rect">
            <a:avLst/>
          </a:prstGeom>
          <a:solidFill>
            <a:srgbClr val="FFFFFF"/>
          </a:solidFill>
          <a:ln w="12700" cap="flat">
            <a:solidFill>
              <a:schemeClr val="tx1">
                <a:lumMod val="95000"/>
                <a:lumOff val="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just"/>
            <a:r>
              <a:rPr lang="es-ES" sz="1200" dirty="0"/>
              <a:t>Crear los mecanismos para la mejor elección de universidad </a:t>
            </a:r>
          </a:p>
          <a:p>
            <a:pPr algn="just"/>
            <a:r>
              <a:rPr lang="es-ES" sz="1200" dirty="0"/>
              <a:t>con base en los programas de estudio y la filosofía institucional,  buscando que esta elección responda y dé continuidad a las características del perfil de egreso de los alumnos de sexto año del nivel preparatoria en el Colegio Francés Hidalgo.</a:t>
            </a:r>
          </a:p>
        </p:txBody>
      </p:sp>
      <p:sp>
        <p:nvSpPr>
          <p:cNvPr id="6" name="Rectángulo 5"/>
          <p:cNvSpPr/>
          <p:nvPr/>
        </p:nvSpPr>
        <p:spPr>
          <a:xfrm>
            <a:off x="5928605" y="3121354"/>
            <a:ext cx="922291" cy="461663"/>
          </a:xfrm>
          <a:prstGeom prst="rect">
            <a:avLst/>
          </a:prstGeom>
          <a:solidFill>
            <a:srgbClr val="FFFFFF"/>
          </a:solidFill>
          <a:ln w="12700" cap="flat">
            <a:solidFill>
              <a:srgbClr val="0D0D0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ES" sz="1200" b="1" dirty="0">
                <a:latin typeface="Arial"/>
                <a:cs typeface="Arial"/>
              </a:rPr>
              <a:t>Geografía Económica</a:t>
            </a:r>
            <a:r>
              <a:rPr lang="es-ES_tradnl" sz="1200" dirty="0">
                <a:latin typeface="Arial"/>
                <a:cs typeface="Arial"/>
              </a:rPr>
              <a:t> </a:t>
            </a:r>
            <a:endParaRPr kumimoji="0" lang="es-ES" sz="1200" b="0" i="0" u="none" strike="noStrike" cap="none" spc="0" normalizeH="0" baseline="0" dirty="0">
              <a:ln>
                <a:noFill/>
              </a:ln>
              <a:solidFill>
                <a:srgbClr val="000000"/>
              </a:solidFill>
              <a:effectLst/>
              <a:uFillTx/>
              <a:latin typeface="Arial"/>
              <a:cs typeface="Arial"/>
              <a:sym typeface="Calibri"/>
            </a:endParaRPr>
          </a:p>
        </p:txBody>
      </p:sp>
      <p:sp>
        <p:nvSpPr>
          <p:cNvPr id="13" name="Rectángulo 12"/>
          <p:cNvSpPr/>
          <p:nvPr/>
        </p:nvSpPr>
        <p:spPr>
          <a:xfrm>
            <a:off x="2633756" y="4363075"/>
            <a:ext cx="1767778" cy="830995"/>
          </a:xfrm>
          <a:prstGeom prst="rect">
            <a:avLst/>
          </a:prstGeom>
          <a:solidFill>
            <a:srgbClr val="FFFFFF"/>
          </a:solidFill>
          <a:ln w="12700" cap="flat">
            <a:solidFill>
              <a:srgbClr val="0D0D0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ES" sz="1200" b="1" dirty="0">
                <a:latin typeface="Arial"/>
                <a:cs typeface="Arial"/>
              </a:rPr>
              <a:t>Introducción al estudio de las Ciencias Sociales y Económicas </a:t>
            </a:r>
            <a:endParaRPr kumimoji="0" lang="es-ES" sz="1200" b="0" i="0" u="none" strike="noStrike" cap="none" spc="0" normalizeH="0" baseline="0" dirty="0">
              <a:ln>
                <a:noFill/>
              </a:ln>
              <a:solidFill>
                <a:srgbClr val="000000"/>
              </a:solidFill>
              <a:effectLst/>
              <a:uFillTx/>
              <a:latin typeface="Arial"/>
              <a:cs typeface="Arial"/>
              <a:sym typeface="Calibri"/>
            </a:endParaRPr>
          </a:p>
        </p:txBody>
      </p:sp>
      <p:sp>
        <p:nvSpPr>
          <p:cNvPr id="14" name="Rectángulo 13"/>
          <p:cNvSpPr/>
          <p:nvPr/>
        </p:nvSpPr>
        <p:spPr>
          <a:xfrm>
            <a:off x="2982709" y="1685916"/>
            <a:ext cx="1751454" cy="646329"/>
          </a:xfrm>
          <a:prstGeom prst="rect">
            <a:avLst/>
          </a:prstGeom>
          <a:solidFill>
            <a:srgbClr val="FFFFFF"/>
          </a:solidFill>
          <a:ln w="12700" cap="flat">
            <a:solidFill>
              <a:srgbClr val="0D0D0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ES" sz="1200" b="1" dirty="0">
                <a:latin typeface="Arial"/>
                <a:cs typeface="Arial"/>
              </a:rPr>
              <a:t>Problemas Sociales Económicos y Políticos de México</a:t>
            </a:r>
            <a:r>
              <a:rPr lang="es-ES_tradnl" sz="1200" dirty="0">
                <a:latin typeface="Arial"/>
                <a:cs typeface="Arial"/>
              </a:rPr>
              <a:t> </a:t>
            </a:r>
            <a:endParaRPr kumimoji="0" lang="es-ES" sz="1200" b="0" i="0" u="none" strike="noStrike" cap="none" spc="0" normalizeH="0" baseline="0" dirty="0">
              <a:ln>
                <a:noFill/>
              </a:ln>
              <a:solidFill>
                <a:srgbClr val="000000"/>
              </a:solidFill>
              <a:effectLst/>
              <a:uFillTx/>
              <a:latin typeface="Arial"/>
              <a:cs typeface="Arial"/>
              <a:sym typeface="Calibri"/>
            </a:endParaRPr>
          </a:p>
        </p:txBody>
      </p:sp>
      <p:sp>
        <p:nvSpPr>
          <p:cNvPr id="15" name="Rectángulo 14"/>
          <p:cNvSpPr/>
          <p:nvPr/>
        </p:nvSpPr>
        <p:spPr>
          <a:xfrm>
            <a:off x="864772" y="3121354"/>
            <a:ext cx="875727" cy="461663"/>
          </a:xfrm>
          <a:prstGeom prst="rect">
            <a:avLst/>
          </a:prstGeom>
          <a:solidFill>
            <a:srgbClr val="FFFFFF"/>
          </a:solidFill>
          <a:ln w="12700" cap="flat">
            <a:solidFill>
              <a:srgbClr val="0D0D0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ES" sz="1200" b="1" dirty="0">
                <a:latin typeface="Arial"/>
                <a:cs typeface="Arial"/>
              </a:rPr>
              <a:t>Derecho</a:t>
            </a:r>
          </a:p>
          <a:p>
            <a:r>
              <a:rPr lang="es-ES_tradnl" sz="1200" dirty="0">
                <a:latin typeface="Arial"/>
                <a:cs typeface="Arial"/>
              </a:rPr>
              <a:t> </a:t>
            </a:r>
            <a:endParaRPr kumimoji="0" lang="es-ES" sz="1200" b="0" i="0" u="none" strike="noStrike" cap="none" spc="0" normalizeH="0" baseline="0" dirty="0">
              <a:ln>
                <a:noFill/>
              </a:ln>
              <a:solidFill>
                <a:srgbClr val="000000"/>
              </a:solidFill>
              <a:effectLst/>
              <a:uFillTx/>
              <a:latin typeface="Arial"/>
              <a:cs typeface="Arial"/>
              <a:sym typeface="Calibri"/>
            </a:endParaRPr>
          </a:p>
        </p:txBody>
      </p:sp>
      <p:cxnSp>
        <p:nvCxnSpPr>
          <p:cNvPr id="37" name="Conector recto de flecha 36"/>
          <p:cNvCxnSpPr>
            <a:stCxn id="14" idx="2"/>
          </p:cNvCxnSpPr>
          <p:nvPr/>
        </p:nvCxnSpPr>
        <p:spPr>
          <a:xfrm>
            <a:off x="3858436" y="2332245"/>
            <a:ext cx="13915" cy="389728"/>
          </a:xfrm>
          <a:prstGeom prst="straightConnector1">
            <a:avLst/>
          </a:prstGeom>
          <a:noFill/>
          <a:ln w="127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50" name="Conector recto de flecha 49"/>
          <p:cNvCxnSpPr>
            <a:stCxn id="13" idx="0"/>
          </p:cNvCxnSpPr>
          <p:nvPr/>
        </p:nvCxnSpPr>
        <p:spPr>
          <a:xfrm flipV="1">
            <a:off x="3517645" y="4106966"/>
            <a:ext cx="6957" cy="256109"/>
          </a:xfrm>
          <a:prstGeom prst="straightConnector1">
            <a:avLst/>
          </a:prstGeom>
          <a:noFill/>
          <a:ln w="127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52" name="Conector recto de flecha 51"/>
          <p:cNvCxnSpPr>
            <a:stCxn id="15" idx="3"/>
          </p:cNvCxnSpPr>
          <p:nvPr/>
        </p:nvCxnSpPr>
        <p:spPr>
          <a:xfrm>
            <a:off x="1740499" y="3352186"/>
            <a:ext cx="211673" cy="0"/>
          </a:xfrm>
          <a:prstGeom prst="straightConnector1">
            <a:avLst/>
          </a:prstGeom>
          <a:noFill/>
          <a:ln w="127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54" name="Conector recto de flecha 53"/>
          <p:cNvCxnSpPr>
            <a:stCxn id="6" idx="1"/>
          </p:cNvCxnSpPr>
          <p:nvPr/>
        </p:nvCxnSpPr>
        <p:spPr>
          <a:xfrm flipH="1">
            <a:off x="5565737" y="3352186"/>
            <a:ext cx="362868" cy="0"/>
          </a:xfrm>
          <a:prstGeom prst="straightConnector1">
            <a:avLst/>
          </a:prstGeom>
          <a:noFill/>
          <a:ln w="12700"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cxnSp>
      <p:sp>
        <p:nvSpPr>
          <p:cNvPr id="2" name="CuadroTexto 1"/>
          <p:cNvSpPr txBox="1"/>
          <p:nvPr/>
        </p:nvSpPr>
        <p:spPr>
          <a:xfrm>
            <a:off x="7285619" y="398140"/>
            <a:ext cx="26540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ES" b="1" dirty="0" smtClean="0"/>
              <a:t>ASIGNATURAS DE APOYO</a:t>
            </a:r>
            <a:endParaRPr kumimoji="0" lang="es-ES" sz="1800" b="1" i="0" u="none" strike="noStrike" cap="none" spc="0" normalizeH="0" baseline="0" dirty="0">
              <a:ln>
                <a:noFill/>
              </a:ln>
              <a:solidFill>
                <a:srgbClr val="000000"/>
              </a:solidFill>
              <a:effectLst/>
              <a:uFillTx/>
              <a:latin typeface="+mn-lt"/>
              <a:ea typeface="+mn-ea"/>
              <a:cs typeface="+mn-cs"/>
              <a:sym typeface="Calibri"/>
            </a:endParaRPr>
          </a:p>
        </p:txBody>
      </p:sp>
      <p:sp>
        <p:nvSpPr>
          <p:cNvPr id="3" name="CuadroTexto 2"/>
          <p:cNvSpPr txBox="1"/>
          <p:nvPr/>
        </p:nvSpPr>
        <p:spPr>
          <a:xfrm>
            <a:off x="7328237" y="1394315"/>
            <a:ext cx="3956865" cy="923328"/>
          </a:xfrm>
          <a:prstGeom prst="rect">
            <a:avLst/>
          </a:prstGeom>
          <a:noFill/>
          <a:ln w="28575" cap="flat" cmpd="sng">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1" i="0" u="none" strike="noStrike" cap="none" spc="0" normalizeH="0" baseline="0" dirty="0" smtClean="0">
                <a:ln>
                  <a:noFill/>
                </a:ln>
                <a:solidFill>
                  <a:srgbClr val="000000"/>
                </a:solidFill>
                <a:effectLst/>
                <a:uFillTx/>
                <a:latin typeface="+mn-lt"/>
                <a:ea typeface="+mn-ea"/>
                <a:cs typeface="+mn-cs"/>
                <a:sym typeface="Calibri"/>
              </a:rPr>
              <a:t>Informática</a:t>
            </a:r>
            <a:r>
              <a:rPr kumimoji="0" lang="es-ES" sz="1800" b="0" i="0" u="none" strike="noStrike" cap="none" spc="0" normalizeH="0" baseline="0" dirty="0" smtClean="0">
                <a:ln>
                  <a:noFill/>
                </a:ln>
                <a:solidFill>
                  <a:srgbClr val="000000"/>
                </a:solidFill>
                <a:effectLst/>
                <a:uFillTx/>
                <a:latin typeface="+mn-lt"/>
                <a:ea typeface="+mn-ea"/>
                <a:cs typeface="+mn-cs"/>
                <a:sym typeface="Calibri"/>
              </a:rPr>
              <a:t>.- </a:t>
            </a:r>
            <a:r>
              <a:rPr kumimoji="0" lang="es-ES" sz="1800" b="0" i="0" u="none" strike="noStrike" cap="none" spc="0" normalizeH="0" dirty="0" smtClean="0">
                <a:ln>
                  <a:noFill/>
                </a:ln>
                <a:solidFill>
                  <a:srgbClr val="000000"/>
                </a:solidFill>
                <a:effectLst/>
                <a:uFillTx/>
                <a:latin typeface="+mn-lt"/>
                <a:ea typeface="+mn-ea"/>
                <a:cs typeface="+mn-cs"/>
                <a:sym typeface="Calibri"/>
              </a:rPr>
              <a:t> uso de aplicaciones para la elaboración y presentación de los productos digitales.</a:t>
            </a:r>
            <a:endParaRPr kumimoji="0" lang="es-ES" sz="1800" b="0" i="0" u="none" strike="noStrike" cap="none" spc="0" normalizeH="0" baseline="0" dirty="0">
              <a:ln>
                <a:noFill/>
              </a:ln>
              <a:solidFill>
                <a:srgbClr val="000000"/>
              </a:solidFill>
              <a:effectLst/>
              <a:uFillTx/>
              <a:latin typeface="+mn-lt"/>
              <a:ea typeface="+mn-ea"/>
              <a:cs typeface="+mn-cs"/>
              <a:sym typeface="Calibri"/>
            </a:endParaRPr>
          </a:p>
        </p:txBody>
      </p:sp>
      <p:sp>
        <p:nvSpPr>
          <p:cNvPr id="41" name="CuadroTexto 40"/>
          <p:cNvSpPr txBox="1"/>
          <p:nvPr/>
        </p:nvSpPr>
        <p:spPr>
          <a:xfrm>
            <a:off x="7328237" y="2721973"/>
            <a:ext cx="3956865" cy="1200327"/>
          </a:xfrm>
          <a:prstGeom prst="rect">
            <a:avLst/>
          </a:prstGeom>
          <a:noFill/>
          <a:ln w="28575" cap="flat" cmpd="sng">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1" i="0" u="none" strike="noStrike" cap="none" spc="0" normalizeH="0" baseline="0" dirty="0" smtClean="0">
                <a:ln>
                  <a:noFill/>
                </a:ln>
                <a:solidFill>
                  <a:srgbClr val="000000"/>
                </a:solidFill>
                <a:effectLst/>
                <a:uFillTx/>
                <a:latin typeface="+mn-lt"/>
                <a:ea typeface="+mn-ea"/>
                <a:cs typeface="+mn-cs"/>
                <a:sym typeface="Calibri"/>
              </a:rPr>
              <a:t>Psicología</a:t>
            </a:r>
            <a:r>
              <a:rPr kumimoji="0" lang="es-ES" sz="1800" b="0" i="0" u="none" strike="noStrike" cap="none" spc="0" normalizeH="0" baseline="0" dirty="0" smtClean="0">
                <a:ln>
                  <a:noFill/>
                </a:ln>
                <a:solidFill>
                  <a:srgbClr val="000000"/>
                </a:solidFill>
                <a:effectLst/>
                <a:uFillTx/>
                <a:latin typeface="+mn-lt"/>
                <a:ea typeface="+mn-ea"/>
                <a:cs typeface="+mn-cs"/>
                <a:sym typeface="Calibri"/>
              </a:rPr>
              <a:t>.- </a:t>
            </a:r>
            <a:r>
              <a:rPr kumimoji="0" lang="es-ES" sz="1800" b="0" i="0" u="none" strike="noStrike" cap="none" spc="0" normalizeH="0" dirty="0" smtClean="0">
                <a:ln>
                  <a:noFill/>
                </a:ln>
                <a:solidFill>
                  <a:srgbClr val="000000"/>
                </a:solidFill>
                <a:effectLst/>
                <a:uFillTx/>
                <a:latin typeface="+mn-lt"/>
                <a:ea typeface="+mn-ea"/>
                <a:cs typeface="+mn-cs"/>
                <a:sym typeface="Calibri"/>
              </a:rPr>
              <a:t> uso de métodos y técnicas para la elaboración de cuestionario, entrevistas y perfiles empleados en el proyecto.</a:t>
            </a:r>
            <a:endParaRPr kumimoji="0" lang="es-ES" sz="1800" b="0" i="0" u="none" strike="noStrike" cap="none" spc="0" normalizeH="0" baseline="0" dirty="0">
              <a:ln>
                <a:noFill/>
              </a:ln>
              <a:solidFill>
                <a:srgbClr val="000000"/>
              </a:solidFill>
              <a:effectLst/>
              <a:uFillTx/>
              <a:latin typeface="+mn-lt"/>
              <a:ea typeface="+mn-ea"/>
              <a:cs typeface="+mn-cs"/>
              <a:sym typeface="Calibri"/>
            </a:endParaRPr>
          </a:p>
        </p:txBody>
      </p:sp>
      <p:sp>
        <p:nvSpPr>
          <p:cNvPr id="45" name="CuadroTexto 44"/>
          <p:cNvSpPr txBox="1"/>
          <p:nvPr/>
        </p:nvSpPr>
        <p:spPr>
          <a:xfrm>
            <a:off x="7328237" y="4333544"/>
            <a:ext cx="3956865" cy="1200327"/>
          </a:xfrm>
          <a:prstGeom prst="rect">
            <a:avLst/>
          </a:prstGeom>
          <a:noFill/>
          <a:ln w="28575" cap="flat" cmpd="sng">
            <a:solidFill>
              <a:srgbClr val="54823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800" b="1" i="0" u="none" strike="noStrike" cap="none" spc="0" normalizeH="0" baseline="0" dirty="0" smtClean="0">
                <a:ln>
                  <a:noFill/>
                </a:ln>
                <a:solidFill>
                  <a:srgbClr val="000000"/>
                </a:solidFill>
                <a:effectLst/>
                <a:uFillTx/>
                <a:latin typeface="+mn-lt"/>
                <a:ea typeface="+mn-ea"/>
                <a:cs typeface="+mn-cs"/>
                <a:sym typeface="Calibri"/>
              </a:rPr>
              <a:t>Estadística</a:t>
            </a:r>
            <a:r>
              <a:rPr kumimoji="0" lang="es-ES" sz="1800" b="1" i="0" u="none" strike="noStrike" cap="none" spc="0" normalizeH="0" dirty="0" smtClean="0">
                <a:ln>
                  <a:noFill/>
                </a:ln>
                <a:solidFill>
                  <a:srgbClr val="000000"/>
                </a:solidFill>
                <a:effectLst/>
                <a:uFillTx/>
                <a:latin typeface="+mn-lt"/>
                <a:ea typeface="+mn-ea"/>
                <a:cs typeface="+mn-cs"/>
                <a:sym typeface="Calibri"/>
              </a:rPr>
              <a:t> y Probabilidad</a:t>
            </a:r>
            <a:r>
              <a:rPr kumimoji="0" lang="es-ES" sz="1800" b="0" i="0" u="none" strike="noStrike" cap="none" spc="0" normalizeH="0" baseline="0" dirty="0" smtClean="0">
                <a:ln>
                  <a:noFill/>
                </a:ln>
                <a:solidFill>
                  <a:srgbClr val="000000"/>
                </a:solidFill>
                <a:effectLst/>
                <a:uFillTx/>
                <a:latin typeface="+mn-lt"/>
                <a:ea typeface="+mn-ea"/>
                <a:cs typeface="+mn-cs"/>
                <a:sym typeface="Calibri"/>
              </a:rPr>
              <a:t>.- </a:t>
            </a:r>
            <a:r>
              <a:rPr kumimoji="0" lang="es-ES" sz="1800" b="0" i="0" u="none" strike="noStrike" cap="none" spc="0" normalizeH="0" dirty="0" smtClean="0">
                <a:ln>
                  <a:noFill/>
                </a:ln>
                <a:solidFill>
                  <a:srgbClr val="000000"/>
                </a:solidFill>
                <a:effectLst/>
                <a:uFillTx/>
                <a:latin typeface="+mn-lt"/>
                <a:ea typeface="+mn-ea"/>
                <a:cs typeface="+mn-cs"/>
                <a:sym typeface="Calibri"/>
              </a:rPr>
              <a:t> uso de herramientas estadísticas para la recolección, organización, procesamiento y presentación de la información.</a:t>
            </a:r>
            <a:endParaRPr kumimoji="0" lang="es-ES" sz="1800" b="0" i="0" u="none" strike="noStrike" cap="none" spc="0" normalizeH="0" baseline="0" dirty="0">
              <a:ln>
                <a:noFill/>
              </a:ln>
              <a:solidFill>
                <a:srgbClr val="000000"/>
              </a:solidFill>
              <a:effectLst/>
              <a:uFillTx/>
              <a:latin typeface="+mn-lt"/>
              <a:ea typeface="+mn-ea"/>
              <a:cs typeface="+mn-cs"/>
              <a:sym typeface="Calibri"/>
            </a:endParaRPr>
          </a:p>
        </p:txBody>
      </p:sp>
      <p:cxnSp>
        <p:nvCxnSpPr>
          <p:cNvPr id="9" name="Conector recto 8"/>
          <p:cNvCxnSpPr/>
          <p:nvPr/>
        </p:nvCxnSpPr>
        <p:spPr>
          <a:xfrm flipV="1">
            <a:off x="5565737" y="2074461"/>
            <a:ext cx="1762500" cy="868050"/>
          </a:xfrm>
          <a:prstGeom prst="line">
            <a:avLst/>
          </a:prstGeom>
          <a:noFill/>
          <a:ln w="76200" cap="flat" cmpd="sng">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6" name="Conector recto 45"/>
          <p:cNvCxnSpPr/>
          <p:nvPr/>
        </p:nvCxnSpPr>
        <p:spPr>
          <a:xfrm>
            <a:off x="5565737" y="3786211"/>
            <a:ext cx="1762500" cy="0"/>
          </a:xfrm>
          <a:prstGeom prst="line">
            <a:avLst/>
          </a:prstGeom>
          <a:noFill/>
          <a:ln w="76200" cap="flat" cmpd="sng">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47" name="Conector recto 46"/>
          <p:cNvCxnSpPr/>
          <p:nvPr/>
        </p:nvCxnSpPr>
        <p:spPr>
          <a:xfrm>
            <a:off x="5565737" y="3922300"/>
            <a:ext cx="1762500" cy="1271770"/>
          </a:xfrm>
          <a:prstGeom prst="line">
            <a:avLst/>
          </a:prstGeom>
          <a:noFill/>
          <a:ln w="76200" cap="flat" cmpd="sng">
            <a:solidFill>
              <a:srgbClr val="008000"/>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75322138"/>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ángulo 14"/>
          <p:cNvSpPr/>
          <p:nvPr/>
        </p:nvSpPr>
        <p:spPr>
          <a:xfrm rot="5400000">
            <a:off x="-2753438" y="3845255"/>
            <a:ext cx="5766182" cy="259309"/>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1" name="Rectángulo 24"/>
          <p:cNvSpPr/>
          <p:nvPr/>
        </p:nvSpPr>
        <p:spPr>
          <a:xfrm rot="5400000">
            <a:off x="-2095743" y="3747118"/>
            <a:ext cx="4742600" cy="250865"/>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2" name="Rectángulo 23"/>
          <p:cNvSpPr/>
          <p:nvPr/>
        </p:nvSpPr>
        <p:spPr>
          <a:xfrm rot="5400000">
            <a:off x="8472329" y="2842145"/>
            <a:ext cx="6883677" cy="300253"/>
          </a:xfrm>
          <a:prstGeom prst="rect">
            <a:avLst/>
          </a:prstGeom>
          <a:solidFill>
            <a:srgbClr val="451C8E"/>
          </a:solidFill>
          <a:ln w="12700">
            <a:miter lim="400000"/>
          </a:ln>
        </p:spPr>
        <p:txBody>
          <a:bodyPr lIns="45719" rIns="45719" anchor="ctr"/>
          <a:lstStyle/>
          <a:p>
            <a:pPr algn="ctr">
              <a:defRPr>
                <a:solidFill>
                  <a:srgbClr val="FFFFFF"/>
                </a:solidFill>
              </a:defRPr>
            </a:pPr>
            <a:endParaRPr/>
          </a:p>
        </p:txBody>
      </p:sp>
      <p:sp>
        <p:nvSpPr>
          <p:cNvPr id="153" name="Rectángulo 22"/>
          <p:cNvSpPr/>
          <p:nvPr/>
        </p:nvSpPr>
        <p:spPr>
          <a:xfrm rot="5400000">
            <a:off x="8304334" y="4178163"/>
            <a:ext cx="7519921" cy="255412"/>
          </a:xfrm>
          <a:prstGeom prst="rect">
            <a:avLst/>
          </a:prstGeom>
          <a:solidFill>
            <a:srgbClr val="BFBFBF"/>
          </a:solidFill>
          <a:ln w="12700">
            <a:miter lim="400000"/>
          </a:ln>
        </p:spPr>
        <p:txBody>
          <a:bodyPr lIns="45719" rIns="45719" anchor="ctr"/>
          <a:lstStyle/>
          <a:p>
            <a:pPr algn="ctr">
              <a:defRPr>
                <a:solidFill>
                  <a:srgbClr val="FFFFFF"/>
                </a:solidFill>
              </a:defRPr>
            </a:pPr>
            <a:endParaRPr/>
          </a:p>
        </p:txBody>
      </p:sp>
      <p:sp>
        <p:nvSpPr>
          <p:cNvPr id="156" name="Triángulo rectángulo 4"/>
          <p:cNvSpPr/>
          <p:nvPr/>
        </p:nvSpPr>
        <p:spPr>
          <a:xfrm rot="10800000">
            <a:off x="10213075" y="0"/>
            <a:ext cx="1978925" cy="20744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BFBFBF"/>
          </a:solidFill>
          <a:ln w="12700">
            <a:miter lim="400000"/>
          </a:ln>
        </p:spPr>
        <p:txBody>
          <a:bodyPr lIns="45719" rIns="45719" anchor="ctr"/>
          <a:lstStyle/>
          <a:p>
            <a:pPr algn="ctr">
              <a:defRPr>
                <a:solidFill>
                  <a:srgbClr val="FFFFFF"/>
                </a:solidFill>
              </a:defRPr>
            </a:pPr>
            <a:endParaRPr/>
          </a:p>
        </p:txBody>
      </p:sp>
      <p:pic>
        <p:nvPicPr>
          <p:cNvPr id="157" name="Imagen 1" descr="Imagen 1"/>
          <p:cNvPicPr>
            <a:picLocks noChangeAspect="1"/>
          </p:cNvPicPr>
          <p:nvPr/>
        </p:nvPicPr>
        <p:blipFill>
          <a:blip r:embed="rId2"/>
          <a:stretch>
            <a:fillRect/>
          </a:stretch>
        </p:blipFill>
        <p:spPr>
          <a:xfrm>
            <a:off x="11108949" y="39315"/>
            <a:ext cx="955346" cy="955346"/>
          </a:xfrm>
          <a:prstGeom prst="rect">
            <a:avLst/>
          </a:prstGeom>
          <a:ln w="12700">
            <a:miter lim="400000"/>
          </a:ln>
        </p:spPr>
      </p:pic>
      <p:sp>
        <p:nvSpPr>
          <p:cNvPr id="5" name="CuadroTexto 4"/>
          <p:cNvSpPr txBox="1"/>
          <p:nvPr/>
        </p:nvSpPr>
        <p:spPr>
          <a:xfrm>
            <a:off x="692745" y="225868"/>
            <a:ext cx="10416204" cy="6740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s-ES" b="1" dirty="0"/>
              <a:t>DOCUMENTACIÓN DE ACTIVIDADES DE ENSEÑANZA APRENDIZAJE</a:t>
            </a:r>
          </a:p>
          <a:p>
            <a:pPr algn="ctr"/>
            <a:r>
              <a:rPr lang="es-ES" b="1" dirty="0"/>
              <a:t>ACTIVIDAD INTERDISCIPLINARIA PARA DETONAR EL PROYECTO</a:t>
            </a:r>
          </a:p>
          <a:p>
            <a:pPr marL="342900" indent="-342900">
              <a:buFont typeface="+mj-lt"/>
              <a:buAutoNum type="alphaLcPeriod"/>
            </a:pPr>
            <a:r>
              <a:rPr lang="es-ES" b="1" dirty="0"/>
              <a:t>Nombre de la actividad: </a:t>
            </a:r>
            <a:r>
              <a:rPr lang="es-ES" dirty="0">
                <a:latin typeface="Arial"/>
                <a:cs typeface="Arial"/>
              </a:rPr>
              <a:t>Introducción al  Programa Conexiones.</a:t>
            </a:r>
            <a:r>
              <a:rPr lang="es-ES_tradnl" dirty="0">
                <a:latin typeface="Arial"/>
                <a:cs typeface="Arial"/>
              </a:rPr>
              <a:t> </a:t>
            </a:r>
          </a:p>
          <a:p>
            <a:pPr marL="342900" indent="-342900">
              <a:buFont typeface="+mj-lt"/>
              <a:buAutoNum type="alphaLcPeriod"/>
            </a:pPr>
            <a:r>
              <a:rPr lang="es-ES" b="1" dirty="0"/>
              <a:t>Objetivo: </a:t>
            </a:r>
            <a:r>
              <a:rPr lang="es-ES" dirty="0">
                <a:latin typeface="Arial"/>
                <a:cs typeface="Arial"/>
              </a:rPr>
              <a:t>Establecer un primer dialogo con el alumno para aproximarlo al concepto de sistemas complejos y de la interdisciplinariedad.</a:t>
            </a:r>
            <a:r>
              <a:rPr lang="es-ES_tradnl" dirty="0">
                <a:latin typeface="Arial"/>
                <a:cs typeface="Arial"/>
              </a:rPr>
              <a:t> </a:t>
            </a:r>
          </a:p>
          <a:p>
            <a:pPr marL="342900" indent="-342900">
              <a:buFont typeface="+mj-lt"/>
              <a:buAutoNum type="alphaLcPeriod"/>
            </a:pPr>
            <a:r>
              <a:rPr lang="es-ES_tradnl" b="1" dirty="0">
                <a:latin typeface="Arial"/>
                <a:cs typeface="Arial"/>
              </a:rPr>
              <a:t>Grado: </a:t>
            </a:r>
            <a:r>
              <a:rPr lang="es-ES_tradnl" dirty="0">
                <a:latin typeface="Arial"/>
                <a:cs typeface="Arial"/>
              </a:rPr>
              <a:t>6º</a:t>
            </a:r>
          </a:p>
          <a:p>
            <a:pPr marL="342900" indent="-342900">
              <a:buFont typeface="+mj-lt"/>
              <a:buAutoNum type="alphaLcPeriod"/>
            </a:pPr>
            <a:r>
              <a:rPr lang="es-ES_tradnl" b="1" dirty="0">
                <a:latin typeface="Arial"/>
                <a:cs typeface="Arial"/>
              </a:rPr>
              <a:t>Fecha de realización: 12 de noviembre de 2018</a:t>
            </a:r>
          </a:p>
          <a:p>
            <a:pPr marL="342900" indent="-342900">
              <a:buFont typeface="+mj-lt"/>
              <a:buAutoNum type="alphaLcPeriod"/>
            </a:pPr>
            <a:r>
              <a:rPr lang="es-ES_tradnl" b="1" dirty="0">
                <a:latin typeface="Arial"/>
                <a:cs typeface="Arial"/>
              </a:rPr>
              <a:t>Asignatura participantes, temas y conceptos de cada una: </a:t>
            </a:r>
            <a:r>
              <a:rPr lang="es-ES_tradnl" b="1" dirty="0"/>
              <a:t>Derecho </a:t>
            </a:r>
            <a:r>
              <a:rPr lang="es-ES_tradnl" dirty="0"/>
              <a:t>(Derecho </a:t>
            </a:r>
            <a:r>
              <a:rPr lang="es-ES" dirty="0"/>
              <a:t>Constitucional: garantías individuales, Derecho Social: Derecho educativo, Regulación, Educación superior.)</a:t>
            </a:r>
            <a:r>
              <a:rPr lang="es-ES_tradnl" dirty="0">
                <a:latin typeface="Arial"/>
                <a:cs typeface="Arial"/>
              </a:rPr>
              <a:t>; </a:t>
            </a:r>
            <a:r>
              <a:rPr lang="es-ES_tradnl" b="1" dirty="0">
                <a:latin typeface="Arial"/>
                <a:cs typeface="Arial"/>
              </a:rPr>
              <a:t>Geografía económica </a:t>
            </a:r>
            <a:r>
              <a:rPr lang="es-ES_tradnl" dirty="0"/>
              <a:t>(introducción a la geografía económica: globalización)</a:t>
            </a:r>
            <a:r>
              <a:rPr lang="es-ES_tradnl" dirty="0">
                <a:latin typeface="Arial"/>
                <a:cs typeface="Arial"/>
              </a:rPr>
              <a:t>; </a:t>
            </a:r>
            <a:r>
              <a:rPr lang="es-ES_tradnl" b="1" dirty="0">
                <a:latin typeface="Arial"/>
                <a:cs typeface="Arial"/>
              </a:rPr>
              <a:t>Problemas Sociales Económicos y Políticos de México</a:t>
            </a:r>
            <a:r>
              <a:rPr lang="es-ES_tradnl" dirty="0">
                <a:latin typeface="Arial"/>
                <a:cs typeface="Arial"/>
              </a:rPr>
              <a:t> </a:t>
            </a:r>
            <a:r>
              <a:rPr lang="es-ES_tradnl" dirty="0"/>
              <a:t>(la educación en México: Causas, efectos, legislación, educación superior)</a:t>
            </a:r>
            <a:r>
              <a:rPr lang="es-ES_tradnl" dirty="0">
                <a:latin typeface="Arial"/>
                <a:cs typeface="Arial"/>
              </a:rPr>
              <a:t>; </a:t>
            </a:r>
            <a:r>
              <a:rPr lang="es-ES_tradnl" b="1" dirty="0">
                <a:latin typeface="Arial"/>
                <a:cs typeface="Arial"/>
              </a:rPr>
              <a:t>Introducción al Estudio de las Ciencias Sociales y Económicas </a:t>
            </a:r>
            <a:r>
              <a:rPr lang="es-ES_tradnl" dirty="0"/>
              <a:t>(grupos sociales: globalización, esquemas socioeconómicos, educación superior).</a:t>
            </a:r>
          </a:p>
          <a:p>
            <a:pPr marL="342900" indent="-342900">
              <a:buFont typeface="+mj-lt"/>
              <a:buAutoNum type="alphaLcPeriod"/>
            </a:pPr>
            <a:r>
              <a:rPr lang="es-ES_tradnl" b="1" dirty="0">
                <a:latin typeface="Arial"/>
                <a:cs typeface="Arial"/>
              </a:rPr>
              <a:t>Fuentes de apoyo:</a:t>
            </a:r>
          </a:p>
          <a:p>
            <a:pPr marL="285750" indent="-285750">
              <a:buFont typeface="Arial"/>
              <a:buChar char="•"/>
            </a:pPr>
            <a:r>
              <a:rPr lang="es-ES" dirty="0"/>
              <a:t>DGIRE (2018). </a:t>
            </a:r>
            <a:r>
              <a:rPr lang="es-ES" i="1" dirty="0"/>
              <a:t>Conexiones: Una mirada a la interdisciplinariedad</a:t>
            </a:r>
            <a:r>
              <a:rPr lang="es-ES" dirty="0"/>
              <a:t>. UNAM. Recuperado el 3 de agosto de 2018 de </a:t>
            </a:r>
            <a:r>
              <a:rPr lang="es-ES" u="sng" dirty="0">
                <a:hlinkClick r:id="rId3"/>
              </a:rPr>
              <a:t>http://conexiones.dgire.unam.mx</a:t>
            </a:r>
            <a:endParaRPr lang="es-ES" u="sng" dirty="0"/>
          </a:p>
          <a:p>
            <a:pPr marL="285750" indent="-285750">
              <a:buFont typeface="Arial"/>
              <a:buChar char="•"/>
            </a:pPr>
            <a:r>
              <a:rPr lang="es-ES" dirty="0"/>
              <a:t> DGIRE (2018). </a:t>
            </a:r>
            <a:r>
              <a:rPr lang="es-ES_tradnl" dirty="0"/>
              <a:t>Conversatorio interdisciplinario. Conceptualización y experiencias. México. UNAM. Recuperado el 7 de noviembre de 2018 de </a:t>
            </a:r>
            <a:r>
              <a:rPr lang="es-ES" u="sng" dirty="0">
                <a:hlinkClick r:id="rId4"/>
              </a:rPr>
              <a:t>https://www.youtube.com/watch?time_continue=239&amp;v=cKDR38dyiW4</a:t>
            </a:r>
            <a:endParaRPr lang="es-ES_tradnl" dirty="0"/>
          </a:p>
          <a:p>
            <a:pPr marL="285750" indent="-285750">
              <a:buFont typeface="Arial"/>
              <a:buChar char="•"/>
            </a:pPr>
            <a:r>
              <a:rPr lang="es-ES" dirty="0"/>
              <a:t> DGIRE (2018). Interdisciplinariedad y sistemas complejos. México. UNAM. Recuperado el 7 de noviembre de 2018 de </a:t>
            </a:r>
            <a:r>
              <a:rPr lang="es-ES" u="sng" dirty="0">
                <a:hlinkClick r:id="rId5"/>
              </a:rPr>
              <a:t>https://www.youtube.com/watch?time_continue=217&amp;v=bPWDI3STms0</a:t>
            </a:r>
            <a:r>
              <a:rPr lang="es-ES_tradnl" dirty="0"/>
              <a:t> </a:t>
            </a:r>
          </a:p>
          <a:p>
            <a:pPr marL="342900" indent="-342900">
              <a:buFont typeface="+mj-lt"/>
              <a:buAutoNum type="alphaLcPeriod" startAt="7"/>
            </a:pPr>
            <a:r>
              <a:rPr lang="es-ES_tradnl" b="1" dirty="0">
                <a:latin typeface="Arial"/>
                <a:cs typeface="Arial"/>
              </a:rPr>
              <a:t>Justificación de la actividad: </a:t>
            </a:r>
            <a:r>
              <a:rPr lang="es-ES" dirty="0"/>
              <a:t>Explicar la mecánica de la interdisciplinariedad como un estrategia para resolver un sistema complejo.</a:t>
            </a:r>
            <a:endParaRPr lang="es-ES_tradnl" dirty="0">
              <a:latin typeface="Arial"/>
              <a:cs typeface="Arial"/>
            </a:endParaRPr>
          </a:p>
          <a:p>
            <a:pPr marL="342900" indent="-342900">
              <a:buFont typeface="+mj-lt"/>
              <a:buAutoNum type="alphaLcPeriod"/>
            </a:pPr>
            <a:endParaRPr lang="es-ES" dirty="0">
              <a:latin typeface="Arial"/>
              <a:cs typeface="Arial"/>
            </a:endParaRPr>
          </a:p>
        </p:txBody>
      </p:sp>
    </p:spTree>
    <p:extLst>
      <p:ext uri="{BB962C8B-B14F-4D97-AF65-F5344CB8AC3E}">
        <p14:creationId xmlns:p14="http://schemas.microsoft.com/office/powerpoint/2010/main" val="3965092304"/>
      </p:ext>
    </p:extLst>
  </p:cSld>
  <p:clrMapOvr>
    <a:masterClrMapping/>
  </p:clrMapOvr>
  <p:transition xmlns:p14="http://schemas.microsoft.com/office/powerpoint/2010/mai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8805</TotalTime>
  <Words>5464</Words>
  <Application>Microsoft Macintosh PowerPoint</Application>
  <PresentationFormat>Personalizado</PresentationFormat>
  <Paragraphs>382</Paragraphs>
  <Slides>53</Slides>
  <Notes>6</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JORGE LOPEZ</cp:lastModifiedBy>
  <cp:revision>113</cp:revision>
  <dcterms:modified xsi:type="dcterms:W3CDTF">2019-06-13T21:18:25Z</dcterms:modified>
</cp:coreProperties>
</file>