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9" r:id="rId4"/>
    <p:sldId id="263" r:id="rId5"/>
    <p:sldId id="266" r:id="rId6"/>
    <p:sldId id="267" r:id="rId7"/>
    <p:sldId id="270" r:id="rId8"/>
    <p:sldId id="287" r:id="rId9"/>
    <p:sldId id="262" r:id="rId10"/>
    <p:sldId id="259" r:id="rId11"/>
    <p:sldId id="260" r:id="rId12"/>
    <p:sldId id="258" r:id="rId13"/>
    <p:sldId id="271" r:id="rId14"/>
    <p:sldId id="272" r:id="rId15"/>
    <p:sldId id="275" r:id="rId16"/>
    <p:sldId id="297" r:id="rId17"/>
    <p:sldId id="294" r:id="rId18"/>
    <p:sldId id="295" r:id="rId19"/>
    <p:sldId id="296" r:id="rId20"/>
    <p:sldId id="277" r:id="rId21"/>
    <p:sldId id="284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8" r:id="rId30"/>
    <p:sldId id="289" r:id="rId31"/>
    <p:sldId id="290" r:id="rId32"/>
    <p:sldId id="291" r:id="rId33"/>
    <p:sldId id="292" r:id="rId34"/>
    <p:sldId id="293" r:id="rId35"/>
    <p:sldId id="273" r:id="rId36"/>
    <p:sldId id="274" r:id="rId3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54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75ADD-9A09-4C01-82D1-06CB78F0DE28}" type="doc">
      <dgm:prSet loTypeId="urn:microsoft.com/office/officeart/2005/8/layout/radial5" loCatId="relationship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27421F62-B8A8-46A6-8073-1FE2153F96F3}">
      <dgm:prSet phldrT="[Texto]"/>
      <dgm:spPr/>
      <dgm:t>
        <a:bodyPr/>
        <a:lstStyle/>
        <a:p>
          <a:r>
            <a:rPr lang="es-MX" dirty="0"/>
            <a:t>Equipo 8</a:t>
          </a:r>
        </a:p>
        <a:p>
          <a:r>
            <a:rPr lang="es-MX" dirty="0"/>
            <a:t>Estudio de caso: ¿de qué manera impacta la constante transformación estructural de la Colonia Nápoles en la contaminación visual y auditiva de los alumnos del Colegio La Florida?</a:t>
          </a:r>
        </a:p>
      </dgm:t>
    </dgm:pt>
    <dgm:pt modelId="{6DB72FE2-D561-4D27-9864-37540B20EA23}" type="parTrans" cxnId="{E1010DA0-5169-4889-8E8B-C7B5F369A40A}">
      <dgm:prSet/>
      <dgm:spPr/>
      <dgm:t>
        <a:bodyPr/>
        <a:lstStyle/>
        <a:p>
          <a:endParaRPr lang="es-MX"/>
        </a:p>
      </dgm:t>
    </dgm:pt>
    <dgm:pt modelId="{04D701E0-38C3-4ABB-9D70-BC86E24352AF}" type="sibTrans" cxnId="{E1010DA0-5169-4889-8E8B-C7B5F369A40A}">
      <dgm:prSet/>
      <dgm:spPr/>
      <dgm:t>
        <a:bodyPr/>
        <a:lstStyle/>
        <a:p>
          <a:endParaRPr lang="es-MX"/>
        </a:p>
      </dgm:t>
    </dgm:pt>
    <dgm:pt modelId="{117488D4-03E1-46B8-9907-116650644C7D}">
      <dgm:prSet phldrT="[Texto]"/>
      <dgm:spPr/>
      <dgm:t>
        <a:bodyPr/>
        <a:lstStyle/>
        <a:p>
          <a:r>
            <a:rPr lang="es-MX" dirty="0"/>
            <a:t>Matemáticas</a:t>
          </a:r>
        </a:p>
        <a:p>
          <a:r>
            <a:rPr lang="es-MX" dirty="0"/>
            <a:t>Unidad 4 </a:t>
          </a:r>
        </a:p>
        <a:p>
          <a:r>
            <a:rPr lang="es-MX" dirty="0"/>
            <a:t>Temas: </a:t>
          </a:r>
          <a:r>
            <a:rPr lang="es-MX" dirty="0" err="1"/>
            <a:t>EStadística</a:t>
          </a:r>
          <a:r>
            <a:rPr lang="es-MX" dirty="0"/>
            <a:t>, Gráficos</a:t>
          </a:r>
        </a:p>
      </dgm:t>
    </dgm:pt>
    <dgm:pt modelId="{84FD364B-C5B5-4DC5-ACDD-D584CFBD2E6E}" type="parTrans" cxnId="{A874B3CD-E3A6-4CF1-883E-A5B1E9973E55}">
      <dgm:prSet/>
      <dgm:spPr/>
      <dgm:t>
        <a:bodyPr/>
        <a:lstStyle/>
        <a:p>
          <a:endParaRPr lang="es-MX"/>
        </a:p>
      </dgm:t>
    </dgm:pt>
    <dgm:pt modelId="{6BCA6C7E-55BE-4B6A-9A31-00160602B152}" type="sibTrans" cxnId="{A874B3CD-E3A6-4CF1-883E-A5B1E9973E55}">
      <dgm:prSet/>
      <dgm:spPr/>
      <dgm:t>
        <a:bodyPr/>
        <a:lstStyle/>
        <a:p>
          <a:endParaRPr lang="es-MX"/>
        </a:p>
      </dgm:t>
    </dgm:pt>
    <dgm:pt modelId="{C6A66B55-9AD8-46F4-BA90-4E4FAB98CCDA}">
      <dgm:prSet phldrT="[Texto]"/>
      <dgm:spPr/>
      <dgm:t>
        <a:bodyPr/>
        <a:lstStyle/>
        <a:p>
          <a:r>
            <a:rPr lang="es-MX"/>
            <a:t>Inglés</a:t>
          </a:r>
        </a:p>
        <a:p>
          <a:r>
            <a:rPr lang="es-MX"/>
            <a:t>Unidad 5 Global Population Growth</a:t>
          </a:r>
        </a:p>
        <a:p>
          <a:r>
            <a:rPr lang="es-MX"/>
            <a:t>Temas:</a:t>
          </a:r>
        </a:p>
        <a:p>
          <a:r>
            <a:rPr lang="es-MX"/>
            <a:t>Glosario</a:t>
          </a:r>
        </a:p>
        <a:p>
          <a:r>
            <a:rPr lang="es-MX"/>
            <a:t>Cartel</a:t>
          </a:r>
        </a:p>
        <a:p>
          <a:r>
            <a:rPr lang="es-MX"/>
            <a:t>Redacción</a:t>
          </a:r>
        </a:p>
        <a:p>
          <a:endParaRPr lang="es-MX"/>
        </a:p>
      </dgm:t>
    </dgm:pt>
    <dgm:pt modelId="{8C7CA496-493B-4C19-8444-3FA6AE919D3E}" type="parTrans" cxnId="{4AF46458-7A81-4F1F-A86E-7E936427AC20}">
      <dgm:prSet/>
      <dgm:spPr/>
      <dgm:t>
        <a:bodyPr/>
        <a:lstStyle/>
        <a:p>
          <a:endParaRPr lang="es-MX"/>
        </a:p>
      </dgm:t>
    </dgm:pt>
    <dgm:pt modelId="{070630F7-5F2A-4B54-ACAC-06DFCF2EBD96}" type="sibTrans" cxnId="{4AF46458-7A81-4F1F-A86E-7E936427AC20}">
      <dgm:prSet/>
      <dgm:spPr/>
      <dgm:t>
        <a:bodyPr/>
        <a:lstStyle/>
        <a:p>
          <a:endParaRPr lang="es-MX"/>
        </a:p>
      </dgm:t>
    </dgm:pt>
    <dgm:pt modelId="{B427596B-162A-450A-999B-2316A555872E}">
      <dgm:prSet phldrT="[Texto]" phldr="1"/>
      <dgm:spPr/>
      <dgm:t>
        <a:bodyPr/>
        <a:lstStyle/>
        <a:p>
          <a:endParaRPr lang="es-MX"/>
        </a:p>
      </dgm:t>
    </dgm:pt>
    <dgm:pt modelId="{2A67AA9E-4909-4C23-BCF5-9F38E070F435}" type="parTrans" cxnId="{E87AB527-2FA0-412E-887E-435B41343D4F}">
      <dgm:prSet/>
      <dgm:spPr/>
      <dgm:t>
        <a:bodyPr/>
        <a:lstStyle/>
        <a:p>
          <a:endParaRPr lang="es-MX"/>
        </a:p>
      </dgm:t>
    </dgm:pt>
    <dgm:pt modelId="{F92B2E74-AA64-46E9-84CD-5CA450A10C33}" type="sibTrans" cxnId="{E87AB527-2FA0-412E-887E-435B41343D4F}">
      <dgm:prSet/>
      <dgm:spPr/>
      <dgm:t>
        <a:bodyPr/>
        <a:lstStyle/>
        <a:p>
          <a:endParaRPr lang="es-MX"/>
        </a:p>
      </dgm:t>
    </dgm:pt>
    <dgm:pt modelId="{FDF62F6F-DC12-4DE3-A194-EECB79C7CA94}">
      <dgm:prSet phldrT="[Texto]" phldr="1"/>
      <dgm:spPr/>
      <dgm:t>
        <a:bodyPr/>
        <a:lstStyle/>
        <a:p>
          <a:endParaRPr lang="es-MX"/>
        </a:p>
      </dgm:t>
    </dgm:pt>
    <dgm:pt modelId="{16166E78-12B8-4772-9AD4-5020D2CDA3E0}" type="parTrans" cxnId="{100BBBD0-C5DD-43E5-90D1-B001A82F0404}">
      <dgm:prSet/>
      <dgm:spPr/>
      <dgm:t>
        <a:bodyPr/>
        <a:lstStyle/>
        <a:p>
          <a:endParaRPr lang="es-MX"/>
        </a:p>
      </dgm:t>
    </dgm:pt>
    <dgm:pt modelId="{943851FB-F0F1-45D4-9F2B-EAAF705738C9}" type="sibTrans" cxnId="{100BBBD0-C5DD-43E5-90D1-B001A82F0404}">
      <dgm:prSet/>
      <dgm:spPr/>
      <dgm:t>
        <a:bodyPr/>
        <a:lstStyle/>
        <a:p>
          <a:endParaRPr lang="es-MX"/>
        </a:p>
      </dgm:t>
    </dgm:pt>
    <dgm:pt modelId="{F903CE71-3626-43EF-AF46-3331A195124D}">
      <dgm:prSet phldrT="[Texto]" phldr="1"/>
      <dgm:spPr/>
      <dgm:t>
        <a:bodyPr/>
        <a:lstStyle/>
        <a:p>
          <a:endParaRPr lang="es-MX"/>
        </a:p>
      </dgm:t>
    </dgm:pt>
    <dgm:pt modelId="{F6B0A215-69C8-486F-B17E-ADA852CE2630}" type="parTrans" cxnId="{D26BAC56-6010-4A33-98EF-7CBFDF5184B2}">
      <dgm:prSet/>
      <dgm:spPr/>
      <dgm:t>
        <a:bodyPr/>
        <a:lstStyle/>
        <a:p>
          <a:endParaRPr lang="es-MX"/>
        </a:p>
      </dgm:t>
    </dgm:pt>
    <dgm:pt modelId="{D8FD3BAC-9DB2-40F0-9F12-3DB52E0B0C34}" type="sibTrans" cxnId="{D26BAC56-6010-4A33-98EF-7CBFDF5184B2}">
      <dgm:prSet/>
      <dgm:spPr/>
      <dgm:t>
        <a:bodyPr/>
        <a:lstStyle/>
        <a:p>
          <a:endParaRPr lang="es-MX"/>
        </a:p>
      </dgm:t>
    </dgm:pt>
    <dgm:pt modelId="{CF061E85-B2EC-442A-9013-1BFB33D6739C}">
      <dgm:prSet phldrT="[Texto]" phldr="1"/>
      <dgm:spPr/>
      <dgm:t>
        <a:bodyPr/>
        <a:lstStyle/>
        <a:p>
          <a:endParaRPr lang="es-MX"/>
        </a:p>
      </dgm:t>
    </dgm:pt>
    <dgm:pt modelId="{A0BAAADA-5936-4D29-9437-F0D1A1F4050F}" type="parTrans" cxnId="{01E71801-15F8-450C-A544-8BA491999084}">
      <dgm:prSet/>
      <dgm:spPr/>
      <dgm:t>
        <a:bodyPr/>
        <a:lstStyle/>
        <a:p>
          <a:endParaRPr lang="es-MX"/>
        </a:p>
      </dgm:t>
    </dgm:pt>
    <dgm:pt modelId="{E82A4C77-37D8-46CE-8E39-65FE2A14639A}" type="sibTrans" cxnId="{01E71801-15F8-450C-A544-8BA491999084}">
      <dgm:prSet/>
      <dgm:spPr/>
      <dgm:t>
        <a:bodyPr/>
        <a:lstStyle/>
        <a:p>
          <a:endParaRPr lang="es-MX"/>
        </a:p>
      </dgm:t>
    </dgm:pt>
    <dgm:pt modelId="{04FE667A-D28A-4242-AD06-7E44CD725443}">
      <dgm:prSet phldrT="[Texto]" phldr="1"/>
      <dgm:spPr/>
      <dgm:t>
        <a:bodyPr/>
        <a:lstStyle/>
        <a:p>
          <a:endParaRPr lang="es-MX"/>
        </a:p>
      </dgm:t>
    </dgm:pt>
    <dgm:pt modelId="{06C60ACF-F524-4A25-B8B3-B3EDDE6F60F7}" type="parTrans" cxnId="{5A30AF2E-40DF-4DBF-A05D-5FD73E97EC15}">
      <dgm:prSet/>
      <dgm:spPr/>
      <dgm:t>
        <a:bodyPr/>
        <a:lstStyle/>
        <a:p>
          <a:endParaRPr lang="es-MX"/>
        </a:p>
      </dgm:t>
    </dgm:pt>
    <dgm:pt modelId="{F7838BED-5631-47C2-A441-5D1667D2C007}" type="sibTrans" cxnId="{5A30AF2E-40DF-4DBF-A05D-5FD73E97EC15}">
      <dgm:prSet/>
      <dgm:spPr/>
      <dgm:t>
        <a:bodyPr/>
        <a:lstStyle/>
        <a:p>
          <a:endParaRPr lang="es-MX"/>
        </a:p>
      </dgm:t>
    </dgm:pt>
    <dgm:pt modelId="{8EE61EA7-DBCA-49E8-9A7B-3625B4D410C1}">
      <dgm:prSet phldrT="[Texto]" phldr="1"/>
      <dgm:spPr/>
      <dgm:t>
        <a:bodyPr/>
        <a:lstStyle/>
        <a:p>
          <a:endParaRPr lang="es-MX"/>
        </a:p>
      </dgm:t>
    </dgm:pt>
    <dgm:pt modelId="{E8CE271A-B9D3-4FB7-8E02-364EB766E243}" type="parTrans" cxnId="{31C9D4CF-5386-4EBA-80E7-9FEF06C6AF68}">
      <dgm:prSet/>
      <dgm:spPr/>
      <dgm:t>
        <a:bodyPr/>
        <a:lstStyle/>
        <a:p>
          <a:endParaRPr lang="es-MX"/>
        </a:p>
      </dgm:t>
    </dgm:pt>
    <dgm:pt modelId="{F7A713A0-CD26-4ABA-A908-9DC539229E70}" type="sibTrans" cxnId="{31C9D4CF-5386-4EBA-80E7-9FEF06C6AF68}">
      <dgm:prSet/>
      <dgm:spPr/>
      <dgm:t>
        <a:bodyPr/>
        <a:lstStyle/>
        <a:p>
          <a:endParaRPr lang="es-MX"/>
        </a:p>
      </dgm:t>
    </dgm:pt>
    <dgm:pt modelId="{AAF44DFB-476F-4586-9402-94637703D53B}">
      <dgm:prSet phldrT="[Texto]"/>
      <dgm:spPr/>
      <dgm:t>
        <a:bodyPr/>
        <a:lstStyle/>
        <a:p>
          <a:r>
            <a:rPr lang="es-MX"/>
            <a:t>Química</a:t>
          </a:r>
        </a:p>
        <a:p>
          <a:r>
            <a:rPr lang="es-MX"/>
            <a:t>Unidad 2  Control de las emisiones atmosféricas de las grandes urbes</a:t>
          </a:r>
        </a:p>
        <a:p>
          <a:r>
            <a:rPr lang="es-MX"/>
            <a:t>Temas: </a:t>
          </a:r>
        </a:p>
        <a:p>
          <a:r>
            <a:rPr lang="es-MX"/>
            <a:t>Huella de Carbono</a:t>
          </a:r>
        </a:p>
        <a:p>
          <a:r>
            <a:rPr lang="es-MX"/>
            <a:t>Calidad del aire</a:t>
          </a:r>
        </a:p>
        <a:p>
          <a:r>
            <a:rPr lang="es-MX"/>
            <a:t>Consecuencias de la contaminación del aire</a:t>
          </a:r>
        </a:p>
      </dgm:t>
    </dgm:pt>
    <dgm:pt modelId="{1DC5C39D-217E-4996-AAE6-9479D5CB4629}" type="parTrans" cxnId="{E6762DED-9472-4CC8-ACB6-F513809E6DBC}">
      <dgm:prSet/>
      <dgm:spPr/>
      <dgm:t>
        <a:bodyPr/>
        <a:lstStyle/>
        <a:p>
          <a:endParaRPr lang="es-MX"/>
        </a:p>
      </dgm:t>
    </dgm:pt>
    <dgm:pt modelId="{56D8429E-1DCE-4BAD-BFC7-82D05081C367}" type="sibTrans" cxnId="{E6762DED-9472-4CC8-ACB6-F513809E6DBC}">
      <dgm:prSet/>
      <dgm:spPr/>
      <dgm:t>
        <a:bodyPr/>
        <a:lstStyle/>
        <a:p>
          <a:endParaRPr lang="es-MX"/>
        </a:p>
      </dgm:t>
    </dgm:pt>
    <dgm:pt modelId="{CDADCA15-1A23-4656-A741-B3B591FB9E78}">
      <dgm:prSet phldrT="[Texto]"/>
      <dgm:spPr/>
      <dgm:t>
        <a:bodyPr/>
        <a:lstStyle/>
        <a:p>
          <a:endParaRPr lang="es-MX"/>
        </a:p>
      </dgm:t>
    </dgm:pt>
    <dgm:pt modelId="{E3C9822D-CEDB-488B-8FE0-86BBCA3DA544}" type="parTrans" cxnId="{B00096DA-53D7-4332-89E5-81FDDCE84486}">
      <dgm:prSet/>
      <dgm:spPr/>
      <dgm:t>
        <a:bodyPr/>
        <a:lstStyle/>
        <a:p>
          <a:endParaRPr lang="es-MX"/>
        </a:p>
      </dgm:t>
    </dgm:pt>
    <dgm:pt modelId="{C98464EE-9BFF-4F8B-B35D-833666B0871C}" type="sibTrans" cxnId="{B00096DA-53D7-4332-89E5-81FDDCE84486}">
      <dgm:prSet/>
      <dgm:spPr/>
      <dgm:t>
        <a:bodyPr/>
        <a:lstStyle/>
        <a:p>
          <a:endParaRPr lang="es-MX"/>
        </a:p>
      </dgm:t>
    </dgm:pt>
    <dgm:pt modelId="{5BA0C16F-C4D5-40EB-9940-305E99C94C9C}" type="pres">
      <dgm:prSet presAssocID="{09275ADD-9A09-4C01-82D1-06CB78F0DE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884ED50-7673-45E2-8551-161C0752FAAB}" type="pres">
      <dgm:prSet presAssocID="{27421F62-B8A8-46A6-8073-1FE2153F96F3}" presName="centerShape" presStyleLbl="node0" presStyleIdx="0" presStyleCnt="1"/>
      <dgm:spPr/>
      <dgm:t>
        <a:bodyPr/>
        <a:lstStyle/>
        <a:p>
          <a:endParaRPr lang="es-MX"/>
        </a:p>
      </dgm:t>
    </dgm:pt>
    <dgm:pt modelId="{5A170E3A-2A65-4355-8610-3CC403FA89AE}" type="pres">
      <dgm:prSet presAssocID="{84FD364B-C5B5-4DC5-ACDD-D584CFBD2E6E}" presName="parTrans" presStyleLbl="sibTrans2D1" presStyleIdx="0" presStyleCnt="3"/>
      <dgm:spPr/>
      <dgm:t>
        <a:bodyPr/>
        <a:lstStyle/>
        <a:p>
          <a:endParaRPr lang="es-MX"/>
        </a:p>
      </dgm:t>
    </dgm:pt>
    <dgm:pt modelId="{AE3C8FFC-D367-4540-9419-BA2EC088D942}" type="pres">
      <dgm:prSet presAssocID="{84FD364B-C5B5-4DC5-ACDD-D584CFBD2E6E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3D9454ED-E15E-4C59-9937-C64DC241D2AC}" type="pres">
      <dgm:prSet presAssocID="{117488D4-03E1-46B8-9907-116650644C7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AAAC50-D1A9-4BC9-8D48-94B56DBFDB7E}" type="pres">
      <dgm:prSet presAssocID="{8C7CA496-493B-4C19-8444-3FA6AE919D3E}" presName="parTrans" presStyleLbl="sibTrans2D1" presStyleIdx="1" presStyleCnt="3"/>
      <dgm:spPr/>
      <dgm:t>
        <a:bodyPr/>
        <a:lstStyle/>
        <a:p>
          <a:endParaRPr lang="es-MX"/>
        </a:p>
      </dgm:t>
    </dgm:pt>
    <dgm:pt modelId="{7B149AA9-78F2-447D-995D-9B00D40012C7}" type="pres">
      <dgm:prSet presAssocID="{8C7CA496-493B-4C19-8444-3FA6AE919D3E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1953FB9C-9943-4451-8A88-CF26F9D5DC3F}" type="pres">
      <dgm:prSet presAssocID="{C6A66B55-9AD8-46F4-BA90-4E4FAB98CC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ABF84A-5771-4A54-91C7-A0C0A51BFD65}" type="pres">
      <dgm:prSet presAssocID="{1DC5C39D-217E-4996-AAE6-9479D5CB4629}" presName="parTrans" presStyleLbl="sibTrans2D1" presStyleIdx="2" presStyleCnt="3"/>
      <dgm:spPr/>
      <dgm:t>
        <a:bodyPr/>
        <a:lstStyle/>
        <a:p>
          <a:endParaRPr lang="es-MX"/>
        </a:p>
      </dgm:t>
    </dgm:pt>
    <dgm:pt modelId="{52F8AC6E-B4E5-43DA-95AC-BF083DA047BD}" type="pres">
      <dgm:prSet presAssocID="{1DC5C39D-217E-4996-AAE6-9479D5CB4629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BDCD1F1E-71A7-4CE3-A0C5-09CD25007493}" type="pres">
      <dgm:prSet presAssocID="{AAF44DFB-476F-4586-9402-94637703D53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B5545E-0CEF-43B7-86B6-4E1062BD422C}" type="presOf" srcId="{09275ADD-9A09-4C01-82D1-06CB78F0DE28}" destId="{5BA0C16F-C4D5-40EB-9940-305E99C94C9C}" srcOrd="0" destOrd="0" presId="urn:microsoft.com/office/officeart/2005/8/layout/radial5"/>
    <dgm:cxn modelId="{100BBBD0-C5DD-43E5-90D1-B001A82F0404}" srcId="{B427596B-162A-450A-999B-2316A555872E}" destId="{FDF62F6F-DC12-4DE3-A194-EECB79C7CA94}" srcOrd="0" destOrd="0" parTransId="{16166E78-12B8-4772-9AD4-5020D2CDA3E0}" sibTransId="{943851FB-F0F1-45D4-9F2B-EAAF705738C9}"/>
    <dgm:cxn modelId="{01E71801-15F8-450C-A544-8BA491999084}" srcId="{09275ADD-9A09-4C01-82D1-06CB78F0DE28}" destId="{CF061E85-B2EC-442A-9013-1BFB33D6739C}" srcOrd="2" destOrd="0" parTransId="{A0BAAADA-5936-4D29-9437-F0D1A1F4050F}" sibTransId="{E82A4C77-37D8-46CE-8E39-65FE2A14639A}"/>
    <dgm:cxn modelId="{9E29BECA-A5B9-4BA5-B41B-A9ED3F913522}" type="presOf" srcId="{8C7CA496-493B-4C19-8444-3FA6AE919D3E}" destId="{5CAAAC50-D1A9-4BC9-8D48-94B56DBFDB7E}" srcOrd="0" destOrd="0" presId="urn:microsoft.com/office/officeart/2005/8/layout/radial5"/>
    <dgm:cxn modelId="{1A2B6A03-1AA0-4D77-A19A-D25334CEA199}" type="presOf" srcId="{84FD364B-C5B5-4DC5-ACDD-D584CFBD2E6E}" destId="{5A170E3A-2A65-4355-8610-3CC403FA89AE}" srcOrd="0" destOrd="0" presId="urn:microsoft.com/office/officeart/2005/8/layout/radial5"/>
    <dgm:cxn modelId="{4AF46458-7A81-4F1F-A86E-7E936427AC20}" srcId="{27421F62-B8A8-46A6-8073-1FE2153F96F3}" destId="{C6A66B55-9AD8-46F4-BA90-4E4FAB98CCDA}" srcOrd="1" destOrd="0" parTransId="{8C7CA496-493B-4C19-8444-3FA6AE919D3E}" sibTransId="{070630F7-5F2A-4B54-ACAC-06DFCF2EBD96}"/>
    <dgm:cxn modelId="{B00096DA-53D7-4332-89E5-81FDDCE84486}" srcId="{09275ADD-9A09-4C01-82D1-06CB78F0DE28}" destId="{CDADCA15-1A23-4656-A741-B3B591FB9E78}" srcOrd="3" destOrd="0" parTransId="{E3C9822D-CEDB-488B-8FE0-86BBCA3DA544}" sibTransId="{C98464EE-9BFF-4F8B-B35D-833666B0871C}"/>
    <dgm:cxn modelId="{73471E98-334C-439D-BD4B-4C26E94DBBE2}" type="presOf" srcId="{C6A66B55-9AD8-46F4-BA90-4E4FAB98CCDA}" destId="{1953FB9C-9943-4451-8A88-CF26F9D5DC3F}" srcOrd="0" destOrd="0" presId="urn:microsoft.com/office/officeart/2005/8/layout/radial5"/>
    <dgm:cxn modelId="{E1010DA0-5169-4889-8E8B-C7B5F369A40A}" srcId="{09275ADD-9A09-4C01-82D1-06CB78F0DE28}" destId="{27421F62-B8A8-46A6-8073-1FE2153F96F3}" srcOrd="0" destOrd="0" parTransId="{6DB72FE2-D561-4D27-9864-37540B20EA23}" sibTransId="{04D701E0-38C3-4ABB-9D70-BC86E24352AF}"/>
    <dgm:cxn modelId="{DF4947BC-8A38-4F64-98F7-D2F64B402525}" type="presOf" srcId="{27421F62-B8A8-46A6-8073-1FE2153F96F3}" destId="{2884ED50-7673-45E2-8551-161C0752FAAB}" srcOrd="0" destOrd="0" presId="urn:microsoft.com/office/officeart/2005/8/layout/radial5"/>
    <dgm:cxn modelId="{6D228A00-4525-4566-9955-0717044A016E}" type="presOf" srcId="{8C7CA496-493B-4C19-8444-3FA6AE919D3E}" destId="{7B149AA9-78F2-447D-995D-9B00D40012C7}" srcOrd="1" destOrd="0" presId="urn:microsoft.com/office/officeart/2005/8/layout/radial5"/>
    <dgm:cxn modelId="{53EB4665-28D5-4589-AB66-6CEFD687C773}" type="presOf" srcId="{117488D4-03E1-46B8-9907-116650644C7D}" destId="{3D9454ED-E15E-4C59-9937-C64DC241D2AC}" srcOrd="0" destOrd="0" presId="urn:microsoft.com/office/officeart/2005/8/layout/radial5"/>
    <dgm:cxn modelId="{31C9D4CF-5386-4EBA-80E7-9FEF06C6AF68}" srcId="{CDADCA15-1A23-4656-A741-B3B591FB9E78}" destId="{8EE61EA7-DBCA-49E8-9A7B-3625B4D410C1}" srcOrd="1" destOrd="0" parTransId="{E8CE271A-B9D3-4FB7-8E02-364EB766E243}" sibTransId="{F7A713A0-CD26-4ABA-A908-9DC539229E70}"/>
    <dgm:cxn modelId="{E6762DED-9472-4CC8-ACB6-F513809E6DBC}" srcId="{27421F62-B8A8-46A6-8073-1FE2153F96F3}" destId="{AAF44DFB-476F-4586-9402-94637703D53B}" srcOrd="2" destOrd="0" parTransId="{1DC5C39D-217E-4996-AAE6-9479D5CB4629}" sibTransId="{56D8429E-1DCE-4BAD-BFC7-82D05081C367}"/>
    <dgm:cxn modelId="{5A30AF2E-40DF-4DBF-A05D-5FD73E97EC15}" srcId="{CDADCA15-1A23-4656-A741-B3B591FB9E78}" destId="{04FE667A-D28A-4242-AD06-7E44CD725443}" srcOrd="0" destOrd="0" parTransId="{06C60ACF-F524-4A25-B8B3-B3EDDE6F60F7}" sibTransId="{F7838BED-5631-47C2-A441-5D1667D2C007}"/>
    <dgm:cxn modelId="{E87AB527-2FA0-412E-887E-435B41343D4F}" srcId="{09275ADD-9A09-4C01-82D1-06CB78F0DE28}" destId="{B427596B-162A-450A-999B-2316A555872E}" srcOrd="1" destOrd="0" parTransId="{2A67AA9E-4909-4C23-BCF5-9F38E070F435}" sibTransId="{F92B2E74-AA64-46E9-84CD-5CA450A10C33}"/>
    <dgm:cxn modelId="{DE5A91E8-49E2-435B-BC7A-046ADF89A51C}" type="presOf" srcId="{1DC5C39D-217E-4996-AAE6-9479D5CB4629}" destId="{52F8AC6E-B4E5-43DA-95AC-BF083DA047BD}" srcOrd="1" destOrd="0" presId="urn:microsoft.com/office/officeart/2005/8/layout/radial5"/>
    <dgm:cxn modelId="{B8583A15-59A5-41E8-A358-E00EA85F64E8}" type="presOf" srcId="{84FD364B-C5B5-4DC5-ACDD-D584CFBD2E6E}" destId="{AE3C8FFC-D367-4540-9419-BA2EC088D942}" srcOrd="1" destOrd="0" presId="urn:microsoft.com/office/officeart/2005/8/layout/radial5"/>
    <dgm:cxn modelId="{EC516CB5-4C2C-4DC5-BE2B-899DC34FBC49}" type="presOf" srcId="{1DC5C39D-217E-4996-AAE6-9479D5CB4629}" destId="{76ABF84A-5771-4A54-91C7-A0C0A51BFD65}" srcOrd="0" destOrd="0" presId="urn:microsoft.com/office/officeart/2005/8/layout/radial5"/>
    <dgm:cxn modelId="{D26BAC56-6010-4A33-98EF-7CBFDF5184B2}" srcId="{B427596B-162A-450A-999B-2316A555872E}" destId="{F903CE71-3626-43EF-AF46-3331A195124D}" srcOrd="1" destOrd="0" parTransId="{F6B0A215-69C8-486F-B17E-ADA852CE2630}" sibTransId="{D8FD3BAC-9DB2-40F0-9F12-3DB52E0B0C34}"/>
    <dgm:cxn modelId="{7A1A990E-0228-4DBD-8AE9-9C88C6FA98BF}" type="presOf" srcId="{AAF44DFB-476F-4586-9402-94637703D53B}" destId="{BDCD1F1E-71A7-4CE3-A0C5-09CD25007493}" srcOrd="0" destOrd="0" presId="urn:microsoft.com/office/officeart/2005/8/layout/radial5"/>
    <dgm:cxn modelId="{A874B3CD-E3A6-4CF1-883E-A5B1E9973E55}" srcId="{27421F62-B8A8-46A6-8073-1FE2153F96F3}" destId="{117488D4-03E1-46B8-9907-116650644C7D}" srcOrd="0" destOrd="0" parTransId="{84FD364B-C5B5-4DC5-ACDD-D584CFBD2E6E}" sibTransId="{6BCA6C7E-55BE-4B6A-9A31-00160602B152}"/>
    <dgm:cxn modelId="{1B5984BA-EA80-4688-9F81-687701AD5321}" type="presParOf" srcId="{5BA0C16F-C4D5-40EB-9940-305E99C94C9C}" destId="{2884ED50-7673-45E2-8551-161C0752FAAB}" srcOrd="0" destOrd="0" presId="urn:microsoft.com/office/officeart/2005/8/layout/radial5"/>
    <dgm:cxn modelId="{86EB107F-F008-4034-9A8C-AF4CF8D1381A}" type="presParOf" srcId="{5BA0C16F-C4D5-40EB-9940-305E99C94C9C}" destId="{5A170E3A-2A65-4355-8610-3CC403FA89AE}" srcOrd="1" destOrd="0" presId="urn:microsoft.com/office/officeart/2005/8/layout/radial5"/>
    <dgm:cxn modelId="{0576080A-B513-44F6-85F4-1CAD9720124C}" type="presParOf" srcId="{5A170E3A-2A65-4355-8610-3CC403FA89AE}" destId="{AE3C8FFC-D367-4540-9419-BA2EC088D942}" srcOrd="0" destOrd="0" presId="urn:microsoft.com/office/officeart/2005/8/layout/radial5"/>
    <dgm:cxn modelId="{6C20333F-C8E0-4244-AA7C-AB1514B67A0B}" type="presParOf" srcId="{5BA0C16F-C4D5-40EB-9940-305E99C94C9C}" destId="{3D9454ED-E15E-4C59-9937-C64DC241D2AC}" srcOrd="2" destOrd="0" presId="urn:microsoft.com/office/officeart/2005/8/layout/radial5"/>
    <dgm:cxn modelId="{34810933-02D3-4544-8934-965D0384E566}" type="presParOf" srcId="{5BA0C16F-C4D5-40EB-9940-305E99C94C9C}" destId="{5CAAAC50-D1A9-4BC9-8D48-94B56DBFDB7E}" srcOrd="3" destOrd="0" presId="urn:microsoft.com/office/officeart/2005/8/layout/radial5"/>
    <dgm:cxn modelId="{AAAD8713-E8B4-42BF-A0D2-68041797B5A2}" type="presParOf" srcId="{5CAAAC50-D1A9-4BC9-8D48-94B56DBFDB7E}" destId="{7B149AA9-78F2-447D-995D-9B00D40012C7}" srcOrd="0" destOrd="0" presId="urn:microsoft.com/office/officeart/2005/8/layout/radial5"/>
    <dgm:cxn modelId="{EB482662-8724-4BC8-BDED-499C0B3BFCB9}" type="presParOf" srcId="{5BA0C16F-C4D5-40EB-9940-305E99C94C9C}" destId="{1953FB9C-9943-4451-8A88-CF26F9D5DC3F}" srcOrd="4" destOrd="0" presId="urn:microsoft.com/office/officeart/2005/8/layout/radial5"/>
    <dgm:cxn modelId="{AD18CC45-7BE0-445A-9F93-B746BE51D647}" type="presParOf" srcId="{5BA0C16F-C4D5-40EB-9940-305E99C94C9C}" destId="{76ABF84A-5771-4A54-91C7-A0C0A51BFD65}" srcOrd="5" destOrd="0" presId="urn:microsoft.com/office/officeart/2005/8/layout/radial5"/>
    <dgm:cxn modelId="{B168C743-628E-4BDF-8430-3EA6506A6ED8}" type="presParOf" srcId="{76ABF84A-5771-4A54-91C7-A0C0A51BFD65}" destId="{52F8AC6E-B4E5-43DA-95AC-BF083DA047BD}" srcOrd="0" destOrd="0" presId="urn:microsoft.com/office/officeart/2005/8/layout/radial5"/>
    <dgm:cxn modelId="{6A72F27B-6A7D-4D82-B85F-B84CE8E64EC5}" type="presParOf" srcId="{5BA0C16F-C4D5-40EB-9940-305E99C94C9C}" destId="{BDCD1F1E-71A7-4CE3-A0C5-09CD2500749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AE988-64DB-4AE1-B362-78BAFEC333C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7E84725-8035-4E81-A3C4-9F540D20FA27}">
      <dgm:prSet phldrT="[Texto]"/>
      <dgm:spPr/>
      <dgm:t>
        <a:bodyPr/>
        <a:lstStyle/>
        <a:p>
          <a:r>
            <a:rPr lang="es-MX" dirty="0" smtClean="0"/>
            <a:t>Modelo de indagación interdisciplinario</a:t>
          </a:r>
          <a:endParaRPr lang="es-MX" dirty="0"/>
        </a:p>
      </dgm:t>
    </dgm:pt>
    <dgm:pt modelId="{85657425-44C9-422C-9072-F326A4CB5547}" type="parTrans" cxnId="{9FAE031E-EEBE-46ED-8FED-1AE97AB80B91}">
      <dgm:prSet/>
      <dgm:spPr/>
      <dgm:t>
        <a:bodyPr/>
        <a:lstStyle/>
        <a:p>
          <a:endParaRPr lang="es-MX"/>
        </a:p>
      </dgm:t>
    </dgm:pt>
    <dgm:pt modelId="{3AD982F8-BBB8-4D8B-AF5B-806E7B9C4699}" type="sibTrans" cxnId="{9FAE031E-EEBE-46ED-8FED-1AE97AB80B91}">
      <dgm:prSet/>
      <dgm:spPr/>
      <dgm:t>
        <a:bodyPr/>
        <a:lstStyle/>
        <a:p>
          <a:endParaRPr lang="es-MX"/>
        </a:p>
      </dgm:t>
    </dgm:pt>
    <dgm:pt modelId="{9DBA475C-DAB2-4243-BB5A-AA74CBC0B773}">
      <dgm:prSet phldrT="[Texto]"/>
      <dgm:spPr/>
      <dgm:t>
        <a:bodyPr/>
        <a:lstStyle/>
        <a:p>
          <a:r>
            <a:rPr lang="es-MX" dirty="0" smtClean="0"/>
            <a:t>Identificar el tema en el campo de estudio (marco epistémico común)</a:t>
          </a:r>
          <a:endParaRPr lang="es-MX" dirty="0"/>
        </a:p>
      </dgm:t>
    </dgm:pt>
    <dgm:pt modelId="{EFACA0F4-A0E5-440C-A4DD-CD52212C4C4C}" type="parTrans" cxnId="{4E7C7D5E-ED11-48D6-AFFF-9CCA12AE9814}">
      <dgm:prSet/>
      <dgm:spPr/>
      <dgm:t>
        <a:bodyPr/>
        <a:lstStyle/>
        <a:p>
          <a:endParaRPr lang="es-MX"/>
        </a:p>
      </dgm:t>
    </dgm:pt>
    <dgm:pt modelId="{5C36B71A-3827-4C4A-8065-4172B641A705}" type="sibTrans" cxnId="{4E7C7D5E-ED11-48D6-AFFF-9CCA12AE9814}">
      <dgm:prSet/>
      <dgm:spPr/>
      <dgm:t>
        <a:bodyPr/>
        <a:lstStyle/>
        <a:p>
          <a:endParaRPr lang="es-MX"/>
        </a:p>
      </dgm:t>
    </dgm:pt>
    <dgm:pt modelId="{73F03C52-F1B6-414E-A13D-53C2EE242DB4}">
      <dgm:prSet phldrT="[Texto]"/>
      <dgm:spPr/>
      <dgm:t>
        <a:bodyPr/>
        <a:lstStyle/>
        <a:p>
          <a:r>
            <a:rPr lang="es-MX" dirty="0" smtClean="0"/>
            <a:t>Planteamiento del problema/Hipótesis a resolver</a:t>
          </a:r>
          <a:endParaRPr lang="es-MX" dirty="0"/>
        </a:p>
      </dgm:t>
    </dgm:pt>
    <dgm:pt modelId="{1E2B921A-7879-46D4-A960-4021A2E7DCA3}" type="parTrans" cxnId="{49FD6DF1-CA4E-4733-AA96-C1B60D480951}">
      <dgm:prSet/>
      <dgm:spPr/>
      <dgm:t>
        <a:bodyPr/>
        <a:lstStyle/>
        <a:p>
          <a:endParaRPr lang="es-MX"/>
        </a:p>
      </dgm:t>
    </dgm:pt>
    <dgm:pt modelId="{7365BE2C-58C0-409B-930C-C5DB645E8933}" type="sibTrans" cxnId="{49FD6DF1-CA4E-4733-AA96-C1B60D480951}">
      <dgm:prSet/>
      <dgm:spPr/>
      <dgm:t>
        <a:bodyPr/>
        <a:lstStyle/>
        <a:p>
          <a:endParaRPr lang="es-MX"/>
        </a:p>
      </dgm:t>
    </dgm:pt>
    <dgm:pt modelId="{AA1CBDB2-A8A3-4111-B2A7-52A091C5FA27}">
      <dgm:prSet phldrT="[Texto]"/>
      <dgm:spPr/>
      <dgm:t>
        <a:bodyPr/>
        <a:lstStyle/>
        <a:p>
          <a:r>
            <a:rPr lang="es-MX" dirty="0" smtClean="0"/>
            <a:t>Recopilación de evidencias</a:t>
          </a:r>
          <a:endParaRPr lang="es-MX" dirty="0"/>
        </a:p>
      </dgm:t>
    </dgm:pt>
    <dgm:pt modelId="{153AD4F0-942C-48A2-8ED0-EF6673EEF60D}" type="parTrans" cxnId="{7944814F-31AA-4FA6-B4E9-343D5A3B2EBF}">
      <dgm:prSet/>
      <dgm:spPr/>
      <dgm:t>
        <a:bodyPr/>
        <a:lstStyle/>
        <a:p>
          <a:endParaRPr lang="es-MX"/>
        </a:p>
      </dgm:t>
    </dgm:pt>
    <dgm:pt modelId="{4FE32FB5-ECA1-4F12-905B-C1D4B0E087EC}" type="sibTrans" cxnId="{7944814F-31AA-4FA6-B4E9-343D5A3B2EBF}">
      <dgm:prSet/>
      <dgm:spPr/>
      <dgm:t>
        <a:bodyPr/>
        <a:lstStyle/>
        <a:p>
          <a:endParaRPr lang="es-MX"/>
        </a:p>
      </dgm:t>
    </dgm:pt>
    <dgm:pt modelId="{B1308568-C680-43C3-9448-FAEF61DD269A}">
      <dgm:prSet phldrT="[Texto]"/>
      <dgm:spPr/>
      <dgm:t>
        <a:bodyPr/>
        <a:lstStyle/>
        <a:p>
          <a:r>
            <a:rPr lang="es-MX" dirty="0" smtClean="0"/>
            <a:t>Observación </a:t>
          </a:r>
          <a:endParaRPr lang="es-MX" dirty="0"/>
        </a:p>
      </dgm:t>
    </dgm:pt>
    <dgm:pt modelId="{B4442218-047C-4786-B797-99AB9D20F208}" type="parTrans" cxnId="{D3AEB3C1-D712-403D-BB10-97850C6DC884}">
      <dgm:prSet/>
      <dgm:spPr/>
      <dgm:t>
        <a:bodyPr/>
        <a:lstStyle/>
        <a:p>
          <a:endParaRPr lang="es-MX"/>
        </a:p>
      </dgm:t>
    </dgm:pt>
    <dgm:pt modelId="{93C9B24C-56DE-4958-82D4-52D23A2F0BFF}" type="sibTrans" cxnId="{D3AEB3C1-D712-403D-BB10-97850C6DC884}">
      <dgm:prSet/>
      <dgm:spPr/>
      <dgm:t>
        <a:bodyPr/>
        <a:lstStyle/>
        <a:p>
          <a:endParaRPr lang="es-MX"/>
        </a:p>
      </dgm:t>
    </dgm:pt>
    <dgm:pt modelId="{4C12D82C-4EB5-4921-B05F-283B1F7BA95E}">
      <dgm:prSet phldrT="[Texto]"/>
      <dgm:spPr/>
      <dgm:t>
        <a:bodyPr/>
        <a:lstStyle/>
        <a:p>
          <a:r>
            <a:rPr lang="es-MX" dirty="0" smtClean="0"/>
            <a:t>Planificación de la investigación</a:t>
          </a:r>
          <a:endParaRPr lang="es-MX" dirty="0"/>
        </a:p>
      </dgm:t>
    </dgm:pt>
    <dgm:pt modelId="{F90E023C-3617-4E12-9FEA-FD069FA58188}" type="parTrans" cxnId="{D73EB8DF-6243-4215-8D57-A13A56CB986D}">
      <dgm:prSet/>
      <dgm:spPr/>
      <dgm:t>
        <a:bodyPr/>
        <a:lstStyle/>
        <a:p>
          <a:endParaRPr lang="es-MX"/>
        </a:p>
      </dgm:t>
    </dgm:pt>
    <dgm:pt modelId="{750A345D-BEED-4490-8C5E-1C333CA7E54F}" type="sibTrans" cxnId="{D73EB8DF-6243-4215-8D57-A13A56CB986D}">
      <dgm:prSet/>
      <dgm:spPr/>
      <dgm:t>
        <a:bodyPr/>
        <a:lstStyle/>
        <a:p>
          <a:endParaRPr lang="es-MX"/>
        </a:p>
      </dgm:t>
    </dgm:pt>
    <dgm:pt modelId="{23731BB1-CC61-4827-8D73-78345AAB3AB5}">
      <dgm:prSet phldrT="[Texto]"/>
      <dgm:spPr/>
      <dgm:t>
        <a:bodyPr/>
        <a:lstStyle/>
        <a:p>
          <a:r>
            <a:rPr lang="es-MX" dirty="0" smtClean="0"/>
            <a:t>Fundamentación / explicación de la evidencia</a:t>
          </a:r>
          <a:endParaRPr lang="es-MX" dirty="0"/>
        </a:p>
      </dgm:t>
    </dgm:pt>
    <dgm:pt modelId="{267196E1-B405-4549-9C76-B22F50FC4653}" type="parTrans" cxnId="{D08A4B52-965A-43D3-9DBD-34FF64CDDE5C}">
      <dgm:prSet/>
      <dgm:spPr/>
      <dgm:t>
        <a:bodyPr/>
        <a:lstStyle/>
        <a:p>
          <a:endParaRPr lang="es-MX"/>
        </a:p>
      </dgm:t>
    </dgm:pt>
    <dgm:pt modelId="{6120DF42-4C89-4416-B067-06E83B5CD48F}" type="sibTrans" cxnId="{D08A4B52-965A-43D3-9DBD-34FF64CDDE5C}">
      <dgm:prSet/>
      <dgm:spPr/>
      <dgm:t>
        <a:bodyPr/>
        <a:lstStyle/>
        <a:p>
          <a:endParaRPr lang="es-MX"/>
        </a:p>
      </dgm:t>
    </dgm:pt>
    <dgm:pt modelId="{DE7BADD5-7CA2-408A-96BE-B58CC5A821CC}">
      <dgm:prSet phldrT="[Texto]"/>
      <dgm:spPr/>
      <dgm:t>
        <a:bodyPr/>
        <a:lstStyle/>
        <a:p>
          <a:r>
            <a:rPr lang="es-MX" dirty="0" smtClean="0"/>
            <a:t>Considerar nuevas explicaciones y evidencias</a:t>
          </a:r>
          <a:endParaRPr lang="es-MX" dirty="0"/>
        </a:p>
      </dgm:t>
    </dgm:pt>
    <dgm:pt modelId="{C7B9AD4A-79A4-4B24-8226-CF66BFF119F3}" type="parTrans" cxnId="{B452ADB8-5413-49C3-B3A3-8F5C9ED2C7AA}">
      <dgm:prSet/>
      <dgm:spPr/>
      <dgm:t>
        <a:bodyPr/>
        <a:lstStyle/>
        <a:p>
          <a:endParaRPr lang="es-MX"/>
        </a:p>
      </dgm:t>
    </dgm:pt>
    <dgm:pt modelId="{C21D147E-84F1-48C3-81A2-A514E3F23C82}" type="sibTrans" cxnId="{B452ADB8-5413-49C3-B3A3-8F5C9ED2C7AA}">
      <dgm:prSet/>
      <dgm:spPr/>
      <dgm:t>
        <a:bodyPr/>
        <a:lstStyle/>
        <a:p>
          <a:endParaRPr lang="es-MX"/>
        </a:p>
      </dgm:t>
    </dgm:pt>
    <dgm:pt modelId="{17D7716E-75BF-4A45-BAE8-66C1D0ED4948}">
      <dgm:prSet phldrT="[Texto]"/>
      <dgm:spPr/>
      <dgm:t>
        <a:bodyPr/>
        <a:lstStyle/>
        <a:p>
          <a:r>
            <a:rPr lang="es-MX" dirty="0" smtClean="0"/>
            <a:t>Conclusión y presentación de la investigación </a:t>
          </a:r>
          <a:endParaRPr lang="es-MX" dirty="0"/>
        </a:p>
      </dgm:t>
    </dgm:pt>
    <dgm:pt modelId="{7F9EEDD1-09FA-4948-B33E-D96921F604AC}" type="parTrans" cxnId="{2B38FE97-3819-4288-8950-D63A4C56B1CD}">
      <dgm:prSet/>
      <dgm:spPr/>
      <dgm:t>
        <a:bodyPr/>
        <a:lstStyle/>
        <a:p>
          <a:endParaRPr lang="es-MX"/>
        </a:p>
      </dgm:t>
    </dgm:pt>
    <dgm:pt modelId="{9F3982FA-7050-4CB3-B29C-3BC09B779F9A}" type="sibTrans" cxnId="{2B38FE97-3819-4288-8950-D63A4C56B1CD}">
      <dgm:prSet/>
      <dgm:spPr/>
      <dgm:t>
        <a:bodyPr/>
        <a:lstStyle/>
        <a:p>
          <a:endParaRPr lang="es-MX"/>
        </a:p>
      </dgm:t>
    </dgm:pt>
    <dgm:pt modelId="{09EF968E-D02C-4527-9AE0-98A14CCF2A3D}" type="pres">
      <dgm:prSet presAssocID="{8CAAE988-64DB-4AE1-B362-78BAFEC333C9}" presName="composite" presStyleCnt="0">
        <dgm:presLayoutVars>
          <dgm:chMax val="1"/>
          <dgm:dir/>
          <dgm:resizeHandles val="exact"/>
        </dgm:presLayoutVars>
      </dgm:prSet>
      <dgm:spPr/>
    </dgm:pt>
    <dgm:pt modelId="{D9E28448-DACA-4F4A-88CA-86E9C816EAB7}" type="pres">
      <dgm:prSet presAssocID="{8CAAE988-64DB-4AE1-B362-78BAFEC333C9}" presName="radial" presStyleCnt="0">
        <dgm:presLayoutVars>
          <dgm:animLvl val="ctr"/>
        </dgm:presLayoutVars>
      </dgm:prSet>
      <dgm:spPr/>
    </dgm:pt>
    <dgm:pt modelId="{AF4B7D00-08BE-4818-AE9A-EBD400EDA9CE}" type="pres">
      <dgm:prSet presAssocID="{07E84725-8035-4E81-A3C4-9F540D20FA27}" presName="centerShape" presStyleLbl="vennNode1" presStyleIdx="0" presStyleCnt="9"/>
      <dgm:spPr/>
      <dgm:t>
        <a:bodyPr/>
        <a:lstStyle/>
        <a:p>
          <a:endParaRPr lang="es-MX"/>
        </a:p>
      </dgm:t>
    </dgm:pt>
    <dgm:pt modelId="{0B58E7BA-32DA-4DCF-9DEE-CB8276C45773}" type="pres">
      <dgm:prSet presAssocID="{9DBA475C-DAB2-4243-BB5A-AA74CBC0B773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01221C-7C33-4199-B898-6BD54CB56900}" type="pres">
      <dgm:prSet presAssocID="{73F03C52-F1B6-414E-A13D-53C2EE242DB4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E9FDFD-8BF7-4640-AC01-55AD987C9B31}" type="pres">
      <dgm:prSet presAssocID="{B1308568-C680-43C3-9448-FAEF61DD269A}" presName="node" presStyleLbl="vennNode1" presStyleIdx="3" presStyleCnt="9">
        <dgm:presLayoutVars>
          <dgm:bulletEnabled val="1"/>
        </dgm:presLayoutVars>
      </dgm:prSet>
      <dgm:spPr/>
    </dgm:pt>
    <dgm:pt modelId="{95E4FD15-28D4-48C3-8CC7-AC976F642E13}" type="pres">
      <dgm:prSet presAssocID="{4C12D82C-4EB5-4921-B05F-283B1F7BA95E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A5DAFA-2607-47DD-B418-602242027C70}" type="pres">
      <dgm:prSet presAssocID="{AA1CBDB2-A8A3-4111-B2A7-52A091C5FA27}" presName="node" presStyleLbl="vennNode1" presStyleIdx="5" presStyleCnt="9">
        <dgm:presLayoutVars>
          <dgm:bulletEnabled val="1"/>
        </dgm:presLayoutVars>
      </dgm:prSet>
      <dgm:spPr/>
    </dgm:pt>
    <dgm:pt modelId="{5E9D670F-F094-4541-B4F6-975FC8FC9CCE}" type="pres">
      <dgm:prSet presAssocID="{23731BB1-CC61-4827-8D73-78345AAB3AB5}" presName="node" presStyleLbl="vennNode1" presStyleIdx="6" presStyleCnt="9">
        <dgm:presLayoutVars>
          <dgm:bulletEnabled val="1"/>
        </dgm:presLayoutVars>
      </dgm:prSet>
      <dgm:spPr/>
    </dgm:pt>
    <dgm:pt modelId="{D5735F61-99EE-460C-8852-914CD11C1342}" type="pres">
      <dgm:prSet presAssocID="{DE7BADD5-7CA2-408A-96BE-B58CC5A821CC}" presName="node" presStyleLbl="vennNode1" presStyleIdx="7" presStyleCnt="9">
        <dgm:presLayoutVars>
          <dgm:bulletEnabled val="1"/>
        </dgm:presLayoutVars>
      </dgm:prSet>
      <dgm:spPr/>
    </dgm:pt>
    <dgm:pt modelId="{87944A75-F5AC-47F8-8C16-80487FF84BF8}" type="pres">
      <dgm:prSet presAssocID="{17D7716E-75BF-4A45-BAE8-66C1D0ED4948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597EA1E7-08C5-47AF-B217-39A8E9B98B72}" type="presOf" srcId="{DE7BADD5-7CA2-408A-96BE-B58CC5A821CC}" destId="{D5735F61-99EE-460C-8852-914CD11C1342}" srcOrd="0" destOrd="0" presId="urn:microsoft.com/office/officeart/2005/8/layout/radial3"/>
    <dgm:cxn modelId="{D3AEB3C1-D712-403D-BB10-97850C6DC884}" srcId="{07E84725-8035-4E81-A3C4-9F540D20FA27}" destId="{B1308568-C680-43C3-9448-FAEF61DD269A}" srcOrd="2" destOrd="0" parTransId="{B4442218-047C-4786-B797-99AB9D20F208}" sibTransId="{93C9B24C-56DE-4958-82D4-52D23A2F0BFF}"/>
    <dgm:cxn modelId="{9FAE031E-EEBE-46ED-8FED-1AE97AB80B91}" srcId="{8CAAE988-64DB-4AE1-B362-78BAFEC333C9}" destId="{07E84725-8035-4E81-A3C4-9F540D20FA27}" srcOrd="0" destOrd="0" parTransId="{85657425-44C9-422C-9072-F326A4CB5547}" sibTransId="{3AD982F8-BBB8-4D8B-AF5B-806E7B9C4699}"/>
    <dgm:cxn modelId="{AAC1A2E8-60B9-492A-85B2-807478B7B980}" type="presOf" srcId="{AA1CBDB2-A8A3-4111-B2A7-52A091C5FA27}" destId="{A4A5DAFA-2607-47DD-B418-602242027C70}" srcOrd="0" destOrd="0" presId="urn:microsoft.com/office/officeart/2005/8/layout/radial3"/>
    <dgm:cxn modelId="{EF804D90-C132-4A99-89D7-E4F32CF694EE}" type="presOf" srcId="{07E84725-8035-4E81-A3C4-9F540D20FA27}" destId="{AF4B7D00-08BE-4818-AE9A-EBD400EDA9CE}" srcOrd="0" destOrd="0" presId="urn:microsoft.com/office/officeart/2005/8/layout/radial3"/>
    <dgm:cxn modelId="{B452ADB8-5413-49C3-B3A3-8F5C9ED2C7AA}" srcId="{07E84725-8035-4E81-A3C4-9F540D20FA27}" destId="{DE7BADD5-7CA2-408A-96BE-B58CC5A821CC}" srcOrd="6" destOrd="0" parTransId="{C7B9AD4A-79A4-4B24-8226-CF66BFF119F3}" sibTransId="{C21D147E-84F1-48C3-81A2-A514E3F23C82}"/>
    <dgm:cxn modelId="{D73EB8DF-6243-4215-8D57-A13A56CB986D}" srcId="{07E84725-8035-4E81-A3C4-9F540D20FA27}" destId="{4C12D82C-4EB5-4921-B05F-283B1F7BA95E}" srcOrd="3" destOrd="0" parTransId="{F90E023C-3617-4E12-9FEA-FD069FA58188}" sibTransId="{750A345D-BEED-4490-8C5E-1C333CA7E54F}"/>
    <dgm:cxn modelId="{4E7C7D5E-ED11-48D6-AFFF-9CCA12AE9814}" srcId="{07E84725-8035-4E81-A3C4-9F540D20FA27}" destId="{9DBA475C-DAB2-4243-BB5A-AA74CBC0B773}" srcOrd="0" destOrd="0" parTransId="{EFACA0F4-A0E5-440C-A4DD-CD52212C4C4C}" sibTransId="{5C36B71A-3827-4C4A-8065-4172B641A705}"/>
    <dgm:cxn modelId="{9F5F0390-03EF-4EA7-863F-FDA976B40E42}" type="presOf" srcId="{B1308568-C680-43C3-9448-FAEF61DD269A}" destId="{50E9FDFD-8BF7-4640-AC01-55AD987C9B31}" srcOrd="0" destOrd="0" presId="urn:microsoft.com/office/officeart/2005/8/layout/radial3"/>
    <dgm:cxn modelId="{49FD6DF1-CA4E-4733-AA96-C1B60D480951}" srcId="{07E84725-8035-4E81-A3C4-9F540D20FA27}" destId="{73F03C52-F1B6-414E-A13D-53C2EE242DB4}" srcOrd="1" destOrd="0" parTransId="{1E2B921A-7879-46D4-A960-4021A2E7DCA3}" sibTransId="{7365BE2C-58C0-409B-930C-C5DB645E8933}"/>
    <dgm:cxn modelId="{D08A4B52-965A-43D3-9DBD-34FF64CDDE5C}" srcId="{07E84725-8035-4E81-A3C4-9F540D20FA27}" destId="{23731BB1-CC61-4827-8D73-78345AAB3AB5}" srcOrd="5" destOrd="0" parTransId="{267196E1-B405-4549-9C76-B22F50FC4653}" sibTransId="{6120DF42-4C89-4416-B067-06E83B5CD48F}"/>
    <dgm:cxn modelId="{96EB8A2D-4B33-4EDF-AACE-7C70F0699496}" type="presOf" srcId="{23731BB1-CC61-4827-8D73-78345AAB3AB5}" destId="{5E9D670F-F094-4541-B4F6-975FC8FC9CCE}" srcOrd="0" destOrd="0" presId="urn:microsoft.com/office/officeart/2005/8/layout/radial3"/>
    <dgm:cxn modelId="{7944814F-31AA-4FA6-B4E9-343D5A3B2EBF}" srcId="{07E84725-8035-4E81-A3C4-9F540D20FA27}" destId="{AA1CBDB2-A8A3-4111-B2A7-52A091C5FA27}" srcOrd="4" destOrd="0" parTransId="{153AD4F0-942C-48A2-8ED0-EF6673EEF60D}" sibTransId="{4FE32FB5-ECA1-4F12-905B-C1D4B0E087EC}"/>
    <dgm:cxn modelId="{2E11798E-26D3-42F3-8A51-DCB2160C5A33}" type="presOf" srcId="{4C12D82C-4EB5-4921-B05F-283B1F7BA95E}" destId="{95E4FD15-28D4-48C3-8CC7-AC976F642E13}" srcOrd="0" destOrd="0" presId="urn:microsoft.com/office/officeart/2005/8/layout/radial3"/>
    <dgm:cxn modelId="{49A935AE-C0CB-44A1-B669-0DD18185D23C}" type="presOf" srcId="{17D7716E-75BF-4A45-BAE8-66C1D0ED4948}" destId="{87944A75-F5AC-47F8-8C16-80487FF84BF8}" srcOrd="0" destOrd="0" presId="urn:microsoft.com/office/officeart/2005/8/layout/radial3"/>
    <dgm:cxn modelId="{AF93447C-15D6-47C1-AFAC-45E20AB544BC}" type="presOf" srcId="{73F03C52-F1B6-414E-A13D-53C2EE242DB4}" destId="{AB01221C-7C33-4199-B898-6BD54CB56900}" srcOrd="0" destOrd="0" presId="urn:microsoft.com/office/officeart/2005/8/layout/radial3"/>
    <dgm:cxn modelId="{2B38FE97-3819-4288-8950-D63A4C56B1CD}" srcId="{07E84725-8035-4E81-A3C4-9F540D20FA27}" destId="{17D7716E-75BF-4A45-BAE8-66C1D0ED4948}" srcOrd="7" destOrd="0" parTransId="{7F9EEDD1-09FA-4948-B33E-D96921F604AC}" sibTransId="{9F3982FA-7050-4CB3-B29C-3BC09B779F9A}"/>
    <dgm:cxn modelId="{DED1C2CE-DC5D-4C15-B683-5697A1855502}" type="presOf" srcId="{9DBA475C-DAB2-4243-BB5A-AA74CBC0B773}" destId="{0B58E7BA-32DA-4DCF-9DEE-CB8276C45773}" srcOrd="0" destOrd="0" presId="urn:microsoft.com/office/officeart/2005/8/layout/radial3"/>
    <dgm:cxn modelId="{BEABA85F-1EBF-40E6-973C-8B94829F1BA1}" type="presOf" srcId="{8CAAE988-64DB-4AE1-B362-78BAFEC333C9}" destId="{09EF968E-D02C-4527-9AE0-98A14CCF2A3D}" srcOrd="0" destOrd="0" presId="urn:microsoft.com/office/officeart/2005/8/layout/radial3"/>
    <dgm:cxn modelId="{3D444C0A-5ED5-4E6A-8928-EBA2CE9484A4}" type="presParOf" srcId="{09EF968E-D02C-4527-9AE0-98A14CCF2A3D}" destId="{D9E28448-DACA-4F4A-88CA-86E9C816EAB7}" srcOrd="0" destOrd="0" presId="urn:microsoft.com/office/officeart/2005/8/layout/radial3"/>
    <dgm:cxn modelId="{95A30337-2D23-47F0-B14C-2DC5779C03CD}" type="presParOf" srcId="{D9E28448-DACA-4F4A-88CA-86E9C816EAB7}" destId="{AF4B7D00-08BE-4818-AE9A-EBD400EDA9CE}" srcOrd="0" destOrd="0" presId="urn:microsoft.com/office/officeart/2005/8/layout/radial3"/>
    <dgm:cxn modelId="{68B44631-3FE4-44E9-8342-86DB43C41C91}" type="presParOf" srcId="{D9E28448-DACA-4F4A-88CA-86E9C816EAB7}" destId="{0B58E7BA-32DA-4DCF-9DEE-CB8276C45773}" srcOrd="1" destOrd="0" presId="urn:microsoft.com/office/officeart/2005/8/layout/radial3"/>
    <dgm:cxn modelId="{313ED1EF-58C1-4107-865F-52BC47BECB57}" type="presParOf" srcId="{D9E28448-DACA-4F4A-88CA-86E9C816EAB7}" destId="{AB01221C-7C33-4199-B898-6BD54CB56900}" srcOrd="2" destOrd="0" presId="urn:microsoft.com/office/officeart/2005/8/layout/radial3"/>
    <dgm:cxn modelId="{C34D0648-660B-4BF9-87C4-33808B930696}" type="presParOf" srcId="{D9E28448-DACA-4F4A-88CA-86E9C816EAB7}" destId="{50E9FDFD-8BF7-4640-AC01-55AD987C9B31}" srcOrd="3" destOrd="0" presId="urn:microsoft.com/office/officeart/2005/8/layout/radial3"/>
    <dgm:cxn modelId="{B6B8841C-4EAD-45FD-92C0-C34D201E6AE1}" type="presParOf" srcId="{D9E28448-DACA-4F4A-88CA-86E9C816EAB7}" destId="{95E4FD15-28D4-48C3-8CC7-AC976F642E13}" srcOrd="4" destOrd="0" presId="urn:microsoft.com/office/officeart/2005/8/layout/radial3"/>
    <dgm:cxn modelId="{07131765-C6AC-4BCD-8E06-6ADA1B6710A0}" type="presParOf" srcId="{D9E28448-DACA-4F4A-88CA-86E9C816EAB7}" destId="{A4A5DAFA-2607-47DD-B418-602242027C70}" srcOrd="5" destOrd="0" presId="urn:microsoft.com/office/officeart/2005/8/layout/radial3"/>
    <dgm:cxn modelId="{CA63074A-6431-49EA-98C2-E318286B5B28}" type="presParOf" srcId="{D9E28448-DACA-4F4A-88CA-86E9C816EAB7}" destId="{5E9D670F-F094-4541-B4F6-975FC8FC9CCE}" srcOrd="6" destOrd="0" presId="urn:microsoft.com/office/officeart/2005/8/layout/radial3"/>
    <dgm:cxn modelId="{9581F19B-FEA4-4192-BEBA-568926942B03}" type="presParOf" srcId="{D9E28448-DACA-4F4A-88CA-86E9C816EAB7}" destId="{D5735F61-99EE-460C-8852-914CD11C1342}" srcOrd="7" destOrd="0" presId="urn:microsoft.com/office/officeart/2005/8/layout/radial3"/>
    <dgm:cxn modelId="{6D438A88-86A1-4A37-813A-1FC506EED828}" type="presParOf" srcId="{D9E28448-DACA-4F4A-88CA-86E9C816EAB7}" destId="{87944A75-F5AC-47F8-8C16-80487FF84BF8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ED50-7673-45E2-8551-161C0752FAAB}">
      <dsp:nvSpPr>
        <dsp:cNvPr id="0" name=""/>
        <dsp:cNvSpPr/>
      </dsp:nvSpPr>
      <dsp:spPr>
        <a:xfrm>
          <a:off x="3246955" y="2754520"/>
          <a:ext cx="1667108" cy="1667108"/>
        </a:xfrm>
        <a:prstGeom prst="ellipse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/>
            <a:t>Equipo 8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/>
            <a:t>Estudio de caso: ¿de qué manera impacta la constante transformación estructural de la Colonia Nápoles en la contaminación visual y auditiva de los alumnos del Colegio La Florida?</a:t>
          </a:r>
        </a:p>
      </dsp:txBody>
      <dsp:txXfrm>
        <a:off x="3491097" y="2998662"/>
        <a:ext cx="1178824" cy="1178824"/>
      </dsp:txXfrm>
    </dsp:sp>
    <dsp:sp modelId="{5A170E3A-2A65-4355-8610-3CC403FA89AE}">
      <dsp:nvSpPr>
        <dsp:cNvPr id="0" name=""/>
        <dsp:cNvSpPr/>
      </dsp:nvSpPr>
      <dsp:spPr>
        <a:xfrm rot="16200000">
          <a:off x="3903306" y="2146795"/>
          <a:ext cx="354407" cy="5668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kern="1200"/>
        </a:p>
      </dsp:txBody>
      <dsp:txXfrm>
        <a:off x="3956467" y="2313319"/>
        <a:ext cx="248085" cy="340091"/>
      </dsp:txXfrm>
    </dsp:sp>
    <dsp:sp modelId="{3D9454ED-E15E-4C59-9937-C64DC241D2AC}">
      <dsp:nvSpPr>
        <dsp:cNvPr id="0" name=""/>
        <dsp:cNvSpPr/>
      </dsp:nvSpPr>
      <dsp:spPr>
        <a:xfrm>
          <a:off x="3038566" y="1940"/>
          <a:ext cx="2083886" cy="2083886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/>
            <a:t>Matemáticas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/>
            <a:t>Unidad 4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/>
            <a:t>Temas: </a:t>
          </a:r>
          <a:r>
            <a:rPr lang="es-MX" sz="800" kern="1200" dirty="0" err="1"/>
            <a:t>EStadística</a:t>
          </a:r>
          <a:r>
            <a:rPr lang="es-MX" sz="800" kern="1200" dirty="0"/>
            <a:t>, Gráficos</a:t>
          </a:r>
        </a:p>
      </dsp:txBody>
      <dsp:txXfrm>
        <a:off x="3343744" y="307118"/>
        <a:ext cx="1473530" cy="1473530"/>
      </dsp:txXfrm>
    </dsp:sp>
    <dsp:sp modelId="{5CAAAC50-D1A9-4BC9-8D48-94B56DBFDB7E}">
      <dsp:nvSpPr>
        <dsp:cNvPr id="0" name=""/>
        <dsp:cNvSpPr/>
      </dsp:nvSpPr>
      <dsp:spPr>
        <a:xfrm rot="1800000">
          <a:off x="4906051" y="3883601"/>
          <a:ext cx="354407" cy="5668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32129"/>
                <a:satOff val="-16791"/>
                <a:lumOff val="25232"/>
                <a:alphaOff val="0"/>
                <a:shade val="85000"/>
                <a:satMod val="130000"/>
              </a:schemeClr>
            </a:gs>
            <a:gs pos="34000">
              <a:schemeClr val="accent2">
                <a:shade val="90000"/>
                <a:hueOff val="-332129"/>
                <a:satOff val="-16791"/>
                <a:lumOff val="25232"/>
                <a:alphaOff val="0"/>
                <a:shade val="87000"/>
                <a:satMod val="125000"/>
              </a:schemeClr>
            </a:gs>
            <a:gs pos="70000">
              <a:schemeClr val="accent2">
                <a:shade val="90000"/>
                <a:hueOff val="-332129"/>
                <a:satOff val="-16791"/>
                <a:lumOff val="2523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90000"/>
                <a:hueOff val="-332129"/>
                <a:satOff val="-16791"/>
                <a:lumOff val="2523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kern="1200"/>
        </a:p>
      </dsp:txBody>
      <dsp:txXfrm>
        <a:off x="4913173" y="3970384"/>
        <a:ext cx="248085" cy="340091"/>
      </dsp:txXfrm>
    </dsp:sp>
    <dsp:sp modelId="{1953FB9C-9943-4451-8A88-CF26F9D5DC3F}">
      <dsp:nvSpPr>
        <dsp:cNvPr id="0" name=""/>
        <dsp:cNvSpPr/>
      </dsp:nvSpPr>
      <dsp:spPr>
        <a:xfrm>
          <a:off x="5241900" y="3818226"/>
          <a:ext cx="2083886" cy="2083886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38087"/>
                <a:satOff val="-18711"/>
                <a:lumOff val="33775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38087"/>
                <a:satOff val="-18711"/>
                <a:lumOff val="33775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Inglés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Unidad 5 Global Population Growth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Temas: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Glosario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Cartel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Redacción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/>
        </a:p>
      </dsp:txBody>
      <dsp:txXfrm>
        <a:off x="5547078" y="4123404"/>
        <a:ext cx="1473530" cy="1473530"/>
      </dsp:txXfrm>
    </dsp:sp>
    <dsp:sp modelId="{76ABF84A-5771-4A54-91C7-A0C0A51BFD65}">
      <dsp:nvSpPr>
        <dsp:cNvPr id="0" name=""/>
        <dsp:cNvSpPr/>
      </dsp:nvSpPr>
      <dsp:spPr>
        <a:xfrm rot="9000000">
          <a:off x="2900560" y="3883601"/>
          <a:ext cx="354407" cy="5668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32129"/>
                <a:satOff val="-16791"/>
                <a:lumOff val="25232"/>
                <a:alphaOff val="0"/>
                <a:shade val="85000"/>
                <a:satMod val="130000"/>
              </a:schemeClr>
            </a:gs>
            <a:gs pos="34000">
              <a:schemeClr val="accent2">
                <a:shade val="90000"/>
                <a:hueOff val="-332129"/>
                <a:satOff val="-16791"/>
                <a:lumOff val="25232"/>
                <a:alphaOff val="0"/>
                <a:shade val="87000"/>
                <a:satMod val="125000"/>
              </a:schemeClr>
            </a:gs>
            <a:gs pos="70000">
              <a:schemeClr val="accent2">
                <a:shade val="90000"/>
                <a:hueOff val="-332129"/>
                <a:satOff val="-16791"/>
                <a:lumOff val="2523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90000"/>
                <a:hueOff val="-332129"/>
                <a:satOff val="-16791"/>
                <a:lumOff val="2523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kern="1200"/>
        </a:p>
      </dsp:txBody>
      <dsp:txXfrm rot="10800000">
        <a:off x="2999760" y="3970384"/>
        <a:ext cx="248085" cy="340091"/>
      </dsp:txXfrm>
    </dsp:sp>
    <dsp:sp modelId="{BDCD1F1E-71A7-4CE3-A0C5-09CD25007493}">
      <dsp:nvSpPr>
        <dsp:cNvPr id="0" name=""/>
        <dsp:cNvSpPr/>
      </dsp:nvSpPr>
      <dsp:spPr>
        <a:xfrm>
          <a:off x="835232" y="3818226"/>
          <a:ext cx="2083886" cy="2083886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38087"/>
                <a:satOff val="-18711"/>
                <a:lumOff val="33775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38087"/>
                <a:satOff val="-18711"/>
                <a:lumOff val="33775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Química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Unidad 2  Control de las emisiones atmosféricas de las grandes urbes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Temas: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Huella de Carbono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Calidad del aire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Consecuencias de la contaminación del aire</a:t>
          </a:r>
        </a:p>
      </dsp:txBody>
      <dsp:txXfrm>
        <a:off x="1140410" y="4123404"/>
        <a:ext cx="1473530" cy="1473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B7D00-08BE-4818-AE9A-EBD400EDA9CE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Modelo de indagación interdisciplinario</a:t>
          </a:r>
          <a:endParaRPr lang="es-MX" sz="2300" kern="1200" dirty="0"/>
        </a:p>
      </dsp:txBody>
      <dsp:txXfrm>
        <a:off x="3001336" y="1646670"/>
        <a:ext cx="2125326" cy="2125326"/>
      </dsp:txXfrm>
    </dsp:sp>
    <dsp:sp modelId="{0B58E7BA-32DA-4DCF-9DEE-CB8276C45773}">
      <dsp:nvSpPr>
        <dsp:cNvPr id="0" name=""/>
        <dsp:cNvSpPr/>
      </dsp:nvSpPr>
      <dsp:spPr>
        <a:xfrm>
          <a:off x="3312583" y="53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Identificar el tema en el campo de estudio (marco epistémico común)</a:t>
          </a:r>
          <a:endParaRPr lang="es-MX" sz="1000" kern="1200" dirty="0"/>
        </a:p>
      </dsp:txBody>
      <dsp:txXfrm>
        <a:off x="3532668" y="220621"/>
        <a:ext cx="1062663" cy="1062663"/>
      </dsp:txXfrm>
    </dsp:sp>
    <dsp:sp modelId="{AB01221C-7C33-4199-B898-6BD54CB56900}">
      <dsp:nvSpPr>
        <dsp:cNvPr id="0" name=""/>
        <dsp:cNvSpPr/>
      </dsp:nvSpPr>
      <dsp:spPr>
        <a:xfrm>
          <a:off x="4696660" y="573839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Planteamiento del problema/Hipótesis a resolver</a:t>
          </a:r>
          <a:endParaRPr lang="es-MX" sz="1000" kern="1200" dirty="0"/>
        </a:p>
      </dsp:txBody>
      <dsp:txXfrm>
        <a:off x="4916745" y="793924"/>
        <a:ext cx="1062663" cy="1062663"/>
      </dsp:txXfrm>
    </dsp:sp>
    <dsp:sp modelId="{50E9FDFD-8BF7-4640-AC01-55AD987C9B31}">
      <dsp:nvSpPr>
        <dsp:cNvPr id="0" name=""/>
        <dsp:cNvSpPr/>
      </dsp:nvSpPr>
      <dsp:spPr>
        <a:xfrm>
          <a:off x="5269963" y="195791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Observación </a:t>
          </a:r>
          <a:endParaRPr lang="es-MX" sz="1000" kern="1200" dirty="0"/>
        </a:p>
      </dsp:txBody>
      <dsp:txXfrm>
        <a:off x="5490048" y="2178001"/>
        <a:ext cx="1062663" cy="1062663"/>
      </dsp:txXfrm>
    </dsp:sp>
    <dsp:sp modelId="{95E4FD15-28D4-48C3-8CC7-AC976F642E13}">
      <dsp:nvSpPr>
        <dsp:cNvPr id="0" name=""/>
        <dsp:cNvSpPr/>
      </dsp:nvSpPr>
      <dsp:spPr>
        <a:xfrm>
          <a:off x="4696660" y="3341993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Planificación de la investigación</a:t>
          </a:r>
          <a:endParaRPr lang="es-MX" sz="1000" kern="1200" dirty="0"/>
        </a:p>
      </dsp:txBody>
      <dsp:txXfrm>
        <a:off x="4916745" y="3562078"/>
        <a:ext cx="1062663" cy="1062663"/>
      </dsp:txXfrm>
    </dsp:sp>
    <dsp:sp modelId="{A4A5DAFA-2607-47DD-B418-602242027C70}">
      <dsp:nvSpPr>
        <dsp:cNvPr id="0" name=""/>
        <dsp:cNvSpPr/>
      </dsp:nvSpPr>
      <dsp:spPr>
        <a:xfrm>
          <a:off x="3312583" y="3915297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Recopilación de evidencias</a:t>
          </a:r>
          <a:endParaRPr lang="es-MX" sz="1000" kern="1200" dirty="0"/>
        </a:p>
      </dsp:txBody>
      <dsp:txXfrm>
        <a:off x="3532668" y="4135382"/>
        <a:ext cx="1062663" cy="1062663"/>
      </dsp:txXfrm>
    </dsp:sp>
    <dsp:sp modelId="{5E9D670F-F094-4541-B4F6-975FC8FC9CCE}">
      <dsp:nvSpPr>
        <dsp:cNvPr id="0" name=""/>
        <dsp:cNvSpPr/>
      </dsp:nvSpPr>
      <dsp:spPr>
        <a:xfrm>
          <a:off x="1928506" y="3341993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Fundamentación / explicación de la evidencia</a:t>
          </a:r>
          <a:endParaRPr lang="es-MX" sz="1000" kern="1200" dirty="0"/>
        </a:p>
      </dsp:txBody>
      <dsp:txXfrm>
        <a:off x="2148591" y="3562078"/>
        <a:ext cx="1062663" cy="1062663"/>
      </dsp:txXfrm>
    </dsp:sp>
    <dsp:sp modelId="{D5735F61-99EE-460C-8852-914CD11C1342}">
      <dsp:nvSpPr>
        <dsp:cNvPr id="0" name=""/>
        <dsp:cNvSpPr/>
      </dsp:nvSpPr>
      <dsp:spPr>
        <a:xfrm>
          <a:off x="1355202" y="195791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Considerar nuevas explicaciones y evidencias</a:t>
          </a:r>
          <a:endParaRPr lang="es-MX" sz="1000" kern="1200" dirty="0"/>
        </a:p>
      </dsp:txBody>
      <dsp:txXfrm>
        <a:off x="1575287" y="2178001"/>
        <a:ext cx="1062663" cy="1062663"/>
      </dsp:txXfrm>
    </dsp:sp>
    <dsp:sp modelId="{87944A75-F5AC-47F8-8C16-80487FF84BF8}">
      <dsp:nvSpPr>
        <dsp:cNvPr id="0" name=""/>
        <dsp:cNvSpPr/>
      </dsp:nvSpPr>
      <dsp:spPr>
        <a:xfrm>
          <a:off x="1928506" y="573839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Conclusión y presentación de la investigación </a:t>
          </a:r>
          <a:endParaRPr lang="es-MX" sz="1000" kern="1200" dirty="0"/>
        </a:p>
      </dsp:txBody>
      <dsp:txXfrm>
        <a:off x="2148591" y="793924"/>
        <a:ext cx="1062663" cy="106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56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255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286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476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61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597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574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616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07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766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099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11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8" y="489400"/>
            <a:ext cx="6815669" cy="273506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022085" y="3959130"/>
            <a:ext cx="776036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CICLO ESCOLAR: </a:t>
            </a:r>
            <a:r>
              <a:rPr lang="es-MX" sz="1400" b="1" dirty="0" smtClean="0"/>
              <a:t>2018-2019</a:t>
            </a:r>
            <a:endParaRPr lang="es-MX" sz="1400" b="1" dirty="0" smtClean="0"/>
          </a:p>
          <a:p>
            <a:endParaRPr lang="es-MX" sz="1400" b="1" dirty="0" smtClean="0"/>
          </a:p>
          <a:p>
            <a:r>
              <a:rPr lang="es-MX" sz="1400" b="1" dirty="0" smtClean="0"/>
              <a:t>TÍTULO: ¿DE QUÉ MANERA IMPACTA LA CONSTANTE TRANSFORMACIÓN ESTRUCTURAL DE LA COLONIA NÁPOLES EN LA CONTAMINACIÓN VISUAL Y AUDITIVA DE LOS ALUMNOS DEL COLEGIO LA FLORIDA?</a:t>
            </a:r>
          </a:p>
          <a:p>
            <a:endParaRPr lang="es-MX" sz="1400" b="1" dirty="0" smtClean="0"/>
          </a:p>
          <a:p>
            <a:endParaRPr lang="es-MX" sz="1400" b="1" dirty="0"/>
          </a:p>
          <a:p>
            <a:r>
              <a:rPr lang="es-MX" sz="1400" b="1" dirty="0" smtClean="0"/>
              <a:t>EQUIPO INTERDISCIPLINARIO:</a:t>
            </a:r>
          </a:p>
          <a:p>
            <a:r>
              <a:rPr lang="es-MX" sz="1400" b="1" dirty="0" smtClean="0"/>
              <a:t>LAURA TOLEDO RODRÍGUEZ (Inglés V)</a:t>
            </a:r>
          </a:p>
          <a:p>
            <a:r>
              <a:rPr lang="es-MX" sz="1400" b="1" dirty="0" smtClean="0"/>
              <a:t>ANA LITZ RIOS SANTOMÉ (Química III)</a:t>
            </a:r>
          </a:p>
          <a:p>
            <a:r>
              <a:rPr lang="es-MX" sz="1400" b="1" dirty="0" smtClean="0"/>
              <a:t>OLGA PATRICIA TORRES VILLALOBOS (Matemáticas V)</a:t>
            </a:r>
          </a:p>
          <a:p>
            <a:endParaRPr lang="es-MX" b="1" dirty="0" smtClean="0"/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4886059" y="3308009"/>
            <a:ext cx="216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Clave: 1035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0636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788" y="286603"/>
            <a:ext cx="9958891" cy="55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1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939" y="312734"/>
            <a:ext cx="4572000" cy="29011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938" y="312733"/>
            <a:ext cx="5545567" cy="56981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61" y="3161783"/>
            <a:ext cx="4679576" cy="284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91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33668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Equipo multidisciplinario: Química, Inglés y Matemáticas.</a:t>
            </a:r>
            <a:endParaRPr lang="es-MX" sz="28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6" y="1842247"/>
            <a:ext cx="7134745" cy="401329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760" y="1842247"/>
            <a:ext cx="3458919" cy="40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427" y="255682"/>
            <a:ext cx="10199313" cy="26757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26" y="2931460"/>
            <a:ext cx="4242268" cy="33617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694" y="2931460"/>
            <a:ext cx="5957045" cy="33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4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3728"/>
            <a:ext cx="11277600" cy="60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18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3062" y="387724"/>
            <a:ext cx="542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PRODUCTO 4: Organizador gráfico. Preguntas esenciales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94" y="757056"/>
            <a:ext cx="9238130" cy="55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2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20052832"/>
              </p:ext>
            </p:extLst>
          </p:nvPr>
        </p:nvGraphicFramePr>
        <p:xfrm>
          <a:off x="2062480" y="12628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/>
              <a:t>PRODUCTO 5: Organizador gráfico/ Proceso de indagación</a:t>
            </a:r>
            <a:r>
              <a:rPr lang="es-MX" b="1" dirty="0"/>
              <a:t/>
            </a:r>
            <a:br>
              <a:rPr lang="es-MX" b="1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1637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26141" y="605118"/>
            <a:ext cx="10890610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 smtClean="0"/>
              <a:t>5c. Introducción y/o justificación del proyecto</a:t>
            </a:r>
          </a:p>
          <a:p>
            <a:endParaRPr lang="es-MX" b="1" u="sng" dirty="0" smtClean="0"/>
          </a:p>
          <a:p>
            <a:r>
              <a:rPr lang="es-MX" dirty="0" smtClean="0"/>
              <a:t>Concientizar sobre la importancia del cuidado del medio ambiente para disminuir y en lo posible evitar la </a:t>
            </a:r>
          </a:p>
          <a:p>
            <a:r>
              <a:rPr lang="es-MX" dirty="0"/>
              <a:t>c</a:t>
            </a:r>
            <a:r>
              <a:rPr lang="es-MX" dirty="0" smtClean="0"/>
              <a:t>ontaminación a través de un estudio de caso.</a:t>
            </a:r>
          </a:p>
          <a:p>
            <a:endParaRPr lang="es-MX" dirty="0"/>
          </a:p>
          <a:p>
            <a:r>
              <a:rPr lang="es-MX" b="1" u="sng" dirty="0" smtClean="0"/>
              <a:t>5d. Objetivo general</a:t>
            </a:r>
          </a:p>
          <a:p>
            <a:r>
              <a:rPr lang="es-MX" dirty="0" smtClean="0"/>
              <a:t>Mostrar los resultados del estudio de caso y a partir de ello realizar una campaña de educación ambiental </a:t>
            </a:r>
          </a:p>
          <a:p>
            <a:r>
              <a:rPr lang="es-MX" dirty="0" smtClean="0"/>
              <a:t>Donde se promuevan soluciones y propuestas para combatir la desinformación de los factores que afectan el</a:t>
            </a:r>
          </a:p>
          <a:p>
            <a:r>
              <a:rPr lang="es-MX" dirty="0" smtClean="0"/>
              <a:t>Medio ambiente.</a:t>
            </a:r>
          </a:p>
          <a:p>
            <a:endParaRPr lang="es-MX" dirty="0"/>
          </a:p>
          <a:p>
            <a:r>
              <a:rPr lang="es-MX" b="1" u="sng" dirty="0" smtClean="0"/>
              <a:t>Objetivo por disciplinas</a:t>
            </a:r>
          </a:p>
          <a:p>
            <a:r>
              <a:rPr lang="es-MX" dirty="0" smtClean="0"/>
              <a:t>Matemáticas: Realizar un análisis estadístico del fenómeno ambiental a estudiar.</a:t>
            </a:r>
          </a:p>
          <a:p>
            <a:r>
              <a:rPr lang="es-MX" dirty="0" smtClean="0"/>
              <a:t>Inglés: Aplicar conceptos y términos  para comprender el impacto de la contaminación y redactarlo de modo </a:t>
            </a:r>
          </a:p>
          <a:p>
            <a:r>
              <a:rPr lang="es-MX" dirty="0" smtClean="0"/>
              <a:t>Claro en el producto.</a:t>
            </a:r>
          </a:p>
          <a:p>
            <a:r>
              <a:rPr lang="es-MX" dirty="0" smtClean="0"/>
              <a:t>Química: Aplicar los conocimientos químicos relacionados con el uso de los combustibles fósiles y el impacto</a:t>
            </a:r>
          </a:p>
          <a:p>
            <a:r>
              <a:rPr lang="es-MX" dirty="0" smtClean="0"/>
              <a:t>Ambiental por el uso desmedido de éstos y comprender los fenómenos ligados a la contaminación antropogénica.</a:t>
            </a:r>
          </a:p>
          <a:p>
            <a:endParaRPr lang="es-MX" dirty="0"/>
          </a:p>
          <a:p>
            <a:r>
              <a:rPr lang="es-MX" b="1" u="sng" dirty="0" smtClean="0"/>
              <a:t>5e. Pregunta generadora/guía</a:t>
            </a:r>
          </a:p>
          <a:p>
            <a:r>
              <a:rPr lang="es-MX" dirty="0" smtClean="0"/>
              <a:t>¿De </a:t>
            </a:r>
            <a:r>
              <a:rPr lang="es-MX" dirty="0"/>
              <a:t>qué manera impacta la constante transformación estructural de la Colonia Nápoles en la contaminación </a:t>
            </a:r>
            <a:r>
              <a:rPr lang="es-MX" dirty="0" smtClean="0"/>
              <a:t>visual</a:t>
            </a:r>
          </a:p>
          <a:p>
            <a:r>
              <a:rPr lang="es-MX" dirty="0" smtClean="0"/>
              <a:t> </a:t>
            </a:r>
            <a:r>
              <a:rPr lang="es-MX" dirty="0"/>
              <a:t>y auditiva de los alumnos del Colegio La Florida?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6339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3718" y="860612"/>
            <a:ext cx="1103443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 smtClean="0"/>
              <a:t>Pregunta guía</a:t>
            </a:r>
          </a:p>
          <a:p>
            <a:r>
              <a:rPr lang="es-MX" dirty="0" smtClean="0"/>
              <a:t>¿Qué factores afectan al medio ambiente?</a:t>
            </a:r>
          </a:p>
          <a:p>
            <a:endParaRPr lang="es-MX" dirty="0"/>
          </a:p>
          <a:p>
            <a:r>
              <a:rPr lang="es-MX" b="1" u="sng" dirty="0" smtClean="0"/>
              <a:t>Problema a abordar/ asunto a resolver</a:t>
            </a:r>
          </a:p>
          <a:p>
            <a:r>
              <a:rPr lang="es-MX" dirty="0" smtClean="0"/>
              <a:t>Se ha observado la creciente expansión inmobiliaria y de construcción en la Colonia Nápoles, generando </a:t>
            </a:r>
            <a:r>
              <a:rPr lang="es-MX" dirty="0"/>
              <a:t>u</a:t>
            </a:r>
            <a:r>
              <a:rPr lang="es-MX" dirty="0" smtClean="0"/>
              <a:t>n </a:t>
            </a:r>
          </a:p>
          <a:p>
            <a:r>
              <a:rPr lang="es-MX" dirty="0"/>
              <a:t>i</a:t>
            </a:r>
            <a:r>
              <a:rPr lang="es-MX" dirty="0" smtClean="0"/>
              <a:t>ncremento en la contaminación visual, auditiva, atmosférica, entre otras. Estos factores afectan directamente</a:t>
            </a:r>
          </a:p>
          <a:p>
            <a:r>
              <a:rPr lang="es-MX" dirty="0"/>
              <a:t>a</a:t>
            </a:r>
            <a:r>
              <a:rPr lang="es-MX" dirty="0" smtClean="0"/>
              <a:t> los alumnos del Colegio La Florida, por tal razón se pretende indagar y generar conciencia de cómo esto impacta</a:t>
            </a:r>
          </a:p>
          <a:p>
            <a:r>
              <a:rPr lang="es-MX" dirty="0" smtClean="0"/>
              <a:t>en el rendimiento académico de los alumnos.</a:t>
            </a:r>
          </a:p>
          <a:p>
            <a:endParaRPr lang="es-MX" dirty="0"/>
          </a:p>
          <a:p>
            <a:r>
              <a:rPr lang="es-MX" b="1" u="sng" dirty="0" smtClean="0"/>
              <a:t>Propuestas</a:t>
            </a:r>
          </a:p>
          <a:p>
            <a:r>
              <a:rPr lang="es-MX" dirty="0" smtClean="0"/>
              <a:t>Elaborar una campaña de educación ambiental en conjunto con los alumnos con el propósito de generar una </a:t>
            </a:r>
          </a:p>
          <a:p>
            <a:r>
              <a:rPr lang="es-MX" dirty="0"/>
              <a:t>c</a:t>
            </a:r>
            <a:r>
              <a:rPr lang="es-MX" dirty="0" smtClean="0"/>
              <a:t>onciencia ecológica sobre los efectos de la contaminación antropogénica en la salud mental, auditiva, el desarrollo </a:t>
            </a:r>
          </a:p>
          <a:p>
            <a:r>
              <a:rPr lang="es-MX" dirty="0"/>
              <a:t>c</a:t>
            </a:r>
            <a:r>
              <a:rPr lang="es-MX" dirty="0" smtClean="0"/>
              <a:t>ognitivo de los alumnos.</a:t>
            </a:r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8781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89212" y="874059"/>
            <a:ext cx="1122954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 smtClean="0"/>
              <a:t>5f. Contenido: Temas y productos propuestos, organizados por etapas y en forma cronológica.  Integrar</a:t>
            </a:r>
          </a:p>
          <a:p>
            <a:r>
              <a:rPr lang="es-MX" b="1" u="sng" dirty="0"/>
              <a:t>d</a:t>
            </a:r>
            <a:r>
              <a:rPr lang="es-MX" b="1" u="sng" dirty="0" smtClean="0"/>
              <a:t>iferentes tipos de evidencias o herramientas.</a:t>
            </a:r>
          </a:p>
          <a:p>
            <a:endParaRPr lang="es-MX" dirty="0" smtClean="0"/>
          </a:p>
          <a:p>
            <a:r>
              <a:rPr lang="es-MX" b="1" dirty="0" smtClean="0"/>
              <a:t>Temas y productos propuestos</a:t>
            </a:r>
            <a:r>
              <a:rPr lang="es-MX" dirty="0" smtClean="0"/>
              <a:t>:</a:t>
            </a:r>
          </a:p>
          <a:p>
            <a:r>
              <a:rPr lang="es-MX" u="sng" dirty="0" smtClean="0"/>
              <a:t>Matemáticas</a:t>
            </a:r>
            <a:r>
              <a:rPr lang="es-MX" dirty="0" smtClean="0"/>
              <a:t>: Unidad 4, se usará la estadística descriptiva para interpretar, analizar y tomar decisiones en un </a:t>
            </a:r>
          </a:p>
          <a:p>
            <a:r>
              <a:rPr lang="es-MX" dirty="0" smtClean="0"/>
              <a:t>Problema ambiental.</a:t>
            </a:r>
          </a:p>
          <a:p>
            <a:r>
              <a:rPr lang="es-MX" dirty="0" err="1" smtClean="0"/>
              <a:t>Evidencas</a:t>
            </a:r>
            <a:r>
              <a:rPr lang="es-MX" dirty="0" smtClean="0"/>
              <a:t>: rúbricas, lista de cotejos, evidencias.</a:t>
            </a:r>
          </a:p>
          <a:p>
            <a:endParaRPr lang="es-MX" dirty="0" smtClean="0"/>
          </a:p>
          <a:p>
            <a:r>
              <a:rPr lang="es-MX" dirty="0" smtClean="0"/>
              <a:t>I</a:t>
            </a:r>
            <a:r>
              <a:rPr lang="es-MX" u="sng" dirty="0" smtClean="0"/>
              <a:t>nglés</a:t>
            </a:r>
            <a:r>
              <a:rPr lang="es-MX" dirty="0" smtClean="0"/>
              <a:t>: Unidad 11, Recursos naturales, se utilizarán términos, glosario referentes al medio ambiente, géneros de </a:t>
            </a:r>
          </a:p>
          <a:p>
            <a:r>
              <a:rPr lang="es-MX" dirty="0" smtClean="0"/>
              <a:t>Escritura en inglés para la creación de la campaña.</a:t>
            </a:r>
          </a:p>
          <a:p>
            <a:r>
              <a:rPr lang="es-MX" dirty="0" smtClean="0"/>
              <a:t>Evidencias: fotos, dibujos, presentación gráfica.</a:t>
            </a:r>
          </a:p>
          <a:p>
            <a:endParaRPr lang="es-MX" dirty="0" smtClean="0"/>
          </a:p>
          <a:p>
            <a:r>
              <a:rPr lang="es-MX" u="sng" dirty="0" smtClean="0"/>
              <a:t>Química; </a:t>
            </a:r>
            <a:r>
              <a:rPr lang="es-MX" dirty="0" smtClean="0"/>
              <a:t>Control de las emisiones atmosféricas en las grandes urbes. Se explicarán los términos huella de carbono, </a:t>
            </a:r>
          </a:p>
          <a:p>
            <a:r>
              <a:rPr lang="es-MX" dirty="0" smtClean="0"/>
              <a:t>Calidad del aire, tipos de contaminantes para relacionarlo con la temática ambiental y tener una mejor comprensión </a:t>
            </a:r>
          </a:p>
          <a:p>
            <a:r>
              <a:rPr lang="es-MX" dirty="0" smtClean="0"/>
              <a:t>Del tema.</a:t>
            </a:r>
          </a:p>
          <a:p>
            <a:r>
              <a:rPr lang="es-MX" dirty="0" smtClean="0"/>
              <a:t>Evidencias: portafolio de evidencias, participación en la discusión de lecturas, rúbrica para el trabajo de investigación.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17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942755" cy="756586"/>
          </a:xfrm>
        </p:spPr>
        <p:txBody>
          <a:bodyPr>
            <a:normAutofit/>
          </a:bodyPr>
          <a:lstStyle/>
          <a:p>
            <a:pPr algn="ctr"/>
            <a:r>
              <a:rPr lang="es-MX" sz="1800" b="1" dirty="0" smtClean="0"/>
              <a:t>INDICE</a:t>
            </a:r>
            <a:endParaRPr lang="es-MX" sz="1800" b="1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003150" y="1218001"/>
            <a:ext cx="10131014" cy="4491316"/>
          </a:xfrm>
        </p:spPr>
        <p:txBody>
          <a:bodyPr>
            <a:normAutofit fontScale="62500" lnSpcReduction="20000"/>
          </a:bodyPr>
          <a:lstStyle/>
          <a:p>
            <a:r>
              <a:rPr lang="es-MX" b="1" dirty="0" smtClean="0"/>
              <a:t>Primera Reunión de Trabajo</a:t>
            </a:r>
          </a:p>
          <a:p>
            <a:r>
              <a:rPr lang="es-MX" b="1" dirty="0" smtClean="0"/>
              <a:t>Producto 1</a:t>
            </a:r>
            <a:r>
              <a:rPr lang="es-MX" b="1" dirty="0"/>
              <a:t>.- </a:t>
            </a:r>
            <a:r>
              <a:rPr lang="es-MX" dirty="0" smtClean="0"/>
              <a:t>C.A.I.A.C</a:t>
            </a:r>
            <a:r>
              <a:rPr lang="es-MX" dirty="0"/>
              <a:t>. Conclusiones </a:t>
            </a:r>
            <a:r>
              <a:rPr lang="es-MX" dirty="0" smtClean="0"/>
              <a:t>Generales.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</a:t>
            </a:r>
            <a:r>
              <a:rPr lang="es-MX" b="1" dirty="0" smtClean="0"/>
              <a:t>Producto 2</a:t>
            </a:r>
            <a:r>
              <a:rPr lang="es-MX" b="1" dirty="0"/>
              <a:t>.- </a:t>
            </a:r>
            <a:r>
              <a:rPr lang="es-MX" dirty="0" smtClean="0"/>
              <a:t>Organizador </a:t>
            </a:r>
            <a:r>
              <a:rPr lang="es-MX" dirty="0"/>
              <a:t>gráfico que muestre los contenidos y conceptos de </a:t>
            </a:r>
            <a:r>
              <a:rPr lang="es-MX" dirty="0" smtClean="0"/>
              <a:t>toda las </a:t>
            </a:r>
            <a:r>
              <a:rPr lang="es-MX" dirty="0"/>
              <a:t>asignaturas </a:t>
            </a:r>
            <a:r>
              <a:rPr lang="es-MX" dirty="0" smtClean="0"/>
              <a:t>			involucradas </a:t>
            </a:r>
            <a:r>
              <a:rPr lang="es-MX" dirty="0"/>
              <a:t>en el proyecto y su interrelación</a:t>
            </a:r>
            <a:r>
              <a:rPr lang="es-MX" dirty="0" smtClean="0"/>
              <a:t>.</a:t>
            </a:r>
          </a:p>
          <a:p>
            <a:r>
              <a:rPr lang="es-MX" b="1" dirty="0" smtClean="0"/>
              <a:t>Producto 3.- </a:t>
            </a:r>
            <a:r>
              <a:rPr lang="es-MX" dirty="0" smtClean="0"/>
              <a:t>Fotografías </a:t>
            </a:r>
            <a:r>
              <a:rPr lang="es-MX" dirty="0"/>
              <a:t>de la </a:t>
            </a:r>
            <a:r>
              <a:rPr lang="es-MX" dirty="0" smtClean="0"/>
              <a:t>sesión.</a:t>
            </a:r>
          </a:p>
          <a:p>
            <a:r>
              <a:rPr lang="es-MX" b="1" dirty="0" smtClean="0"/>
              <a:t>Segunda Reunión de Trabajo</a:t>
            </a:r>
          </a:p>
          <a:p>
            <a:r>
              <a:rPr lang="es-MX" b="1" dirty="0" smtClean="0"/>
              <a:t>Producto 4.- </a:t>
            </a:r>
            <a:r>
              <a:rPr lang="es-MX" dirty="0" smtClean="0"/>
              <a:t>Organizador gráfico: Preguntas esenciales.</a:t>
            </a:r>
          </a:p>
          <a:p>
            <a:r>
              <a:rPr lang="es-MX" b="1" dirty="0" smtClean="0"/>
              <a:t>Producto 5.- </a:t>
            </a:r>
            <a:r>
              <a:rPr lang="es-MX" dirty="0" smtClean="0"/>
              <a:t>Organizador gráfico: Proceso de indagación</a:t>
            </a:r>
            <a:r>
              <a:rPr lang="es-MX" dirty="0" smtClean="0"/>
              <a:t>.</a:t>
            </a:r>
          </a:p>
          <a:p>
            <a:r>
              <a:rPr lang="es-MX" dirty="0"/>
              <a:t> </a:t>
            </a:r>
            <a:r>
              <a:rPr lang="es-MX" dirty="0" smtClean="0"/>
              <a:t>              </a:t>
            </a:r>
            <a:r>
              <a:rPr lang="es-MX" sz="1900" dirty="0" smtClean="0"/>
              <a:t>        5c. Introducción y Justificación </a:t>
            </a:r>
          </a:p>
          <a:p>
            <a:pPr lvl="2"/>
            <a:r>
              <a:rPr lang="es-MX" sz="1900" dirty="0"/>
              <a:t> </a:t>
            </a:r>
            <a:r>
              <a:rPr lang="es-MX" sz="1900" dirty="0" smtClean="0"/>
              <a:t>          5d. Objetivo general de cada materia</a:t>
            </a:r>
          </a:p>
          <a:p>
            <a:pPr lvl="2"/>
            <a:r>
              <a:rPr lang="es-MX" sz="1900" dirty="0"/>
              <a:t> </a:t>
            </a:r>
            <a:r>
              <a:rPr lang="es-MX" sz="1900" dirty="0" smtClean="0"/>
              <a:t>          5e. Pregunta generadora, pregunta guía, problema a abordar, asunto a resolver y propuesta.</a:t>
            </a:r>
          </a:p>
          <a:p>
            <a:pPr lvl="2"/>
            <a:r>
              <a:rPr lang="es-MX" sz="1900" dirty="0" smtClean="0"/>
              <a:t>           5f.  Contenido, temas y productos propuestos organizados por etapas y  en forma cronológica.</a:t>
            </a:r>
            <a:endParaRPr lang="es-MX" sz="1900" dirty="0" smtClean="0"/>
          </a:p>
          <a:p>
            <a:r>
              <a:rPr lang="es-MX" b="1" dirty="0" smtClean="0"/>
              <a:t>Producto 6.- </a:t>
            </a:r>
            <a:r>
              <a:rPr lang="es-MX" dirty="0" smtClean="0"/>
              <a:t>A.M.E. general.</a:t>
            </a:r>
          </a:p>
          <a:p>
            <a:r>
              <a:rPr lang="es-MX" b="1" dirty="0" smtClean="0"/>
              <a:t>Producto 7.- </a:t>
            </a:r>
            <a:r>
              <a:rPr lang="es-MX" dirty="0" smtClean="0"/>
              <a:t>Estructura inicial de planeación resumen</a:t>
            </a:r>
          </a:p>
          <a:p>
            <a:r>
              <a:rPr lang="es-MX" b="1" dirty="0" smtClean="0"/>
              <a:t>Producto 8.- </a:t>
            </a:r>
            <a:r>
              <a:rPr lang="es-MX" dirty="0" smtClean="0"/>
              <a:t>Estructura inicial de planeación elaboración de proyecto.</a:t>
            </a:r>
          </a:p>
          <a:p>
            <a:r>
              <a:rPr lang="es-MX" b="1" dirty="0" smtClean="0"/>
              <a:t>Producto 9.- </a:t>
            </a:r>
            <a:r>
              <a:rPr lang="es-MX" dirty="0" smtClean="0"/>
              <a:t>Fotografías de la sesión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415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64902" y="307041"/>
            <a:ext cx="142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PRODUCTO 6</a:t>
            </a:r>
            <a:endParaRPr lang="es-MX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13879"/>
              </p:ext>
            </p:extLst>
          </p:nvPr>
        </p:nvGraphicFramePr>
        <p:xfrm>
          <a:off x="1954266" y="1045705"/>
          <a:ext cx="8230743" cy="5066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7269"/>
                <a:gridCol w="147194"/>
                <a:gridCol w="3716280"/>
              </a:tblGrid>
              <a:tr h="163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 Planeación de proyectos Interdisciplinarios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9769" marR="39769" marT="39769" marB="397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9769" marR="39769" marT="39769" marB="397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Documentación del proceso y portafolios de evidencias</a:t>
                      </a:r>
                      <a:endParaRPr lang="es-MX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9769" marR="39769" marT="39769" marB="39769"/>
                </a:tc>
              </a:tr>
              <a:tr h="3114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¿A qué responde la necesidad de crear proyectos interdisciplinarios como medio de aprendizaje hoy en día?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 la búsqueda de una educación basada en las necesidades de los alumnos del siglo XXI, que persiga desarrollar al alumno desde una visión socio-constructivista, fomentar el trabajo autónomo y transforme la realidad.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¿Cuáles podrían ser los elementos fundamentales para la estructuración y planeación de los proyectos interdisciplinarios?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- El dominio que el docente tenga sobre su </a:t>
                      </a:r>
                      <a:r>
                        <a:rPr lang="es-ES" sz="1000" dirty="0" err="1">
                          <a:effectLst/>
                        </a:rPr>
                        <a:t>currícula</a:t>
                      </a:r>
                      <a:r>
                        <a:rPr lang="es-ES" sz="1000" dirty="0">
                          <a:effectLst/>
                        </a:rPr>
                        <a:t>.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- El compromiso del docente para generar conexiones entre la </a:t>
                      </a:r>
                      <a:r>
                        <a:rPr lang="es-ES" sz="1000" dirty="0" err="1">
                          <a:effectLst/>
                        </a:rPr>
                        <a:t>currícula</a:t>
                      </a:r>
                      <a:r>
                        <a:rPr lang="es-ES" sz="1000" dirty="0">
                          <a:effectLst/>
                        </a:rPr>
                        <a:t> y proyectos ambiciosos que logren que el alumno construya un mismo tema desde diferentes ángulos y puntos de vista. 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¿Cuál es “el método” o “los pasos” para acercarme a la Interdisciplinariedad?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1. Identificar los elementos esenciales de su programa. 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2. Jerarquizar los contenidos. 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3. Relacionarse con profesores de otras asignaturas para vincular los conocimientos. 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4. Identificar un elemento de la realidad que se pueda resolver con la vinculación de esas asignaturas. 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5. Generar un producto que permita al alumno proponer una transformación social.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¿Qué características debe tener el nombre del proyecto interdisciplinario?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Debe ser una pregunta generadora que parta de la realidad, que problematiza e invita a la indagación, motiva, reta y que delimite el proyecto. 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9769" marR="39769" marT="39769" marB="3976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9769" marR="39769" marT="39769" marB="3976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¿Qué entiendo por “documentación”?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La recolección de evidencias donde se considera todo indicio de comprensión que desarrollen los alumnos.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¿Qué evidencias concretas de documentación estaría esperando, cuando trabajo de manera interdisciplinaria?</a:t>
                      </a:r>
                      <a:endParaRPr lang="es-MX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Grabaciones de las discusiones, fotos de experimentos, </a:t>
                      </a:r>
                      <a:r>
                        <a:rPr lang="es-ES" sz="1000" dirty="0" err="1">
                          <a:effectLst/>
                        </a:rPr>
                        <a:t>rotafolios</a:t>
                      </a:r>
                      <a:r>
                        <a:rPr lang="es-ES" sz="1000" dirty="0">
                          <a:effectLst/>
                        </a:rPr>
                        <a:t>, hojas de trabajo, visitas virtuales, diario de evidencias, videos, etc. Todo esto debe pensarse desde la planeación.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¿Cuál es la intención de documentar en un proyecto y quién lo debe hacer?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Poder evaluar la significación en el alumno y su evolución antes y después del proyecto.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La realiza el maestro para poder reflexionar y realizar cambios en su práctica. 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Tiene una función cualitativa. 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Genera motivación intrínseca y perspectiva de logro. 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9769" marR="39769" marT="39769" marB="39769"/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93092" y="676373"/>
            <a:ext cx="318555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 smtClean="0">
                <a:ln>
                  <a:noFill/>
                </a:ln>
                <a:solidFill>
                  <a:srgbClr val="1C4587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Trabajo en Sesión Plenaria.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100" b="1" i="0" u="none" strike="noStrike" cap="none" normalizeH="0" baseline="0" dirty="0" smtClean="0">
                <a:ln>
                  <a:noFill/>
                </a:ln>
                <a:solidFill>
                  <a:srgbClr val="1C4587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   </a:t>
            </a:r>
            <a:r>
              <a:rPr kumimoji="0" lang="es-ES" altLang="es-MX" sz="1100" b="0" i="0" u="none" strike="noStrike" cap="none" normalizeH="0" baseline="0" dirty="0" smtClean="0">
                <a:ln>
                  <a:noFill/>
                </a:ln>
                <a:solidFill>
                  <a:srgbClr val="1C4587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 </a:t>
            </a:r>
            <a:endParaRPr kumimoji="0" lang="es-ES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061114"/>
              </p:ext>
            </p:extLst>
          </p:nvPr>
        </p:nvGraphicFramePr>
        <p:xfrm>
          <a:off x="1649657" y="242545"/>
          <a:ext cx="9219519" cy="6209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5154"/>
                <a:gridCol w="177398"/>
                <a:gridCol w="4156967"/>
              </a:tblGrid>
              <a:tr h="23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130" marR="30130" marT="30130" marB="301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130" marR="30130" marT="30130" marB="301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130" marR="30130" marT="30130" marB="30130"/>
                </a:tc>
              </a:tr>
              <a:tr h="200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Gestión de Proyectos interdisciplinarios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130" marR="30130" marT="30130" marB="301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130" marR="30130" marT="30130" marB="301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           El desarrollo profesional y la formación docente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130" marR="30130" marT="30130" marB="30130"/>
                </a:tc>
              </a:tr>
              <a:tr h="55284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¿Qué factores debo tomar en cuenta para hacer un proyecto?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¿Cómo lo debo organizar?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 Conocer el programa de la materia.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 Intercambiar los programas con otras disciplinas. 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 Tener la propuesta </a:t>
                      </a:r>
                      <a:r>
                        <a:rPr lang="es-ES" sz="900" dirty="0" err="1">
                          <a:effectLst/>
                        </a:rPr>
                        <a:t>problematizadora</a:t>
                      </a:r>
                      <a:r>
                        <a:rPr lang="es-ES" sz="900" dirty="0">
                          <a:effectLst/>
                        </a:rPr>
                        <a:t>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 Elegir un momento del año en el que las disciplinas puedan desarrollar el proyecto.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 Organizar los horarios.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 Dividir el proyecto en etapas.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 Evaluar los puntos que se van a evaluar.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-Llegar un producto final que haga el aprendizaje evidente y difundirlo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-Análisis y retroalimentación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¿Cómo puedo identificar los puntos de interacción que permitan una indagación, desde situaciones complejas o la problematización?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-Usando el pensamiento crítico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-Tomando en cuenta que no todos aprenden de la misma manera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-Encontrando vínculos relevantes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-Generando preguntas que no tienen respuesta inmediata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 Observando el proceso de evolución del proyecto.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-Aceptar que no hay un único camino para construir un proyecto, que el conocimiento está en constante evolución y que no hay una única forma de transmisión.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¿En qué debo poner atención, para saber si es necesario hacer cambios en el trabajo diario que ya realizó?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En lo que buscan los alumnos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En el contacto con otros docentes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En los contenidos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¿Cómo beneficia al aprendizaje el trabajo interdisciplinario? 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Enriquece el aprendizaje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Enfatiza la indagación, el pensamiento crítico, la autogestión del aprendizaje y la innovación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Hace que los alumnos confronten su proyecto desde diferentes disciplinas enriqueciendo su perspectiva y desarrollando competencias para la vida.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Consolida el aprendizaje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130" marR="30130" marT="30130" marB="301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130" marR="30130" marT="30130" marB="301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¿Qué implicaciones tiene, dentro del esquema de formación docente, el trabajo orientado hacia la interdisciplinariedad? 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El maestro es un modelo, guía, motivador y mediador para los alumnos. Le permite aprender de las experiencias de aprendizaje del alumno.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Desarrolla flexibilidad de pensamiento.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Querer aprender constantemente.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Apertura a un proceso nuevo y a una nueva perspectiva del problema.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Representa un reto docente.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Genera compromiso y visión compartida.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Disposición del pensamiento a aprender. 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¿Qué dimensiones debo tener en cuenta, para la construcción de proyectos interdisciplinarios?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Se debe empatar la importancia del proceso de realización de un proyecto interdisciplinario con los contenidos que se espera que aprendan los alumnos.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Aprendizaje cooperativo socio constructivista.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Espacios para evaluar.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Modelos de éxito de lo que quiero implementar.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130" marR="30130" marT="30130" marB="3013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49657" y="875592"/>
            <a:ext cx="252491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3415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95450" y="1190625"/>
            <a:ext cx="142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PRODUCTO 7</a:t>
            </a:r>
            <a:endParaRPr lang="es-MX" dirty="0"/>
          </a:p>
        </p:txBody>
      </p:sp>
      <p:pic>
        <p:nvPicPr>
          <p:cNvPr id="3" name="Imagen 2" descr="C:\Users\yakim_000\Desktop\DGIRE INTERDISCIPLINA\PRODUCTO 7\HOJA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712357"/>
            <a:ext cx="8239125" cy="3812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05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yakim_000\Desktop\DGIRE INTERDISCIPLINA\PRODUCTO 7\HOJA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67162" y="-749618"/>
            <a:ext cx="4257675" cy="8357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364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yakim_000\Desktop\DGIRE INTERDISCIPLINA\PRODUCTO 7\HOJA 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67230" y="885506"/>
            <a:ext cx="8257540" cy="4505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24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yakim_000\Desktop\DGIRE INTERDISCIPLINA\PRODUCTO 7\HOJA 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66595" y="1106487"/>
            <a:ext cx="8258810" cy="464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329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yakim_000\Desktop\DGIRE INTERDISCIPLINA\PRODUCTO 7\HOJA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66595" y="1106487"/>
            <a:ext cx="8258810" cy="464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687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yakim_000\Desktop\DGIRE INTERDISCIPLINA\PRODUCTO 7\HOJA 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66595" y="1106487"/>
            <a:ext cx="8258810" cy="464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51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5765" y="242047"/>
            <a:ext cx="450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PRODUCTO 8: CUADRO DE LAS 3 DISCIPLINAS</a:t>
            </a:r>
            <a:endParaRPr lang="es-MX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3" t="21382" r="22971" b="8882"/>
          <a:stretch/>
        </p:blipFill>
        <p:spPr bwMode="auto">
          <a:xfrm>
            <a:off x="938463" y="854241"/>
            <a:ext cx="10287000" cy="570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418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3" t="22862" r="22509" b="6580"/>
          <a:stretch/>
        </p:blipFill>
        <p:spPr bwMode="auto">
          <a:xfrm>
            <a:off x="1215189" y="189466"/>
            <a:ext cx="9456821" cy="653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97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6604"/>
            <a:ext cx="11040035" cy="756586"/>
          </a:xfrm>
        </p:spPr>
        <p:txBody>
          <a:bodyPr>
            <a:normAutofit/>
          </a:bodyPr>
          <a:lstStyle/>
          <a:p>
            <a:pPr algn="ctr"/>
            <a:r>
              <a:rPr lang="es-ES" sz="1800" b="1" u="sng" dirty="0" smtClean="0"/>
              <a:t>PRODUCTO 1 </a:t>
            </a:r>
            <a:r>
              <a:rPr lang="es-ES" sz="1800" b="1" dirty="0" smtClean="0"/>
              <a:t>: CUADRO </a:t>
            </a:r>
            <a:r>
              <a:rPr lang="es-ES" sz="1800" b="1" dirty="0"/>
              <a:t>DE ANÁLISIS DE LA INTERDISCIPLINARIEDAD </a:t>
            </a:r>
            <a:r>
              <a:rPr lang="es-ES" sz="1800" b="1" dirty="0" smtClean="0"/>
              <a:t> y   </a:t>
            </a:r>
            <a:r>
              <a:rPr lang="es-ES" sz="1800" b="1" dirty="0"/>
              <a:t>EL APRENDIZAJE COOPERATIVO</a:t>
            </a:r>
            <a:r>
              <a:rPr lang="es-MX" sz="3200" b="1" dirty="0"/>
              <a:t/>
            </a:r>
            <a:br>
              <a:rPr lang="es-MX" sz="3200" b="1" dirty="0"/>
            </a:br>
            <a:r>
              <a:rPr lang="es-ES" sz="3200" b="1" dirty="0"/>
              <a:t> </a:t>
            </a:r>
            <a:r>
              <a:rPr lang="es-ES" sz="1800" b="1" dirty="0" smtClean="0"/>
              <a:t>CONCLUSIONES </a:t>
            </a:r>
            <a:r>
              <a:rPr lang="es-ES" sz="1800" b="1" dirty="0"/>
              <a:t>GENERALES</a:t>
            </a:r>
            <a:endParaRPr lang="es-MX" sz="1800" b="1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259579"/>
              </p:ext>
            </p:extLst>
          </p:nvPr>
        </p:nvGraphicFramePr>
        <p:xfrm>
          <a:off x="1097280" y="1339401"/>
          <a:ext cx="10145976" cy="44818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8224"/>
                <a:gridCol w="8697752"/>
              </a:tblGrid>
              <a:tr h="41248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La Interdisciplinariedad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08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1. ¿Qué es?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Proceso que vincula áreas de conocimiento en una situación afín para lograr un aprendizaje significativo.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1654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2. ¿Qué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características 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tiene ?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Cooperativo, integral, enfocado y situado.  Holística.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Flexible y debe haber comunicación entre las distintas disciplinas. 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Vinculación sistémica. 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Motiva al estudiante, debe tener una planeación. 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Que sea contemporánea y que responda interés de los alumnos. 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Que resuelve conflictos tomando en cuenta el contexto cultural.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1406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3. ¿Por qué es 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importante en la 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educación?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Da sentido a lo aprendido y promueve la actualización de la información.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Porque permite aprendizaje significativo.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Genera una transformación en el proceso de enseñanza-aprendizaje para incidir en la realidad. 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Permite una formación más exitosa y es innovador.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Crea proyectos transversales que contribuyan a la sociedad.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134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21547" r="23604" b="9374"/>
          <a:stretch/>
        </p:blipFill>
        <p:spPr bwMode="auto">
          <a:xfrm>
            <a:off x="637674" y="360947"/>
            <a:ext cx="10780294" cy="58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947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3" t="21381" r="22879" b="8717"/>
          <a:stretch/>
        </p:blipFill>
        <p:spPr bwMode="auto">
          <a:xfrm>
            <a:off x="1106905" y="158353"/>
            <a:ext cx="9673389" cy="651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474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5" t="22204" r="23341" b="8717"/>
          <a:stretch/>
        </p:blipFill>
        <p:spPr bwMode="auto">
          <a:xfrm>
            <a:off x="1010654" y="49566"/>
            <a:ext cx="9950114" cy="662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577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3" t="21217" r="23156" b="8388"/>
          <a:stretch/>
        </p:blipFill>
        <p:spPr bwMode="auto">
          <a:xfrm>
            <a:off x="204537" y="336884"/>
            <a:ext cx="1149015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328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8" t="22534" r="23249" b="8552"/>
          <a:stretch/>
        </p:blipFill>
        <p:spPr bwMode="auto">
          <a:xfrm>
            <a:off x="1191126" y="335868"/>
            <a:ext cx="9577137" cy="635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129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9221" y="234516"/>
            <a:ext cx="7213002" cy="599201"/>
          </a:xfrm>
        </p:spPr>
        <p:txBody>
          <a:bodyPr>
            <a:normAutofit/>
          </a:bodyPr>
          <a:lstStyle/>
          <a:p>
            <a:r>
              <a:rPr lang="es-MX" sz="1800" dirty="0" smtClean="0"/>
              <a:t>PRODUCTO 9: FOTOS SESION 2 (Enero 26 y febrero 15-22)</a:t>
            </a:r>
            <a:endParaRPr lang="es-MX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7" y="1129554"/>
            <a:ext cx="6427694" cy="29180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1129554"/>
            <a:ext cx="4343400" cy="29180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7" y="4047566"/>
            <a:ext cx="5903258" cy="28104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765" y="4047566"/>
            <a:ext cx="4996327" cy="281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99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64" y="537882"/>
            <a:ext cx="2922494" cy="52604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58" y="537882"/>
            <a:ext cx="7363012" cy="41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2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300336"/>
              </p:ext>
            </p:extLst>
          </p:nvPr>
        </p:nvGraphicFramePr>
        <p:xfrm>
          <a:off x="1120463" y="643944"/>
          <a:ext cx="10457644" cy="5225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710"/>
                <a:gridCol w="8964934"/>
              </a:tblGrid>
              <a:tr h="1237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4. ¿Cómo motivar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a los alumnos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para el trabajo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interdisciplinario?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293" marR="60293" marT="60293" marB="602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 aprendizaje situado y significativo partiendo del interés del alumno. 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Que los alumnos creen grupos heterogéneos de análisis.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Emplear Tecnologías de información para lograr innovación en el aprendizaje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Permitir una participación activa, dando a los alumnos la posibilidad de decidir.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Promover su iniciativa.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293" marR="60293" marT="60293" marB="60293"/>
                </a:tc>
              </a:tr>
              <a:tr h="2101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5. ¿Cuáles son los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   prerrequisitos 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   materiales,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  organizacionales 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  y personales 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  para la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  planeación del 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  trabajo           interdisciplinario?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293" marR="60293" marT="60293" marB="602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Comunicación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Creatividad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Flexibilidad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Establecer reglas y funciones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Tiempo y espacio para planear en equipo.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Conocer los planes de las otras materias.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Conocer a los alumnos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Acompañamiento al docente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293" marR="60293" marT="60293" marB="60293"/>
                </a:tc>
              </a:tr>
              <a:tr h="188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6. ¿Qué papel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juega la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planeación en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el trabajo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interdisciplinario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y qué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características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debe tener?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293" marR="60293" marT="60293" marB="602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Es la conjugación del currículo con la didáctica y la pedagogía.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Tiene que ser equitativa, sistematizada.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Permite la retroalimentación entre disciplinas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Una guía que fomenta la construcción de la comunicación para crear objetivos que resuelvan un problema.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Que permita adecuaciones curriculares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293" marR="60293" marT="60293" marB="6029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55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76055"/>
              </p:ext>
            </p:extLst>
          </p:nvPr>
        </p:nvGraphicFramePr>
        <p:xfrm>
          <a:off x="1068946" y="837126"/>
          <a:ext cx="10380372" cy="4721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1681"/>
                <a:gridCol w="8898691"/>
              </a:tblGrid>
              <a:tr h="4252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Aprendizaje Cooperativo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65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 ¿Qué es?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Es un trabajo en equipo con roles definidos.  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Busca organizar el trabajo con objetivos mutuos mediante el trabajo en equipo.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152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2. ¿Cuáles son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sus 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características?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 reparten funciones con roles específicos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Está basado en el aprendizaje constructivista de Vigowsky que propone la figura de un maestro mediador.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Es un medio entre el conocimiento y el alumno. 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Ocurre en distintos momentos y con estrategias específicas. 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1804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3. ¿ Cuáles son sus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objetivos? 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alumno construya su conocimiento no solo reciba información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Utilizar las diferentes habilidades de cada uno de los alumnos.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Maximizar el aprendizaje.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Llegar a un aprendizaje significativo. 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Construir comunidades que aprendan. 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Mover al educando a su zona de desarrollo potencial trascendental y fomentar la interdependencia social positiva. 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90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096413"/>
              </p:ext>
            </p:extLst>
          </p:nvPr>
        </p:nvGraphicFramePr>
        <p:xfrm>
          <a:off x="991674" y="785611"/>
          <a:ext cx="10341734" cy="4932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6166"/>
                <a:gridCol w="8865568"/>
              </a:tblGrid>
              <a:tr h="2870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4. ¿Cuáles son las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 acciones de 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 planeación y   acompañamiento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más importantes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del  profesor, en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éste tipo de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 trabajo?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Seguimiento constante.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Hace mediación y no resuelve.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Orienta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Distribuye la responsabilidad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Conoce a sus alumnos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Observa y respeta tiempos.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La planeación exige diversas estrategias y recursos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Promueve y reconoce los mecanismos de evaluación individual y grupal.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Se enseñan directamente habilidades sociales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206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5. ¿De qué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manera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se  vinculan  el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trabajo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interdisciplinario, 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y el aprendizaje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cooperativo?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Con la creación de grupos heterogéneos de trabajo.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u="sng" dirty="0">
                          <a:effectLst/>
                        </a:rPr>
                        <a:t>Promueve el desarrollo de las diferentes competencias que sugiere la nueva reforma educativa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Intenta transformar la realidad y crear aprendizajes significativos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Lograr metas compartidas y maximizar el aprendizaje y el crecimiento propio y de los demás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15835" y="2241550"/>
            <a:ext cx="1371753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504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3383" y="247964"/>
            <a:ext cx="10295068" cy="948824"/>
          </a:xfrm>
        </p:spPr>
        <p:txBody>
          <a:bodyPr>
            <a:normAutofit fontScale="90000"/>
          </a:bodyPr>
          <a:lstStyle/>
          <a:p>
            <a:r>
              <a:rPr lang="es-MX" sz="2400" b="1" dirty="0" smtClean="0"/>
              <a:t>PRODUCTO 2:  ORGANIZADOR GRÁFICO DONDE SE MUESTRA LA PROPUESTA  DE     </a:t>
            </a:r>
            <a:br>
              <a:rPr lang="es-MX" sz="2400" b="1" dirty="0" smtClean="0"/>
            </a:br>
            <a:r>
              <a:rPr lang="es-MX" sz="2400" b="1" dirty="0"/>
              <a:t> </a:t>
            </a:r>
            <a:r>
              <a:rPr lang="es-MX" sz="2400" b="1" dirty="0" smtClean="0"/>
              <a:t>                            PROYECTO-PRODUCTO INTERDISCIPLINARIO  A DESARROLLAR</a:t>
            </a:r>
            <a:br>
              <a:rPr lang="es-MX" sz="2400" b="1" dirty="0" smtClean="0"/>
            </a:br>
            <a:r>
              <a:rPr lang="es-MX" sz="2400" b="1" dirty="0"/>
              <a:t> </a:t>
            </a:r>
            <a:r>
              <a:rPr lang="es-MX" sz="2400" b="1" dirty="0" smtClean="0"/>
              <a:t>                             (MATEMÁTICAS V- QUÍMICA V –INGLÉS V)</a:t>
            </a:r>
            <a:endParaRPr lang="es-MX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31" y="1385046"/>
            <a:ext cx="81057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3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6" y="733927"/>
            <a:ext cx="10876547" cy="572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969490427"/>
              </p:ext>
            </p:extLst>
          </p:nvPr>
        </p:nvGraphicFramePr>
        <p:xfrm>
          <a:off x="2508785" y="584393"/>
          <a:ext cx="8161020" cy="590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753" y="106129"/>
            <a:ext cx="9995836" cy="639829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CORRECCIÓN AL PRODUCTO 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932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645" y="528651"/>
            <a:ext cx="9942755" cy="695032"/>
          </a:xfrm>
        </p:spPr>
        <p:txBody>
          <a:bodyPr>
            <a:normAutofit fontScale="90000"/>
          </a:bodyPr>
          <a:lstStyle/>
          <a:p>
            <a:r>
              <a:rPr lang="es-MX" sz="3200" b="1" u="sng" dirty="0" smtClean="0"/>
              <a:t>Producto 3:  </a:t>
            </a:r>
            <a:r>
              <a:rPr lang="es-MX" sz="3200" b="1" dirty="0" smtClean="0"/>
              <a:t>Evidencias y fotografías del trabajo multidisciplinario   </a:t>
            </a:r>
            <a:br>
              <a:rPr lang="es-MX" sz="3200" b="1" dirty="0" smtClean="0"/>
            </a:br>
            <a:r>
              <a:rPr lang="es-MX" sz="3200" b="1" dirty="0"/>
              <a:t>	</a:t>
            </a:r>
            <a:r>
              <a:rPr lang="es-MX" sz="3200" b="1" dirty="0" smtClean="0"/>
              <a:t>	realizado el 20 de Octubre.</a:t>
            </a:r>
            <a:endParaRPr lang="es-MX" sz="32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9" y="1752133"/>
            <a:ext cx="5396805" cy="4022725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023" y="1752133"/>
            <a:ext cx="548640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755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539</TotalTime>
  <Words>1673</Words>
  <Application>Microsoft Office PowerPoint</Application>
  <PresentationFormat>Panorámica</PresentationFormat>
  <Paragraphs>324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Retrospección</vt:lpstr>
      <vt:lpstr>Presentación de PowerPoint</vt:lpstr>
      <vt:lpstr>INDICE</vt:lpstr>
      <vt:lpstr>PRODUCTO 1 : CUADRO DE ANÁLISIS DE LA INTERDISCIPLINARIEDAD  y   EL APRENDIZAJE COOPERATIVO  CONCLUSIONES GENERALES</vt:lpstr>
      <vt:lpstr>Presentación de PowerPoint</vt:lpstr>
      <vt:lpstr>Presentación de PowerPoint</vt:lpstr>
      <vt:lpstr>Presentación de PowerPoint</vt:lpstr>
      <vt:lpstr>PRODUCTO 2:  ORGANIZADOR GRÁFICO DONDE SE MUESTRA LA PROPUESTA  DE                                   PROYECTO-PRODUCTO INTERDISCIPLINARIO  A DESARROLLAR                               (MATEMÁTICAS V- QUÍMICA V –INGLÉS V)</vt:lpstr>
      <vt:lpstr>CORRECCIÓN AL PRODUCTO 2</vt:lpstr>
      <vt:lpstr>Producto 3:  Evidencias y fotografías del trabajo multidisciplinario      realizado el 20 de Octubre.</vt:lpstr>
      <vt:lpstr>Presentación de PowerPoint</vt:lpstr>
      <vt:lpstr>Presentación de PowerPoint</vt:lpstr>
      <vt:lpstr>Equipo multidisciplinario: Química, Inglés y Matemáticas.</vt:lpstr>
      <vt:lpstr>Presentación de PowerPoint</vt:lpstr>
      <vt:lpstr>Presentación de PowerPoint</vt:lpstr>
      <vt:lpstr>Presentación de PowerPoint</vt:lpstr>
      <vt:lpstr>PRODUCTO 5: Organizador gráfico/ Proceso de indagación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PRODUCTO 9: FOTOS SESION 2 (Enero 26 y febrero 15-22)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LA FLORIDA</dc:title>
  <dc:creator>Laura Tol Rodriguez</dc:creator>
  <cp:lastModifiedBy>Laura Tol Rodriguez</cp:lastModifiedBy>
  <cp:revision>80</cp:revision>
  <dcterms:created xsi:type="dcterms:W3CDTF">2017-10-20T17:56:05Z</dcterms:created>
  <dcterms:modified xsi:type="dcterms:W3CDTF">2018-02-23T16:01:44Z</dcterms:modified>
</cp:coreProperties>
</file>