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9" r:id="rId7"/>
    <p:sldId id="270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3" r:id="rId18"/>
    <p:sldId id="280" r:id="rId19"/>
    <p:sldId id="281" r:id="rId20"/>
    <p:sldId id="282" r:id="rId21"/>
    <p:sldId id="283" r:id="rId22"/>
    <p:sldId id="284" r:id="rId23"/>
    <p:sldId id="285" r:id="rId24"/>
    <p:sldId id="274" r:id="rId25"/>
    <p:sldId id="275" r:id="rId26"/>
    <p:sldId id="278" r:id="rId27"/>
    <p:sldId id="276" r:id="rId28"/>
    <p:sldId id="279" r:id="rId2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45"/>
    <p:restoredTop sz="94632"/>
  </p:normalViewPr>
  <p:slideViewPr>
    <p:cSldViewPr snapToGrid="0" snapToObjects="1">
      <p:cViewPr>
        <p:scale>
          <a:sx n="75" d="100"/>
          <a:sy n="75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35C-488E-5948-A706-85025F4B45A9}" type="datetimeFigureOut">
              <a:rPr lang="es-ES_tradnl" smtClean="0"/>
              <a:t>23/2/18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AC6F-7717-994B-B3F9-F0DD017AB906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35C-488E-5948-A706-85025F4B45A9}" type="datetimeFigureOut">
              <a:rPr lang="es-ES_tradnl" smtClean="0"/>
              <a:t>23/2/18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AC6F-7717-994B-B3F9-F0DD017AB906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946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35C-488E-5948-A706-85025F4B45A9}" type="datetimeFigureOut">
              <a:rPr lang="es-ES_tradnl" smtClean="0"/>
              <a:t>23/2/18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AC6F-7717-994B-B3F9-F0DD017AB906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4726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35C-488E-5948-A706-85025F4B45A9}" type="datetimeFigureOut">
              <a:rPr lang="es-ES_tradnl" smtClean="0"/>
              <a:t>23/2/18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AC6F-7717-994B-B3F9-F0DD017AB906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35C-488E-5948-A706-85025F4B45A9}" type="datetimeFigureOut">
              <a:rPr lang="es-ES_tradnl" smtClean="0"/>
              <a:t>23/2/18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AC6F-7717-994B-B3F9-F0DD017AB906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3494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35C-488E-5948-A706-85025F4B45A9}" type="datetimeFigureOut">
              <a:rPr lang="es-ES_tradnl" smtClean="0"/>
              <a:t>23/2/18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AC6F-7717-994B-B3F9-F0DD017AB906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5488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35C-488E-5948-A706-85025F4B45A9}" type="datetimeFigureOut">
              <a:rPr lang="es-ES_tradnl" smtClean="0"/>
              <a:t>23/2/18</a:t>
            </a:fld>
            <a:endParaRPr lang="es-ES_tradnl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AC6F-7717-994B-B3F9-F0DD017AB906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2919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35C-488E-5948-A706-85025F4B45A9}" type="datetimeFigureOut">
              <a:rPr lang="es-ES_tradnl" smtClean="0"/>
              <a:t>23/2/18</a:t>
            </a:fld>
            <a:endParaRPr lang="es-ES_tradn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AC6F-7717-994B-B3F9-F0DD017AB906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203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35C-488E-5948-A706-85025F4B45A9}" type="datetimeFigureOut">
              <a:rPr lang="es-ES_tradnl" smtClean="0"/>
              <a:t>23/2/18</a:t>
            </a:fld>
            <a:endParaRPr lang="es-ES_tradnl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AC6F-7717-994B-B3F9-F0DD017AB906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3535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35C-488E-5948-A706-85025F4B45A9}" type="datetimeFigureOut">
              <a:rPr lang="es-ES_tradnl" smtClean="0"/>
              <a:t>23/2/18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AC6F-7717-994B-B3F9-F0DD017AB906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775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35C-488E-5948-A706-85025F4B45A9}" type="datetimeFigureOut">
              <a:rPr lang="es-ES_tradnl" smtClean="0"/>
              <a:t>23/2/18</a:t>
            </a:fld>
            <a:endParaRPr lang="es-ES_tradn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AC6F-7717-994B-B3F9-F0DD017AB906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8902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FF35C-488E-5948-A706-85025F4B45A9}" type="datetimeFigureOut">
              <a:rPr lang="es-ES_tradnl" smtClean="0"/>
              <a:t>23/2/18</a:t>
            </a:fld>
            <a:endParaRPr lang="es-ES_tradnl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FAC6F-7717-994B-B3F9-F0DD017AB906}" type="slidenum">
              <a:rPr lang="es-ES_tradnl" smtClean="0"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18" y="798513"/>
            <a:ext cx="11023600" cy="1270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59218" y="2987022"/>
            <a:ext cx="9144000" cy="2387600"/>
          </a:xfrm>
        </p:spPr>
        <p:txBody>
          <a:bodyPr>
            <a:noAutofit/>
          </a:bodyPr>
          <a:lstStyle/>
          <a:p>
            <a:r>
              <a:rPr lang="es-ES_tradnl" sz="4400" dirty="0" smtClean="0"/>
              <a:t>Centro Universitario Anglo M</a:t>
            </a:r>
            <a:r>
              <a:rPr lang="es-ES_tradnl" sz="4400" dirty="0"/>
              <a:t>e</a:t>
            </a:r>
            <a:r>
              <a:rPr lang="es-ES_tradnl" sz="4400" dirty="0" smtClean="0"/>
              <a:t>xicano </a:t>
            </a:r>
            <a:br>
              <a:rPr lang="es-ES_tradnl" sz="4400" dirty="0" smtClean="0"/>
            </a:br>
            <a:r>
              <a:rPr lang="es-ES_tradnl" sz="4400" dirty="0" smtClean="0"/>
              <a:t>Ciclo escolar 2017-2018</a:t>
            </a:r>
            <a:br>
              <a:rPr lang="es-ES_tradnl" sz="4400" dirty="0" smtClean="0"/>
            </a:br>
            <a:r>
              <a:rPr lang="es-ES_tradnl" sz="4400" dirty="0" smtClean="0"/>
              <a:t>Portafolio de evidencias </a:t>
            </a:r>
            <a:br>
              <a:rPr lang="es-ES_tradnl" sz="4400" dirty="0" smtClean="0"/>
            </a:br>
            <a:r>
              <a:rPr lang="es-ES_tradnl" sz="4400" dirty="0" smtClean="0"/>
              <a:t>Conexiones </a:t>
            </a:r>
            <a:endParaRPr lang="es-ES_tradnl" sz="4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618" y="550863"/>
            <a:ext cx="38354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07931"/>
            <a:ext cx="4829488" cy="2716587"/>
          </a:xfrm>
          <a:ln w="762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353" y="3043237"/>
            <a:ext cx="5347447" cy="300793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10811435" y="6275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83689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97" y="892501"/>
            <a:ext cx="5176703" cy="2911896"/>
          </a:xfrm>
          <a:ln w="762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58938"/>
            <a:ext cx="5014259" cy="28205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CuadroTexto 7"/>
          <p:cNvSpPr txBox="1"/>
          <p:nvPr/>
        </p:nvSpPr>
        <p:spPr>
          <a:xfrm>
            <a:off x="11223812" y="613185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10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6068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7906"/>
            <a:ext cx="10515600" cy="3811391"/>
          </a:xfrm>
          <a:ln w="76200">
            <a:solidFill>
              <a:schemeClr val="tx1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10935096" y="593762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11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4307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Organizadores gráficos 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16" b="26627"/>
          <a:stretch/>
        </p:blipFill>
        <p:spPr>
          <a:xfrm>
            <a:off x="6927012" y="1690688"/>
            <a:ext cx="2772800" cy="4176281"/>
          </a:xfrm>
          <a:ln w="762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2" t="6013" r="32647" b="2353"/>
          <a:stretch/>
        </p:blipFill>
        <p:spPr>
          <a:xfrm>
            <a:off x="2038482" y="1673788"/>
            <a:ext cx="2679807" cy="419318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10954871" y="62035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12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33669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Equipo 1 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11144448" y="599229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13</a:t>
            </a:r>
            <a:endParaRPr lang="es-ES_tradnl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12" y="1115362"/>
            <a:ext cx="7153835" cy="5061601"/>
          </a:xfrm>
        </p:spPr>
      </p:pic>
    </p:spTree>
    <p:extLst>
      <p:ext uri="{BB962C8B-B14F-4D97-AF65-F5344CB8AC3E}">
        <p14:creationId xmlns:p14="http://schemas.microsoft.com/office/powerpoint/2010/main" val="1736491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Equipo 2 </a:t>
            </a:r>
            <a:endParaRPr lang="es-ES_tradn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07" y="1308847"/>
            <a:ext cx="9411690" cy="4868116"/>
          </a:xfrm>
        </p:spPr>
      </p:pic>
      <p:sp>
        <p:nvSpPr>
          <p:cNvPr id="4" name="CuadroTexto 3"/>
          <p:cNvSpPr txBox="1"/>
          <p:nvPr/>
        </p:nvSpPr>
        <p:spPr>
          <a:xfrm>
            <a:off x="11144448" y="59425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14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51297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3734" y="2587625"/>
            <a:ext cx="10515600" cy="1325563"/>
          </a:xfrm>
        </p:spPr>
        <p:txBody>
          <a:bodyPr/>
          <a:lstStyle/>
          <a:p>
            <a:pPr algn="ctr"/>
            <a:r>
              <a:rPr lang="es-ES_tradnl" dirty="0" smtClean="0"/>
              <a:t>2da Reunión </a:t>
            </a:r>
            <a:br>
              <a:rPr lang="es-ES_tradnl" dirty="0" smtClean="0"/>
            </a:br>
            <a:r>
              <a:rPr lang="es-ES_tradnl" dirty="0" smtClean="0"/>
              <a:t>Proyecto conexiones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2007658"/>
            <a:ext cx="10515600" cy="1325563"/>
          </a:xfrm>
        </p:spPr>
        <p:txBody>
          <a:bodyPr/>
          <a:lstStyle/>
          <a:p>
            <a:pPr algn="ctr"/>
            <a:r>
              <a:rPr lang="es-ES_tradnl" dirty="0" smtClean="0"/>
              <a:t>Análisis de mesa de expertos producto 6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0" y="3006725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Planeación de Proyectos Interdisciplinarios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3089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40267"/>
            <a:ext cx="10515600" cy="5736696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¿A qué responde la necesidad de crear proyectos interdisciplinarios como medio de aprendizaje hoy en día?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Responde a la búsqueda de una formación integral que a través de un enfoque constructivista permita a los estudiantes desarrollar y potencializar los conocimientos, habilidades y actitudes necesarios para su desenvolvimiento en el contexto que vive. </a:t>
            </a:r>
            <a:endParaRPr lang="es-ES_tradnl" dirty="0"/>
          </a:p>
          <a:p>
            <a:r>
              <a:rPr lang="es-ES" b="1" dirty="0"/>
              <a:t>¿Cuáles podrían ser los elementos fundamentales para la estructuración y planeación de los proyectos interdisciplinarios? 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El compromiso del docente para trabajar de forma colaborativa, para generar indagación en los alumnos y lograr unir varios ejes con el fin de lograr conexiones en cuanto a el currículo mediante la ejecución de un proyecto bien planteado. Así mismo la preparación del docente en diferentes áreas, tales como indagación, evaluación, trabajo colaborativo, etc.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Índice </a:t>
            </a:r>
            <a:endParaRPr lang="es-ES_tradn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99324"/>
              </p:ext>
            </p:extLst>
          </p:nvPr>
        </p:nvGraphicFramePr>
        <p:xfrm>
          <a:off x="838200" y="1825625"/>
          <a:ext cx="10515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5047"/>
                <a:gridCol w="1510553"/>
              </a:tblGrid>
              <a:tr h="37084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Página   2</a:t>
                      </a:r>
                      <a:endParaRPr lang="es-ES_trad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Propuesta</a:t>
                      </a:r>
                      <a:r>
                        <a:rPr lang="es-ES_tradnl" baseline="0" dirty="0" smtClean="0"/>
                        <a:t> del equipo 1 </a:t>
                      </a:r>
                      <a:r>
                        <a:rPr lang="es-ES_tradnl" dirty="0" smtClean="0"/>
                        <a:t>…………………………………………………………………………………………………………….</a:t>
                      </a:r>
                      <a:endParaRPr lang="es-ES_trad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Página   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Propuesta</a:t>
                      </a:r>
                      <a:r>
                        <a:rPr lang="es-ES_tradnl" baseline="0" dirty="0" smtClean="0"/>
                        <a:t> del equipo 2 </a:t>
                      </a:r>
                      <a:r>
                        <a:rPr lang="es-ES_tradnl" dirty="0" smtClean="0"/>
                        <a:t>…………………………………………………………………………………………………………….</a:t>
                      </a:r>
                      <a:endParaRPr lang="es-ES_trad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Página   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Producto 1. C.A.I.A.C. Conclusiones Generales………………………………………………………………………….</a:t>
                      </a:r>
                      <a:endParaRPr lang="es-ES_trad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Página   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Producto 3. Fotografías de la sesión………………………………………………………………………………………….</a:t>
                      </a:r>
                      <a:endParaRPr lang="es-ES_trad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Página  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Organizadores</a:t>
                      </a:r>
                      <a:r>
                        <a:rPr lang="es-ES_tradnl" baseline="0" dirty="0" smtClean="0"/>
                        <a:t> gráficos </a:t>
                      </a:r>
                      <a:r>
                        <a:rPr lang="es-ES_tradnl" dirty="0" smtClean="0"/>
                        <a:t>…………………………………………………………………………………………………………….</a:t>
                      </a:r>
                      <a:endParaRPr lang="es-ES_trad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Página  12</a:t>
                      </a:r>
                      <a:endParaRPr lang="es-ES_trad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Organizador gráfico</a:t>
                      </a:r>
                      <a:r>
                        <a:rPr lang="es-ES_tradnl" baseline="0" dirty="0" smtClean="0"/>
                        <a:t> proyecto 1 </a:t>
                      </a:r>
                      <a:r>
                        <a:rPr lang="es-ES_tradnl" dirty="0" smtClean="0"/>
                        <a:t>…………………………………………………………………………………………………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 smtClean="0"/>
                        <a:t>Página  13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Organizador gráfico</a:t>
                      </a:r>
                      <a:r>
                        <a:rPr lang="es-ES_tradnl" baseline="0" dirty="0" smtClean="0"/>
                        <a:t> proyecto 2 </a:t>
                      </a:r>
                      <a:r>
                        <a:rPr lang="es-ES_tradnl" dirty="0" smtClean="0"/>
                        <a:t>…………………………………………………………………………………………………</a:t>
                      </a:r>
                      <a:endParaRPr lang="es-ES_trad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Página  14</a:t>
                      </a:r>
                      <a:endParaRPr lang="es-ES_trad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1044518" y="57015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25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97467"/>
            <a:ext cx="10515600" cy="5635096"/>
          </a:xfrm>
        </p:spPr>
        <p:txBody>
          <a:bodyPr/>
          <a:lstStyle/>
          <a:p>
            <a:r>
              <a:rPr lang="es-ES" b="1" dirty="0"/>
              <a:t>Cuál es “el método” o “los pasos” para acercarme a la Interdisciplinariedad?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Conocer los elementos del propio programa, jerarquizarlos, vincularlos con programas de otras materias, identificar elementos de la realidad de los estudiantes que se puede problematizar a partir de 2 áreas distintas. </a:t>
            </a:r>
            <a:endParaRPr lang="es-ES_tradnl" dirty="0"/>
          </a:p>
          <a:p>
            <a:r>
              <a:rPr lang="es-ES" b="1" dirty="0"/>
              <a:t>¿Qué características debe tener el nombre del proyecto interdisciplinario?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Debe reflejar la identidad de las materias involucradas en el mismo. Debe ser específico y claro sin resultar demasiado simple o restrictivo.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0401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2066" y="2430991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Gestión de Proyectos interdisciplinarios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9346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75733"/>
            <a:ext cx="10515600" cy="5601230"/>
          </a:xfrm>
        </p:spPr>
        <p:txBody>
          <a:bodyPr>
            <a:normAutofit/>
          </a:bodyPr>
          <a:lstStyle/>
          <a:p>
            <a:r>
              <a:rPr lang="es-ES" b="1" dirty="0"/>
              <a:t>¿Qué factores debo tomar en cuenta para hacer un proyecto? ¿Cómo lo debo organizar? </a:t>
            </a:r>
            <a:endParaRPr lang="es-ES_tradnl" dirty="0"/>
          </a:p>
          <a:p>
            <a:r>
              <a:rPr lang="es-ES" dirty="0"/>
              <a:t>Conocer bien el programa.</a:t>
            </a:r>
            <a:endParaRPr lang="es-ES_tradnl" dirty="0"/>
          </a:p>
          <a:p>
            <a:r>
              <a:rPr lang="es-ES" dirty="0"/>
              <a:t>Intercambiar los programas.</a:t>
            </a:r>
            <a:endParaRPr lang="es-ES_tradnl" dirty="0"/>
          </a:p>
          <a:p>
            <a:r>
              <a:rPr lang="es-ES" dirty="0" smtClean="0"/>
              <a:t>Elegir </a:t>
            </a:r>
            <a:r>
              <a:rPr lang="es-ES" dirty="0"/>
              <a:t>un momento del año apropiado.</a:t>
            </a:r>
            <a:endParaRPr lang="es-ES_tradnl" dirty="0"/>
          </a:p>
          <a:p>
            <a:r>
              <a:rPr lang="es-ES" dirty="0"/>
              <a:t>Organizar los horarios en la semana para participar juntos. </a:t>
            </a:r>
            <a:endParaRPr lang="es-ES_tradnl" dirty="0"/>
          </a:p>
          <a:p>
            <a:r>
              <a:rPr lang="es-ES" dirty="0"/>
              <a:t>Dividir el proyecto en etapas, con productos medibles. </a:t>
            </a:r>
            <a:endParaRPr lang="es-ES_tradnl" dirty="0"/>
          </a:p>
          <a:p>
            <a:r>
              <a:rPr lang="es-ES" dirty="0"/>
              <a:t>Identificar momentos de evaluación formativa. </a:t>
            </a:r>
            <a:endParaRPr lang="es-ES_tradnl" dirty="0"/>
          </a:p>
          <a:p>
            <a:r>
              <a:rPr lang="es-ES" dirty="0"/>
              <a:t>Reflexión, análisis y retroalimentación de la experiencia. </a:t>
            </a:r>
            <a:endParaRPr lang="es-ES_tradnl" dirty="0"/>
          </a:p>
          <a:p>
            <a:r>
              <a:rPr lang="es-ES" dirty="0"/>
              <a:t>Cierre del proyecto con una explicación del proceso. 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11645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63600"/>
            <a:ext cx="10515600" cy="5313363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¿Cómo puedo identificar los puntos de interacción que permitan una indagación, desde situaciones complejas o la problematización?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El maestro es el primer investigador – tiene qué entender cuáles son los factores comunes o las conexiones que se dan entre las diferentes materias para generar pensamiento crítico en los alumnos. </a:t>
            </a:r>
            <a:endParaRPr lang="es-ES" dirty="0" smtClean="0"/>
          </a:p>
          <a:p>
            <a:r>
              <a:rPr lang="es-ES" b="1" dirty="0"/>
              <a:t>¿En qué debo poner atención, para saber si  es necesario hacer cambios en el  trabajo diario que ya realizo?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Generar reflexión y retroalimentación por parte de los alumnos, analizarla para realizar los ajustes pertinentes. </a:t>
            </a:r>
            <a:endParaRPr lang="es-ES_tradnl" dirty="0"/>
          </a:p>
          <a:p>
            <a:r>
              <a:rPr lang="es-ES" b="1" dirty="0"/>
              <a:t>¿Cómo beneficia al aprendizaje el trabajo interdisciplinario? 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Lograr una adecuada relación entre las asignaturas incrementa la efectividad de la enseñanza, favorece la comprensión de los contenidos y permite una visión integral.</a:t>
            </a:r>
            <a:r>
              <a:rPr lang="es-ES_tradnl" dirty="0"/>
              <a:t>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46741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24933"/>
            <a:ext cx="10371667" cy="565203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¿Qué entiendo por “documentación”?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Es el proceso que parte de la postura del docente como observador. Todo trabajo de sus alumnos (el aprendizaje) es digno de documentar.  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Grupal: proceso que da respuesta a los contextos educativos involucrando el trabajo autónomo de los alumnos</a:t>
            </a:r>
            <a:r>
              <a:rPr lang="es-ES" b="1" dirty="0" smtClean="0"/>
              <a:t>.</a:t>
            </a:r>
            <a:endParaRPr lang="es-ES_tradnl" dirty="0"/>
          </a:p>
          <a:p>
            <a:r>
              <a:rPr lang="es-ES" b="1" dirty="0"/>
              <a:t>¿Qué evidencias concretas de documentación estaría esperando, cuando trabajo de manera interdisciplinaria?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Se recomienda el material de pensamiento visible, de la Escuela de Harvard, donde promueven que las ideas de los alumnos puedan quedar evidenciadas. También la palabra materializada, es sumamente rica. 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Grupal: Las evidencias pueden ser organizadores gráficos como cuadros conceptuales, videos y grabaciones, herramientas digitales y virtuales, </a:t>
            </a:r>
            <a:r>
              <a:rPr lang="es-ES" dirty="0" smtClean="0"/>
              <a:t>etc.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47469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897467"/>
            <a:ext cx="10998200" cy="5279496"/>
          </a:xfrm>
        </p:spPr>
        <p:txBody>
          <a:bodyPr/>
          <a:lstStyle/>
          <a:p>
            <a:r>
              <a:rPr lang="es-ES" b="1" dirty="0"/>
              <a:t>¿Cuál es la intención de documentar en un proyecto y quién lo debe hacer?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Tener una perspectiva de logro del estudiante. Cuando lo que el alumno produce es digno de compartir con otros. 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Grupal: El maestro debe tener evidencias de lo comprendido por el alumno durante la realización del proyecto. También sirve de referente para mejorar el proyecto en un futuro y regresarle la autonomía del aprendizaje al estudiante. Y por otro lado, nos permite replantear estrategias y correcciones para la mejora del proyecto.</a:t>
            </a:r>
            <a:r>
              <a:rPr lang="es-ES_tradnl" dirty="0"/>
              <a:t>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8333" y="2430991"/>
            <a:ext cx="10515600" cy="1325563"/>
          </a:xfrm>
        </p:spPr>
        <p:txBody>
          <a:bodyPr/>
          <a:lstStyle/>
          <a:p>
            <a:pPr algn="ctr"/>
            <a:r>
              <a:rPr lang="es-ES" b="1" dirty="0"/>
              <a:t> El desarrollo profesional y la formación docente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473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728133"/>
            <a:ext cx="10515600" cy="5448830"/>
          </a:xfrm>
        </p:spPr>
        <p:txBody>
          <a:bodyPr>
            <a:norm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r>
              <a:rPr lang="es-ES" b="1" dirty="0" smtClean="0"/>
              <a:t>Qué </a:t>
            </a:r>
            <a:r>
              <a:rPr lang="es-ES" b="1" dirty="0"/>
              <a:t>implicaciones tiene, dentro del esquema de formación docente, el trabajo orientado hacia la interdisciplinariedad</a:t>
            </a:r>
            <a:r>
              <a:rPr lang="es-ES" b="1" dirty="0" smtClean="0"/>
              <a:t>?</a:t>
            </a:r>
          </a:p>
          <a:p>
            <a:pPr marL="0" indent="0">
              <a:buNone/>
            </a:pPr>
            <a:r>
              <a:rPr lang="es-ES" dirty="0" smtClean="0"/>
              <a:t>El </a:t>
            </a:r>
            <a:r>
              <a:rPr lang="es-ES" dirty="0"/>
              <a:t>docente no solo es maestro de asignatura, sino maestro de desarrollo, de vida. Eso ayuda a que los alumnos se reconocen a sí mismos al afinar valores y principios. El proyecto no solo destaca el valor de docente como maestro, sino también como guía.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Grupal: Al trabajar en un proyecto, el docente debe conocer sobre los contenidos y objetivos de las demás asignaturas en común al proyecto para una vinculación integral</a:t>
            </a:r>
            <a:r>
              <a:rPr lang="es-ES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54887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24933"/>
            <a:ext cx="10515600" cy="5652030"/>
          </a:xfrm>
        </p:spPr>
        <p:txBody>
          <a:bodyPr>
            <a:normAutofit/>
          </a:bodyPr>
          <a:lstStyle/>
          <a:p>
            <a:r>
              <a:rPr lang="es-ES" b="1" dirty="0"/>
              <a:t>¿Qué dimensiones debo tener en cuenta, para la construcción de proyectos interdisciplinarios?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Partir de un concepto relevante de diferentes asignaturas y que tenga un límite de búsqueda inmediata de información, que promueve la búsqueda abierta. Otra dimensión, es la disposición del maestro a trabajar de manera interdisciplinaria y a ir aprendiendo, para mejorar.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Grupal: Por parte de los docentes: interdisciplinariedad con otras asignaturas, trabajo colaborativo con otros docentes y apertura</a:t>
            </a:r>
            <a:endParaRPr lang="es-ES_tradnl" dirty="0"/>
          </a:p>
          <a:p>
            <a:pPr marL="0" indent="0">
              <a:buNone/>
            </a:pPr>
            <a:r>
              <a:rPr lang="es-ES" dirty="0"/>
              <a:t>Por parte de los alumnos: actitudes de cooperación y colaboración para la resolución de conflictos; tolerancia, buena voluntad y conocimiento</a:t>
            </a:r>
            <a:r>
              <a:rPr lang="es-ES" dirty="0" smtClean="0"/>
              <a:t>.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5865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</a:t>
            </a:r>
            <a:r>
              <a:rPr lang="es-ES_tradnl" dirty="0" smtClean="0"/>
              <a:t>quipo 1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237385"/>
              </p:ext>
            </p:extLst>
          </p:nvPr>
        </p:nvGraphicFramePr>
        <p:xfrm>
          <a:off x="1102657" y="2040778"/>
          <a:ext cx="9986685" cy="24971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97337"/>
                <a:gridCol w="1997337"/>
                <a:gridCol w="1997337"/>
                <a:gridCol w="1997337"/>
                <a:gridCol w="1997337"/>
              </a:tblGrid>
              <a:tr h="576916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MAESTROS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ASIGNATURA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CICLO ESCOLAR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FECHA DE INICIO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TÉRMINO</a:t>
                      </a:r>
                      <a:endParaRPr lang="es-ES_tradnl" dirty="0"/>
                    </a:p>
                  </a:txBody>
                  <a:tcPr/>
                </a:tc>
              </a:tr>
              <a:tr h="576916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José Antonio García Cano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Geografía</a:t>
                      </a:r>
                      <a:endParaRPr lang="es-ES_tradnl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s-ES_tradnl" dirty="0" smtClean="0"/>
                    </a:p>
                    <a:p>
                      <a:pPr algn="ctr"/>
                      <a:endParaRPr lang="es-ES_tradnl" dirty="0" smtClean="0"/>
                    </a:p>
                    <a:p>
                      <a:pPr algn="ctr"/>
                      <a:r>
                        <a:rPr lang="es-ES_tradnl" dirty="0" smtClean="0"/>
                        <a:t>2017-2018</a:t>
                      </a:r>
                      <a:endParaRPr lang="es-ES_tradnl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_tradnl" dirty="0" smtClean="0"/>
                    </a:p>
                    <a:p>
                      <a:pPr algn="ctr"/>
                      <a:endParaRPr lang="es-ES_tradnl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s-ES_tradnl" dirty="0" smtClean="0"/>
                    </a:p>
                    <a:p>
                      <a:pPr algn="ctr"/>
                      <a:endParaRPr lang="es-ES_tradnl" dirty="0" smtClean="0"/>
                    </a:p>
                    <a:p>
                      <a:pPr algn="ctr"/>
                      <a:r>
                        <a:rPr lang="es-ES_tradnl" dirty="0" smtClean="0"/>
                        <a:t>Marzo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 smtClean="0"/>
                    </a:p>
                    <a:p>
                      <a:pPr algn="ctr"/>
                      <a:r>
                        <a:rPr lang="es-ES_tradnl" dirty="0" smtClean="0"/>
                        <a:t>2018</a:t>
                      </a:r>
                      <a:endParaRPr lang="es-ES_tradnl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s-ES_tradnl" dirty="0" smtClean="0"/>
                    </a:p>
                    <a:p>
                      <a:pPr algn="ctr"/>
                      <a:endParaRPr lang="es-ES_tradnl" dirty="0" smtClean="0"/>
                    </a:p>
                    <a:p>
                      <a:pPr algn="ctr"/>
                      <a:r>
                        <a:rPr lang="es-ES_tradnl" dirty="0" smtClean="0"/>
                        <a:t>Mayo</a:t>
                      </a:r>
                    </a:p>
                    <a:p>
                      <a:pPr algn="ctr"/>
                      <a:r>
                        <a:rPr lang="es-ES_tradnl" dirty="0" smtClean="0"/>
                        <a:t>2019</a:t>
                      </a:r>
                    </a:p>
                  </a:txBody>
                  <a:tcPr/>
                </a:tc>
              </a:tr>
              <a:tr h="576916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Sujey Guadalupe Canul Fajardo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Historia Universal</a:t>
                      </a:r>
                      <a:endParaRPr lang="es-ES_trad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</a:tr>
              <a:tr h="62118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Francisco</a:t>
                      </a:r>
                      <a:r>
                        <a:rPr lang="es-ES_tradnl" baseline="0" dirty="0" smtClean="0"/>
                        <a:t> Ramón Cisneros Castillo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Informática</a:t>
                      </a:r>
                      <a:endParaRPr lang="es-ES_trad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1089342" y="5880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095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</a:t>
            </a:r>
            <a:r>
              <a:rPr lang="es-ES_tradnl" dirty="0" smtClean="0"/>
              <a:t>quipo 2                                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860081"/>
              </p:ext>
            </p:extLst>
          </p:nvPr>
        </p:nvGraphicFramePr>
        <p:xfrm>
          <a:off x="1165408" y="1825625"/>
          <a:ext cx="9986685" cy="30109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97337"/>
                <a:gridCol w="1997337"/>
                <a:gridCol w="1997337"/>
                <a:gridCol w="1997337"/>
                <a:gridCol w="1997337"/>
              </a:tblGrid>
              <a:tr h="576916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MAESTROS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ASIGNATURA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CICLO ESCOLAR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FECHA DE INICIO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TÉRMINO</a:t>
                      </a:r>
                      <a:endParaRPr lang="es-ES_tradnl" dirty="0"/>
                    </a:p>
                  </a:txBody>
                  <a:tcPr/>
                </a:tc>
              </a:tr>
              <a:tr h="576916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Gema del Carmen</a:t>
                      </a:r>
                      <a:r>
                        <a:rPr lang="es-ES_tradnl" baseline="0" dirty="0" smtClean="0"/>
                        <a:t> Gamboa Mólgora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Dibujo técnico</a:t>
                      </a:r>
                      <a:endParaRPr lang="es-ES_tradnl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s-ES_tradnl" dirty="0"/>
                    </a:p>
                    <a:p>
                      <a:pPr algn="ctr"/>
                      <a:endParaRPr lang="es-ES_tradnl" dirty="0"/>
                    </a:p>
                    <a:p>
                      <a:pPr algn="ctr"/>
                      <a:endParaRPr lang="es-ES_tradnl" dirty="0"/>
                    </a:p>
                    <a:p>
                      <a:pPr algn="ctr"/>
                      <a:r>
                        <a:rPr lang="es-ES_tradnl" dirty="0" smtClean="0"/>
                        <a:t>2018-2019</a:t>
                      </a:r>
                      <a:endParaRPr lang="es-ES_tradnl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s-ES_tradnl" dirty="0" smtClean="0"/>
                    </a:p>
                    <a:p>
                      <a:pPr algn="ctr"/>
                      <a:endParaRPr lang="es-ES_tradnl" dirty="0" smtClean="0"/>
                    </a:p>
                    <a:p>
                      <a:pPr algn="ctr"/>
                      <a:r>
                        <a:rPr lang="es-ES_tradnl" dirty="0" smtClean="0"/>
                        <a:t>Marzo</a:t>
                      </a:r>
                      <a:r>
                        <a:rPr lang="es-ES_tradnl" baseline="0" dirty="0" smtClean="0"/>
                        <a:t> </a:t>
                      </a:r>
                      <a:endParaRPr lang="es-ES_tradnl" dirty="0" smtClean="0"/>
                    </a:p>
                    <a:p>
                      <a:pPr algn="ctr"/>
                      <a:r>
                        <a:rPr lang="es-ES_tradnl" dirty="0" smtClean="0"/>
                        <a:t>2018</a:t>
                      </a:r>
                      <a:endParaRPr lang="es-ES_tradnl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es-ES_tradnl" dirty="0" smtClean="0"/>
                    </a:p>
                    <a:p>
                      <a:pPr algn="ctr"/>
                      <a:endParaRPr lang="es-ES_tradnl" dirty="0" smtClean="0"/>
                    </a:p>
                    <a:p>
                      <a:pPr algn="ctr"/>
                      <a:r>
                        <a:rPr lang="es-ES_tradnl" dirty="0" smtClean="0"/>
                        <a:t>Mayo</a:t>
                      </a:r>
                    </a:p>
                    <a:p>
                      <a:pPr algn="ctr"/>
                      <a:r>
                        <a:rPr lang="es-ES_tradnl" dirty="0" smtClean="0"/>
                        <a:t>2019</a:t>
                      </a:r>
                    </a:p>
                  </a:txBody>
                  <a:tcPr/>
                </a:tc>
              </a:tr>
              <a:tr h="576916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Tomasso Iskra de Silvestri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Apreciación artística</a:t>
                      </a:r>
                      <a:endParaRPr lang="es-ES_trad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</a:tr>
              <a:tr h="576916">
                <a:tc>
                  <a:txBody>
                    <a:bodyPr/>
                    <a:lstStyle/>
                    <a:p>
                      <a:pPr algn="ctr"/>
                      <a:r>
                        <a:rPr lang="es-ES_tradnl" baseline="0" dirty="0" smtClean="0"/>
                        <a:t>Rubén Rico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 Educación Física</a:t>
                      </a:r>
                      <a:endParaRPr lang="es-ES_trad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</a:tr>
              <a:tr h="576916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Manuel Negrete 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Matemáticas</a:t>
                      </a:r>
                      <a:endParaRPr lang="es-ES_trad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0931090" y="59425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Producto 1. C.A.I.A.C</a:t>
            </a:r>
            <a:r>
              <a:rPr lang="es-ES_tradnl" dirty="0"/>
              <a:t>. Conclusiones Generales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841266"/>
              </p:ext>
            </p:extLst>
          </p:nvPr>
        </p:nvGraphicFramePr>
        <p:xfrm>
          <a:off x="1193800" y="1851035"/>
          <a:ext cx="9330765" cy="43637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67329"/>
                <a:gridCol w="2587812"/>
                <a:gridCol w="2587812"/>
                <a:gridCol w="2587812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La Interdisciplinariedad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1. ¿Qué es?</a:t>
                      </a:r>
                      <a:endParaRPr lang="es-ES_tradnl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 anchor="ctr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r>
                        <a:rPr lang="es-ES" sz="1600" dirty="0" smtClean="0">
                          <a:effectLst/>
                        </a:rPr>
                        <a:t>Consiste</a:t>
                      </a:r>
                      <a:r>
                        <a:rPr lang="es-ES" sz="1600" baseline="0" dirty="0" smtClean="0">
                          <a:effectLst/>
                        </a:rPr>
                        <a:t> en organizar momentos  de aprendizaje a partir de diferentes enfoques, permitiendo la unificación</a:t>
                      </a:r>
                      <a:r>
                        <a:rPr lang="es-ES_tradnl" sz="1600" baseline="0" dirty="0" smtClean="0">
                          <a:effectLst/>
                        </a:rPr>
                        <a:t>  de objetivos , metodología y contenidos, con el fin de maximizar el éxito de la práctica </a:t>
                      </a:r>
                      <a:endParaRPr lang="es-ES_tradnl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2. ¿Qué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    características 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    tiene ?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r>
                        <a:rPr lang="es-ES" sz="1600" dirty="0" smtClean="0">
                          <a:effectLst/>
                        </a:rPr>
                        <a:t>1.Promueve</a:t>
                      </a:r>
                      <a:r>
                        <a:rPr lang="es-ES" sz="1600" baseline="0" dirty="0" smtClean="0">
                          <a:effectLst/>
                        </a:rPr>
                        <a:t> la convergencia entre disciplinas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aseline="0" dirty="0" smtClean="0">
                          <a:effectLst/>
                        </a:rPr>
                        <a:t>4.Las </a:t>
                      </a:r>
                      <a:r>
                        <a:rPr lang="es-ES_tradnl" sz="1600" baseline="0" dirty="0" smtClean="0">
                          <a:effectLst/>
                        </a:rPr>
                        <a:t>áreas disciplinares tienen un peso equitativo</a:t>
                      </a:r>
                      <a:endParaRPr lang="es-ES_tradnl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2..</a:t>
                      </a:r>
                      <a:r>
                        <a:rPr lang="es-ES_tradnl" sz="1600" baseline="0" dirty="0" smtClean="0">
                          <a:effectLst/>
                        </a:rPr>
                        <a:t> Promueve la formación operacional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_tradnl" sz="1600" baseline="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aseline="0" dirty="0" smtClean="0">
                          <a:effectLst/>
                        </a:rPr>
                        <a:t>5. Incluye disciplinas que tengan diferentes enfoques </a:t>
                      </a:r>
                      <a:endParaRPr lang="es-ES_tradnl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3.Trabaja</a:t>
                      </a:r>
                      <a:r>
                        <a:rPr lang="es-ES_tradnl" sz="1600" baseline="0" dirty="0" smtClean="0">
                          <a:effectLst/>
                        </a:rPr>
                        <a:t> la unificación de contenidos, métodos y enfoques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aseline="0" dirty="0" smtClean="0">
                          <a:effectLst/>
                        </a:rPr>
                        <a:t>6.Debe estar direccionada a la solución de problemas del contexto</a:t>
                      </a:r>
                      <a:endParaRPr lang="es-ES_tradnl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</a:tr>
              <a:tr h="711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3. ¿Por qué es 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    importante en la 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effectLst/>
                        </a:rPr>
                        <a:t>    educación?</a:t>
                      </a:r>
                      <a:endParaRPr lang="es-ES_tradnl" sz="12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 anchor="ctr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 Porque presenta</a:t>
                      </a:r>
                      <a:r>
                        <a:rPr lang="es-ES" sz="1600" baseline="0" dirty="0" smtClean="0">
                          <a:effectLst/>
                        </a:rPr>
                        <a:t> una oportunidad  de crecimiento para los estudiantes, debido a las caracter</a:t>
                      </a:r>
                      <a:r>
                        <a:rPr lang="es-ES_tradnl" sz="1600" baseline="0" dirty="0" smtClean="0">
                          <a:effectLst/>
                        </a:rPr>
                        <a:t>ísticas de la práctica  y la profundidad de esta, así como también el  planteamiento de situaciones para el desarrollo de </a:t>
                      </a:r>
                      <a:r>
                        <a:rPr lang="es-ES" sz="1600" kern="1200" dirty="0" smtClean="0">
                          <a:effectLst/>
                        </a:rPr>
                        <a:t> un</a:t>
                      </a:r>
                      <a:r>
                        <a:rPr lang="es-ES" sz="1600" kern="1200" baseline="0" dirty="0" smtClean="0">
                          <a:effectLst/>
                        </a:rPr>
                        <a:t> nivel </a:t>
                      </a:r>
                      <a:r>
                        <a:rPr lang="es-ES" sz="1600" kern="1200" dirty="0" smtClean="0">
                          <a:effectLst/>
                        </a:rPr>
                        <a:t> de pensamiento más complejo</a:t>
                      </a:r>
                      <a:r>
                        <a:rPr lang="es-ES" sz="1600" kern="1200" baseline="0" dirty="0" smtClean="0">
                          <a:effectLst/>
                        </a:rPr>
                        <a:t> </a:t>
                      </a:r>
                      <a:r>
                        <a:rPr lang="es-ES" sz="1600" kern="1200" dirty="0" smtClean="0">
                          <a:effectLst/>
                        </a:rPr>
                        <a:t> integrando</a:t>
                      </a:r>
                      <a:r>
                        <a:rPr lang="es-ES" sz="1600" kern="1200" baseline="0" dirty="0" smtClean="0">
                          <a:effectLst/>
                        </a:rPr>
                        <a:t> </a:t>
                      </a:r>
                      <a:r>
                        <a:rPr lang="es-ES" sz="1600" kern="1200" dirty="0" smtClean="0">
                          <a:effectLst/>
                        </a:rPr>
                        <a:t> conocimientos y habilidades de diferentes disciplinas.</a:t>
                      </a:r>
                      <a:r>
                        <a:rPr lang="es-ES_tradnl" sz="1600" dirty="0" smtClean="0">
                          <a:effectLst/>
                        </a:rPr>
                        <a:t> </a:t>
                      </a:r>
                      <a:endParaRPr lang="es-ES_tradnl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1052114" y="57810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4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8579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_tradn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5745481"/>
              </p:ext>
            </p:extLst>
          </p:nvPr>
        </p:nvGraphicFramePr>
        <p:xfrm>
          <a:off x="838200" y="811804"/>
          <a:ext cx="10515601" cy="566751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91871"/>
                <a:gridCol w="2314054"/>
                <a:gridCol w="3004838"/>
                <a:gridCol w="3004838"/>
              </a:tblGrid>
              <a:tr h="13090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4. ¿Cómo motivar </a:t>
                      </a:r>
                      <a:endParaRPr lang="es-ES_tradnl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    a los alumnos</a:t>
                      </a:r>
                      <a:endParaRPr lang="es-ES_tradnl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    para el trabajo </a:t>
                      </a:r>
                      <a:endParaRPr lang="es-ES_tradnl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interdisciplinario?</a:t>
                      </a:r>
                      <a:endParaRPr lang="es-ES_tradnl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_tradnl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 anchor="ctr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 Volvi</a:t>
                      </a:r>
                      <a:r>
                        <a:rPr lang="es-ES_tradnl" sz="1400" dirty="0" smtClean="0">
                          <a:effectLst/>
                        </a:rPr>
                        <a:t>éndolos  participes del</a:t>
                      </a:r>
                      <a:r>
                        <a:rPr lang="es-ES_tradnl" sz="1400" baseline="0" dirty="0" smtClean="0">
                          <a:effectLst/>
                        </a:rPr>
                        <a:t> proceso y estableciendo roles activos durante este, enfocados al diseño de experiencias aplicables en la interdisciplinariedad.</a:t>
                      </a:r>
                      <a:endParaRPr lang="es-ES_tradnl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2237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5. ¿Cuáles son los</a:t>
                      </a:r>
                      <a:endParaRPr lang="es-ES_tradnl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    prerrequisitos </a:t>
                      </a:r>
                      <a:endParaRPr lang="es-ES_tradnl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    materiales,</a:t>
                      </a:r>
                      <a:endParaRPr lang="es-ES_tradnl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   organizacionales </a:t>
                      </a:r>
                      <a:endParaRPr lang="es-ES_tradnl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   y personales </a:t>
                      </a:r>
                      <a:endParaRPr lang="es-ES_tradnl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   para la</a:t>
                      </a:r>
                      <a:endParaRPr lang="es-ES_tradnl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   planeación del </a:t>
                      </a:r>
                      <a:endParaRPr lang="es-ES_tradnl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   trabajo  </a:t>
                      </a: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  <a:effectLst/>
                        </a:rPr>
                        <a:t>interdisciplinario?</a:t>
                      </a:r>
                      <a:endParaRPr lang="es-ES_tradnl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effectLst/>
                        </a:rPr>
                        <a:t>1.</a:t>
                      </a:r>
                      <a:r>
                        <a:rPr lang="es-ES" sz="1400" dirty="0">
                          <a:effectLst/>
                        </a:rPr>
                        <a:t> </a:t>
                      </a:r>
                      <a:r>
                        <a:rPr lang="es-ES" sz="1400" dirty="0" smtClean="0">
                          <a:effectLst/>
                        </a:rPr>
                        <a:t>Formular</a:t>
                      </a:r>
                      <a:r>
                        <a:rPr lang="es-ES" sz="1400" baseline="0" dirty="0" smtClean="0">
                          <a:effectLst/>
                        </a:rPr>
                        <a:t> enlaces que permitan programar de manera unificada momentos contenidos y peso espec</a:t>
                      </a:r>
                      <a:r>
                        <a:rPr lang="es-ES_tradnl" sz="1400" baseline="0" dirty="0" smtClean="0">
                          <a:effectLst/>
                        </a:rPr>
                        <a:t>ífico de cada una de las disciplinas participantes con el fin de generar algo nuevo</a:t>
                      </a:r>
                      <a:endParaRPr lang="es-ES_tradnl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effectLst/>
                        </a:rPr>
                        <a:t>2.</a:t>
                      </a:r>
                      <a:r>
                        <a:rPr lang="es-ES_tradnl" sz="1400" kern="1200" dirty="0" smtClean="0">
                          <a:effectLst/>
                        </a:rPr>
                        <a:t>Establecer equipos de diferentes disciplinas, cuidando</a:t>
                      </a:r>
                      <a:r>
                        <a:rPr lang="es-ES_tradnl" sz="1400" kern="1200" baseline="0" dirty="0" smtClean="0">
                          <a:effectLst/>
                        </a:rPr>
                        <a:t> que exista un especialista por cada área para mediar las situaciones referentes a la profundidad de los contenidos temáticos.</a:t>
                      </a:r>
                      <a:endParaRPr lang="es-ES_tradnl" sz="14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effectLst/>
                        </a:rPr>
                        <a:t>3.Manejar</a:t>
                      </a:r>
                      <a:r>
                        <a:rPr lang="es-ES" sz="1400" kern="1200" baseline="0" dirty="0" smtClean="0">
                          <a:effectLst/>
                        </a:rPr>
                        <a:t> una actitud flexible respecto ala </a:t>
                      </a:r>
                      <a:r>
                        <a:rPr lang="es-ES" sz="1400" kern="1200" baseline="0" dirty="0" err="1" smtClean="0">
                          <a:effectLst/>
                        </a:rPr>
                        <a:t>interacci</a:t>
                      </a:r>
                      <a:r>
                        <a:rPr lang="es-ES_tradnl" sz="1400" kern="1200" baseline="0" dirty="0" err="1" smtClean="0">
                          <a:effectLst/>
                        </a:rPr>
                        <a:t>ón</a:t>
                      </a:r>
                      <a:r>
                        <a:rPr lang="es-ES_tradnl" sz="1400" kern="1200" baseline="0" dirty="0" smtClean="0">
                          <a:effectLst/>
                        </a:rPr>
                        <a:t> entre disciplinas, involucrando tiempos y espacios para compartir materiales entre todos los agentes del proceso educativo(</a:t>
                      </a:r>
                      <a:r>
                        <a:rPr lang="es-ES_tradnl" sz="1400" kern="1200" baseline="0" dirty="0" err="1" smtClean="0">
                          <a:effectLst/>
                        </a:rPr>
                        <a:t>maestros,directivos,etc</a:t>
                      </a:r>
                      <a:r>
                        <a:rPr lang="es-ES_tradnl" sz="1400" kern="1200" baseline="0" dirty="0" smtClean="0">
                          <a:effectLst/>
                        </a:rPr>
                        <a:t>)</a:t>
                      </a:r>
                      <a:endParaRPr lang="es-ES" sz="1400" kern="1200" dirty="0" smtClean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</a:tr>
              <a:tr h="1995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6. ¿Qué papel </a:t>
                      </a:r>
                      <a:endParaRPr lang="es-ES_tradnl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     juega la </a:t>
                      </a:r>
                      <a:endParaRPr lang="es-ES_tradnl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     planeación en</a:t>
                      </a:r>
                      <a:endParaRPr lang="es-ES_tradnl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     el trabajo</a:t>
                      </a:r>
                      <a:endParaRPr lang="es-ES_tradnl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     interdisciplinario</a:t>
                      </a:r>
                      <a:endParaRPr lang="es-ES_tradnl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     y qué </a:t>
                      </a:r>
                      <a:endParaRPr lang="es-ES_tradnl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     características</a:t>
                      </a:r>
                      <a:endParaRPr lang="es-ES_tradnl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bg1"/>
                          </a:solidFill>
                          <a:effectLst/>
                        </a:rPr>
                        <a:t>     debe tener? </a:t>
                      </a:r>
                      <a:endParaRPr lang="es-ES_tradnl" sz="14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 anchor="ctr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s-ES" sz="1000" dirty="0">
                          <a:effectLst/>
                        </a:rPr>
                        <a:t> </a:t>
                      </a:r>
                      <a:r>
                        <a:rPr lang="es-ES" sz="1600" dirty="0" smtClean="0">
                          <a:effectLst/>
                        </a:rPr>
                        <a:t>En</a:t>
                      </a:r>
                      <a:r>
                        <a:rPr lang="es-ES" sz="1600" baseline="0" dirty="0" smtClean="0">
                          <a:effectLst/>
                        </a:rPr>
                        <a:t> materia educativa la </a:t>
                      </a:r>
                      <a:r>
                        <a:rPr lang="es-ES" sz="1600" baseline="0" dirty="0" err="1" smtClean="0">
                          <a:effectLst/>
                        </a:rPr>
                        <a:t>planeaci</a:t>
                      </a:r>
                      <a:r>
                        <a:rPr lang="es-ES_tradnl" sz="1600" baseline="0" dirty="0" err="1" smtClean="0">
                          <a:effectLst/>
                        </a:rPr>
                        <a:t>ón</a:t>
                      </a:r>
                      <a:r>
                        <a:rPr lang="es-ES_tradnl" sz="1600" baseline="0" dirty="0" smtClean="0">
                          <a:effectLst/>
                        </a:rPr>
                        <a:t> constituye una parte medular para la eficacia de esta ,la interdisciplinariedad no es la excepción, la planeación debe estar direccionada hacia el objetivo establecido, debe </a:t>
                      </a:r>
                      <a:r>
                        <a:rPr lang="es-ES" sz="1600" kern="1200" dirty="0" smtClean="0">
                          <a:effectLst/>
                        </a:rPr>
                        <a:t> ser oportuna, secuencial y tener un carácter flexible para</a:t>
                      </a:r>
                      <a:r>
                        <a:rPr lang="es-ES" sz="1600" kern="1200" baseline="0" dirty="0" smtClean="0">
                          <a:effectLst/>
                        </a:rPr>
                        <a:t> sortear las dificultades que vayan surgiendo en el proceso.</a:t>
                      </a:r>
                      <a:endParaRPr lang="es-ES_tradnl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1202957" y="58081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752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_tradnl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858853"/>
              </p:ext>
            </p:extLst>
          </p:nvPr>
        </p:nvGraphicFramePr>
        <p:xfrm>
          <a:off x="1301376" y="828358"/>
          <a:ext cx="9194800" cy="334975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84506"/>
                <a:gridCol w="2303431"/>
                <a:gridCol w="2303432"/>
                <a:gridCol w="2303431"/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El Aprendizaje Cooperativo</a:t>
                      </a:r>
                      <a:endParaRPr lang="es-ES_tradnl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1. ¿Qué es?</a:t>
                      </a:r>
                      <a:endParaRPr lang="es-ES_tradnl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 anchor="ctr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r>
                        <a:rPr lang="es-ES" sz="1800" kern="1200" dirty="0" smtClean="0">
                          <a:effectLst/>
                        </a:rPr>
                        <a:t>Es una </a:t>
                      </a:r>
                      <a:r>
                        <a:rPr lang="es-ES" sz="1800" kern="1200" dirty="0" err="1" smtClean="0">
                          <a:effectLst/>
                        </a:rPr>
                        <a:t>metodolog</a:t>
                      </a:r>
                      <a:r>
                        <a:rPr lang="es-ES_tradnl" sz="1800" kern="1200" dirty="0" err="1" smtClean="0">
                          <a:effectLst/>
                        </a:rPr>
                        <a:t>ía</a:t>
                      </a:r>
                      <a:r>
                        <a:rPr lang="es-ES_tradnl" sz="1800" kern="1200" dirty="0" smtClean="0">
                          <a:effectLst/>
                        </a:rPr>
                        <a:t> que propone la interacción de diferentes individuos</a:t>
                      </a:r>
                      <a:r>
                        <a:rPr lang="es-ES_tradnl" sz="1800" kern="1200" baseline="0" dirty="0" smtClean="0">
                          <a:effectLst/>
                        </a:rPr>
                        <a:t> para la construcción del conocimiento, mediante la participación de estos de manera simultanea para maximizar la efectividad del proceso.</a:t>
                      </a:r>
                      <a:endParaRPr lang="es-ES_tradnl" sz="18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711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2. ¿Cuáles son</a:t>
                      </a:r>
                      <a:endParaRPr lang="es-ES_tradnl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    sus </a:t>
                      </a:r>
                      <a:endParaRPr lang="es-ES_tradnl" sz="1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bg1"/>
                          </a:solidFill>
                          <a:effectLst/>
                        </a:rPr>
                        <a:t>    características?</a:t>
                      </a:r>
                      <a:endParaRPr lang="es-ES_tradnl" sz="18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1..Promueve</a:t>
                      </a:r>
                      <a:r>
                        <a:rPr lang="es-ES" sz="1600" baseline="0" dirty="0" smtClean="0">
                          <a:effectLst/>
                        </a:rPr>
                        <a:t> la equidad en la </a:t>
                      </a:r>
                      <a:r>
                        <a:rPr lang="es-ES" sz="1600" baseline="0" dirty="0" err="1" smtClean="0">
                          <a:effectLst/>
                        </a:rPr>
                        <a:t>distribuci</a:t>
                      </a:r>
                      <a:r>
                        <a:rPr lang="es-ES_tradnl" sz="1600" baseline="0" dirty="0" err="1" smtClean="0">
                          <a:effectLst/>
                        </a:rPr>
                        <a:t>ón</a:t>
                      </a:r>
                      <a:r>
                        <a:rPr lang="es-ES_tradnl" sz="1600" baseline="0" dirty="0" smtClean="0">
                          <a:effectLst/>
                        </a:rPr>
                        <a:t> de las tareas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aseline="0" dirty="0" smtClean="0">
                          <a:effectLst/>
                        </a:rPr>
                        <a:t>4.Favorece la interacción positiva</a:t>
                      </a:r>
                      <a:endParaRPr lang="es-ES_tradnl" sz="1600" baseline="0" dirty="0" smtClean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r>
                        <a:rPr lang="es-ES" sz="1600" kern="1200" dirty="0" smtClean="0">
                          <a:effectLst/>
                        </a:rPr>
                        <a:t>2.Se conforma</a:t>
                      </a:r>
                      <a:r>
                        <a:rPr lang="es-ES" sz="1600" kern="1200" baseline="0" dirty="0" smtClean="0">
                          <a:effectLst/>
                        </a:rPr>
                        <a:t> de la </a:t>
                      </a:r>
                      <a:r>
                        <a:rPr lang="es-ES" sz="1600" kern="1200" baseline="0" dirty="0" err="1" smtClean="0">
                          <a:effectLst/>
                        </a:rPr>
                        <a:t>participaci</a:t>
                      </a:r>
                      <a:r>
                        <a:rPr lang="es-ES_tradnl" sz="1600" kern="1200" baseline="0" dirty="0" err="1" smtClean="0">
                          <a:effectLst/>
                        </a:rPr>
                        <a:t>ón</a:t>
                      </a:r>
                      <a:r>
                        <a:rPr lang="es-ES_tradnl" sz="1600" kern="1200" baseline="0" dirty="0" smtClean="0">
                          <a:effectLst/>
                        </a:rPr>
                        <a:t> activa de todos los individuos participantes</a:t>
                      </a:r>
                      <a:endParaRPr lang="es-ES" sz="1600" kern="1200" dirty="0" smtClean="0">
                        <a:effectLst/>
                      </a:endParaRPr>
                    </a:p>
                    <a:p>
                      <a:r>
                        <a:rPr lang="es-ES" sz="1600" kern="1200" dirty="0" smtClean="0">
                          <a:effectLst/>
                        </a:rPr>
                        <a:t>5.Toma</a:t>
                      </a:r>
                      <a:r>
                        <a:rPr lang="es-ES" sz="1600" kern="1200" baseline="0" dirty="0" smtClean="0">
                          <a:effectLst/>
                        </a:rPr>
                        <a:t> los aspectos positivos de todos los individuos</a:t>
                      </a:r>
                      <a:endParaRPr lang="es-ES_tradnl" sz="1600" b="1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3.Requiere planeación 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organización</a:t>
                      </a:r>
                      <a:r>
                        <a:rPr lang="es-ES_tradnl" sz="1600" baseline="0" dirty="0" smtClean="0">
                          <a:effectLst/>
                        </a:rPr>
                        <a:t> para el éxito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aseline="0" dirty="0" smtClean="0">
                          <a:effectLst/>
                        </a:rPr>
                        <a:t>6.Permite el desarrollo de habilidades sociales</a:t>
                      </a:r>
                      <a:endParaRPr lang="es-ES_tradnl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0854266" y="58758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6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185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 </a:t>
            </a:r>
            <a:endParaRPr lang="es-ES_tradn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466016"/>
              </p:ext>
            </p:extLst>
          </p:nvPr>
        </p:nvGraphicFramePr>
        <p:xfrm>
          <a:off x="1100667" y="604572"/>
          <a:ext cx="9525000" cy="570890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45733"/>
                <a:gridCol w="2235721"/>
                <a:gridCol w="2721773"/>
                <a:gridCol w="2721773"/>
              </a:tblGrid>
              <a:tr h="9284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3. ¿ Cuáles son sus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    objetivos? 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 anchor="ctr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1.Desarrollar</a:t>
                      </a:r>
                      <a:r>
                        <a:rPr lang="es-ES" sz="1600" baseline="0" dirty="0" smtClean="0">
                          <a:effectLst/>
                        </a:rPr>
                        <a:t> habilidades de </a:t>
                      </a:r>
                      <a:r>
                        <a:rPr lang="es-ES" sz="1600" baseline="0" dirty="0" err="1" smtClean="0">
                          <a:effectLst/>
                        </a:rPr>
                        <a:t>interacci</a:t>
                      </a:r>
                      <a:r>
                        <a:rPr lang="es-ES_tradnl" sz="1600" baseline="0" dirty="0" err="1" smtClean="0">
                          <a:effectLst/>
                        </a:rPr>
                        <a:t>ón</a:t>
                      </a:r>
                      <a:r>
                        <a:rPr lang="es-ES_tradnl" sz="1600" baseline="0" dirty="0" smtClean="0">
                          <a:effectLst/>
                        </a:rPr>
                        <a:t> social para el logro de objetivos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aseline="0" dirty="0" smtClean="0">
                          <a:effectLst/>
                        </a:rPr>
                        <a:t>2.Canalizar las habilidades individuales para maximizarlas por medio del trabajo grupal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aseline="0" dirty="0" smtClean="0">
                          <a:effectLst/>
                        </a:rPr>
                        <a:t>3.Lograr aprendizajes significativos por medio del trabajo grupal</a:t>
                      </a:r>
                      <a:endParaRPr lang="es-ES_tradnl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25416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4. ¿Cuáles son las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     acciones de  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     planeación y   acompañamiento 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    más importantes 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    del  profesor, en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    éste tipo de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     trabajo?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r>
                        <a:rPr lang="es-ES" sz="1600" dirty="0" smtClean="0">
                          <a:effectLst/>
                        </a:rPr>
                        <a:t>1.</a:t>
                      </a:r>
                      <a:r>
                        <a:rPr lang="es-ES_tradnl" sz="1600" kern="1200" dirty="0" smtClean="0">
                          <a:effectLst/>
                        </a:rPr>
                        <a:t> Se</a:t>
                      </a:r>
                      <a:r>
                        <a:rPr lang="es-ES_tradnl" sz="1600" kern="1200" baseline="0" dirty="0" smtClean="0">
                          <a:effectLst/>
                        </a:rPr>
                        <a:t> debe realizar un diagnóstico minucioso para el diseño de situaciones de aprendizaje y la organización de los grupos</a:t>
                      </a:r>
                      <a:endParaRPr lang="es-ES_tradnl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2.Se debe dar un seguimiento</a:t>
                      </a:r>
                      <a:r>
                        <a:rPr lang="es-ES_tradnl" sz="1600" baseline="0" dirty="0" smtClean="0">
                          <a:effectLst/>
                        </a:rPr>
                        <a:t> </a:t>
                      </a:r>
                      <a:r>
                        <a:rPr lang="es-ES_tradnl" sz="1600" dirty="0" smtClean="0">
                          <a:effectLst/>
                        </a:rPr>
                        <a:t>formativo</a:t>
                      </a:r>
                      <a:r>
                        <a:rPr lang="es-ES_tradnl" sz="1600" baseline="0" dirty="0" smtClean="0">
                          <a:effectLst/>
                        </a:rPr>
                        <a:t> y </a:t>
                      </a:r>
                      <a:r>
                        <a:rPr lang="es-ES_tradnl" sz="1600" dirty="0" smtClean="0">
                          <a:effectLst/>
                        </a:rPr>
                        <a:t>continuo para optimizar la viabilidad del</a:t>
                      </a:r>
                      <a:r>
                        <a:rPr lang="es-ES_tradnl" sz="1600" baseline="0" dirty="0" smtClean="0">
                          <a:effectLst/>
                        </a:rPr>
                        <a:t> proceso, logrando estimular con esto la  dirección de las participaciones  </a:t>
                      </a:r>
                      <a:endParaRPr lang="es-ES_tradnl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3.Se debe tener apertura</a:t>
                      </a:r>
                      <a:r>
                        <a:rPr lang="es-ES_tradnl" sz="1600" baseline="0" dirty="0" smtClean="0">
                          <a:effectLst/>
                        </a:rPr>
                        <a:t> para realizar adecuaciones si es necesario, así como también el plan de evaluación debe estar alineado con el objetivo principal.</a:t>
                      </a:r>
                      <a:endParaRPr lang="es-ES_tradnl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</a:tr>
              <a:tr h="1936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5. ¿De qué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    manera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    se  vinculan  el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    trabajo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    interdisciplinario, 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    y el aprendizaje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bg1"/>
                          </a:solidFill>
                          <a:effectLst/>
                        </a:rPr>
                        <a:t>    cooperativo?</a:t>
                      </a:r>
                      <a:endParaRPr lang="es-ES_tradnl" sz="16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 anchor="ctr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r>
                        <a:rPr lang="es-ES_tradnl" sz="1600" kern="1200" dirty="0" smtClean="0">
                          <a:effectLst/>
                        </a:rPr>
                        <a:t>La</a:t>
                      </a:r>
                      <a:r>
                        <a:rPr lang="es-ES_tradnl" sz="1600" kern="1200" baseline="0" dirty="0" smtClean="0">
                          <a:effectLst/>
                        </a:rPr>
                        <a:t> vinculación directa de estos términos recae en que señalan a la interacción entre individuos como el eje principal para el logro de objetivos de aprendizaje , tomando en cuenta todos los procesos intrínsecos que esto conlleva (</a:t>
                      </a:r>
                      <a:r>
                        <a:rPr lang="es-ES_tradnl" sz="1600" kern="1200" baseline="0" dirty="0" err="1" smtClean="0">
                          <a:effectLst/>
                        </a:rPr>
                        <a:t>comunicación,socialización,participación</a:t>
                      </a:r>
                      <a:r>
                        <a:rPr lang="es-ES_tradnl" sz="1600" kern="1200" baseline="0" dirty="0" smtClean="0">
                          <a:effectLst/>
                        </a:rPr>
                        <a:t> </a:t>
                      </a:r>
                      <a:r>
                        <a:rPr lang="es-ES_tradnl" sz="1600" kern="1200" baseline="0" dirty="0" err="1" smtClean="0">
                          <a:effectLst/>
                        </a:rPr>
                        <a:t>activa,etc</a:t>
                      </a:r>
                      <a:r>
                        <a:rPr lang="es-ES_tradnl" sz="1600" kern="1200" baseline="0" dirty="0" smtClean="0">
                          <a:effectLst/>
                        </a:rPr>
                        <a:t>)  y dirigiendo estos hacia un objetivo particular con el fin de lograr algo positivo para el contexto, lo cual le da profundidad a lo aprendido.</a:t>
                      </a:r>
                      <a:endParaRPr lang="es-ES_tradnl" sz="16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3500" marR="63500" marT="63500" marB="63500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0896601" y="59441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7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6026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Producto 3. Fotografías de la sesión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21" y="1690687"/>
            <a:ext cx="4993779" cy="4082927"/>
          </a:xfrm>
          <a:ln w="762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64" y="1690688"/>
            <a:ext cx="3062195" cy="408292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CuadroTexto 5"/>
          <p:cNvSpPr txBox="1"/>
          <p:nvPr/>
        </p:nvSpPr>
        <p:spPr>
          <a:xfrm>
            <a:off x="10972800" y="60601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644157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1418</Words>
  <Application>Microsoft Macintosh PowerPoint</Application>
  <PresentationFormat>Panorámica</PresentationFormat>
  <Paragraphs>216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Calibri</vt:lpstr>
      <vt:lpstr>Calibri Light</vt:lpstr>
      <vt:lpstr>Arial</vt:lpstr>
      <vt:lpstr>Tema de Office</vt:lpstr>
      <vt:lpstr>Centro Universitario Anglo Mexicano  Ciclo escolar 2017-2018 Portafolio de evidencias  Conexiones </vt:lpstr>
      <vt:lpstr>Índice </vt:lpstr>
      <vt:lpstr>Equipo 1</vt:lpstr>
      <vt:lpstr>Equipo 2                                </vt:lpstr>
      <vt:lpstr>Producto 1. C.A.I.A.C. Conclusiones Generales</vt:lpstr>
      <vt:lpstr> </vt:lpstr>
      <vt:lpstr> </vt:lpstr>
      <vt:lpstr> </vt:lpstr>
      <vt:lpstr>Producto 3. Fotografías de la sesión</vt:lpstr>
      <vt:lpstr>Presentación de PowerPoint</vt:lpstr>
      <vt:lpstr>Presentación de PowerPoint</vt:lpstr>
      <vt:lpstr> </vt:lpstr>
      <vt:lpstr>Organizadores gráficos </vt:lpstr>
      <vt:lpstr>Equipo 1 </vt:lpstr>
      <vt:lpstr>Equipo 2 </vt:lpstr>
      <vt:lpstr>2da Reunión  Proyecto conexiones </vt:lpstr>
      <vt:lpstr>Análisis de mesa de expertos producto 6</vt:lpstr>
      <vt:lpstr>Planeación de Proyectos Interdisciplinarios </vt:lpstr>
      <vt:lpstr>Presentación de PowerPoint</vt:lpstr>
      <vt:lpstr>Presentación de PowerPoint</vt:lpstr>
      <vt:lpstr>Gestión de Proyectos interdisciplinarios </vt:lpstr>
      <vt:lpstr>Presentación de PowerPoint</vt:lpstr>
      <vt:lpstr>Presentación de PowerPoint</vt:lpstr>
      <vt:lpstr>Presentación de PowerPoint</vt:lpstr>
      <vt:lpstr>Presentación de PowerPoint</vt:lpstr>
      <vt:lpstr> El desarrollo profesional y la formación docente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Universitario Anglo Mexicano  Ciclo escolar 2017-2018 Portafolio de evidencias  Conexiones </dc:title>
  <dc:creator>Usuario de Microsoft Office</dc:creator>
  <cp:lastModifiedBy>Usuario de Microsoft Office</cp:lastModifiedBy>
  <cp:revision>29</cp:revision>
  <dcterms:created xsi:type="dcterms:W3CDTF">2017-10-30T14:48:12Z</dcterms:created>
  <dcterms:modified xsi:type="dcterms:W3CDTF">2018-02-24T05:42:26Z</dcterms:modified>
</cp:coreProperties>
</file>