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546B2-73D4-4913-8937-B1435164350B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2D9F58AE-DC95-49BF-AB48-EF6614D01885}">
      <dgm:prSet phldrT="[Texto]" custT="1"/>
      <dgm:spPr/>
      <dgm:t>
        <a:bodyPr/>
        <a:lstStyle/>
        <a:p>
          <a:pPr algn="ctr"/>
          <a:r>
            <a:rPr lang="es-MX" sz="1200" dirty="0"/>
            <a:t>DIAGNOSTICA</a:t>
          </a:r>
        </a:p>
      </dgm:t>
    </dgm:pt>
    <dgm:pt modelId="{A6C51721-7F54-4ACA-A0A5-43416816C8E0}" type="parTrans" cxnId="{B01B26FF-752A-4114-8AFE-23B474121B7C}">
      <dgm:prSet/>
      <dgm:spPr/>
      <dgm:t>
        <a:bodyPr/>
        <a:lstStyle/>
        <a:p>
          <a:pPr algn="ctr"/>
          <a:endParaRPr lang="es-MX" sz="1600"/>
        </a:p>
      </dgm:t>
    </dgm:pt>
    <dgm:pt modelId="{9BCF00A5-A284-436F-9A9C-B8773A52ABB9}" type="sibTrans" cxnId="{B01B26FF-752A-4114-8AFE-23B474121B7C}">
      <dgm:prSet custT="1"/>
      <dgm:spPr/>
      <dgm:t>
        <a:bodyPr/>
        <a:lstStyle/>
        <a:p>
          <a:pPr algn="ctr"/>
          <a:endParaRPr lang="es-MX" sz="800"/>
        </a:p>
      </dgm:t>
    </dgm:pt>
    <dgm:pt modelId="{CA8783BD-F526-4213-950D-F209E4A3BD90}">
      <dgm:prSet phldrT="[Texto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es-MX" sz="1400" dirty="0" smtClean="0"/>
            <a:t>Estima  conocimientos previos</a:t>
          </a:r>
          <a:endParaRPr lang="es-MX" sz="1400" dirty="0"/>
        </a:p>
      </dgm:t>
    </dgm:pt>
    <dgm:pt modelId="{CABB03FA-8EE0-43F3-92EE-F38752EA2F6B}" type="parTrans" cxnId="{9ED52988-F448-42D8-8E4A-4B3DEB9F801F}">
      <dgm:prSet/>
      <dgm:spPr/>
      <dgm:t>
        <a:bodyPr/>
        <a:lstStyle/>
        <a:p>
          <a:pPr algn="ctr"/>
          <a:endParaRPr lang="es-MX" sz="1600"/>
        </a:p>
      </dgm:t>
    </dgm:pt>
    <dgm:pt modelId="{68C03A3D-69FF-4637-8E25-C242EE43BA88}" type="sibTrans" cxnId="{9ED52988-F448-42D8-8E4A-4B3DEB9F801F}">
      <dgm:prSet/>
      <dgm:spPr/>
      <dgm:t>
        <a:bodyPr/>
        <a:lstStyle/>
        <a:p>
          <a:pPr algn="ctr"/>
          <a:endParaRPr lang="es-MX" sz="1600"/>
        </a:p>
      </dgm:t>
    </dgm:pt>
    <dgm:pt modelId="{3D1B6478-F8FA-4C9C-913F-9A2D14579592}">
      <dgm:prSet phldrT="[Texto]" custT="1"/>
      <dgm:spPr/>
      <dgm:t>
        <a:bodyPr/>
        <a:lstStyle/>
        <a:p>
          <a:pPr algn="ctr"/>
          <a:r>
            <a:rPr lang="es-MX" sz="1200" dirty="0"/>
            <a:t>FORMATIVA</a:t>
          </a:r>
        </a:p>
      </dgm:t>
    </dgm:pt>
    <dgm:pt modelId="{C0508112-F6C4-4CB5-8605-6EF9768B83D4}" type="parTrans" cxnId="{85145022-80B8-4D09-BE51-B01831A97132}">
      <dgm:prSet/>
      <dgm:spPr/>
      <dgm:t>
        <a:bodyPr/>
        <a:lstStyle/>
        <a:p>
          <a:pPr algn="ctr"/>
          <a:endParaRPr lang="es-MX" sz="1600"/>
        </a:p>
      </dgm:t>
    </dgm:pt>
    <dgm:pt modelId="{C896ED50-8998-44F3-BAA4-081112923B86}" type="sibTrans" cxnId="{85145022-80B8-4D09-BE51-B01831A97132}">
      <dgm:prSet custT="1"/>
      <dgm:spPr/>
      <dgm:t>
        <a:bodyPr/>
        <a:lstStyle/>
        <a:p>
          <a:pPr algn="ctr"/>
          <a:endParaRPr lang="es-MX" sz="800"/>
        </a:p>
      </dgm:t>
    </dgm:pt>
    <dgm:pt modelId="{6A1D154A-D124-4DE7-9477-AE4DBFB4D0C2}">
      <dgm:prSet phldrT="[Texto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/>
          <a:r>
            <a:rPr lang="es-MX" sz="1600" dirty="0"/>
            <a:t>permite </a:t>
          </a:r>
          <a:r>
            <a:rPr lang="es-MX" sz="1600" dirty="0" smtClean="0"/>
            <a:t>           precisar </a:t>
          </a:r>
          <a:r>
            <a:rPr lang="es-MX" sz="1600" dirty="0"/>
            <a:t>los </a:t>
          </a:r>
          <a:r>
            <a:rPr lang="es-MX" sz="1600" dirty="0" smtClean="0"/>
            <a:t>      avances          </a:t>
          </a:r>
          <a:r>
            <a:rPr lang="es-MX" sz="1600" dirty="0"/>
            <a:t>logrados</a:t>
          </a:r>
        </a:p>
      </dgm:t>
    </dgm:pt>
    <dgm:pt modelId="{A2B14DAE-6920-4919-AD9E-7D208CBEA90E}" type="parTrans" cxnId="{7A3DBEC9-62E5-41E6-ADCE-5953DEFE6CC4}">
      <dgm:prSet/>
      <dgm:spPr/>
      <dgm:t>
        <a:bodyPr/>
        <a:lstStyle/>
        <a:p>
          <a:pPr algn="ctr"/>
          <a:endParaRPr lang="es-MX" sz="1600"/>
        </a:p>
      </dgm:t>
    </dgm:pt>
    <dgm:pt modelId="{6AD141E9-1920-4E61-976C-67DDEEF29E8E}" type="sibTrans" cxnId="{7A3DBEC9-62E5-41E6-ADCE-5953DEFE6CC4}">
      <dgm:prSet/>
      <dgm:spPr/>
      <dgm:t>
        <a:bodyPr/>
        <a:lstStyle/>
        <a:p>
          <a:pPr algn="ctr"/>
          <a:endParaRPr lang="es-MX" sz="1600"/>
        </a:p>
      </dgm:t>
    </dgm:pt>
    <dgm:pt modelId="{9F7B7EC3-D4A0-4C65-A8FB-55B378DD5ABF}">
      <dgm:prSet phldrT="[Texto]" custT="1"/>
      <dgm:spPr/>
      <dgm:t>
        <a:bodyPr/>
        <a:lstStyle/>
        <a:p>
          <a:pPr algn="ctr"/>
          <a:r>
            <a:rPr lang="es-MX" sz="1200" dirty="0"/>
            <a:t>SUMATIVA</a:t>
          </a:r>
          <a:endParaRPr lang="es-MX" sz="1100" dirty="0"/>
        </a:p>
      </dgm:t>
    </dgm:pt>
    <dgm:pt modelId="{893B3731-C8EA-44E9-BE76-7797D269261D}" type="parTrans" cxnId="{C632A665-FB84-4A8B-A515-F70784074FFE}">
      <dgm:prSet/>
      <dgm:spPr/>
      <dgm:t>
        <a:bodyPr/>
        <a:lstStyle/>
        <a:p>
          <a:pPr algn="ctr"/>
          <a:endParaRPr lang="es-MX" sz="1600"/>
        </a:p>
      </dgm:t>
    </dgm:pt>
    <dgm:pt modelId="{1F568B35-5223-4D83-AB1C-179691E21B7F}" type="sibTrans" cxnId="{C632A665-FB84-4A8B-A515-F70784074FFE}">
      <dgm:prSet/>
      <dgm:spPr/>
      <dgm:t>
        <a:bodyPr/>
        <a:lstStyle/>
        <a:p>
          <a:pPr algn="ctr"/>
          <a:endParaRPr lang="es-MX" sz="1600"/>
        </a:p>
      </dgm:t>
    </dgm:pt>
    <dgm:pt modelId="{A50C7873-E0B0-4032-A255-6FEE57092A95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es-MX" sz="1800" dirty="0"/>
            <a:t>Se aplica </a:t>
          </a:r>
          <a:r>
            <a:rPr lang="es-MX" sz="1800" dirty="0" smtClean="0"/>
            <a:t>                   al </a:t>
          </a:r>
          <a:r>
            <a:rPr lang="es-MX" sz="1800" dirty="0"/>
            <a:t>final de </a:t>
          </a:r>
          <a:r>
            <a:rPr lang="es-MX" sz="1800" dirty="0" smtClean="0"/>
            <a:t>un    </a:t>
          </a:r>
          <a:r>
            <a:rPr lang="es-MX" sz="1800" dirty="0"/>
            <a:t>proceso</a:t>
          </a:r>
        </a:p>
      </dgm:t>
    </dgm:pt>
    <dgm:pt modelId="{96CEBDB4-E5B2-424F-AB51-0C32FBAC55E7}" type="parTrans" cxnId="{7E2A9F73-29E5-40CE-AB2B-F5215E895A15}">
      <dgm:prSet/>
      <dgm:spPr/>
      <dgm:t>
        <a:bodyPr/>
        <a:lstStyle/>
        <a:p>
          <a:pPr algn="ctr"/>
          <a:endParaRPr lang="es-MX" sz="1600"/>
        </a:p>
      </dgm:t>
    </dgm:pt>
    <dgm:pt modelId="{1EA03E6C-D426-482F-97F5-1E218A552317}" type="sibTrans" cxnId="{7E2A9F73-29E5-40CE-AB2B-F5215E895A15}">
      <dgm:prSet/>
      <dgm:spPr/>
      <dgm:t>
        <a:bodyPr/>
        <a:lstStyle/>
        <a:p>
          <a:pPr algn="ctr"/>
          <a:endParaRPr lang="es-MX" sz="1600"/>
        </a:p>
      </dgm:t>
    </dgm:pt>
    <dgm:pt modelId="{338064B0-AFCA-4A07-B891-2588D1B4B357}" type="pres">
      <dgm:prSet presAssocID="{09C546B2-73D4-4913-8937-B143516435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96398FA-7C61-4480-AFB1-25695EF940DF}" type="pres">
      <dgm:prSet presAssocID="{2D9F58AE-DC95-49BF-AB48-EF6614D01885}" presName="composite" presStyleCnt="0"/>
      <dgm:spPr/>
      <dgm:t>
        <a:bodyPr/>
        <a:lstStyle/>
        <a:p>
          <a:endParaRPr lang="es-MX"/>
        </a:p>
      </dgm:t>
    </dgm:pt>
    <dgm:pt modelId="{D81973FA-FBF9-45EC-9E65-959025378859}" type="pres">
      <dgm:prSet presAssocID="{2D9F58AE-DC95-49BF-AB48-EF6614D0188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07DC93-503A-4E41-BF5E-BE790376FA17}" type="pres">
      <dgm:prSet presAssocID="{2D9F58AE-DC95-49BF-AB48-EF6614D01885}" presName="parSh" presStyleLbl="node1" presStyleIdx="0" presStyleCnt="3"/>
      <dgm:spPr/>
      <dgm:t>
        <a:bodyPr/>
        <a:lstStyle/>
        <a:p>
          <a:endParaRPr lang="es-MX"/>
        </a:p>
      </dgm:t>
    </dgm:pt>
    <dgm:pt modelId="{9BA44A54-18DF-4619-8A38-BA62872573DB}" type="pres">
      <dgm:prSet presAssocID="{2D9F58AE-DC95-49BF-AB48-EF6614D0188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40B2C2-4BF3-42BD-9C22-962CD8A5E63A}" type="pres">
      <dgm:prSet presAssocID="{9BCF00A5-A284-436F-9A9C-B8773A52ABB9}" presName="sibTrans" presStyleLbl="sibTrans2D1" presStyleIdx="0" presStyleCnt="2"/>
      <dgm:spPr/>
      <dgm:t>
        <a:bodyPr/>
        <a:lstStyle/>
        <a:p>
          <a:endParaRPr lang="es-MX"/>
        </a:p>
      </dgm:t>
    </dgm:pt>
    <dgm:pt modelId="{80027F29-D8E6-4DF5-A3CF-176ECA4512A2}" type="pres">
      <dgm:prSet presAssocID="{9BCF00A5-A284-436F-9A9C-B8773A52ABB9}" presName="connTx" presStyleLbl="sibTrans2D1" presStyleIdx="0" presStyleCnt="2"/>
      <dgm:spPr/>
      <dgm:t>
        <a:bodyPr/>
        <a:lstStyle/>
        <a:p>
          <a:endParaRPr lang="es-MX"/>
        </a:p>
      </dgm:t>
    </dgm:pt>
    <dgm:pt modelId="{4303E8A5-7267-432F-A9D7-161678ECB31F}" type="pres">
      <dgm:prSet presAssocID="{3D1B6478-F8FA-4C9C-913F-9A2D14579592}" presName="composite" presStyleCnt="0"/>
      <dgm:spPr/>
      <dgm:t>
        <a:bodyPr/>
        <a:lstStyle/>
        <a:p>
          <a:endParaRPr lang="es-MX"/>
        </a:p>
      </dgm:t>
    </dgm:pt>
    <dgm:pt modelId="{C1376EF2-569E-4546-B363-1F4E05BE9494}" type="pres">
      <dgm:prSet presAssocID="{3D1B6478-F8FA-4C9C-913F-9A2D1457959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8F4050-F844-42C1-82CD-913DA1D882F8}" type="pres">
      <dgm:prSet presAssocID="{3D1B6478-F8FA-4C9C-913F-9A2D14579592}" presName="parSh" presStyleLbl="node1" presStyleIdx="1" presStyleCnt="3"/>
      <dgm:spPr/>
      <dgm:t>
        <a:bodyPr/>
        <a:lstStyle/>
        <a:p>
          <a:endParaRPr lang="es-MX"/>
        </a:p>
      </dgm:t>
    </dgm:pt>
    <dgm:pt modelId="{AE965E73-C39E-407D-905E-7E3E48CF6150}" type="pres">
      <dgm:prSet presAssocID="{3D1B6478-F8FA-4C9C-913F-9A2D14579592}" presName="desTx" presStyleLbl="fgAcc1" presStyleIdx="1" presStyleCnt="3" custScaleY="1027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80FBDC-FDEA-45EA-98A3-0D79A43990AC}" type="pres">
      <dgm:prSet presAssocID="{C896ED50-8998-44F3-BAA4-081112923B86}" presName="sibTrans" presStyleLbl="sibTrans2D1" presStyleIdx="1" presStyleCnt="2"/>
      <dgm:spPr/>
      <dgm:t>
        <a:bodyPr/>
        <a:lstStyle/>
        <a:p>
          <a:endParaRPr lang="es-MX"/>
        </a:p>
      </dgm:t>
    </dgm:pt>
    <dgm:pt modelId="{4AB1C50C-74AC-467C-AA35-706F4AF44554}" type="pres">
      <dgm:prSet presAssocID="{C896ED50-8998-44F3-BAA4-081112923B86}" presName="connTx" presStyleLbl="sibTrans2D1" presStyleIdx="1" presStyleCnt="2"/>
      <dgm:spPr/>
      <dgm:t>
        <a:bodyPr/>
        <a:lstStyle/>
        <a:p>
          <a:endParaRPr lang="es-MX"/>
        </a:p>
      </dgm:t>
    </dgm:pt>
    <dgm:pt modelId="{8BFCB411-3E84-48F6-817B-93EC2C0D09DD}" type="pres">
      <dgm:prSet presAssocID="{9F7B7EC3-D4A0-4C65-A8FB-55B378DD5ABF}" presName="composite" presStyleCnt="0"/>
      <dgm:spPr/>
      <dgm:t>
        <a:bodyPr/>
        <a:lstStyle/>
        <a:p>
          <a:endParaRPr lang="es-MX"/>
        </a:p>
      </dgm:t>
    </dgm:pt>
    <dgm:pt modelId="{C1EBD49E-AA45-4ECD-A4B5-4763D64F1CDD}" type="pres">
      <dgm:prSet presAssocID="{9F7B7EC3-D4A0-4C65-A8FB-55B378DD5AB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6C2AC9-205B-4E8C-B6FB-024548625D34}" type="pres">
      <dgm:prSet presAssocID="{9F7B7EC3-D4A0-4C65-A8FB-55B378DD5ABF}" presName="parSh" presStyleLbl="node1" presStyleIdx="2" presStyleCnt="3"/>
      <dgm:spPr/>
      <dgm:t>
        <a:bodyPr/>
        <a:lstStyle/>
        <a:p>
          <a:endParaRPr lang="es-MX"/>
        </a:p>
      </dgm:t>
    </dgm:pt>
    <dgm:pt modelId="{A57C7243-530F-4D0E-AF40-F05BF33BBE4E}" type="pres">
      <dgm:prSet presAssocID="{9F7B7EC3-D4A0-4C65-A8FB-55B378DD5AB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ED52988-F448-42D8-8E4A-4B3DEB9F801F}" srcId="{2D9F58AE-DC95-49BF-AB48-EF6614D01885}" destId="{CA8783BD-F526-4213-950D-F209E4A3BD90}" srcOrd="0" destOrd="0" parTransId="{CABB03FA-8EE0-43F3-92EE-F38752EA2F6B}" sibTransId="{68C03A3D-69FF-4637-8E25-C242EE43BA88}"/>
    <dgm:cxn modelId="{19462844-1D2C-48F4-8957-B3D20AB27C8F}" type="presOf" srcId="{3D1B6478-F8FA-4C9C-913F-9A2D14579592}" destId="{C1376EF2-569E-4546-B363-1F4E05BE9494}" srcOrd="0" destOrd="0" presId="urn:microsoft.com/office/officeart/2005/8/layout/process3"/>
    <dgm:cxn modelId="{0351060B-21DD-4ECF-8B89-5D55E06D9A27}" type="presOf" srcId="{9F7B7EC3-D4A0-4C65-A8FB-55B378DD5ABF}" destId="{C1EBD49E-AA45-4ECD-A4B5-4763D64F1CDD}" srcOrd="0" destOrd="0" presId="urn:microsoft.com/office/officeart/2005/8/layout/process3"/>
    <dgm:cxn modelId="{85145022-80B8-4D09-BE51-B01831A97132}" srcId="{09C546B2-73D4-4913-8937-B1435164350B}" destId="{3D1B6478-F8FA-4C9C-913F-9A2D14579592}" srcOrd="1" destOrd="0" parTransId="{C0508112-F6C4-4CB5-8605-6EF9768B83D4}" sibTransId="{C896ED50-8998-44F3-BAA4-081112923B86}"/>
    <dgm:cxn modelId="{8447CF15-1CC6-4178-AE95-B4A3A82CAF32}" type="presOf" srcId="{2D9F58AE-DC95-49BF-AB48-EF6614D01885}" destId="{1B07DC93-503A-4E41-BF5E-BE790376FA17}" srcOrd="1" destOrd="0" presId="urn:microsoft.com/office/officeart/2005/8/layout/process3"/>
    <dgm:cxn modelId="{FC07B995-B243-4CF4-B422-A9D5898BC8F0}" type="presOf" srcId="{9F7B7EC3-D4A0-4C65-A8FB-55B378DD5ABF}" destId="{4E6C2AC9-205B-4E8C-B6FB-024548625D34}" srcOrd="1" destOrd="0" presId="urn:microsoft.com/office/officeart/2005/8/layout/process3"/>
    <dgm:cxn modelId="{CB7F51C3-EB9A-4AEA-8F76-31C093B60AF2}" type="presOf" srcId="{A50C7873-E0B0-4032-A255-6FEE57092A95}" destId="{A57C7243-530F-4D0E-AF40-F05BF33BBE4E}" srcOrd="0" destOrd="0" presId="urn:microsoft.com/office/officeart/2005/8/layout/process3"/>
    <dgm:cxn modelId="{6C81B038-95BE-46C2-B656-D4D603CE8CE0}" type="presOf" srcId="{9BCF00A5-A284-436F-9A9C-B8773A52ABB9}" destId="{80027F29-D8E6-4DF5-A3CF-176ECA4512A2}" srcOrd="1" destOrd="0" presId="urn:microsoft.com/office/officeart/2005/8/layout/process3"/>
    <dgm:cxn modelId="{58094F4C-0059-40A6-ABF9-E495DD05579C}" type="presOf" srcId="{CA8783BD-F526-4213-950D-F209E4A3BD90}" destId="{9BA44A54-18DF-4619-8A38-BA62872573DB}" srcOrd="0" destOrd="0" presId="urn:microsoft.com/office/officeart/2005/8/layout/process3"/>
    <dgm:cxn modelId="{7E2A9F73-29E5-40CE-AB2B-F5215E895A15}" srcId="{9F7B7EC3-D4A0-4C65-A8FB-55B378DD5ABF}" destId="{A50C7873-E0B0-4032-A255-6FEE57092A95}" srcOrd="0" destOrd="0" parTransId="{96CEBDB4-E5B2-424F-AB51-0C32FBAC55E7}" sibTransId="{1EA03E6C-D426-482F-97F5-1E218A552317}"/>
    <dgm:cxn modelId="{D29CB2E2-6A77-44C1-9837-05714544E535}" type="presOf" srcId="{C896ED50-8998-44F3-BAA4-081112923B86}" destId="{6480FBDC-FDEA-45EA-98A3-0D79A43990AC}" srcOrd="0" destOrd="0" presId="urn:microsoft.com/office/officeart/2005/8/layout/process3"/>
    <dgm:cxn modelId="{96CFB0C6-862A-4ACC-9D3E-F011C9F3EA58}" type="presOf" srcId="{C896ED50-8998-44F3-BAA4-081112923B86}" destId="{4AB1C50C-74AC-467C-AA35-706F4AF44554}" srcOrd="1" destOrd="0" presId="urn:microsoft.com/office/officeart/2005/8/layout/process3"/>
    <dgm:cxn modelId="{C632A665-FB84-4A8B-A515-F70784074FFE}" srcId="{09C546B2-73D4-4913-8937-B1435164350B}" destId="{9F7B7EC3-D4A0-4C65-A8FB-55B378DD5ABF}" srcOrd="2" destOrd="0" parTransId="{893B3731-C8EA-44E9-BE76-7797D269261D}" sibTransId="{1F568B35-5223-4D83-AB1C-179691E21B7F}"/>
    <dgm:cxn modelId="{EAAA0F41-1D37-4EC4-9778-32CBB5164822}" type="presOf" srcId="{3D1B6478-F8FA-4C9C-913F-9A2D14579592}" destId="{5A8F4050-F844-42C1-82CD-913DA1D882F8}" srcOrd="1" destOrd="0" presId="urn:microsoft.com/office/officeart/2005/8/layout/process3"/>
    <dgm:cxn modelId="{527D2F5E-154A-4466-B52C-7DB90F4E7CA4}" type="presOf" srcId="{6A1D154A-D124-4DE7-9477-AE4DBFB4D0C2}" destId="{AE965E73-C39E-407D-905E-7E3E48CF6150}" srcOrd="0" destOrd="0" presId="urn:microsoft.com/office/officeart/2005/8/layout/process3"/>
    <dgm:cxn modelId="{195A25B6-4DED-4EE7-B8EC-664934089C42}" type="presOf" srcId="{9BCF00A5-A284-436F-9A9C-B8773A52ABB9}" destId="{F440B2C2-4BF3-42BD-9C22-962CD8A5E63A}" srcOrd="0" destOrd="0" presId="urn:microsoft.com/office/officeart/2005/8/layout/process3"/>
    <dgm:cxn modelId="{B01B26FF-752A-4114-8AFE-23B474121B7C}" srcId="{09C546B2-73D4-4913-8937-B1435164350B}" destId="{2D9F58AE-DC95-49BF-AB48-EF6614D01885}" srcOrd="0" destOrd="0" parTransId="{A6C51721-7F54-4ACA-A0A5-43416816C8E0}" sibTransId="{9BCF00A5-A284-436F-9A9C-B8773A52ABB9}"/>
    <dgm:cxn modelId="{27D7F7F8-985D-40B0-88DC-1814358D13A8}" type="presOf" srcId="{09C546B2-73D4-4913-8937-B1435164350B}" destId="{338064B0-AFCA-4A07-B891-2588D1B4B357}" srcOrd="0" destOrd="0" presId="urn:microsoft.com/office/officeart/2005/8/layout/process3"/>
    <dgm:cxn modelId="{7A3DBEC9-62E5-41E6-ADCE-5953DEFE6CC4}" srcId="{3D1B6478-F8FA-4C9C-913F-9A2D14579592}" destId="{6A1D154A-D124-4DE7-9477-AE4DBFB4D0C2}" srcOrd="0" destOrd="0" parTransId="{A2B14DAE-6920-4919-AD9E-7D208CBEA90E}" sibTransId="{6AD141E9-1920-4E61-976C-67DDEEF29E8E}"/>
    <dgm:cxn modelId="{5BCAB5F1-5C2B-4AC2-8806-923C40757B0D}" type="presOf" srcId="{2D9F58AE-DC95-49BF-AB48-EF6614D01885}" destId="{D81973FA-FBF9-45EC-9E65-959025378859}" srcOrd="0" destOrd="0" presId="urn:microsoft.com/office/officeart/2005/8/layout/process3"/>
    <dgm:cxn modelId="{D6E8AE49-51EC-4F44-B5D9-90A37F7EB5C9}" type="presParOf" srcId="{338064B0-AFCA-4A07-B891-2588D1B4B357}" destId="{D96398FA-7C61-4480-AFB1-25695EF940DF}" srcOrd="0" destOrd="0" presId="urn:microsoft.com/office/officeart/2005/8/layout/process3"/>
    <dgm:cxn modelId="{2777FF5A-05BE-4D4F-AA00-EAA26D187761}" type="presParOf" srcId="{D96398FA-7C61-4480-AFB1-25695EF940DF}" destId="{D81973FA-FBF9-45EC-9E65-959025378859}" srcOrd="0" destOrd="0" presId="urn:microsoft.com/office/officeart/2005/8/layout/process3"/>
    <dgm:cxn modelId="{40A10A55-803D-4B0F-924D-9791B1146BAA}" type="presParOf" srcId="{D96398FA-7C61-4480-AFB1-25695EF940DF}" destId="{1B07DC93-503A-4E41-BF5E-BE790376FA17}" srcOrd="1" destOrd="0" presId="urn:microsoft.com/office/officeart/2005/8/layout/process3"/>
    <dgm:cxn modelId="{49B666AA-6C23-430F-A652-3BB6D0ADB2E8}" type="presParOf" srcId="{D96398FA-7C61-4480-AFB1-25695EF940DF}" destId="{9BA44A54-18DF-4619-8A38-BA62872573DB}" srcOrd="2" destOrd="0" presId="urn:microsoft.com/office/officeart/2005/8/layout/process3"/>
    <dgm:cxn modelId="{4D2EAD47-B02D-454C-9600-AF086F5C22C9}" type="presParOf" srcId="{338064B0-AFCA-4A07-B891-2588D1B4B357}" destId="{F440B2C2-4BF3-42BD-9C22-962CD8A5E63A}" srcOrd="1" destOrd="0" presId="urn:microsoft.com/office/officeart/2005/8/layout/process3"/>
    <dgm:cxn modelId="{DE590FC5-E535-4B1C-912D-BB195ABE5393}" type="presParOf" srcId="{F440B2C2-4BF3-42BD-9C22-962CD8A5E63A}" destId="{80027F29-D8E6-4DF5-A3CF-176ECA4512A2}" srcOrd="0" destOrd="0" presId="urn:microsoft.com/office/officeart/2005/8/layout/process3"/>
    <dgm:cxn modelId="{AC3BEADA-9CCA-4F0D-8DD3-CD09FBDA013B}" type="presParOf" srcId="{338064B0-AFCA-4A07-B891-2588D1B4B357}" destId="{4303E8A5-7267-432F-A9D7-161678ECB31F}" srcOrd="2" destOrd="0" presId="urn:microsoft.com/office/officeart/2005/8/layout/process3"/>
    <dgm:cxn modelId="{D395871A-8902-49D3-AA5F-7DC4F3BA55BA}" type="presParOf" srcId="{4303E8A5-7267-432F-A9D7-161678ECB31F}" destId="{C1376EF2-569E-4546-B363-1F4E05BE9494}" srcOrd="0" destOrd="0" presId="urn:microsoft.com/office/officeart/2005/8/layout/process3"/>
    <dgm:cxn modelId="{26258082-51B5-4219-A4C1-BE75C6E27004}" type="presParOf" srcId="{4303E8A5-7267-432F-A9D7-161678ECB31F}" destId="{5A8F4050-F844-42C1-82CD-913DA1D882F8}" srcOrd="1" destOrd="0" presId="urn:microsoft.com/office/officeart/2005/8/layout/process3"/>
    <dgm:cxn modelId="{2EC10CA9-7651-4CE0-80FB-567F75A21B84}" type="presParOf" srcId="{4303E8A5-7267-432F-A9D7-161678ECB31F}" destId="{AE965E73-C39E-407D-905E-7E3E48CF6150}" srcOrd="2" destOrd="0" presId="urn:microsoft.com/office/officeart/2005/8/layout/process3"/>
    <dgm:cxn modelId="{5E4C9E18-4CFA-4264-8844-D0ED8D0AF06C}" type="presParOf" srcId="{338064B0-AFCA-4A07-B891-2588D1B4B357}" destId="{6480FBDC-FDEA-45EA-98A3-0D79A43990AC}" srcOrd="3" destOrd="0" presId="urn:microsoft.com/office/officeart/2005/8/layout/process3"/>
    <dgm:cxn modelId="{B76C8BA4-5F62-463D-B0E5-1CD6A03D3F23}" type="presParOf" srcId="{6480FBDC-FDEA-45EA-98A3-0D79A43990AC}" destId="{4AB1C50C-74AC-467C-AA35-706F4AF44554}" srcOrd="0" destOrd="0" presId="urn:microsoft.com/office/officeart/2005/8/layout/process3"/>
    <dgm:cxn modelId="{15A5901C-161D-4CE9-95A8-9D5058F9C994}" type="presParOf" srcId="{338064B0-AFCA-4A07-B891-2588D1B4B357}" destId="{8BFCB411-3E84-48F6-817B-93EC2C0D09DD}" srcOrd="4" destOrd="0" presId="urn:microsoft.com/office/officeart/2005/8/layout/process3"/>
    <dgm:cxn modelId="{000F7F73-C87D-40F0-8EB3-92692D929011}" type="presParOf" srcId="{8BFCB411-3E84-48F6-817B-93EC2C0D09DD}" destId="{C1EBD49E-AA45-4ECD-A4B5-4763D64F1CDD}" srcOrd="0" destOrd="0" presId="urn:microsoft.com/office/officeart/2005/8/layout/process3"/>
    <dgm:cxn modelId="{54A0B2A1-7638-48DE-8BF2-2F734C47729E}" type="presParOf" srcId="{8BFCB411-3E84-48F6-817B-93EC2C0D09DD}" destId="{4E6C2AC9-205B-4E8C-B6FB-024548625D34}" srcOrd="1" destOrd="0" presId="urn:microsoft.com/office/officeart/2005/8/layout/process3"/>
    <dgm:cxn modelId="{C2681D3A-B9AE-4F16-940F-54B4DE17D0C2}" type="presParOf" srcId="{8BFCB411-3E84-48F6-817B-93EC2C0D09DD}" destId="{A57C7243-530F-4D0E-AF40-F05BF33BBE4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07DC93-503A-4E41-BF5E-BE790376FA17}">
      <dsp:nvSpPr>
        <dsp:cNvPr id="0" name=""/>
        <dsp:cNvSpPr/>
      </dsp:nvSpPr>
      <dsp:spPr>
        <a:xfrm>
          <a:off x="3867" y="45826"/>
          <a:ext cx="1758680" cy="2073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DIAGNOSTICA</a:t>
          </a:r>
        </a:p>
      </dsp:txBody>
      <dsp:txXfrm>
        <a:off x="3867" y="45826"/>
        <a:ext cx="1758680" cy="703472"/>
      </dsp:txXfrm>
    </dsp:sp>
    <dsp:sp modelId="{9BA44A54-18DF-4619-8A38-BA62872573DB}">
      <dsp:nvSpPr>
        <dsp:cNvPr id="0" name=""/>
        <dsp:cNvSpPr/>
      </dsp:nvSpPr>
      <dsp:spPr>
        <a:xfrm>
          <a:off x="364079" y="749299"/>
          <a:ext cx="1758680" cy="276480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Estima  conocimientos previos</a:t>
          </a:r>
          <a:endParaRPr lang="es-MX" sz="1400" kern="1200" dirty="0"/>
        </a:p>
      </dsp:txBody>
      <dsp:txXfrm>
        <a:off x="364079" y="749299"/>
        <a:ext cx="1758680" cy="2764800"/>
      </dsp:txXfrm>
    </dsp:sp>
    <dsp:sp modelId="{F440B2C2-4BF3-42BD-9C22-962CD8A5E63A}">
      <dsp:nvSpPr>
        <dsp:cNvPr id="0" name=""/>
        <dsp:cNvSpPr/>
      </dsp:nvSpPr>
      <dsp:spPr>
        <a:xfrm rot="21576854">
          <a:off x="2029151" y="169014"/>
          <a:ext cx="565225" cy="4378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 rot="21576854">
        <a:off x="2029151" y="169014"/>
        <a:ext cx="565225" cy="437860"/>
      </dsp:txXfrm>
    </dsp:sp>
    <dsp:sp modelId="{5A8F4050-F844-42C1-82CD-913DA1D882F8}">
      <dsp:nvSpPr>
        <dsp:cNvPr id="0" name=""/>
        <dsp:cNvSpPr/>
      </dsp:nvSpPr>
      <dsp:spPr>
        <a:xfrm>
          <a:off x="2828986" y="26805"/>
          <a:ext cx="1758680" cy="2073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FORMATIVA</a:t>
          </a:r>
        </a:p>
      </dsp:txBody>
      <dsp:txXfrm>
        <a:off x="2828986" y="26805"/>
        <a:ext cx="1758680" cy="703472"/>
      </dsp:txXfrm>
    </dsp:sp>
    <dsp:sp modelId="{AE965E73-C39E-407D-905E-7E3E48CF6150}">
      <dsp:nvSpPr>
        <dsp:cNvPr id="0" name=""/>
        <dsp:cNvSpPr/>
      </dsp:nvSpPr>
      <dsp:spPr>
        <a:xfrm>
          <a:off x="3189197" y="692233"/>
          <a:ext cx="1758680" cy="284088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permite </a:t>
          </a:r>
          <a:r>
            <a:rPr lang="es-MX" sz="1600" kern="1200" dirty="0" smtClean="0"/>
            <a:t>           precisar </a:t>
          </a:r>
          <a:r>
            <a:rPr lang="es-MX" sz="1600" kern="1200" dirty="0"/>
            <a:t>los </a:t>
          </a:r>
          <a:r>
            <a:rPr lang="es-MX" sz="1600" kern="1200" dirty="0" smtClean="0"/>
            <a:t>      avances          </a:t>
          </a:r>
          <a:r>
            <a:rPr lang="es-MX" sz="1600" kern="1200" dirty="0"/>
            <a:t>logrados</a:t>
          </a:r>
        </a:p>
      </dsp:txBody>
      <dsp:txXfrm>
        <a:off x="3189197" y="692233"/>
        <a:ext cx="1758680" cy="2840887"/>
      </dsp:txXfrm>
    </dsp:sp>
    <dsp:sp modelId="{6480FBDC-FDEA-45EA-98A3-0D79A43990AC}">
      <dsp:nvSpPr>
        <dsp:cNvPr id="0" name=""/>
        <dsp:cNvSpPr/>
      </dsp:nvSpPr>
      <dsp:spPr>
        <a:xfrm rot="23146">
          <a:off x="4854269" y="169229"/>
          <a:ext cx="565225" cy="4378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 rot="23146">
        <a:off x="4854269" y="169229"/>
        <a:ext cx="565225" cy="437860"/>
      </dsp:txXfrm>
    </dsp:sp>
    <dsp:sp modelId="{4E6C2AC9-205B-4E8C-B6FB-024548625D34}">
      <dsp:nvSpPr>
        <dsp:cNvPr id="0" name=""/>
        <dsp:cNvSpPr/>
      </dsp:nvSpPr>
      <dsp:spPr>
        <a:xfrm>
          <a:off x="5654104" y="45826"/>
          <a:ext cx="1758680" cy="20735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SUMATIVA</a:t>
          </a:r>
          <a:endParaRPr lang="es-MX" sz="1100" kern="1200" dirty="0"/>
        </a:p>
      </dsp:txBody>
      <dsp:txXfrm>
        <a:off x="5654104" y="45826"/>
        <a:ext cx="1758680" cy="703472"/>
      </dsp:txXfrm>
    </dsp:sp>
    <dsp:sp modelId="{A57C7243-530F-4D0E-AF40-F05BF33BBE4E}">
      <dsp:nvSpPr>
        <dsp:cNvPr id="0" name=""/>
        <dsp:cNvSpPr/>
      </dsp:nvSpPr>
      <dsp:spPr>
        <a:xfrm>
          <a:off x="6014315" y="749299"/>
          <a:ext cx="1758680" cy="276480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Se aplica </a:t>
          </a:r>
          <a:r>
            <a:rPr lang="es-MX" sz="1800" kern="1200" dirty="0" smtClean="0"/>
            <a:t>                   al </a:t>
          </a:r>
          <a:r>
            <a:rPr lang="es-MX" sz="1800" kern="1200" dirty="0"/>
            <a:t>final de </a:t>
          </a:r>
          <a:r>
            <a:rPr lang="es-MX" sz="1800" kern="1200" dirty="0" smtClean="0"/>
            <a:t>un    </a:t>
          </a:r>
          <a:r>
            <a:rPr lang="es-MX" sz="1800" kern="1200" dirty="0"/>
            <a:t>proceso</a:t>
          </a:r>
        </a:p>
      </dsp:txBody>
      <dsp:txXfrm>
        <a:off x="6014315" y="749299"/>
        <a:ext cx="1758680" cy="276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807B3-95E9-4EAB-AB48-E804868EB74B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A37B2-360A-4616-BC4B-984B35482B5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15413" y="2132980"/>
            <a:ext cx="103632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</a:rPr>
              <a:t>SEGUNDA REUNIÓN DE TRABAJO.</a:t>
            </a:r>
          </a:p>
          <a:p>
            <a:pPr algn="ctr"/>
            <a:r>
              <a:rPr lang="es-MX" sz="2400" b="1" dirty="0">
                <a:solidFill>
                  <a:srgbClr val="0070C0"/>
                </a:solidFill>
              </a:rPr>
              <a:t>PORTAFOLIO VIRTUAL DE EVIDENCIAS</a:t>
            </a:r>
          </a:p>
        </p:txBody>
      </p:sp>
      <p:pic>
        <p:nvPicPr>
          <p:cNvPr id="1026" name="Picture 2" descr="C:\Users\RICARDO\Desktop\conexiones-heade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548680"/>
            <a:ext cx="10945216" cy="1504430"/>
          </a:xfrm>
          <a:prstGeom prst="rect">
            <a:avLst/>
          </a:prstGeom>
          <a:noFill/>
        </p:spPr>
      </p:pic>
      <p:pic>
        <p:nvPicPr>
          <p:cNvPr id="1028" name="Picture 4" descr="http://web.dmd.com.mx/wp-content/uploads/2016/07/UVM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563" y="4509120"/>
            <a:ext cx="7332499" cy="129387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407702" y="5517233"/>
            <a:ext cx="5088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 UVM Campus ROMA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824192" y="5517233"/>
            <a:ext cx="2496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CLAVE 1323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95734" y="3717032"/>
            <a:ext cx="480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FF0000"/>
                </a:solidFill>
              </a:rPr>
              <a:t>EQUIPO 3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TÉCNICAS E INSTRUMENTOS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027993" y="2310952"/>
            <a:ext cx="3299907" cy="3508977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68580" indent="0">
              <a:buNone/>
            </a:pPr>
            <a:r>
              <a:rPr lang="es-MX" dirty="0" smtClean="0"/>
              <a:t>ENSAYOS</a:t>
            </a:r>
          </a:p>
          <a:p>
            <a:pPr marL="68580" indent="0">
              <a:buNone/>
            </a:pPr>
            <a:r>
              <a:rPr lang="es-MX" dirty="0" smtClean="0"/>
              <a:t>PORTAFOLIOS </a:t>
            </a:r>
          </a:p>
          <a:p>
            <a:pPr marL="68580" indent="0">
              <a:buNone/>
            </a:pPr>
            <a:r>
              <a:rPr lang="es-MX" dirty="0" smtClean="0"/>
              <a:t>MAPAS CONCEPTUALES</a:t>
            </a:r>
          </a:p>
          <a:p>
            <a:pPr marL="68580" indent="0">
              <a:buNone/>
            </a:pPr>
            <a:r>
              <a:rPr lang="es-MX" dirty="0" smtClean="0"/>
              <a:t>PROYECTOS</a:t>
            </a:r>
          </a:p>
          <a:p>
            <a:pPr marL="68580" indent="0">
              <a:buNone/>
            </a:pPr>
            <a:r>
              <a:rPr lang="es-MX" dirty="0" smtClean="0"/>
              <a:t>MAPAS MENTALES</a:t>
            </a:r>
          </a:p>
          <a:p>
            <a:pPr marL="68580" indent="0">
              <a:buNone/>
            </a:pPr>
            <a:r>
              <a:rPr lang="es-MX" dirty="0" smtClean="0"/>
              <a:t>EXAMENES</a:t>
            </a:r>
          </a:p>
          <a:p>
            <a:pPr marL="68580" indent="0">
              <a:buNone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628900" y="5888335"/>
            <a:ext cx="6769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/>
              <a:t>Dirección General de Desarrollo Curricular. (2012). El enfoque formativo de la evaluación, </a:t>
            </a:r>
            <a:r>
              <a:rPr lang="es-MX" sz="1100" dirty="0" smtClean="0"/>
              <a:t>en Herramientas </a:t>
            </a:r>
            <a:r>
              <a:rPr lang="es-MX" sz="1100" dirty="0" smtClean="0"/>
              <a:t>para la evaluación en educación básica. México, SEP.</a:t>
            </a:r>
            <a:endParaRPr lang="es-MX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RESUMEN</a:t>
            </a:r>
            <a:endParaRPr lang="es-MX" dirty="0"/>
          </a:p>
        </p:txBody>
      </p:sp>
      <p:sp>
        <p:nvSpPr>
          <p:cNvPr id="4" name="Redondear rectángulo de esquina del mismo lado 4"/>
          <p:cNvSpPr/>
          <p:nvPr/>
        </p:nvSpPr>
        <p:spPr>
          <a:xfrm>
            <a:off x="2021260" y="2242964"/>
            <a:ext cx="8392740" cy="3384375"/>
          </a:xfrm>
          <a:prstGeom prst="rect">
            <a:avLst/>
          </a:prstGeom>
          <a:ln w="38100">
            <a:solidFill>
              <a:srgbClr val="00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080" rIns="5080" bIns="5080" numCol="1" spcCol="1270" anchor="ctr" anchorCtr="0">
            <a:noAutofit/>
          </a:bodyPr>
          <a:lstStyle/>
          <a:p>
            <a:pPr marL="57150" lvl="1" indent="-57150" algn="just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05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es? </a:t>
            </a:r>
            <a:r>
              <a:rPr lang="es-MX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aquella que  se realiza concomitantemente con el proceso de enseñanza-aprendizaje por lo que debe considerarse como una parte reguladora y consustancial del proceso.</a:t>
            </a:r>
            <a:endParaRPr lang="es-MX" sz="105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lvl="1" indent="-57150" algn="just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05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características tiene? </a:t>
            </a:r>
            <a:r>
              <a:rPr lang="es-MX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 de la idea de que se debe supervisar el proceso del aprendizaje, considerando que éste es una actividad continúa de reestructuraciones producto de las acciones del alumno y de la propuesta pedagógica. Importan los “errores cometidos por los alumnos, que lejos de ser meramente sancionados son valorados.</a:t>
            </a:r>
            <a:endParaRPr lang="es-MX" sz="105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lvl="1" indent="-57150" algn="just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05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¿Quién la puede llevar a cabo o implementar? </a:t>
            </a:r>
            <a:r>
              <a:rPr lang="es-MX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enseñante (evaluación formativa) y el alumno (evaluación formadora)</a:t>
            </a:r>
            <a:endParaRPr lang="es-MX" sz="105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lvl="1" indent="-57150" algn="just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05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¿En qué momentos se utiliza? </a:t>
            </a:r>
            <a:r>
              <a:rPr lang="es-MX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el ciclo educativo</a:t>
            </a:r>
            <a:endParaRPr lang="es-MX" sz="105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lvl="1" indent="-57150" algn="just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05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¿Para qué diferentes fines se utiliza? </a:t>
            </a:r>
            <a:r>
              <a:rPr lang="es-MX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finalidad es estrictamente pedagógica; regular el proceso de enseñanza-aprendizaje para adaptar o ajustar las condiciones pedagógicas en servicio del aprendizaje de los alumnos.</a:t>
            </a:r>
            <a:endParaRPr lang="es-MX" sz="105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lvl="1" indent="-57150" algn="just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05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¿Con que técnicas e instrumentos de evaluación cuenta y como son estos? </a:t>
            </a:r>
            <a:r>
              <a:rPr lang="es-MX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informales o </a:t>
            </a:r>
            <a:r>
              <a:rPr lang="es-MX" sz="1050" b="1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semiformales</a:t>
            </a:r>
            <a:r>
              <a:rPr lang="es-MX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como continuos intercambios por medio de preguntas y respuestas, la observación intuitiva o dirigida mediante rúbricas o listas de cotejo, los ejercicios y tareas cotidianos, diarios de clase o registros anecdóticos. Técnicas formales como pruebas de desempleo, portafolios, mapas conceptuales, cuestionarios, solución de problemas y ensayos, entre otros.</a:t>
            </a:r>
            <a:endParaRPr lang="es-MX" sz="105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07444" y="5724872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/>
              <a:t>Díaz, F. y Barriga, A.(2002). Estrategias Docentes para un Aprendizaje Significativo: una interpretación constructivista. México; McGraw Hill.</a:t>
            </a:r>
            <a:endParaRPr lang="es-MX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7381" y="1268760"/>
            <a:ext cx="5472608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1800" dirty="0">
                <a:solidFill>
                  <a:srgbClr val="00B050"/>
                </a:solidFill>
              </a:rPr>
              <a:t>                                </a:t>
            </a:r>
            <a:endParaRPr lang="es-MX" dirty="0">
              <a:solidFill>
                <a:srgbClr val="00B050"/>
              </a:solidFill>
            </a:endParaRPr>
          </a:p>
          <a:p>
            <a:pPr algn="just">
              <a:buNone/>
            </a:pPr>
            <a:endParaRPr lang="es-MX" sz="1200" b="1" dirty="0"/>
          </a:p>
          <a:p>
            <a:pPr algn="just">
              <a:buNone/>
            </a:pPr>
            <a:endParaRPr lang="es-MX" sz="1200" b="1" dirty="0"/>
          </a:p>
          <a:p>
            <a:pPr algn="just">
              <a:buNone/>
            </a:pPr>
            <a:endParaRPr lang="es-MX" sz="1200" b="1" dirty="0"/>
          </a:p>
          <a:p>
            <a:pPr algn="just">
              <a:buNone/>
            </a:pPr>
            <a:endParaRPr lang="es-MX" sz="1200" b="1" dirty="0"/>
          </a:p>
          <a:p>
            <a:pPr algn="just">
              <a:buNone/>
            </a:pPr>
            <a:r>
              <a:rPr lang="es-MX" sz="1200" b="1" dirty="0" err="1">
                <a:solidFill>
                  <a:srgbClr val="002060"/>
                </a:solidFill>
              </a:rPr>
              <a:t>Profa</a:t>
            </a:r>
            <a:r>
              <a:rPr lang="es-MX" sz="1200" b="1" dirty="0">
                <a:solidFill>
                  <a:srgbClr val="002060"/>
                </a:solidFill>
              </a:rPr>
              <a:t>. Laura Elizabeth Hernández Jiménez</a:t>
            </a:r>
          </a:p>
          <a:p>
            <a:pPr algn="just">
              <a:buNone/>
            </a:pPr>
            <a:r>
              <a:rPr lang="es-MX" sz="1200" dirty="0"/>
              <a:t>Licenciatura: Biología</a:t>
            </a:r>
          </a:p>
          <a:p>
            <a:pPr algn="just">
              <a:buNone/>
            </a:pPr>
            <a:r>
              <a:rPr lang="es-MX" sz="1200" dirty="0"/>
              <a:t>Asignatura: Biología V Área 2 </a:t>
            </a:r>
          </a:p>
          <a:p>
            <a:pPr algn="just">
              <a:buNone/>
            </a:pPr>
            <a:r>
              <a:rPr lang="es-MX" sz="1200" dirty="0"/>
              <a:t>Semestre: Sexto</a:t>
            </a:r>
          </a:p>
          <a:p>
            <a:pPr algn="just">
              <a:buNone/>
            </a:pPr>
            <a:endParaRPr lang="es-MX" sz="1200" dirty="0"/>
          </a:p>
          <a:p>
            <a:pPr algn="just">
              <a:buNone/>
            </a:pPr>
            <a:r>
              <a:rPr lang="es-MX" sz="1200" b="1" dirty="0" err="1">
                <a:solidFill>
                  <a:srgbClr val="002060"/>
                </a:solidFill>
              </a:rPr>
              <a:t>Profa</a:t>
            </a:r>
            <a:r>
              <a:rPr lang="es-MX" sz="1200" b="1" dirty="0">
                <a:solidFill>
                  <a:srgbClr val="002060"/>
                </a:solidFill>
              </a:rPr>
              <a:t>. Rebeca Álvarez Córdoba</a:t>
            </a:r>
          </a:p>
          <a:p>
            <a:pPr algn="just">
              <a:buNone/>
            </a:pPr>
            <a:r>
              <a:rPr lang="es-MX" sz="1200" dirty="0"/>
              <a:t>Licenciatura: Químico Farmacéutico Biólogo</a:t>
            </a:r>
          </a:p>
          <a:p>
            <a:pPr algn="just">
              <a:buNone/>
            </a:pPr>
            <a:r>
              <a:rPr lang="es-MX" sz="1200" dirty="0"/>
              <a:t>Asignatura: Química IV Área 2</a:t>
            </a:r>
          </a:p>
          <a:p>
            <a:pPr algn="just">
              <a:buNone/>
            </a:pPr>
            <a:r>
              <a:rPr lang="es-MX" sz="1200" dirty="0"/>
              <a:t>Semestre: Sexto</a:t>
            </a:r>
          </a:p>
          <a:p>
            <a:pPr algn="just">
              <a:buNone/>
            </a:pPr>
            <a:endParaRPr lang="es-MX" sz="1400" dirty="0"/>
          </a:p>
          <a:p>
            <a:pPr algn="just">
              <a:buNone/>
            </a:pPr>
            <a:endParaRPr lang="es-MX" sz="1400" dirty="0"/>
          </a:p>
          <a:p>
            <a:pPr algn="just">
              <a:buNone/>
            </a:pPr>
            <a:endParaRPr lang="es-MX" sz="1400" dirty="0"/>
          </a:p>
          <a:p>
            <a:pPr algn="just">
              <a:buNone/>
            </a:pPr>
            <a:endParaRPr lang="es-MX" sz="1400" dirty="0"/>
          </a:p>
        </p:txBody>
      </p:sp>
      <p:sp>
        <p:nvSpPr>
          <p:cNvPr id="4098" name="AutoShape 2" descr="https://pbs.twimg.com/profile_images/557350045159538688/zRz0Zi5n.jpe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9" name="Picture 3" descr="C:\Users\RICARDO\Desktop\zRz0Zi5n.jpeg"/>
          <p:cNvPicPr>
            <a:picLocks noChangeAspect="1" noChangeArrowheads="1"/>
          </p:cNvPicPr>
          <p:nvPr/>
        </p:nvPicPr>
        <p:blipFill>
          <a:blip r:embed="rId2" cstate="print">
            <a:lum bright="-9000" contrast="-8000"/>
          </a:blip>
          <a:srcRect/>
          <a:stretch>
            <a:fillRect/>
          </a:stretch>
        </p:blipFill>
        <p:spPr bwMode="auto">
          <a:xfrm>
            <a:off x="10320470" y="620688"/>
            <a:ext cx="887892" cy="432048"/>
          </a:xfrm>
          <a:prstGeom prst="rect">
            <a:avLst/>
          </a:prstGeom>
          <a:noFill/>
          <a:effectLst>
            <a:outerShdw dist="558800" sx="1000" sy="1000" algn="ctr" rotWithShape="0">
              <a:srgbClr val="000000"/>
            </a:outerShdw>
          </a:effectLst>
        </p:spPr>
      </p:pic>
      <p:pic>
        <p:nvPicPr>
          <p:cNvPr id="6" name="image2.png" descr="Conexiones_Horizontal1a.png"/>
          <p:cNvPicPr>
            <a:picLocks noChangeAspect="1" noChangeArrowheads="1"/>
          </p:cNvPicPr>
          <p:nvPr/>
        </p:nvPicPr>
        <p:blipFill>
          <a:blip r:embed="rId3" cstate="print"/>
          <a:srcRect t="13124"/>
          <a:stretch>
            <a:fillRect/>
          </a:stretch>
        </p:blipFill>
        <p:spPr bwMode="auto">
          <a:xfrm>
            <a:off x="335360" y="476672"/>
            <a:ext cx="960106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807968" y="1268760"/>
            <a:ext cx="5760640" cy="468052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s-MX" sz="1200" b="1" dirty="0"/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Profe: Martín Antonio Díaz Esquivel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Licenciatura: Psicología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Asignatura: Psicología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Semestre: Sexto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Profe: Ricardo Montes de Oca 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Torres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MX" sz="1200" b="1" dirty="0" smtClean="0">
                <a:solidFill>
                  <a:srgbClr val="FF0000"/>
                </a:solidFill>
              </a:rPr>
              <a:t>Representante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Licenciatura: Químico Farmacéutico Biólogo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Asignatura: Química IV Área 2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Semestre: Sexto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03445" y="1412777"/>
            <a:ext cx="9793088" cy="461665"/>
          </a:xfrm>
          <a:prstGeom prst="rect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 </a:t>
            </a:r>
            <a:r>
              <a:rPr lang="es-MX" sz="2400" b="1" dirty="0">
                <a:solidFill>
                  <a:schemeClr val="bg2">
                    <a:lumMod val="25000"/>
                  </a:schemeClr>
                </a:solidFill>
              </a:rPr>
              <a:t>INTEGRANTES DEL EQUIPO 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403" y="476672"/>
            <a:ext cx="10911840" cy="1051560"/>
          </a:xfrm>
        </p:spPr>
        <p:txBody>
          <a:bodyPr/>
          <a:lstStyle/>
          <a:p>
            <a:pPr algn="ctr"/>
            <a:r>
              <a:rPr lang="es-MX" dirty="0" smtClean="0"/>
              <a:t>EQUIPO TRES</a:t>
            </a:r>
            <a:endParaRPr lang="es-MX" dirty="0"/>
          </a:p>
        </p:txBody>
      </p:sp>
      <p:pic>
        <p:nvPicPr>
          <p:cNvPr id="4" name="Picture 2" descr="C:\Users\RICARDO\Desktop\conexiones\20171028_114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95" y="1628800"/>
            <a:ext cx="4389059" cy="388843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142" y="1600200"/>
            <a:ext cx="435755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892" y="384656"/>
            <a:ext cx="11029616" cy="1380644"/>
          </a:xfrm>
        </p:spPr>
        <p:txBody>
          <a:bodyPr>
            <a:normAutofit/>
          </a:bodyPr>
          <a:lstStyle/>
          <a:p>
            <a:r>
              <a:rPr lang="es-MX" sz="2000" dirty="0" smtClean="0"/>
              <a:t>a) </a:t>
            </a:r>
            <a:r>
              <a:rPr lang="es-MX" sz="1400" dirty="0" smtClean="0"/>
              <a:t>Elige un concepto diferente, de los señalados a continuación</a:t>
            </a:r>
            <a:r>
              <a:rPr lang="es-MX" sz="1400" dirty="0" smtClean="0"/>
              <a:t>:</a:t>
            </a:r>
            <a:br>
              <a:rPr lang="es-MX" sz="1400" dirty="0" smtClean="0"/>
            </a:br>
            <a:r>
              <a:rPr lang="es-MX" sz="1400" dirty="0" smtClean="0"/>
              <a:t> </a:t>
            </a:r>
            <a:r>
              <a:rPr lang="es-MX" sz="1400" dirty="0" smtClean="0"/>
              <a:t>● Evaluación Diagnóstica</a:t>
            </a:r>
            <a:r>
              <a:rPr lang="es-MX" sz="1400" dirty="0" smtClean="0"/>
              <a:t>.</a:t>
            </a:r>
            <a:br>
              <a:rPr lang="es-MX" sz="1400" dirty="0" smtClean="0"/>
            </a:br>
            <a:r>
              <a:rPr lang="es-MX" sz="1400" dirty="0" smtClean="0"/>
              <a:t> </a:t>
            </a:r>
            <a:r>
              <a:rPr lang="es-MX" sz="1400" dirty="0" smtClean="0"/>
              <a:t>● Evaluación Formativa</a:t>
            </a:r>
            <a:r>
              <a:rPr lang="es-MX" sz="1400" dirty="0" smtClean="0"/>
              <a:t>.</a:t>
            </a:r>
            <a:br>
              <a:rPr lang="es-MX" sz="1400" dirty="0" smtClean="0"/>
            </a:br>
            <a:r>
              <a:rPr lang="es-MX" sz="1400" dirty="0" smtClean="0"/>
              <a:t> </a:t>
            </a:r>
            <a:r>
              <a:rPr lang="es-MX" sz="1400" dirty="0" smtClean="0"/>
              <a:t>● Evaluación Sumativa. </a:t>
            </a:r>
            <a:endParaRPr lang="es-MX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87673" y="2094874"/>
            <a:ext cx="815530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 SELECCIONÓ EL TIPO DE EVALUACIÓN FORMATIVA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TIPOS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EVALUACIÓN SEGÚN SU FINALIDAD Y MOMENTO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30276" y="3298074"/>
          <a:ext cx="7776864" cy="355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1200" dirty="0" smtClean="0"/>
              <a:t>Lleva a cabo un organizador gráfico del concepto trabajado, para ello: ● Busca las respuestas a cada una de las siguientes preguntas sobre el concepto elegido: ¿Qué es? ¿Qué características tiene? ¿Quién la puede llevar a cabo o implementar? ¿En qué momento/s se utiliza? ¿Para qué diferentes fines se utiliza? ¿Con qué Técnicas e instrumentos de evaluación cuenta y cómo son éstos?.</a:t>
            </a:r>
            <a:endParaRPr lang="es-MX" sz="1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241476" y="2407692"/>
          <a:ext cx="7560840" cy="3888432"/>
        </p:xfrm>
        <a:graphic>
          <a:graphicData uri="http://schemas.openxmlformats.org/drawingml/2006/table">
            <a:tbl>
              <a:tblPr/>
              <a:tblGrid>
                <a:gridCol w="2592288"/>
                <a:gridCol w="2808312"/>
                <a:gridCol w="2160240"/>
              </a:tblGrid>
              <a:tr h="486054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latin typeface="Arial"/>
                          <a:ea typeface="Calibri"/>
                          <a:cs typeface="Times New Roman"/>
                        </a:rPr>
                        <a:t>TIPOS DE EVALUACION</a:t>
                      </a:r>
                      <a:endParaRPr lang="es-MX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8" marR="47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SUMATIVA </a:t>
                      </a:r>
                      <a:endParaRPr lang="es-MX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8" marR="47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FORMATIVA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8" marR="47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CONTINUA</a:t>
                      </a:r>
                      <a:endParaRPr lang="es-MX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8" marR="47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916324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Los resultados se utilizan para calificar a los estudiantes al acabar una unidad.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8" marR="47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Los resultados se utilizan para saber cómo se está llevando el aprendizaje en una retroalimentación entre docentes y estudiantes.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8" marR="47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Utiliza los resultados obtenidos durante el curso, al hilo del aprendizaje y con fines de calificación.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8" marR="47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EVALUACION FORMATIVA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757992" y="2615753"/>
            <a:ext cx="6777317" cy="204145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s-MX" dirty="0" smtClean="0"/>
              <a:t>ES LA INFORMACION QUE SE RECOGE Y SE USA PARA IR MODELANDO MEJORAS  EN  LA ENSEÑANZA</a:t>
            </a:r>
          </a:p>
          <a:p>
            <a:r>
              <a:rPr lang="es-MX" dirty="0" smtClean="0"/>
              <a:t>ES UN INSUMO PARA MEJORAR LOS PROCESOS DE APRENIZAJE DURANTE TODO EL TRAYECTO FORMATIVO 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2768600" y="4821535"/>
            <a:ext cx="6769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/>
              <a:t>Dirección General de Desarrollo Curricular. (2012). El enfoque formativo de la evaluación, </a:t>
            </a:r>
            <a:r>
              <a:rPr lang="es-MX" sz="1100" dirty="0" smtClean="0"/>
              <a:t>en Herramientas </a:t>
            </a:r>
            <a:r>
              <a:rPr lang="es-MX" sz="1100" dirty="0" smtClean="0"/>
              <a:t>para la evaluación en educación básica. México, SEP.</a:t>
            </a:r>
            <a:endParaRPr lang="es-MX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 smtClean="0"/>
              <a:t>CARACTERÍSTICAS</a:t>
            </a:r>
            <a:endParaRPr lang="es-MX" sz="36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707192" y="2437952"/>
            <a:ext cx="6777317" cy="297755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PERMITE ADAPTAR Y AJUSTAR CONDICIONES PEDAGÓGICAS EN FUNCIÓN DE LAS NECESIDADES DE LOS ALUMNOS.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VALORA LOS APRENDIZAJES PARA MEJORAR LA ENSEÑANZA.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 LA OBSERVACIÓN, DIÁLOGO E INTERPRETACIÓN DE LO QUE HACEN Y DICEN LOS ALUMNOS.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REFUERZA  LO QUE SE HA APRENDIDO Y HACER ADAPTACIONES PARA LORAR EL APRENDIZAJE DE LO QUE NO SE HA APRENDIDO.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68600" y="5520035"/>
            <a:ext cx="6769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/>
              <a:t>Dirección General de Desarrollo Curricular. (2012). El enfoque formativo de la evaluación, </a:t>
            </a:r>
            <a:r>
              <a:rPr lang="es-MX" sz="1100" dirty="0" smtClean="0"/>
              <a:t>en Herramientas </a:t>
            </a:r>
            <a:r>
              <a:rPr lang="es-MX" sz="1100" dirty="0" smtClean="0"/>
              <a:t>para la evaluación en educación básica. México, SEP.</a:t>
            </a:r>
            <a:endParaRPr lang="es-MX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CARACTERÍSTICAS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402392" y="2209352"/>
            <a:ext cx="6777317" cy="3508977"/>
          </a:xfrm>
          <a:ln w="38100">
            <a:solidFill>
              <a:schemeClr val="accent5"/>
            </a:solidFill>
          </a:ln>
        </p:spPr>
        <p:txBody>
          <a:bodyPr/>
          <a:lstStyle/>
          <a:p>
            <a:r>
              <a:rPr lang="es-MX" dirty="0" smtClean="0"/>
              <a:t>TIENE CLAROS LOS APRENDIZAJES ESPERADOS Y LOS DA A CONOCER A LOS ALUMNOS.</a:t>
            </a:r>
          </a:p>
          <a:p>
            <a:r>
              <a:rPr lang="es-MX" dirty="0" smtClean="0"/>
              <a:t>TOMA EN CUENTA LOS CONOCIMIENTOS PREVIOS.</a:t>
            </a:r>
          </a:p>
          <a:p>
            <a:r>
              <a:rPr lang="es-MX" dirty="0" smtClean="0"/>
              <a:t>ESTABLECE ESTRATEGIAS ADECUADAS A LAS CARACTERÍSTICAS DE LOS ALUMNOS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463800" y="5875635"/>
            <a:ext cx="6769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/>
              <a:t>Dirección General de Desarrollo Curricular. (2012). El enfoque formativo de la evaluación, </a:t>
            </a:r>
            <a:r>
              <a:rPr lang="es-MX" sz="1100" dirty="0" smtClean="0"/>
              <a:t>en Herramientas </a:t>
            </a:r>
            <a:r>
              <a:rPr lang="es-MX" sz="1100" dirty="0" smtClean="0"/>
              <a:t>para la evaluación en educación básica. México, SEP.</a:t>
            </a:r>
            <a:endParaRPr lang="es-MX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MOMENTOS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986592" y="2247452"/>
            <a:ext cx="6777317" cy="3508977"/>
          </a:xfrm>
          <a:ln w="19050">
            <a:solidFill>
              <a:srgbClr val="00B050"/>
            </a:solidFill>
          </a:ln>
        </p:spPr>
        <p:txBody>
          <a:bodyPr/>
          <a:lstStyle/>
          <a:p>
            <a:r>
              <a:rPr lang="es-MX" dirty="0" smtClean="0"/>
              <a:t>Presenta tres momentos:</a:t>
            </a:r>
          </a:p>
          <a:p>
            <a:r>
              <a:rPr lang="es-MX" dirty="0" smtClean="0"/>
              <a:t>Establecimiento de criterios de evaluación :  Inicio.</a:t>
            </a:r>
          </a:p>
          <a:p>
            <a:r>
              <a:rPr lang="es-MX" dirty="0" smtClean="0"/>
              <a:t>Aplica preguntas dirigidas durante la clase: Desarrollo</a:t>
            </a:r>
          </a:p>
          <a:p>
            <a:r>
              <a:rPr lang="es-MX" dirty="0" smtClean="0"/>
              <a:t>Lleva a cabo una retroalimentación para detectar aprendizajes  logrados y no logrados para redirigir la estrategia.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984500" y="5888335"/>
            <a:ext cx="6769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/>
              <a:t>Dirección General de Desarrollo Curricular. (2012). El enfoque formativo de la evaluación, </a:t>
            </a:r>
            <a:r>
              <a:rPr lang="es-MX" sz="1100" dirty="0" smtClean="0"/>
              <a:t>en Herramientas </a:t>
            </a:r>
            <a:r>
              <a:rPr lang="es-MX" sz="1100" dirty="0" smtClean="0"/>
              <a:t>para la evaluación en educación básica. México, SEP.</a:t>
            </a:r>
            <a:endParaRPr lang="es-MX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64</TotalTime>
  <Words>857</Words>
  <Application>Microsoft Office PowerPoint</Application>
  <PresentationFormat>Personalizado</PresentationFormat>
  <Paragraphs>98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Dividend</vt:lpstr>
      <vt:lpstr>Diapositiva 1</vt:lpstr>
      <vt:lpstr>Diapositiva 2</vt:lpstr>
      <vt:lpstr>EQUIPO TRES</vt:lpstr>
      <vt:lpstr>a) Elige un concepto diferente, de los señalados a continuación:  ● Evaluación Diagnóstica.  ● Evaluación Formativa.  ● Evaluación Sumativa. </vt:lpstr>
      <vt:lpstr>Lleva a cabo un organizador gráfico del concepto trabajado, para ello: ● Busca las respuestas a cada una de las siguientes preguntas sobre el concepto elegido: ¿Qué es? ¿Qué características tiene? ¿Quién la puede llevar a cabo o implementar? ¿En qué momento/s se utiliza? ¿Para qué diferentes fines se utiliza? ¿Con qué Técnicas e instrumentos de evaluación cuenta y cómo son éstos?.</vt:lpstr>
      <vt:lpstr>EVALUACION FORMATIVA</vt:lpstr>
      <vt:lpstr>CARACTERÍSTICAS</vt:lpstr>
      <vt:lpstr>CARACTERÍSTICAS</vt:lpstr>
      <vt:lpstr>MOMENTOS</vt:lpstr>
      <vt:lpstr>TÉCNICAS E INSTRUMENTOS</vt:lpstr>
      <vt:lpstr>RESUMEN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</dc:creator>
  <cp:lastModifiedBy>RICARDO</cp:lastModifiedBy>
  <cp:revision>13</cp:revision>
  <dcterms:created xsi:type="dcterms:W3CDTF">2014-08-26T23:51:37Z</dcterms:created>
  <dcterms:modified xsi:type="dcterms:W3CDTF">2018-04-25T03:04:04Z</dcterms:modified>
</cp:coreProperties>
</file>